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03" r:id="rId2"/>
    <p:sldId id="755" r:id="rId3"/>
    <p:sldId id="762" r:id="rId4"/>
    <p:sldId id="763" r:id="rId5"/>
    <p:sldId id="764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4472C4"/>
    <a:srgbClr val="F5F0EB"/>
    <a:srgbClr val="EEF7E9"/>
    <a:srgbClr val="B7DDE8"/>
    <a:srgbClr val="DDD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DEEA-D955-DDDC-4C1E-6B505A8BB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7A7299-0DED-561A-199B-EF459E876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E2745-54BD-7CEA-720C-8D57C6C61CE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8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0577-B84D-ACFB-A998-529615BB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3435CB-91B6-37C1-1B67-C750B6916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78F1D-B4B1-B0B1-9573-576EE236258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0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E7FF-189A-6579-A06A-1134C3A9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397556-0758-4317-D984-42AA1C48F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6DD5C-58C4-8364-64B6-67BAB7AD4F8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0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总方案</a:t>
              </a: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133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策略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控制模块采用二级译码策略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模块采用折叠结构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整体架构设计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0" name="对象 19"/>
          <p:cNvGraphicFramePr/>
          <p:nvPr>
            <p:extLst>
              <p:ext uri="{D42A27DB-BD31-4B8C-83A1-F6EECF244321}">
                <p14:modId xmlns:p14="http://schemas.microsoft.com/office/powerpoint/2010/main" val="3851259638"/>
              </p:ext>
            </p:extLst>
          </p:nvPr>
        </p:nvGraphicFramePr>
        <p:xfrm>
          <a:off x="449897" y="3229010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715898" imgH="4000500" progId="Visio.Drawing.15">
                  <p:embed/>
                </p:oleObj>
              </mc:Choice>
              <mc:Fallback>
                <p:oleObj name="Visio" r:id="rId3" imgW="13715898" imgH="400050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897" y="3229010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41C3D8-B733-F4A5-8EDF-2FD3E76503B8}"/>
              </a:ext>
            </a:extLst>
          </p:cNvPr>
          <p:cNvSpPr txBox="1"/>
          <p:nvPr/>
        </p:nvSpPr>
        <p:spPr>
          <a:xfrm>
            <a:off x="349250" y="1885015"/>
            <a:ext cx="8819802" cy="9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矩阵生成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),MACs(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矩阵乘加运算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),Sampler(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高斯采样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),Controller(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主控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B87C3-42EB-8F05-A95F-A942D706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>
            <a:extLst>
              <a:ext uri="{FF2B5EF4-FFF2-40B4-BE49-F238E27FC236}">
                <a16:creationId xmlns:a16="http://schemas.microsoft.com/office/drawing/2014/main" id="{48E53AA0-A109-06E4-C066-E03AB464110A}"/>
              </a:ext>
            </a:extLst>
          </p:cNvPr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EE06C1B1-FD33-68A0-A092-B4D7971CD7D8}"/>
              </a:ext>
            </a:extLst>
          </p:cNvPr>
          <p:cNvSpPr/>
          <p:nvPr/>
        </p:nvSpPr>
        <p:spPr>
          <a:xfrm>
            <a:off x="6009388" y="666737"/>
            <a:ext cx="5444425" cy="133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二级译码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算法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微指令二级译码降低资源开销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微程序修改方便，利于迭代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DBA97FFA-EA4F-632A-8C24-01AD0939BA90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设计细节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98E2240D-99D1-8387-9F2A-CF0A6BC74FCA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>
              <a:extLst>
                <a:ext uri="{FF2B5EF4-FFF2-40B4-BE49-F238E27FC236}">
                  <a16:creationId xmlns:a16="http://schemas.microsoft.com/office/drawing/2014/main" id="{1CC7D8EB-F984-43C0-FE3D-C281244CA00D}"/>
                </a:ext>
              </a:extLst>
            </p:cNvPr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>
                <a:extLst>
                  <a:ext uri="{FF2B5EF4-FFF2-40B4-BE49-F238E27FC236}">
                    <a16:creationId xmlns:a16="http://schemas.microsoft.com/office/drawing/2014/main" id="{EFF581D2-D155-8FC4-311D-B152F006C087}"/>
                  </a:ext>
                </a:extLst>
              </p:cNvPr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>
                  <a:extLst>
                    <a:ext uri="{FF2B5EF4-FFF2-40B4-BE49-F238E27FC236}">
                      <a16:creationId xmlns:a16="http://schemas.microsoft.com/office/drawing/2014/main" id="{1E52D628-90E5-A232-87C2-86DF0384448B}"/>
                    </a:ext>
                  </a:extLst>
                </p:cNvPr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>
                    <a:extLst>
                      <a:ext uri="{FF2B5EF4-FFF2-40B4-BE49-F238E27FC236}">
                        <a16:creationId xmlns:a16="http://schemas.microsoft.com/office/drawing/2014/main" id="{6EFA80DE-04B6-A077-EE70-197D6FDFCC3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>
                    <a:extLst>
                      <a:ext uri="{FF2B5EF4-FFF2-40B4-BE49-F238E27FC236}">
                        <a16:creationId xmlns:a16="http://schemas.microsoft.com/office/drawing/2014/main" id="{0017160C-5947-2F8A-0D7D-3A94105FAE8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>
                    <a:extLst>
                      <a:ext uri="{FF2B5EF4-FFF2-40B4-BE49-F238E27FC236}">
                        <a16:creationId xmlns:a16="http://schemas.microsoft.com/office/drawing/2014/main" id="{44EF768E-807F-FEA3-3258-F53B31CEFF35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>
                    <a:extLst>
                      <a:ext uri="{FF2B5EF4-FFF2-40B4-BE49-F238E27FC236}">
                        <a16:creationId xmlns:a16="http://schemas.microsoft.com/office/drawing/2014/main" id="{6CE1BBD3-A4DD-F25B-2317-38099A50B0A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>
                    <a:extLst>
                      <a:ext uri="{FF2B5EF4-FFF2-40B4-BE49-F238E27FC236}">
                        <a16:creationId xmlns:a16="http://schemas.microsoft.com/office/drawing/2014/main" id="{06819CCB-E234-4563-86B2-0CA0792F81E0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>
                  <a:extLst>
                    <a:ext uri="{FF2B5EF4-FFF2-40B4-BE49-F238E27FC236}">
                      <a16:creationId xmlns:a16="http://schemas.microsoft.com/office/drawing/2014/main" id="{DC5E7981-3FA8-8CA5-0F8C-C72FC91B3597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>
                <a:extLst>
                  <a:ext uri="{FF2B5EF4-FFF2-40B4-BE49-F238E27FC236}">
                    <a16:creationId xmlns:a16="http://schemas.microsoft.com/office/drawing/2014/main" id="{13B39DB2-985D-0A38-9862-FEE30010F0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6047A1E9-073D-712B-B184-417E167FC59F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2C7FB8-E684-D872-986D-0EE69E03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560" y="2219388"/>
            <a:ext cx="4113728" cy="3770917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D0E7CA2-A252-2DBD-0DFB-AD636040F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2025188"/>
              </p:ext>
            </p:extLst>
          </p:nvPr>
        </p:nvGraphicFramePr>
        <p:xfrm>
          <a:off x="482117" y="3062579"/>
          <a:ext cx="3874491" cy="344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40225" imgH="4391660" progId="Visio.Drawing.15">
                  <p:embed/>
                </p:oleObj>
              </mc:Choice>
              <mc:Fallback>
                <p:oleObj r:id="rId4" imgW="4340225" imgH="4391660" progId="Visio.Drawing.15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117" y="3062579"/>
                        <a:ext cx="3874491" cy="3448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6">
            <a:extLst>
              <a:ext uri="{FF2B5EF4-FFF2-40B4-BE49-F238E27FC236}">
                <a16:creationId xmlns:a16="http://schemas.microsoft.com/office/drawing/2014/main" id="{F559A00D-F418-49B3-1667-BCB45AC20B36}"/>
              </a:ext>
            </a:extLst>
          </p:cNvPr>
          <p:cNvSpPr/>
          <p:nvPr/>
        </p:nvSpPr>
        <p:spPr>
          <a:xfrm>
            <a:off x="181546" y="739775"/>
            <a:ext cx="3987165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集群与相关读写控制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CF929F-171C-8436-C0FD-4723313F6703}"/>
              </a:ext>
            </a:extLst>
          </p:cNvPr>
          <p:cNvSpPr txBox="1"/>
          <p:nvPr/>
        </p:nvSpPr>
        <p:spPr>
          <a:xfrm>
            <a:off x="8380891" y="6257661"/>
            <a:ext cx="11730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控制模块架构图</a:t>
            </a:r>
            <a:endParaRPr lang="zh-CN" altLang="en-US" sz="105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9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1DF8-C81B-6F2E-240D-A6E5481F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F98123-3565-768C-F8AC-1C7566701000}"/>
              </a:ext>
            </a:extLst>
          </p:cNvPr>
          <p:cNvSpPr/>
          <p:nvPr/>
        </p:nvSpPr>
        <p:spPr>
          <a:xfrm>
            <a:off x="6559038" y="3705420"/>
            <a:ext cx="5296401" cy="942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5B9BD5"/>
              </a:highlight>
            </a:endParaRPr>
          </a:p>
        </p:txBody>
      </p:sp>
      <p:sp>
        <p:nvSpPr>
          <p:cNvPr id="2" name="圆角矩形 53">
            <a:extLst>
              <a:ext uri="{FF2B5EF4-FFF2-40B4-BE49-F238E27FC236}">
                <a16:creationId xmlns:a16="http://schemas.microsoft.com/office/drawing/2014/main" id="{6E59B806-BC0B-3176-BED7-55FA767CAB3D}"/>
              </a:ext>
            </a:extLst>
          </p:cNvPr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75B1E61-12CB-BA77-C511-8E0004E98033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结果对比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6DE299A8-D6EC-8D8D-B69C-03E69920C571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>
              <a:extLst>
                <a:ext uri="{FF2B5EF4-FFF2-40B4-BE49-F238E27FC236}">
                  <a16:creationId xmlns:a16="http://schemas.microsoft.com/office/drawing/2014/main" id="{E61435F8-3FA9-453D-1853-747C216B9437}"/>
                </a:ext>
              </a:extLst>
            </p:cNvPr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>
                <a:extLst>
                  <a:ext uri="{FF2B5EF4-FFF2-40B4-BE49-F238E27FC236}">
                    <a16:creationId xmlns:a16="http://schemas.microsoft.com/office/drawing/2014/main" id="{DF6C4020-9D36-523E-8CEC-DC166B73ACBD}"/>
                  </a:ext>
                </a:extLst>
              </p:cNvPr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>
                  <a:extLst>
                    <a:ext uri="{FF2B5EF4-FFF2-40B4-BE49-F238E27FC236}">
                      <a16:creationId xmlns:a16="http://schemas.microsoft.com/office/drawing/2014/main" id="{E765D649-DA58-8EB2-DF22-2841DDA58D5E}"/>
                    </a:ext>
                  </a:extLst>
                </p:cNvPr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>
                    <a:extLst>
                      <a:ext uri="{FF2B5EF4-FFF2-40B4-BE49-F238E27FC236}">
                        <a16:creationId xmlns:a16="http://schemas.microsoft.com/office/drawing/2014/main" id="{30F0587B-D092-4FB2-AC61-A0B08DF78FDC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>
                    <a:extLst>
                      <a:ext uri="{FF2B5EF4-FFF2-40B4-BE49-F238E27FC236}">
                        <a16:creationId xmlns:a16="http://schemas.microsoft.com/office/drawing/2014/main" id="{633BF2EE-3178-2E61-25D7-23371035CBF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>
                    <a:extLst>
                      <a:ext uri="{FF2B5EF4-FFF2-40B4-BE49-F238E27FC236}">
                        <a16:creationId xmlns:a16="http://schemas.microsoft.com/office/drawing/2014/main" id="{0F248B13-D756-1A5E-8D98-1AE7718A666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>
                    <a:extLst>
                      <a:ext uri="{FF2B5EF4-FFF2-40B4-BE49-F238E27FC236}">
                        <a16:creationId xmlns:a16="http://schemas.microsoft.com/office/drawing/2014/main" id="{5A870F16-3E84-C56B-2EF6-32AD3A30A5C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>
                    <a:extLst>
                      <a:ext uri="{FF2B5EF4-FFF2-40B4-BE49-F238E27FC236}">
                        <a16:creationId xmlns:a16="http://schemas.microsoft.com/office/drawing/2014/main" id="{7141F235-A97A-2C88-A3CF-FDB986952E6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>
                  <a:extLst>
                    <a:ext uri="{FF2B5EF4-FFF2-40B4-BE49-F238E27FC236}">
                      <a16:creationId xmlns:a16="http://schemas.microsoft.com/office/drawing/2014/main" id="{7C841DAD-77D6-1DEF-DBE0-CDDB88C1BC3A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>
                <a:extLst>
                  <a:ext uri="{FF2B5EF4-FFF2-40B4-BE49-F238E27FC236}">
                    <a16:creationId xmlns:a16="http://schemas.microsoft.com/office/drawing/2014/main" id="{0545B3BD-3C75-C364-3A66-5FC66FA0F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E1F9EDE7-8CCD-46EA-33C0-F0AF0655F76B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D2CA97F-0F10-1A68-B2A9-DF9BE20E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21863"/>
              </p:ext>
            </p:extLst>
          </p:nvPr>
        </p:nvGraphicFramePr>
        <p:xfrm>
          <a:off x="235743" y="3698212"/>
          <a:ext cx="62280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947">
                  <a:extLst>
                    <a:ext uri="{9D8B030D-6E8A-4147-A177-3AD203B41FA5}">
                      <a16:colId xmlns:a16="http://schemas.microsoft.com/office/drawing/2014/main" val="948214428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3985312965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787893005"/>
                    </a:ext>
                  </a:extLst>
                </a:gridCol>
                <a:gridCol w="1553620">
                  <a:extLst>
                    <a:ext uri="{9D8B030D-6E8A-4147-A177-3AD203B41FA5}">
                      <a16:colId xmlns:a16="http://schemas.microsoft.com/office/drawing/2014/main" val="2522177402"/>
                    </a:ext>
                  </a:extLst>
                </a:gridCol>
              </a:tblGrid>
              <a:tr h="156318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Keygen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Encap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Decap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92824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FrodoKEM-640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08748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FrodoKEM-976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233611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FrodoKEM-1344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496297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C904CBE0-AFE5-13ED-1E3F-574ED2CE9AD7}"/>
              </a:ext>
            </a:extLst>
          </p:cNvPr>
          <p:cNvSpPr txBox="1"/>
          <p:nvPr/>
        </p:nvSpPr>
        <p:spPr>
          <a:xfrm>
            <a:off x="2842819" y="3361517"/>
            <a:ext cx="11091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运行周期数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F009C7-3C49-A8BD-E79B-48C385B53FE2}"/>
              </a:ext>
            </a:extLst>
          </p:cNvPr>
          <p:cNvSpPr txBox="1"/>
          <p:nvPr/>
        </p:nvSpPr>
        <p:spPr>
          <a:xfrm>
            <a:off x="6609988" y="4881154"/>
            <a:ext cx="623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经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DC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综合总逻辑门数为   ，符合要求</a:t>
            </a:r>
            <a:endParaRPr lang="zh-CN" altLang="en-US" dirty="0"/>
          </a:p>
        </p:txBody>
      </p:sp>
      <p:sp>
        <p:nvSpPr>
          <p:cNvPr id="32" name="矩形 26">
            <a:extLst>
              <a:ext uri="{FF2B5EF4-FFF2-40B4-BE49-F238E27FC236}">
                <a16:creationId xmlns:a16="http://schemas.microsoft.com/office/drawing/2014/main" id="{EE7AC401-9ED7-173F-E940-B70C92D21950}"/>
              </a:ext>
            </a:extLst>
          </p:cNvPr>
          <p:cNvSpPr/>
          <p:nvPr/>
        </p:nvSpPr>
        <p:spPr>
          <a:xfrm>
            <a:off x="7565639" y="1062355"/>
            <a:ext cx="3987165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(2.1)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硬件实现等效逻辑门数小于等于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(2.2)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PTPX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16MHz/24MHz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729728C5-DFEF-B2D5-B3C3-A0E2F2161BB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7968706"/>
              </p:ext>
            </p:extLst>
          </p:nvPr>
        </p:nvGraphicFramePr>
        <p:xfrm>
          <a:off x="235743" y="1174700"/>
          <a:ext cx="6228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Keygen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Encaps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Decaps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Howe et al.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85,585,315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112,103,350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112,442,770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Bos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et al.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81,299,689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86,255,368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87,212,153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Banerjee et al.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11,453,942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11,609,668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12,035,513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1,186,704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1,309,884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23,403,216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25,466,437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25,307,100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E0BCFF9A-E34C-C067-CB6A-2A4B1E49898A}"/>
              </a:ext>
            </a:extLst>
          </p:cNvPr>
          <p:cNvSpPr txBox="1"/>
          <p:nvPr/>
        </p:nvSpPr>
        <p:spPr>
          <a:xfrm>
            <a:off x="2064802" y="899110"/>
            <a:ext cx="2867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FrodoKEM-640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实现周期数对比</a:t>
            </a: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FF55952F-6343-0A87-617F-518544375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06502"/>
              </p:ext>
            </p:extLst>
          </p:nvPr>
        </p:nvGraphicFramePr>
        <p:xfrm>
          <a:off x="6609988" y="1174955"/>
          <a:ext cx="517841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  <a:r>
                        <a:rPr lang="en-US" altLang="zh-CN" sz="1200" baseline="30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UItraScale+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7,015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6,610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  <a:r>
                        <a:rPr lang="en-US" altLang="zh-CN" sz="1200" baseline="30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5,590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46F25313-1B3F-9641-715A-C28D1C73A640}"/>
              </a:ext>
            </a:extLst>
          </p:cNvPr>
          <p:cNvSpPr txBox="1"/>
          <p:nvPr/>
        </p:nvSpPr>
        <p:spPr>
          <a:xfrm>
            <a:off x="8757191" y="838005"/>
            <a:ext cx="11091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资源开销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92DD74-87C0-582A-E3CB-B386283C6FB9}"/>
              </a:ext>
            </a:extLst>
          </p:cNvPr>
          <p:cNvCxnSpPr/>
          <p:nvPr/>
        </p:nvCxnSpPr>
        <p:spPr>
          <a:xfrm>
            <a:off x="-12065" y="5780405"/>
            <a:ext cx="12211685" cy="63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2C84F9B-C0D8-6FF8-C11C-A8DDBF34D60B}"/>
              </a:ext>
            </a:extLst>
          </p:cNvPr>
          <p:cNvSpPr txBox="1"/>
          <p:nvPr/>
        </p:nvSpPr>
        <p:spPr>
          <a:xfrm>
            <a:off x="0" y="5845417"/>
            <a:ext cx="99155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[1]J. Howe, T. Oder, M. Krausz, and T.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Gneysu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“Standard lattice-based key encapsulation on embedded devices,” IACR Transactions on Cryptographic Hardware and Embedded Systems, pp. 372–393,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aug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2018.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[2]J. W. Bos, S. Friedberger, M.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Martinoli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E. Oswald, and M. Stam, “Fly, you fool! Faster Frodo for the ARM Cortex-M4.” Cryptology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ePrint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Archive, Report 2018/1116, 2018.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[3]U. Banerjee, T. S.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Ukyab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and A. P. Chandrakasan, “Sapphire: A Configurable Crypto-Processor for Post-Quantum Lattice-based Protocols,” IACR Transactions on Cryptographic Hardware and Embedded Systems, pp. 17–61,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aug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2019.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[4]V. B. Dang, F. Farahmand, M. Andrzejczak, and K. Gaj, “Implementing and Benchmarking Three Lattice-Based Post-Quantum Cryptography Algorithms Using Software/Hardware Codesign,” in 2019 International Conference on Field-Programmable Technology (ICFPT), IEEE, dec 2019.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[5]P. Karl, T.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Fritzmann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and G. Sigl, “Hardware Accelerated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FrodoKEM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on RISC-V,” in 2022 25th International Symposium on Design and Diagnostics of Electronic Circuits and Systems (DDECS), Apr. 2022, pp. 154–159.</a:t>
            </a:r>
            <a:endParaRPr lang="zh-CN" altLang="en-US" sz="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2FB1D9F-F97E-4D5F-E450-8D6F7D2921E6}"/>
              </a:ext>
            </a:extLst>
          </p:cNvPr>
          <p:cNvSpPr txBox="1"/>
          <p:nvPr/>
        </p:nvSpPr>
        <p:spPr>
          <a:xfrm>
            <a:off x="6559038" y="3728681"/>
            <a:ext cx="65260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硬件实现等效逻辑门数小于等于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(2)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PTPX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16MHz/24MHz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</a:t>
            </a:r>
          </a:p>
        </p:txBody>
      </p:sp>
    </p:spTree>
    <p:extLst>
      <p:ext uri="{BB962C8B-B14F-4D97-AF65-F5344CB8AC3E}">
        <p14:creationId xmlns:p14="http://schemas.microsoft.com/office/powerpoint/2010/main" val="135066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4FC6-1DD0-D555-4273-4DE9913E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>
            <a:extLst>
              <a:ext uri="{FF2B5EF4-FFF2-40B4-BE49-F238E27FC236}">
                <a16:creationId xmlns:a16="http://schemas.microsoft.com/office/drawing/2014/main" id="{71C2CA6E-6A5D-2946-905C-8270702A0A55}"/>
              </a:ext>
            </a:extLst>
          </p:cNvPr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2B41829-7685-7B90-5E09-689E98D4F149}"/>
              </a:ext>
            </a:extLst>
          </p:cNvPr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进度安排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58624BF4-76DA-848B-B95E-EEDEBAECC348}"/>
              </a:ext>
            </a:extLst>
          </p:cNvPr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>
              <a:extLst>
                <a:ext uri="{FF2B5EF4-FFF2-40B4-BE49-F238E27FC236}">
                  <a16:creationId xmlns:a16="http://schemas.microsoft.com/office/drawing/2014/main" id="{20A49BC1-B285-A733-C5EC-059822D6C07E}"/>
                </a:ext>
              </a:extLst>
            </p:cNvPr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>
                <a:extLst>
                  <a:ext uri="{FF2B5EF4-FFF2-40B4-BE49-F238E27FC236}">
                    <a16:creationId xmlns:a16="http://schemas.microsoft.com/office/drawing/2014/main" id="{30301D8D-3A75-E322-5ED8-2FCE6142B6AF}"/>
                  </a:ext>
                </a:extLst>
              </p:cNvPr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>
                  <a:extLst>
                    <a:ext uri="{FF2B5EF4-FFF2-40B4-BE49-F238E27FC236}">
                      <a16:creationId xmlns:a16="http://schemas.microsoft.com/office/drawing/2014/main" id="{7FE5365A-7AC2-5509-7F8A-A6A0C66209A0}"/>
                    </a:ext>
                  </a:extLst>
                </p:cNvPr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>
                    <a:extLst>
                      <a:ext uri="{FF2B5EF4-FFF2-40B4-BE49-F238E27FC236}">
                        <a16:creationId xmlns:a16="http://schemas.microsoft.com/office/drawing/2014/main" id="{BB2DB58F-4F16-A271-C0C4-F2A1144DAF3B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>
                    <a:extLst>
                      <a:ext uri="{FF2B5EF4-FFF2-40B4-BE49-F238E27FC236}">
                        <a16:creationId xmlns:a16="http://schemas.microsoft.com/office/drawing/2014/main" id="{325CD298-415A-4D09-6570-B3DC6240DB8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>
                    <a:extLst>
                      <a:ext uri="{FF2B5EF4-FFF2-40B4-BE49-F238E27FC236}">
                        <a16:creationId xmlns:a16="http://schemas.microsoft.com/office/drawing/2014/main" id="{295040DE-F5E6-C8C6-3000-70D38B5BB36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>
                    <a:extLst>
                      <a:ext uri="{FF2B5EF4-FFF2-40B4-BE49-F238E27FC236}">
                        <a16:creationId xmlns:a16="http://schemas.microsoft.com/office/drawing/2014/main" id="{D5125643-577C-295D-2F16-BA66381542B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>
                    <a:extLst>
                      <a:ext uri="{FF2B5EF4-FFF2-40B4-BE49-F238E27FC236}">
                        <a16:creationId xmlns:a16="http://schemas.microsoft.com/office/drawing/2014/main" id="{C06225E6-3038-30EE-810B-D6470F0BA266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>
                  <a:extLst>
                    <a:ext uri="{FF2B5EF4-FFF2-40B4-BE49-F238E27FC236}">
                      <a16:creationId xmlns:a16="http://schemas.microsoft.com/office/drawing/2014/main" id="{460600EB-D9F6-7D46-4F18-6105E70768F7}"/>
                    </a:ext>
                  </a:extLst>
                </p:cNvPr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>
                <a:extLst>
                  <a:ext uri="{FF2B5EF4-FFF2-40B4-BE49-F238E27FC236}">
                    <a16:creationId xmlns:a16="http://schemas.microsoft.com/office/drawing/2014/main" id="{B541E7DE-BA98-978E-25D6-779B90158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>
              <a:extLst>
                <a:ext uri="{FF2B5EF4-FFF2-40B4-BE49-F238E27FC236}">
                  <a16:creationId xmlns:a16="http://schemas.microsoft.com/office/drawing/2014/main" id="{861E3EE5-37A7-F712-5B82-33B300163765}"/>
                </a:ext>
              </a:extLst>
            </p:cNvPr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4" name="矩形 26">
            <a:extLst>
              <a:ext uri="{FF2B5EF4-FFF2-40B4-BE49-F238E27FC236}">
                <a16:creationId xmlns:a16="http://schemas.microsoft.com/office/drawing/2014/main" id="{573CD642-3995-837B-4C68-2E68B9755105}"/>
              </a:ext>
            </a:extLst>
          </p:cNvPr>
          <p:cNvSpPr/>
          <p:nvPr/>
        </p:nvSpPr>
        <p:spPr>
          <a:xfrm>
            <a:off x="181546" y="739775"/>
            <a:ext cx="3987165" cy="5207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已完成工作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矩形 6">
            <a:extLst>
              <a:ext uri="{FF2B5EF4-FFF2-40B4-BE49-F238E27FC236}">
                <a16:creationId xmlns:a16="http://schemas.microsoft.com/office/drawing/2014/main" id="{05BEBAB2-58D9-34A8-E8C0-B4F3FECC5EF9}"/>
              </a:ext>
            </a:extLst>
          </p:cNvPr>
          <p:cNvSpPr/>
          <p:nvPr/>
        </p:nvSpPr>
        <p:spPr>
          <a:xfrm>
            <a:off x="5281147" y="719176"/>
            <a:ext cx="4409857" cy="34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论文创新点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设计了一种基于集群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的折叠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结构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设计了一种算法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微指令的二级译码控制架构，为后量子密码算法的低资源开销实现提供一种新的范式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89FF474-FB95-9A72-7B39-60565ED76723}"/>
              </a:ext>
            </a:extLst>
          </p:cNvPr>
          <p:cNvSpPr txBox="1"/>
          <p:nvPr/>
        </p:nvSpPr>
        <p:spPr>
          <a:xfrm>
            <a:off x="-135698" y="1126488"/>
            <a:ext cx="623169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硬件代码编写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单个指令功能仿真测试均已通过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专利原稿</a:t>
            </a:r>
          </a:p>
        </p:txBody>
      </p:sp>
      <p:sp>
        <p:nvSpPr>
          <p:cNvPr id="20" name="矩形 26">
            <a:extLst>
              <a:ext uri="{FF2B5EF4-FFF2-40B4-BE49-F238E27FC236}">
                <a16:creationId xmlns:a16="http://schemas.microsoft.com/office/drawing/2014/main" id="{1AF7F465-90BB-6D7B-BDD1-74AA99A9F08E}"/>
              </a:ext>
            </a:extLst>
          </p:cNvPr>
          <p:cNvSpPr/>
          <p:nvPr/>
        </p:nvSpPr>
        <p:spPr>
          <a:xfrm>
            <a:off x="235743" y="2624942"/>
            <a:ext cx="3987165" cy="52070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正在进行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ED8C65-DA40-4FEC-88A7-7DA553C76F4C}"/>
              </a:ext>
            </a:extLst>
          </p:cNvPr>
          <p:cNvSpPr txBox="1"/>
          <p:nvPr/>
        </p:nvSpPr>
        <p:spPr>
          <a:xfrm>
            <a:off x="-135698" y="3066287"/>
            <a:ext cx="623169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全流程功能仿真测试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上板验证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低资源开销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Frodo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论文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硬件实现评估报告</a:t>
            </a:r>
          </a:p>
        </p:txBody>
      </p:sp>
    </p:spTree>
    <p:extLst>
      <p:ext uri="{BB962C8B-B14F-4D97-AF65-F5344CB8AC3E}">
        <p14:creationId xmlns:p14="http://schemas.microsoft.com/office/powerpoint/2010/main" val="1584722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iZWEwODdlZDIzYjc5YmFjMDQ0MDFmZmI3ODky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90*137"/>
  <p:tag name="TABLE_ENDDRAG_RECT" val="37*280*490*13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699</Words>
  <Application>Microsoft Office PowerPoint</Application>
  <PresentationFormat>宽屏</PresentationFormat>
  <Paragraphs>112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华文细黑</vt:lpstr>
      <vt:lpstr>微软雅黑</vt:lpstr>
      <vt:lpstr>Arial</vt:lpstr>
      <vt:lpstr>Times New Roman</vt:lpstr>
      <vt:lpstr>Wingdings</vt:lpstr>
      <vt:lpstr>Office 主题​​</vt:lpstr>
      <vt:lpstr>Microsoft Visio 绘图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正鹏 赵</cp:lastModifiedBy>
  <cp:revision>1183</cp:revision>
  <dcterms:created xsi:type="dcterms:W3CDTF">2023-07-28T09:55:00Z</dcterms:created>
  <dcterms:modified xsi:type="dcterms:W3CDTF">2025-06-05T02:50:49Z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2052-12.1.0.20305</vt:lpwstr>
  </property>
</Properties>
</file>