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703" r:id="rId2"/>
    <p:sldId id="755" r:id="rId3"/>
    <p:sldId id="761" r:id="rId4"/>
    <p:sldId id="762" r:id="rId5"/>
    <p:sldId id="756" r:id="rId6"/>
    <p:sldId id="754" r:id="rId7"/>
    <p:sldId id="764" r:id="rId8"/>
    <p:sldId id="765" r:id="rId9"/>
    <p:sldId id="767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5F0EB"/>
    <a:srgbClr val="EEF7E9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6349" autoAdjust="0"/>
  </p:normalViewPr>
  <p:slideViewPr>
    <p:cSldViewPr snapToGrid="0">
      <p:cViewPr varScale="1">
        <p:scale>
          <a:sx n="149" d="100"/>
          <a:sy n="149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4.xml"/><Relationship Id="rId7" Type="http://schemas.openxmlformats.org/officeDocument/2006/relationships/image" Target="../media/image9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oleObject" Target="../embeddings/oleObject4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468755"/>
            <a:chOff x="-21102" y="2847433"/>
            <a:chExt cx="12213102" cy="1468026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411" y="3077824"/>
              <a:ext cx="10818271" cy="1237635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no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低资源开销</a:t>
              </a:r>
              <a:r>
                <a:rPr lang="en-US" altLang="zh-CN" sz="4800" b="1" spc="600" dirty="0"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总方案</a:t>
              </a:r>
            </a:p>
            <a:p>
              <a:pPr algn="r">
                <a:defRPr/>
              </a:pP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</a:p>
        </p:txBody>
      </p:sp>
      <p:sp>
        <p:nvSpPr>
          <p:cNvPr id="4" name="矩形 6"/>
          <p:cNvSpPr/>
          <p:nvPr/>
        </p:nvSpPr>
        <p:spPr>
          <a:xfrm>
            <a:off x="349250" y="666750"/>
            <a:ext cx="7800975" cy="179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低资源开销特点</a:t>
            </a: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硬件单元减少：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相较于高性能版本使用更少的计算单元</a:t>
            </a: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方案：采用折叠哈希的结构，减少哈希运算所需资源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控制逻辑简化：</a:t>
            </a:r>
            <a:r>
              <a:rPr 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</a:t>
            </a: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并行度低，算法易于拆分为微过程，采用指令控制。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9" name="矩形 6"/>
          <p:cNvSpPr/>
          <p:nvPr/>
        </p:nvSpPr>
        <p:spPr>
          <a:xfrm>
            <a:off x="349885" y="2268855"/>
            <a:ext cx="7800975" cy="15113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方案改动</a:t>
            </a:r>
          </a:p>
          <a:p>
            <a:pPr lvl="0" indent="45720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新方案，对应的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输入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/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出策略</a:t>
            </a:r>
          </a:p>
          <a:p>
            <a:pPr lvl="0" indent="45720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其余算子与整体控制方案与前一版保持一致</a:t>
            </a: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graphicFrame>
        <p:nvGraphicFramePr>
          <p:cNvPr id="20" name="对象 19"/>
          <p:cNvGraphicFramePr/>
          <p:nvPr/>
        </p:nvGraphicFramePr>
        <p:xfrm>
          <a:off x="478155" y="3780155"/>
          <a:ext cx="1129220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2088495" imgH="3531870" progId="Visio.Drawing.15">
                  <p:embed/>
                </p:oleObj>
              </mc:Choice>
              <mc:Fallback>
                <p:oleObj r:id="rId3" imgW="12088495" imgH="3531870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155" y="3780155"/>
                        <a:ext cx="11292205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95" cy="584835"/>
          </a:xfrm>
          <a:prstGeom prst="rect">
            <a:avLst/>
          </a:prstGeom>
          <a:noFill/>
        </p:spPr>
        <p:txBody>
          <a:bodyPr wrap="square" lIns="91436" tIns="45718" rIns="91436" bIns="45718">
            <a:no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改动点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</a:p>
          <a:p>
            <a:pPr>
              <a:defRPr/>
            </a:pP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1" name="对象 20"/>
          <p:cNvGraphicFramePr/>
          <p:nvPr/>
        </p:nvGraphicFramePr>
        <p:xfrm>
          <a:off x="6811645" y="955040"/>
          <a:ext cx="5132705" cy="5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340225" imgH="4391660" progId="Visio.Drawing.15">
                  <p:embed/>
                </p:oleObj>
              </mc:Choice>
              <mc:Fallback>
                <p:oleObj r:id="rId3" imgW="4340225" imgH="4391660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11645" y="955040"/>
                        <a:ext cx="5132705" cy="550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6"/>
          <p:cNvSpPr/>
          <p:nvPr/>
        </p:nvSpPr>
        <p:spPr>
          <a:xfrm>
            <a:off x="187960" y="904240"/>
            <a:ext cx="3987165" cy="2366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采用循环折叠的方法设计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减少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运算所需的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LUT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资源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Slice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运算基本单位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一轮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处理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200bit(8slice)</a:t>
            </a:r>
            <a:endParaRPr 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重排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Keccak24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轮运算子步骤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设计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集群与相关读写控制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990" y="3388995"/>
            <a:ext cx="4128770" cy="993140"/>
          </a:xfrm>
          <a:prstGeom prst="rect">
            <a:avLst/>
          </a:prstGeom>
        </p:spPr>
      </p:pic>
      <p:graphicFrame>
        <p:nvGraphicFramePr>
          <p:cNvPr id="20" name="对象 19"/>
          <p:cNvGraphicFramePr/>
          <p:nvPr/>
        </p:nvGraphicFramePr>
        <p:xfrm>
          <a:off x="997903" y="4509135"/>
          <a:ext cx="4307840" cy="216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40330" imgH="1480820" progId="Visio.Drawing.15">
                  <p:embed/>
                </p:oleObj>
              </mc:Choice>
              <mc:Fallback>
                <p:oleObj r:id="rId6" imgW="2640330" imgH="1480820" progId="Visio.Drawing.15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7903" y="4509135"/>
                        <a:ext cx="4307840" cy="216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大括号 26"/>
          <p:cNvSpPr/>
          <p:nvPr/>
        </p:nvSpPr>
        <p:spPr>
          <a:xfrm>
            <a:off x="4175125" y="190754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4175125" y="257175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22800" y="2028190"/>
            <a:ext cx="14757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实现循环折叠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22800" y="2683510"/>
            <a:ext cx="20281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解决数据依赖性问题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2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8490" y="3852545"/>
            <a:ext cx="3926205" cy="2677795"/>
          </a:xfrm>
          <a:prstGeom prst="rect">
            <a:avLst/>
          </a:prstGeom>
        </p:spPr>
      </p:pic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95" cy="584835"/>
          </a:xfrm>
          <a:prstGeom prst="rect">
            <a:avLst/>
          </a:prstGeom>
          <a:noFill/>
        </p:spPr>
        <p:txBody>
          <a:bodyPr wrap="square" lIns="91436" tIns="45718" rIns="91436" bIns="45718">
            <a:no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改动点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输入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出</a:t>
            </a:r>
          </a:p>
          <a:p>
            <a:pPr>
              <a:defRPr/>
            </a:pP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3" name="矩形 26"/>
          <p:cNvSpPr/>
          <p:nvPr/>
        </p:nvSpPr>
        <p:spPr>
          <a:xfrm>
            <a:off x="179070" y="786130"/>
            <a:ext cx="4641850" cy="171577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出数据方式改变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所耗时钟周期变长，约为原方案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倍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数据位宽仍为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64bit	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分布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取代寄存器装载状态数组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31" name="图片 30" descr="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8015" y="3806825"/>
            <a:ext cx="3491230" cy="2512060"/>
          </a:xfrm>
          <a:prstGeom prst="rect">
            <a:avLst/>
          </a:prstGeom>
        </p:spPr>
      </p:pic>
      <p:sp>
        <p:nvSpPr>
          <p:cNvPr id="33" name="左大括号 32"/>
          <p:cNvSpPr/>
          <p:nvPr/>
        </p:nvSpPr>
        <p:spPr>
          <a:xfrm>
            <a:off x="5152390" y="5155565"/>
            <a:ext cx="115570" cy="1225550"/>
          </a:xfrm>
          <a:prstGeom prst="leftBrace">
            <a:avLst>
              <a:gd name="adj1" fmla="val 8333"/>
              <a:gd name="adj2" fmla="val 307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5"/>
          <p:cNvSpPr txBox="1"/>
          <p:nvPr/>
        </p:nvSpPr>
        <p:spPr>
          <a:xfrm>
            <a:off x="318770" y="638048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使用寄存器</a:t>
            </a:r>
          </a:p>
        </p:txBody>
      </p:sp>
      <p:sp>
        <p:nvSpPr>
          <p:cNvPr id="36" name="文本框 5"/>
          <p:cNvSpPr txBox="1"/>
          <p:nvPr/>
        </p:nvSpPr>
        <p:spPr>
          <a:xfrm>
            <a:off x="5267960" y="6379845"/>
            <a:ext cx="260921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Dram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5376545" y="1291590"/>
            <a:ext cx="63226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1600bit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寄存器：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64bit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数据，经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时钟周期，存储到对应的寄存器处，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  	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流水线设计，输入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出与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Keccak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运算可并行。</a:t>
            </a:r>
          </a:p>
        </p:txBody>
      </p:sp>
      <p:sp>
        <p:nvSpPr>
          <p:cNvPr id="39" name="文本框 38"/>
          <p:cNvSpPr txBox="1"/>
          <p:nvPr/>
        </p:nvSpPr>
        <p:spPr>
          <a:xfrm>
            <a:off x="5376545" y="2223135"/>
            <a:ext cx="67151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集群：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输出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64bit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数据，经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8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时钟周期，依次存储到对应地址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数据的载体为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出不支持同时运行。</a:t>
            </a:r>
          </a:p>
          <a:p>
            <a:pPr marL="1371600" lvl="3" indent="457200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7818120" y="5052695"/>
            <a:ext cx="128460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768715" y="4704080"/>
            <a:ext cx="327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Dram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需待数据输入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出完毕后</a:t>
            </a:r>
          </a:p>
          <a:p>
            <a:pPr algn="ctr"/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Keccak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</a:p>
        </p:txBody>
      </p:sp>
      <p:sp>
        <p:nvSpPr>
          <p:cNvPr id="3" name="文本框 5"/>
          <p:cNvSpPr txBox="1"/>
          <p:nvPr/>
        </p:nvSpPr>
        <p:spPr>
          <a:xfrm>
            <a:off x="-6350" y="329946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数据载入示意（输出同理）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8155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矩阵乘方案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214839" y="10154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90924" y="690241"/>
            <a:ext cx="680379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乘法器的个数为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通用矩阵乘法运算方案</a:t>
            </a:r>
          </a:p>
        </p:txBody>
      </p:sp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4933315" y="3044190"/>
            <a:ext cx="1884045" cy="9080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算子的输出，其他矩阵来自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RAM</a:t>
            </a:r>
          </a:p>
        </p:txBody>
      </p:sp>
      <p:sp>
        <p:nvSpPr>
          <p:cNvPr id="13" name="矩形 12"/>
          <p:cNvSpPr/>
          <p:nvPr/>
        </p:nvSpPr>
        <p:spPr>
          <a:xfrm>
            <a:off x="8199901" y="1286667"/>
            <a:ext cx="392922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矩阵乘方案细节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以矩阵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计算过程为例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42"/>
          <p:cNvSpPr/>
          <p:nvPr>
            <p:custDataLst>
              <p:tags r:id="rId2"/>
            </p:custDataLst>
          </p:nvPr>
        </p:nvSpPr>
        <p:spPr>
          <a:xfrm>
            <a:off x="803275" y="3044190"/>
            <a:ext cx="3340100" cy="1014730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76935" y="2970530"/>
            <a:ext cx="3192780" cy="1088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对于高性能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方案，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左乘与右乘需要不同的计算次序和读写策略，难以用简易指令实现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4772025" y="1793240"/>
          <a:ext cx="7232650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392545" imgH="4161155" progId="Visio.Drawing.15">
                  <p:embed/>
                </p:oleObj>
              </mc:Choice>
              <mc:Fallback>
                <p:oleObj r:id="rId6" imgW="6392545" imgH="41611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72025" y="1793240"/>
                        <a:ext cx="7232650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3050" y="1170940"/>
            <a:ext cx="4366895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b="1" i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所有的矩阵乘法都将左乘矩阵划分成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的矩阵块，右矩阵划分成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67640" y="4223385"/>
            <a:ext cx="44723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结果矩阵对加矩阵直接进行覆盖，节省存储空间</a:t>
            </a: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09295" y="5402580"/>
          <a:ext cx="327406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823460" imgH="1635760" progId="Visio.Drawing.15">
                  <p:embed/>
                </p:oleObj>
              </mc:Choice>
              <mc:Fallback>
                <p:oleObj r:id="rId8" imgW="4823460" imgH="1635760" progId="Visio.Drawing.15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9295" y="5402580"/>
                        <a:ext cx="3274060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存储方案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42804" y="6090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 26"/>
          <p:cNvSpPr/>
          <p:nvPr/>
        </p:nvSpPr>
        <p:spPr>
          <a:xfrm>
            <a:off x="207010" y="841375"/>
            <a:ext cx="7659370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E与S，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在两块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进行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交叉存储，计算时可同时读取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矩阵乘法的结果直接存在加矩阵中，节省存储空间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E)</a:t>
            </a:r>
          </a:p>
        </p:txBody>
      </p:sp>
      <p:graphicFrame>
        <p:nvGraphicFramePr>
          <p:cNvPr id="6" name="对象 5"/>
          <p:cNvGraphicFramePr/>
          <p:nvPr/>
        </p:nvGraphicFramePr>
        <p:xfrm>
          <a:off x="8825230" y="786130"/>
          <a:ext cx="2842895" cy="529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280410" imgH="6333490" progId="Visio.Drawing.15">
                  <p:embed/>
                </p:oleObj>
              </mc:Choice>
              <mc:Fallback>
                <p:oleObj r:id="rId3" imgW="3280410" imgH="6333490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25230" y="786130"/>
                        <a:ext cx="2842895" cy="529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9221827" y="6118055"/>
            <a:ext cx="2049915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地址空间规划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481195" y="2028825"/>
            <a:ext cx="3985260" cy="4043072"/>
            <a:chOff x="4812" y="2923"/>
            <a:chExt cx="6276" cy="6593"/>
          </a:xfrm>
        </p:grpSpPr>
        <p:sp>
          <p:nvSpPr>
            <p:cNvPr id="18" name="矩形 17"/>
            <p:cNvSpPr/>
            <p:nvPr/>
          </p:nvSpPr>
          <p:spPr>
            <a:xfrm>
              <a:off x="4812" y="2923"/>
              <a:ext cx="6276" cy="6593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/>
            <p:nvPr/>
          </p:nvGraphicFramePr>
          <p:xfrm>
            <a:off x="6186" y="3593"/>
            <a:ext cx="4902" cy="5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124710" imgH="2363470" progId="Visio.Drawing.15">
                    <p:embed/>
                  </p:oleObj>
                </mc:Choice>
                <mc:Fallback>
                  <p:oleObj r:id="rId5" imgW="2124710" imgH="2363470" progId="Visio.Drawing.15">
                    <p:embed/>
                    <p:pic>
                      <p:nvPicPr>
                        <p:cNvPr id="0" name="图片 3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186" y="3593"/>
                          <a:ext cx="4902" cy="5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矩形 42"/>
            <p:cNvSpPr/>
            <p:nvPr/>
          </p:nvSpPr>
          <p:spPr>
            <a:xfrm>
              <a:off x="4894" y="3034"/>
              <a:ext cx="3232" cy="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涉及的矩阵乘法</a:t>
              </a:r>
            </a:p>
          </p:txBody>
        </p:sp>
        <p:sp>
          <p:nvSpPr>
            <p:cNvPr id="44" name="矩形 43"/>
            <p:cNvSpPr/>
            <p:nvPr/>
          </p:nvSpPr>
          <p:spPr>
            <a:xfrm>
              <a:off x="5344" y="4255"/>
              <a:ext cx="763" cy="5261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需要参加运算的矩阵可同时进行读取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5463897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矩阵乘法访存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534035" y="2997835"/>
            <a:ext cx="3766185" cy="3081020"/>
            <a:chOff x="896" y="2923"/>
            <a:chExt cx="5931" cy="3967"/>
          </a:xfrm>
        </p:grpSpPr>
        <p:graphicFrame>
          <p:nvGraphicFramePr>
            <p:cNvPr id="47" name="对象 46"/>
            <p:cNvGraphicFramePr/>
            <p:nvPr/>
          </p:nvGraphicFramePr>
          <p:xfrm>
            <a:off x="896" y="2923"/>
            <a:ext cx="5931" cy="3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4610735" imgH="3091180" progId="Visio.Drawing.15">
                    <p:embed/>
                  </p:oleObj>
                </mc:Choice>
                <mc:Fallback>
                  <p:oleObj r:id="rId7" imgW="4610735" imgH="3091180" progId="Visio.Drawing.15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96" y="2923"/>
                          <a:ext cx="5931" cy="39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57"/>
            <p:cNvSpPr/>
            <p:nvPr/>
          </p:nvSpPr>
          <p:spPr>
            <a:xfrm>
              <a:off x="981" y="3251"/>
              <a:ext cx="5667" cy="3639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80" y="3691"/>
              <a:ext cx="771" cy="2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88010" y="2030730"/>
            <a:ext cx="2874010" cy="829945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 anchor="t">
            <a:spAutoFit/>
          </a:bodyPr>
          <a:lstStyle/>
          <a:p>
            <a:r>
              <a:rPr lang="zh-CN" altLang="en-US" sz="1600" b="1">
                <a:sym typeface="+mn-ea"/>
              </a:rPr>
              <a:t>右乘矩阵需要按行读取，因此</a:t>
            </a:r>
            <a:r>
              <a:rPr lang="en-US" altLang="zh-CN" sz="1600" b="1">
                <a:sym typeface="+mn-ea"/>
              </a:rPr>
              <a:t>S</a:t>
            </a:r>
            <a:r>
              <a:rPr lang="zh-CN" altLang="en-US" sz="1600" b="1">
                <a:sym typeface="+mn-ea"/>
              </a:rPr>
              <a:t>矩阵需调整存储顺序以适应矩阵乘法的形式</a:t>
            </a:r>
          </a:p>
        </p:txBody>
      </p:sp>
      <p:sp>
        <p:nvSpPr>
          <p:cNvPr id="2" name="矩形 1"/>
          <p:cNvSpPr/>
          <p:nvPr/>
        </p:nvSpPr>
        <p:spPr>
          <a:xfrm>
            <a:off x="1140182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矩阵生成顺序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其他方案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单乘法器，单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42804" y="6090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" name="矩形 26"/>
          <p:cNvSpPr/>
          <p:nvPr/>
        </p:nvSpPr>
        <p:spPr>
          <a:xfrm>
            <a:off x="207010" y="841375"/>
            <a:ext cx="787590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封装与解封装过程，当前的乘法器数目与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的速度并不匹配，实际速度和单乘法器等价。考虑仅使用单乘法器。</a:t>
            </a:r>
          </a:p>
        </p:txBody>
      </p:sp>
      <p:graphicFrame>
        <p:nvGraphicFramePr>
          <p:cNvPr id="7" name="对象 6"/>
          <p:cNvGraphicFramePr/>
          <p:nvPr/>
        </p:nvGraphicFramePr>
        <p:xfrm>
          <a:off x="5455920" y="1614170"/>
          <a:ext cx="6576695" cy="259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766810" imgH="3531870" progId="Visio.Drawing.15">
                  <p:embed/>
                </p:oleObj>
              </mc:Choice>
              <mc:Fallback>
                <p:oleObj r:id="rId3" imgW="8766810" imgH="353187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5920" y="1614170"/>
                        <a:ext cx="6576695" cy="2592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26"/>
          <p:cNvSpPr/>
          <p:nvPr/>
        </p:nvSpPr>
        <p:spPr>
          <a:xfrm>
            <a:off x="207010" y="1856105"/>
            <a:ext cx="52489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平调点：单乘法器使得指令控制反而显得复杂，但是状态机和指令控制的资源开销难以估计差异。</a:t>
            </a:r>
          </a:p>
        </p:txBody>
      </p:sp>
      <p:sp>
        <p:nvSpPr>
          <p:cNvPr id="11" name="矩形 26"/>
          <p:cNvSpPr/>
          <p:nvPr/>
        </p:nvSpPr>
        <p:spPr>
          <a:xfrm>
            <a:off x="207010" y="2877820"/>
            <a:ext cx="52489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优点：节省乘法器资源，乘法器可以优化为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16bit*8bit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（之前控制会显得复杂）</a:t>
            </a:r>
          </a:p>
        </p:txBody>
      </p:sp>
      <p:sp>
        <p:nvSpPr>
          <p:cNvPr id="12" name="矩形 26"/>
          <p:cNvSpPr/>
          <p:nvPr/>
        </p:nvSpPr>
        <p:spPr>
          <a:xfrm>
            <a:off x="207010" y="3899535"/>
            <a:ext cx="524891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缺点：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1.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密钥生成过程的速度降低</a:t>
            </a:r>
          </a:p>
          <a:p>
            <a:pPr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           2.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方案略显朴素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其他方案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单乘法器，双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42804" y="6090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" name="对象 1"/>
          <p:cNvGraphicFramePr/>
          <p:nvPr/>
        </p:nvGraphicFramePr>
        <p:xfrm>
          <a:off x="6334125" y="1492250"/>
          <a:ext cx="5361940" cy="314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49665" imgH="5620385" progId="Visio.Drawing.15">
                  <p:embed/>
                </p:oleObj>
              </mc:Choice>
              <mc:Fallback>
                <p:oleObj r:id="rId4" imgW="8749665" imgH="5620385" progId="Visio.Drawing.15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34125" y="1492250"/>
                        <a:ext cx="5361940" cy="314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26"/>
          <p:cNvSpPr/>
          <p:nvPr/>
        </p:nvSpPr>
        <p:spPr>
          <a:xfrm>
            <a:off x="207010" y="770255"/>
            <a:ext cx="787590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模块，动态生成计算。</a:t>
            </a:r>
          </a:p>
        </p:txBody>
      </p:sp>
      <p:sp>
        <p:nvSpPr>
          <p:cNvPr id="15" name="矩形 26"/>
          <p:cNvSpPr/>
          <p:nvPr/>
        </p:nvSpPr>
        <p:spPr>
          <a:xfrm>
            <a:off x="207010" y="1353820"/>
            <a:ext cx="787590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优点：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RAM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资源消耗减少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缺点：多一个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的资源开销</a:t>
            </a:r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394335" y="2578735"/>
          <a:ext cx="588645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0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</a:rPr>
                        <a:t>方案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RAM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消耗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Hash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LUT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Hash</a:t>
                      </a: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开销</a:t>
                      </a: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16/30w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1816/21792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802/9624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双</a:t>
                      </a: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11/21w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3632/43584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>
                          <a:latin typeface="微软雅黑" panose="020B0503020204020204" charset="-122"/>
                          <a:ea typeface="微软雅黑" panose="020B0503020204020204" charset="-122"/>
                        </a:rPr>
                        <a:t>1604/19248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5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其他方案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单乘法器，双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6442804" y="6090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5" name="对象 4"/>
          <p:cNvGraphicFramePr/>
          <p:nvPr/>
        </p:nvGraphicFramePr>
        <p:xfrm>
          <a:off x="5446395" y="1005205"/>
          <a:ext cx="7232650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392545" imgH="4161155" progId="Visio.Drawing.15">
                  <p:embed/>
                </p:oleObj>
              </mc:Choice>
              <mc:Fallback>
                <p:oleObj r:id="rId4" imgW="6392545" imgH="41611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46395" y="1005205"/>
                        <a:ext cx="7232650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矩形 16"/>
          <p:cNvSpPr/>
          <p:nvPr/>
        </p:nvSpPr>
        <p:spPr>
          <a:xfrm>
            <a:off x="1276072" y="5740230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地址空间规划差异</a:t>
            </a:r>
          </a:p>
        </p:txBody>
      </p:sp>
      <p:sp>
        <p:nvSpPr>
          <p:cNvPr id="7" name="矩形 6"/>
          <p:cNvSpPr/>
          <p:nvPr/>
        </p:nvSpPr>
        <p:spPr>
          <a:xfrm>
            <a:off x="7770852" y="5740230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矩阵乘法规划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71450" y="770255"/>
            <a:ext cx="4366895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b="1" i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lvl="1" indent="0" algn="just">
              <a:lnSpc>
                <a:spcPct val="150000"/>
              </a:lnSpc>
              <a:buFont typeface="Wingdings" panose="05000000000000000000" charset="0"/>
              <a:buNone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由于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S,S’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动态生成，一整个双端口的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即可满足读写要求。</a:t>
            </a: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50825" y="2353945"/>
          <a:ext cx="4785995" cy="2834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5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8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方案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RAM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块数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估算周期数</a:t>
                      </a:r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B'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不共用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约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千万</a:t>
                      </a:r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B'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共用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封装和解封装翻倍</a:t>
                      </a:r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NiZWEwODdlZDIzYjc5YmFjMDQ0MDFmZmI3ODkyN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5,&quot;left&quot;:-46.5,&quot;top&quot;:237.7,&quot;width&quot;:390.9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5,&quot;left&quot;:-46.5,&quot;top&quot;:237.7,&quot;width&quot;:390.9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5,&quot;left&quot;:-46.5,&quot;top&quot;:237.7,&quot;width&quot;:390.9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42*211"/>
  <p:tag name="TABLE_ENDDRAG_RECT" val="23*254*442*2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6*223"/>
  <p:tag name="TABLE_ENDDRAG_RECT" val="19*189*376*22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765</Words>
  <Application>Microsoft Office PowerPoint</Application>
  <PresentationFormat>宽屏</PresentationFormat>
  <Paragraphs>121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华文细黑</vt:lpstr>
      <vt:lpstr>微软雅黑</vt:lpstr>
      <vt:lpstr>Arial</vt:lpstr>
      <vt:lpstr>Wingdings</vt:lpstr>
      <vt:lpstr>Office 主题​​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正鹏 赵</cp:lastModifiedBy>
  <cp:revision>1178</cp:revision>
  <dcterms:created xsi:type="dcterms:W3CDTF">2023-07-28T09:55:00Z</dcterms:created>
  <dcterms:modified xsi:type="dcterms:W3CDTF">2025-06-04T12:02:33Z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21C3CFC7411745769A2AB936E43FADF4_13</vt:lpwstr>
  </property>
  <property fmtid="{D5CDD505-2E9C-101B-9397-08002B2CF9AE}" pid="3" name="KSOProductBuildVer">
    <vt:lpwstr>2052-12.1.0.20305</vt:lpwstr>
  </property>
</Properties>
</file>