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697" r:id="rId2"/>
    <p:sldId id="714" r:id="rId3"/>
    <p:sldId id="720" r:id="rId4"/>
    <p:sldId id="722" r:id="rId5"/>
    <p:sldId id="721" r:id="rId6"/>
    <p:sldId id="771" r:id="rId7"/>
    <p:sldId id="766" r:id="rId8"/>
    <p:sldId id="784" r:id="rId9"/>
    <p:sldId id="763" r:id="rId10"/>
    <p:sldId id="770" r:id="rId11"/>
    <p:sldId id="754" r:id="rId12"/>
    <p:sldId id="78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高性能" id="{4B1AD0DB-E609-4240-B31B-F7BEE1BCF641}">
          <p14:sldIdLst>
            <p14:sldId id="697"/>
            <p14:sldId id="714"/>
            <p14:sldId id="720"/>
            <p14:sldId id="722"/>
            <p14:sldId id="721"/>
            <p14:sldId id="771"/>
            <p14:sldId id="766"/>
            <p14:sldId id="784"/>
            <p14:sldId id="763"/>
            <p14:sldId id="770"/>
            <p14:sldId id="754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86DA"/>
    <a:srgbClr val="4472C4"/>
    <a:srgbClr val="F5F0EB"/>
    <a:srgbClr val="EEF7E9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5801" autoAdjust="0"/>
  </p:normalViewPr>
  <p:slideViewPr>
    <p:cSldViewPr snapToGrid="0">
      <p:cViewPr varScale="1">
        <p:scale>
          <a:sx n="133" d="100"/>
          <a:sy n="133" d="100"/>
        </p:scale>
        <p:origin x="149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5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07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91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617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3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9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3"/>
            <a:ext cx="12212638" cy="1296987"/>
            <a:chOff x="-21102" y="2847433"/>
            <a:chExt cx="12213102" cy="1296345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642" y="3077508"/>
              <a:ext cx="10818358" cy="830584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sp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高性能</a:t>
              </a:r>
              <a:r>
                <a:rPr lang="en-US" altLang="zh-CN" sz="4800" b="1" spc="600" dirty="0" err="1">
                  <a:latin typeface="微软雅黑" panose="020B0503020204020204" charset="-122"/>
                  <a:ea typeface="微软雅黑" panose="020B0503020204020204" charset="-122"/>
                </a:rPr>
                <a:t>FrodoKEM</a:t>
              </a: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FrodoKEM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D2F0636-B7A4-4F2A-B255-39A9B16BA5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50213" y="1512819"/>
            <a:ext cx="8856034" cy="4835142"/>
          </a:xfrm>
          <a:prstGeom prst="rect">
            <a:avLst/>
          </a:prstGeom>
        </p:spPr>
      </p:pic>
      <p:sp>
        <p:nvSpPr>
          <p:cNvPr id="250" name="文本框 249">
            <a:extLst>
              <a:ext uri="{FF2B5EF4-FFF2-40B4-BE49-F238E27FC236}">
                <a16:creationId xmlns:a16="http://schemas.microsoft.com/office/drawing/2014/main" id="{D35702F1-4FA8-44A7-9DB9-D98E7E0FE883}"/>
              </a:ext>
            </a:extLst>
          </p:cNvPr>
          <p:cNvSpPr txBox="1"/>
          <p:nvPr/>
        </p:nvSpPr>
        <p:spPr>
          <a:xfrm>
            <a:off x="8435561" y="3310309"/>
            <a:ext cx="3206226" cy="1213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通过存储交错技术，使得单周期读取子矩阵的尺寸兼容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(2x4)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(4x2)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A5B85C8-07C2-4BED-9ACD-A48DCC3767D3}"/>
              </a:ext>
            </a:extLst>
          </p:cNvPr>
          <p:cNvSpPr/>
          <p:nvPr/>
        </p:nvSpPr>
        <p:spPr>
          <a:xfrm>
            <a:off x="235254" y="785935"/>
            <a:ext cx="283362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地址映射策略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CF7105-0C88-4DE0-ABB7-AE6E514AC2D3}"/>
              </a:ext>
            </a:extLst>
          </p:cNvPr>
          <p:cNvSpPr/>
          <p:nvPr/>
        </p:nvSpPr>
        <p:spPr>
          <a:xfrm>
            <a:off x="8426119" y="1357256"/>
            <a:ext cx="606972" cy="277542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35D31-728A-4E7C-B5C2-CD95D6F95CC3}"/>
              </a:ext>
            </a:extLst>
          </p:cNvPr>
          <p:cNvSpPr/>
          <p:nvPr/>
        </p:nvSpPr>
        <p:spPr>
          <a:xfrm>
            <a:off x="8426119" y="1792594"/>
            <a:ext cx="606972" cy="275785"/>
          </a:xfrm>
          <a:prstGeom prst="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B9B8C0F-8851-45D7-86B9-B8D3BC2077A8}"/>
              </a:ext>
            </a:extLst>
          </p:cNvPr>
          <p:cNvSpPr/>
          <p:nvPr/>
        </p:nvSpPr>
        <p:spPr>
          <a:xfrm>
            <a:off x="8426119" y="2226175"/>
            <a:ext cx="606972" cy="275547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B77A520-54BA-46A2-BC9E-5A9673F3B7F0}"/>
              </a:ext>
            </a:extLst>
          </p:cNvPr>
          <p:cNvSpPr/>
          <p:nvPr/>
        </p:nvSpPr>
        <p:spPr>
          <a:xfrm>
            <a:off x="8426119" y="2659518"/>
            <a:ext cx="606972" cy="275547"/>
          </a:xfrm>
          <a:prstGeom prst="rect">
            <a:avLst/>
          </a:pr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B609EA-4038-457F-BC24-13F68BC4B4DD}"/>
              </a:ext>
            </a:extLst>
          </p:cNvPr>
          <p:cNvSpPr txBox="1"/>
          <p:nvPr/>
        </p:nvSpPr>
        <p:spPr>
          <a:xfrm>
            <a:off x="9103701" y="1311361"/>
            <a:ext cx="2253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B=AS+E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DAF8677-F7F0-4F7D-AF75-002F9A77D1E7}"/>
              </a:ext>
            </a:extLst>
          </p:cNvPr>
          <p:cNvSpPr txBox="1"/>
          <p:nvPr/>
        </p:nvSpPr>
        <p:spPr>
          <a:xfrm>
            <a:off x="9103700" y="1745820"/>
            <a:ext cx="2253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B'=S'A+E'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5664AAF-283A-4A15-978E-96D0D49BB8B2}"/>
              </a:ext>
            </a:extLst>
          </p:cNvPr>
          <p:cNvSpPr txBox="1"/>
          <p:nvPr/>
        </p:nvSpPr>
        <p:spPr>
          <a:xfrm>
            <a:off x="9103700" y="2180279"/>
            <a:ext cx="2253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M=-B'S+C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E4960B-A2AB-49EF-832C-29CD63D210E3}"/>
              </a:ext>
            </a:extLst>
          </p:cNvPr>
          <p:cNvSpPr txBox="1"/>
          <p:nvPr/>
        </p:nvSpPr>
        <p:spPr>
          <a:xfrm>
            <a:off x="9103699" y="2614738"/>
            <a:ext cx="2253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C=S'B+(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E''+Enc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(u))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709B2B-FC98-4A06-BA0F-F0549B3F6D06}"/>
              </a:ext>
            </a:extLst>
          </p:cNvPr>
          <p:cNvSpPr/>
          <p:nvPr/>
        </p:nvSpPr>
        <p:spPr>
          <a:xfrm>
            <a:off x="690879" y="1959976"/>
            <a:ext cx="606972" cy="604154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2CD601B-F2D1-46B9-BD1B-864F3D446A5D}"/>
              </a:ext>
            </a:extLst>
          </p:cNvPr>
          <p:cNvSpPr/>
          <p:nvPr/>
        </p:nvSpPr>
        <p:spPr>
          <a:xfrm>
            <a:off x="3603563" y="3537570"/>
            <a:ext cx="606972" cy="622950"/>
          </a:xfrm>
          <a:prstGeom prst="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686A7E1-B65C-471D-AAAF-AC3486300A21}"/>
              </a:ext>
            </a:extLst>
          </p:cNvPr>
          <p:cNvSpPr/>
          <p:nvPr/>
        </p:nvSpPr>
        <p:spPr>
          <a:xfrm>
            <a:off x="2168525" y="1930401"/>
            <a:ext cx="548002" cy="2941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1F402C-DC44-4178-A8EA-E913819FF999}"/>
              </a:ext>
            </a:extLst>
          </p:cNvPr>
          <p:cNvSpPr/>
          <p:nvPr/>
        </p:nvSpPr>
        <p:spPr>
          <a:xfrm rot="5400000">
            <a:off x="3440545" y="5266660"/>
            <a:ext cx="557912" cy="311591"/>
          </a:xfrm>
          <a:prstGeom prst="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17495A-C0F3-44F1-B1C8-6DB98E99857F}"/>
              </a:ext>
            </a:extLst>
          </p:cNvPr>
          <p:cNvSpPr/>
          <p:nvPr/>
        </p:nvSpPr>
        <p:spPr>
          <a:xfrm>
            <a:off x="644206" y="1921488"/>
            <a:ext cx="606972" cy="604154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4E1AB20-8952-4147-9962-92D2A76C1FE6}"/>
              </a:ext>
            </a:extLst>
          </p:cNvPr>
          <p:cNvSpPr/>
          <p:nvPr/>
        </p:nvSpPr>
        <p:spPr>
          <a:xfrm>
            <a:off x="3563707" y="3499470"/>
            <a:ext cx="606972" cy="622950"/>
          </a:xfrm>
          <a:prstGeom prst="rect">
            <a:avLst/>
          </a:pr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782AB31-485A-4BCE-B583-D4B82FDF5553}"/>
              </a:ext>
            </a:extLst>
          </p:cNvPr>
          <p:cNvSpPr/>
          <p:nvPr/>
        </p:nvSpPr>
        <p:spPr>
          <a:xfrm>
            <a:off x="3603564" y="5105398"/>
            <a:ext cx="575220" cy="321237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00C671D-EA71-4E4A-B155-CDB8C4D639B1}"/>
              </a:ext>
            </a:extLst>
          </p:cNvPr>
          <p:cNvSpPr/>
          <p:nvPr/>
        </p:nvSpPr>
        <p:spPr>
          <a:xfrm>
            <a:off x="2121852" y="1976296"/>
            <a:ext cx="324167" cy="545482"/>
          </a:xfrm>
          <a:prstGeom prst="rect">
            <a:avLst/>
          </a:pr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A807F2C-87E3-4823-B824-ED2143471864}"/>
              </a:ext>
            </a:extLst>
          </p:cNvPr>
          <p:cNvSpPr/>
          <p:nvPr/>
        </p:nvSpPr>
        <p:spPr>
          <a:xfrm>
            <a:off x="8214742" y="5149714"/>
            <a:ext cx="324167" cy="545482"/>
          </a:xfrm>
          <a:prstGeom prst="rect">
            <a:avLst/>
          </a:prstGeom>
          <a:noFill/>
          <a:ln w="508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77E3F2F-349D-4C83-BA80-928B56147733}"/>
              </a:ext>
            </a:extLst>
          </p:cNvPr>
          <p:cNvSpPr/>
          <p:nvPr/>
        </p:nvSpPr>
        <p:spPr>
          <a:xfrm>
            <a:off x="8251299" y="5105398"/>
            <a:ext cx="575220" cy="321237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AB853E-46EA-4927-B914-286521FF8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53" y="3156993"/>
            <a:ext cx="622950" cy="62295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49FE71-E1B4-4A69-A2A6-95778DBC95CE}"/>
              </a:ext>
            </a:extLst>
          </p:cNvPr>
          <p:cNvCxnSpPr>
            <a:cxnSpLocks/>
          </p:cNvCxnSpPr>
          <p:nvPr/>
        </p:nvCxnSpPr>
        <p:spPr>
          <a:xfrm flipV="1">
            <a:off x="2275744" y="2576303"/>
            <a:ext cx="110503" cy="580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7FE6EB6B-2FF1-4736-A294-9C4BDC37C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818" y="6035798"/>
            <a:ext cx="634477" cy="624325"/>
          </a:xfrm>
          <a:prstGeom prst="rect">
            <a:avLst/>
          </a:prstGeom>
        </p:spPr>
      </p:pic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4AB5F6A-B3A3-4CDA-B06B-137A4ADFCB12}"/>
              </a:ext>
            </a:extLst>
          </p:cNvPr>
          <p:cNvCxnSpPr>
            <a:cxnSpLocks/>
          </p:cNvCxnSpPr>
          <p:nvPr/>
        </p:nvCxnSpPr>
        <p:spPr>
          <a:xfrm flipH="1">
            <a:off x="4232313" y="3085673"/>
            <a:ext cx="419146" cy="449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9D447D9-E66D-423C-AED9-72491D42F2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071074" y="5611085"/>
            <a:ext cx="777744" cy="736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0AD64C3-8ADF-44CB-8C31-6305AA958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067" y="2878458"/>
            <a:ext cx="533771" cy="52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性能评估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76490" y="807761"/>
            <a:ext cx="6790135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硬件资源开销评估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8562"/>
              </p:ext>
            </p:extLst>
          </p:nvPr>
        </p:nvGraphicFramePr>
        <p:xfrm>
          <a:off x="6096000" y="1100247"/>
          <a:ext cx="5473205" cy="325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LUT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FF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BRAM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DSP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frodo_top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13728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6627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827731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ctrl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3106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1166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hash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6757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3281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matrix_mul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2924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1143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sample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RAM(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095999" y="782828"/>
            <a:ext cx="547320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：各子模块硬件资源开销评估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AFF5B66C-8892-4380-AB2B-611F9E8DA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21"/>
              </p:ext>
            </p:extLst>
          </p:nvPr>
        </p:nvGraphicFramePr>
        <p:xfrm>
          <a:off x="438330" y="1709352"/>
          <a:ext cx="5473205" cy="325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模块名称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LUT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FF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BRAM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DSP</a:t>
                      </a:r>
                      <a:endParaRPr lang="zh-CN" altLang="en-US" sz="14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frodo_top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36800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21314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16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333769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ctrl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11506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2861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hash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23869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17561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matrix_mul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1222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721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32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sample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RAM(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16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A2FE2890-AA3F-4247-99A8-E39128E1E7C7}"/>
              </a:ext>
            </a:extLst>
          </p:cNvPr>
          <p:cNvSpPr/>
          <p:nvPr/>
        </p:nvSpPr>
        <p:spPr>
          <a:xfrm>
            <a:off x="542263" y="1395420"/>
            <a:ext cx="526533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：旧方案硬件资源开销评估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9B4F682-A865-4C0C-B34A-B0C58AA4AB95}"/>
              </a:ext>
            </a:extLst>
          </p:cNvPr>
          <p:cNvSpPr txBox="1"/>
          <p:nvPr/>
        </p:nvSpPr>
        <p:spPr>
          <a:xfrm>
            <a:off x="517925" y="5054318"/>
            <a:ext cx="5289676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与旧方案相比，省去了全部的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DSP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开销，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LUT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开销降低了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62.6%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FF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开销降低了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68.9%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BRAM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开销降低了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12.5%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 ，综合评估最高频率为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360MHz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，满足要求的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300MHz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，最终运算峰值时间也满足项目要求。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FEB0DEC-D949-42F3-82FF-3E9B8DAF5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3586"/>
              </p:ext>
            </p:extLst>
          </p:nvPr>
        </p:nvGraphicFramePr>
        <p:xfrm>
          <a:off x="6188475" y="4716734"/>
          <a:ext cx="5265338" cy="199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指标对比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项目目标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实现结果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峰值密钥生成时间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700μs@300MHz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595μs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@300MHz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峰值密钥封装时间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750μs@300MH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607μs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@300MHz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峰值密钥解封装时间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800μs@300MHz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612μs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@300MHz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1C4C67DA-AFE1-428B-8F2F-E10E917D91E5}"/>
              </a:ext>
            </a:extLst>
          </p:cNvPr>
          <p:cNvSpPr/>
          <p:nvPr/>
        </p:nvSpPr>
        <p:spPr>
          <a:xfrm>
            <a:off x="6188474" y="4389312"/>
            <a:ext cx="526533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：运算峰值时间评估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76491" y="807761"/>
            <a:ext cx="4627782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任务实现进度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68AA0D-002C-4891-A145-908B6BD7B737}"/>
              </a:ext>
            </a:extLst>
          </p:cNvPr>
          <p:cNvSpPr/>
          <p:nvPr/>
        </p:nvSpPr>
        <p:spPr>
          <a:xfrm>
            <a:off x="6043901" y="716788"/>
            <a:ext cx="4169771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创新点总结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A823E52-8778-4586-A12E-5E3BAE67E2BA}"/>
              </a:ext>
            </a:extLst>
          </p:cNvPr>
          <p:cNvSpPr/>
          <p:nvPr/>
        </p:nvSpPr>
        <p:spPr>
          <a:xfrm>
            <a:off x="6040355" y="1130931"/>
            <a:ext cx="56301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实现了基于全相连矩阵乘法阵列的高并行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协处理器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DFD1F5F-C0B8-41F8-892B-98E7167B87FB}"/>
              </a:ext>
            </a:extLst>
          </p:cNvPr>
          <p:cNvSpPr/>
          <p:nvPr/>
        </p:nvSpPr>
        <p:spPr>
          <a:xfrm>
            <a:off x="6040355" y="5292357"/>
            <a:ext cx="52739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提出了基于前后级带宽匹配的资源并行调度方案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5D55BBC-1035-4B65-96D9-11138162350A}"/>
              </a:ext>
            </a:extLst>
          </p:cNvPr>
          <p:cNvSpPr txBox="1"/>
          <p:nvPr/>
        </p:nvSpPr>
        <p:spPr>
          <a:xfrm>
            <a:off x="6448826" y="1443256"/>
            <a:ext cx="5265336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将算法步骤进行提炼，用指令进行实现；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利用全相连矩阵乘阵列对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算法进行加速；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通过双指令并行执行机制进一步提升算法执行速度（将速度提升了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1.68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倍）；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EFF9F7-29F5-4609-AA98-3A555DEC0D3A}"/>
              </a:ext>
            </a:extLst>
          </p:cNvPr>
          <p:cNvSpPr/>
          <p:nvPr/>
        </p:nvSpPr>
        <p:spPr>
          <a:xfrm>
            <a:off x="6040355" y="2978135"/>
            <a:ext cx="539996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提出了适用于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算法的紧凑型数据存储空间规划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F6DB31-9CF7-49D6-B8C8-6A7A206D8AEC}"/>
              </a:ext>
            </a:extLst>
          </p:cNvPr>
          <p:cNvSpPr txBox="1"/>
          <p:nvPr/>
        </p:nvSpPr>
        <p:spPr>
          <a:xfrm>
            <a:off x="6448826" y="3385286"/>
            <a:ext cx="5325202" cy="1895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对存储空间进行充分复用（如计算结果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与中间变量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共享存储空间，参数矩阵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’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对同一区域分时复用，将存储空间需求降低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50%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通过对闲置存储空间和带宽的利用实现矩阵生成与计算的乒乓操作，同时避免了矩阵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的临时存储开销；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F630DB-44B3-4FD5-9521-4EF9956D5AF2}"/>
              </a:ext>
            </a:extLst>
          </p:cNvPr>
          <p:cNvSpPr txBox="1"/>
          <p:nvPr/>
        </p:nvSpPr>
        <p:spPr>
          <a:xfrm>
            <a:off x="6448826" y="5710548"/>
            <a:ext cx="513357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匹配矩阵乘与矩阵生成的速度，配合指令并行执行机制，实现最大程度的并行化。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EFA92462-C668-4D56-9AB2-16FE611CA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08485"/>
              </p:ext>
            </p:extLst>
          </p:nvPr>
        </p:nvGraphicFramePr>
        <p:xfrm>
          <a:off x="291451" y="1958552"/>
          <a:ext cx="5678027" cy="378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73">
                  <a:extLst>
                    <a:ext uri="{9D8B030D-6E8A-4147-A177-3AD203B41FA5}">
                      <a16:colId xmlns:a16="http://schemas.microsoft.com/office/drawing/2014/main" val="61745301"/>
                    </a:ext>
                  </a:extLst>
                </a:gridCol>
                <a:gridCol w="3686354">
                  <a:extLst>
                    <a:ext uri="{9D8B030D-6E8A-4147-A177-3AD203B41FA5}">
                      <a16:colId xmlns:a16="http://schemas.microsoft.com/office/drawing/2014/main" val="272860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8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硬件代码编写、仿真环境搭建与前仿真功能验证。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完成各模块的硬件代码编写与仿真环境搭建（其中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300MHz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下各算法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执行时间满足项目要求），正在对各算法功能进行仿真和调试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2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FPGA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原型验证平台搭建，评估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FPGA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平台下的性能与资源开销。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vivado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对资源开销与最高频率进行评估（其中资源开销和最高频率均满足要求），正在进行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FPGA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验证平台的搭建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72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全安全等级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Frodo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硬件实现评估报告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高性能设计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第二部分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)》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正在进行硬件实现评估报告的撰写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31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篇论文投稿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总结设计方案并提炼创新点对论文进行规划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95374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9C4B37E9-67D5-41AD-AEF3-3817B4F57FDB}"/>
              </a:ext>
            </a:extLst>
          </p:cNvPr>
          <p:cNvSpPr/>
          <p:nvPr/>
        </p:nvSpPr>
        <p:spPr>
          <a:xfrm>
            <a:off x="417973" y="1556991"/>
            <a:ext cx="532520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：高性能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硬件实现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阶段任务目标</a:t>
            </a:r>
          </a:p>
        </p:txBody>
      </p:sp>
    </p:spTree>
    <p:extLst>
      <p:ext uri="{BB962C8B-B14F-4D97-AF65-F5344CB8AC3E}">
        <p14:creationId xmlns:p14="http://schemas.microsoft.com/office/powerpoint/2010/main" val="20221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133886" y="838188"/>
            <a:ext cx="493844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系统架构设计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262651" y="6299217"/>
            <a:ext cx="3082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算法硬件实现系统架构</a:t>
            </a:r>
            <a:endParaRPr lang="zh-CN" altLang="en-US" sz="1600" b="1" dirty="0"/>
          </a:p>
        </p:txBody>
      </p:sp>
      <p:sp>
        <p:nvSpPr>
          <p:cNvPr id="12" name="矩形: 圆角 11"/>
          <p:cNvSpPr/>
          <p:nvPr/>
        </p:nvSpPr>
        <p:spPr>
          <a:xfrm>
            <a:off x="9594046" y="1753854"/>
            <a:ext cx="2105036" cy="1711983"/>
          </a:xfrm>
          <a:prstGeom prst="roundRect">
            <a:avLst/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9618475" y="3836498"/>
            <a:ext cx="2105036" cy="1046029"/>
          </a:xfrm>
          <a:prstGeom prst="roundRect">
            <a:avLst/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725994" y="1822593"/>
            <a:ext cx="197308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2048*32bit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的真双端口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RAM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2048*32bit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的伪双端口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RAM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800422" y="3923058"/>
            <a:ext cx="18357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2×16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个乘法器组成的乘法器阵列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9594046" y="5253188"/>
            <a:ext cx="2105036" cy="1046029"/>
          </a:xfrm>
          <a:prstGeom prst="roundRect">
            <a:avLst/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775993" y="5335785"/>
            <a:ext cx="1835766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个高斯采样器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0FBFA8-E47B-49C6-984A-58E2E4DCD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03" y="1500996"/>
            <a:ext cx="8688355" cy="47152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9F538702-EEF5-4A99-8924-63E69027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7" y="1539012"/>
            <a:ext cx="2125537" cy="477710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D0B1371D-BAC1-483B-ACEF-86669A457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558" y="838188"/>
            <a:ext cx="2868158" cy="5613744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171209" y="838188"/>
            <a:ext cx="654683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密钥生成流程，涉及到的矩阵运算为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B=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AS+E</a:t>
            </a:r>
            <a:endParaRPr lang="en-US" altLang="zh-CN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算法执行流程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3058793" y="1417564"/>
            <a:ext cx="4478290" cy="498244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58792" y="6377770"/>
            <a:ext cx="447722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KeyGen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工作流程图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317" y="1477191"/>
            <a:ext cx="4109803" cy="48842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69346" y="1399467"/>
            <a:ext cx="2317790" cy="5003506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65030" y="4980040"/>
            <a:ext cx="10566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块</a:t>
            </a: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 1536*32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SDPRAM +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块 </a:t>
            </a: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2048*32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TDPRAM</a:t>
            </a:r>
          </a:p>
        </p:txBody>
      </p:sp>
      <p:sp>
        <p:nvSpPr>
          <p:cNvPr id="17" name="矩形 16"/>
          <p:cNvSpPr/>
          <p:nvPr/>
        </p:nvSpPr>
        <p:spPr>
          <a:xfrm>
            <a:off x="828040" y="6377770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</a:p>
        </p:txBody>
      </p:sp>
      <p:sp>
        <p:nvSpPr>
          <p:cNvPr id="33" name="矩形 32"/>
          <p:cNvSpPr/>
          <p:nvPr/>
        </p:nvSpPr>
        <p:spPr>
          <a:xfrm>
            <a:off x="8433482" y="6377771"/>
            <a:ext cx="3011759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KeyGen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数据流图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000093" y="5486894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497216" y="3765802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10042656" y="1260967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0598737" y="2034210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A9E83-557A-49F6-945E-4E852688D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2628" y="1064226"/>
            <a:ext cx="650854" cy="5335779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4BC2E4A-BD50-40F1-8055-EADABF02C8D1}"/>
              </a:ext>
            </a:extLst>
          </p:cNvPr>
          <p:cNvSpPr/>
          <p:nvPr/>
        </p:nvSpPr>
        <p:spPr>
          <a:xfrm>
            <a:off x="9723244" y="3174670"/>
            <a:ext cx="473495" cy="9660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7FAF1C-F3B6-4916-A3AB-9EA1F7556AD3}"/>
              </a:ext>
            </a:extLst>
          </p:cNvPr>
          <p:cNvSpPr txBox="1"/>
          <p:nvPr/>
        </p:nvSpPr>
        <p:spPr>
          <a:xfrm>
            <a:off x="9167634" y="4232324"/>
            <a:ext cx="10069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复用矩阵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E''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的存储空间暂存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2D82B67-1176-4F3D-AFC3-B38B97448672}"/>
              </a:ext>
            </a:extLst>
          </p:cNvPr>
          <p:cNvSpPr/>
          <p:nvPr/>
        </p:nvSpPr>
        <p:spPr>
          <a:xfrm>
            <a:off x="2286138" y="3123634"/>
            <a:ext cx="489086" cy="70649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6C09BD1-082F-4CE2-AF74-AA4C07E9849D}"/>
              </a:ext>
            </a:extLst>
          </p:cNvPr>
          <p:cNvSpPr txBox="1"/>
          <p:nvPr/>
        </p:nvSpPr>
        <p:spPr>
          <a:xfrm>
            <a:off x="1664524" y="3183796"/>
            <a:ext cx="577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RAM</a:t>
            </a:r>
            <a:r>
              <a:rPr lang="zh-CN" altLang="en-US" dirty="0"/>
              <a:t>空间复用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2582A304-983B-4523-A3B8-8EA148CC3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254" y="1372415"/>
            <a:ext cx="5970566" cy="5136813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93744" y="816565"/>
            <a:ext cx="7787987" cy="500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解封装流程，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矩阵运算包含 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M=C-B'S</a:t>
            </a:r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B'=S'A+E',V=S'B+E''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算法执行流程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734883" y="6388699"/>
            <a:ext cx="577130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Decaps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数据流图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01" y="1395721"/>
            <a:ext cx="3469740" cy="504578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9338" y="1367728"/>
            <a:ext cx="3900933" cy="5086655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34409" y="3960061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25686" y="4412583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74843" y="5615340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⑤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2804" y="4651022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⑥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859379" y="3960061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398896" y="2642450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⑧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9372512" y="5615339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⑨</a:t>
            </a:r>
          </a:p>
        </p:txBody>
      </p:sp>
      <p:sp>
        <p:nvSpPr>
          <p:cNvPr id="35" name="矩形 34"/>
          <p:cNvSpPr/>
          <p:nvPr/>
        </p:nvSpPr>
        <p:spPr>
          <a:xfrm>
            <a:off x="401477" y="6391799"/>
            <a:ext cx="3900933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Decaps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工作流程图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27024" y="2365451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2432" y="3057169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8879574-4690-485A-BABD-E368E13053DD}"/>
              </a:ext>
            </a:extLst>
          </p:cNvPr>
          <p:cNvSpPr txBox="1"/>
          <p:nvPr/>
        </p:nvSpPr>
        <p:spPr>
          <a:xfrm>
            <a:off x="6957225" y="3802321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E4F0A51-382D-4D2A-A93C-3FFC7C172AC8}"/>
              </a:ext>
            </a:extLst>
          </p:cNvPr>
          <p:cNvSpPr/>
          <p:nvPr/>
        </p:nvSpPr>
        <p:spPr>
          <a:xfrm>
            <a:off x="7194063" y="2898475"/>
            <a:ext cx="1323079" cy="255476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1284B15-93C3-4434-86A2-07699FE6152C}"/>
              </a:ext>
            </a:extLst>
          </p:cNvPr>
          <p:cNvSpPr/>
          <p:nvPr/>
        </p:nvSpPr>
        <p:spPr>
          <a:xfrm>
            <a:off x="8622631" y="1603933"/>
            <a:ext cx="382385" cy="88112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A3A10D1-2A23-4CFD-8E9A-D01EB55BCB74}"/>
              </a:ext>
            </a:extLst>
          </p:cNvPr>
          <p:cNvSpPr txBox="1"/>
          <p:nvPr/>
        </p:nvSpPr>
        <p:spPr>
          <a:xfrm>
            <a:off x="9301937" y="1285488"/>
            <a:ext cx="12042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调整运算流程，复用矩阵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的存储空间暂存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119141-F872-474C-9F21-5FC46C2B854B}"/>
              </a:ext>
            </a:extLst>
          </p:cNvPr>
          <p:cNvSpPr txBox="1"/>
          <p:nvPr/>
        </p:nvSpPr>
        <p:spPr>
          <a:xfrm>
            <a:off x="9559904" y="2093147"/>
            <a:ext cx="12231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分时复用同一块存储空间，节省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块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BRAM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38331E7-28D9-4053-A3A9-4F155273BC92}"/>
              </a:ext>
            </a:extLst>
          </p:cNvPr>
          <p:cNvSpPr/>
          <p:nvPr/>
        </p:nvSpPr>
        <p:spPr>
          <a:xfrm>
            <a:off x="4779037" y="2387049"/>
            <a:ext cx="4267200" cy="5943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A835198-4A51-4401-990B-0A0BF0CD2B99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9024249" y="1608654"/>
            <a:ext cx="277688" cy="323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2A742D6-E276-4609-BD5D-46F73842A028}"/>
              </a:ext>
            </a:extLst>
          </p:cNvPr>
          <p:cNvCxnSpPr>
            <a:cxnSpLocks/>
            <a:stCxn id="49" idx="1"/>
          </p:cNvCxnSpPr>
          <p:nvPr/>
        </p:nvCxnSpPr>
        <p:spPr>
          <a:xfrm flipH="1">
            <a:off x="9046237" y="2416313"/>
            <a:ext cx="513667" cy="2544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B05160E-7EA5-42B6-913D-BE972CEB6C69}"/>
              </a:ext>
            </a:extLst>
          </p:cNvPr>
          <p:cNvSpPr txBox="1"/>
          <p:nvPr/>
        </p:nvSpPr>
        <p:spPr>
          <a:xfrm>
            <a:off x="9659478" y="3472192"/>
            <a:ext cx="12231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复用矩阵乘法资源，实现矩阵加操作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270FF59-401F-47AE-9C83-520AAD681E81}"/>
              </a:ext>
            </a:extLst>
          </p:cNvPr>
          <p:cNvCxnSpPr>
            <a:cxnSpLocks/>
            <a:stCxn id="55" idx="1"/>
          </p:cNvCxnSpPr>
          <p:nvPr/>
        </p:nvCxnSpPr>
        <p:spPr>
          <a:xfrm flipH="1" flipV="1">
            <a:off x="8160589" y="3469548"/>
            <a:ext cx="1498889" cy="3258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BC7CFB89-04A5-47D4-9B03-61675C4AC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977" y="4112046"/>
            <a:ext cx="968762" cy="2273289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BB8334A0-6450-4A29-8E1E-FBE6903977DC}"/>
              </a:ext>
            </a:extLst>
          </p:cNvPr>
          <p:cNvSpPr/>
          <p:nvPr/>
        </p:nvSpPr>
        <p:spPr>
          <a:xfrm>
            <a:off x="10985385" y="3276377"/>
            <a:ext cx="1115268" cy="3197461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00F1BB7-1DE3-4B3B-B6E9-ECE4328DD1AF}"/>
              </a:ext>
            </a:extLst>
          </p:cNvPr>
          <p:cNvSpPr/>
          <p:nvPr/>
        </p:nvSpPr>
        <p:spPr>
          <a:xfrm>
            <a:off x="11019109" y="3276377"/>
            <a:ext cx="10371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优化前方案：</a:t>
            </a:r>
            <a:endParaRPr lang="en-US" altLang="zh-CN" sz="11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边生成边进行矩阵加运算，控制逻辑复杂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532ED8A-74A6-450F-86C9-0F4F3906E200}"/>
              </a:ext>
            </a:extLst>
          </p:cNvPr>
          <p:cNvSpPr txBox="1"/>
          <p:nvPr/>
        </p:nvSpPr>
        <p:spPr>
          <a:xfrm>
            <a:off x="9672525" y="4483601"/>
            <a:ext cx="12231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分离矩阵生成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(Hash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过程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与矩阵加运算，简化控制逻辑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408424B-2D33-436A-95AB-07D4C8A3EFFA}"/>
              </a:ext>
            </a:extLst>
          </p:cNvPr>
          <p:cNvCxnSpPr>
            <a:cxnSpLocks/>
            <a:stCxn id="63" idx="1"/>
            <a:endCxn id="17" idx="3"/>
          </p:cNvCxnSpPr>
          <p:nvPr/>
        </p:nvCxnSpPr>
        <p:spPr>
          <a:xfrm flipH="1" flipV="1">
            <a:off x="7835189" y="4789522"/>
            <a:ext cx="1837336" cy="1095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CB2031-50E5-4E60-9988-FC0B5A93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06" y="1350649"/>
            <a:ext cx="5239451" cy="5188801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7" name="矩形 26"/>
          <p:cNvSpPr/>
          <p:nvPr/>
        </p:nvSpPr>
        <p:spPr>
          <a:xfrm>
            <a:off x="152545" y="838188"/>
            <a:ext cx="675974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封装流程，涉及到的矩阵运算为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B'=S'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A+E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',V=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S'B+E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''</a:t>
            </a:r>
            <a:endParaRPr lang="en-US" altLang="zh-CN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算法执行流程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7280782" y="6405764"/>
            <a:ext cx="459291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Encaps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数据流图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4" y="1448750"/>
            <a:ext cx="5954220" cy="493396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01902" y="1405798"/>
            <a:ext cx="6047885" cy="5019875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626985" y="4438698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546662" y="3462708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183885" y="4393402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9078660" y="3739707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④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583244" y="4003342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⑤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0120240" y="3045746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⑥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1136592" y="5707909"/>
            <a:ext cx="382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⑦</a:t>
            </a:r>
          </a:p>
        </p:txBody>
      </p:sp>
      <p:sp>
        <p:nvSpPr>
          <p:cNvPr id="44" name="矩形 43"/>
          <p:cNvSpPr/>
          <p:nvPr/>
        </p:nvSpPr>
        <p:spPr>
          <a:xfrm>
            <a:off x="401901" y="6392444"/>
            <a:ext cx="604788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 err="1">
                <a:latin typeface="微软雅黑" panose="020B0503020204020204" charset="-122"/>
                <a:ea typeface="微软雅黑" panose="020B0503020204020204" charset="-122"/>
              </a:rPr>
              <a:t>Encaps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工作流程图</a:t>
            </a:r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E8409551-9816-445B-96B9-2D38EFCA86D2}"/>
              </a:ext>
            </a:extLst>
          </p:cNvPr>
          <p:cNvSpPr/>
          <p:nvPr/>
        </p:nvSpPr>
        <p:spPr>
          <a:xfrm rot="16200000">
            <a:off x="7837247" y="861289"/>
            <a:ext cx="127291" cy="875950"/>
          </a:xfrm>
          <a:prstGeom prst="rightBrace">
            <a:avLst>
              <a:gd name="adj1" fmla="val 5039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C9BEA54-04E0-4822-B8A1-33A5FCB9F8B9}"/>
              </a:ext>
            </a:extLst>
          </p:cNvPr>
          <p:cNvSpPr/>
          <p:nvPr/>
        </p:nvSpPr>
        <p:spPr>
          <a:xfrm rot="16200000">
            <a:off x="9965689" y="-334739"/>
            <a:ext cx="161445" cy="3244504"/>
          </a:xfrm>
          <a:prstGeom prst="rightBrace">
            <a:avLst>
              <a:gd name="adj1" fmla="val 50396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43EEF34-C0AE-4976-BC35-99DFE5B9CE53}"/>
              </a:ext>
            </a:extLst>
          </p:cNvPr>
          <p:cNvSpPr/>
          <p:nvPr/>
        </p:nvSpPr>
        <p:spPr>
          <a:xfrm>
            <a:off x="6989440" y="793243"/>
            <a:ext cx="199597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包含于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Keygen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6751126-26AF-408D-9EE3-25E3E69F4148}"/>
              </a:ext>
            </a:extLst>
          </p:cNvPr>
          <p:cNvSpPr/>
          <p:nvPr/>
        </p:nvSpPr>
        <p:spPr>
          <a:xfrm>
            <a:off x="8977109" y="781326"/>
            <a:ext cx="199597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包含于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Decaps</a:t>
            </a:r>
            <a:endParaRPr lang="zh-CN" altLang="en-US" sz="1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FrodoKEM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EB01C385-7672-4FAC-B069-06C6FF07EDE4}"/>
              </a:ext>
            </a:extLst>
          </p:cNvPr>
          <p:cNvSpPr txBox="1"/>
          <p:nvPr/>
        </p:nvSpPr>
        <p:spPr>
          <a:xfrm>
            <a:off x="868206" y="1332189"/>
            <a:ext cx="3124914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bbr.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指令名称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模式设置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FPI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算法参数设置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APS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参数配置初始化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ram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地址访问模式设置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/*-------Hash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运算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HAI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Hash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吸收输入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HSO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Hash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挤压输出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矩阵乘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MLS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矩阵乘循环设置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MBR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矩阵块读出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MBW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矩阵块写入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矩阵乘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编解码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编码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解码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结果比较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地址跳转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JNZ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地址跳转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程序结束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FE0E72D-B255-4466-BC12-8C9D53F323D6}"/>
              </a:ext>
            </a:extLst>
          </p:cNvPr>
          <p:cNvSpPr txBox="1"/>
          <p:nvPr/>
        </p:nvSpPr>
        <p:spPr>
          <a:xfrm>
            <a:off x="4292576" y="1768759"/>
            <a:ext cx="3291004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Abbr.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字段名称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MDS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矩阵维度设置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ASP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地址起始位置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AIS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地址递增步长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AIC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地址递增次数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地址递增循环轮数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HBW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位宽模式选择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HAG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地址组数选择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HDM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数据序列输入模式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输入序列长度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输出序列长度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MGL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生成循环轮数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MML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矩阵乘循环轮数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/*---------------------*/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6DE753-2ED1-4E5E-8C72-8CB141F8BC28}"/>
              </a:ext>
            </a:extLst>
          </p:cNvPr>
          <p:cNvSpPr/>
          <p:nvPr/>
        </p:nvSpPr>
        <p:spPr>
          <a:xfrm>
            <a:off x="8909825" y="1162891"/>
            <a:ext cx="462775" cy="14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671376C-C5D7-4DB3-81F5-E20362148521}"/>
              </a:ext>
            </a:extLst>
          </p:cNvPr>
          <p:cNvSpPr/>
          <p:nvPr/>
        </p:nvSpPr>
        <p:spPr>
          <a:xfrm>
            <a:off x="8909824" y="1360447"/>
            <a:ext cx="462775" cy="1152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46548EF-B15C-4F9D-ADF1-3D1F494675E7}"/>
              </a:ext>
            </a:extLst>
          </p:cNvPr>
          <p:cNvSpPr/>
          <p:nvPr/>
        </p:nvSpPr>
        <p:spPr>
          <a:xfrm>
            <a:off x="235254" y="785935"/>
            <a:ext cx="366034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指令及字段介绍</a:t>
            </a:r>
            <a:endParaRPr 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E5B92B-4A32-4B29-A076-6864A2D2EEEB}"/>
              </a:ext>
            </a:extLst>
          </p:cNvPr>
          <p:cNvSpPr txBox="1"/>
          <p:nvPr/>
        </p:nvSpPr>
        <p:spPr>
          <a:xfrm>
            <a:off x="8412444" y="1069284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HAI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E80B336-3780-4B4C-9305-33B5D79127BA}"/>
              </a:ext>
            </a:extLst>
          </p:cNvPr>
          <p:cNvSpPr txBox="1"/>
          <p:nvPr/>
        </p:nvSpPr>
        <p:spPr>
          <a:xfrm>
            <a:off x="8412444" y="1272124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HSO</a:t>
            </a:r>
            <a:endParaRPr lang="zh-CN" altLang="en-US" sz="16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941BDAB-97E7-41E9-8C6B-2352A28B603B}"/>
              </a:ext>
            </a:extLst>
          </p:cNvPr>
          <p:cNvSpPr txBox="1"/>
          <p:nvPr/>
        </p:nvSpPr>
        <p:spPr>
          <a:xfrm>
            <a:off x="8838900" y="881778"/>
            <a:ext cx="81013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87D4AEC-30FC-4300-A378-2EE85F24E457}"/>
              </a:ext>
            </a:extLst>
          </p:cNvPr>
          <p:cNvSpPr txBox="1"/>
          <p:nvPr/>
        </p:nvSpPr>
        <p:spPr>
          <a:xfrm>
            <a:off x="10004203" y="881778"/>
            <a:ext cx="81013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Mult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D36DE6F-B1A0-4A2A-BEB8-5E68893F5282}"/>
              </a:ext>
            </a:extLst>
          </p:cNvPr>
          <p:cNvSpPr/>
          <p:nvPr/>
        </p:nvSpPr>
        <p:spPr>
          <a:xfrm>
            <a:off x="8907613" y="2576910"/>
            <a:ext cx="462775" cy="14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AF29040-C635-4DBB-B2E7-4850FD4FFC6E}"/>
              </a:ext>
            </a:extLst>
          </p:cNvPr>
          <p:cNvSpPr/>
          <p:nvPr/>
        </p:nvSpPr>
        <p:spPr>
          <a:xfrm>
            <a:off x="8907612" y="2774466"/>
            <a:ext cx="462775" cy="1152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21501D4-8D9B-4C52-B2A0-8A93FDB26D68}"/>
              </a:ext>
            </a:extLst>
          </p:cNvPr>
          <p:cNvSpPr txBox="1"/>
          <p:nvPr/>
        </p:nvSpPr>
        <p:spPr>
          <a:xfrm>
            <a:off x="8410232" y="2483303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HAI</a:t>
            </a:r>
            <a:endParaRPr lang="zh-CN" altLang="en-US" sz="16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CA9B7E0-DE1F-4872-880D-790308604F54}"/>
              </a:ext>
            </a:extLst>
          </p:cNvPr>
          <p:cNvSpPr txBox="1"/>
          <p:nvPr/>
        </p:nvSpPr>
        <p:spPr>
          <a:xfrm>
            <a:off x="8410232" y="2686143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HSO</a:t>
            </a:r>
            <a:endParaRPr lang="zh-CN" altLang="en-US" sz="16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65BF9E-BB45-42D8-956A-59AA57661541}"/>
              </a:ext>
            </a:extLst>
          </p:cNvPr>
          <p:cNvSpPr/>
          <p:nvPr/>
        </p:nvSpPr>
        <p:spPr>
          <a:xfrm>
            <a:off x="8907613" y="3990919"/>
            <a:ext cx="462775" cy="14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2D06DA2-33C5-453B-A83E-42EE2B5EAD47}"/>
              </a:ext>
            </a:extLst>
          </p:cNvPr>
          <p:cNvSpPr/>
          <p:nvPr/>
        </p:nvSpPr>
        <p:spPr>
          <a:xfrm>
            <a:off x="8907612" y="4188475"/>
            <a:ext cx="462775" cy="11520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A26605A-8F64-4541-A5DA-1B49BE69A35C}"/>
              </a:ext>
            </a:extLst>
          </p:cNvPr>
          <p:cNvSpPr txBox="1"/>
          <p:nvPr/>
        </p:nvSpPr>
        <p:spPr>
          <a:xfrm>
            <a:off x="8410232" y="3897312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HAI</a:t>
            </a:r>
            <a:endParaRPr lang="zh-CN" altLang="en-US" sz="16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674F429-CD41-4A34-A8F8-61DA7EECB73D}"/>
              </a:ext>
            </a:extLst>
          </p:cNvPr>
          <p:cNvSpPr txBox="1"/>
          <p:nvPr/>
        </p:nvSpPr>
        <p:spPr>
          <a:xfrm>
            <a:off x="8410232" y="4100152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HSO</a:t>
            </a:r>
            <a:endParaRPr lang="zh-CN" altLang="en-US" sz="1600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D2EFFF33-A88E-40EA-B314-1D8F692A8009}"/>
              </a:ext>
            </a:extLst>
          </p:cNvPr>
          <p:cNvSpPr/>
          <p:nvPr/>
        </p:nvSpPr>
        <p:spPr>
          <a:xfrm>
            <a:off x="7795957" y="1162891"/>
            <a:ext cx="456049" cy="6101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115F481-405E-4989-B13F-013802AF788B}"/>
              </a:ext>
            </a:extLst>
          </p:cNvPr>
          <p:cNvSpPr/>
          <p:nvPr/>
        </p:nvSpPr>
        <p:spPr>
          <a:xfrm>
            <a:off x="10121581" y="2852390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20D82237-F668-464E-A9BD-48C21DFF3453}"/>
              </a:ext>
            </a:extLst>
          </p:cNvPr>
          <p:cNvSpPr/>
          <p:nvPr/>
        </p:nvSpPr>
        <p:spPr>
          <a:xfrm>
            <a:off x="10121581" y="3029624"/>
            <a:ext cx="462775" cy="63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AA7894E-40C1-4901-A41D-19A78E2789E4}"/>
              </a:ext>
            </a:extLst>
          </p:cNvPr>
          <p:cNvSpPr/>
          <p:nvPr/>
        </p:nvSpPr>
        <p:spPr>
          <a:xfrm>
            <a:off x="10121580" y="3699371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C132547-F363-4CF0-915B-AA4C9F93C015}"/>
              </a:ext>
            </a:extLst>
          </p:cNvPr>
          <p:cNvSpPr txBox="1"/>
          <p:nvPr/>
        </p:nvSpPr>
        <p:spPr>
          <a:xfrm>
            <a:off x="9602467" y="2758193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MBR</a:t>
            </a:r>
            <a:endParaRPr lang="zh-CN" altLang="en-US" sz="16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4E2C6BE-1824-4D51-B532-3E6EB19421CF}"/>
              </a:ext>
            </a:extLst>
          </p:cNvPr>
          <p:cNvSpPr txBox="1"/>
          <p:nvPr/>
        </p:nvSpPr>
        <p:spPr>
          <a:xfrm>
            <a:off x="9602467" y="3601449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MBW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F02A764-CFEC-4026-84E5-D87D5E1E4306}"/>
              </a:ext>
            </a:extLst>
          </p:cNvPr>
          <p:cNvSpPr txBox="1"/>
          <p:nvPr/>
        </p:nvSpPr>
        <p:spPr>
          <a:xfrm>
            <a:off x="9602467" y="2976431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82BBE8F-2EFD-4259-9A1F-415414BDD671}"/>
              </a:ext>
            </a:extLst>
          </p:cNvPr>
          <p:cNvSpPr/>
          <p:nvPr/>
        </p:nvSpPr>
        <p:spPr>
          <a:xfrm>
            <a:off x="10117157" y="4282672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7CA0696-5F3E-4316-935B-CB6711042BF2}"/>
              </a:ext>
            </a:extLst>
          </p:cNvPr>
          <p:cNvSpPr/>
          <p:nvPr/>
        </p:nvSpPr>
        <p:spPr>
          <a:xfrm>
            <a:off x="10117157" y="4459906"/>
            <a:ext cx="462775" cy="63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7B3739-5540-401B-AEA6-4CF6826494AB}"/>
              </a:ext>
            </a:extLst>
          </p:cNvPr>
          <p:cNvSpPr/>
          <p:nvPr/>
        </p:nvSpPr>
        <p:spPr>
          <a:xfrm>
            <a:off x="10117156" y="5129653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9CF820A-99A9-4962-B03D-18F5F5BF7DA9}"/>
              </a:ext>
            </a:extLst>
          </p:cNvPr>
          <p:cNvSpPr txBox="1"/>
          <p:nvPr/>
        </p:nvSpPr>
        <p:spPr>
          <a:xfrm>
            <a:off x="9598043" y="4188475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MBR</a:t>
            </a:r>
            <a:endParaRPr lang="zh-CN" altLang="en-US" sz="16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DB9C7703-5BD8-4F69-AAF3-6BF988ED5C14}"/>
              </a:ext>
            </a:extLst>
          </p:cNvPr>
          <p:cNvSpPr txBox="1"/>
          <p:nvPr/>
        </p:nvSpPr>
        <p:spPr>
          <a:xfrm>
            <a:off x="9598043" y="5031731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MBW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014808D-779A-4BFC-BF47-9B96095F1AFF}"/>
              </a:ext>
            </a:extLst>
          </p:cNvPr>
          <p:cNvSpPr txBox="1"/>
          <p:nvPr/>
        </p:nvSpPr>
        <p:spPr>
          <a:xfrm>
            <a:off x="9598043" y="4406713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endParaRPr lang="zh-CN" altLang="en-US" sz="16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4CD65D7-D4C9-462C-B15E-7CEC71C0FC47}"/>
              </a:ext>
            </a:extLst>
          </p:cNvPr>
          <p:cNvSpPr/>
          <p:nvPr/>
        </p:nvSpPr>
        <p:spPr>
          <a:xfrm>
            <a:off x="10117156" y="5390033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E481354-6110-4D5F-B749-6E4E994EBCAE}"/>
              </a:ext>
            </a:extLst>
          </p:cNvPr>
          <p:cNvSpPr/>
          <p:nvPr/>
        </p:nvSpPr>
        <p:spPr>
          <a:xfrm>
            <a:off x="10117156" y="5567267"/>
            <a:ext cx="462775" cy="6352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BF51A15-DD7B-4B09-91F2-60D77E0814FC}"/>
              </a:ext>
            </a:extLst>
          </p:cNvPr>
          <p:cNvSpPr/>
          <p:nvPr/>
        </p:nvSpPr>
        <p:spPr>
          <a:xfrm>
            <a:off x="10117155" y="6237014"/>
            <a:ext cx="462775" cy="142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81EC5F5-C73C-4CF7-8E7F-18AD0C923368}"/>
              </a:ext>
            </a:extLst>
          </p:cNvPr>
          <p:cNvSpPr txBox="1"/>
          <p:nvPr/>
        </p:nvSpPr>
        <p:spPr>
          <a:xfrm>
            <a:off x="9598042" y="5295836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MBR</a:t>
            </a:r>
            <a:endParaRPr lang="zh-CN" altLang="en-US" sz="16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C21F0A42-9C63-49B1-B4E8-8A3E34FB1F9B}"/>
              </a:ext>
            </a:extLst>
          </p:cNvPr>
          <p:cNvSpPr txBox="1"/>
          <p:nvPr/>
        </p:nvSpPr>
        <p:spPr>
          <a:xfrm>
            <a:off x="9598042" y="6139092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MBW</a:t>
            </a:r>
            <a:endParaRPr lang="zh-CN" altLang="en-US" sz="16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DDC0C81-154F-48C7-87C0-61C768A57586}"/>
              </a:ext>
            </a:extLst>
          </p:cNvPr>
          <p:cNvSpPr txBox="1"/>
          <p:nvPr/>
        </p:nvSpPr>
        <p:spPr>
          <a:xfrm>
            <a:off x="9598042" y="5514074"/>
            <a:ext cx="584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MUL</a:t>
            </a:r>
            <a:endParaRPr lang="zh-CN" altLang="en-US" sz="16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EF91A92-340E-4D19-9F08-737789E01460}"/>
              </a:ext>
            </a:extLst>
          </p:cNvPr>
          <p:cNvCxnSpPr>
            <a:cxnSpLocks/>
          </p:cNvCxnSpPr>
          <p:nvPr/>
        </p:nvCxnSpPr>
        <p:spPr>
          <a:xfrm>
            <a:off x="7872185" y="1146996"/>
            <a:ext cx="279395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ECEEF2FA-49B1-4B9B-8A9B-859A60684315}"/>
              </a:ext>
            </a:extLst>
          </p:cNvPr>
          <p:cNvCxnSpPr>
            <a:cxnSpLocks/>
          </p:cNvCxnSpPr>
          <p:nvPr/>
        </p:nvCxnSpPr>
        <p:spPr>
          <a:xfrm>
            <a:off x="8499651" y="2542217"/>
            <a:ext cx="208027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E389177C-751A-48FD-8D3E-9D8328F659A9}"/>
              </a:ext>
            </a:extLst>
          </p:cNvPr>
          <p:cNvCxnSpPr>
            <a:cxnSpLocks/>
          </p:cNvCxnSpPr>
          <p:nvPr/>
        </p:nvCxnSpPr>
        <p:spPr>
          <a:xfrm>
            <a:off x="8499651" y="3951155"/>
            <a:ext cx="208027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2B37D74-BE88-46AE-84C7-1AAF439B35CD}"/>
              </a:ext>
            </a:extLst>
          </p:cNvPr>
          <p:cNvCxnSpPr>
            <a:cxnSpLocks/>
          </p:cNvCxnSpPr>
          <p:nvPr/>
        </p:nvCxnSpPr>
        <p:spPr>
          <a:xfrm>
            <a:off x="8505227" y="5364709"/>
            <a:ext cx="208027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E0DB001C-5626-45A8-A670-E994B8FB6D95}"/>
              </a:ext>
            </a:extLst>
          </p:cNvPr>
          <p:cNvSpPr txBox="1"/>
          <p:nvPr/>
        </p:nvSpPr>
        <p:spPr>
          <a:xfrm>
            <a:off x="7872185" y="3077138"/>
            <a:ext cx="1036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sz="1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吸收、挤压过程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A31A1BE-77A5-4079-9EE8-C479EED9ED73}"/>
              </a:ext>
            </a:extLst>
          </p:cNvPr>
          <p:cNvSpPr txBox="1"/>
          <p:nvPr/>
        </p:nvSpPr>
        <p:spPr>
          <a:xfrm>
            <a:off x="10642735" y="3116403"/>
            <a:ext cx="1301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矩阵读取、相乘、写回过程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F9BAD38F-FCEA-494E-AB3B-D6C60D65DB14}"/>
              </a:ext>
            </a:extLst>
          </p:cNvPr>
          <p:cNvSpPr txBox="1"/>
          <p:nvPr/>
        </p:nvSpPr>
        <p:spPr>
          <a:xfrm>
            <a:off x="8583947" y="6428795"/>
            <a:ext cx="202819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指令并行执行示意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DAE47A9-03A5-4FA1-83A6-D7E57DB2DEC9}"/>
              </a:ext>
            </a:extLst>
          </p:cNvPr>
          <p:cNvSpPr txBox="1"/>
          <p:nvPr/>
        </p:nvSpPr>
        <p:spPr>
          <a:xfrm>
            <a:off x="1416568" y="6409905"/>
            <a:ext cx="202819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指令介绍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F145321-4605-49A5-84F4-44B72DDA6557}"/>
              </a:ext>
            </a:extLst>
          </p:cNvPr>
          <p:cNvSpPr txBox="1"/>
          <p:nvPr/>
        </p:nvSpPr>
        <p:spPr>
          <a:xfrm>
            <a:off x="4923983" y="5831315"/>
            <a:ext cx="202819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指令字段设置</a:t>
            </a:r>
          </a:p>
        </p:txBody>
      </p:sp>
    </p:spTree>
    <p:extLst>
      <p:ext uri="{BB962C8B-B14F-4D97-AF65-F5344CB8AC3E}">
        <p14:creationId xmlns:p14="http://schemas.microsoft.com/office/powerpoint/2010/main" val="114814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FrodoKEM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42D914B-9230-4CD4-A6F1-903DBAAC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15" y="741326"/>
            <a:ext cx="2995312" cy="2919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C82BEC-BB50-4633-B3C1-90734AA04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096" y="3785532"/>
            <a:ext cx="3036621" cy="291982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F2A5E8B-8520-447D-BF97-830A58B29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17" t="4593" r="15233" b="1904"/>
          <a:stretch/>
        </p:blipFill>
        <p:spPr>
          <a:xfrm>
            <a:off x="3248892" y="1219973"/>
            <a:ext cx="1053790" cy="546967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7F07773-134C-49D7-ABF9-C9B9E0AD07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36" t="4879" r="25608" b="1618"/>
          <a:stretch/>
        </p:blipFill>
        <p:spPr>
          <a:xfrm>
            <a:off x="1710025" y="1219973"/>
            <a:ext cx="1009186" cy="54696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B2B644-5572-45A9-99DE-7A8EDF302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990" y="1252589"/>
            <a:ext cx="899940" cy="54370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5C3A8F8-FB01-49EF-A9BF-8D71CE2BA6FF}"/>
              </a:ext>
            </a:extLst>
          </p:cNvPr>
          <p:cNvSpPr/>
          <p:nvPr/>
        </p:nvSpPr>
        <p:spPr>
          <a:xfrm>
            <a:off x="4616605" y="666737"/>
            <a:ext cx="3473605" cy="6113212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D0935-5A50-4C9F-A5BB-9D9914E9C975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>
          <a:xfrm>
            <a:off x="4616605" y="3723343"/>
            <a:ext cx="3473605" cy="0"/>
          </a:xfrm>
          <a:prstGeom prst="lin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56A236D-6D2F-4425-8E20-F423434E6856}"/>
              </a:ext>
            </a:extLst>
          </p:cNvPr>
          <p:cNvSpPr/>
          <p:nvPr/>
        </p:nvSpPr>
        <p:spPr>
          <a:xfrm rot="16200000">
            <a:off x="150096" y="2537028"/>
            <a:ext cx="5649718" cy="2840848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06057DE-E238-4B79-AB5C-D620AF2244F8}"/>
              </a:ext>
            </a:extLst>
          </p:cNvPr>
          <p:cNvCxnSpPr>
            <a:cxnSpLocks/>
            <a:stCxn id="35" idx="1"/>
            <a:endCxn id="35" idx="3"/>
          </p:cNvCxnSpPr>
          <p:nvPr/>
        </p:nvCxnSpPr>
        <p:spPr>
          <a:xfrm flipV="1">
            <a:off x="2974955" y="1132593"/>
            <a:ext cx="0" cy="5649718"/>
          </a:xfrm>
          <a:prstGeom prst="lin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93A625D-3153-45B8-B9E6-CC67C44684D3}"/>
              </a:ext>
            </a:extLst>
          </p:cNvPr>
          <p:cNvSpPr txBox="1"/>
          <p:nvPr/>
        </p:nvSpPr>
        <p:spPr>
          <a:xfrm>
            <a:off x="8397237" y="1049798"/>
            <a:ext cx="3128881" cy="358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矩阵采取乒乓存取策略，每次暂存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行，在生成的同时进行矩阵运算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B=AS+E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(8x1344)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的一半空间用于临时存储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A(4x1344)</a:t>
            </a: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=S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A+E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B(1344x8)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的一半空间用于临时存储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A(4x1344)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0DC71A-9C2A-4077-B142-5C28F1795429}"/>
              </a:ext>
            </a:extLst>
          </p:cNvPr>
          <p:cNvSpPr txBox="1"/>
          <p:nvPr/>
        </p:nvSpPr>
        <p:spPr>
          <a:xfrm>
            <a:off x="1640162" y="781644"/>
            <a:ext cx="1267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70DC71A-9C2A-4077-B142-5C28F1795429}"/>
              </a:ext>
            </a:extLst>
          </p:cNvPr>
          <p:cNvSpPr txBox="1"/>
          <p:nvPr/>
        </p:nvSpPr>
        <p:spPr>
          <a:xfrm>
            <a:off x="3068004" y="781644"/>
            <a:ext cx="1267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Decaps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70DC71A-9C2A-4077-B142-5C28F1795429}"/>
              </a:ext>
            </a:extLst>
          </p:cNvPr>
          <p:cNvSpPr txBox="1"/>
          <p:nvPr/>
        </p:nvSpPr>
        <p:spPr>
          <a:xfrm>
            <a:off x="6762835" y="711244"/>
            <a:ext cx="1267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70DC71A-9C2A-4077-B142-5C28F1795429}"/>
              </a:ext>
            </a:extLst>
          </p:cNvPr>
          <p:cNvSpPr txBox="1"/>
          <p:nvPr/>
        </p:nvSpPr>
        <p:spPr>
          <a:xfrm>
            <a:off x="4672641" y="3785532"/>
            <a:ext cx="1267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Decaps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7424EB7-E57A-4547-87BC-1867D197093F}"/>
              </a:ext>
            </a:extLst>
          </p:cNvPr>
          <p:cNvSpPr/>
          <p:nvPr/>
        </p:nvSpPr>
        <p:spPr>
          <a:xfrm>
            <a:off x="568080" y="1248599"/>
            <a:ext cx="468984" cy="998374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CE7DF0C-AFCC-473A-9962-A87C82E61759}"/>
              </a:ext>
            </a:extLst>
          </p:cNvPr>
          <p:cNvSpPr/>
          <p:nvPr/>
        </p:nvSpPr>
        <p:spPr>
          <a:xfrm>
            <a:off x="554990" y="4889472"/>
            <a:ext cx="468984" cy="998374"/>
          </a:xfrm>
          <a:prstGeom prst="rect">
            <a:avLst/>
          </a:prstGeom>
          <a:noFill/>
          <a:ln w="38100">
            <a:solidFill>
              <a:srgbClr val="B686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1FBD409-5C37-4832-9209-2D3EDAD4DD06}"/>
              </a:ext>
            </a:extLst>
          </p:cNvPr>
          <p:cNvSpPr/>
          <p:nvPr/>
        </p:nvSpPr>
        <p:spPr>
          <a:xfrm>
            <a:off x="568080" y="4388005"/>
            <a:ext cx="468984" cy="49947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7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FrodoKEM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E0406CD-E808-4AFD-8361-FD574F87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87" y="1427389"/>
            <a:ext cx="4308399" cy="2443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7A06B5-A7EB-4088-9F9B-6701E5CBA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53" y="4077876"/>
            <a:ext cx="8970446" cy="2443923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31052E4-C694-4FAA-8937-A599058EECE3}"/>
              </a:ext>
            </a:extLst>
          </p:cNvPr>
          <p:cNvSpPr txBox="1"/>
          <p:nvPr/>
        </p:nvSpPr>
        <p:spPr>
          <a:xfrm>
            <a:off x="9148188" y="941285"/>
            <a:ext cx="2425690" cy="1601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带宽从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(16*16+8*8=320)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减少至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(16*8+8*16=256)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C37B04-656B-4D29-A128-5A2A625A0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81" y="3050118"/>
            <a:ext cx="2326694" cy="137909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2357C97-34CF-492C-BF07-425963B30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318" y="5107742"/>
            <a:ext cx="2047152" cy="1366674"/>
          </a:xfrm>
          <a:prstGeom prst="rect">
            <a:avLst/>
          </a:prstGeom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50BE3D-3D94-4E25-A99A-DF458BA749CF}"/>
              </a:ext>
            </a:extLst>
          </p:cNvPr>
          <p:cNvSpPr/>
          <p:nvPr/>
        </p:nvSpPr>
        <p:spPr>
          <a:xfrm>
            <a:off x="9363111" y="2656820"/>
            <a:ext cx="2581240" cy="1908475"/>
          </a:xfrm>
          <a:prstGeom prst="roundRect">
            <a:avLst>
              <a:gd name="adj" fmla="val 9111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30B9EC3-0DE1-420E-81F4-7EB435CA0486}"/>
              </a:ext>
            </a:extLst>
          </p:cNvPr>
          <p:cNvSpPr/>
          <p:nvPr/>
        </p:nvSpPr>
        <p:spPr>
          <a:xfrm>
            <a:off x="9347688" y="4709073"/>
            <a:ext cx="2581240" cy="1908475"/>
          </a:xfrm>
          <a:prstGeom prst="roundRect">
            <a:avLst>
              <a:gd name="adj" fmla="val 9111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1927D38-459E-40C3-BBFA-4B03D7832217}"/>
              </a:ext>
            </a:extLst>
          </p:cNvPr>
          <p:cNvSpPr txBox="1"/>
          <p:nvPr/>
        </p:nvSpPr>
        <p:spPr>
          <a:xfrm>
            <a:off x="9429749" y="2705156"/>
            <a:ext cx="1708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Old scheme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FAB8FA2-7D0A-4CEA-9A60-61A9C09DD8BB}"/>
              </a:ext>
            </a:extLst>
          </p:cNvPr>
          <p:cNvSpPr txBox="1"/>
          <p:nvPr/>
        </p:nvSpPr>
        <p:spPr>
          <a:xfrm>
            <a:off x="9429749" y="4763155"/>
            <a:ext cx="1708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New scheme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B11F8E-9839-48FB-A64C-3B4CC6F93517}"/>
              </a:ext>
            </a:extLst>
          </p:cNvPr>
          <p:cNvSpPr/>
          <p:nvPr/>
        </p:nvSpPr>
        <p:spPr>
          <a:xfrm>
            <a:off x="235253" y="785935"/>
            <a:ext cx="414696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矩阵乘规划：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B'</a:t>
            </a:r>
            <a:endParaRPr lang="zh-CN" sz="2000" b="1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052C3601-314D-4E37-AAA6-E488CE266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095" y="1064785"/>
            <a:ext cx="4091871" cy="268686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EC272B8-4EF7-4795-AAA2-AFAE2E0A8FFF}"/>
              </a:ext>
            </a:extLst>
          </p:cNvPr>
          <p:cNvSpPr/>
          <p:nvPr/>
        </p:nvSpPr>
        <p:spPr>
          <a:xfrm>
            <a:off x="4845095" y="3668567"/>
            <a:ext cx="409187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矩阵存储规划</a:t>
            </a:r>
          </a:p>
        </p:txBody>
      </p:sp>
    </p:spTree>
    <p:extLst>
      <p:ext uri="{BB962C8B-B14F-4D97-AF65-F5344CB8AC3E}">
        <p14:creationId xmlns:p14="http://schemas.microsoft.com/office/powerpoint/2010/main" val="178262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图片 253">
            <a:extLst>
              <a:ext uri="{FF2B5EF4-FFF2-40B4-BE49-F238E27FC236}">
                <a16:creationId xmlns:a16="http://schemas.microsoft.com/office/drawing/2014/main" id="{C7033B66-7B74-4E6C-B3BD-E194FEA1C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947" y="3498986"/>
            <a:ext cx="2839652" cy="2671449"/>
          </a:xfrm>
          <a:prstGeom prst="rect">
            <a:avLst/>
          </a:prstGeom>
        </p:spPr>
      </p:pic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3216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高性能</a:t>
            </a:r>
            <a:r>
              <a:rPr lang="en-US" altLang="zh-CN" sz="2800" b="1" dirty="0" err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FrodoKEM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89A014A-00D2-47EA-8785-B9AD3AA3A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53" y="4037835"/>
            <a:ext cx="4465994" cy="2495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A5CA87-146C-4931-85D2-03A958301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3" y="4051860"/>
            <a:ext cx="4465994" cy="24815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BFA6C04-B2CD-4407-9CA9-4247B5407F7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4000"/>
          </a:blip>
          <a:stretch>
            <a:fillRect/>
          </a:stretch>
        </p:blipFill>
        <p:spPr>
          <a:xfrm>
            <a:off x="235743" y="1446284"/>
            <a:ext cx="4328366" cy="2455249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A4DB01F0-C8F0-4623-9DD8-DDC7C4F6114E}"/>
              </a:ext>
            </a:extLst>
          </p:cNvPr>
          <p:cNvSpPr/>
          <p:nvPr/>
        </p:nvSpPr>
        <p:spPr>
          <a:xfrm>
            <a:off x="10521969" y="5032772"/>
            <a:ext cx="268013" cy="401491"/>
          </a:xfrm>
          <a:prstGeom prst="downArrow">
            <a:avLst>
              <a:gd name="adj1" fmla="val 40523"/>
              <a:gd name="adj2" fmla="val 75588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D35702F1-4FA8-44A7-9DB9-D98E7E0FE883}"/>
              </a:ext>
            </a:extLst>
          </p:cNvPr>
          <p:cNvSpPr txBox="1"/>
          <p:nvPr/>
        </p:nvSpPr>
        <p:spPr>
          <a:xfrm>
            <a:off x="9273392" y="1286821"/>
            <a:ext cx="2425690" cy="198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通过转置简化矩阵乘逻辑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将四种矩阵乘统一成形式：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(2x4)×(4x4)+(2x4)</a:t>
            </a: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FA5B85C8-07C2-4BED-9ACD-A48DCC3767D3}"/>
              </a:ext>
            </a:extLst>
          </p:cNvPr>
          <p:cNvSpPr/>
          <p:nvPr/>
        </p:nvSpPr>
        <p:spPr>
          <a:xfrm>
            <a:off x="235254" y="785935"/>
            <a:ext cx="408622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矩阵乘规划：计算 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</a:t>
            </a:r>
            <a:endParaRPr lang="zh-CN" sz="2000" b="1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A3DE4-E220-40C3-BE8D-59E08EBB2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4425" y="1041667"/>
            <a:ext cx="4136375" cy="2716092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8F067A84-AA26-4F59-9857-28559CDF8C7E}"/>
              </a:ext>
            </a:extLst>
          </p:cNvPr>
          <p:cNvSpPr/>
          <p:nvPr/>
        </p:nvSpPr>
        <p:spPr>
          <a:xfrm>
            <a:off x="4894425" y="3660424"/>
            <a:ext cx="409187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矩阵存储规划</a:t>
            </a:r>
          </a:p>
        </p:txBody>
      </p:sp>
    </p:spTree>
    <p:extLst>
      <p:ext uri="{BB962C8B-B14F-4D97-AF65-F5344CB8AC3E}">
        <p14:creationId xmlns:p14="http://schemas.microsoft.com/office/powerpoint/2010/main" val="279303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U0OGM4Yzg3ZGY2N2M4MGVhNmYxMzhiMGZjNmE4Z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1303</Words>
  <Application>Microsoft Office PowerPoint</Application>
  <PresentationFormat>宽屏</PresentationFormat>
  <Paragraphs>301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华文细黑</vt:lpstr>
      <vt:lpstr>微软雅黑</vt:lpstr>
      <vt:lpstr>Arial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凯 李</cp:lastModifiedBy>
  <cp:revision>1529</cp:revision>
  <dcterms:created xsi:type="dcterms:W3CDTF">2023-07-28T09:55:00Z</dcterms:created>
  <dcterms:modified xsi:type="dcterms:W3CDTF">2025-06-04T14:47:03Z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36708E59CCAB4BC99A08D80E6AC63487_12</vt:lpwstr>
  </property>
  <property fmtid="{D5CDD505-2E9C-101B-9397-08002B2CF9AE}" pid="3" name="KSOProductBuildVer">
    <vt:lpwstr>2052-12.1.0.18912</vt:lpwstr>
  </property>
</Properties>
</file>