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703" r:id="rId2"/>
    <p:sldId id="755" r:id="rId3"/>
    <p:sldId id="768" r:id="rId4"/>
    <p:sldId id="787" r:id="rId5"/>
    <p:sldId id="765" r:id="rId6"/>
    <p:sldId id="770" r:id="rId7"/>
    <p:sldId id="767" r:id="rId8"/>
    <p:sldId id="763" r:id="rId9"/>
    <p:sldId id="785" r:id="rId10"/>
  </p:sldIdLst>
  <p:sldSz cx="12192000" cy="6858000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C1FA362-32CF-4371-B42D-3A23194539A5}">
          <p14:sldIdLst>
            <p14:sldId id="703"/>
            <p14:sldId id="755"/>
            <p14:sldId id="768"/>
            <p14:sldId id="787"/>
            <p14:sldId id="765"/>
            <p14:sldId id="770"/>
            <p14:sldId id="767"/>
            <p14:sldId id="763"/>
            <p14:sldId id="7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1F9"/>
    <a:srgbClr val="A6A9AF"/>
    <a:srgbClr val="4472C4"/>
    <a:srgbClr val="5B9BD5"/>
    <a:srgbClr val="F5F0EB"/>
    <a:srgbClr val="EEF7E9"/>
    <a:srgbClr val="B7DDE8"/>
    <a:srgbClr val="DDD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BFD003-AE6A-4650-AEA7-A654052AE509}" styleName="表样式 1 25">
    <a:wholeTbl>
      <a:tcTxStyle>
        <a:fontRef idx="none">
          <a:srgbClr val="000000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2H>
    <a:band1V>
      <a:tcTxStyle/>
      <a:tcStyle>
        <a:tcBdr/>
        <a:fill>
          <a:solidFill>
            <a:schemeClr val="accent1">
              <a:lumMod val="10000"/>
              <a:lumOff val="9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lastCol>
    <a:firstCol>
      <a:tcTxStyle b="on">
        <a:fontRef idx="none">
          <a:srgbClr val="08090C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H>
          <a:insideV>
            <a:ln>
              <a:noFill/>
            </a:ln>
          </a:insideV>
        </a:tcBdr>
        <a:fill>
          <a:solidFill>
            <a:schemeClr val="accent1">
              <a:lumMod val="20000"/>
              <a:lumOff val="80000"/>
            </a:schemeClr>
          </a:solidFill>
        </a:fill>
      </a:tcStyle>
    </a:firstCol>
    <a:lastRow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lastRow>
    <a:seCell>
      <a:tcTxStyle/>
      <a:tcStyle>
        <a:tcBdr>
          <a:left>
            <a:ln>
              <a:noFill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eCell>
    <a:swCell>
      <a:tcTxStyle b="on">
        <a:fontRef idx="none">
          <a:schemeClr val="accent1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>
              <a:noFill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rgbClr val="FFFFFF"/>
          </a:solidFill>
        </a:fill>
      </a:tcStyle>
    </a:swCell>
    <a:firstRow>
      <a:tcTxStyle b="on">
        <a:fontRef idx="none">
          <a:srgbClr val="FFFFFF"/>
        </a:fontRef>
      </a:tcTxStyle>
      <a:tcStyle>
        <a:tcBdr>
          <a:left>
            <a:ln w="9525" cmpd="sng">
              <a:solidFill>
                <a:schemeClr val="accent1"/>
              </a:solidFill>
              <a:prstDash val="solid"/>
            </a:ln>
          </a:left>
          <a:right>
            <a:ln w="9525" cmpd="sng">
              <a:solidFill>
                <a:schemeClr val="accent1"/>
              </a:solidFill>
              <a:prstDash val="solid"/>
            </a:ln>
          </a:right>
          <a:top>
            <a:ln w="9525" cmpd="sng">
              <a:solidFill>
                <a:schemeClr val="accent1"/>
              </a:solidFill>
              <a:prstDash val="solid"/>
            </a:ln>
          </a:top>
          <a:bottom>
            <a:ln w="9525" cmpd="sng">
              <a:solidFill>
                <a:schemeClr val="accent1"/>
              </a:solidFill>
              <a:prstDash val="solid"/>
            </a:ln>
          </a:bottom>
          <a:insideH>
            <a:ln>
              <a:noFill/>
            </a:ln>
          </a:insideH>
          <a:insideV>
            <a:ln w="9525" cmpd="sng">
              <a:solidFill>
                <a:schemeClr val="accent1">
                  <a:lumMod val="40000"/>
                  <a:lumOff val="60000"/>
                </a:schemeClr>
              </a:solidFill>
              <a:prstDash val="solid"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36" autoAdjust="0"/>
    <p:restoredTop sz="96349" autoAdjust="0"/>
  </p:normalViewPr>
  <p:slideViewPr>
    <p:cSldViewPr snapToGrid="0">
      <p:cViewPr varScale="1">
        <p:scale>
          <a:sx n="106" d="100"/>
          <a:sy n="106" d="100"/>
        </p:scale>
        <p:origin x="9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448-F295-4DE3-B682-FE57C8A33F8A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727C-9CCD-4C1B-8DC7-4CB838473E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B670-E294-4967-8CDF-2DA207E54C9C}" type="datetimeFigureOut">
              <a:rPr lang="zh-CN" altLang="en-US" smtClean="0"/>
              <a:t>2025/6/6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7ABB-B27C-4AF3-86DA-BB31160106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1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7"/>
            <a:ext cx="12212638" cy="1468755"/>
            <a:chOff x="-21102" y="2847433"/>
            <a:chExt cx="12213102" cy="1468026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411" y="3077824"/>
              <a:ext cx="10818271" cy="1237635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noAutofit/>
            </a:bodyPr>
            <a:lstStyle/>
            <a:p>
              <a:pPr algn="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低资源开销</a:t>
              </a:r>
              <a:r>
                <a:rPr lang="en-US" altLang="zh-CN" sz="4800" b="1" spc="600" dirty="0">
                  <a:latin typeface="微软雅黑" panose="020B0503020204020204" charset="-122"/>
                  <a:ea typeface="微软雅黑" panose="020B0503020204020204" charset="-122"/>
                </a:rPr>
                <a:t>Frodo</a:t>
              </a: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总方案</a:t>
              </a:r>
            </a:p>
            <a:p>
              <a:pPr algn="r">
                <a:defRPr/>
              </a:pPr>
              <a:endParaRPr lang="zh-CN" altLang="en-US" sz="4800" b="1" spc="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</a:p>
        </p:txBody>
      </p:sp>
      <p:sp>
        <p:nvSpPr>
          <p:cNvPr id="4" name="矩形 6"/>
          <p:cNvSpPr/>
          <p:nvPr/>
        </p:nvSpPr>
        <p:spPr>
          <a:xfrm>
            <a:off x="349250" y="666750"/>
            <a:ext cx="7800975" cy="221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低资源开销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策略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控制模块采用二级指令调度机制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模块采用折叠结构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矩阵短边连续存策略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整体架构设计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20" name="对象 19"/>
          <p:cNvGraphicFramePr/>
          <p:nvPr/>
        </p:nvGraphicFramePr>
        <p:xfrm>
          <a:off x="449897" y="3229010"/>
          <a:ext cx="11292205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2088495" imgH="3531870" progId="Visio.Drawing.15">
                  <p:embed/>
                </p:oleObj>
              </mc:Choice>
              <mc:Fallback>
                <p:oleObj name="Visio" r:id="rId3" imgW="12088495" imgH="3531870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897" y="3229010"/>
                        <a:ext cx="11292205" cy="279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252730" y="2226010"/>
            <a:ext cx="8819802" cy="920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核心算子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Hash(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矩阵生成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),MACs(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矩阵乘加运算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),Sampler(</a:t>
            </a:r>
            <a:r>
              <a:rPr lang="zh-CN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高斯采样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),Controller(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主控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</a:p>
        </p:txBody>
      </p:sp>
      <p:sp>
        <p:nvSpPr>
          <p:cNvPr id="4" name="矩形 6"/>
          <p:cNvSpPr/>
          <p:nvPr/>
        </p:nvSpPr>
        <p:spPr>
          <a:xfrm>
            <a:off x="195329" y="1515802"/>
            <a:ext cx="3541063" cy="3876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二级译码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使用算法</a:t>
            </a:r>
            <a:r>
              <a:rPr lang="en-US" altLang="zh-CN" b="1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—</a:t>
            </a:r>
            <a:r>
              <a:rPr lang="zh-CN" altLang="en-US" b="1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指令</a:t>
            </a:r>
            <a:r>
              <a:rPr lang="en-US" altLang="zh-CN" b="1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—</a:t>
            </a:r>
            <a:r>
              <a:rPr lang="zh-CN" altLang="en-US" b="1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微指令的调度机制，算法任务译码为对应的指令段，指令译码为由微指令组成的微程序。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指令段提供地址模式等信息，微指令提供工作模块所需控制信号。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总体控制策略</a:t>
            </a: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78" y="1106260"/>
            <a:ext cx="3991368" cy="3658755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8608695" y="4902200"/>
            <a:ext cx="1318260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控制模块架构图</a:t>
            </a:r>
            <a:endParaRPr lang="zh-CN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561" y="1576091"/>
            <a:ext cx="1247840" cy="3188924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9561" y="1152570"/>
            <a:ext cx="1658198" cy="3810947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3736428" y="5082182"/>
            <a:ext cx="117306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指令状态机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310111" y="5082182"/>
            <a:ext cx="1173065" cy="2755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微指令状态机</a:t>
            </a:r>
            <a:endParaRPr lang="zh-CN" altLang="en-US" sz="12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2730" y="1012825"/>
            <a:ext cx="35369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利用指令控制算法的全流程，采取二级指令调度策略。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478155" y="5603240"/>
            <a:ext cx="863028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accent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优点：</a:t>
            </a:r>
          </a:p>
          <a:p>
            <a:r>
              <a:rPr lang="en-US" altLang="zh-CN" b="1" dirty="0">
                <a:solidFill>
                  <a:schemeClr val="accent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1.</a:t>
            </a:r>
            <a:r>
              <a:rPr lang="zh-CN" altLang="en-US" b="1" dirty="0">
                <a:solidFill>
                  <a:schemeClr val="accent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以少量的存储资源</a:t>
            </a:r>
            <a:r>
              <a:rPr lang="en-US" altLang="zh-CN" b="1" dirty="0">
                <a:solidFill>
                  <a:schemeClr val="accent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(1.4KB)</a:t>
            </a:r>
            <a:r>
              <a:rPr lang="zh-CN" altLang="en-US" b="1" dirty="0">
                <a:solidFill>
                  <a:schemeClr val="accent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开销换取控制模块的逻辑资源开销</a:t>
            </a:r>
            <a:r>
              <a:rPr lang="en-US" altLang="zh-CN" b="1" dirty="0">
                <a:solidFill>
                  <a:schemeClr val="accent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(984/272)</a:t>
            </a:r>
            <a:r>
              <a:rPr lang="zh-CN" altLang="en-US" b="1" dirty="0">
                <a:solidFill>
                  <a:schemeClr val="accent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</a:p>
          <a:p>
            <a:r>
              <a:rPr lang="en-US" altLang="zh-CN" b="1" dirty="0">
                <a:solidFill>
                  <a:schemeClr val="accent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2.</a:t>
            </a:r>
            <a:r>
              <a:rPr lang="zh-CN" altLang="en-US" b="1" dirty="0">
                <a:solidFill>
                  <a:schemeClr val="accent1">
                    <a:alpha val="10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控制过程中流程明确，每个操作的逻辑清晰。</a:t>
            </a:r>
          </a:p>
        </p:txBody>
      </p:sp>
      <p:sp>
        <p:nvSpPr>
          <p:cNvPr id="27" name="文本框 26"/>
          <p:cNvSpPr txBox="1"/>
          <p:nvPr/>
        </p:nvSpPr>
        <p:spPr>
          <a:xfrm>
            <a:off x="7489825" y="2016125"/>
            <a:ext cx="80454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总线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6620510" y="2568575"/>
            <a:ext cx="1375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微指令</a:t>
            </a:r>
          </a:p>
          <a:p>
            <a:r>
              <a:rPr lang="zh-CN" altLang="en-US" sz="1600" b="1"/>
              <a:t>地址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6620510" y="3367405"/>
            <a:ext cx="1375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微指令</a:t>
            </a:r>
          </a:p>
          <a:p>
            <a:r>
              <a:rPr lang="en-US" altLang="zh-CN" sz="1600" b="1"/>
              <a:t>Rom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1277600" y="2568575"/>
            <a:ext cx="1375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指令</a:t>
            </a:r>
          </a:p>
          <a:p>
            <a:r>
              <a:rPr lang="en-US" altLang="zh-CN" sz="1600" b="1"/>
              <a:t>Rom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999345" y="4377055"/>
            <a:ext cx="13754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地址生成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7233920" y="4377055"/>
            <a:ext cx="12712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/>
              <a:t>数据预处理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1191875" y="3545840"/>
            <a:ext cx="13754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/>
              <a:t>Hash</a:t>
            </a:r>
            <a:r>
              <a:rPr lang="zh-CN" altLang="en-US" sz="1600" b="1"/>
              <a:t>相关</a:t>
            </a:r>
          </a:p>
          <a:p>
            <a:r>
              <a:rPr lang="zh-CN" altLang="en-US" sz="1600" b="1"/>
              <a:t>地址生成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7594600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指令格式与控制示例</a:t>
            </a:r>
          </a:p>
        </p:txBody>
      </p:sp>
      <p:grpSp>
        <p:nvGrpSpPr>
          <p:cNvPr id="6" name="组合 17"/>
          <p:cNvGrpSpPr/>
          <p:nvPr/>
        </p:nvGrpSpPr>
        <p:grpSpPr>
          <a:xfrm>
            <a:off x="621483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8" name="文本框 17"/>
          <p:cNvSpPr txBox="1"/>
          <p:nvPr/>
        </p:nvSpPr>
        <p:spPr>
          <a:xfrm>
            <a:off x="1645920" y="5671185"/>
            <a:ext cx="41275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示意一个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1344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等级下的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KeyGen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流程，以及其中用的指令。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95" y="4449445"/>
            <a:ext cx="8023860" cy="2408555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2420" y="4749800"/>
            <a:ext cx="2645410" cy="1708785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573770" y="4673600"/>
            <a:ext cx="628650" cy="302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zh-CN" altLang="en-US" sz="1200">
                <a:solidFill>
                  <a:schemeClr val="accent1"/>
                </a:solidFill>
              </a:rPr>
              <a:t>吸收</a:t>
            </a:r>
            <a:r>
              <a:rPr lang="en-US" altLang="zh-CN" sz="1200">
                <a:solidFill>
                  <a:schemeClr val="accent1"/>
                </a:solidFill>
              </a:rPr>
              <a:t>z</a:t>
            </a:r>
          </a:p>
          <a:p>
            <a:pPr algn="r"/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263255" y="4909185"/>
            <a:ext cx="977265" cy="201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zh-CN" altLang="en-US" sz="1200">
                <a:solidFill>
                  <a:schemeClr val="accent1"/>
                </a:solidFill>
              </a:rPr>
              <a:t>挤压</a:t>
            </a:r>
            <a:r>
              <a:rPr lang="en-US" altLang="zh-CN" sz="1200">
                <a:solidFill>
                  <a:schemeClr val="accent1"/>
                </a:solidFill>
              </a:rPr>
              <a:t>seed</a:t>
            </a:r>
            <a:r>
              <a:rPr lang="en-US" altLang="zh-CN" sz="1200" baseline="-25000">
                <a:solidFill>
                  <a:schemeClr val="accent1"/>
                </a:solidFill>
              </a:rPr>
              <a:t>A</a:t>
            </a:r>
            <a:endParaRPr lang="en-US" altLang="zh-CN" sz="1200">
              <a:solidFill>
                <a:schemeClr val="accent1"/>
              </a:solidFill>
            </a:endParaRPr>
          </a:p>
          <a:p>
            <a:pPr algn="r"/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263255" y="5130165"/>
            <a:ext cx="977265" cy="201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zh-CN" altLang="en-US" sz="1200">
                <a:solidFill>
                  <a:schemeClr val="accent1"/>
                </a:solidFill>
              </a:rPr>
              <a:t>吸收</a:t>
            </a:r>
            <a:r>
              <a:rPr lang="en-US" altLang="zh-CN" sz="1200">
                <a:solidFill>
                  <a:schemeClr val="accent1"/>
                </a:solidFill>
              </a:rPr>
              <a:t>seed</a:t>
            </a:r>
            <a:r>
              <a:rPr lang="en-US" altLang="zh-CN" sz="1200" baseline="-25000">
                <a:solidFill>
                  <a:schemeClr val="accent1"/>
                </a:solidFill>
              </a:rPr>
              <a:t>SE</a:t>
            </a:r>
            <a:endParaRPr lang="en-US" altLang="zh-CN" sz="1200">
              <a:solidFill>
                <a:schemeClr val="accent1"/>
              </a:solidFill>
            </a:endParaRPr>
          </a:p>
          <a:p>
            <a:pPr algn="r"/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8225155" y="5332095"/>
            <a:ext cx="977265" cy="201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zh-CN" altLang="en-US" sz="1200">
                <a:solidFill>
                  <a:schemeClr val="accent1"/>
                </a:solidFill>
              </a:rPr>
              <a:t>生成</a:t>
            </a:r>
            <a:r>
              <a:rPr lang="en-US" altLang="zh-CN" sz="1200">
                <a:solidFill>
                  <a:schemeClr val="accent1"/>
                </a:solidFill>
              </a:rPr>
              <a:t>S</a:t>
            </a:r>
          </a:p>
          <a:p>
            <a:pPr algn="r"/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225790" y="5568950"/>
            <a:ext cx="977265" cy="201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zh-CN" altLang="en-US" sz="1200">
                <a:solidFill>
                  <a:schemeClr val="accent1"/>
                </a:solidFill>
              </a:rPr>
              <a:t>生成</a:t>
            </a:r>
            <a:r>
              <a:rPr lang="en-US" altLang="zh-CN" sz="1200">
                <a:solidFill>
                  <a:schemeClr val="accent1"/>
                </a:solidFill>
              </a:rPr>
              <a:t>E</a:t>
            </a:r>
          </a:p>
          <a:p>
            <a:pPr algn="r"/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148955" y="5805805"/>
            <a:ext cx="1053465" cy="201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zh-CN" altLang="en-US" sz="1200">
                <a:solidFill>
                  <a:schemeClr val="accent1"/>
                </a:solidFill>
              </a:rPr>
              <a:t>生成</a:t>
            </a:r>
            <a:r>
              <a:rPr lang="en-US" altLang="zh-CN" sz="1200">
                <a:solidFill>
                  <a:schemeClr val="accent1"/>
                </a:solidFill>
              </a:rPr>
              <a:t>A</a:t>
            </a:r>
            <a:r>
              <a:rPr lang="zh-CN" altLang="en-US" sz="1200">
                <a:solidFill>
                  <a:schemeClr val="accent1"/>
                </a:solidFill>
              </a:rPr>
              <a:t>并运算</a:t>
            </a:r>
            <a:endParaRPr lang="en-US" altLang="zh-CN" sz="1200">
              <a:solidFill>
                <a:schemeClr val="accent1"/>
              </a:solidFill>
            </a:endParaRPr>
          </a:p>
          <a:p>
            <a:pPr algn="r"/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148955" y="6007735"/>
            <a:ext cx="977265" cy="201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zh-CN" altLang="en-US" sz="1200">
                <a:solidFill>
                  <a:schemeClr val="accent1"/>
                </a:solidFill>
              </a:rPr>
              <a:t>吸收</a:t>
            </a:r>
            <a:r>
              <a:rPr lang="en-US" altLang="zh-CN" sz="1200">
                <a:solidFill>
                  <a:schemeClr val="accent1"/>
                </a:solidFill>
              </a:rPr>
              <a:t>seed</a:t>
            </a:r>
            <a:r>
              <a:rPr lang="en-US" altLang="zh-CN" sz="1200" baseline="-25000">
                <a:solidFill>
                  <a:schemeClr val="accent1"/>
                </a:solidFill>
              </a:rPr>
              <a:t>A</a:t>
            </a:r>
            <a:endParaRPr lang="en-US" altLang="zh-CN" sz="1200">
              <a:solidFill>
                <a:schemeClr val="accent1"/>
              </a:solidFill>
            </a:endParaRPr>
          </a:p>
          <a:p>
            <a:pPr algn="r"/>
            <a:endParaRPr lang="en-US" altLang="zh-CN" sz="1200">
              <a:solidFill>
                <a:schemeClr val="accent1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8013700" y="6255385"/>
            <a:ext cx="1108075" cy="201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r"/>
            <a:r>
              <a:rPr lang="zh-CN" altLang="en-US" sz="1200">
                <a:solidFill>
                  <a:schemeClr val="accent1"/>
                </a:solidFill>
              </a:rPr>
              <a:t>挤压生成</a:t>
            </a:r>
            <a:r>
              <a:rPr lang="en-US" altLang="zh-CN" sz="1200">
                <a:solidFill>
                  <a:schemeClr val="accent1"/>
                </a:solidFill>
              </a:rPr>
              <a:t>pkh</a:t>
            </a:r>
          </a:p>
          <a:p>
            <a:pPr algn="r"/>
            <a:endParaRPr lang="en-US" altLang="zh-CN" sz="1200">
              <a:solidFill>
                <a:schemeClr val="accent1"/>
              </a:solidFill>
            </a:endParaRPr>
          </a:p>
        </p:txBody>
      </p:sp>
      <p:graphicFrame>
        <p:nvGraphicFramePr>
          <p:cNvPr id="60" name="表格 59"/>
          <p:cNvGraphicFramePr/>
          <p:nvPr>
            <p:custDataLst>
              <p:tags r:id="rId1"/>
            </p:custDataLst>
          </p:nvPr>
        </p:nvGraphicFramePr>
        <p:xfrm>
          <a:off x="288290" y="887095"/>
          <a:ext cx="9741535" cy="3319780"/>
        </p:xfrm>
        <a:graphic>
          <a:graphicData uri="http://schemas.openxmlformats.org/drawingml/2006/table">
            <a:tbl>
              <a:tblPr firstRow="1" bandCol="1">
                <a:tableStyleId>{5ABFD003-AE6A-4650-AEA7-A654052AE509}</a:tableStyleId>
              </a:tblPr>
              <a:tblGrid>
                <a:gridCol w="791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2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2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22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35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22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22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57404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289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0891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0891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0891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0891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44894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0891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57404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8130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7592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</a:tblGrid>
              <a:tr h="254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 </a:t>
                      </a:r>
                    </a:p>
                  </a:txBody>
                  <a:tcPr marL="9842" marR="9842" marT="9842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opcode</a:t>
                      </a:r>
                    </a:p>
                  </a:txBody>
                  <a:tcPr marL="9842" marR="9842" marT="9842" marB="0" anchor="ctr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100"/>
                        <a:t>名称</a:t>
                      </a:r>
                      <a:r>
                        <a:rPr lang="en-US" altLang="zh-CN" sz="1100"/>
                        <a:t>\</a:t>
                      </a:r>
                      <a:r>
                        <a:rPr lang="zh-CN" altLang="en-US" sz="1100"/>
                        <a:t>位数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27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26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25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24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23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22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21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20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19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18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17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16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15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14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13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12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9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8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7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6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5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4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3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2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TRANS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Src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Dst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mode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MATMUL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Src_s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Src_l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Dst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signal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MATRAN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Src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Dst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mode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ABSORB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Addr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Length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port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pkh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Addr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port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squeeze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Addr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Length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port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sample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ss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Addr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0/1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genS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Addr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sample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genE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Addr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mode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sample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63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Amatmul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S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seedA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E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matAdd</a:t>
                      </a:r>
                    </a:p>
                  </a:txBody>
                  <a:tcPr marL="9842" marR="9842" marT="984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0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Src_l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Dst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sz="1200"/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/>
                        <a:t>1</a:t>
                      </a:r>
                    </a:p>
                  </a:txBody>
                  <a:tcPr marL="9842" marR="9842" marT="9842" marB="0" anchor="ctr">
                    <a:solidFill>
                      <a:srgbClr val="ECF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8021320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Frodo——RAM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地址规划与矩阵存储</a:t>
            </a:r>
          </a:p>
        </p:txBody>
      </p:sp>
      <p:grpSp>
        <p:nvGrpSpPr>
          <p:cNvPr id="6" name="组合 17"/>
          <p:cNvGrpSpPr/>
          <p:nvPr/>
        </p:nvGrpSpPr>
        <p:grpSpPr>
          <a:xfrm>
            <a:off x="6119589" y="78051"/>
            <a:ext cx="6072411" cy="707884"/>
            <a:chOff x="6119589" y="78051"/>
            <a:chExt cx="607241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119589" y="78051"/>
              <a:ext cx="6072411" cy="707884"/>
              <a:chOff x="6119794" y="148098"/>
              <a:chExt cx="6072203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119794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8" name="对象 17"/>
          <p:cNvGraphicFramePr/>
          <p:nvPr/>
        </p:nvGraphicFramePr>
        <p:xfrm>
          <a:off x="6203315" y="785935"/>
          <a:ext cx="5741035" cy="5839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94530" imgH="4861560" progId="Visio.Drawing.15">
                  <p:embed/>
                </p:oleObj>
              </mc:Choice>
              <mc:Fallback>
                <p:oleObj r:id="rId3" imgW="4494530" imgH="4861560" progId="Visio.Drawing.15">
                  <p:embed/>
                  <p:pic>
                    <p:nvPicPr>
                      <p:cNvPr id="0" name="图片 1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03315" y="785935"/>
                        <a:ext cx="5741035" cy="5839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6"/>
          <p:cNvSpPr/>
          <p:nvPr/>
        </p:nvSpPr>
        <p:spPr>
          <a:xfrm>
            <a:off x="99853" y="4306346"/>
            <a:ext cx="4669301" cy="216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短边连续存储方式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E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的生成方向与存储方向一致，按行生成，按行存储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S,  E’,S’,E’’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矩阵的生成方式与存储方式相反，转置存储</a:t>
            </a:r>
          </a:p>
        </p:txBody>
      </p:sp>
      <p:sp>
        <p:nvSpPr>
          <p:cNvPr id="22" name="矩形 6"/>
          <p:cNvSpPr/>
          <p:nvPr/>
        </p:nvSpPr>
        <p:spPr>
          <a:xfrm>
            <a:off x="281305" y="747395"/>
            <a:ext cx="4669155" cy="38792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RAM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存储运算中间数据与结果数据，以及控制所需的地址索引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RAM0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前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16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个地址用于存储矩阵地址的索引，其在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RAM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中首地址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RAM1</a:t>
            </a:r>
            <a:r>
              <a:rPr lang="zh-CN" altLang="en-US" b="1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前</a:t>
            </a:r>
            <a:r>
              <a:rPr lang="en-US" altLang="zh-CN" b="1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16</a:t>
            </a:r>
            <a:r>
              <a:rPr lang="zh-CN" altLang="en-US" b="1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个地址用于存储微指令在</a:t>
            </a:r>
            <a:r>
              <a:rPr lang="en-US" altLang="zh-CN" b="1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ROM</a:t>
            </a:r>
            <a:r>
              <a:rPr lang="zh-CN" altLang="en-US" b="1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中的首地址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将可覆盖存储的数据安排入同一个存储区域，减小存储资源消耗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 altLang="en-US" b="1" dirty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 altLang="en-US" b="1" dirty="0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矩阵乘法策略</a:t>
            </a: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8124190" y="5554345"/>
            <a:ext cx="1392555" cy="4070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矩阵运算数据流</a:t>
            </a:r>
            <a:endParaRPr lang="en-US" altLang="zh-CN" sz="1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en-US" altLang="zh-CN" sz="12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graphicFrame>
        <p:nvGraphicFramePr>
          <p:cNvPr id="18" name="对象 17"/>
          <p:cNvGraphicFramePr/>
          <p:nvPr/>
        </p:nvGraphicFramePr>
        <p:xfrm>
          <a:off x="5420435" y="1085089"/>
          <a:ext cx="6405126" cy="4394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392545" imgH="4161155" progId="Visio.Drawing.15">
                  <p:embed/>
                </p:oleObj>
              </mc:Choice>
              <mc:Fallback>
                <p:oleObj name="Visio" r:id="rId3" imgW="6392545" imgH="4161155" progId="Visio.Drawing.15">
                  <p:embed/>
                  <p:pic>
                    <p:nvPicPr>
                      <p:cNvPr id="0" name="对象 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20435" y="1085089"/>
                        <a:ext cx="6405126" cy="43945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752779" y="3309670"/>
          <a:ext cx="3975886" cy="1335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823460" imgH="1635760" progId="Visio.Drawing.15">
                  <p:embed/>
                </p:oleObj>
              </mc:Choice>
              <mc:Fallback>
                <p:oleObj name="Visio" r:id="rId5" imgW="4823460" imgH="1635760" progId="Visio.Drawing.15">
                  <p:embed/>
                  <p:pic>
                    <p:nvPicPr>
                      <p:cNvPr id="0" name="对象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2779" y="3309670"/>
                        <a:ext cx="3975886" cy="1335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751681" y="695847"/>
            <a:ext cx="3851634" cy="3228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使用四个乘法器同时计算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右乘数据流特殊设计，避免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的重复生成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zh-CN" sz="2000" b="1" dirty="0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结果矩阵对加矩阵直接进行覆盖，节省存储空间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44065" y="4706620"/>
            <a:ext cx="2115820" cy="4070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2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覆盖存储策略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21" name="对象 20"/>
          <p:cNvGraphicFramePr/>
          <p:nvPr/>
        </p:nvGraphicFramePr>
        <p:xfrm>
          <a:off x="7012623" y="929005"/>
          <a:ext cx="5133340" cy="550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340225" imgH="4391660" progId="Visio.Drawing.15">
                  <p:embed/>
                </p:oleObj>
              </mc:Choice>
              <mc:Fallback>
                <p:oleObj r:id="rId4" imgW="4340225" imgH="4391660" progId="Visio.Drawing.15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2623" y="929005"/>
                        <a:ext cx="5133340" cy="550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6"/>
          <p:cNvSpPr/>
          <p:nvPr/>
        </p:nvSpPr>
        <p:spPr>
          <a:xfrm>
            <a:off x="187960" y="904240"/>
            <a:ext cx="4824730" cy="2366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采用循环折叠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切片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Slice)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的方法设计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减少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运算所需的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LUT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资源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Slice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运算基本单位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一轮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Keccak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处理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200bit(8slice)</a:t>
            </a:r>
            <a:endParaRPr 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重排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Keccak24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轮运算子步骤</a:t>
            </a: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设计分布式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RAM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集群与读写控制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030" y="3571240"/>
            <a:ext cx="4128770" cy="993140"/>
          </a:xfrm>
          <a:prstGeom prst="rect">
            <a:avLst/>
          </a:prstGeom>
        </p:spPr>
      </p:pic>
      <p:graphicFrame>
        <p:nvGraphicFramePr>
          <p:cNvPr id="20" name="对象 19"/>
          <p:cNvGraphicFramePr/>
          <p:nvPr/>
        </p:nvGraphicFramePr>
        <p:xfrm>
          <a:off x="93663" y="4442460"/>
          <a:ext cx="4307840" cy="216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640330" imgH="1480820" progId="Visio.Drawing.15">
                  <p:embed/>
                </p:oleObj>
              </mc:Choice>
              <mc:Fallback>
                <p:oleObj r:id="rId7" imgW="2640330" imgH="1480820" progId="Visio.Drawing.15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3663" y="4442460"/>
                        <a:ext cx="4307840" cy="216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右大括号 26"/>
          <p:cNvSpPr/>
          <p:nvPr/>
        </p:nvSpPr>
        <p:spPr>
          <a:xfrm>
            <a:off x="4175125" y="1907540"/>
            <a:ext cx="226695" cy="5765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右大括号 27"/>
          <p:cNvSpPr/>
          <p:nvPr/>
        </p:nvSpPr>
        <p:spPr>
          <a:xfrm>
            <a:off x="4175125" y="2571750"/>
            <a:ext cx="226695" cy="5765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22800" y="2028190"/>
            <a:ext cx="14757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实现循环折叠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22800" y="2683510"/>
            <a:ext cx="20281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解决数据依赖性问题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5430" y="3209925"/>
            <a:ext cx="6096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Buffer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，配合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的控制，规范输出</a:t>
            </a:r>
          </a:p>
        </p:txBody>
      </p:sp>
      <p:sp>
        <p:nvSpPr>
          <p:cNvPr id="18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折叠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4640580" y="4918075"/>
          <a:ext cx="2133600" cy="1283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85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116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endParaRPr lang="zh-CN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/>
                        <a:t>LUT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/>
                        <a:t>FF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/>
                        <a:t>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/>
                        <a:t>4722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/>
                        <a:t>2963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390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/>
                        <a:t>F_hash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accent6"/>
                          </a:solidFill>
                        </a:rPr>
                        <a:t>2456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en-US" altLang="zh-CN" sz="1400">
                          <a:solidFill>
                            <a:schemeClr val="accent6"/>
                          </a:solidFill>
                        </a:rPr>
                        <a:t>1619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: 圆角 45"/>
          <p:cNvSpPr/>
          <p:nvPr/>
        </p:nvSpPr>
        <p:spPr>
          <a:xfrm>
            <a:off x="6559038" y="3705420"/>
            <a:ext cx="5296401" cy="94248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highlight>
                <a:srgbClr val="5B9BD5"/>
              </a:highlight>
            </a:endParaRPr>
          </a:p>
        </p:txBody>
      </p:sp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结果对比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25" name="表格 24"/>
          <p:cNvGraphicFramePr>
            <a:graphicFrameLocks noGrp="1"/>
          </p:cNvGraphicFramePr>
          <p:nvPr/>
        </p:nvGraphicFramePr>
        <p:xfrm>
          <a:off x="235743" y="3698212"/>
          <a:ext cx="622808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0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7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5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3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6318">
                <a:tc>
                  <a:txBody>
                    <a:bodyPr/>
                    <a:lstStyle/>
                    <a:p>
                      <a:pPr algn="ctr"/>
                      <a:endParaRPr lang="zh-CN" altLang="en-US" sz="120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Keygen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Encap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Decap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3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FrodoKEM-640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3,263,319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4,020,284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4,046,867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3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FrodoKEM-976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7,339,165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8,123,676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8,150,259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3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FrodoKEM-1344</a:t>
                      </a:r>
                      <a:endParaRPr lang="zh-CN" altLang="en-US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13,319,402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>
                          <a:latin typeface="微软雅黑" panose="020B0503020204020204" charset="-122"/>
                          <a:ea typeface="微软雅黑" panose="020B0503020204020204" charset="-122"/>
                        </a:rPr>
                        <a:t>14,134,089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14,189,536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2842819" y="3361517"/>
            <a:ext cx="110914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运行周期数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486614" y="4953307"/>
            <a:ext cx="5066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经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DC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综合等效逻辑门数为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34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万，符合要求</a:t>
            </a:r>
          </a:p>
        </p:txBody>
      </p:sp>
      <p:sp>
        <p:nvSpPr>
          <p:cNvPr id="32" name="矩形 26"/>
          <p:cNvSpPr/>
          <p:nvPr/>
        </p:nvSpPr>
        <p:spPr>
          <a:xfrm>
            <a:off x="7565639" y="1062355"/>
            <a:ext cx="3987165" cy="236664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>
                <a:latin typeface="微软雅黑" panose="020B0503020204020204" charset="-122"/>
                <a:ea typeface="微软雅黑" panose="020B0503020204020204" charset="-122"/>
              </a:rPr>
              <a:t>低资源开销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Frodo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硬件实现：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 (2.1)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硬件实现等效逻辑门数小于等于 </a:t>
            </a:r>
            <a:r>
              <a:rPr lang="en-US" altLang="zh-CN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100 </a:t>
            </a:r>
            <a:r>
              <a:rPr lang="zh-CN" altLang="en-US" sz="14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  (2.2)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基于 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PTPX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功耗分析工具，评估 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</a:rPr>
              <a:t>16MHz/24MHz 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</a:rPr>
              <a:t>频率下的芯片运行功耗</a:t>
            </a:r>
            <a:endParaRPr lang="zh-CN" alt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35743" y="1174700"/>
          <a:ext cx="62280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55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70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Keygen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Encaps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Decaps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Howe et al. 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85,585,315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112,103,350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112,442,770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Bos</a:t>
                      </a: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 et al.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81,299,689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86,255,368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87,212,153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Banerjee et al. 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11,453,942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11,609,668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6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12,035,513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Dang et al. 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1,186,704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1,309,884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Karl et al. 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23,403,216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25,466,437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25,307,100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This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3,263,319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4,020,284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4,046,867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2064802" y="899110"/>
            <a:ext cx="28670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FrodoKEM-640</a:t>
            </a: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实现周期数对比</a:t>
            </a:r>
          </a:p>
        </p:txBody>
      </p:sp>
      <p:graphicFrame>
        <p:nvGraphicFramePr>
          <p:cNvPr id="39" name="表格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706776"/>
              </p:ext>
            </p:extLst>
          </p:nvPr>
        </p:nvGraphicFramePr>
        <p:xfrm>
          <a:off x="6609988" y="1174955"/>
          <a:ext cx="517841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2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5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LUT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FFs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BRAMs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DSPs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Dang et al. [4]</a:t>
                      </a:r>
                      <a:r>
                        <a:rPr lang="en-US" altLang="zh-CN" sz="1200" baseline="30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UItraScale+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7,015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6,610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Karl et al. [5]</a:t>
                      </a:r>
                      <a:r>
                        <a:rPr lang="en-US" altLang="zh-CN" sz="1200" baseline="300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UltraScale+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5,590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1,118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This work(DSP)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  <a:sym typeface="+mn-ea"/>
                        </a:rPr>
                        <a:t>UltraScale+</a:t>
                      </a:r>
                      <a:endParaRPr lang="en-US" altLang="zh-CN" sz="12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3,739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This work(ADD)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UltraScale+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4,224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8757191" y="838005"/>
            <a:ext cx="1109143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资源开销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-12065" y="5780405"/>
            <a:ext cx="12211685" cy="63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0" y="5845417"/>
            <a:ext cx="99155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[1]J. Howe, T. Oder, M. Krausz, and T. </a:t>
            </a:r>
            <a:r>
              <a:rPr lang="en-US" altLang="zh-CN" sz="8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Gneysu</a:t>
            </a:r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“Standard lattice-based key encapsulation on embedded devices,” IACR Transactions on Cryptographic Hardware and Embedded Systems, pp. 372–393, </a:t>
            </a:r>
            <a:r>
              <a:rPr lang="en-US" altLang="zh-CN" sz="8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aug</a:t>
            </a:r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2018.</a:t>
            </a:r>
          </a:p>
          <a:p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[2]J. W. Bos, S. Friedberger, M. </a:t>
            </a:r>
            <a:r>
              <a:rPr lang="en-US" altLang="zh-CN" sz="8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Martinoli</a:t>
            </a:r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E. Oswald, and M. Stam, “Fly, you fool! Faster Frodo for the ARM Cortex-M4.” Cryptology </a:t>
            </a:r>
            <a:r>
              <a:rPr lang="en-US" altLang="zh-CN" sz="8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ePrint</a:t>
            </a:r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Archive, Report 2018/1116, 2018.</a:t>
            </a:r>
          </a:p>
          <a:p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[3]U. Banerjee, T. S. </a:t>
            </a:r>
            <a:r>
              <a:rPr lang="en-US" altLang="zh-CN" sz="8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Ukyab</a:t>
            </a:r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and A. P. Chandrakasan, “Sapphire: A Configurable Crypto-Processor for Post-Quantum Lattice-based Protocols,” IACR Transactions on Cryptographic Hardware and Embedded Systems, pp. 17–61, </a:t>
            </a:r>
            <a:r>
              <a:rPr lang="en-US" altLang="zh-CN" sz="8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aug</a:t>
            </a:r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2019.</a:t>
            </a:r>
          </a:p>
          <a:p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[4]V. B. Dang, F. Farahmand, M. Andrzejczak, and K. Gaj, “Implementing and Benchmarking Three Lattice-Based Post-Quantum Cryptography Algorithms Using Software/Hardware Codesign,” in 2019 International Conference on Field-Programmable Technology (ICFPT), IEEE, dec 2019.</a:t>
            </a:r>
          </a:p>
          <a:p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[5]P. Karl, T. </a:t>
            </a:r>
            <a:r>
              <a:rPr lang="en-US" altLang="zh-CN" sz="8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Fritzmann</a:t>
            </a:r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, and G. Sigl, “Hardware Accelerated </a:t>
            </a:r>
            <a:r>
              <a:rPr lang="en-US" altLang="zh-CN" sz="800" dirty="0" err="1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FrodoKEM</a:t>
            </a:r>
            <a:r>
              <a:rPr lang="en-US" altLang="zh-CN" sz="800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on RISC-V,” in 2022 25th International Symposium on Design and Diagnostics of Electronic Circuits and Systems (DDECS), Apr. 2022, pp. 154–159.</a:t>
            </a:r>
            <a:endParaRPr lang="zh-CN" altLang="en-US" sz="800" dirty="0"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559038" y="3728681"/>
            <a:ext cx="6526060" cy="89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1" dirty="0">
                <a:latin typeface="微软雅黑" panose="020B0503020204020204" charset="-122"/>
                <a:ea typeface="微软雅黑" panose="020B0503020204020204" charset="-122"/>
              </a:rPr>
              <a:t>低资源开销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Frodo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硬件实现：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(1)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硬件实现等效逻辑门数小于等于 </a:t>
            </a:r>
            <a:r>
              <a:rPr lang="en-US" altLang="zh-CN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100 </a:t>
            </a:r>
            <a:r>
              <a:rPr lang="zh-CN" altLang="en-US" sz="12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万</a:t>
            </a:r>
            <a:endParaRPr lang="en-US" altLang="zh-CN" sz="12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  (2)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基于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PTPX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功耗分析工具，评估 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16MHz/24MHz 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</a:rPr>
              <a:t>频率下的芯片运行功耗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低资源开销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19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1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3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5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6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4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2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0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76491" y="807761"/>
            <a:ext cx="4627782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任务实现进度</a:t>
            </a:r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043901" y="716788"/>
            <a:ext cx="4169771" cy="505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创新点总结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6040355" y="1130931"/>
            <a:ext cx="5630152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设计了一种基于集群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RAM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的折叠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Hash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结构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96000" y="4657546"/>
            <a:ext cx="5273953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提出了适用于低资源开销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Frodo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的矩阵乘法数据流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6448826" y="1443256"/>
            <a:ext cx="5265336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采用循环折叠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切片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Slice)</a:t>
            </a:r>
            <a:r>
              <a:rPr lang="zh-CN" altLang="zh-CN" sz="1600" dirty="0">
                <a:latin typeface="微软雅黑" panose="020B0503020204020204" charset="-122"/>
                <a:ea typeface="微软雅黑" panose="020B0503020204020204" charset="-122"/>
              </a:rPr>
              <a:t>的方法设计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Hash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，减少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Keccak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运算所需的资源开销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降低了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64%)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，实现了分布式集群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RAM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的读写控制。</a:t>
            </a:r>
            <a:endParaRPr lang="zh-CN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61522" y="2597763"/>
            <a:ext cx="5399964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提出了一种强扩展性的二级指令调度机制</a:t>
            </a:r>
            <a:endParaRPr lang="en-US" altLang="zh-CN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6418893" y="3050401"/>
            <a:ext cx="5325202" cy="15261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使用算法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指令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微指令的调度机制，在不显著提升存储资源消耗的情况下，降低了控制模块的开销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降低了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43%)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；且该架构具有很强的可扩展性，为后量子密码的低资源开销控制方案提供了一种范式。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418893" y="5156695"/>
            <a:ext cx="5133574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通过改变矩阵乘法的运算顺序，避免了矩阵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的重复生成。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2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989758"/>
              </p:ext>
            </p:extLst>
          </p:nvPr>
        </p:nvGraphicFramePr>
        <p:xfrm>
          <a:off x="213737" y="1313284"/>
          <a:ext cx="5678027" cy="5440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26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任务目标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完成进度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硬件代码编写、仿真环境搭建与前仿真功能验证。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完成各模块的硬件代码编写与仿真环境搭建，单个指令的功能仿真测试已经通过，后续将进行全流程的仿真。</a:t>
                      </a:r>
                      <a:endParaRPr lang="en-US" altLang="zh-CN" sz="1400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进行</a:t>
                      </a:r>
                      <a:r>
                        <a:rPr lang="en-US" altLang="zh-CN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FPGA</a:t>
                      </a:r>
                      <a:r>
                        <a:rPr lang="zh-CN" altLang="en-US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原型验证平台搭建，评估</a:t>
                      </a:r>
                      <a:r>
                        <a:rPr lang="en-US" altLang="zh-CN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FPGA</a:t>
                      </a:r>
                      <a:r>
                        <a:rPr lang="zh-CN" altLang="en-US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平台下的性能与资源开销。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使用</a:t>
                      </a:r>
                      <a:r>
                        <a:rPr lang="en-US" altLang="zh-CN" sz="1400" dirty="0" err="1">
                          <a:latin typeface="微软雅黑" panose="020B0503020204020204" charset="-122"/>
                          <a:ea typeface="微软雅黑" panose="020B0503020204020204" charset="-122"/>
                        </a:rPr>
                        <a:t>vivado</a:t>
                      </a: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对资源开销与运算时间进行评估（正在进行）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完成基于</a:t>
                      </a:r>
                      <a:r>
                        <a:rPr lang="en-US" altLang="zh-CN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28nm</a:t>
                      </a:r>
                      <a:r>
                        <a:rPr lang="zh-CN" altLang="en-US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工艺下的</a:t>
                      </a:r>
                      <a:r>
                        <a:rPr lang="en-US" altLang="zh-CN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ASIC</a:t>
                      </a:r>
                      <a:r>
                        <a:rPr lang="zh-CN" altLang="en-US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综合与</a:t>
                      </a:r>
                      <a:r>
                        <a:rPr lang="en-US" altLang="zh-CN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PTPX</a:t>
                      </a:r>
                      <a:r>
                        <a:rPr lang="zh-CN" altLang="en-US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功耗分析。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ASIC</a:t>
                      </a: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综合已经完成，满足等效逻辑门数小于</a:t>
                      </a:r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100</a:t>
                      </a: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万的要求。</a:t>
                      </a:r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PTPX</a:t>
                      </a: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功耗分析正在进行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《</a:t>
                      </a:r>
                      <a:r>
                        <a:rPr lang="zh-CN" altLang="en-US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全安全等级</a:t>
                      </a:r>
                      <a:r>
                        <a:rPr lang="en-US" altLang="zh-CN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Frodo</a:t>
                      </a:r>
                      <a:r>
                        <a:rPr lang="zh-CN" altLang="en-US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硬件实现评估报告</a:t>
                      </a:r>
                      <a:r>
                        <a:rPr lang="en-US" altLang="zh-CN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—</a:t>
                      </a:r>
                      <a:r>
                        <a:rPr lang="zh-CN" altLang="en-US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低资源开销设计</a:t>
                      </a:r>
                      <a:r>
                        <a:rPr lang="en-US" altLang="zh-CN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(</a:t>
                      </a:r>
                      <a:r>
                        <a:rPr lang="zh-CN" altLang="en-US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第二部分</a:t>
                      </a:r>
                      <a:r>
                        <a:rPr lang="en-US" altLang="zh-CN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)》</a:t>
                      </a:r>
                      <a:endParaRPr lang="zh-CN" altLang="en-US" sz="1400" b="1" dirty="0"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正在进行硬件实现评估报告的撰写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1400" b="1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专利与论文原稿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专利原稿</a:t>
                      </a:r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《</a:t>
                      </a: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一种适用于后量子密码算法</a:t>
                      </a:r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Frodo</a:t>
                      </a: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的低资源开销乘加器</a:t>
                      </a:r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》</a:t>
                      </a: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已经完成。总结方案</a:t>
                      </a:r>
                      <a:r>
                        <a:rPr lang="en-US" altLang="zh-CN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,</a:t>
                      </a:r>
                      <a:r>
                        <a:rPr lang="zh-CN" altLang="en-US" sz="1400" dirty="0">
                          <a:latin typeface="微软雅黑" panose="020B0503020204020204" charset="-122"/>
                          <a:ea typeface="微软雅黑" panose="020B0503020204020204" charset="-122"/>
                        </a:rPr>
                        <a:t>提炼创新点对论文进行规划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NiZWEwODdlZDIzYjc5YmFjMDQ0MDFmZmI3ODkyNWYifQ=="/>
  <p:tag name="RESOURCE_RECORD_KEY" val="{&quot;29&quot;:[50000086,50000040,50000072]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67*261"/>
  <p:tag name="TABLE_ENDDRAG_RECT" val="43*69*767*26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168*101"/>
  <p:tag name="TABLE_ENDDRAG_RECT" val="346*383*168*10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90*137"/>
  <p:tag name="TABLE_ENDDRAG_RECT" val="37*280*490*137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1478</Words>
  <Application>Microsoft Office PowerPoint</Application>
  <PresentationFormat>宽屏</PresentationFormat>
  <Paragraphs>323</Paragraphs>
  <Slides>9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等线</vt:lpstr>
      <vt:lpstr>等线 Light</vt:lpstr>
      <vt:lpstr>华文细黑</vt:lpstr>
      <vt:lpstr>宋体</vt:lpstr>
      <vt:lpstr>微软雅黑</vt:lpstr>
      <vt:lpstr>Arial</vt:lpstr>
      <vt:lpstr>Times New Roman</vt:lpstr>
      <vt:lpstr>Wingdings</vt:lpstr>
      <vt:lpstr>Office 主题​​</vt:lpstr>
      <vt:lpstr>Visio</vt:lpstr>
      <vt:lpstr>Microsoft Visio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ASUS-PC</dc:creator>
  <cp:lastModifiedBy>正鹏 赵</cp:lastModifiedBy>
  <cp:revision>1198</cp:revision>
  <dcterms:created xsi:type="dcterms:W3CDTF">2023-07-28T09:55:00Z</dcterms:created>
  <dcterms:modified xsi:type="dcterms:W3CDTF">2025-06-06T07:25:50Z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21C3CFC7411745769A2AB936E43FADF4_13</vt:lpwstr>
  </property>
  <property fmtid="{D5CDD505-2E9C-101B-9397-08002B2CF9AE}" pid="3" name="KSOProductBuildVer">
    <vt:lpwstr>2052-12.1.0.21171</vt:lpwstr>
  </property>
</Properties>
</file>