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703" r:id="rId3"/>
    <p:sldId id="755" r:id="rId4"/>
    <p:sldId id="761" r:id="rId6"/>
    <p:sldId id="762" r:id="rId7"/>
    <p:sldId id="756" r:id="rId8"/>
    <p:sldId id="769" r:id="rId9"/>
    <p:sldId id="770" r:id="rId10"/>
    <p:sldId id="768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5F0EB"/>
    <a:srgbClr val="EEF7E9"/>
    <a:srgbClr val="B7DDE8"/>
    <a:srgbClr val="DDD6E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6" autoAdjust="0"/>
    <p:restoredTop sz="96349" autoAdjust="0"/>
  </p:normalViewPr>
  <p:slideViewPr>
    <p:cSldViewPr snapToGrid="0">
      <p:cViewPr varScale="1">
        <p:scale>
          <a:sx n="111" d="100"/>
          <a:sy n="111" d="100"/>
        </p:scale>
        <p:origin x="9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5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2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BFF448-F295-4DE3-B682-FE57C8A33F8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21727C-9CCD-4C1B-8DC7-4CB838473EE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p/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p/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  <p:txBody>
          <a:bodyPr/>
          <a:p/>
        </p:txBody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EB670-E294-4967-8CDF-2DA207E54C9C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7ABB-B27C-4AF3-86DA-BB311601065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.xml"/><Relationship Id="rId4" Type="http://schemas.openxmlformats.org/officeDocument/2006/relationships/image" Target="../media/image8.svg"/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0.e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9.emf"/><Relationship Id="rId4" Type="http://schemas.openxmlformats.org/officeDocument/2006/relationships/oleObject" Target="../embeddings/oleObject4.bin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2.png"/><Relationship Id="rId2" Type="http://schemas.openxmlformats.org/officeDocument/2006/relationships/image" Target="../media/image11.emf"/><Relationship Id="rId1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6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5.e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组 3"/>
          <p:cNvGrpSpPr/>
          <p:nvPr/>
        </p:nvGrpSpPr>
        <p:grpSpPr bwMode="auto">
          <a:xfrm>
            <a:off x="0" y="2873377"/>
            <a:ext cx="12212638" cy="1468755"/>
            <a:chOff x="-21102" y="2847433"/>
            <a:chExt cx="12213102" cy="1468026"/>
          </a:xfrm>
        </p:grpSpPr>
        <p:sp>
          <p:nvSpPr>
            <p:cNvPr id="51" name="矩形 50"/>
            <p:cNvSpPr/>
            <p:nvPr/>
          </p:nvSpPr>
          <p:spPr>
            <a:xfrm flipH="1">
              <a:off x="-463" y="2872820"/>
              <a:ext cx="12192463" cy="1251917"/>
            </a:xfrm>
            <a:prstGeom prst="rect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78000">
                  <a:schemeClr val="accent5"/>
                </a:gs>
              </a:gsLst>
              <a:lin ang="10800000" scaled="0"/>
            </a:gradFill>
            <a:ln>
              <a:noFill/>
            </a:ln>
            <a:effectLst>
              <a:outerShdw blurRad="393700" dist="76200" dir="5820000" sx="99000" sy="99000" algn="t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40" name="圆角矩形 39"/>
            <p:cNvSpPr/>
            <p:nvPr/>
          </p:nvSpPr>
          <p:spPr>
            <a:xfrm rot="10800000" flipV="1">
              <a:off x="464691" y="2847433"/>
              <a:ext cx="1273223" cy="1291584"/>
            </a:xfrm>
            <a:prstGeom prst="roundRect">
              <a:avLst>
                <a:gd name="adj" fmla="val 5039"/>
              </a:avLst>
            </a:prstGeom>
            <a:solidFill>
              <a:srgbClr val="4472C4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38" tIns="45719" rIns="91438" bIns="45719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6000" dirty="0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1373411" y="3077824"/>
              <a:ext cx="10818271" cy="1237635"/>
            </a:xfrm>
            <a:prstGeom prst="rect">
              <a:avLst/>
            </a:prstGeom>
            <a:noFill/>
          </p:spPr>
          <p:txBody>
            <a:bodyPr wrap="square" lIns="91438" tIns="45719" rIns="91438" bIns="45719">
              <a:noAutofit/>
            </a:bodyPr>
            <a:lstStyle/>
            <a:p>
              <a:pPr algn="ctr">
                <a:defRPr/>
              </a:pP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低资源开销</a:t>
              </a:r>
              <a:r>
                <a:rPr lang="en-US" altLang="zh-CN" sz="4800" b="1" spc="600" dirty="0"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总</a:t>
              </a:r>
              <a:r>
                <a:rPr lang="zh-CN" altLang="en-US" sz="4800" b="1" spc="600" dirty="0">
                  <a:latin typeface="微软雅黑" panose="020B0503020204020204" charset="-122"/>
                  <a:ea typeface="微软雅黑" panose="020B0503020204020204" charset="-122"/>
                </a:rPr>
                <a:t>方案</a:t>
              </a:r>
              <a:endParaRPr lang="zh-CN" altLang="en-US" sz="4800" b="1" spc="600" dirty="0">
                <a:latin typeface="微软雅黑" panose="020B0503020204020204" charset="-122"/>
                <a:ea typeface="微软雅黑" panose="020B0503020204020204" charset="-122"/>
              </a:endParaRPr>
            </a:p>
            <a:p>
              <a:pPr algn="r">
                <a:defRPr/>
              </a:pPr>
              <a:endParaRPr lang="zh-CN" altLang="en-US" sz="4800" b="1" spc="600" dirty="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grpSp>
          <p:nvGrpSpPr>
            <p:cNvPr id="4102" name="组 2"/>
            <p:cNvGrpSpPr/>
            <p:nvPr/>
          </p:nvGrpSpPr>
          <p:grpSpPr bwMode="auto">
            <a:xfrm>
              <a:off x="-21102" y="2858492"/>
              <a:ext cx="242777" cy="1285286"/>
              <a:chOff x="-21102" y="2858492"/>
              <a:chExt cx="242777" cy="1285286"/>
            </a:xfrm>
          </p:grpSpPr>
          <p:sp>
            <p:nvSpPr>
              <p:cNvPr id="46" name="圆角矩形 45"/>
              <p:cNvSpPr/>
              <p:nvPr/>
            </p:nvSpPr>
            <p:spPr>
              <a:xfrm rot="16200000" flipV="1">
                <a:off x="-13103" y="3643898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7" name="圆角矩形 46"/>
              <p:cNvSpPr/>
              <p:nvPr/>
            </p:nvSpPr>
            <p:spPr>
              <a:xfrm rot="16200000" flipV="1">
                <a:off x="-13104" y="390888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8" name="圆角矩形 47"/>
              <p:cNvSpPr/>
              <p:nvPr/>
            </p:nvSpPr>
            <p:spPr>
              <a:xfrm rot="16200000" flipV="1">
                <a:off x="-13104" y="3121870"/>
                <a:ext cx="226900" cy="242897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9" name="圆角矩形 48"/>
              <p:cNvSpPr/>
              <p:nvPr/>
            </p:nvSpPr>
            <p:spPr>
              <a:xfrm rot="16200000" flipV="1">
                <a:off x="-13897" y="3387645"/>
                <a:ext cx="228487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  <p:sp>
            <p:nvSpPr>
              <p:cNvPr id="45" name="圆角矩形 44"/>
              <p:cNvSpPr/>
              <p:nvPr/>
            </p:nvSpPr>
            <p:spPr>
              <a:xfrm rot="16200000" flipV="1">
                <a:off x="-13103" y="2850542"/>
                <a:ext cx="226899" cy="242897"/>
              </a:xfrm>
              <a:prstGeom prst="roundRect">
                <a:avLst>
                  <a:gd name="adj" fmla="val 5039"/>
                </a:avLst>
              </a:prstGeom>
              <a:solidFill>
                <a:schemeClr val="accent5">
                  <a:lumMod val="50000"/>
                </a:schemeClr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1</a:t>
            </a:r>
            <a:endParaRPr lang="en-US" altLang="zh-CN" sz="3600" dirty="0"/>
          </a:p>
        </p:txBody>
      </p:sp>
      <p:sp>
        <p:nvSpPr>
          <p:cNvPr id="4" name="矩形 6"/>
          <p:cNvSpPr/>
          <p:nvPr/>
        </p:nvSpPr>
        <p:spPr>
          <a:xfrm>
            <a:off x="349250" y="666750"/>
            <a:ext cx="7800975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低资源开销</a:t>
            </a:r>
            <a:r>
              <a:rPr lang="zh-CN" sz="20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特点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Hash</a:t>
            </a:r>
            <a:r>
              <a:rPr lang="zh-CN" altLang="en-US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方案：采用折叠哈希的结构，减少哈希运算所需资源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1" indent="0" algn="just">
              <a:lnSpc>
                <a:spcPct val="150000"/>
              </a:lnSpc>
              <a:buFont typeface="Wingdings" panose="05000000000000000000" pitchFamily="2" charset="2"/>
              <a:buNone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控制逻辑简化：算法易于拆分为微过程，采用指令控制。</a:t>
            </a:r>
            <a:endParaRPr lang="zh-CN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低资源消耗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Frodo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硬件实现方案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0" name="对象 19"/>
          <p:cNvGraphicFramePr/>
          <p:nvPr/>
        </p:nvGraphicFramePr>
        <p:xfrm>
          <a:off x="554990" y="3056255"/>
          <a:ext cx="11292205" cy="279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" r:id="rId1" imgW="12088495" imgH="3531870" progId="Visio.Drawing.15">
                  <p:embed/>
                </p:oleObj>
              </mc:Choice>
              <mc:Fallback>
                <p:oleObj name="" r:id="rId1" imgW="12088495" imgH="3531870" progId="Visio.Drawing.15">
                  <p:embed/>
                  <p:pic>
                    <p:nvPicPr>
                      <p:cNvPr id="0" name="图片 2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54990" y="3056255"/>
                        <a:ext cx="11292205" cy="2794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95" cy="584835"/>
          </a:xfrm>
          <a:prstGeom prst="rect">
            <a:avLst/>
          </a:prstGeom>
          <a:noFill/>
        </p:spPr>
        <p:txBody>
          <a:bodyPr wrap="square" lIns="91436" tIns="45718" rIns="91436" bIns="45718">
            <a:no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折叠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（添加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）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21" name="对象 20"/>
          <p:cNvGraphicFramePr/>
          <p:nvPr/>
        </p:nvGraphicFramePr>
        <p:xfrm>
          <a:off x="7012940" y="929005"/>
          <a:ext cx="5132705" cy="550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1" imgW="4340225" imgH="4391660" progId="Visio.Drawing.15">
                  <p:embed/>
                </p:oleObj>
              </mc:Choice>
              <mc:Fallback>
                <p:oleObj name="" r:id="rId1" imgW="4340225" imgH="4391660" progId="Visio.Drawing.15">
                  <p:embed/>
                  <p:pic>
                    <p:nvPicPr>
                      <p:cNvPr id="0" name="图片 2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12940" y="929005"/>
                        <a:ext cx="5132705" cy="550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6"/>
          <p:cNvSpPr/>
          <p:nvPr/>
        </p:nvSpPr>
        <p:spPr>
          <a:xfrm>
            <a:off x="187960" y="904240"/>
            <a:ext cx="4824730" cy="2366645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采用循环折叠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(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切片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lice)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的方法设计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减少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运算所需的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LUT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资源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Slice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为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运算基本单位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一轮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Keccak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处理</a:t>
            </a: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200bit(8slice)</a:t>
            </a:r>
            <a:endParaRPr lang="en-US" sz="1600" b="1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重排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Keccak24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轮运算子步骤</a:t>
            </a:r>
            <a:endParaRPr lang="zh-CN" altLang="en-US" sz="16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设计</a:t>
            </a:r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Dram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集群与相关读写控制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5" y="3677285"/>
            <a:ext cx="4128770" cy="993140"/>
          </a:xfrm>
          <a:prstGeom prst="rect">
            <a:avLst/>
          </a:prstGeom>
        </p:spPr>
      </p:pic>
      <p:graphicFrame>
        <p:nvGraphicFramePr>
          <p:cNvPr id="20" name="对象 19"/>
          <p:cNvGraphicFramePr/>
          <p:nvPr/>
        </p:nvGraphicFramePr>
        <p:xfrm>
          <a:off x="93663" y="4561840"/>
          <a:ext cx="4307840" cy="2160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4" imgW="2640330" imgH="1480820" progId="Visio.Drawing.15">
                  <p:embed/>
                </p:oleObj>
              </mc:Choice>
              <mc:Fallback>
                <p:oleObj name="" r:id="rId4" imgW="2640330" imgH="1480820" progId="Visio.Drawing.15">
                  <p:embed/>
                  <p:pic>
                    <p:nvPicPr>
                      <p:cNvPr id="0" name="图片 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3663" y="4561840"/>
                        <a:ext cx="4307840" cy="2160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右大括号 26"/>
          <p:cNvSpPr/>
          <p:nvPr/>
        </p:nvSpPr>
        <p:spPr>
          <a:xfrm>
            <a:off x="4175125" y="1907540"/>
            <a:ext cx="226695" cy="576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右大括号 27"/>
          <p:cNvSpPr/>
          <p:nvPr/>
        </p:nvSpPr>
        <p:spPr>
          <a:xfrm>
            <a:off x="4175125" y="2571750"/>
            <a:ext cx="226695" cy="57658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622800" y="2028190"/>
            <a:ext cx="147574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实现循环折叠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622800" y="2683510"/>
            <a:ext cx="202819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解决数据依赖性问题</a:t>
            </a:r>
            <a:endParaRPr lang="zh-CN" altLang="en-US" sz="1600" b="1" dirty="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87960" y="3235960"/>
            <a:ext cx="6096000" cy="506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插入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Buffer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，配合优化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Hash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的控制与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输出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图片 41" descr="2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4428490" y="3852545"/>
            <a:ext cx="3926205" cy="2677795"/>
          </a:xfrm>
          <a:prstGeom prst="rect">
            <a:avLst/>
          </a:prstGeom>
        </p:spPr>
      </p:pic>
      <p:sp>
        <p:nvSpPr>
          <p:cNvPr id="2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2</a:t>
            </a:r>
            <a:endParaRPr lang="en-US" altLang="zh-CN" sz="3600" dirty="0"/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95" cy="584835"/>
          </a:xfrm>
          <a:prstGeom prst="rect">
            <a:avLst/>
          </a:prstGeom>
          <a:noFill/>
        </p:spPr>
        <p:txBody>
          <a:bodyPr wrap="square" lIns="91436" tIns="45718" rIns="91436" bIns="45718">
            <a:no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补充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—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无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Buffer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下</a:t>
            </a:r>
            <a:r>
              <a:rPr lang="en-US" altLang="zh-CN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一些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>
              <a:defRPr/>
            </a:pP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23" name="矩形 26"/>
          <p:cNvSpPr/>
          <p:nvPr/>
        </p:nvSpPr>
        <p:spPr>
          <a:xfrm>
            <a:off x="179070" y="786130"/>
            <a:ext cx="4641850" cy="1715770"/>
          </a:xfrm>
          <a:prstGeom prst="rect">
            <a:avLst/>
          </a:prstGeom>
        </p:spPr>
        <p:txBody>
          <a:bodyPr wrap="square">
            <a:noAutofit/>
          </a:bodyPr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输入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/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出数据方式改变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所耗时钟周期变长，约为原方案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倍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数据位宽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仍为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64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bit	</a:t>
            </a:r>
            <a:endParaRPr 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lvl="2" indent="-34290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分布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RAM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取代寄存器装载状态数组</a:t>
            </a:r>
            <a:endParaRPr lang="zh-CN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31" name="图片 30" descr="1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8015" y="3806825"/>
            <a:ext cx="3491230" cy="2512060"/>
          </a:xfrm>
          <a:prstGeom prst="rect">
            <a:avLst/>
          </a:prstGeom>
        </p:spPr>
      </p:pic>
      <p:sp>
        <p:nvSpPr>
          <p:cNvPr id="33" name="左大括号 32"/>
          <p:cNvSpPr/>
          <p:nvPr/>
        </p:nvSpPr>
        <p:spPr>
          <a:xfrm>
            <a:off x="5152390" y="5155565"/>
            <a:ext cx="115570" cy="1225550"/>
          </a:xfrm>
          <a:prstGeom prst="leftBrace">
            <a:avLst>
              <a:gd name="adj1" fmla="val 8333"/>
              <a:gd name="adj2" fmla="val 30725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5"/>
          <p:cNvSpPr txBox="1"/>
          <p:nvPr/>
        </p:nvSpPr>
        <p:spPr>
          <a:xfrm>
            <a:off x="318770" y="6380480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</a:t>
            </a:r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寄存器</a:t>
            </a:r>
            <a:endParaRPr lang="zh-CN" altLang="en-US" sz="1600" b="1" dirty="0">
              <a:solidFill>
                <a:srgbClr val="4472C4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6" name="文本框 5"/>
          <p:cNvSpPr txBox="1"/>
          <p:nvPr/>
        </p:nvSpPr>
        <p:spPr>
          <a:xfrm>
            <a:off x="5267960" y="6379845"/>
            <a:ext cx="2609215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D</a:t>
            </a:r>
            <a:r>
              <a:rPr lang="en-US" altLang="zh-CN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ram</a:t>
            </a:r>
            <a:endParaRPr lang="en-US" altLang="zh-CN" sz="1600" b="1" dirty="0">
              <a:solidFill>
                <a:srgbClr val="4472C4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668520" y="994410"/>
            <a:ext cx="632269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1600bit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寄存器：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64bit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数据，经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1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时钟周期，存储到对应的寄存器处，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  	          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流水线设计，输入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/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出与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Keccak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运算可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并行。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4725035" y="1956435"/>
            <a:ext cx="6715125" cy="10763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Dram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集群：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输出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64bit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数据，经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8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时钟周期，依次存储到对应地址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Dram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，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数据的载体为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Dram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，输入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/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出不支持同时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  <a:sym typeface="+mn-ea"/>
              </a:rPr>
              <a:t>运行。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  <a:p>
            <a:pPr marL="1371600" lvl="3" indent="457200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  <a:sym typeface="+mn-ea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 flipH="1">
            <a:off x="6472555" y="4166870"/>
            <a:ext cx="87376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" name="文本框 45"/>
          <p:cNvSpPr txBox="1"/>
          <p:nvPr/>
        </p:nvSpPr>
        <p:spPr>
          <a:xfrm>
            <a:off x="3978910" y="3693160"/>
            <a:ext cx="3270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Dram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需待数据输入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/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出完毕后</a:t>
            </a:r>
            <a:endParaRPr lang="zh-CN" altLang="en-US" sz="16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ctr"/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</a:t>
            </a:r>
            <a:r>
              <a:rPr lang="en-US" altLang="zh-CN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Keccak</a:t>
            </a:r>
            <a:r>
              <a:rPr lang="zh-CN" altLang="en-US" sz="16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运算</a:t>
            </a:r>
            <a:endParaRPr lang="zh-CN" altLang="en-US" sz="16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文本框 5"/>
          <p:cNvSpPr txBox="1"/>
          <p:nvPr/>
        </p:nvSpPr>
        <p:spPr>
          <a:xfrm>
            <a:off x="-6350" y="3299460"/>
            <a:ext cx="4109720" cy="337185"/>
          </a:xfrm>
          <a:prstGeom prst="rect">
            <a:avLst/>
          </a:prstGeom>
          <a:noFill/>
        </p:spPr>
        <p:txBody>
          <a:bodyPr wrap="square">
            <a:spAutoFit/>
          </a:bodyPr>
          <a:p>
            <a:pPr algn="ctr"/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数据载入示意（输出</a:t>
            </a:r>
            <a:r>
              <a:rPr lang="zh-CN" altLang="en-US" sz="1600" b="1" dirty="0">
                <a:solidFill>
                  <a:srgbClr val="4472C4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同理）</a:t>
            </a:r>
            <a:endParaRPr lang="zh-CN" altLang="en-US" sz="1600" b="1" dirty="0">
              <a:solidFill>
                <a:srgbClr val="4472C4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8663940" y="5252085"/>
          <a:ext cx="2887345" cy="967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4225"/>
                <a:gridCol w="648335"/>
                <a:gridCol w="767715"/>
                <a:gridCol w="687070"/>
              </a:tblGrid>
              <a:tr h="52895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/>
                        <a:t>时钟</a:t>
                      </a:r>
                      <a:endParaRPr lang="zh-CN" altLang="en-US" sz="1600"/>
                    </a:p>
                    <a:p>
                      <a:pPr algn="ctr">
                        <a:buNone/>
                      </a:pPr>
                      <a:r>
                        <a:rPr lang="zh-CN" altLang="en-US" sz="1600"/>
                        <a:t>周期</a:t>
                      </a:r>
                      <a:endParaRPr lang="zh-CN" altLang="en-US" sz="16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输入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输出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运算</a:t>
                      </a:r>
                      <a:endParaRPr lang="zh-CN" altLang="en-US"/>
                    </a:p>
                  </a:txBody>
                  <a:tcPr/>
                </a:tc>
              </a:tr>
              <a:tr h="38862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600" b="1"/>
                        <a:t>数量</a:t>
                      </a:r>
                      <a:endParaRPr lang="zh-CN" altLang="en-US" sz="1600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/>
                        <a:t>8</a:t>
                      </a:r>
                      <a:r>
                        <a:rPr lang="zh-CN" altLang="en-US" sz="1800"/>
                        <a:t>倍</a:t>
                      </a:r>
                      <a:endParaRPr lang="zh-CN" altLang="en-US" sz="1800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一致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8</a:t>
                      </a:r>
                      <a:r>
                        <a:rPr lang="zh-CN" altLang="en-US"/>
                        <a:t>倍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8" name="文本框 17"/>
          <p:cNvSpPr txBox="1"/>
          <p:nvPr/>
        </p:nvSpPr>
        <p:spPr>
          <a:xfrm>
            <a:off x="8616950" y="3956685"/>
            <a:ext cx="331851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基于此问题，敲定采取加</a:t>
            </a:r>
            <a:r>
              <a:rPr lang="en-US" altLang="zh-CN">
                <a:solidFill>
                  <a:srgbClr val="FF0000"/>
                </a:solidFill>
              </a:rPr>
              <a:t>Buffer</a:t>
            </a:r>
            <a:r>
              <a:rPr lang="zh-CN" altLang="en-US">
                <a:solidFill>
                  <a:srgbClr val="FF0000"/>
                </a:solidFill>
              </a:rPr>
              <a:t>的手段，输出保持了</a:t>
            </a:r>
            <a:r>
              <a:rPr lang="en-US" altLang="zh-CN">
                <a:solidFill>
                  <a:srgbClr val="FF0000"/>
                </a:solidFill>
              </a:rPr>
              <a:t>64bit</a:t>
            </a:r>
            <a:r>
              <a:rPr lang="zh-CN" altLang="en-US">
                <a:solidFill>
                  <a:srgbClr val="FF0000"/>
                </a:solidFill>
              </a:rPr>
              <a:t>，运算与输出可并行，以下为加了</a:t>
            </a:r>
            <a:r>
              <a:rPr lang="en-US" altLang="zh-CN">
                <a:solidFill>
                  <a:srgbClr val="FF0000"/>
                </a:solidFill>
              </a:rPr>
              <a:t>Buffer</a:t>
            </a:r>
            <a:r>
              <a:rPr lang="zh-CN" altLang="en-US">
                <a:solidFill>
                  <a:srgbClr val="FF0000"/>
                </a:solidFill>
              </a:rPr>
              <a:t>的周期</a:t>
            </a:r>
            <a:r>
              <a:rPr lang="zh-CN" altLang="en-US">
                <a:solidFill>
                  <a:srgbClr val="FF0000"/>
                </a:solidFill>
              </a:rPr>
              <a:t>示意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3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478155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矩阵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乘方案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6214839" y="101546"/>
            <a:ext cx="5991131" cy="707884"/>
            <a:chOff x="6200869" y="78051"/>
            <a:chExt cx="5991131" cy="707884"/>
          </a:xfrm>
        </p:grpSpPr>
        <p:grpSp>
          <p:nvGrpSpPr>
            <p:cNvPr id="20" name="组 13"/>
            <p:cNvGrpSpPr/>
            <p:nvPr/>
          </p:nvGrpSpPr>
          <p:grpSpPr bwMode="auto"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22" name="组 2"/>
              <p:cNvGrpSpPr/>
              <p:nvPr/>
            </p:nvGrpSpPr>
            <p:grpSpPr bwMode="auto"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24" name="组 1"/>
                <p:cNvGrpSpPr/>
                <p:nvPr/>
              </p:nvGrpSpPr>
              <p:grpSpPr bwMode="auto"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26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8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29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0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31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2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23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21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5" name="矩形 14"/>
          <p:cNvSpPr/>
          <p:nvPr/>
        </p:nvSpPr>
        <p:spPr>
          <a:xfrm>
            <a:off x="90924" y="690241"/>
            <a:ext cx="6803798" cy="10147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乘法器的个数为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4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个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通用矩阵乘法运算方案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>
            <p:custDataLst>
              <p:tags r:id="rId1"/>
            </p:custDataLst>
          </p:nvPr>
        </p:nvSpPr>
        <p:spPr>
          <a:xfrm>
            <a:off x="4933315" y="3044190"/>
            <a:ext cx="1884045" cy="908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A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矩阵来自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Hash</a:t>
            </a:r>
            <a:r>
              <a:rPr lang="zh-CN" altLang="en-US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算子的输出，其他矩阵来自</a:t>
            </a:r>
            <a:r>
              <a:rPr lang="en-US" altLang="zh-CN" sz="1400" dirty="0">
                <a:latin typeface="微软雅黑" panose="020B0503020204020204" charset="-122"/>
                <a:ea typeface="微软雅黑" panose="020B0503020204020204" charset="-122"/>
                <a:sym typeface="+mn-ea"/>
              </a:rPr>
              <a:t>RAM</a:t>
            </a:r>
            <a:endParaRPr lang="en-US" altLang="zh-CN" sz="1400" dirty="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8199901" y="1286667"/>
            <a:ext cx="3929220" cy="41819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矩阵乘方案细节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以矩阵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计算过程为例</a:t>
            </a:r>
            <a:r>
              <a:rPr lang="en-US" altLang="zh-CN" sz="1600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)</a:t>
            </a:r>
            <a:endParaRPr lang="zh-CN" altLang="en-US" sz="1600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矩形: 圆角 42"/>
          <p:cNvSpPr/>
          <p:nvPr>
            <p:custDataLst>
              <p:tags r:id="rId2"/>
            </p:custDataLst>
          </p:nvPr>
        </p:nvSpPr>
        <p:spPr>
          <a:xfrm>
            <a:off x="803275" y="3044190"/>
            <a:ext cx="3340100" cy="1014730"/>
          </a:xfrm>
          <a:prstGeom prst="roundRect">
            <a:avLst>
              <a:gd name="adj" fmla="val 10018"/>
            </a:avLst>
          </a:prstGeom>
          <a:solidFill>
            <a:srgbClr val="F5F0EB"/>
          </a:solidFill>
          <a:ln w="285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dirty="0"/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876935" y="2970530"/>
            <a:ext cx="3192780" cy="10883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>
              <a:lnSpc>
                <a:spcPct val="150000"/>
              </a:lnSpc>
            </a:pP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对于高性能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Frodo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方案，</a:t>
            </a:r>
            <a:r>
              <a:rPr lang="en-US" altLang="zh-CN" sz="1500" dirty="0">
                <a:latin typeface="微软雅黑" panose="020B0503020204020204" charset="-122"/>
                <a:ea typeface="微软雅黑" panose="020B0503020204020204" charset="-122"/>
              </a:rPr>
              <a:t>A</a:t>
            </a:r>
            <a:r>
              <a:rPr lang="zh-CN" altLang="en-US" sz="1500" dirty="0">
                <a:latin typeface="微软雅黑" panose="020B0503020204020204" charset="-122"/>
                <a:ea typeface="微软雅黑" panose="020B0503020204020204" charset="-122"/>
              </a:rPr>
              <a:t>左乘与右乘需要不同的计算次序和读写策略，难以用简易指令实现</a:t>
            </a:r>
            <a:endParaRPr lang="zh-CN" altLang="en-US" sz="15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5" name="对象 4"/>
          <p:cNvGraphicFramePr/>
          <p:nvPr/>
        </p:nvGraphicFramePr>
        <p:xfrm>
          <a:off x="4772025" y="1793240"/>
          <a:ext cx="7232650" cy="4693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4" imgW="6392545" imgH="4161155" progId="Visio.Drawing.15">
                  <p:embed/>
                </p:oleObj>
              </mc:Choice>
              <mc:Fallback>
                <p:oleObj name="" r:id="rId4" imgW="6392545" imgH="4161155" progId="Visio.Drawing.15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2025" y="1793240"/>
                        <a:ext cx="7232650" cy="4693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273050" y="1170940"/>
            <a:ext cx="4366895" cy="17995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0" indent="0" algn="just">
              <a:lnSpc>
                <a:spcPct val="150000"/>
              </a:lnSpc>
              <a:buFont typeface="Wingdings" panose="05000000000000000000" pitchFamily="2" charset="2"/>
              <a:buNone/>
              <a:defRPr/>
            </a:pPr>
            <a:endParaRPr lang="zh-CN" altLang="en-US" sz="2000" b="1" i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lvl="1" indent="-457200" algn="just">
              <a:lnSpc>
                <a:spcPct val="150000"/>
              </a:lnSpc>
              <a:buFont typeface="Wingdings" panose="05000000000000000000" charset="0"/>
              <a:buChar char="p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所有的矩阵乘法都将左乘矩阵划分成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1x1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的矩阵块，右矩阵划分成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1x4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的矩阵块</a:t>
            </a:r>
            <a:endParaRPr lang="zh-CN" altLang="en-US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7640" y="4223385"/>
            <a:ext cx="4472305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342900" indent="-34290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结果矩阵对加矩阵直接进行覆盖，节省存储空间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  <a:sym typeface="+mn-ea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709295" y="5402580"/>
          <a:ext cx="3274060" cy="1099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" r:id="rId6" imgW="4823460" imgH="1635760" progId="Visio.Drawing.15">
                  <p:embed/>
                </p:oleObj>
              </mc:Choice>
              <mc:Fallback>
                <p:oleObj name="" r:id="rId6" imgW="4823460" imgH="1635760" progId="Visio.Drawing.15">
                  <p:embed/>
                  <p:pic>
                    <p:nvPicPr>
                      <p:cNvPr id="0" name="图片 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9295" y="5402580"/>
                        <a:ext cx="3274060" cy="1099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4</a:t>
            </a:r>
            <a:endParaRPr lang="en-US" altLang="zh-CN" sz="3600" dirty="0"/>
          </a:p>
        </p:txBody>
      </p:sp>
      <p:sp>
        <p:nvSpPr>
          <p:cNvPr id="5" name="矩形 6"/>
          <p:cNvSpPr/>
          <p:nvPr/>
        </p:nvSpPr>
        <p:spPr>
          <a:xfrm>
            <a:off x="396644" y="950174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借鉴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CPU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设计中的微程序的思想，使用微程序代替控制器产生控制信号。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6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控制模块架构（基于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指令）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8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9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10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1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5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6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7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8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graphicFrame>
        <p:nvGraphicFramePr>
          <p:cNvPr id="19" name="对象 18"/>
          <p:cNvGraphicFramePr/>
          <p:nvPr/>
        </p:nvGraphicFramePr>
        <p:xfrm>
          <a:off x="8231505" y="701040"/>
          <a:ext cx="3375660" cy="284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" name="Visio" r:id="rId1" imgW="1685925" imgH="1568450" progId="Visio.Drawing.15">
                  <p:embed/>
                </p:oleObj>
              </mc:Choice>
              <mc:Fallback>
                <p:oleObj name="Visio" r:id="rId1" imgW="1685925" imgH="1568450" progId="Visio.Drawing.15">
                  <p:embed/>
                  <p:pic>
                    <p:nvPicPr>
                      <p:cNvPr id="0" name="对象 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231505" y="701040"/>
                        <a:ext cx="3375660" cy="2847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6"/>
          <p:cNvSpPr/>
          <p:nvPr/>
        </p:nvSpPr>
        <p:spPr>
          <a:xfrm>
            <a:off x="396643" y="1513168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微程序由微指令构成，一个微指令是模块控制信号的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、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序列。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43" y="2182475"/>
            <a:ext cx="7800975" cy="169236"/>
          </a:xfrm>
          <a:prstGeom prst="rect">
            <a:avLst/>
          </a:prstGeom>
        </p:spPr>
      </p:pic>
      <p:sp>
        <p:nvSpPr>
          <p:cNvPr id="24" name="矩形 6"/>
          <p:cNvSpPr/>
          <p:nvPr/>
        </p:nvSpPr>
        <p:spPr>
          <a:xfrm>
            <a:off x="396636" y="2450515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通过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UPC_UP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UPC_ST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来使得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upc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可以跳转，实现微程序的循环结构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26" name="矩形 6"/>
          <p:cNvSpPr/>
          <p:nvPr/>
        </p:nvSpPr>
        <p:spPr>
          <a:xfrm>
            <a:off x="396641" y="3753357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bus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：地址和数据的总线 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27" name="矩形 6"/>
          <p:cNvSpPr/>
          <p:nvPr/>
        </p:nvSpPr>
        <p:spPr>
          <a:xfrm>
            <a:off x="396640" y="4147115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upc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: 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微程序的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pc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，记录当前执行的微指令的地址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28" name="矩形 6"/>
          <p:cNvSpPr/>
          <p:nvPr/>
        </p:nvSpPr>
        <p:spPr>
          <a:xfrm>
            <a:off x="396639" y="4586968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UIROM: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微指令存储器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29" name="矩形 6"/>
          <p:cNvSpPr/>
          <p:nvPr/>
        </p:nvSpPr>
        <p:spPr>
          <a:xfrm>
            <a:off x="396638" y="5005513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UIROM: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指令存储器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30" name="矩形 6"/>
          <p:cNvSpPr/>
          <p:nvPr/>
        </p:nvSpPr>
        <p:spPr>
          <a:xfrm>
            <a:off x="396637" y="5420579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AGU: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地址生成单元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31" name="矩形 6"/>
          <p:cNvSpPr/>
          <p:nvPr/>
        </p:nvSpPr>
        <p:spPr>
          <a:xfrm>
            <a:off x="396637" y="5843715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Datapre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数据预处理单元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33" name="矩形 6"/>
          <p:cNvSpPr/>
          <p:nvPr/>
        </p:nvSpPr>
        <p:spPr>
          <a:xfrm>
            <a:off x="396636" y="2885843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相当于用存储换逻辑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6"/>
          <p:cNvSpPr/>
          <p:nvPr/>
        </p:nvSpPr>
        <p:spPr>
          <a:xfrm>
            <a:off x="396644" y="950174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IDLE: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 初始空闲状态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5" name="文本框 2"/>
          <p:cNvSpPr txBox="1"/>
          <p:nvPr/>
        </p:nvSpPr>
        <p:spPr>
          <a:xfrm>
            <a:off x="554990" y="27749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控制模块状态机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" name="组合 17"/>
          <p:cNvGrpSpPr/>
          <p:nvPr/>
        </p:nvGrpSpPr>
        <p:grpSpPr>
          <a:xfrm>
            <a:off x="6200869" y="78051"/>
            <a:ext cx="5991131" cy="707884"/>
            <a:chOff x="6200869" y="78051"/>
            <a:chExt cx="5991131" cy="707884"/>
          </a:xfrm>
        </p:grpSpPr>
        <p:grpSp>
          <p:nvGrpSpPr>
            <p:cNvPr id="7" name="组 13"/>
            <p:cNvGrpSpPr/>
            <p:nvPr/>
          </p:nvGrpSpPr>
          <p:grpSpPr>
            <a:xfrm>
              <a:off x="6200869" y="78051"/>
              <a:ext cx="5991131" cy="707884"/>
              <a:chOff x="6201071" y="148098"/>
              <a:chExt cx="5990926" cy="708515"/>
            </a:xfrm>
          </p:grpSpPr>
          <p:grpSp>
            <p:nvGrpSpPr>
              <p:cNvPr id="8" name="组 2"/>
              <p:cNvGrpSpPr/>
              <p:nvPr/>
            </p:nvGrpSpPr>
            <p:grpSpPr>
              <a:xfrm>
                <a:off x="11454105" y="252856"/>
                <a:ext cx="737892" cy="484288"/>
                <a:chOff x="11454105" y="252856"/>
                <a:chExt cx="737892" cy="484288"/>
              </a:xfrm>
            </p:grpSpPr>
            <p:grpSp>
              <p:nvGrpSpPr>
                <p:cNvPr id="9" name="组 1"/>
                <p:cNvGrpSpPr/>
                <p:nvPr/>
              </p:nvGrpSpPr>
              <p:grpSpPr>
                <a:xfrm>
                  <a:off x="12039604" y="252856"/>
                  <a:ext cx="152393" cy="484287"/>
                  <a:chOff x="12039604" y="252856"/>
                  <a:chExt cx="152393" cy="484287"/>
                </a:xfrm>
              </p:grpSpPr>
              <p:sp>
                <p:nvSpPr>
                  <p:cNvPr id="10" name="圆角矩形 79"/>
                  <p:cNvSpPr/>
                  <p:nvPr/>
                </p:nvSpPr>
                <p:spPr>
                  <a:xfrm rot="16200000" flipV="1">
                    <a:off x="12072898" y="518110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1" name="圆角矩形 80"/>
                  <p:cNvSpPr/>
                  <p:nvPr/>
                </p:nvSpPr>
                <p:spPr>
                  <a:xfrm rot="16200000" flipV="1">
                    <a:off x="12072898" y="618211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2" name="圆角矩形 81"/>
                  <p:cNvSpPr/>
                  <p:nvPr/>
                </p:nvSpPr>
                <p:spPr>
                  <a:xfrm rot="16200000" flipV="1">
                    <a:off x="12072898" y="321085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4472C4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3" name="圆角矩形 82"/>
                  <p:cNvSpPr/>
                  <p:nvPr/>
                </p:nvSpPr>
                <p:spPr>
                  <a:xfrm rot="16200000" flipV="1">
                    <a:off x="12072898" y="421186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  <p:sp>
                <p:nvSpPr>
                  <p:cNvPr id="14" name="圆角矩形 83"/>
                  <p:cNvSpPr/>
                  <p:nvPr/>
                </p:nvSpPr>
                <p:spPr>
                  <a:xfrm rot="16200000" flipV="1">
                    <a:off x="12072898" y="219394"/>
                    <a:ext cx="85801" cy="152395"/>
                  </a:xfrm>
                  <a:prstGeom prst="roundRect">
                    <a:avLst>
                      <a:gd name="adj" fmla="val 5039"/>
                    </a:avLst>
                  </a:prstGeom>
                  <a:solidFill>
                    <a:srgbClr val="2F5597"/>
                  </a:solidFill>
                  <a:ln>
                    <a:noFill/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defRPr/>
                    </a:pPr>
                    <a:endParaRPr lang="zh-CN" altLang="en-US"/>
                  </a:p>
                </p:txBody>
              </p:sp>
            </p:grpSp>
            <p:sp>
              <p:nvSpPr>
                <p:cNvPr id="15" name="圆角矩形 78"/>
                <p:cNvSpPr/>
                <p:nvPr/>
              </p:nvSpPr>
              <p:spPr>
                <a:xfrm rot="16200000" flipV="1">
                  <a:off x="11456787" y="249739"/>
                  <a:ext cx="484617" cy="490520"/>
                </a:xfrm>
                <a:prstGeom prst="roundRect">
                  <a:avLst>
                    <a:gd name="adj" fmla="val 5039"/>
                  </a:avLst>
                </a:prstGeom>
                <a:solidFill>
                  <a:schemeClr val="accent5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defRPr/>
                  </a:pPr>
                  <a:endParaRPr lang="zh-CN" altLang="en-US"/>
                </a:p>
              </p:txBody>
            </p:sp>
          </p:grpSp>
          <p:sp>
            <p:nvSpPr>
              <p:cNvPr id="16" name="文本框 76"/>
              <p:cNvSpPr txBox="1">
                <a:spLocks noChangeArrowheads="1"/>
              </p:cNvSpPr>
              <p:nvPr/>
            </p:nvSpPr>
            <p:spPr bwMode="auto">
              <a:xfrm>
                <a:off x="6201071" y="148098"/>
                <a:ext cx="5239271" cy="70851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91438" tIns="45719" rIns="91438" bIns="45719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r" eaLnBrk="1" hangingPunct="1"/>
                <a:r>
                  <a:rPr lang="zh-CN" altLang="en-US" sz="12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华中科技大学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</a:rPr>
                  <a:t>Huazhong </a:t>
                </a:r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University of</a:t>
                </a:r>
                <a:endParaRPr lang="en-US" altLang="zh-CN" sz="14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  <a:p>
                <a:pPr algn="r" eaLnBrk="1" hangingPunct="1"/>
                <a:r>
                  <a:rPr lang="en-US" altLang="zh-CN" sz="1400" dirty="0">
                    <a:latin typeface="华文细黑" panose="02010600040101010101" pitchFamily="2" charset="-122"/>
                    <a:ea typeface="华文细黑" panose="02010600040101010101" pitchFamily="2" charset="-122"/>
                    <a:cs typeface="Segoe UI Semilight" panose="020B0402040204020203" pitchFamily="34" charset="0"/>
                  </a:rPr>
                  <a:t> Science and  Technology</a:t>
                </a:r>
                <a:endParaRPr lang="en-US" altLang="zh-CN" sz="1200" dirty="0">
                  <a:latin typeface="华文细黑" panose="02010600040101010101" pitchFamily="2" charset="-122"/>
                  <a:ea typeface="华文细黑" panose="02010600040101010101" pitchFamily="2" charset="-122"/>
                  <a:cs typeface="Segoe UI Semilight" panose="020B0402040204020203" pitchFamily="34" charset="0"/>
                </a:endParaRPr>
              </a:p>
            </p:txBody>
          </p:sp>
        </p:grpSp>
        <p:sp>
          <p:nvSpPr>
            <p:cNvPr id="17" name="KSO_Shape"/>
            <p:cNvSpPr/>
            <p:nvPr/>
          </p:nvSpPr>
          <p:spPr bwMode="auto">
            <a:xfrm>
              <a:off x="11426825" y="101587"/>
              <a:ext cx="420688" cy="646112"/>
            </a:xfrm>
            <a:custGeom>
              <a:avLst/>
              <a:gdLst>
                <a:gd name="connsiteX0" fmla="*/ 682214 w 1399652"/>
                <a:gd name="connsiteY0" fmla="*/ 622044 h 1669396"/>
                <a:gd name="connsiteX1" fmla="*/ 728400 w 1399652"/>
                <a:gd name="connsiteY1" fmla="*/ 622044 h 1669396"/>
                <a:gd name="connsiteX2" fmla="*/ 728400 w 1399652"/>
                <a:gd name="connsiteY2" fmla="*/ 1069491 h 1669396"/>
                <a:gd name="connsiteX3" fmla="*/ 682214 w 1399652"/>
                <a:gd name="connsiteY3" fmla="*/ 1069491 h 1669396"/>
                <a:gd name="connsiteX4" fmla="*/ 682214 w 1399652"/>
                <a:gd name="connsiteY4" fmla="*/ 868862 h 1669396"/>
                <a:gd name="connsiteX5" fmla="*/ 0 w 1399652"/>
                <a:gd name="connsiteY5" fmla="*/ 868862 h 1669396"/>
                <a:gd name="connsiteX6" fmla="*/ 0 w 1399652"/>
                <a:gd name="connsiteY6" fmla="*/ 822676 h 1669396"/>
                <a:gd name="connsiteX7" fmla="*/ 682214 w 1399652"/>
                <a:gd name="connsiteY7" fmla="*/ 822676 h 1669396"/>
                <a:gd name="connsiteX8" fmla="*/ 1353466 w 1399652"/>
                <a:gd name="connsiteY8" fmla="*/ 0 h 1669396"/>
                <a:gd name="connsiteX9" fmla="*/ 1399652 w 1399652"/>
                <a:gd name="connsiteY9" fmla="*/ 0 h 1669396"/>
                <a:gd name="connsiteX10" fmla="*/ 1399652 w 1399652"/>
                <a:gd name="connsiteY10" fmla="*/ 650823 h 1669396"/>
                <a:gd name="connsiteX11" fmla="*/ 1399652 w 1399652"/>
                <a:gd name="connsiteY11" fmla="*/ 650832 h 1669396"/>
                <a:gd name="connsiteX12" fmla="*/ 1399652 w 1399652"/>
                <a:gd name="connsiteY12" fmla="*/ 697009 h 1669396"/>
                <a:gd name="connsiteX13" fmla="*/ 869253 w 1399652"/>
                <a:gd name="connsiteY13" fmla="*/ 697009 h 1669396"/>
                <a:gd name="connsiteX14" fmla="*/ 869253 w 1399652"/>
                <a:gd name="connsiteY14" fmla="*/ 995295 h 1669396"/>
                <a:gd name="connsiteX15" fmla="*/ 1227733 w 1399652"/>
                <a:gd name="connsiteY15" fmla="*/ 995295 h 1669396"/>
                <a:gd name="connsiteX16" fmla="*/ 1168719 w 1399652"/>
                <a:gd name="connsiteY16" fmla="*/ 919117 h 1669396"/>
                <a:gd name="connsiteX17" fmla="*/ 1168719 w 1399652"/>
                <a:gd name="connsiteY17" fmla="*/ 917509 h 1669396"/>
                <a:gd name="connsiteX18" fmla="*/ 1399652 w 1399652"/>
                <a:gd name="connsiteY18" fmla="*/ 1018388 h 1669396"/>
                <a:gd name="connsiteX19" fmla="*/ 1399250 w 1399652"/>
                <a:gd name="connsiteY19" fmla="*/ 1018564 h 1669396"/>
                <a:gd name="connsiteX20" fmla="*/ 1399652 w 1399652"/>
                <a:gd name="connsiteY20" fmla="*/ 1018564 h 1669396"/>
                <a:gd name="connsiteX21" fmla="*/ 1399652 w 1399652"/>
                <a:gd name="connsiteY21" fmla="*/ 1669396 h 1669396"/>
                <a:gd name="connsiteX22" fmla="*/ 1353466 w 1399652"/>
                <a:gd name="connsiteY22" fmla="*/ 1669396 h 1669396"/>
                <a:gd name="connsiteX23" fmla="*/ 1353466 w 1399652"/>
                <a:gd name="connsiteY23" fmla="*/ 1038564 h 1669396"/>
                <a:gd name="connsiteX24" fmla="*/ 1168719 w 1399652"/>
                <a:gd name="connsiteY24" fmla="*/ 1119268 h 1669396"/>
                <a:gd name="connsiteX25" fmla="*/ 1168719 w 1399652"/>
                <a:gd name="connsiteY25" fmla="*/ 1117661 h 1669396"/>
                <a:gd name="connsiteX26" fmla="*/ 1227733 w 1399652"/>
                <a:gd name="connsiteY26" fmla="*/ 1041482 h 1669396"/>
                <a:gd name="connsiteX27" fmla="*/ 869253 w 1399652"/>
                <a:gd name="connsiteY27" fmla="*/ 1041482 h 1669396"/>
                <a:gd name="connsiteX28" fmla="*/ 869253 w 1399652"/>
                <a:gd name="connsiteY28" fmla="*/ 1122886 h 1669396"/>
                <a:gd name="connsiteX29" fmla="*/ 823067 w 1399652"/>
                <a:gd name="connsiteY29" fmla="*/ 1122886 h 1669396"/>
                <a:gd name="connsiteX30" fmla="*/ 823067 w 1399652"/>
                <a:gd name="connsiteY30" fmla="*/ 568650 h 1669396"/>
                <a:gd name="connsiteX31" fmla="*/ 869253 w 1399652"/>
                <a:gd name="connsiteY31" fmla="*/ 568650 h 1669396"/>
                <a:gd name="connsiteX32" fmla="*/ 869253 w 1399652"/>
                <a:gd name="connsiteY32" fmla="*/ 650823 h 1669396"/>
                <a:gd name="connsiteX33" fmla="*/ 1353466 w 1399652"/>
                <a:gd name="connsiteY33" fmla="*/ 650823 h 1669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399652" h="1669396">
                  <a:moveTo>
                    <a:pt x="682214" y="622044"/>
                  </a:moveTo>
                  <a:lnTo>
                    <a:pt x="728400" y="622044"/>
                  </a:lnTo>
                  <a:lnTo>
                    <a:pt x="728400" y="1069491"/>
                  </a:lnTo>
                  <a:lnTo>
                    <a:pt x="682214" y="1069491"/>
                  </a:lnTo>
                  <a:lnTo>
                    <a:pt x="682214" y="868862"/>
                  </a:lnTo>
                  <a:lnTo>
                    <a:pt x="0" y="868862"/>
                  </a:lnTo>
                  <a:lnTo>
                    <a:pt x="0" y="822676"/>
                  </a:lnTo>
                  <a:lnTo>
                    <a:pt x="682214" y="822676"/>
                  </a:lnTo>
                  <a:close/>
                  <a:moveTo>
                    <a:pt x="1353466" y="0"/>
                  </a:moveTo>
                  <a:lnTo>
                    <a:pt x="1399652" y="0"/>
                  </a:lnTo>
                  <a:lnTo>
                    <a:pt x="1399652" y="650823"/>
                  </a:lnTo>
                  <a:lnTo>
                    <a:pt x="1399652" y="650832"/>
                  </a:lnTo>
                  <a:lnTo>
                    <a:pt x="1399652" y="697009"/>
                  </a:lnTo>
                  <a:lnTo>
                    <a:pt x="869253" y="697009"/>
                  </a:lnTo>
                  <a:lnTo>
                    <a:pt x="869253" y="995295"/>
                  </a:lnTo>
                  <a:lnTo>
                    <a:pt x="1227733" y="995295"/>
                  </a:lnTo>
                  <a:lnTo>
                    <a:pt x="1168719" y="919117"/>
                  </a:lnTo>
                  <a:lnTo>
                    <a:pt x="1168719" y="917509"/>
                  </a:lnTo>
                  <a:lnTo>
                    <a:pt x="1399652" y="1018388"/>
                  </a:lnTo>
                  <a:lnTo>
                    <a:pt x="1399250" y="1018564"/>
                  </a:lnTo>
                  <a:lnTo>
                    <a:pt x="1399652" y="1018564"/>
                  </a:lnTo>
                  <a:lnTo>
                    <a:pt x="1399652" y="1669396"/>
                  </a:lnTo>
                  <a:lnTo>
                    <a:pt x="1353466" y="1669396"/>
                  </a:lnTo>
                  <a:lnTo>
                    <a:pt x="1353466" y="1038564"/>
                  </a:lnTo>
                  <a:lnTo>
                    <a:pt x="1168719" y="1119268"/>
                  </a:lnTo>
                  <a:lnTo>
                    <a:pt x="1168719" y="1117661"/>
                  </a:lnTo>
                  <a:lnTo>
                    <a:pt x="1227733" y="1041482"/>
                  </a:lnTo>
                  <a:lnTo>
                    <a:pt x="869253" y="1041482"/>
                  </a:lnTo>
                  <a:lnTo>
                    <a:pt x="869253" y="1122886"/>
                  </a:lnTo>
                  <a:lnTo>
                    <a:pt x="823067" y="1122886"/>
                  </a:lnTo>
                  <a:lnTo>
                    <a:pt x="823067" y="568650"/>
                  </a:lnTo>
                  <a:lnTo>
                    <a:pt x="869253" y="568650"/>
                  </a:lnTo>
                  <a:lnTo>
                    <a:pt x="869253" y="650823"/>
                  </a:lnTo>
                  <a:lnTo>
                    <a:pt x="1353466" y="650823"/>
                  </a:ln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/>
            </a:p>
          </p:txBody>
        </p:sp>
      </p:grpSp>
      <p:pic>
        <p:nvPicPr>
          <p:cNvPr id="22" name="图片 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20214" y="950174"/>
            <a:ext cx="1140828" cy="2915449"/>
          </a:xfrm>
          <a:prstGeom prst="rect">
            <a:avLst/>
          </a:prstGeom>
        </p:spPr>
      </p:pic>
      <p:sp>
        <p:nvSpPr>
          <p:cNvPr id="25" name="矩形 6"/>
          <p:cNvSpPr/>
          <p:nvPr/>
        </p:nvSpPr>
        <p:spPr>
          <a:xfrm>
            <a:off x="396644" y="1343867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IF: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IROM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获取指令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32" name="矩形 6"/>
          <p:cNvSpPr/>
          <p:nvPr/>
        </p:nvSpPr>
        <p:spPr>
          <a:xfrm>
            <a:off x="396644" y="1802775"/>
            <a:ext cx="7800975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ID: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对指令进行译码。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RAM0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中获取相关操作矩阵的首地址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从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RAM1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中获取指令微程序的首地址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  <a:p>
            <a:pPr marL="742950" lvl="1" indent="-285750" algn="just">
              <a:lnSpc>
                <a:spcPct val="150000"/>
              </a:lnSpc>
              <a:buFont typeface="Wingdings" panose="05000000000000000000" pitchFamily="2" charset="2"/>
              <a:buChar char="p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从指令中获取一些参数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34" name="矩形 6"/>
          <p:cNvSpPr/>
          <p:nvPr/>
        </p:nvSpPr>
        <p:spPr>
          <a:xfrm>
            <a:off x="477838" y="3508178"/>
            <a:ext cx="7800975" cy="458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EX: 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执行微程序阶段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38" y="4032000"/>
            <a:ext cx="8164296" cy="2548505"/>
          </a:xfrm>
          <a:prstGeom prst="rect">
            <a:avLst/>
          </a:prstGeom>
        </p:spPr>
      </p:pic>
      <p:sp>
        <p:nvSpPr>
          <p:cNvPr id="37" name="矩形 6"/>
          <p:cNvSpPr/>
          <p:nvPr/>
        </p:nvSpPr>
        <p:spPr>
          <a:xfrm>
            <a:off x="8820594" y="4318754"/>
            <a:ext cx="2387927" cy="17054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图中执行了一个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4*1344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的矩阵和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1344*4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矩阵的乘法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(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有待完善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/>
              </a:rPr>
              <a:t>)</a:t>
            </a:r>
            <a:endParaRPr lang="zh-CN" b="1" dirty="0">
              <a:latin typeface="微软雅黑" panose="020B0503020204020204" charset="-122"/>
              <a:ea typeface="微软雅黑" panose="020B0503020204020204" charset="-122"/>
              <a:cs typeface="Times New Roman" panose="02020603050405020304"/>
            </a:endParaRPr>
          </a:p>
        </p:txBody>
      </p:sp>
      <p:sp>
        <p:nvSpPr>
          <p:cNvPr id="18" name="圆角矩形 53"/>
          <p:cNvSpPr/>
          <p:nvPr/>
        </p:nvSpPr>
        <p:spPr>
          <a:xfrm rot="10800000" flipV="1">
            <a:off x="70485" y="25685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4</a:t>
            </a:r>
            <a:endParaRPr lang="en-US" altLang="zh-CN" sz="3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圆角矩形 53"/>
          <p:cNvSpPr/>
          <p:nvPr/>
        </p:nvSpPr>
        <p:spPr>
          <a:xfrm rot="10800000" flipV="1">
            <a:off x="-6350" y="249238"/>
            <a:ext cx="484188" cy="490537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600" dirty="0"/>
              <a:t>5</a:t>
            </a:r>
            <a:endParaRPr lang="en-US" altLang="zh-CN" sz="3600" dirty="0"/>
          </a:p>
        </p:txBody>
      </p:sp>
      <p:sp>
        <p:nvSpPr>
          <p:cNvPr id="3" name="文本框 2"/>
          <p:cNvSpPr txBox="1"/>
          <p:nvPr/>
        </p:nvSpPr>
        <p:spPr>
          <a:xfrm>
            <a:off x="568960" y="249555"/>
            <a:ext cx="6944937" cy="520700"/>
          </a:xfrm>
          <a:prstGeom prst="rect">
            <a:avLst/>
          </a:prstGeom>
          <a:noFill/>
        </p:spPr>
        <p:txBody>
          <a:bodyPr wrap="square" lIns="91436" tIns="45718" rIns="91436" bIns="45718">
            <a:spAutoFit/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存储方案（包含了指令所需</a:t>
            </a:r>
            <a:r>
              <a:rPr lang="zh-CN" altLang="en-US" sz="2800" b="1" dirty="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存储）</a:t>
            </a:r>
            <a:endParaRPr lang="zh-CN" altLang="en-US" sz="2800" b="1" dirty="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矩形 26"/>
          <p:cNvSpPr/>
          <p:nvPr/>
        </p:nvSpPr>
        <p:spPr>
          <a:xfrm>
            <a:off x="207010" y="841375"/>
            <a:ext cx="7659370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E与S，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'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S'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在两块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RAM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中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  <a:sym typeface="+mn-ea"/>
              </a:rPr>
              <a:t>进行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交叉存储，计算时可同时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读取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n"/>
              <a:defRPr sz="1800">
                <a:solidFill>
                  <a:schemeClr val="tx1">
                    <a:alpha val="100000"/>
                  </a:schemeClr>
                </a:solidFill>
                <a:latin typeface="等线" panose="02010600030101010101" pitchFamily="2" charset="-122"/>
                <a:ea typeface="等线" panose="02010600030101010101" pitchFamily="2" charset="-122"/>
                <a:cs typeface="+mn-cs"/>
              </a:defRPr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矩阵乘法的结果直接存在加矩阵中，节省存储空间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(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如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B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E)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21827" y="6118055"/>
            <a:ext cx="2049915" cy="377411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地址空间规划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4250055" y="2053590"/>
            <a:ext cx="3985260" cy="4043072"/>
            <a:chOff x="4812" y="2923"/>
            <a:chExt cx="6276" cy="6593"/>
          </a:xfrm>
        </p:grpSpPr>
        <p:sp>
          <p:nvSpPr>
            <p:cNvPr id="18" name="矩形 17"/>
            <p:cNvSpPr/>
            <p:nvPr/>
          </p:nvSpPr>
          <p:spPr>
            <a:xfrm>
              <a:off x="4812" y="2923"/>
              <a:ext cx="6276" cy="6593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39" name="对象 38"/>
            <p:cNvGraphicFramePr/>
            <p:nvPr/>
          </p:nvGraphicFramePr>
          <p:xfrm>
            <a:off x="6186" y="3593"/>
            <a:ext cx="4902" cy="54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" name="" r:id="rId1" imgW="2124710" imgH="2363470" progId="Visio.Drawing.15">
                    <p:embed/>
                  </p:oleObj>
                </mc:Choice>
                <mc:Fallback>
                  <p:oleObj name="" r:id="rId1" imgW="2124710" imgH="2363470" progId="Visio.Drawing.15">
                    <p:embed/>
                    <p:pic>
                      <p:nvPicPr>
                        <p:cNvPr id="0" name="图片 39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186" y="3593"/>
                          <a:ext cx="4902" cy="545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矩形 42"/>
            <p:cNvSpPr/>
            <p:nvPr/>
          </p:nvSpPr>
          <p:spPr>
            <a:xfrm>
              <a:off x="4894" y="3034"/>
              <a:ext cx="3232" cy="464"/>
            </a:xfrm>
            <a:prstGeom prst="rect">
              <a:avLst/>
            </a:prstGeom>
          </p:spPr>
          <p:txBody>
            <a:bodyPr wrap="square">
              <a:spAutoFit/>
            </a:bodyPr>
            <a:p>
              <a:pPr algn="ctr">
                <a:lnSpc>
                  <a:spcPct val="90000"/>
                </a:lnSpc>
              </a:pPr>
              <a:r>
                <a:rPr lang="en-US" altLang="zh-CN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Frodo</a:t>
              </a:r>
              <a:r>
                <a:rPr lang="zh-CN" altLang="en-US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涉及的矩阵</a:t>
              </a:r>
              <a:r>
                <a:rPr lang="zh-CN" altLang="en-US" sz="1400" b="1" dirty="0">
                  <a:solidFill>
                    <a:schemeClr val="accent1"/>
                  </a:solidFill>
                  <a:latin typeface="微软雅黑" panose="020B0503020204020204" charset="-122"/>
                  <a:ea typeface="微软雅黑" panose="020B0503020204020204" charset="-122"/>
                </a:rPr>
                <a:t>乘法</a:t>
              </a:r>
              <a:endParaRPr lang="zh-CN" altLang="en-US" sz="1400" b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44" y="4255"/>
              <a:ext cx="763" cy="5261"/>
            </a:xfrm>
            <a:prstGeom prst="rect">
              <a:avLst/>
            </a:prstGeom>
          </p:spPr>
          <p:txBody>
            <a:bodyPr wrap="square">
              <a:noAutofit/>
            </a:bodyPr>
            <a:p>
              <a:pPr algn="ctr">
                <a:lnSpc>
                  <a:spcPct val="90000"/>
                </a:lnSpc>
              </a:pPr>
              <a:r>
                <a:rPr lang="zh-CN" altLang="en-US" sz="1200" b="1" dirty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需要参加运算的矩阵可同时进行读取</a:t>
              </a:r>
              <a:endParaRPr lang="zh-CN" altLang="en-US" sz="12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46" name="矩形 45"/>
          <p:cNvSpPr/>
          <p:nvPr/>
        </p:nvSpPr>
        <p:spPr>
          <a:xfrm>
            <a:off x="5463897" y="6118055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矩阵乘法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访存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534035" y="2997835"/>
            <a:ext cx="3766185" cy="3081020"/>
            <a:chOff x="896" y="2923"/>
            <a:chExt cx="5931" cy="3967"/>
          </a:xfrm>
        </p:grpSpPr>
        <p:graphicFrame>
          <p:nvGraphicFramePr>
            <p:cNvPr id="47" name="对象 46"/>
            <p:cNvGraphicFramePr/>
            <p:nvPr/>
          </p:nvGraphicFramePr>
          <p:xfrm>
            <a:off x="896" y="2923"/>
            <a:ext cx="5931" cy="39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3" imgW="4610735" imgH="3091180" progId="Visio.Drawing.15">
                    <p:embed/>
                  </p:oleObj>
                </mc:Choice>
                <mc:Fallback>
                  <p:oleObj name="" r:id="rId3" imgW="4610735" imgH="3091180" progId="Visio.Drawing.15">
                    <p:embed/>
                    <p:pic>
                      <p:nvPicPr>
                        <p:cNvPr id="0" name="图片 35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896" y="2923"/>
                          <a:ext cx="5931" cy="395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矩形 57"/>
            <p:cNvSpPr/>
            <p:nvPr/>
          </p:nvSpPr>
          <p:spPr>
            <a:xfrm>
              <a:off x="981" y="3251"/>
              <a:ext cx="5667" cy="3639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矩形 58"/>
            <p:cNvSpPr/>
            <p:nvPr/>
          </p:nvSpPr>
          <p:spPr>
            <a:xfrm>
              <a:off x="1080" y="3691"/>
              <a:ext cx="771" cy="2723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588010" y="2030730"/>
            <a:ext cx="2874010" cy="829945"/>
          </a:xfrm>
          <a:prstGeom prst="rect">
            <a:avLst/>
          </a:prstGeom>
          <a:noFill/>
          <a:ln w="19050">
            <a:solidFill>
              <a:srgbClr val="4472C4"/>
            </a:solidFill>
          </a:ln>
        </p:spPr>
        <p:txBody>
          <a:bodyPr wrap="square" rtlCol="0" anchor="t">
            <a:spAutoFit/>
          </a:bodyPr>
          <a:p>
            <a:r>
              <a:rPr lang="zh-CN" altLang="en-US" sz="1600" b="1">
                <a:sym typeface="+mn-ea"/>
              </a:rPr>
              <a:t>右乘矩阵需要按行读取，因此</a:t>
            </a:r>
            <a:r>
              <a:rPr lang="en-US" altLang="zh-CN" sz="1600" b="1">
                <a:sym typeface="+mn-ea"/>
              </a:rPr>
              <a:t>S</a:t>
            </a:r>
            <a:r>
              <a:rPr lang="zh-CN" altLang="en-US" sz="1600" b="1">
                <a:sym typeface="+mn-ea"/>
              </a:rPr>
              <a:t>矩阵需调整存储顺序以适应矩阵乘法的形式</a:t>
            </a:r>
            <a:endParaRPr lang="zh-CN" altLang="en-US" sz="1600" b="1"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140182" y="6118055"/>
            <a:ext cx="2049915" cy="41402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矩阵生成</a:t>
            </a:r>
            <a:r>
              <a:rPr lang="zh-CN" altLang="en-US" sz="1400" b="1" dirty="0">
                <a:latin typeface="微软雅黑" panose="020B0503020204020204" charset="-122"/>
                <a:ea typeface="微软雅黑" panose="020B0503020204020204" charset="-122"/>
              </a:rPr>
              <a:t>顺序</a:t>
            </a:r>
            <a:endParaRPr lang="zh-CN" altLang="en-US" sz="1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8285480" y="955040"/>
          <a:ext cx="3870960" cy="554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4494530" imgH="4861560" progId="Visio.Drawing.15">
                  <p:embed/>
                </p:oleObj>
              </mc:Choice>
              <mc:Fallback>
                <p:oleObj name="" r:id="rId5" imgW="4494530" imgH="4861560" progId="Visio.Drawing.15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85480" y="955040"/>
                        <a:ext cx="3870960" cy="554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78*77"/>
  <p:tag name="TABLE_ENDDRAG_RECT" val="267*214*278*77"/>
</p:tagLst>
</file>

<file path=ppt/tags/tag2.xml><?xml version="1.0" encoding="utf-8"?>
<p:tagLst xmlns:p="http://schemas.openxmlformats.org/presentationml/2006/main">
  <p:tag name="KSO_WM_DIAGRAM_VIRTUALLY_FRAME" val="{&quot;height&quot;:383.5,&quot;left&quot;:-46.5,&quot;top&quot;:237.7,&quot;width&quot;:390.95}"/>
</p:tagLst>
</file>

<file path=ppt/tags/tag3.xml><?xml version="1.0" encoding="utf-8"?>
<p:tagLst xmlns:p="http://schemas.openxmlformats.org/presentationml/2006/main">
  <p:tag name="KSO_WM_DIAGRAM_VIRTUALLY_FRAME" val="{&quot;height&quot;:383.5,&quot;left&quot;:-46.5,&quot;top&quot;:237.7,&quot;width&quot;:390.95}"/>
</p:tagLst>
</file>

<file path=ppt/tags/tag4.xml><?xml version="1.0" encoding="utf-8"?>
<p:tagLst xmlns:p="http://schemas.openxmlformats.org/presentationml/2006/main">
  <p:tag name="KSO_WM_DIAGRAM_VIRTUALLY_FRAME" val="{&quot;height&quot;:383.5,&quot;left&quot;:-46.5,&quot;top&quot;:237.7,&quot;width&quot;:390.95}"/>
</p:tagLst>
</file>

<file path=ppt/tags/tag5.xml><?xml version="1.0" encoding="utf-8"?>
<p:tagLst xmlns:p="http://schemas.openxmlformats.org/presentationml/2006/main">
  <p:tag name="COMMONDATA" val="eyJoZGlkIjoiOGU0OGM4Yzg3ZGY2N2M4MGVhNmYxMzhiMGZjNmE4ZWEifQ=="/>
  <p:tag name="commondata" val="eyJoZGlkIjoiMmNiZWEwODdlZDIzYjc5YmFjMDQ0MDFmZmI3ODkyNWY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1581</Words>
  <Application>WPS 演示</Application>
  <PresentationFormat>宽屏</PresentationFormat>
  <Paragraphs>176</Paragraphs>
  <Slides>8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9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等线</vt:lpstr>
      <vt:lpstr>Times New Roman</vt:lpstr>
      <vt:lpstr>华文细黑</vt:lpstr>
      <vt:lpstr>Segoe UI Semilight</vt:lpstr>
      <vt:lpstr>Times New Roman</vt:lpstr>
      <vt:lpstr>Wingdings</vt:lpstr>
      <vt:lpstr>Arial Unicode MS</vt:lpstr>
      <vt:lpstr>等线 Light</vt:lpstr>
      <vt:lpstr>Office 主题​​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ASUS-PC</dc:creator>
  <cp:lastModifiedBy>无</cp:lastModifiedBy>
  <cp:revision>1185</cp:revision>
  <dcterms:created xsi:type="dcterms:W3CDTF">2023-07-28T09:55:00Z</dcterms:created>
  <dcterms:modified xsi:type="dcterms:W3CDTF">2025-04-29T12:15:40Z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21C3CFC7411745769A2AB936E43FADF4_13</vt:lpwstr>
  </property>
  <property fmtid="{D5CDD505-2E9C-101B-9397-08002B2CF9AE}" pid="3" name="KSOProductBuildVer">
    <vt:lpwstr>2052-12.1.0.20784</vt:lpwstr>
  </property>
</Properties>
</file>