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8"/>
  </p:notesMasterIdLst>
  <p:handoutMasterIdLst>
    <p:handoutMasterId r:id="rId29"/>
  </p:handoutMasterIdLst>
  <p:sldIdLst>
    <p:sldId id="280" r:id="rId2"/>
    <p:sldId id="351" r:id="rId3"/>
    <p:sldId id="360" r:id="rId4"/>
    <p:sldId id="373" r:id="rId5"/>
    <p:sldId id="362" r:id="rId6"/>
    <p:sldId id="371" r:id="rId7"/>
    <p:sldId id="374" r:id="rId8"/>
    <p:sldId id="375" r:id="rId9"/>
    <p:sldId id="376" r:id="rId10"/>
    <p:sldId id="393" r:id="rId11"/>
    <p:sldId id="363" r:id="rId12"/>
    <p:sldId id="377" r:id="rId13"/>
    <p:sldId id="386" r:id="rId14"/>
    <p:sldId id="364" r:id="rId15"/>
    <p:sldId id="380" r:id="rId16"/>
    <p:sldId id="367" r:id="rId17"/>
    <p:sldId id="382" r:id="rId18"/>
    <p:sldId id="378" r:id="rId19"/>
    <p:sldId id="379" r:id="rId20"/>
    <p:sldId id="390" r:id="rId21"/>
    <p:sldId id="389" r:id="rId22"/>
    <p:sldId id="391" r:id="rId23"/>
    <p:sldId id="369" r:id="rId24"/>
    <p:sldId id="392" r:id="rId25"/>
    <p:sldId id="384" r:id="rId26"/>
    <p:sldId id="271" r:id="rId27"/>
  </p:sldIdLst>
  <p:sldSz cx="9144000" cy="6858000" type="screen4x3"/>
  <p:notesSz cx="6623050" cy="981075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Arial" charset="0"/>
        <a:ea typeface="ＭＳ Ｐゴシック" pitchFamily="50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Arial" charset="0"/>
        <a:ea typeface="ＭＳ Ｐゴシック" pitchFamily="50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Arial" charset="0"/>
        <a:ea typeface="ＭＳ Ｐゴシック" pitchFamily="50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Arial" charset="0"/>
        <a:ea typeface="ＭＳ Ｐゴシック" pitchFamily="50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bg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bg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bg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bg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8B6C90"/>
    <a:srgbClr val="8B6C2C"/>
    <a:srgbClr val="C74F41"/>
    <a:srgbClr val="154734"/>
    <a:srgbClr val="85714D"/>
    <a:srgbClr val="7589D5"/>
    <a:srgbClr val="9999FF"/>
    <a:srgbClr val="808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34" autoAdjust="0"/>
    <p:restoredTop sz="75513" autoAdjust="0"/>
  </p:normalViewPr>
  <p:slideViewPr>
    <p:cSldViewPr snapToGrid="0">
      <p:cViewPr varScale="1">
        <p:scale>
          <a:sx n="114" d="100"/>
          <a:sy n="114" d="100"/>
        </p:scale>
        <p:origin x="1101" y="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02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97" tIns="44948" rIns="89897" bIns="44948" numCol="1" anchor="t" anchorCtr="0" compatLnSpc="1">
            <a:prstTxWarp prst="textNoShape">
              <a:avLst/>
            </a:prstTxWarp>
          </a:bodyPr>
          <a:lstStyle>
            <a:lvl1pPr algn="l" defTabSz="898525" eaLnBrk="1" hangingPunct="1"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51263" y="0"/>
            <a:ext cx="28702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97" tIns="44948" rIns="89897" bIns="44948" numCol="1" anchor="t" anchorCtr="0" compatLnSpc="1">
            <a:prstTxWarp prst="textNoShape">
              <a:avLst/>
            </a:prstTxWarp>
          </a:bodyPr>
          <a:lstStyle>
            <a:lvl1pPr algn="r" defTabSz="898525" eaLnBrk="1" hangingPunct="1"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8625"/>
            <a:ext cx="28702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97" tIns="44948" rIns="89897" bIns="44948" numCol="1" anchor="b" anchorCtr="0" compatLnSpc="1">
            <a:prstTxWarp prst="textNoShape">
              <a:avLst/>
            </a:prstTxWarp>
          </a:bodyPr>
          <a:lstStyle>
            <a:lvl1pPr algn="l" defTabSz="898525" eaLnBrk="1" hangingPunct="1"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51263" y="9318625"/>
            <a:ext cx="28702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97" tIns="44948" rIns="89897" bIns="44948" numCol="1" anchor="b" anchorCtr="0" compatLnSpc="1">
            <a:prstTxWarp prst="textNoShape">
              <a:avLst/>
            </a:prstTxWarp>
          </a:bodyPr>
          <a:lstStyle>
            <a:lvl1pPr algn="r" defTabSz="898525" eaLnBrk="1" hangingPunct="1"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C1521DBA-9E0C-491A-A4B2-F3FC68646A6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64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686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52850" y="0"/>
            <a:ext cx="28686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0425" y="736600"/>
            <a:ext cx="4902200" cy="3678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1988" y="4659313"/>
            <a:ext cx="5299075" cy="441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18625"/>
            <a:ext cx="28686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52850" y="9318625"/>
            <a:ext cx="28686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ED5BBFBF-5868-4A48-8444-36AF110508B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812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85800" y="6172200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73063" y="1512888"/>
            <a:ext cx="7772400" cy="457200"/>
          </a:xfrm>
        </p:spPr>
        <p:txBody>
          <a:bodyPr anchor="b">
            <a:spAutoFit/>
          </a:bodyPr>
          <a:lstStyle>
            <a:lvl1pPr>
              <a:defRPr b="1" smtClean="0">
                <a:solidFill>
                  <a:srgbClr val="94878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smtClean="0"/>
          </a:p>
        </p:txBody>
      </p:sp>
      <p:sp>
        <p:nvSpPr>
          <p:cNvPr id="4710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73063" y="2127250"/>
            <a:ext cx="6400800" cy="304800"/>
          </a:xfrm>
        </p:spPr>
        <p:txBody>
          <a:bodyPr/>
          <a:lstStyle>
            <a:lvl1pPr>
              <a:defRPr sz="1400" b="1" smtClean="0">
                <a:solidFill>
                  <a:srgbClr val="94878E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249136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D5A8E-021D-4964-B648-D5508A490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6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BB2B8-D3CA-48F7-A8ED-1EFFFE67C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EF3F7-2910-44EF-A622-37D01C8FAB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1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8DDB1-3AE3-42B2-9A0D-2A5F2D82B3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52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03C31-3FE6-4A5C-8756-23601DE3F8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5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899C1-E621-4C48-BD55-633524442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97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9D1F8-6E2B-496C-A3A5-579E9DBBA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23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4FF0E-822B-4BEB-9A96-578CC3B541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52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E8466-6532-4A7F-BCFF-B0E329A6F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84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921AD-2A37-4621-A874-8213ED879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3975"/>
            <a:ext cx="20574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C1B07C63-C890-41E4-B1CF-DE39365AAA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0991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Klicken Sie, um das Titelformat zu bearbeiten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8193088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Klicken Sie, um die Formate des Vorlagentextes zu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685800" y="6172200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pitchFamily="2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pitchFamily="2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pitchFamily="2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pitchFamily="2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pitchFamily="2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pitchFamily="2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pitchFamily="2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pitchFamily="2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68275" indent="-166688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chemeClr val="tx1"/>
          </a:solidFill>
          <a:latin typeface="+mn-lt"/>
          <a:ea typeface="+mn-ea"/>
        </a:defRPr>
      </a:lvl2pPr>
      <a:lvl3pPr marL="365125" indent="-1952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─"/>
        <a:defRPr sz="1600">
          <a:solidFill>
            <a:schemeClr val="tx1"/>
          </a:solidFill>
          <a:latin typeface="+mn-lt"/>
          <a:ea typeface="+mn-ea"/>
        </a:defRPr>
      </a:lvl3pPr>
      <a:lvl4pPr marL="495300" indent="-128588" algn="l" rtl="0" eaLnBrk="0" fontAlgn="base" hangingPunct="0">
        <a:spcBef>
          <a:spcPct val="20000"/>
        </a:spcBef>
        <a:spcAft>
          <a:spcPct val="0"/>
        </a:spcAft>
        <a:buSzPct val="70000"/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631825" indent="-134938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3.png"/><Relationship Id="rId5" Type="http://schemas.openxmlformats.org/officeDocument/2006/relationships/image" Target="../media/image8.jpg"/><Relationship Id="rId10" Type="http://schemas.openxmlformats.org/officeDocument/2006/relationships/image" Target="../media/image12.jpg"/><Relationship Id="rId4" Type="http://schemas.openxmlformats.org/officeDocument/2006/relationships/image" Target="../media/image7.jpg"/><Relationship Id="rId9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4.jpeg"/><Relationship Id="rId7" Type="http://schemas.openxmlformats.org/officeDocument/2006/relationships/image" Target="../media/image2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932" y="3754439"/>
            <a:ext cx="5156067" cy="2894610"/>
          </a:xfrm>
          <a:prstGeom prst="rect">
            <a:avLst/>
          </a:prstGeom>
        </p:spPr>
      </p:pic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73063" y="1139091"/>
            <a:ext cx="7772400" cy="830997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2"/>
                </a:solidFill>
                <a:cs typeface="Osaka"/>
              </a:rPr>
              <a:t>Particle Detector Project</a:t>
            </a:r>
            <a:r>
              <a:rPr lang="en-GB" dirty="0">
                <a:solidFill>
                  <a:schemeClr val="bg2"/>
                </a:solidFill>
                <a:cs typeface="Osaka"/>
              </a:rPr>
              <a:t/>
            </a:r>
            <a:br>
              <a:rPr lang="en-GB" dirty="0">
                <a:solidFill>
                  <a:schemeClr val="bg2"/>
                </a:solidFill>
                <a:cs typeface="Osaka"/>
              </a:rPr>
            </a:br>
            <a:r>
              <a:rPr lang="en-US" dirty="0" smtClean="0">
                <a:solidFill>
                  <a:schemeClr val="bg2"/>
                </a:solidFill>
                <a:cs typeface="Osaka"/>
              </a:rPr>
              <a:t>Design Review</a:t>
            </a:r>
            <a:endParaRPr lang="en-GB" dirty="0">
              <a:solidFill>
                <a:schemeClr val="bg2"/>
              </a:solidFill>
              <a:cs typeface="Osaka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73063" y="2127250"/>
            <a:ext cx="6400800" cy="566738"/>
          </a:xfrm>
        </p:spPr>
        <p:txBody>
          <a:bodyPr/>
          <a:lstStyle/>
          <a:p>
            <a:pPr marL="0" indent="0" eaLnBrk="1" hangingPunct="1"/>
            <a:r>
              <a:rPr lang="en-GB" dirty="0" err="1" smtClean="0">
                <a:solidFill>
                  <a:schemeClr val="bg2"/>
                </a:solidFill>
              </a:rPr>
              <a:t>Matilde</a:t>
            </a:r>
            <a:r>
              <a:rPr lang="en-GB" dirty="0" smtClean="0">
                <a:solidFill>
                  <a:schemeClr val="bg2"/>
                </a:solidFill>
              </a:rPr>
              <a:t> Mazzini and </a:t>
            </a:r>
            <a:r>
              <a:rPr lang="en-GB" dirty="0" err="1" smtClean="0">
                <a:solidFill>
                  <a:schemeClr val="bg2"/>
                </a:solidFill>
              </a:rPr>
              <a:t>Giorgia</a:t>
            </a:r>
            <a:r>
              <a:rPr lang="en-GB" dirty="0" smtClean="0">
                <a:solidFill>
                  <a:schemeClr val="bg2"/>
                </a:solidFill>
              </a:rPr>
              <a:t> Mazzini</a:t>
            </a:r>
            <a:endParaRPr lang="en-GB" dirty="0">
              <a:solidFill>
                <a:schemeClr val="bg2"/>
              </a:solidFill>
            </a:endParaRPr>
          </a:p>
          <a:p>
            <a:pPr marL="0" indent="0" eaLnBrk="1" hangingPunct="1"/>
            <a:r>
              <a:rPr lang="en-GB" dirty="0" smtClean="0">
                <a:solidFill>
                  <a:schemeClr val="bg2"/>
                </a:solidFill>
              </a:rPr>
              <a:t>Issue: 18 April 2017</a:t>
            </a:r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4439"/>
            <a:ext cx="4635295" cy="28924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35295" y="6299281"/>
            <a:ext cx="45087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Artwork by Sandbox Studio, </a:t>
            </a:r>
            <a:r>
              <a:rPr lang="en-US" sz="800" dirty="0" smtClean="0"/>
              <a:t>Chicago. Particles [Photograph]. Retrieved from</a:t>
            </a:r>
            <a:endParaRPr lang="en-US" sz="800" dirty="0"/>
          </a:p>
          <a:p>
            <a:r>
              <a:rPr lang="en-US" sz="800" dirty="0" smtClean="0"/>
              <a:t>http</a:t>
            </a:r>
            <a:r>
              <a:rPr lang="en-US" sz="800" dirty="0"/>
              <a:t>://www.symmetrymagazine.org/article/january-2015/how-to-build-your-own-particle-detector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286000" y="6646863"/>
            <a:ext cx="2287962" cy="21113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6646863"/>
            <a:ext cx="2287962" cy="211137"/>
          </a:xfrm>
          <a:prstGeom prst="rect">
            <a:avLst/>
          </a:prstGeom>
          <a:solidFill>
            <a:srgbClr val="1547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859962" y="6646846"/>
            <a:ext cx="2287962" cy="211137"/>
          </a:xfrm>
          <a:prstGeom prst="rect">
            <a:avLst/>
          </a:prstGeom>
          <a:solidFill>
            <a:srgbClr val="8B6C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73962" y="6646862"/>
            <a:ext cx="2287962" cy="211137"/>
          </a:xfrm>
          <a:prstGeom prst="rect">
            <a:avLst/>
          </a:prstGeom>
          <a:solidFill>
            <a:srgbClr val="8571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20" name="Picture 1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45" y="80245"/>
            <a:ext cx="1651635" cy="603885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8" y="80245"/>
            <a:ext cx="1651635" cy="603885"/>
          </a:xfrm>
          <a:prstGeom prst="rect">
            <a:avLst/>
          </a:prstGeom>
        </p:spPr>
      </p:pic>
      <p:sp>
        <p:nvSpPr>
          <p:cNvPr id="14" name="Rectangle 2"/>
          <p:cNvSpPr/>
          <p:nvPr/>
        </p:nvSpPr>
        <p:spPr>
          <a:xfrm>
            <a:off x="573639" y="6299281"/>
            <a:ext cx="3685624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800" dirty="0"/>
              <a:t>Artwork by </a:t>
            </a:r>
            <a:r>
              <a:rPr lang="en-US" sz="800" dirty="0" smtClean="0"/>
              <a:t>NASA,</a:t>
            </a:r>
            <a:r>
              <a:rPr lang="en-US" sz="800" dirty="0"/>
              <a:t> U</a:t>
            </a:r>
            <a:r>
              <a:rPr lang="en-US" sz="800" dirty="0" smtClean="0"/>
              <a:t>nknown. AMS Image on black [Photograph</a:t>
            </a:r>
            <a:r>
              <a:rPr lang="en-US" sz="800" dirty="0"/>
              <a:t>]. </a:t>
            </a:r>
            <a:endParaRPr lang="en-US" sz="800" dirty="0" smtClean="0"/>
          </a:p>
          <a:p>
            <a:r>
              <a:rPr lang="en-US" sz="800" dirty="0" smtClean="0"/>
              <a:t>Retrieved from https</a:t>
            </a:r>
            <a:r>
              <a:rPr lang="en-US" sz="800" dirty="0"/>
              <a:t>://ams.nasa.gov/images_Overall_Summary_Photos.html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4F8621-108C-4926-A91E-C806E72C6E24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gray">
          <a:xfrm>
            <a:off x="785813" y="1268393"/>
            <a:ext cx="7770812" cy="5826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eaLnBrk="1" hangingPunct="1">
              <a:spcBef>
                <a:spcPts val="1200"/>
              </a:spcBef>
            </a:pPr>
            <a:r>
              <a:rPr lang="en-US" sz="2000" b="1" dirty="0" smtClean="0"/>
              <a:t>Camera and GPS Components</a:t>
            </a:r>
            <a:endParaRPr lang="en-US" sz="2000" b="1" dirty="0"/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790575" y="2216821"/>
            <a:ext cx="7766050" cy="14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it-IT" sz="2000" b="1" dirty="0" smtClean="0">
                <a:solidFill>
                  <a:schemeClr val="tx1"/>
                </a:solidFill>
              </a:rPr>
              <a:t>GPS </a:t>
            </a:r>
            <a:r>
              <a:rPr lang="it-IT" sz="2000" b="1" dirty="0">
                <a:solidFill>
                  <a:schemeClr val="tx1"/>
                </a:solidFill>
              </a:rPr>
              <a:t>Module</a:t>
            </a:r>
            <a:r>
              <a:rPr lang="it-IT" sz="2000" dirty="0">
                <a:solidFill>
                  <a:schemeClr val="tx1"/>
                </a:solidFill>
                <a:cs typeface="Calibri" panose="020F0502020204030204" pitchFamily="34" charset="0"/>
              </a:rPr>
              <a:t>: to keep track of time, date, position and altitude and geolocalise every image</a:t>
            </a:r>
            <a:r>
              <a:rPr lang="it-IT" sz="2000" dirty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A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>
                <a:solidFill>
                  <a:schemeClr val="tx1"/>
                </a:solidFill>
              </a:rPr>
              <a:t>USB </a:t>
            </a:r>
            <a:r>
              <a:rPr lang="it-IT" sz="2000" dirty="0" smtClean="0">
                <a:solidFill>
                  <a:schemeClr val="tx1"/>
                </a:solidFill>
              </a:rPr>
              <a:t>GPS has been selected.</a:t>
            </a:r>
            <a:endParaRPr lang="it-IT" sz="2000" dirty="0">
              <a:solidFill>
                <a:schemeClr val="tx1"/>
              </a:solidFill>
            </a:endParaRPr>
          </a:p>
          <a:p>
            <a:pPr marL="342900" indent="-342900" algn="l">
              <a:spcBef>
                <a:spcPts val="1200"/>
              </a:spcBef>
              <a:buSzPts val="2000"/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799" y="584193"/>
            <a:ext cx="78724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r>
              <a:rPr lang="en-US" sz="2400" b="1" kern="0" dirty="0" smtClean="0">
                <a:solidFill>
                  <a:schemeClr val="tx1"/>
                </a:solidFill>
                <a:latin typeface="+mj-lt"/>
                <a:ea typeface="+mj-ea"/>
                <a:cs typeface="Osaka"/>
              </a:rPr>
              <a:t>Particle Detector Project – Design Review</a:t>
            </a:r>
            <a:endParaRPr lang="en-GB" sz="2400" b="1" kern="0" dirty="0">
              <a:solidFill>
                <a:schemeClr val="tx1"/>
              </a:solidFill>
              <a:latin typeface="+mj-lt"/>
              <a:ea typeface="+mj-ea"/>
              <a:cs typeface="Osaka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45" y="80245"/>
            <a:ext cx="1651635" cy="60388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8" y="80245"/>
            <a:ext cx="1651635" cy="60388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2286000" y="6646863"/>
            <a:ext cx="2287962" cy="21113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6646863"/>
            <a:ext cx="2287962" cy="211137"/>
          </a:xfrm>
          <a:prstGeom prst="rect">
            <a:avLst/>
          </a:prstGeom>
          <a:solidFill>
            <a:srgbClr val="1547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859962" y="6646846"/>
            <a:ext cx="2287962" cy="211137"/>
          </a:xfrm>
          <a:prstGeom prst="rect">
            <a:avLst/>
          </a:prstGeom>
          <a:solidFill>
            <a:srgbClr val="8B6C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73962" y="6646862"/>
            <a:ext cx="2287962" cy="211137"/>
          </a:xfrm>
          <a:prstGeom prst="rect">
            <a:avLst/>
          </a:prstGeom>
          <a:solidFill>
            <a:srgbClr val="8571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7" t="17312" r="5490" b="11317"/>
          <a:stretch/>
        </p:blipFill>
        <p:spPr>
          <a:xfrm>
            <a:off x="3026148" y="3291253"/>
            <a:ext cx="3668752" cy="3044283"/>
          </a:xfrm>
          <a:prstGeom prst="rect">
            <a:avLst/>
          </a:prstGeom>
        </p:spPr>
      </p:pic>
      <p:sp>
        <p:nvSpPr>
          <p:cNvPr id="21" name="CasellaDiTesto 20"/>
          <p:cNvSpPr txBox="1"/>
          <p:nvPr/>
        </p:nvSpPr>
        <p:spPr>
          <a:xfrm>
            <a:off x="502281" y="6335537"/>
            <a:ext cx="7937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tx1"/>
                </a:solidFill>
              </a:rPr>
              <a:t>https://www.amazon.com/Makerfocus-Raspberry-Module-Converter-USB-Port-GPS/dp/B01MXRZRDD</a:t>
            </a:r>
          </a:p>
        </p:txBody>
      </p:sp>
    </p:spTree>
    <p:extLst>
      <p:ext uri="{BB962C8B-B14F-4D97-AF65-F5344CB8AC3E}">
        <p14:creationId xmlns:p14="http://schemas.microsoft.com/office/powerpoint/2010/main" val="160001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4F8621-108C-4926-A91E-C806E72C6E24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gray">
          <a:xfrm>
            <a:off x="785813" y="1268393"/>
            <a:ext cx="7770812" cy="5826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eaLnBrk="1" hangingPunct="1">
              <a:spcBef>
                <a:spcPts val="1200"/>
              </a:spcBef>
            </a:pPr>
            <a:r>
              <a:rPr lang="en-US" sz="2000" b="1" dirty="0" smtClean="0"/>
              <a:t>Block Diagram – System (1 of 2) </a:t>
            </a:r>
            <a:endParaRPr lang="en-US" sz="20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799" y="584193"/>
            <a:ext cx="78724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r>
              <a:rPr lang="en-US" sz="2400" b="1" kern="0" dirty="0" smtClean="0">
                <a:solidFill>
                  <a:schemeClr val="tx1"/>
                </a:solidFill>
                <a:latin typeface="+mj-lt"/>
                <a:ea typeface="+mj-ea"/>
                <a:cs typeface="Osaka"/>
              </a:rPr>
              <a:t>Particle Detector Project – Design Review</a:t>
            </a:r>
            <a:endParaRPr lang="en-GB" sz="2400" b="1" kern="0" dirty="0">
              <a:solidFill>
                <a:schemeClr val="tx1"/>
              </a:solidFill>
              <a:latin typeface="+mj-lt"/>
              <a:ea typeface="+mj-ea"/>
              <a:cs typeface="Osaka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45" y="80245"/>
            <a:ext cx="1651635" cy="60388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8" y="80245"/>
            <a:ext cx="1651635" cy="60388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2286000" y="6646863"/>
            <a:ext cx="2287962" cy="21113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6646863"/>
            <a:ext cx="2287962" cy="211137"/>
          </a:xfrm>
          <a:prstGeom prst="rect">
            <a:avLst/>
          </a:prstGeom>
          <a:solidFill>
            <a:srgbClr val="1547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859962" y="6646846"/>
            <a:ext cx="2287962" cy="211137"/>
          </a:xfrm>
          <a:prstGeom prst="rect">
            <a:avLst/>
          </a:prstGeom>
          <a:solidFill>
            <a:srgbClr val="8B6C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73962" y="6646862"/>
            <a:ext cx="2287962" cy="211137"/>
          </a:xfrm>
          <a:prstGeom prst="rect">
            <a:avLst/>
          </a:prstGeom>
          <a:solidFill>
            <a:srgbClr val="8571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aphicFrame>
        <p:nvGraphicFramePr>
          <p:cNvPr id="19" name="Tabel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979336"/>
              </p:ext>
            </p:extLst>
          </p:nvPr>
        </p:nvGraphicFramePr>
        <p:xfrm>
          <a:off x="1523128" y="2398945"/>
          <a:ext cx="967140" cy="581843"/>
        </p:xfrm>
        <a:graphic>
          <a:graphicData uri="http://schemas.openxmlformats.org/drawingml/2006/table">
            <a:tbl>
              <a:tblPr/>
              <a:tblGrid>
                <a:gridCol w="967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8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9pPr>
                    </a:lstStyle>
                    <a:p>
                      <a:pPr algn="ctr"/>
                      <a:r>
                        <a:rPr lang="it-IT" sz="1400" dirty="0" err="1" smtClean="0"/>
                        <a:t>Power</a:t>
                      </a:r>
                      <a:r>
                        <a:rPr lang="it-IT" sz="1400" dirty="0" smtClean="0"/>
                        <a:t> Supply</a:t>
                      </a:r>
                      <a:endParaRPr lang="it-IT" sz="1400" dirty="0"/>
                    </a:p>
                  </a:txBody>
                  <a:tcPr marL="68580" marR="68580" marT="34290" marB="34290"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el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607320"/>
              </p:ext>
            </p:extLst>
          </p:nvPr>
        </p:nvGraphicFramePr>
        <p:xfrm>
          <a:off x="3522575" y="2992906"/>
          <a:ext cx="2047741" cy="948704"/>
        </p:xfrm>
        <a:graphic>
          <a:graphicData uri="http://schemas.openxmlformats.org/drawingml/2006/table">
            <a:tbl>
              <a:tblPr/>
              <a:tblGrid>
                <a:gridCol w="2047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87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9pPr>
                    </a:lstStyle>
                    <a:p>
                      <a:pPr algn="ctr"/>
                      <a:endParaRPr lang="it-IT" sz="1400" dirty="0" smtClean="0"/>
                    </a:p>
                    <a:p>
                      <a:pPr algn="ctr"/>
                      <a:r>
                        <a:rPr lang="it-IT" sz="1400" dirty="0" err="1" smtClean="0"/>
                        <a:t>Raspberry</a:t>
                      </a:r>
                      <a:r>
                        <a:rPr lang="it-IT" sz="1400" dirty="0" smtClean="0"/>
                        <a:t> </a:t>
                      </a:r>
                      <a:r>
                        <a:rPr lang="it-IT" sz="1400" dirty="0" err="1" smtClean="0"/>
                        <a:t>Pi</a:t>
                      </a:r>
                      <a:r>
                        <a:rPr lang="it-IT" sz="1400" dirty="0" smtClean="0"/>
                        <a:t> </a:t>
                      </a:r>
                    </a:p>
                    <a:p>
                      <a:pPr algn="ctr"/>
                      <a:r>
                        <a:rPr lang="it-IT" sz="1400" dirty="0" smtClean="0"/>
                        <a:t>Model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dirty="0" smtClean="0"/>
                        <a:t>3B</a:t>
                      </a:r>
                      <a:endParaRPr lang="it-IT" sz="1400" dirty="0"/>
                    </a:p>
                  </a:txBody>
                  <a:tcPr marL="68580" marR="68580" marT="34290" marB="34290"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el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643730"/>
              </p:ext>
            </p:extLst>
          </p:nvPr>
        </p:nvGraphicFramePr>
        <p:xfrm>
          <a:off x="1474835" y="3227400"/>
          <a:ext cx="1015435" cy="708660"/>
        </p:xfrm>
        <a:graphic>
          <a:graphicData uri="http://schemas.openxmlformats.org/drawingml/2006/table">
            <a:tbl>
              <a:tblPr/>
              <a:tblGrid>
                <a:gridCol w="101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9pPr>
                    </a:lstStyle>
                    <a:p>
                      <a:pPr algn="ctr"/>
                      <a:r>
                        <a:rPr lang="it-IT" sz="1400" dirty="0" smtClean="0"/>
                        <a:t>Keyboard</a:t>
                      </a:r>
                    </a:p>
                    <a:p>
                      <a:pPr algn="ctr"/>
                      <a:r>
                        <a:rPr lang="it-IT" sz="1400" dirty="0" smtClean="0"/>
                        <a:t>+</a:t>
                      </a:r>
                    </a:p>
                    <a:p>
                      <a:pPr algn="ctr"/>
                      <a:r>
                        <a:rPr lang="it-IT" sz="1400" dirty="0" smtClean="0"/>
                        <a:t>Mouse</a:t>
                      </a:r>
                      <a:endParaRPr lang="it-IT" sz="1400" dirty="0"/>
                    </a:p>
                  </a:txBody>
                  <a:tcPr marL="68580" marR="68580" marT="34290" marB="34290"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el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838776"/>
              </p:ext>
            </p:extLst>
          </p:nvPr>
        </p:nvGraphicFramePr>
        <p:xfrm>
          <a:off x="6106191" y="3583210"/>
          <a:ext cx="1332963" cy="374152"/>
        </p:xfrm>
        <a:graphic>
          <a:graphicData uri="http://schemas.openxmlformats.org/drawingml/2006/table">
            <a:tbl>
              <a:tblPr/>
              <a:tblGrid>
                <a:gridCol w="1332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1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9pPr>
                    </a:lstStyle>
                    <a:p>
                      <a:pPr algn="ctr"/>
                      <a:r>
                        <a:rPr lang="it-IT" sz="1400" dirty="0" smtClean="0"/>
                        <a:t>Camera</a:t>
                      </a:r>
                      <a:endParaRPr lang="it-IT" sz="1400" dirty="0"/>
                    </a:p>
                  </a:txBody>
                  <a:tcPr marL="68580" marR="68580" marT="34290" marB="34290"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el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889346"/>
              </p:ext>
            </p:extLst>
          </p:nvPr>
        </p:nvGraphicFramePr>
        <p:xfrm>
          <a:off x="6238107" y="2544854"/>
          <a:ext cx="1332963" cy="405685"/>
        </p:xfrm>
        <a:graphic>
          <a:graphicData uri="http://schemas.openxmlformats.org/drawingml/2006/table">
            <a:tbl>
              <a:tblPr/>
              <a:tblGrid>
                <a:gridCol w="1332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6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9pPr>
                    </a:lstStyle>
                    <a:p>
                      <a:pPr algn="ctr"/>
                      <a:r>
                        <a:rPr lang="it-IT" sz="1400" dirty="0" smtClean="0"/>
                        <a:t>GPS </a:t>
                      </a:r>
                      <a:r>
                        <a:rPr lang="it-IT" sz="1400" dirty="0" err="1" smtClean="0"/>
                        <a:t>Module</a:t>
                      </a:r>
                      <a:endParaRPr lang="it-IT" sz="1400" dirty="0"/>
                    </a:p>
                  </a:txBody>
                  <a:tcPr marL="68580" marR="68580" marT="34290" marB="34290"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el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774012"/>
              </p:ext>
            </p:extLst>
          </p:nvPr>
        </p:nvGraphicFramePr>
        <p:xfrm>
          <a:off x="1611288" y="4147696"/>
          <a:ext cx="869018" cy="357389"/>
        </p:xfrm>
        <a:graphic>
          <a:graphicData uri="http://schemas.openxmlformats.org/drawingml/2006/table">
            <a:tbl>
              <a:tblPr/>
              <a:tblGrid>
                <a:gridCol w="869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3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9pPr>
                    </a:lstStyle>
                    <a:p>
                      <a:pPr algn="ctr"/>
                      <a:r>
                        <a:rPr lang="it-IT" sz="1400" dirty="0" smtClean="0"/>
                        <a:t>Monitor</a:t>
                      </a:r>
                      <a:r>
                        <a:rPr lang="it-IT" sz="1400" baseline="0" dirty="0" smtClean="0"/>
                        <a:t> </a:t>
                      </a:r>
                      <a:endParaRPr lang="it-IT" sz="1400" dirty="0"/>
                    </a:p>
                  </a:txBody>
                  <a:tcPr marL="68580" marR="68580" marT="34290" marB="34290"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Connettore 4 25"/>
          <p:cNvCxnSpPr>
            <a:endCxn id="20" idx="0"/>
          </p:cNvCxnSpPr>
          <p:nvPr/>
        </p:nvCxnSpPr>
        <p:spPr bwMode="auto">
          <a:xfrm>
            <a:off x="2490269" y="2732108"/>
            <a:ext cx="2056175" cy="260796"/>
          </a:xfrm>
          <a:prstGeom prst="bent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6" name="Connettore 4 26"/>
          <p:cNvCxnSpPr>
            <a:stCxn id="24" idx="3"/>
          </p:cNvCxnSpPr>
          <p:nvPr/>
        </p:nvCxnSpPr>
        <p:spPr bwMode="auto">
          <a:xfrm flipV="1">
            <a:off x="2480306" y="3611092"/>
            <a:ext cx="1042270" cy="715301"/>
          </a:xfrm>
          <a:prstGeom prst="bentConnector3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7" name="Connettore 1 27"/>
          <p:cNvCxnSpPr/>
          <p:nvPr/>
        </p:nvCxnSpPr>
        <p:spPr bwMode="auto">
          <a:xfrm>
            <a:off x="2490269" y="3611090"/>
            <a:ext cx="501051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8" name="Connettore 4 28"/>
          <p:cNvCxnSpPr>
            <a:stCxn id="23" idx="1"/>
          </p:cNvCxnSpPr>
          <p:nvPr/>
        </p:nvCxnSpPr>
        <p:spPr bwMode="auto">
          <a:xfrm rot="10800000" flipV="1">
            <a:off x="5570316" y="2747695"/>
            <a:ext cx="667793" cy="383642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9" name="Connettore 4 29"/>
          <p:cNvCxnSpPr/>
          <p:nvPr/>
        </p:nvCxnSpPr>
        <p:spPr bwMode="auto">
          <a:xfrm rot="10800000">
            <a:off x="5570317" y="3476566"/>
            <a:ext cx="535876" cy="296033"/>
          </a:xfrm>
          <a:prstGeom prst="bentConnector3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graphicFrame>
        <p:nvGraphicFramePr>
          <p:cNvPr id="30" name="Tabel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70285"/>
              </p:ext>
            </p:extLst>
          </p:nvPr>
        </p:nvGraphicFramePr>
        <p:xfrm>
          <a:off x="1619720" y="4741210"/>
          <a:ext cx="1390919" cy="666482"/>
        </p:xfrm>
        <a:graphic>
          <a:graphicData uri="http://schemas.openxmlformats.org/drawingml/2006/table">
            <a:tbl>
              <a:tblPr/>
              <a:tblGrid>
                <a:gridCol w="1390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64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9pPr>
                    </a:lstStyle>
                    <a:p>
                      <a:pPr algn="ctr"/>
                      <a:r>
                        <a:rPr lang="it-IT" sz="1400" dirty="0" err="1" smtClean="0"/>
                        <a:t>Protoboard</a:t>
                      </a:r>
                      <a:endParaRPr lang="it-IT" sz="1400" dirty="0" smtClean="0"/>
                    </a:p>
                    <a:p>
                      <a:pPr algn="ctr"/>
                      <a:r>
                        <a:rPr lang="it-IT" sz="1400" dirty="0" smtClean="0"/>
                        <a:t>(Button</a:t>
                      </a:r>
                      <a:r>
                        <a:rPr lang="it-IT" sz="1400" baseline="0" dirty="0" smtClean="0"/>
                        <a:t> + LED)</a:t>
                      </a:r>
                      <a:endParaRPr lang="it-IT" sz="1400" dirty="0"/>
                    </a:p>
                  </a:txBody>
                  <a:tcPr marL="68580" marR="68580" marT="34290" marB="34290"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Connettore 4 31"/>
          <p:cNvCxnSpPr>
            <a:stCxn id="30" idx="3"/>
          </p:cNvCxnSpPr>
          <p:nvPr/>
        </p:nvCxnSpPr>
        <p:spPr bwMode="auto">
          <a:xfrm flipV="1">
            <a:off x="3010638" y="3974709"/>
            <a:ext cx="1001457" cy="1099744"/>
          </a:xfrm>
          <a:prstGeom prst="bent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graphicFrame>
        <p:nvGraphicFramePr>
          <p:cNvPr id="32" name="Tabel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27788"/>
              </p:ext>
            </p:extLst>
          </p:nvPr>
        </p:nvGraphicFramePr>
        <p:xfrm>
          <a:off x="5817439" y="4555864"/>
          <a:ext cx="1502206" cy="797746"/>
        </p:xfrm>
        <a:graphic>
          <a:graphicData uri="http://schemas.openxmlformats.org/drawingml/2006/table">
            <a:tbl>
              <a:tblPr/>
              <a:tblGrid>
                <a:gridCol w="1502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77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Osaka"/>
                        </a:defRPr>
                      </a:lvl9pPr>
                    </a:lstStyle>
                    <a:p>
                      <a:pPr algn="ctr"/>
                      <a:r>
                        <a:rPr lang="it-IT" sz="1400" dirty="0" smtClean="0"/>
                        <a:t>Images</a:t>
                      </a:r>
                    </a:p>
                    <a:p>
                      <a:pPr algn="ctr"/>
                      <a:r>
                        <a:rPr lang="it-IT" sz="1400" dirty="0" smtClean="0"/>
                        <a:t>Data</a:t>
                      </a:r>
                    </a:p>
                    <a:p>
                      <a:pPr algn="ctr"/>
                      <a:r>
                        <a:rPr lang="it-IT" sz="1400" dirty="0" err="1" smtClean="0"/>
                        <a:t>Graphs</a:t>
                      </a:r>
                      <a:endParaRPr lang="it-IT" sz="1400" dirty="0"/>
                    </a:p>
                  </a:txBody>
                  <a:tcPr marL="68580" marR="68580" marT="34290" marB="34290"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Connettore 4 33"/>
          <p:cNvCxnSpPr>
            <a:stCxn id="20" idx="2"/>
            <a:endCxn id="32" idx="1"/>
          </p:cNvCxnSpPr>
          <p:nvPr/>
        </p:nvCxnSpPr>
        <p:spPr bwMode="auto">
          <a:xfrm rot="16200000" flipH="1">
            <a:off x="4675377" y="3812676"/>
            <a:ext cx="1013127" cy="1270994"/>
          </a:xfrm>
          <a:prstGeom prst="bent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4" name="CasellaDiTesto 34"/>
          <p:cNvSpPr txBox="1"/>
          <p:nvPr/>
        </p:nvSpPr>
        <p:spPr>
          <a:xfrm>
            <a:off x="4223200" y="2988788"/>
            <a:ext cx="598242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675" dirty="0">
                <a:solidFill>
                  <a:srgbClr val="000000"/>
                </a:solidFill>
                <a:latin typeface="Arial" charset="0"/>
                <a:ea typeface="ＭＳ Ｐゴシック" pitchFamily="50" charset="-128"/>
              </a:rPr>
              <a:t>Micro USB</a:t>
            </a:r>
          </a:p>
        </p:txBody>
      </p:sp>
      <p:sp>
        <p:nvSpPr>
          <p:cNvPr id="35" name="CasellaDiTesto 35"/>
          <p:cNvSpPr txBox="1"/>
          <p:nvPr/>
        </p:nvSpPr>
        <p:spPr>
          <a:xfrm>
            <a:off x="3793126" y="3772454"/>
            <a:ext cx="43794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788" dirty="0">
                <a:solidFill>
                  <a:srgbClr val="000000"/>
                </a:solidFill>
                <a:latin typeface="Arial" charset="0"/>
                <a:ea typeface="ＭＳ Ｐゴシック" pitchFamily="50" charset="-128"/>
              </a:rPr>
              <a:t>GPIO</a:t>
            </a:r>
          </a:p>
        </p:txBody>
      </p:sp>
      <p:sp>
        <p:nvSpPr>
          <p:cNvPr id="36" name="CasellaDiTesto 36"/>
          <p:cNvSpPr txBox="1"/>
          <p:nvPr/>
        </p:nvSpPr>
        <p:spPr>
          <a:xfrm>
            <a:off x="3488593" y="3534329"/>
            <a:ext cx="36260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675" dirty="0">
                <a:solidFill>
                  <a:srgbClr val="000000"/>
                </a:solidFill>
                <a:latin typeface="Arial" charset="0"/>
                <a:ea typeface="ＭＳ Ｐゴシック" pitchFamily="50" charset="-128"/>
              </a:rPr>
              <a:t>USB</a:t>
            </a:r>
          </a:p>
        </p:txBody>
      </p:sp>
      <p:sp>
        <p:nvSpPr>
          <p:cNvPr id="37" name="CasellaDiTesto 37"/>
          <p:cNvSpPr txBox="1"/>
          <p:nvPr/>
        </p:nvSpPr>
        <p:spPr>
          <a:xfrm>
            <a:off x="5125319" y="3405141"/>
            <a:ext cx="53091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675" dirty="0">
                <a:solidFill>
                  <a:srgbClr val="000000"/>
                </a:solidFill>
                <a:latin typeface="Arial" charset="0"/>
                <a:ea typeface="ＭＳ Ｐゴシック" pitchFamily="50" charset="-128"/>
              </a:rPr>
              <a:t>CSI/USB</a:t>
            </a:r>
            <a:endParaRPr lang="it-IT" sz="825" dirty="0">
              <a:solidFill>
                <a:srgbClr val="000000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38" name="CasellaDiTesto 38"/>
          <p:cNvSpPr txBox="1"/>
          <p:nvPr/>
        </p:nvSpPr>
        <p:spPr>
          <a:xfrm>
            <a:off x="5094595" y="3048889"/>
            <a:ext cx="545342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675" dirty="0">
                <a:solidFill>
                  <a:srgbClr val="000000"/>
                </a:solidFill>
                <a:latin typeface="Arial" charset="0"/>
                <a:ea typeface="ＭＳ Ｐゴシック" pitchFamily="50" charset="-128"/>
              </a:rPr>
              <a:t>TTL-USB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2512401" y="5869931"/>
            <a:ext cx="4734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>
                <a:solidFill>
                  <a:schemeClr val="tx1"/>
                </a:solidFill>
              </a:rPr>
              <a:t>CSI:</a:t>
            </a:r>
            <a:r>
              <a:rPr lang="it-IT" sz="1400" dirty="0" err="1">
                <a:solidFill>
                  <a:schemeClr val="tx1"/>
                </a:solidFill>
              </a:rPr>
              <a:t>Camera</a:t>
            </a:r>
            <a:r>
              <a:rPr lang="it-IT" sz="1400" dirty="0">
                <a:solidFill>
                  <a:schemeClr val="tx1"/>
                </a:solidFill>
              </a:rPr>
              <a:t> Serial Interface</a:t>
            </a:r>
            <a:endParaRPr lang="it-IT" sz="1400" dirty="0" smtClean="0">
              <a:solidFill>
                <a:schemeClr val="tx1"/>
              </a:solidFill>
            </a:endParaRPr>
          </a:p>
          <a:p>
            <a:r>
              <a:rPr lang="it-IT" sz="1400" dirty="0" smtClean="0">
                <a:solidFill>
                  <a:schemeClr val="tx1"/>
                </a:solidFill>
              </a:rPr>
              <a:t>GPIO: </a:t>
            </a:r>
            <a:r>
              <a:rPr lang="it-IT" sz="1400" dirty="0">
                <a:solidFill>
                  <a:schemeClr val="tx1"/>
                </a:solidFill>
              </a:rPr>
              <a:t>General </a:t>
            </a:r>
            <a:r>
              <a:rPr lang="it-IT" sz="1400" dirty="0" err="1">
                <a:solidFill>
                  <a:schemeClr val="tx1"/>
                </a:solidFill>
              </a:rPr>
              <a:t>Purpose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smtClean="0">
                <a:solidFill>
                  <a:schemeClr val="tx1"/>
                </a:solidFill>
              </a:rPr>
              <a:t>Input/</a:t>
            </a:r>
            <a:r>
              <a:rPr lang="it-IT" sz="1400" dirty="0" err="1" smtClean="0">
                <a:solidFill>
                  <a:schemeClr val="tx1"/>
                </a:solidFill>
              </a:rPr>
              <a:t>Outpu</a:t>
            </a:r>
            <a:endParaRPr lang="it-I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31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4F8621-108C-4926-A91E-C806E72C6E24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gray">
          <a:xfrm>
            <a:off x="785813" y="1268393"/>
            <a:ext cx="7770812" cy="5826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eaLnBrk="1" hangingPunct="1">
              <a:spcBef>
                <a:spcPts val="1200"/>
              </a:spcBef>
            </a:pPr>
            <a:r>
              <a:rPr lang="en-US" sz="2000" b="1" dirty="0" smtClean="0"/>
              <a:t>Block Diagram – System (2 of 2) </a:t>
            </a:r>
            <a:endParaRPr lang="en-US" sz="20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799" y="584193"/>
            <a:ext cx="78724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r>
              <a:rPr lang="en-US" sz="2400" b="1" kern="0" dirty="0" smtClean="0">
                <a:solidFill>
                  <a:schemeClr val="tx1"/>
                </a:solidFill>
                <a:latin typeface="+mj-lt"/>
                <a:ea typeface="+mj-ea"/>
                <a:cs typeface="Osaka"/>
              </a:rPr>
              <a:t>Particle Detector Project – Design Review</a:t>
            </a:r>
            <a:endParaRPr lang="en-GB" sz="2400" b="1" kern="0" dirty="0">
              <a:solidFill>
                <a:schemeClr val="tx1"/>
              </a:solidFill>
              <a:latin typeface="+mj-lt"/>
              <a:ea typeface="+mj-ea"/>
              <a:cs typeface="Osaka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45" y="80245"/>
            <a:ext cx="1651635" cy="60388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8" y="80245"/>
            <a:ext cx="1651635" cy="60388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2286000" y="6646863"/>
            <a:ext cx="2287962" cy="21113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6646863"/>
            <a:ext cx="2287962" cy="211137"/>
          </a:xfrm>
          <a:prstGeom prst="rect">
            <a:avLst/>
          </a:prstGeom>
          <a:solidFill>
            <a:srgbClr val="1547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859962" y="6646846"/>
            <a:ext cx="2287962" cy="211137"/>
          </a:xfrm>
          <a:prstGeom prst="rect">
            <a:avLst/>
          </a:prstGeom>
          <a:solidFill>
            <a:srgbClr val="8B6C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73962" y="6646862"/>
            <a:ext cx="2287962" cy="211137"/>
          </a:xfrm>
          <a:prstGeom prst="rect">
            <a:avLst/>
          </a:prstGeom>
          <a:solidFill>
            <a:srgbClr val="8571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21" name="Immagin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80" y="4501648"/>
            <a:ext cx="1511186" cy="1511186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468" y="5068531"/>
            <a:ext cx="1394635" cy="1394635"/>
          </a:xfrm>
          <a:prstGeom prst="rect">
            <a:avLst/>
          </a:prstGeom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4" y="4528103"/>
            <a:ext cx="1706273" cy="1706273"/>
          </a:xfrm>
          <a:prstGeom prst="rect">
            <a:avLst/>
          </a:prstGeom>
        </p:spPr>
      </p:pic>
      <p:pic>
        <p:nvPicPr>
          <p:cNvPr id="25" name="Immagin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71" y="2129648"/>
            <a:ext cx="660476" cy="660476"/>
          </a:xfrm>
          <a:prstGeom prst="rect">
            <a:avLst/>
          </a:prstGeom>
        </p:spPr>
      </p:pic>
      <p:pic>
        <p:nvPicPr>
          <p:cNvPr id="26" name="Immagin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448" y="3453344"/>
            <a:ext cx="871554" cy="764050"/>
          </a:xfrm>
          <a:prstGeom prst="rect">
            <a:avLst/>
          </a:prstGeom>
        </p:spPr>
      </p:pic>
      <p:sp>
        <p:nvSpPr>
          <p:cNvPr id="27" name="CasellaDiTesto 26"/>
          <p:cNvSpPr txBox="1"/>
          <p:nvPr/>
        </p:nvSpPr>
        <p:spPr>
          <a:xfrm>
            <a:off x="7293926" y="32418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>
                <a:solidFill>
                  <a:schemeClr val="tx1"/>
                </a:solidFill>
              </a:rPr>
              <a:t>LED</a:t>
            </a:r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2737322" y="4892949"/>
            <a:ext cx="3680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 smtClean="0">
                <a:solidFill>
                  <a:prstClr val="black"/>
                </a:solidFill>
              </a:rPr>
              <a:t>Raspberry</a:t>
            </a:r>
            <a:r>
              <a:rPr lang="it-IT" sz="1400" b="1" dirty="0" smtClean="0">
                <a:solidFill>
                  <a:prstClr val="black"/>
                </a:solidFill>
              </a:rPr>
              <a:t> </a:t>
            </a:r>
            <a:r>
              <a:rPr lang="it-IT" sz="1400" b="1" dirty="0" err="1" smtClean="0">
                <a:solidFill>
                  <a:prstClr val="black"/>
                </a:solidFill>
              </a:rPr>
              <a:t>Pi</a:t>
            </a:r>
            <a:r>
              <a:rPr lang="it-IT" sz="1400" b="1" dirty="0" smtClean="0">
                <a:solidFill>
                  <a:prstClr val="black"/>
                </a:solidFill>
              </a:rPr>
              <a:t> Camera </a:t>
            </a:r>
            <a:r>
              <a:rPr lang="it-IT" sz="1400" b="1" dirty="0" err="1" smtClean="0">
                <a:solidFill>
                  <a:prstClr val="black"/>
                </a:solidFill>
              </a:rPr>
              <a:t>Module</a:t>
            </a:r>
            <a:r>
              <a:rPr lang="it-IT" sz="1400" b="1" dirty="0" smtClean="0">
                <a:solidFill>
                  <a:prstClr val="black"/>
                </a:solidFill>
              </a:rPr>
              <a:t> V2 – 8MP </a:t>
            </a:r>
            <a:endParaRPr lang="it-IT" sz="1400" b="1" dirty="0">
              <a:solidFill>
                <a:prstClr val="black"/>
              </a:solidFill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739378" y="4480800"/>
            <a:ext cx="2109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5V 2.4A Power Supply </a:t>
            </a:r>
            <a:endParaRPr lang="it-IT" sz="1400" b="1" dirty="0">
              <a:solidFill>
                <a:schemeClr val="tx1"/>
              </a:solidFill>
            </a:endParaRPr>
          </a:p>
        </p:txBody>
      </p:sp>
      <p:pic>
        <p:nvPicPr>
          <p:cNvPr id="30" name="Immagin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936" y="2682194"/>
            <a:ext cx="2367001" cy="1578000"/>
          </a:xfrm>
          <a:prstGeom prst="rect">
            <a:avLst/>
          </a:prstGeom>
        </p:spPr>
      </p:pic>
      <p:pic>
        <p:nvPicPr>
          <p:cNvPr id="31" name="Immagine 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92" y="1933031"/>
            <a:ext cx="1247864" cy="1041208"/>
          </a:xfrm>
          <a:prstGeom prst="rect">
            <a:avLst/>
          </a:prstGeom>
        </p:spPr>
      </p:pic>
      <p:pic>
        <p:nvPicPr>
          <p:cNvPr id="32" name="Immagine 3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3"/>
          <a:stretch/>
        </p:blipFill>
        <p:spPr>
          <a:xfrm>
            <a:off x="5377467" y="1878796"/>
            <a:ext cx="1040294" cy="1495700"/>
          </a:xfrm>
          <a:prstGeom prst="rect">
            <a:avLst/>
          </a:prstGeom>
        </p:spPr>
      </p:pic>
      <p:cxnSp>
        <p:nvCxnSpPr>
          <p:cNvPr id="33" name="Connettore 7 32"/>
          <p:cNvCxnSpPr/>
          <p:nvPr/>
        </p:nvCxnSpPr>
        <p:spPr>
          <a:xfrm rot="5400000" flipH="1" flipV="1">
            <a:off x="1919930" y="4624685"/>
            <a:ext cx="1195683" cy="615407"/>
          </a:xfrm>
          <a:prstGeom prst="curvedConnector3">
            <a:avLst>
              <a:gd name="adj1" fmla="val 453"/>
            </a:avLst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7 33"/>
          <p:cNvCxnSpPr/>
          <p:nvPr/>
        </p:nvCxnSpPr>
        <p:spPr>
          <a:xfrm rot="16200000" flipH="1">
            <a:off x="3777213" y="4343606"/>
            <a:ext cx="614303" cy="588489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7 34"/>
          <p:cNvCxnSpPr>
            <a:stCxn id="30" idx="0"/>
          </p:cNvCxnSpPr>
          <p:nvPr/>
        </p:nvCxnSpPr>
        <p:spPr>
          <a:xfrm rot="5400000" flipH="1" flipV="1">
            <a:off x="4241128" y="1582969"/>
            <a:ext cx="645535" cy="1552916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ttore 7 35"/>
          <p:cNvCxnSpPr>
            <a:stCxn id="30" idx="3"/>
            <a:endCxn id="46" idx="1"/>
          </p:cNvCxnSpPr>
          <p:nvPr/>
        </p:nvCxnSpPr>
        <p:spPr>
          <a:xfrm>
            <a:off x="4970937" y="3471194"/>
            <a:ext cx="819117" cy="1214124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ttore 7 36"/>
          <p:cNvCxnSpPr/>
          <p:nvPr/>
        </p:nvCxnSpPr>
        <p:spPr>
          <a:xfrm rot="10800000" flipV="1">
            <a:off x="6173038" y="2300534"/>
            <a:ext cx="1059799" cy="144444"/>
          </a:xfrm>
          <a:prstGeom prst="curvedConnector3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ttore 7 37"/>
          <p:cNvCxnSpPr/>
          <p:nvPr/>
        </p:nvCxnSpPr>
        <p:spPr>
          <a:xfrm>
            <a:off x="6067025" y="3027201"/>
            <a:ext cx="1219493" cy="656395"/>
          </a:xfrm>
          <a:prstGeom prst="curvedConnector3">
            <a:avLst>
              <a:gd name="adj1" fmla="val 69009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Arco 39"/>
          <p:cNvSpPr/>
          <p:nvPr/>
        </p:nvSpPr>
        <p:spPr>
          <a:xfrm rot="16593767">
            <a:off x="1814485" y="2501569"/>
            <a:ext cx="1437781" cy="930696"/>
          </a:xfrm>
          <a:prstGeom prst="arc">
            <a:avLst>
              <a:gd name="adj1" fmla="val 15677826"/>
              <a:gd name="adj2" fmla="val 21283797"/>
            </a:avLst>
          </a:prstGeom>
          <a:ln w="38100">
            <a:solidFill>
              <a:srgbClr val="66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black"/>
              </a:solidFill>
            </a:endParaRPr>
          </a:p>
        </p:txBody>
      </p:sp>
      <p:sp>
        <p:nvSpPr>
          <p:cNvPr id="41" name="Arco 40"/>
          <p:cNvSpPr/>
          <p:nvPr/>
        </p:nvSpPr>
        <p:spPr>
          <a:xfrm rot="15532098">
            <a:off x="2228669" y="2401121"/>
            <a:ext cx="1011155" cy="980199"/>
          </a:xfrm>
          <a:prstGeom prst="arc">
            <a:avLst/>
          </a:prstGeom>
          <a:ln w="38100">
            <a:solidFill>
              <a:srgbClr val="66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black"/>
              </a:solidFill>
            </a:endParaRPr>
          </a:p>
        </p:txBody>
      </p:sp>
      <p:sp>
        <p:nvSpPr>
          <p:cNvPr id="42" name="Arco 41"/>
          <p:cNvSpPr/>
          <p:nvPr/>
        </p:nvSpPr>
        <p:spPr>
          <a:xfrm rot="15723798">
            <a:off x="2347780" y="2610089"/>
            <a:ext cx="723156" cy="617703"/>
          </a:xfrm>
          <a:prstGeom prst="arc">
            <a:avLst/>
          </a:prstGeom>
          <a:ln w="38100">
            <a:solidFill>
              <a:srgbClr val="66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black"/>
              </a:solidFill>
            </a:endParaRPr>
          </a:p>
        </p:txBody>
      </p:sp>
      <p:sp>
        <p:nvSpPr>
          <p:cNvPr id="43" name="CasellaDiTesto 42"/>
          <p:cNvSpPr txBox="1"/>
          <p:nvPr/>
        </p:nvSpPr>
        <p:spPr>
          <a:xfrm rot="10800000" flipV="1">
            <a:off x="719010" y="2961927"/>
            <a:ext cx="1681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" dirty="0">
                <a:solidFill>
                  <a:schemeClr val="tx1"/>
                </a:solidFill>
              </a:rPr>
              <a:t>https://pixabay.com/it/portatile-black-blu-schermo-33521/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5097448" y="3319701"/>
            <a:ext cx="168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" dirty="0">
                <a:solidFill>
                  <a:schemeClr val="tx1"/>
                </a:solidFill>
              </a:rPr>
              <a:t>https://computers.tutsplus.com/tutorials/how-to-use-a-breadboard-and-build-a-led-circuit--mac-54746</a:t>
            </a:r>
          </a:p>
        </p:txBody>
      </p:sp>
      <p:sp>
        <p:nvSpPr>
          <p:cNvPr id="45" name="CasellaDiTesto 44"/>
          <p:cNvSpPr txBox="1"/>
          <p:nvPr/>
        </p:nvSpPr>
        <p:spPr>
          <a:xfrm>
            <a:off x="6935782" y="1896549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>
                <a:solidFill>
                  <a:schemeClr val="tx1"/>
                </a:solidFill>
              </a:rPr>
              <a:t>Switch </a:t>
            </a:r>
            <a:r>
              <a:rPr lang="it-IT" sz="1400" b="1" dirty="0" err="1" smtClean="0">
                <a:solidFill>
                  <a:schemeClr val="tx1"/>
                </a:solidFill>
              </a:rPr>
              <a:t>button</a:t>
            </a:r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5790054" y="4423708"/>
            <a:ext cx="2726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prstClr val="black"/>
                </a:solidFill>
              </a:rPr>
              <a:t>GPS </a:t>
            </a:r>
            <a:r>
              <a:rPr lang="it-IT" sz="1400" b="1" dirty="0" err="1" smtClean="0">
                <a:solidFill>
                  <a:prstClr val="black"/>
                </a:solidFill>
              </a:rPr>
              <a:t>Module</a:t>
            </a:r>
            <a:r>
              <a:rPr lang="it-IT" sz="1400" b="1" dirty="0" smtClean="0">
                <a:solidFill>
                  <a:prstClr val="black"/>
                </a:solidFill>
              </a:rPr>
              <a:t> for </a:t>
            </a:r>
            <a:r>
              <a:rPr lang="it-IT" sz="1400" b="1" dirty="0" err="1" smtClean="0">
                <a:solidFill>
                  <a:prstClr val="black"/>
                </a:solidFill>
              </a:rPr>
              <a:t>Raspberry</a:t>
            </a:r>
            <a:r>
              <a:rPr lang="it-IT" sz="1400" b="1" dirty="0" smtClean="0">
                <a:solidFill>
                  <a:prstClr val="black"/>
                </a:solidFill>
              </a:rPr>
              <a:t> PI 3B</a:t>
            </a:r>
            <a:endParaRPr lang="it-IT" sz="1400" b="1" dirty="0">
              <a:solidFill>
                <a:prstClr val="black"/>
              </a:solidFill>
            </a:endParaRPr>
          </a:p>
        </p:txBody>
      </p:sp>
      <p:sp>
        <p:nvSpPr>
          <p:cNvPr id="47" name="CasellaDiTesto 46"/>
          <p:cNvSpPr txBox="1"/>
          <p:nvPr/>
        </p:nvSpPr>
        <p:spPr>
          <a:xfrm>
            <a:off x="6588232" y="2710346"/>
            <a:ext cx="18584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chemeClr val="tx1"/>
                </a:solidFill>
              </a:rPr>
              <a:t>http://</a:t>
            </a:r>
            <a:r>
              <a:rPr lang="it-IT" sz="600" dirty="0">
                <a:solidFill>
                  <a:schemeClr val="tx1"/>
                </a:solidFill>
              </a:rPr>
              <a:t>laserpointerforums.com/f51/what-kind-switches-these-37117.html</a:t>
            </a:r>
            <a:endParaRPr lang="it-IT" sz="700" dirty="0">
              <a:solidFill>
                <a:schemeClr val="tx1"/>
              </a:solidFill>
            </a:endParaRPr>
          </a:p>
        </p:txBody>
      </p:sp>
      <p:sp>
        <p:nvSpPr>
          <p:cNvPr id="48" name="CasellaDiTesto 47"/>
          <p:cNvSpPr txBox="1"/>
          <p:nvPr/>
        </p:nvSpPr>
        <p:spPr>
          <a:xfrm>
            <a:off x="6518519" y="4056689"/>
            <a:ext cx="1997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chemeClr val="tx1"/>
                </a:solidFill>
              </a:rPr>
              <a:t>https://</a:t>
            </a:r>
            <a:r>
              <a:rPr lang="it-IT" sz="600" dirty="0">
                <a:solidFill>
                  <a:schemeClr val="tx1"/>
                </a:solidFill>
              </a:rPr>
              <a:t>www.raspberrypi.org/learning/python-quick-reaction-game/requirements</a:t>
            </a:r>
            <a:r>
              <a:rPr lang="it-IT" sz="700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49" name="CasellaDiTesto 48"/>
          <p:cNvSpPr txBox="1"/>
          <p:nvPr/>
        </p:nvSpPr>
        <p:spPr>
          <a:xfrm>
            <a:off x="6067025" y="5949716"/>
            <a:ext cx="23934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chemeClr val="tx1"/>
                </a:solidFill>
              </a:rPr>
              <a:t>https://</a:t>
            </a:r>
            <a:r>
              <a:rPr lang="it-IT" sz="600" dirty="0">
                <a:solidFill>
                  <a:schemeClr val="tx1"/>
                </a:solidFill>
              </a:rPr>
              <a:t>www.amazon.com/Makerfocus-Raspberry-Module-Converter-USB-Port-GPS/dp/B01MXRZRDD</a:t>
            </a:r>
            <a:endParaRPr lang="it-IT" sz="700" dirty="0">
              <a:solidFill>
                <a:schemeClr val="tx1"/>
              </a:solidFill>
            </a:endParaRPr>
          </a:p>
        </p:txBody>
      </p:sp>
      <p:sp>
        <p:nvSpPr>
          <p:cNvPr id="50" name="CasellaDiTesto 49"/>
          <p:cNvSpPr txBox="1"/>
          <p:nvPr/>
        </p:nvSpPr>
        <p:spPr>
          <a:xfrm>
            <a:off x="3113403" y="6354654"/>
            <a:ext cx="23076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chemeClr val="tx1"/>
                </a:solidFill>
              </a:rPr>
              <a:t>https://</a:t>
            </a:r>
            <a:r>
              <a:rPr lang="it-IT" sz="600" dirty="0">
                <a:solidFill>
                  <a:schemeClr val="tx1"/>
                </a:solidFill>
              </a:rPr>
              <a:t>www.jakmall.com/computindo/raspberry-pi-camera-board-500w-pixels#6269968700855</a:t>
            </a:r>
            <a:endParaRPr lang="it-IT" sz="700" dirty="0">
              <a:solidFill>
                <a:schemeClr val="tx1"/>
              </a:solidFill>
            </a:endParaRPr>
          </a:p>
        </p:txBody>
      </p:sp>
      <p:sp>
        <p:nvSpPr>
          <p:cNvPr id="51" name="CasellaDiTesto 50"/>
          <p:cNvSpPr txBox="1"/>
          <p:nvPr/>
        </p:nvSpPr>
        <p:spPr>
          <a:xfrm>
            <a:off x="810810" y="5758035"/>
            <a:ext cx="1946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chemeClr val="tx1"/>
                </a:solidFill>
              </a:rPr>
              <a:t>https://</a:t>
            </a:r>
            <a:r>
              <a:rPr lang="it-IT" sz="600" dirty="0">
                <a:solidFill>
                  <a:schemeClr val="tx1"/>
                </a:solidFill>
              </a:rPr>
              <a:t>es.aliexpress.com/w/wholesale-usb-charger-raspberry-pi-3.html</a:t>
            </a:r>
            <a:endParaRPr lang="it-IT" sz="700" dirty="0">
              <a:solidFill>
                <a:schemeClr val="tx1"/>
              </a:solidFill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2647540" y="4208797"/>
            <a:ext cx="22797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dirty="0">
                <a:solidFill>
                  <a:schemeClr val="tx1"/>
                </a:solidFill>
              </a:rPr>
              <a:t>https://</a:t>
            </a:r>
            <a:r>
              <a:rPr lang="it-IT" sz="600" dirty="0">
                <a:solidFill>
                  <a:schemeClr val="tx1"/>
                </a:solidFill>
              </a:rPr>
              <a:t>hobbytronics.com.pk/product/raspberry-pi-3-model-b</a:t>
            </a:r>
            <a:r>
              <a:rPr lang="it-IT" sz="700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53" name="CasellaDiTesto 52"/>
          <p:cNvSpPr txBox="1"/>
          <p:nvPr/>
        </p:nvSpPr>
        <p:spPr>
          <a:xfrm>
            <a:off x="4259970" y="2228167"/>
            <a:ext cx="114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err="1" smtClean="0">
                <a:solidFill>
                  <a:schemeClr val="tx1"/>
                </a:solidFill>
              </a:rPr>
              <a:t>Protoboard</a:t>
            </a:r>
            <a:endParaRPr lang="it-IT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64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4F8621-108C-4926-A91E-C806E72C6E24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gray">
          <a:xfrm>
            <a:off x="785813" y="1268393"/>
            <a:ext cx="7770812" cy="5826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eaLnBrk="1" hangingPunct="1">
              <a:spcBef>
                <a:spcPts val="1200"/>
              </a:spcBef>
            </a:pPr>
            <a:r>
              <a:rPr lang="en-US" sz="2000" b="1" dirty="0" smtClean="0"/>
              <a:t>Flow Diagram of Python code</a:t>
            </a:r>
            <a:endParaRPr lang="en-US" sz="20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799" y="584193"/>
            <a:ext cx="78724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r>
              <a:rPr lang="en-US" sz="2400" b="1" kern="0" dirty="0" smtClean="0">
                <a:solidFill>
                  <a:schemeClr val="tx1"/>
                </a:solidFill>
                <a:latin typeface="+mj-lt"/>
                <a:ea typeface="+mj-ea"/>
                <a:cs typeface="Osaka"/>
              </a:rPr>
              <a:t>Particle Detector Project – Design Review</a:t>
            </a:r>
            <a:endParaRPr lang="en-GB" sz="2400" b="1" kern="0" dirty="0">
              <a:solidFill>
                <a:schemeClr val="tx1"/>
              </a:solidFill>
              <a:latin typeface="+mj-lt"/>
              <a:ea typeface="+mj-ea"/>
              <a:cs typeface="Osaka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45" y="80245"/>
            <a:ext cx="1651635" cy="60388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8" y="80245"/>
            <a:ext cx="1651635" cy="60388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2286000" y="6646863"/>
            <a:ext cx="2287962" cy="21113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6646863"/>
            <a:ext cx="2287962" cy="211137"/>
          </a:xfrm>
          <a:prstGeom prst="rect">
            <a:avLst/>
          </a:prstGeom>
          <a:solidFill>
            <a:srgbClr val="1547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859962" y="6646846"/>
            <a:ext cx="2287962" cy="211137"/>
          </a:xfrm>
          <a:prstGeom prst="rect">
            <a:avLst/>
          </a:prstGeom>
          <a:solidFill>
            <a:srgbClr val="8B6C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72000" y="6646845"/>
            <a:ext cx="2287962" cy="211137"/>
          </a:xfrm>
          <a:prstGeom prst="rect">
            <a:avLst/>
          </a:prstGeom>
          <a:solidFill>
            <a:srgbClr val="8571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Rettangolo 7"/>
          <p:cNvSpPr/>
          <p:nvPr/>
        </p:nvSpPr>
        <p:spPr bwMode="auto">
          <a:xfrm>
            <a:off x="3032266" y="1894231"/>
            <a:ext cx="2246171" cy="3224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Run</a:t>
            </a:r>
            <a:r>
              <a:rPr kumimoji="0" lang="it-IT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 </a:t>
            </a:r>
            <a:r>
              <a:rPr kumimoji="0" lang="it-IT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program</a:t>
            </a:r>
            <a:endParaRPr kumimoji="0" lang="it-I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2" name="Rettangolo 41"/>
          <p:cNvSpPr/>
          <p:nvPr/>
        </p:nvSpPr>
        <p:spPr bwMode="auto">
          <a:xfrm>
            <a:off x="2436550" y="2977988"/>
            <a:ext cx="3656621" cy="3224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Camera </a:t>
            </a:r>
            <a:r>
              <a:rPr lang="it-IT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starts</a:t>
            </a:r>
            <a:r>
              <a:rPr lang="it-IT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</a:t>
            </a:r>
            <a:r>
              <a:rPr lang="it-IT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capturing</a:t>
            </a:r>
            <a:r>
              <a:rPr lang="it-IT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</a:t>
            </a:r>
            <a:r>
              <a:rPr lang="it-IT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frames</a:t>
            </a:r>
            <a:r>
              <a:rPr lang="it-IT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1</a:t>
            </a:r>
            <a:r>
              <a:rPr lang="it-IT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0fps</a:t>
            </a:r>
            <a:endParaRPr kumimoji="0" lang="it-I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5" name="Rettangolo 44"/>
          <p:cNvSpPr/>
          <p:nvPr/>
        </p:nvSpPr>
        <p:spPr bwMode="auto">
          <a:xfrm>
            <a:off x="1780553" y="4002261"/>
            <a:ext cx="4573996" cy="3224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Sum</a:t>
            </a:r>
            <a:r>
              <a:rPr kumimoji="0" lang="it-IT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 the </a:t>
            </a:r>
            <a:r>
              <a:rPr kumimoji="0" lang="it-IT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current</a:t>
            </a:r>
            <a:r>
              <a:rPr kumimoji="0" lang="it-IT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 frame with the </a:t>
            </a:r>
            <a:r>
              <a:rPr kumimoji="0" lang="it-IT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previous</a:t>
            </a:r>
            <a:r>
              <a:rPr kumimoji="0" lang="it-IT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 </a:t>
            </a:r>
            <a:r>
              <a:rPr kumimoji="0" lang="it-IT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one</a:t>
            </a:r>
            <a:endParaRPr kumimoji="0" lang="it-I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7" name="Rettangolo 46"/>
          <p:cNvSpPr/>
          <p:nvPr/>
        </p:nvSpPr>
        <p:spPr bwMode="auto">
          <a:xfrm>
            <a:off x="2768150" y="4556458"/>
            <a:ext cx="2736084" cy="3224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Stop </a:t>
            </a:r>
            <a:r>
              <a:rPr lang="it-IT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capturing</a:t>
            </a:r>
            <a:r>
              <a:rPr lang="it-IT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</a:t>
            </a:r>
            <a:r>
              <a:rPr lang="it-IT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frames</a:t>
            </a:r>
            <a:endParaRPr lang="it-IT" dirty="0" smtClean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8" name="Rettangolo 47"/>
          <p:cNvSpPr/>
          <p:nvPr/>
        </p:nvSpPr>
        <p:spPr bwMode="auto">
          <a:xfrm>
            <a:off x="2768150" y="5104854"/>
            <a:ext cx="2736084" cy="3224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Save the </a:t>
            </a:r>
            <a:r>
              <a:rPr lang="it-IT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final</a:t>
            </a:r>
            <a:r>
              <a:rPr lang="it-IT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frame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4264863" y="4345160"/>
            <a:ext cx="18261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err="1" smtClean="0">
                <a:solidFill>
                  <a:schemeClr val="tx1"/>
                </a:solidFill>
              </a:rPr>
              <a:t>When</a:t>
            </a:r>
            <a:r>
              <a:rPr lang="it-IT" sz="1050" dirty="0" smtClean="0">
                <a:solidFill>
                  <a:schemeClr val="tx1"/>
                </a:solidFill>
              </a:rPr>
              <a:t> the </a:t>
            </a:r>
            <a:r>
              <a:rPr lang="it-IT" sz="1050" dirty="0" err="1" smtClean="0">
                <a:solidFill>
                  <a:schemeClr val="tx1"/>
                </a:solidFill>
              </a:rPr>
              <a:t>button</a:t>
            </a:r>
            <a:r>
              <a:rPr lang="it-IT" sz="1050" dirty="0" smtClean="0">
                <a:solidFill>
                  <a:schemeClr val="tx1"/>
                </a:solidFill>
              </a:rPr>
              <a:t> </a:t>
            </a:r>
            <a:r>
              <a:rPr lang="it-IT" sz="1050" dirty="0" err="1" smtClean="0">
                <a:solidFill>
                  <a:schemeClr val="tx1"/>
                </a:solidFill>
              </a:rPr>
              <a:t>is</a:t>
            </a:r>
            <a:r>
              <a:rPr lang="it-IT" sz="1050" dirty="0" smtClean="0">
                <a:solidFill>
                  <a:schemeClr val="tx1"/>
                </a:solidFill>
              </a:rPr>
              <a:t> </a:t>
            </a:r>
            <a:r>
              <a:rPr lang="it-IT" sz="1050" dirty="0" err="1" smtClean="0">
                <a:solidFill>
                  <a:schemeClr val="tx1"/>
                </a:solidFill>
              </a:rPr>
              <a:t>pressed</a:t>
            </a:r>
            <a:endParaRPr lang="it-IT" sz="1050" dirty="0">
              <a:solidFill>
                <a:schemeClr val="tx1"/>
              </a:solidFill>
            </a:endParaRPr>
          </a:p>
        </p:txBody>
      </p:sp>
      <p:sp>
        <p:nvSpPr>
          <p:cNvPr id="50" name="Rettangolo 49"/>
          <p:cNvSpPr/>
          <p:nvPr/>
        </p:nvSpPr>
        <p:spPr bwMode="auto">
          <a:xfrm>
            <a:off x="2993948" y="6194749"/>
            <a:ext cx="2284491" cy="3100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Switch off the LED</a:t>
            </a:r>
          </a:p>
        </p:txBody>
      </p:sp>
      <p:sp>
        <p:nvSpPr>
          <p:cNvPr id="52" name="Freccia in giù 51"/>
          <p:cNvSpPr/>
          <p:nvPr/>
        </p:nvSpPr>
        <p:spPr bwMode="auto">
          <a:xfrm>
            <a:off x="4028596" y="2772081"/>
            <a:ext cx="236268" cy="189638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3" name="Freccia in giù 52"/>
          <p:cNvSpPr/>
          <p:nvPr/>
        </p:nvSpPr>
        <p:spPr bwMode="auto">
          <a:xfrm>
            <a:off x="4028594" y="3304549"/>
            <a:ext cx="236268" cy="189638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c</a:t>
            </a:r>
          </a:p>
        </p:txBody>
      </p:sp>
      <p:sp>
        <p:nvSpPr>
          <p:cNvPr id="54" name="Freccia in giù 53"/>
          <p:cNvSpPr/>
          <p:nvPr/>
        </p:nvSpPr>
        <p:spPr bwMode="auto">
          <a:xfrm>
            <a:off x="4028596" y="3815239"/>
            <a:ext cx="236268" cy="189638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5" name="Freccia in giù 54"/>
          <p:cNvSpPr/>
          <p:nvPr/>
        </p:nvSpPr>
        <p:spPr bwMode="auto">
          <a:xfrm>
            <a:off x="4028593" y="4339402"/>
            <a:ext cx="236268" cy="189638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6" name="Freccia in giù 55"/>
          <p:cNvSpPr/>
          <p:nvPr/>
        </p:nvSpPr>
        <p:spPr bwMode="auto">
          <a:xfrm>
            <a:off x="4028596" y="4894255"/>
            <a:ext cx="236268" cy="189638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c</a:t>
            </a:r>
          </a:p>
        </p:txBody>
      </p:sp>
      <p:sp>
        <p:nvSpPr>
          <p:cNvPr id="57" name="Freccia in giù 56"/>
          <p:cNvSpPr/>
          <p:nvPr/>
        </p:nvSpPr>
        <p:spPr bwMode="auto">
          <a:xfrm>
            <a:off x="4028593" y="5430988"/>
            <a:ext cx="236268" cy="189638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c</a:t>
            </a:r>
          </a:p>
        </p:txBody>
      </p:sp>
      <p:sp>
        <p:nvSpPr>
          <p:cNvPr id="58" name="Freccia in giù 57"/>
          <p:cNvSpPr/>
          <p:nvPr/>
        </p:nvSpPr>
        <p:spPr bwMode="auto">
          <a:xfrm>
            <a:off x="4018058" y="5967984"/>
            <a:ext cx="236268" cy="189638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c</a:t>
            </a:r>
          </a:p>
        </p:txBody>
      </p:sp>
      <p:sp>
        <p:nvSpPr>
          <p:cNvPr id="29" name="Rettangolo 28"/>
          <p:cNvSpPr/>
          <p:nvPr/>
        </p:nvSpPr>
        <p:spPr bwMode="auto">
          <a:xfrm>
            <a:off x="1094704" y="5646353"/>
            <a:ext cx="6224941" cy="3100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Starts </a:t>
            </a:r>
            <a:r>
              <a:rPr lang="it-IT" dirty="0">
                <a:solidFill>
                  <a:schemeClr val="tx1"/>
                </a:solidFill>
              </a:rPr>
              <a:t>processing image, </a:t>
            </a:r>
            <a:r>
              <a:rPr lang="it-IT" dirty="0" err="1">
                <a:solidFill>
                  <a:schemeClr val="tx1"/>
                </a:solidFill>
              </a:rPr>
              <a:t>returns</a:t>
            </a:r>
            <a:r>
              <a:rPr lang="it-IT" dirty="0">
                <a:solidFill>
                  <a:schemeClr val="tx1"/>
                </a:solidFill>
              </a:rPr>
              <a:t> the </a:t>
            </a:r>
            <a:r>
              <a:rPr lang="it-IT" dirty="0" err="1">
                <a:solidFill>
                  <a:schemeClr val="tx1"/>
                </a:solidFill>
              </a:rPr>
              <a:t>number</a:t>
            </a:r>
            <a:r>
              <a:rPr lang="it-IT" dirty="0">
                <a:solidFill>
                  <a:schemeClr val="tx1"/>
                </a:solidFill>
              </a:rPr>
              <a:t> of </a:t>
            </a:r>
            <a:r>
              <a:rPr lang="it-IT" dirty="0" err="1" smtClean="0">
                <a:solidFill>
                  <a:schemeClr val="tx1"/>
                </a:solidFill>
              </a:rPr>
              <a:t>detected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events</a:t>
            </a:r>
            <a:r>
              <a:rPr lang="it-IT" dirty="0">
                <a:solidFill>
                  <a:schemeClr val="tx1"/>
                </a:solidFill>
              </a:rPr>
              <a:t>.</a:t>
            </a:r>
            <a:endParaRPr lang="it-IT" dirty="0" smtClean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0" name="Freccia in giù 29"/>
          <p:cNvSpPr/>
          <p:nvPr/>
        </p:nvSpPr>
        <p:spPr bwMode="auto">
          <a:xfrm>
            <a:off x="4028593" y="2226975"/>
            <a:ext cx="236268" cy="189638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1" name="Rettangolo 30"/>
          <p:cNvSpPr/>
          <p:nvPr/>
        </p:nvSpPr>
        <p:spPr bwMode="auto">
          <a:xfrm>
            <a:off x="3032266" y="2433136"/>
            <a:ext cx="2273391" cy="3224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Switch on LED</a:t>
            </a:r>
            <a:endParaRPr kumimoji="0" lang="it-I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2" name="Rettangolo 31"/>
          <p:cNvSpPr/>
          <p:nvPr/>
        </p:nvSpPr>
        <p:spPr bwMode="auto">
          <a:xfrm>
            <a:off x="1068667" y="3496001"/>
            <a:ext cx="6173368" cy="3224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To </a:t>
            </a:r>
            <a:r>
              <a:rPr lang="it-IT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each</a:t>
            </a:r>
            <a:r>
              <a:rPr lang="it-IT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frame </a:t>
            </a:r>
            <a:r>
              <a:rPr lang="it-IT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is</a:t>
            </a:r>
            <a:r>
              <a:rPr lang="it-IT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</a:t>
            </a:r>
            <a:r>
              <a:rPr lang="it-IT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applied</a:t>
            </a:r>
            <a:r>
              <a:rPr lang="it-IT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a </a:t>
            </a:r>
            <a:r>
              <a:rPr lang="it-IT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threshold</a:t>
            </a:r>
            <a:r>
              <a:rPr lang="it-IT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and </a:t>
            </a:r>
            <a:r>
              <a:rPr lang="it-IT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converted</a:t>
            </a:r>
            <a:r>
              <a:rPr lang="it-IT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to B/W</a:t>
            </a:r>
            <a:endParaRPr kumimoji="0" lang="it-I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426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4F8621-108C-4926-A91E-C806E72C6E24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gray">
          <a:xfrm>
            <a:off x="785813" y="1268393"/>
            <a:ext cx="7770812" cy="5826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eaLnBrk="1" hangingPunct="1">
              <a:spcBef>
                <a:spcPts val="1200"/>
              </a:spcBef>
            </a:pPr>
            <a:r>
              <a:rPr lang="en-US" sz="2000" b="1" dirty="0" smtClean="0"/>
              <a:t>Specifications (1 of 2)</a:t>
            </a:r>
            <a:endParaRPr lang="en-US" sz="20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799" y="584193"/>
            <a:ext cx="78724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r>
              <a:rPr lang="en-US" sz="2400" b="1" kern="0" dirty="0" smtClean="0">
                <a:solidFill>
                  <a:schemeClr val="tx1"/>
                </a:solidFill>
                <a:latin typeface="+mj-lt"/>
                <a:ea typeface="+mj-ea"/>
                <a:cs typeface="Osaka"/>
              </a:rPr>
              <a:t>Particle Detector Project – Design Review</a:t>
            </a:r>
            <a:endParaRPr lang="en-GB" sz="2400" b="1" kern="0" dirty="0">
              <a:solidFill>
                <a:schemeClr val="tx1"/>
              </a:solidFill>
              <a:latin typeface="+mj-lt"/>
              <a:ea typeface="+mj-ea"/>
              <a:cs typeface="Osaka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45" y="80245"/>
            <a:ext cx="1651635" cy="60388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8" y="80245"/>
            <a:ext cx="1651635" cy="60388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2286000" y="6646863"/>
            <a:ext cx="2287962" cy="21113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6646863"/>
            <a:ext cx="2287962" cy="211137"/>
          </a:xfrm>
          <a:prstGeom prst="rect">
            <a:avLst/>
          </a:prstGeom>
          <a:solidFill>
            <a:srgbClr val="1547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859962" y="6646846"/>
            <a:ext cx="2287962" cy="211137"/>
          </a:xfrm>
          <a:prstGeom prst="rect">
            <a:avLst/>
          </a:prstGeom>
          <a:solidFill>
            <a:srgbClr val="8B6C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73962" y="6646862"/>
            <a:ext cx="2287962" cy="211137"/>
          </a:xfrm>
          <a:prstGeom prst="rect">
            <a:avLst/>
          </a:prstGeom>
          <a:solidFill>
            <a:srgbClr val="8571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952498"/>
              </p:ext>
            </p:extLst>
          </p:nvPr>
        </p:nvGraphicFramePr>
        <p:xfrm>
          <a:off x="785815" y="2270750"/>
          <a:ext cx="7770810" cy="3649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83">
                  <a:extLst>
                    <a:ext uri="{9D8B030D-6E8A-4147-A177-3AD203B41FA5}">
                      <a16:colId xmlns:a16="http://schemas.microsoft.com/office/drawing/2014/main" val="478690860"/>
                    </a:ext>
                  </a:extLst>
                </a:gridCol>
                <a:gridCol w="460489">
                  <a:extLst>
                    <a:ext uri="{9D8B030D-6E8A-4147-A177-3AD203B41FA5}">
                      <a16:colId xmlns:a16="http://schemas.microsoft.com/office/drawing/2014/main" val="2781721882"/>
                    </a:ext>
                  </a:extLst>
                </a:gridCol>
                <a:gridCol w="2907660">
                  <a:extLst>
                    <a:ext uri="{9D8B030D-6E8A-4147-A177-3AD203B41FA5}">
                      <a16:colId xmlns:a16="http://schemas.microsoft.com/office/drawing/2014/main" val="2342566929"/>
                    </a:ext>
                  </a:extLst>
                </a:gridCol>
                <a:gridCol w="756518">
                  <a:extLst>
                    <a:ext uri="{9D8B030D-6E8A-4147-A177-3AD203B41FA5}">
                      <a16:colId xmlns:a16="http://schemas.microsoft.com/office/drawing/2014/main" val="2587124449"/>
                    </a:ext>
                  </a:extLst>
                </a:gridCol>
                <a:gridCol w="2341915">
                  <a:extLst>
                    <a:ext uri="{9D8B030D-6E8A-4147-A177-3AD203B41FA5}">
                      <a16:colId xmlns:a16="http://schemas.microsoft.com/office/drawing/2014/main" val="371040490"/>
                    </a:ext>
                  </a:extLst>
                </a:gridCol>
                <a:gridCol w="991445">
                  <a:extLst>
                    <a:ext uri="{9D8B030D-6E8A-4147-A177-3AD203B41FA5}">
                      <a16:colId xmlns:a16="http://schemas.microsoft.com/office/drawing/2014/main" val="3209230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#</a:t>
                      </a:r>
                      <a:endParaRPr lang="it-IT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it-IT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Specification</a:t>
                      </a:r>
                      <a:endParaRPr lang="it-IT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Type</a:t>
                      </a:r>
                      <a:endParaRPr lang="it-IT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Test Method</a:t>
                      </a:r>
                      <a:endParaRPr lang="it-IT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Verification</a:t>
                      </a:r>
                      <a:endParaRPr lang="it-IT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extLst>
                  <a:ext uri="{0D108BD9-81ED-4DB2-BD59-A6C34878D82A}">
                    <a16:rowId xmlns:a16="http://schemas.microsoft.com/office/drawing/2014/main" val="14806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it-IT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HW1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Shall have the capability to detect light particles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Hardware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Using two camera to compare data (if both cameras </a:t>
                      </a:r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return same results then 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it </a:t>
                      </a:r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works)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</a:t>
                      </a:r>
                      <a:endParaRPr lang="it-IT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extLst>
                  <a:ext uri="{0D108BD9-81ED-4DB2-BD59-A6C34878D82A}">
                    <a16:rowId xmlns:a16="http://schemas.microsoft.com/office/drawing/2014/main" val="161361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HW2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Shall  have a button that manually starts the detecting </a:t>
                      </a:r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Hardware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Autoboot</a:t>
                      </a:r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program</a:t>
                      </a:r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extLst>
                  <a:ext uri="{0D108BD9-81ED-4DB2-BD59-A6C34878D82A}">
                    <a16:rowId xmlns:a16="http://schemas.microsoft.com/office/drawing/2014/main" val="147142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HW3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Weight</a:t>
                      </a:r>
                      <a:endParaRPr lang="it-IT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Hardware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 be </a:t>
                      </a:r>
                      <a:r>
                        <a:rPr lang="it-IT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measured</a:t>
                      </a:r>
                      <a:endParaRPr lang="it-IT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Inspection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extLst>
                  <a:ext uri="{0D108BD9-81ED-4DB2-BD59-A6C34878D82A}">
                    <a16:rowId xmlns:a16="http://schemas.microsoft.com/office/drawing/2014/main" val="3366250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HW4</a:t>
                      </a:r>
                      <a:endParaRPr lang="it-IT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Dimensions</a:t>
                      </a:r>
                      <a:r>
                        <a:rPr lang="it-IT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it-IT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Hardware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28x22x6 cm</a:t>
                      </a:r>
                      <a:endParaRPr lang="it-IT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Inspection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extLst>
                  <a:ext uri="{0D108BD9-81ED-4DB2-BD59-A6C34878D82A}">
                    <a16:rowId xmlns:a16="http://schemas.microsoft.com/office/drawing/2014/main" val="1171259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SW1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Shall be able to provide the following </a:t>
                      </a:r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data:</a:t>
                      </a:r>
                      <a:r>
                        <a:rPr lang="en-US" sz="12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number of event,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timelapse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image, GPS </a:t>
                      </a:r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data.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Using GPS </a:t>
                      </a:r>
                      <a:r>
                        <a:rPr lang="it-IT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Module</a:t>
                      </a:r>
                      <a:endParaRPr lang="it-IT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extLst>
                  <a:ext uri="{0D108BD9-81ED-4DB2-BD59-A6C34878D82A}">
                    <a16:rowId xmlns:a16="http://schemas.microsoft.com/office/drawing/2014/main" val="360941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SW3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With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avaiable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Wifi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shall be able to turn on and off wirelessly (via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ssh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Turn on and off the Particle Detector wireless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</a:t>
                      </a:r>
                      <a:endParaRPr lang="it-IT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extLst>
                  <a:ext uri="{0D108BD9-81ED-4DB2-BD59-A6C34878D82A}">
                    <a16:rowId xmlns:a16="http://schemas.microsoft.com/office/drawing/2014/main" val="28626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SW4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Shall be able to turn on and off manually, if there is not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wifi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available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battery pack</a:t>
                      </a:r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</a:t>
                      </a:r>
                      <a:endParaRPr lang="it-IT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extLst>
                  <a:ext uri="{0D108BD9-81ED-4DB2-BD59-A6C34878D82A}">
                    <a16:rowId xmlns:a16="http://schemas.microsoft.com/office/drawing/2014/main" val="840525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78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4F8621-108C-4926-A91E-C806E72C6E24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gray">
          <a:xfrm>
            <a:off x="785813" y="1268393"/>
            <a:ext cx="7770812" cy="5826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eaLnBrk="1" hangingPunct="1">
              <a:spcBef>
                <a:spcPts val="1200"/>
              </a:spcBef>
            </a:pPr>
            <a:r>
              <a:rPr lang="en-US" sz="2000" b="1" dirty="0" smtClean="0"/>
              <a:t>Specifications (2 of 2)</a:t>
            </a:r>
            <a:endParaRPr lang="en-US" sz="20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799" y="584193"/>
            <a:ext cx="78724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r>
              <a:rPr lang="en-US" sz="2400" b="1" kern="0" dirty="0" smtClean="0">
                <a:solidFill>
                  <a:schemeClr val="tx1"/>
                </a:solidFill>
                <a:latin typeface="+mj-lt"/>
                <a:ea typeface="+mj-ea"/>
                <a:cs typeface="Osaka"/>
              </a:rPr>
              <a:t>Particle Detector Project – Design Review</a:t>
            </a:r>
            <a:endParaRPr lang="en-GB" sz="2400" b="1" kern="0" dirty="0">
              <a:solidFill>
                <a:schemeClr val="tx1"/>
              </a:solidFill>
              <a:latin typeface="+mj-lt"/>
              <a:ea typeface="+mj-ea"/>
              <a:cs typeface="Osaka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45" y="80245"/>
            <a:ext cx="1651635" cy="60388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8" y="80245"/>
            <a:ext cx="1651635" cy="60388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2286000" y="6646863"/>
            <a:ext cx="2287962" cy="21113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6646863"/>
            <a:ext cx="2287962" cy="211137"/>
          </a:xfrm>
          <a:prstGeom prst="rect">
            <a:avLst/>
          </a:prstGeom>
          <a:solidFill>
            <a:srgbClr val="1547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859962" y="6646846"/>
            <a:ext cx="2287962" cy="211137"/>
          </a:xfrm>
          <a:prstGeom prst="rect">
            <a:avLst/>
          </a:prstGeom>
          <a:solidFill>
            <a:srgbClr val="8B6C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73962" y="6646862"/>
            <a:ext cx="2287962" cy="211137"/>
          </a:xfrm>
          <a:prstGeom prst="rect">
            <a:avLst/>
          </a:prstGeom>
          <a:solidFill>
            <a:srgbClr val="8571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266836"/>
              </p:ext>
            </p:extLst>
          </p:nvPr>
        </p:nvGraphicFramePr>
        <p:xfrm>
          <a:off x="785815" y="2270750"/>
          <a:ext cx="7770810" cy="396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83">
                  <a:extLst>
                    <a:ext uri="{9D8B030D-6E8A-4147-A177-3AD203B41FA5}">
                      <a16:colId xmlns:a16="http://schemas.microsoft.com/office/drawing/2014/main" val="478690860"/>
                    </a:ext>
                  </a:extLst>
                </a:gridCol>
                <a:gridCol w="460489">
                  <a:extLst>
                    <a:ext uri="{9D8B030D-6E8A-4147-A177-3AD203B41FA5}">
                      <a16:colId xmlns:a16="http://schemas.microsoft.com/office/drawing/2014/main" val="2781721882"/>
                    </a:ext>
                  </a:extLst>
                </a:gridCol>
                <a:gridCol w="2907660">
                  <a:extLst>
                    <a:ext uri="{9D8B030D-6E8A-4147-A177-3AD203B41FA5}">
                      <a16:colId xmlns:a16="http://schemas.microsoft.com/office/drawing/2014/main" val="2342566929"/>
                    </a:ext>
                  </a:extLst>
                </a:gridCol>
                <a:gridCol w="756518">
                  <a:extLst>
                    <a:ext uri="{9D8B030D-6E8A-4147-A177-3AD203B41FA5}">
                      <a16:colId xmlns:a16="http://schemas.microsoft.com/office/drawing/2014/main" val="2587124449"/>
                    </a:ext>
                  </a:extLst>
                </a:gridCol>
                <a:gridCol w="2341915">
                  <a:extLst>
                    <a:ext uri="{9D8B030D-6E8A-4147-A177-3AD203B41FA5}">
                      <a16:colId xmlns:a16="http://schemas.microsoft.com/office/drawing/2014/main" val="371040490"/>
                    </a:ext>
                  </a:extLst>
                </a:gridCol>
                <a:gridCol w="991445">
                  <a:extLst>
                    <a:ext uri="{9D8B030D-6E8A-4147-A177-3AD203B41FA5}">
                      <a16:colId xmlns:a16="http://schemas.microsoft.com/office/drawing/2014/main" val="3209230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#</a:t>
                      </a:r>
                      <a:endParaRPr lang="it-IT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it-IT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Specification</a:t>
                      </a:r>
                      <a:endParaRPr lang="it-IT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Type</a:t>
                      </a:r>
                      <a:endParaRPr lang="it-IT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Test Method</a:t>
                      </a:r>
                      <a:endParaRPr lang="it-IT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Verification</a:t>
                      </a:r>
                      <a:endParaRPr lang="it-IT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extLst>
                  <a:ext uri="{0D108BD9-81ED-4DB2-BD59-A6C34878D82A}">
                    <a16:rowId xmlns:a16="http://schemas.microsoft.com/office/drawing/2014/main" val="14806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u="none" strike="noStrike">
                          <a:effectLst/>
                          <a:latin typeface="+mn-lt"/>
                        </a:rPr>
                        <a:t>SW6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Shall be able to send data to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 dirty="0">
                          <a:effectLst/>
                          <a:latin typeface="+mn-lt"/>
                        </a:rPr>
                        <a:t>Software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TBD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 dirty="0">
                          <a:effectLst/>
                          <a:latin typeface="+mn-lt"/>
                        </a:rPr>
                        <a:t>Test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extLst>
                  <a:ext uri="{0D108BD9-81ED-4DB2-BD59-A6C34878D82A}">
                    <a16:rowId xmlns:a16="http://schemas.microsoft.com/office/drawing/2014/main" val="161361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u="none" strike="noStrike">
                          <a:effectLst/>
                          <a:latin typeface="+mn-lt"/>
                        </a:rPr>
                        <a:t>SY1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Shall be able to reset the system both manually and wirelessly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 dirty="0">
                          <a:effectLst/>
                          <a:latin typeface="+mn-lt"/>
                        </a:rPr>
                        <a:t>System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Battery Pack with On/Off Button or Reset Button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 dirty="0">
                          <a:effectLst/>
                          <a:latin typeface="+mn-lt"/>
                        </a:rPr>
                        <a:t>Test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extLst>
                  <a:ext uri="{0D108BD9-81ED-4DB2-BD59-A6C34878D82A}">
                    <a16:rowId xmlns:a16="http://schemas.microsoft.com/office/drawing/2014/main" val="147142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u="none" strike="noStrike">
                          <a:effectLst/>
                          <a:latin typeface="+mn-lt"/>
                        </a:rPr>
                        <a:t>SY2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Shall be able to capture and store data to the SD Card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 dirty="0">
                          <a:effectLst/>
                          <a:latin typeface="+mn-lt"/>
                        </a:rPr>
                        <a:t>System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 dirty="0" smtClean="0">
                          <a:effectLst/>
                          <a:latin typeface="+mn-lt"/>
                        </a:rPr>
                        <a:t>RSB </a:t>
                      </a:r>
                      <a:r>
                        <a:rPr lang="it-IT" sz="1200" u="none" strike="noStrike" dirty="0">
                          <a:effectLst/>
                          <a:latin typeface="+mn-lt"/>
                        </a:rPr>
                        <a:t>does it automatically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 dirty="0" err="1">
                          <a:effectLst/>
                          <a:latin typeface="+mn-lt"/>
                        </a:rPr>
                        <a:t>Done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extLst>
                  <a:ext uri="{0D108BD9-81ED-4DB2-BD59-A6C34878D82A}">
                    <a16:rowId xmlns:a16="http://schemas.microsoft.com/office/drawing/2014/main" val="3366250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u="none" strike="noStrike" dirty="0" smtClean="0">
                          <a:effectLst/>
                          <a:latin typeface="+mn-lt"/>
                        </a:rPr>
                        <a:t>11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u="none" strike="noStrike" dirty="0">
                          <a:effectLst/>
                          <a:latin typeface="+mn-lt"/>
                        </a:rPr>
                        <a:t>SY3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Shall be able to add GPS data to the filtered frames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 dirty="0">
                          <a:effectLst/>
                          <a:latin typeface="+mn-lt"/>
                        </a:rPr>
                        <a:t>System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>
                          <a:effectLst/>
                          <a:latin typeface="+mn-lt"/>
                        </a:rPr>
                        <a:t>Python Code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 dirty="0">
                          <a:effectLst/>
                          <a:latin typeface="+mn-lt"/>
                        </a:rPr>
                        <a:t>Test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extLst>
                  <a:ext uri="{0D108BD9-81ED-4DB2-BD59-A6C34878D82A}">
                    <a16:rowId xmlns:a16="http://schemas.microsoft.com/office/drawing/2014/main" val="1171259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u="none" strike="noStrike" dirty="0" smtClean="0">
                          <a:effectLst/>
                          <a:latin typeface="+mn-lt"/>
                        </a:rPr>
                        <a:t>12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u="none" strike="noStrike">
                          <a:effectLst/>
                          <a:latin typeface="+mn-lt"/>
                        </a:rPr>
                        <a:t>SY4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The </a:t>
                      </a: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Raspberry 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Pi shall be able to count the number of rays that are detected in a given 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 dirty="0">
                          <a:effectLst/>
                          <a:latin typeface="+mn-lt"/>
                        </a:rPr>
                        <a:t>System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>
                          <a:effectLst/>
                          <a:latin typeface="+mn-lt"/>
                        </a:rPr>
                        <a:t>Python Code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 dirty="0">
                          <a:effectLst/>
                          <a:latin typeface="+mn-lt"/>
                        </a:rPr>
                        <a:t>Test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extLst>
                  <a:ext uri="{0D108BD9-81ED-4DB2-BD59-A6C34878D82A}">
                    <a16:rowId xmlns:a16="http://schemas.microsoft.com/office/drawing/2014/main" val="360941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u="none" strike="noStrike" dirty="0" smtClean="0">
                          <a:effectLst/>
                          <a:latin typeface="+mn-lt"/>
                        </a:rPr>
                        <a:t>13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u="none" strike="noStrike">
                          <a:effectLst/>
                          <a:latin typeface="+mn-lt"/>
                        </a:rPr>
                        <a:t>SY5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Shall have an Introduction on how to use the system document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 dirty="0">
                          <a:effectLst/>
                          <a:latin typeface="+mn-lt"/>
                        </a:rPr>
                        <a:t>System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>
                          <a:effectLst/>
                          <a:latin typeface="+mn-lt"/>
                        </a:rPr>
                        <a:t>Tutorial/Daily Report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 dirty="0">
                          <a:effectLst/>
                          <a:latin typeface="+mn-lt"/>
                        </a:rPr>
                        <a:t>Test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extLst>
                  <a:ext uri="{0D108BD9-81ED-4DB2-BD59-A6C34878D82A}">
                    <a16:rowId xmlns:a16="http://schemas.microsoft.com/office/drawing/2014/main" val="28626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u="none" strike="noStrike" dirty="0" smtClean="0">
                          <a:effectLst/>
                          <a:latin typeface="+mn-lt"/>
                        </a:rPr>
                        <a:t>14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u="none" strike="noStrike">
                          <a:effectLst/>
                          <a:latin typeface="+mn-lt"/>
                        </a:rPr>
                        <a:t>SY6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Shall have an assembly Instructions on how to put the system together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 dirty="0">
                          <a:effectLst/>
                          <a:latin typeface="+mn-lt"/>
                        </a:rPr>
                        <a:t>System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>
                          <a:effectLst/>
                          <a:latin typeface="+mn-lt"/>
                        </a:rPr>
                        <a:t>Tutorial/Daily Report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 dirty="0">
                          <a:effectLst/>
                          <a:latin typeface="+mn-lt"/>
                        </a:rPr>
                        <a:t>Test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extLst>
                  <a:ext uri="{0D108BD9-81ED-4DB2-BD59-A6C34878D82A}">
                    <a16:rowId xmlns:a16="http://schemas.microsoft.com/office/drawing/2014/main" val="20260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u="none" strike="noStrike">
                          <a:effectLst/>
                          <a:latin typeface="+mn-lt"/>
                        </a:rPr>
                        <a:t>SY7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The system shall be safe for students to handle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 dirty="0">
                          <a:effectLst/>
                          <a:latin typeface="+mn-lt"/>
                        </a:rPr>
                        <a:t>System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TBD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 dirty="0">
                          <a:effectLst/>
                          <a:latin typeface="+mn-lt"/>
                        </a:rPr>
                        <a:t>Test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" marR="34290" marT="34290" marB="34290" anchor="ctr"/>
                </a:tc>
                <a:extLst>
                  <a:ext uri="{0D108BD9-81ED-4DB2-BD59-A6C34878D82A}">
                    <a16:rowId xmlns:a16="http://schemas.microsoft.com/office/drawing/2014/main" val="840525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1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4F8621-108C-4926-A91E-C806E72C6E2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gray">
          <a:xfrm>
            <a:off x="785813" y="1268393"/>
            <a:ext cx="7770812" cy="5826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eaLnBrk="1" hangingPunct="1">
              <a:spcBef>
                <a:spcPts val="1200"/>
              </a:spcBef>
            </a:pPr>
            <a:r>
              <a:rPr lang="en-US" sz="2000" b="1" dirty="0" smtClean="0"/>
              <a:t>Risk Review</a:t>
            </a:r>
            <a:endParaRPr lang="en-US" sz="20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799" y="584193"/>
            <a:ext cx="78724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r>
              <a:rPr lang="en-US" sz="2400" b="1" kern="0" dirty="0" smtClean="0">
                <a:solidFill>
                  <a:schemeClr val="tx1"/>
                </a:solidFill>
                <a:latin typeface="+mj-lt"/>
                <a:ea typeface="+mj-ea"/>
                <a:cs typeface="Osaka"/>
              </a:rPr>
              <a:t>Particle Detector Project – Design Review</a:t>
            </a:r>
            <a:endParaRPr lang="en-GB" sz="2400" b="1" kern="0" dirty="0">
              <a:solidFill>
                <a:schemeClr val="tx1"/>
              </a:solidFill>
              <a:latin typeface="+mj-lt"/>
              <a:ea typeface="+mj-ea"/>
              <a:cs typeface="Osaka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45" y="80245"/>
            <a:ext cx="1651635" cy="60388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8" y="80245"/>
            <a:ext cx="1651635" cy="60388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2286000" y="6646863"/>
            <a:ext cx="2287962" cy="21113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6646863"/>
            <a:ext cx="2287962" cy="211137"/>
          </a:xfrm>
          <a:prstGeom prst="rect">
            <a:avLst/>
          </a:prstGeom>
          <a:solidFill>
            <a:srgbClr val="1547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859962" y="6646846"/>
            <a:ext cx="2287962" cy="211137"/>
          </a:xfrm>
          <a:prstGeom prst="rect">
            <a:avLst/>
          </a:prstGeom>
          <a:solidFill>
            <a:srgbClr val="8B6C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73962" y="6646862"/>
            <a:ext cx="2287962" cy="211137"/>
          </a:xfrm>
          <a:prstGeom prst="rect">
            <a:avLst/>
          </a:prstGeom>
          <a:solidFill>
            <a:srgbClr val="8571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790575" y="1817482"/>
            <a:ext cx="776605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ARDUINO OR RASPBERRY PI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Arduino not powerful enough.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Mitigation: </a:t>
            </a:r>
            <a:r>
              <a:rPr lang="en-US" sz="1800" dirty="0" smtClean="0">
                <a:solidFill>
                  <a:schemeClr val="tx1"/>
                </a:solidFill>
              </a:rPr>
              <a:t>decided </a:t>
            </a:r>
            <a:r>
              <a:rPr lang="en-US" sz="1800" dirty="0">
                <a:solidFill>
                  <a:schemeClr val="tx1"/>
                </a:solidFill>
              </a:rPr>
              <a:t>for Raspberry Pi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TEST OUTSIDE WITHOUT WIFI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We </a:t>
            </a:r>
            <a:r>
              <a:rPr lang="en-US" sz="1800" dirty="0">
                <a:solidFill>
                  <a:schemeClr val="tx1"/>
                </a:solidFill>
              </a:rPr>
              <a:t>cannot </a:t>
            </a:r>
            <a:r>
              <a:rPr lang="en-US" sz="1800" dirty="0" smtClean="0">
                <a:solidFill>
                  <a:schemeClr val="tx1"/>
                </a:solidFill>
              </a:rPr>
              <a:t>remotely control the device.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Mitigation: create an auto-boot program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RADIOACTIVE SOURCE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Testing without </a:t>
            </a:r>
            <a:r>
              <a:rPr lang="en-US" sz="1800" dirty="0">
                <a:solidFill>
                  <a:schemeClr val="tx1"/>
                </a:solidFill>
              </a:rPr>
              <a:t>a source was </a:t>
            </a:r>
            <a:r>
              <a:rPr lang="en-US" sz="1800" dirty="0" smtClean="0">
                <a:solidFill>
                  <a:schemeClr val="tx1"/>
                </a:solidFill>
              </a:rPr>
              <a:t>a waste of time. Need immediate response from camera.</a:t>
            </a:r>
          </a:p>
          <a:p>
            <a:pPr marL="800100" lvl="1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Mitigation</a:t>
            </a:r>
            <a:r>
              <a:rPr lang="en-US" sz="1800" dirty="0">
                <a:solidFill>
                  <a:schemeClr val="tx1"/>
                </a:solidFill>
              </a:rPr>
              <a:t>: borrow a stick of </a:t>
            </a:r>
            <a:r>
              <a:rPr lang="en-US" sz="1800" dirty="0" smtClean="0">
                <a:solidFill>
                  <a:schemeClr val="tx1"/>
                </a:solidFill>
              </a:rPr>
              <a:t>Cobalt 60(decays beta).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PARTICLES DETECTION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an’t </a:t>
            </a:r>
            <a:r>
              <a:rPr lang="en-US" sz="1800" dirty="0">
                <a:solidFill>
                  <a:schemeClr val="tx1"/>
                </a:solidFill>
              </a:rPr>
              <a:t>detect </a:t>
            </a:r>
            <a:r>
              <a:rPr lang="en-US" sz="1800" dirty="0" smtClean="0">
                <a:solidFill>
                  <a:schemeClr val="tx1"/>
                </a:solidFill>
              </a:rPr>
              <a:t>particles in </a:t>
            </a: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dirty="0" smtClean="0">
                <a:solidFill>
                  <a:schemeClr val="tx1"/>
                </a:solidFill>
              </a:rPr>
              <a:t>reasonable amount </a:t>
            </a:r>
            <a:r>
              <a:rPr lang="en-US" sz="1800" dirty="0">
                <a:solidFill>
                  <a:schemeClr val="tx1"/>
                </a:solidFill>
              </a:rPr>
              <a:t>of </a:t>
            </a:r>
            <a:r>
              <a:rPr lang="en-US" sz="1800" dirty="0" smtClean="0">
                <a:solidFill>
                  <a:schemeClr val="tx1"/>
                </a:solidFill>
              </a:rPr>
              <a:t>time (rarity).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Mitigation: </a:t>
            </a:r>
            <a:r>
              <a:rPr lang="en-US" sz="1800" dirty="0" smtClean="0">
                <a:solidFill>
                  <a:schemeClr val="tx1"/>
                </a:solidFill>
              </a:rPr>
              <a:t>find bigger sensor or include multiple cameras.</a:t>
            </a:r>
          </a:p>
        </p:txBody>
      </p:sp>
    </p:spTree>
    <p:extLst>
      <p:ext uri="{BB962C8B-B14F-4D97-AF65-F5344CB8AC3E}">
        <p14:creationId xmlns:p14="http://schemas.microsoft.com/office/powerpoint/2010/main" val="163241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4F8621-108C-4926-A91E-C806E72C6E24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gray">
          <a:xfrm>
            <a:off x="785813" y="1268393"/>
            <a:ext cx="7770812" cy="5826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eaLnBrk="1" hangingPunct="1">
              <a:spcBef>
                <a:spcPts val="1200"/>
              </a:spcBef>
            </a:pPr>
            <a:r>
              <a:rPr lang="en-US" sz="2000" b="1" dirty="0" smtClean="0"/>
              <a:t>Issues </a:t>
            </a:r>
            <a:endParaRPr lang="en-US" sz="2000" b="1" dirty="0"/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685799" y="2465496"/>
            <a:ext cx="776605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SSH: </a:t>
            </a:r>
            <a:r>
              <a:rPr lang="en-US" sz="2000" dirty="0" smtClean="0">
                <a:solidFill>
                  <a:schemeClr val="tx1"/>
                </a:solidFill>
              </a:rPr>
              <a:t>One of </a:t>
            </a:r>
            <a:r>
              <a:rPr lang="en-US" sz="2000" dirty="0">
                <a:solidFill>
                  <a:schemeClr val="tx1"/>
                </a:solidFill>
              </a:rPr>
              <a:t>our laptops didn’t communicate Headless(SSH) with the Raspberry Pi. </a:t>
            </a:r>
            <a:r>
              <a:rPr lang="en-US" sz="2000" dirty="0" smtClean="0">
                <a:solidFill>
                  <a:schemeClr val="tx1"/>
                </a:solidFill>
              </a:rPr>
              <a:t>Solved with </a:t>
            </a:r>
            <a:r>
              <a:rPr lang="en-US" sz="2000" dirty="0" err="1" smtClean="0">
                <a:solidFill>
                  <a:schemeClr val="tx1"/>
                </a:solidFill>
              </a:rPr>
              <a:t>Monitor+Keyboard+Mouse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EXPOSURE We want the best view of our particles. One long exposure pic or the sum of multiple short exposure?</a:t>
            </a: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GPS </a:t>
            </a:r>
            <a:r>
              <a:rPr lang="en-US" sz="2000" dirty="0" smtClean="0">
                <a:solidFill>
                  <a:schemeClr val="tx1"/>
                </a:solidFill>
              </a:rPr>
              <a:t>was </a:t>
            </a:r>
            <a:r>
              <a:rPr lang="en-US" sz="2000" dirty="0">
                <a:solidFill>
                  <a:schemeClr val="tx1"/>
                </a:solidFill>
              </a:rPr>
              <a:t>not locating the satellites, </a:t>
            </a:r>
            <a:r>
              <a:rPr lang="en-US" sz="2000" dirty="0" smtClean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chemeClr val="tx1"/>
                </a:solidFill>
              </a:rPr>
              <a:t>were </a:t>
            </a:r>
            <a:r>
              <a:rPr lang="en-US" sz="2000" dirty="0" smtClean="0">
                <a:solidFill>
                  <a:schemeClr val="tx1"/>
                </a:solidFill>
              </a:rPr>
              <a:t>inside!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DETECTION Tests </a:t>
            </a:r>
            <a:r>
              <a:rPr lang="en-US" sz="2000" dirty="0">
                <a:solidFill>
                  <a:schemeClr val="tx1"/>
                </a:solidFill>
              </a:rPr>
              <a:t>didn’t yield result! </a:t>
            </a:r>
            <a:r>
              <a:rPr lang="en-US" sz="2000" dirty="0" smtClean="0">
                <a:solidFill>
                  <a:schemeClr val="tx1"/>
                </a:solidFill>
              </a:rPr>
              <a:t>It is the camera, the source or the code? Tested camera </a:t>
            </a:r>
            <a:r>
              <a:rPr lang="en-US" sz="2000" dirty="0">
                <a:solidFill>
                  <a:schemeClr val="tx1"/>
                </a:solidFill>
              </a:rPr>
              <a:t>with </a:t>
            </a:r>
            <a:r>
              <a:rPr lang="en-US" sz="2000" dirty="0" smtClean="0">
                <a:solidFill>
                  <a:schemeClr val="tx1"/>
                </a:solidFill>
              </a:rPr>
              <a:t>different </a:t>
            </a:r>
            <a:r>
              <a:rPr lang="en-US" sz="2000" dirty="0">
                <a:solidFill>
                  <a:schemeClr val="tx1"/>
                </a:solidFill>
              </a:rPr>
              <a:t>software made </a:t>
            </a:r>
            <a:r>
              <a:rPr lang="en-US" sz="2000" dirty="0" smtClean="0">
                <a:solidFill>
                  <a:schemeClr val="tx1"/>
                </a:solidFill>
              </a:rPr>
              <a:t>just to analyze </a:t>
            </a:r>
            <a:r>
              <a:rPr lang="en-US" sz="2000" dirty="0">
                <a:solidFill>
                  <a:schemeClr val="tx1"/>
                </a:solidFill>
              </a:rPr>
              <a:t>cosmic rays. </a:t>
            </a:r>
            <a:r>
              <a:rPr lang="en-US" sz="2000" dirty="0" smtClean="0">
                <a:solidFill>
                  <a:schemeClr val="tx1"/>
                </a:solidFill>
              </a:rPr>
              <a:t>We had results. </a:t>
            </a:r>
            <a:r>
              <a:rPr lang="en-US" sz="2000" dirty="0">
                <a:solidFill>
                  <a:schemeClr val="tx1"/>
                </a:solidFill>
              </a:rPr>
              <a:t>Needed to improve our </a:t>
            </a:r>
            <a:r>
              <a:rPr lang="en-US" sz="2000" dirty="0" smtClean="0">
                <a:solidFill>
                  <a:schemeClr val="tx1"/>
                </a:solidFill>
              </a:rPr>
              <a:t>code.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799" y="584193"/>
            <a:ext cx="78724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r>
              <a:rPr lang="en-US" sz="2400" b="1" kern="0" dirty="0" smtClean="0">
                <a:solidFill>
                  <a:schemeClr val="tx1"/>
                </a:solidFill>
                <a:latin typeface="+mj-lt"/>
                <a:ea typeface="+mj-ea"/>
                <a:cs typeface="Osaka"/>
              </a:rPr>
              <a:t>Particle Detector Project – Design Review</a:t>
            </a:r>
            <a:endParaRPr lang="en-GB" sz="2400" b="1" kern="0" dirty="0">
              <a:solidFill>
                <a:schemeClr val="tx1"/>
              </a:solidFill>
              <a:latin typeface="+mj-lt"/>
              <a:ea typeface="+mj-ea"/>
              <a:cs typeface="Osaka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45" y="80245"/>
            <a:ext cx="1651635" cy="60388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8" y="80245"/>
            <a:ext cx="1651635" cy="60388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2286000" y="6646863"/>
            <a:ext cx="2287962" cy="21113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6646863"/>
            <a:ext cx="2287962" cy="211137"/>
          </a:xfrm>
          <a:prstGeom prst="rect">
            <a:avLst/>
          </a:prstGeom>
          <a:solidFill>
            <a:srgbClr val="1547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859962" y="6646846"/>
            <a:ext cx="2287962" cy="211137"/>
          </a:xfrm>
          <a:prstGeom prst="rect">
            <a:avLst/>
          </a:prstGeom>
          <a:solidFill>
            <a:srgbClr val="8B6C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73962" y="6646862"/>
            <a:ext cx="2287962" cy="211137"/>
          </a:xfrm>
          <a:prstGeom prst="rect">
            <a:avLst/>
          </a:prstGeom>
          <a:solidFill>
            <a:srgbClr val="8571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358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4F8621-108C-4926-A91E-C806E72C6E24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gray">
          <a:xfrm>
            <a:off x="785813" y="1268393"/>
            <a:ext cx="7770812" cy="5826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eaLnBrk="1" hangingPunct="1">
              <a:spcBef>
                <a:spcPts val="1200"/>
              </a:spcBef>
            </a:pPr>
            <a:r>
              <a:rPr lang="en-US" sz="2000" b="1" dirty="0" smtClean="0"/>
              <a:t>Project Update (1 of 2)</a:t>
            </a:r>
            <a:endParaRPr lang="en-US" sz="2000" b="1" dirty="0"/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790575" y="2604939"/>
            <a:ext cx="776605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l" eaLnBrk="1" fontAlgn="t" hangingPunct="1">
              <a:buFont typeface="Arial" panose="020B0604020202020204" pitchFamily="34" charset="0"/>
              <a:buChar char="•"/>
            </a:pPr>
            <a:r>
              <a:rPr lang="it-IT" sz="2000" b="1" dirty="0" err="1" smtClean="0">
                <a:solidFill>
                  <a:schemeClr val="tx1"/>
                </a:solidFill>
              </a:rPr>
              <a:t>Current</a:t>
            </a:r>
            <a:r>
              <a:rPr lang="it-IT" sz="2000" b="1" dirty="0" smtClean="0">
                <a:solidFill>
                  <a:schemeClr val="tx1"/>
                </a:solidFill>
              </a:rPr>
              <a:t> status:</a:t>
            </a:r>
            <a:endParaRPr lang="en-US" sz="2000" dirty="0">
              <a:solidFill>
                <a:schemeClr val="tx1"/>
              </a:solidFill>
            </a:endParaRPr>
          </a:p>
          <a:p>
            <a:pPr marL="742950" lvl="1" indent="-285750" algn="l" eaLnBrk="1" fontAlgn="t" hangingPunct="1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Connected with Raspberry all devices,</a:t>
            </a:r>
            <a:endParaRPr lang="en-US" sz="2000" dirty="0">
              <a:solidFill>
                <a:schemeClr val="tx1"/>
              </a:solidFill>
            </a:endParaRPr>
          </a:p>
          <a:p>
            <a:pPr marL="742950" lvl="1" indent="-285750" algn="l" eaLnBrk="1" fontAlgn="t" hangingPunct="1">
              <a:buFont typeface="Arial" panose="020B0604020202020204" pitchFamily="34" charset="0"/>
              <a:buChar char="•"/>
            </a:pPr>
            <a:r>
              <a:rPr lang="it-IT" sz="2000" dirty="0" err="1" smtClean="0">
                <a:solidFill>
                  <a:schemeClr val="tx1"/>
                </a:solidFill>
              </a:rPr>
              <a:t>Modified</a:t>
            </a:r>
            <a:r>
              <a:rPr lang="it-IT" sz="2000" dirty="0" smtClean="0">
                <a:solidFill>
                  <a:schemeClr val="tx1"/>
                </a:solidFill>
              </a:rPr>
              <a:t> Logitech </a:t>
            </a:r>
            <a:r>
              <a:rPr lang="it-IT" sz="2000" dirty="0">
                <a:solidFill>
                  <a:schemeClr val="tx1"/>
                </a:solidFill>
              </a:rPr>
              <a:t>with </a:t>
            </a:r>
            <a:r>
              <a:rPr lang="it-IT" sz="2000" dirty="0" err="1" smtClean="0">
                <a:solidFill>
                  <a:schemeClr val="tx1"/>
                </a:solidFill>
              </a:rPr>
              <a:t>black</a:t>
            </a:r>
            <a:r>
              <a:rPr lang="it-IT" sz="2000" dirty="0" smtClean="0">
                <a:solidFill>
                  <a:schemeClr val="tx1"/>
                </a:solidFill>
              </a:rPr>
              <a:t> tape and </a:t>
            </a:r>
            <a:r>
              <a:rPr lang="it-IT" sz="2000" dirty="0" err="1" smtClean="0">
                <a:solidFill>
                  <a:schemeClr val="tx1"/>
                </a:solidFill>
              </a:rPr>
              <a:t>alluminium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foil</a:t>
            </a:r>
            <a:r>
              <a:rPr lang="it-IT" sz="2000" dirty="0" smtClean="0">
                <a:solidFill>
                  <a:schemeClr val="tx1"/>
                </a:solidFill>
              </a:rPr>
              <a:t>,</a:t>
            </a:r>
            <a:endParaRPr lang="en-US" sz="2000" dirty="0">
              <a:solidFill>
                <a:schemeClr val="tx1"/>
              </a:solidFill>
            </a:endParaRPr>
          </a:p>
          <a:p>
            <a:pPr marL="742950" lvl="1" indent="-285750" algn="l" eaLnBrk="1" fontAlgn="t" hangingPunct="1">
              <a:buFont typeface="Arial" panose="020B0604020202020204" pitchFamily="34" charset="0"/>
              <a:buChar char="•"/>
            </a:pPr>
            <a:r>
              <a:rPr lang="it-IT" sz="2000" dirty="0" err="1" smtClean="0">
                <a:solidFill>
                  <a:schemeClr val="tx1"/>
                </a:solidFill>
              </a:rPr>
              <a:t>Wrote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Python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smtClean="0">
                <a:solidFill>
                  <a:schemeClr val="tx1"/>
                </a:solidFill>
              </a:rPr>
              <a:t>code,</a:t>
            </a:r>
          </a:p>
          <a:p>
            <a:pPr marL="742950" lvl="1" indent="-285750" algn="l" eaLnBrk="1" fontAlgn="t" hangingPunct="1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Set up the </a:t>
            </a:r>
            <a:r>
              <a:rPr lang="it-IT" sz="2000" dirty="0" err="1">
                <a:solidFill>
                  <a:schemeClr val="tx1"/>
                </a:solidFill>
              </a:rPr>
              <a:t>protoboard</a:t>
            </a:r>
            <a:r>
              <a:rPr lang="it-IT" sz="2000" dirty="0">
                <a:solidFill>
                  <a:schemeClr val="tx1"/>
                </a:solidFill>
              </a:rPr>
              <a:t> with </a:t>
            </a:r>
            <a:r>
              <a:rPr lang="it-IT" sz="2000" dirty="0" err="1">
                <a:solidFill>
                  <a:schemeClr val="tx1"/>
                </a:solidFill>
              </a:rPr>
              <a:t>button</a:t>
            </a:r>
            <a:r>
              <a:rPr lang="it-IT" sz="2000" dirty="0">
                <a:solidFill>
                  <a:schemeClr val="tx1"/>
                </a:solidFill>
              </a:rPr>
              <a:t> and green </a:t>
            </a:r>
            <a:r>
              <a:rPr lang="it-IT" sz="2000" dirty="0" smtClean="0">
                <a:solidFill>
                  <a:schemeClr val="tx1"/>
                </a:solidFill>
              </a:rPr>
              <a:t>LED,</a:t>
            </a:r>
          </a:p>
          <a:p>
            <a:pPr marL="742950" lvl="1" indent="-285750" algn="l" eaLnBrk="1" fontAlgn="t" hangingPunct="1">
              <a:buFont typeface="Arial" panose="020B0604020202020204" pitchFamily="34" charset="0"/>
              <a:buChar char="•"/>
            </a:pPr>
            <a:r>
              <a:rPr lang="it-IT" sz="2000" dirty="0" err="1" smtClean="0">
                <a:solidFill>
                  <a:schemeClr val="tx1"/>
                </a:solidFill>
              </a:rPr>
              <a:t>Tests</a:t>
            </a:r>
            <a:r>
              <a:rPr lang="it-IT" sz="2000" dirty="0">
                <a:solidFill>
                  <a:schemeClr val="tx1"/>
                </a:solidFill>
              </a:rPr>
              <a:t> with </a:t>
            </a:r>
            <a:r>
              <a:rPr lang="it-IT" sz="2000" dirty="0" smtClean="0">
                <a:solidFill>
                  <a:schemeClr val="tx1"/>
                </a:solidFill>
              </a:rPr>
              <a:t>Cobalto </a:t>
            </a:r>
            <a:r>
              <a:rPr lang="it-IT" sz="2000" dirty="0">
                <a:solidFill>
                  <a:schemeClr val="tx1"/>
                </a:solidFill>
              </a:rPr>
              <a:t>60 source</a:t>
            </a:r>
            <a:r>
              <a:rPr lang="it-IT" sz="2000" dirty="0" smtClean="0">
                <a:solidFill>
                  <a:schemeClr val="tx1"/>
                </a:solidFill>
              </a:rPr>
              <a:t>,</a:t>
            </a:r>
          </a:p>
          <a:p>
            <a:pPr marL="742950" lvl="1" indent="-285750" algn="l" eaLnBrk="1" fontAlgn="t" hangingPunct="1">
              <a:buFont typeface="Arial" panose="020B0604020202020204" pitchFamily="34" charset="0"/>
              <a:buChar char="•"/>
            </a:pPr>
            <a:r>
              <a:rPr lang="it-IT" sz="2000" dirty="0" err="1" smtClean="0">
                <a:solidFill>
                  <a:schemeClr val="tx1"/>
                </a:solidFill>
              </a:rPr>
              <a:t>Provided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Daily</a:t>
            </a:r>
            <a:r>
              <a:rPr lang="it-IT" sz="2000" dirty="0" smtClean="0">
                <a:solidFill>
                  <a:schemeClr val="tx1"/>
                </a:solidFill>
              </a:rPr>
              <a:t> Reports </a:t>
            </a:r>
            <a:r>
              <a:rPr lang="it-IT" sz="2000" dirty="0" err="1" smtClean="0">
                <a:solidFill>
                  <a:schemeClr val="tx1"/>
                </a:solidFill>
              </a:rPr>
              <a:t>which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will</a:t>
            </a:r>
            <a:r>
              <a:rPr lang="it-IT" sz="2000" dirty="0" smtClean="0">
                <a:solidFill>
                  <a:schemeClr val="tx1"/>
                </a:solidFill>
              </a:rPr>
              <a:t> be </a:t>
            </a:r>
            <a:r>
              <a:rPr lang="it-IT" sz="2000" dirty="0" err="1" smtClean="0">
                <a:solidFill>
                  <a:schemeClr val="tx1"/>
                </a:solidFill>
              </a:rPr>
              <a:t>used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as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draft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smtClean="0">
                <a:solidFill>
                  <a:schemeClr val="tx1"/>
                </a:solidFill>
              </a:rPr>
              <a:t>for </a:t>
            </a:r>
            <a:r>
              <a:rPr lang="it-IT" sz="2000" dirty="0" err="1" smtClean="0">
                <a:solidFill>
                  <a:schemeClr val="tx1"/>
                </a:solidFill>
              </a:rPr>
              <a:t>instructions</a:t>
            </a:r>
            <a:r>
              <a:rPr lang="it-IT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799" y="584193"/>
            <a:ext cx="78724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r>
              <a:rPr lang="en-US" sz="2400" b="1" kern="0" dirty="0" smtClean="0">
                <a:solidFill>
                  <a:schemeClr val="tx1"/>
                </a:solidFill>
                <a:latin typeface="+mj-lt"/>
                <a:ea typeface="+mj-ea"/>
                <a:cs typeface="Osaka"/>
              </a:rPr>
              <a:t>Particle Detector Project – Design Review</a:t>
            </a:r>
            <a:endParaRPr lang="en-GB" sz="2400" b="1" kern="0" dirty="0">
              <a:solidFill>
                <a:schemeClr val="tx1"/>
              </a:solidFill>
              <a:latin typeface="+mj-lt"/>
              <a:ea typeface="+mj-ea"/>
              <a:cs typeface="Osaka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45" y="80245"/>
            <a:ext cx="1651635" cy="60388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8" y="80245"/>
            <a:ext cx="1651635" cy="60388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2286000" y="6646863"/>
            <a:ext cx="2287962" cy="21113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6646863"/>
            <a:ext cx="2287962" cy="211137"/>
          </a:xfrm>
          <a:prstGeom prst="rect">
            <a:avLst/>
          </a:prstGeom>
          <a:solidFill>
            <a:srgbClr val="1547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859962" y="6646846"/>
            <a:ext cx="2287962" cy="211137"/>
          </a:xfrm>
          <a:prstGeom prst="rect">
            <a:avLst/>
          </a:prstGeom>
          <a:solidFill>
            <a:srgbClr val="8B6C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73962" y="6646862"/>
            <a:ext cx="2287962" cy="211137"/>
          </a:xfrm>
          <a:prstGeom prst="rect">
            <a:avLst/>
          </a:prstGeom>
          <a:solidFill>
            <a:srgbClr val="8571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2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4F8621-108C-4926-A91E-C806E72C6E24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gray">
          <a:xfrm>
            <a:off x="785813" y="1268393"/>
            <a:ext cx="7770812" cy="5826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eaLnBrk="1" hangingPunct="1">
              <a:spcBef>
                <a:spcPts val="1200"/>
              </a:spcBef>
            </a:pPr>
            <a:r>
              <a:rPr lang="en-US" sz="2000" b="1" dirty="0" smtClean="0"/>
              <a:t>Project Update (2 of 2)</a:t>
            </a:r>
            <a:endParaRPr lang="en-US" sz="20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799" y="584193"/>
            <a:ext cx="78724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r>
              <a:rPr lang="en-US" sz="2400" b="1" kern="0" dirty="0" smtClean="0">
                <a:solidFill>
                  <a:schemeClr val="tx1"/>
                </a:solidFill>
                <a:latin typeface="+mj-lt"/>
                <a:ea typeface="+mj-ea"/>
                <a:cs typeface="Osaka"/>
              </a:rPr>
              <a:t>Particle Detector Project – Design Review</a:t>
            </a:r>
            <a:endParaRPr lang="en-GB" sz="2400" b="1" kern="0" dirty="0">
              <a:solidFill>
                <a:schemeClr val="tx1"/>
              </a:solidFill>
              <a:latin typeface="+mj-lt"/>
              <a:ea typeface="+mj-ea"/>
              <a:cs typeface="Osaka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45" y="80245"/>
            <a:ext cx="1651635" cy="60388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8" y="80245"/>
            <a:ext cx="1651635" cy="60388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2286000" y="6646863"/>
            <a:ext cx="2287962" cy="21113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6646863"/>
            <a:ext cx="2287962" cy="211137"/>
          </a:xfrm>
          <a:prstGeom prst="rect">
            <a:avLst/>
          </a:prstGeom>
          <a:solidFill>
            <a:srgbClr val="1547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859962" y="6646846"/>
            <a:ext cx="2287962" cy="211137"/>
          </a:xfrm>
          <a:prstGeom prst="rect">
            <a:avLst/>
          </a:prstGeom>
          <a:solidFill>
            <a:srgbClr val="8B6C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73962" y="6646862"/>
            <a:ext cx="2287962" cy="211137"/>
          </a:xfrm>
          <a:prstGeom prst="rect">
            <a:avLst/>
          </a:prstGeom>
          <a:solidFill>
            <a:srgbClr val="8571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19" name="Immagin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 t="10467" r="23316" b="31813"/>
          <a:stretch/>
        </p:blipFill>
        <p:spPr>
          <a:xfrm>
            <a:off x="4617528" y="2581722"/>
            <a:ext cx="3982663" cy="2414943"/>
          </a:xfrm>
          <a:prstGeom prst="rect">
            <a:avLst/>
          </a:prstGeom>
        </p:spPr>
      </p:pic>
      <p:pic>
        <p:nvPicPr>
          <p:cNvPr id="20" name="Immagin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3" r="9560"/>
          <a:stretch/>
        </p:blipFill>
        <p:spPr>
          <a:xfrm>
            <a:off x="785813" y="2749036"/>
            <a:ext cx="3520380" cy="260101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785813" y="1937593"/>
            <a:ext cx="341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tx1"/>
                </a:solidFill>
              </a:rPr>
              <a:t>Whole </a:t>
            </a:r>
            <a:r>
              <a:rPr lang="it-IT" sz="2000" dirty="0" err="1" smtClean="0">
                <a:solidFill>
                  <a:schemeClr val="tx1"/>
                </a:solidFill>
              </a:rPr>
              <a:t>system</a:t>
            </a:r>
            <a:r>
              <a:rPr lang="it-IT" sz="2000" dirty="0" smtClean="0">
                <a:solidFill>
                  <a:schemeClr val="tx1"/>
                </a:solidFill>
              </a:rPr>
              <a:t> set up for </a:t>
            </a:r>
            <a:r>
              <a:rPr lang="it-IT" sz="2000" dirty="0" err="1" smtClean="0">
                <a:solidFill>
                  <a:schemeClr val="tx1"/>
                </a:solidFill>
              </a:rPr>
              <a:t>tests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622005" y="2025057"/>
            <a:ext cx="3493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>
                <a:solidFill>
                  <a:schemeClr val="tx1"/>
                </a:solidFill>
              </a:rPr>
              <a:t>Modified</a:t>
            </a:r>
            <a:r>
              <a:rPr lang="it-IT" sz="2000" dirty="0" smtClean="0">
                <a:solidFill>
                  <a:schemeClr val="tx1"/>
                </a:solidFill>
              </a:rPr>
              <a:t> Camera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631939" y="5790579"/>
            <a:ext cx="3348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tx1"/>
                </a:solidFill>
              </a:rPr>
              <a:t>Start </a:t>
            </a:r>
            <a:r>
              <a:rPr lang="it-IT" sz="2000" dirty="0" err="1" smtClean="0">
                <a:solidFill>
                  <a:schemeClr val="tx1"/>
                </a:solidFill>
              </a:rPr>
              <a:t>Demonstration</a:t>
            </a:r>
            <a:r>
              <a:rPr lang="it-IT" dirty="0" smtClean="0">
                <a:solidFill>
                  <a:schemeClr val="tx1"/>
                </a:solidFill>
              </a:rPr>
              <a:t>.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7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4F8621-108C-4926-A91E-C806E72C6E24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gray">
          <a:xfrm>
            <a:off x="785813" y="1268393"/>
            <a:ext cx="7770812" cy="5826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eaLnBrk="1" hangingPunct="1">
              <a:spcBef>
                <a:spcPts val="1200"/>
              </a:spcBef>
            </a:pPr>
            <a:r>
              <a:rPr lang="en-US" sz="2000" b="1" dirty="0" smtClean="0"/>
              <a:t>Outline</a:t>
            </a:r>
            <a:endParaRPr lang="en-US" sz="2000" b="1" dirty="0"/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792163" y="1915697"/>
            <a:ext cx="7766050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Goals </a:t>
            </a:r>
            <a:r>
              <a:rPr lang="en-GB" sz="2000" dirty="0">
                <a:solidFill>
                  <a:schemeClr val="tx1"/>
                </a:solidFill>
              </a:rPr>
              <a:t>and Objective</a:t>
            </a: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What is a Particle Detector?</a:t>
            </a: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Components Description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smtClean="0">
                <a:solidFill>
                  <a:schemeClr val="tx1"/>
                </a:solidFill>
              </a:rPr>
              <a:t>and Specifications</a:t>
            </a:r>
            <a:endParaRPr lang="en-GB" sz="2000" dirty="0">
              <a:solidFill>
                <a:schemeClr val="tx1"/>
              </a:solidFill>
            </a:endParaRP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Risks </a:t>
            </a:r>
            <a:r>
              <a:rPr lang="en-GB" sz="2000" dirty="0">
                <a:solidFill>
                  <a:schemeClr val="tx1"/>
                </a:solidFill>
              </a:rPr>
              <a:t>Review, Issues</a:t>
            </a: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Schedule and Next </a:t>
            </a:r>
            <a:r>
              <a:rPr lang="en-GB" sz="2000" dirty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799" y="584193"/>
            <a:ext cx="78724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r>
              <a:rPr lang="en-US" sz="2400" b="1" kern="0" dirty="0">
                <a:solidFill>
                  <a:schemeClr val="tx1"/>
                </a:solidFill>
                <a:cs typeface="Osaka"/>
              </a:rPr>
              <a:t>Particle Detector Project – Design Review</a:t>
            </a:r>
            <a:endParaRPr lang="en-GB" sz="2400" b="1" kern="0" dirty="0">
              <a:solidFill>
                <a:schemeClr val="tx1"/>
              </a:solidFill>
              <a:cs typeface="Osaka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45" y="80245"/>
            <a:ext cx="1651635" cy="603885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8" y="80245"/>
            <a:ext cx="1651635" cy="60388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2286000" y="6646863"/>
            <a:ext cx="2287962" cy="21113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0" y="6646863"/>
            <a:ext cx="2287962" cy="211137"/>
          </a:xfrm>
          <a:prstGeom prst="rect">
            <a:avLst/>
          </a:prstGeom>
          <a:solidFill>
            <a:srgbClr val="1547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859962" y="6646846"/>
            <a:ext cx="2287962" cy="211137"/>
          </a:xfrm>
          <a:prstGeom prst="rect">
            <a:avLst/>
          </a:prstGeom>
          <a:solidFill>
            <a:srgbClr val="8B6C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73962" y="6646862"/>
            <a:ext cx="2287962" cy="211137"/>
          </a:xfrm>
          <a:prstGeom prst="rect">
            <a:avLst/>
          </a:prstGeom>
          <a:solidFill>
            <a:srgbClr val="8571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4F8621-108C-4926-A91E-C806E72C6E24}" type="slidenum">
              <a:rPr lang="en-US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gray">
          <a:xfrm>
            <a:off x="785813" y="1268393"/>
            <a:ext cx="7770812" cy="5826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eaLnBrk="1" hangingPunct="1">
              <a:spcBef>
                <a:spcPts val="1200"/>
              </a:spcBef>
            </a:pPr>
            <a:r>
              <a:rPr lang="en-US" sz="2000" b="1" dirty="0" smtClean="0">
                <a:solidFill>
                  <a:srgbClr val="FFFFFF"/>
                </a:solidFill>
              </a:rPr>
              <a:t>First Indoor Test  &lt;&lt;Starry Night&gt;&gt;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792163" y="1915697"/>
            <a:ext cx="7766050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Tests Mode: with source inside the office. </a:t>
            </a: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Duration of tests:</a:t>
            </a:r>
          </a:p>
          <a:p>
            <a:pPr marL="800100" lvl="1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Start time: 18:11 / End time: 18:26</a:t>
            </a:r>
          </a:p>
          <a:p>
            <a:pPr marL="800100" lvl="1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Total minutes: 15 min</a:t>
            </a: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Results: </a:t>
            </a:r>
          </a:p>
          <a:p>
            <a:pPr marL="800100" lvl="1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Number of particles </a:t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detected: 80.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799" y="584193"/>
            <a:ext cx="78724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r>
              <a:rPr lang="en-US" sz="2400" b="1" kern="0" dirty="0" smtClean="0">
                <a:solidFill>
                  <a:srgbClr val="000000"/>
                </a:solidFill>
                <a:latin typeface="Arial"/>
                <a:ea typeface="+mj-ea"/>
                <a:cs typeface="Osaka"/>
              </a:rPr>
              <a:t>Particle Detector Project – Design Review</a:t>
            </a:r>
            <a:endParaRPr lang="en-GB" sz="2400" b="1" kern="0" dirty="0">
              <a:solidFill>
                <a:srgbClr val="000000"/>
              </a:solidFill>
              <a:latin typeface="Arial"/>
              <a:ea typeface="+mj-ea"/>
              <a:cs typeface="Osaka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45" y="80245"/>
            <a:ext cx="1651635" cy="60388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8" y="80245"/>
            <a:ext cx="1651635" cy="60388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2286000" y="6646863"/>
            <a:ext cx="2287962" cy="21113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6646863"/>
            <a:ext cx="2287962" cy="211137"/>
          </a:xfrm>
          <a:prstGeom prst="rect">
            <a:avLst/>
          </a:prstGeom>
          <a:solidFill>
            <a:srgbClr val="1547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859962" y="6646846"/>
            <a:ext cx="2287962" cy="211137"/>
          </a:xfrm>
          <a:prstGeom prst="rect">
            <a:avLst/>
          </a:prstGeom>
          <a:solidFill>
            <a:srgbClr val="8B6C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73962" y="6646862"/>
            <a:ext cx="2287962" cy="211137"/>
          </a:xfrm>
          <a:prstGeom prst="rect">
            <a:avLst/>
          </a:prstGeom>
          <a:solidFill>
            <a:srgbClr val="8571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259" y="3323073"/>
            <a:ext cx="4198365" cy="31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3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4F8621-108C-4926-A91E-C806E72C6E24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gray">
          <a:xfrm>
            <a:off x="785813" y="1268393"/>
            <a:ext cx="7770812" cy="5826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eaLnBrk="1" hangingPunct="1">
              <a:spcBef>
                <a:spcPts val="1200"/>
              </a:spcBef>
            </a:pPr>
            <a:r>
              <a:rPr lang="en-US" sz="2000" b="1" dirty="0" smtClean="0"/>
              <a:t>Indoor Test 2017/04/17</a:t>
            </a:r>
            <a:endParaRPr lang="en-US" sz="2000" b="1" dirty="0"/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792163" y="1915697"/>
            <a:ext cx="776605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Tests Mode: </a:t>
            </a:r>
            <a:r>
              <a:rPr lang="en-US" sz="2000" dirty="0" smtClean="0">
                <a:solidFill>
                  <a:srgbClr val="000000"/>
                </a:solidFill>
              </a:rPr>
              <a:t>with </a:t>
            </a:r>
            <a:r>
              <a:rPr lang="en-US" sz="2000" dirty="0">
                <a:solidFill>
                  <a:srgbClr val="000000"/>
                </a:solidFill>
              </a:rPr>
              <a:t>cosmic </a:t>
            </a:r>
            <a:r>
              <a:rPr lang="en-US" sz="2000" dirty="0" smtClean="0">
                <a:solidFill>
                  <a:srgbClr val="000000"/>
                </a:solidFill>
              </a:rPr>
              <a:t>muons </a:t>
            </a:r>
            <a:r>
              <a:rPr lang="en-US" sz="2000" dirty="0">
                <a:solidFill>
                  <a:srgbClr val="000000"/>
                </a:solidFill>
              </a:rPr>
              <a:t>inside the office. </a:t>
            </a: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Duration of tests:</a:t>
            </a:r>
          </a:p>
          <a:p>
            <a:pPr marL="800100" lvl="1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Start time: 10:03 / End time:12:03 </a:t>
            </a:r>
            <a:endParaRPr lang="en-US" sz="2000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Total minutes: min=120</a:t>
            </a: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Results: </a:t>
            </a:r>
          </a:p>
          <a:p>
            <a:pPr marL="800100" lvl="1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Number of particles detected: 3</a:t>
            </a:r>
          </a:p>
          <a:p>
            <a:pPr marL="800100" lvl="1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Conclusions: rate is very low. </a:t>
            </a:r>
            <a:r>
              <a:rPr lang="en-US" sz="2000" dirty="0" err="1" smtClean="0">
                <a:solidFill>
                  <a:schemeClr val="tx1"/>
                </a:solidFill>
              </a:rPr>
              <a:t>Coeherent</a:t>
            </a:r>
            <a:r>
              <a:rPr lang="en-US" sz="2000" dirty="0" smtClean="0">
                <a:solidFill>
                  <a:schemeClr val="tx1"/>
                </a:solidFill>
              </a:rPr>
              <a:t> to the very low efficiency and size of sensor ɛ*.</a:t>
            </a:r>
          </a:p>
          <a:p>
            <a:pPr algn="l">
              <a:spcBef>
                <a:spcPts val="1200"/>
              </a:spcBef>
              <a:buSzPts val="2000"/>
            </a:pPr>
            <a:r>
              <a:rPr lang="en-US" sz="1200" dirty="0">
                <a:solidFill>
                  <a:srgbClr val="000000"/>
                </a:solidFill>
              </a:rPr>
              <a:t>* (ɛ is calculated with the source at 30fps: counted(not just seen) events per minute/decays per minute of the source</a:t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 smtClean="0">
                <a:solidFill>
                  <a:srgbClr val="000000"/>
                </a:solidFill>
              </a:rPr>
              <a:t>ɛ=11/780=0.014 </a:t>
            </a:r>
            <a:r>
              <a:rPr lang="en-US" sz="12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799" y="584193"/>
            <a:ext cx="78724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r>
              <a:rPr lang="en-US" sz="2400" b="1" kern="0" dirty="0" smtClean="0">
                <a:solidFill>
                  <a:schemeClr val="tx1"/>
                </a:solidFill>
                <a:latin typeface="+mj-lt"/>
                <a:ea typeface="+mj-ea"/>
                <a:cs typeface="Osaka"/>
              </a:rPr>
              <a:t>Particle Detector Project – Design Review</a:t>
            </a:r>
            <a:endParaRPr lang="en-GB" sz="2400" b="1" kern="0" dirty="0">
              <a:solidFill>
                <a:schemeClr val="tx1"/>
              </a:solidFill>
              <a:latin typeface="+mj-lt"/>
              <a:ea typeface="+mj-ea"/>
              <a:cs typeface="Osaka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45" y="80245"/>
            <a:ext cx="1651635" cy="60388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8" y="80245"/>
            <a:ext cx="1651635" cy="60388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2286000" y="6646863"/>
            <a:ext cx="2287962" cy="21113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6646863"/>
            <a:ext cx="2287962" cy="211137"/>
          </a:xfrm>
          <a:prstGeom prst="rect">
            <a:avLst/>
          </a:prstGeom>
          <a:solidFill>
            <a:srgbClr val="1547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859962" y="6646846"/>
            <a:ext cx="2287962" cy="211137"/>
          </a:xfrm>
          <a:prstGeom prst="rect">
            <a:avLst/>
          </a:prstGeom>
          <a:solidFill>
            <a:srgbClr val="8B6C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73962" y="6646862"/>
            <a:ext cx="2287962" cy="211137"/>
          </a:xfrm>
          <a:prstGeom prst="rect">
            <a:avLst/>
          </a:prstGeom>
          <a:solidFill>
            <a:srgbClr val="8571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90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4F8621-108C-4926-A91E-C806E72C6E24}" type="slidenum">
              <a:rPr lang="en-US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gray">
          <a:xfrm>
            <a:off x="785813" y="1268393"/>
            <a:ext cx="7770812" cy="5826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eaLnBrk="1" hangingPunct="1">
              <a:spcBef>
                <a:spcPts val="1200"/>
              </a:spcBef>
            </a:pPr>
            <a:r>
              <a:rPr lang="en-US" sz="2000" b="1" dirty="0" smtClean="0">
                <a:solidFill>
                  <a:srgbClr val="FFFFFF"/>
                </a:solidFill>
              </a:rPr>
              <a:t>Next Steps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792163" y="1915697"/>
            <a:ext cx="776605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Improve Python Code:</a:t>
            </a:r>
          </a:p>
          <a:p>
            <a:pPr lvl="1" algn="l">
              <a:spcBef>
                <a:spcPts val="1200"/>
              </a:spcBef>
              <a:buSzPts val="2000"/>
            </a:pPr>
            <a:r>
              <a:rPr lang="en-US" sz="2000" dirty="0" smtClean="0">
                <a:solidFill>
                  <a:srgbClr val="000000"/>
                </a:solidFill>
              </a:rPr>
              <a:t>- HW2: </a:t>
            </a:r>
            <a:r>
              <a:rPr lang="en-US" sz="2000" dirty="0" err="1" smtClean="0">
                <a:solidFill>
                  <a:srgbClr val="000000"/>
                </a:solidFill>
              </a:rPr>
              <a:t>autoboot</a:t>
            </a:r>
            <a:r>
              <a:rPr lang="en-US" sz="2000" dirty="0" smtClean="0">
                <a:solidFill>
                  <a:srgbClr val="000000"/>
                </a:solidFill>
              </a:rPr>
              <a:t> program</a:t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- SY3: modify EXIF data to </a:t>
            </a:r>
            <a:r>
              <a:rPr lang="en-US" sz="2000" dirty="0">
                <a:solidFill>
                  <a:srgbClr val="000000"/>
                </a:solidFill>
              </a:rPr>
              <a:t>g</a:t>
            </a:r>
            <a:r>
              <a:rPr lang="en-US" sz="2000" dirty="0" smtClean="0">
                <a:solidFill>
                  <a:srgbClr val="000000"/>
                </a:solidFill>
              </a:rPr>
              <a:t>eotag images</a:t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- SY1: reset program manually button</a:t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- If an error occur: blinking LED</a:t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- Return time of data taking </a:t>
            </a: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Complete Test Procedure for Acceptance Testing</a:t>
            </a: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Record Video Tutorial and write Documentation– How to use the Particle Detector</a:t>
            </a: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Complete Final Report</a:t>
            </a: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Prepare for Project Close and Lesson Learned</a:t>
            </a:r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799" y="584193"/>
            <a:ext cx="78724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r>
              <a:rPr lang="en-US" sz="2400" b="1" kern="0" dirty="0" smtClean="0">
                <a:solidFill>
                  <a:srgbClr val="000000"/>
                </a:solidFill>
                <a:latin typeface="Arial"/>
                <a:ea typeface="+mj-ea"/>
                <a:cs typeface="Osaka"/>
              </a:rPr>
              <a:t>Particle Detector Project – Design Review</a:t>
            </a:r>
            <a:endParaRPr lang="en-GB" sz="2400" b="1" kern="0" dirty="0">
              <a:solidFill>
                <a:srgbClr val="000000"/>
              </a:solidFill>
              <a:latin typeface="Arial"/>
              <a:ea typeface="+mj-ea"/>
              <a:cs typeface="Osaka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45" y="80245"/>
            <a:ext cx="1651635" cy="60388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8" y="80245"/>
            <a:ext cx="1651635" cy="60388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2286000" y="6646863"/>
            <a:ext cx="2287962" cy="21113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6646863"/>
            <a:ext cx="2287962" cy="211137"/>
          </a:xfrm>
          <a:prstGeom prst="rect">
            <a:avLst/>
          </a:prstGeom>
          <a:solidFill>
            <a:srgbClr val="1547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859962" y="6646846"/>
            <a:ext cx="2287962" cy="211137"/>
          </a:xfrm>
          <a:prstGeom prst="rect">
            <a:avLst/>
          </a:prstGeom>
          <a:solidFill>
            <a:srgbClr val="8B6C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73962" y="6646862"/>
            <a:ext cx="2287962" cy="211137"/>
          </a:xfrm>
          <a:prstGeom prst="rect">
            <a:avLst/>
          </a:prstGeom>
          <a:solidFill>
            <a:srgbClr val="8571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FFFFFF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034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4F8621-108C-4926-A91E-C806E72C6E24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gray">
          <a:xfrm>
            <a:off x="785813" y="1268393"/>
            <a:ext cx="7770812" cy="5826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eaLnBrk="1" hangingPunct="1">
              <a:spcBef>
                <a:spcPts val="1200"/>
              </a:spcBef>
            </a:pPr>
            <a:r>
              <a:rPr lang="en-US" sz="2000" b="1" dirty="0" smtClean="0"/>
              <a:t>Lessons Learned </a:t>
            </a:r>
            <a:endParaRPr lang="en-US" sz="20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799" y="584193"/>
            <a:ext cx="78724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r>
              <a:rPr lang="en-US" sz="2400" b="1" kern="0" dirty="0" smtClean="0">
                <a:solidFill>
                  <a:schemeClr val="tx1"/>
                </a:solidFill>
                <a:latin typeface="+mj-lt"/>
                <a:ea typeface="+mj-ea"/>
                <a:cs typeface="Osaka"/>
              </a:rPr>
              <a:t>Particle Detector Project – Design Review</a:t>
            </a:r>
            <a:endParaRPr lang="en-GB" sz="2400" b="1" kern="0" dirty="0">
              <a:solidFill>
                <a:schemeClr val="tx1"/>
              </a:solidFill>
              <a:latin typeface="+mj-lt"/>
              <a:ea typeface="+mj-ea"/>
              <a:cs typeface="Osaka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45" y="80245"/>
            <a:ext cx="1651635" cy="60388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8" y="80245"/>
            <a:ext cx="1651635" cy="60388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2286000" y="6646863"/>
            <a:ext cx="2287962" cy="21113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6646863"/>
            <a:ext cx="2287962" cy="211137"/>
          </a:xfrm>
          <a:prstGeom prst="rect">
            <a:avLst/>
          </a:prstGeom>
          <a:solidFill>
            <a:srgbClr val="1547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859962" y="6646846"/>
            <a:ext cx="2287962" cy="211137"/>
          </a:xfrm>
          <a:prstGeom prst="rect">
            <a:avLst/>
          </a:prstGeom>
          <a:solidFill>
            <a:srgbClr val="8B6C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73962" y="6646862"/>
            <a:ext cx="2287962" cy="211137"/>
          </a:xfrm>
          <a:prstGeom prst="rect">
            <a:avLst/>
          </a:prstGeom>
          <a:solidFill>
            <a:srgbClr val="8571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790575" y="2267109"/>
            <a:ext cx="776605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>
              <a:lnSpc>
                <a:spcPct val="200000"/>
              </a:lnSpc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Ask for advices to experts, make research online.</a:t>
            </a:r>
          </a:p>
          <a:p>
            <a:pPr marL="342900" indent="-342900" algn="l">
              <a:lnSpc>
                <a:spcPct val="200000"/>
              </a:lnSpc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Daily report of all the steps, take stock of the situation or you get lost, go off topic.</a:t>
            </a:r>
          </a:p>
          <a:p>
            <a:pPr marL="342900" indent="-342900" algn="l">
              <a:lnSpc>
                <a:spcPct val="200000"/>
              </a:lnSpc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Constantly experiment without being afraid of making errors or fail, open mind.</a:t>
            </a:r>
          </a:p>
        </p:txBody>
      </p:sp>
    </p:spTree>
    <p:extLst>
      <p:ext uri="{BB962C8B-B14F-4D97-AF65-F5344CB8AC3E}">
        <p14:creationId xmlns:p14="http://schemas.microsoft.com/office/powerpoint/2010/main" val="16309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4F8621-108C-4926-A91E-C806E72C6E24}" type="slidenum">
              <a:rPr lang="en-US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gray">
          <a:xfrm>
            <a:off x="785813" y="1268393"/>
            <a:ext cx="7770812" cy="5826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eaLnBrk="1" hangingPunct="1">
              <a:spcBef>
                <a:spcPts val="1200"/>
              </a:spcBef>
            </a:pPr>
            <a:r>
              <a:rPr lang="en-US" sz="2000" b="1" dirty="0" smtClean="0">
                <a:solidFill>
                  <a:srgbClr val="FFFFFF"/>
                </a:solidFill>
              </a:rPr>
              <a:t>Milestone Schedule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792163" y="1915697"/>
            <a:ext cx="7766050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3/13</a:t>
            </a:r>
            <a:r>
              <a:rPr lang="en-US" sz="2000" dirty="0">
                <a:solidFill>
                  <a:srgbClr val="000000"/>
                </a:solidFill>
              </a:rPr>
              <a:t>: Kick Off Meeting - Done</a:t>
            </a: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</a:rPr>
              <a:t>4/18: </a:t>
            </a:r>
            <a:r>
              <a:rPr lang="en-US" sz="2000" b="1" dirty="0">
                <a:solidFill>
                  <a:srgbClr val="00B050"/>
                </a:solidFill>
              </a:rPr>
              <a:t>Design Review 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4/25: </a:t>
            </a:r>
            <a:r>
              <a:rPr lang="en-US" sz="2000" dirty="0">
                <a:solidFill>
                  <a:srgbClr val="000000"/>
                </a:solidFill>
              </a:rPr>
              <a:t>Build Prototype and Test</a:t>
            </a: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5/09: </a:t>
            </a:r>
            <a:r>
              <a:rPr lang="en-US" sz="2000" dirty="0">
                <a:solidFill>
                  <a:srgbClr val="000000"/>
                </a:solidFill>
              </a:rPr>
              <a:t>Acceptance </a:t>
            </a:r>
            <a:r>
              <a:rPr lang="en-US" sz="2000" dirty="0" smtClean="0">
                <a:solidFill>
                  <a:srgbClr val="000000"/>
                </a:solidFill>
              </a:rPr>
              <a:t>Test</a:t>
            </a: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? : Test on </a:t>
            </a:r>
            <a:r>
              <a:rPr lang="en-US" sz="2000" dirty="0" err="1" smtClean="0">
                <a:solidFill>
                  <a:srgbClr val="000000"/>
                </a:solidFill>
              </a:rPr>
              <a:t>Maunakea</a:t>
            </a: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5/23: </a:t>
            </a:r>
            <a:r>
              <a:rPr lang="en-US" sz="2000" dirty="0">
                <a:solidFill>
                  <a:srgbClr val="000000"/>
                </a:solidFill>
              </a:rPr>
              <a:t>Project Close and Lessons </a:t>
            </a:r>
            <a:r>
              <a:rPr lang="en-US" sz="2000" dirty="0" smtClean="0">
                <a:solidFill>
                  <a:srgbClr val="000000"/>
                </a:solidFill>
              </a:rPr>
              <a:t>Learned</a:t>
            </a:r>
            <a:endParaRPr lang="en-GB" sz="2000" dirty="0" smtClean="0">
              <a:solidFill>
                <a:srgbClr val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799" y="584193"/>
            <a:ext cx="78724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r>
              <a:rPr lang="en-US" sz="2400" b="1" kern="0" dirty="0" smtClean="0">
                <a:solidFill>
                  <a:srgbClr val="000000"/>
                </a:solidFill>
                <a:latin typeface="Arial"/>
                <a:ea typeface="+mj-ea"/>
                <a:cs typeface="Osaka"/>
              </a:rPr>
              <a:t>Particle Detector Project – Design Review</a:t>
            </a:r>
            <a:endParaRPr lang="en-GB" sz="2400" b="1" kern="0" dirty="0">
              <a:solidFill>
                <a:srgbClr val="000000"/>
              </a:solidFill>
              <a:latin typeface="Arial"/>
              <a:ea typeface="+mj-ea"/>
              <a:cs typeface="Osaka"/>
            </a:endParaRPr>
          </a:p>
        </p:txBody>
      </p:sp>
      <p:pic>
        <p:nvPicPr>
          <p:cNvPr id="49" name="Picture 4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45" y="80245"/>
            <a:ext cx="1651635" cy="603885"/>
          </a:xfrm>
          <a:prstGeom prst="rect">
            <a:avLst/>
          </a:prstGeom>
        </p:spPr>
      </p:pic>
      <p:pic>
        <p:nvPicPr>
          <p:cNvPr id="50" name="Picture 4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8" y="80245"/>
            <a:ext cx="1651635" cy="603885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 bwMode="auto">
          <a:xfrm>
            <a:off x="2286000" y="6646863"/>
            <a:ext cx="2287962" cy="21113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0" y="6646863"/>
            <a:ext cx="2287962" cy="211137"/>
          </a:xfrm>
          <a:prstGeom prst="rect">
            <a:avLst/>
          </a:prstGeom>
          <a:solidFill>
            <a:srgbClr val="1547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859962" y="6646846"/>
            <a:ext cx="2287962" cy="211137"/>
          </a:xfrm>
          <a:prstGeom prst="rect">
            <a:avLst/>
          </a:prstGeom>
          <a:solidFill>
            <a:srgbClr val="8B6C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573962" y="6646862"/>
            <a:ext cx="2287962" cy="211137"/>
          </a:xfrm>
          <a:prstGeom prst="rect">
            <a:avLst/>
          </a:prstGeom>
          <a:solidFill>
            <a:srgbClr val="8571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85628" y="4614034"/>
            <a:ext cx="8270997" cy="2364729"/>
            <a:chOff x="-97" y="-63"/>
            <a:chExt cx="834" cy="224"/>
          </a:xfrm>
        </p:grpSpPr>
        <p:sp>
          <p:nvSpPr>
            <p:cNvPr id="3" name="Rectangle 37"/>
            <p:cNvSpPr>
              <a:spLocks noChangeArrowheads="1"/>
            </p:cNvSpPr>
            <p:nvPr/>
          </p:nvSpPr>
          <p:spPr bwMode="auto">
            <a:xfrm>
              <a:off x="40" y="0"/>
              <a:ext cx="579" cy="13"/>
            </a:xfrm>
            <a:prstGeom prst="rect">
              <a:avLst/>
            </a:prstGeom>
            <a:solidFill>
              <a:srgbClr val="FFFFFF"/>
            </a:solidFill>
            <a:ln w="1">
              <a:solidFill>
                <a:srgbClr val="444444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" name="Rectangle 36" descr="Mon 3/13/17"/>
            <p:cNvSpPr>
              <a:spLocks noChangeArrowheads="1"/>
            </p:cNvSpPr>
            <p:nvPr/>
          </p:nvSpPr>
          <p:spPr bwMode="auto">
            <a:xfrm>
              <a:off x="-97" y="-3"/>
              <a:ext cx="13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/>
              <a:r>
                <a:rPr lang="en-US" altLang="en-US" sz="800" smtClean="0">
                  <a:solidFill>
                    <a:srgbClr val="44444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  <a:r>
                <a:rPr lang="en-US" altLang="en-US" sz="300" smtClean="0">
                  <a:solidFill>
                    <a:srgbClr val="000000"/>
                  </a:solidFill>
                </a:rPr>
                <a:t/>
              </a:r>
              <a:br>
                <a:rPr lang="en-US" altLang="en-US" sz="300" smtClean="0">
                  <a:solidFill>
                    <a:srgbClr val="000000"/>
                  </a:solidFill>
                </a:rPr>
              </a:br>
              <a:r>
                <a:rPr lang="en-US" altLang="en-US" sz="800" smtClean="0">
                  <a:solidFill>
                    <a:srgbClr val="44444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 3/13/17</a:t>
              </a: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Rectangle 35" descr="Tue 5/23/17"/>
            <p:cNvSpPr>
              <a:spLocks noChangeArrowheads="1"/>
            </p:cNvSpPr>
            <p:nvPr/>
          </p:nvSpPr>
          <p:spPr bwMode="auto">
            <a:xfrm>
              <a:off x="625" y="-3"/>
              <a:ext cx="112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altLang="en-US" sz="800" smtClean="0">
                  <a:solidFill>
                    <a:srgbClr val="44444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Finish</a:t>
              </a:r>
              <a:r>
                <a:rPr lang="en-US" altLang="en-US" sz="300" smtClean="0">
                  <a:solidFill>
                    <a:srgbClr val="000000"/>
                  </a:solidFill>
                </a:rPr>
                <a:t/>
              </a:r>
              <a:br>
                <a:rPr lang="en-US" altLang="en-US" sz="300" smtClean="0">
                  <a:solidFill>
                    <a:srgbClr val="000000"/>
                  </a:solidFill>
                </a:rPr>
              </a:br>
              <a:r>
                <a:rPr lang="en-US" altLang="en-US" sz="800" smtClean="0">
                  <a:solidFill>
                    <a:srgbClr val="44444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Tue 5/23/17</a:t>
              </a: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Rectangle 34" descr="Mar 26, '17"/>
            <p:cNvSpPr>
              <a:spLocks noChangeArrowheads="1"/>
            </p:cNvSpPr>
            <p:nvPr/>
          </p:nvSpPr>
          <p:spPr bwMode="auto">
            <a:xfrm>
              <a:off x="145" y="-28"/>
              <a:ext cx="103" cy="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altLang="en-US" sz="800" smtClean="0">
                  <a:solidFill>
                    <a:srgbClr val="44444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 26, '17</a:t>
              </a: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Freeform 33"/>
            <p:cNvSpPr>
              <a:spLocks noChangeArrowheads="1"/>
            </p:cNvSpPr>
            <p:nvPr/>
          </p:nvSpPr>
          <p:spPr bwMode="auto">
            <a:xfrm>
              <a:off x="145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" name="Rectangle 32" descr="Apr 16, '17"/>
            <p:cNvSpPr>
              <a:spLocks noChangeArrowheads="1"/>
            </p:cNvSpPr>
            <p:nvPr/>
          </p:nvSpPr>
          <p:spPr bwMode="auto">
            <a:xfrm>
              <a:off x="314" y="-28"/>
              <a:ext cx="99" cy="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altLang="en-US" sz="800" smtClean="0">
                  <a:solidFill>
                    <a:srgbClr val="44444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Apr 16, '17</a:t>
              </a: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Freeform 31"/>
            <p:cNvSpPr>
              <a:spLocks noChangeArrowheads="1"/>
            </p:cNvSpPr>
            <p:nvPr/>
          </p:nvSpPr>
          <p:spPr bwMode="auto">
            <a:xfrm>
              <a:off x="314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Rectangle 30" descr="May 7, '17"/>
            <p:cNvSpPr>
              <a:spLocks noChangeArrowheads="1"/>
            </p:cNvSpPr>
            <p:nvPr/>
          </p:nvSpPr>
          <p:spPr bwMode="auto">
            <a:xfrm>
              <a:off x="482" y="-28"/>
              <a:ext cx="95" cy="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altLang="en-US" sz="800" smtClean="0">
                  <a:solidFill>
                    <a:srgbClr val="44444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May 7, '17</a:t>
              </a: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Freeform 29"/>
            <p:cNvSpPr>
              <a:spLocks noChangeArrowheads="1"/>
            </p:cNvSpPr>
            <p:nvPr/>
          </p:nvSpPr>
          <p:spPr bwMode="auto">
            <a:xfrm>
              <a:off x="482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13" name="Group 26"/>
            <p:cNvGrpSpPr>
              <a:grpSpLocks/>
            </p:cNvGrpSpPr>
            <p:nvPr/>
          </p:nvGrpSpPr>
          <p:grpSpPr bwMode="auto">
            <a:xfrm>
              <a:off x="31" y="5"/>
              <a:ext cx="18" cy="18"/>
              <a:chOff x="0" y="0"/>
              <a:chExt cx="100" cy="100"/>
            </a:xfrm>
          </p:grpSpPr>
          <p:sp>
            <p:nvSpPr>
              <p:cNvPr id="5166" name="Freeform 2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167" name="Freeform 2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" name="Freeform 25"/>
            <p:cNvSpPr>
              <a:spLocks noChangeArrowheads="1"/>
            </p:cNvSpPr>
            <p:nvPr/>
          </p:nvSpPr>
          <p:spPr bwMode="auto">
            <a:xfrm>
              <a:off x="40" y="18"/>
              <a:ext cx="0" cy="20"/>
            </a:xfrm>
            <a:custGeom>
              <a:avLst/>
              <a:gdLst>
                <a:gd name="T0" fmla="*/ 0 h 20"/>
                <a:gd name="T1" fmla="*/ 2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lnTo>
                    <a:pt x="0" y="2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Rectangle 24" descr="Kickoff Meeting&#10;Mon 3/13/17"/>
            <p:cNvSpPr>
              <a:spLocks noChangeArrowheads="1"/>
            </p:cNvSpPr>
            <p:nvPr/>
          </p:nvSpPr>
          <p:spPr bwMode="auto">
            <a:xfrm>
              <a:off x="-20" y="38"/>
              <a:ext cx="120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en-US" sz="1000" smtClean="0">
                  <a:solidFill>
                    <a:srgbClr val="44444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Kickoff Meeting</a:t>
              </a:r>
              <a:r>
                <a:rPr lang="en-US" altLang="en-US" sz="300" smtClean="0">
                  <a:solidFill>
                    <a:srgbClr val="000000"/>
                  </a:solidFill>
                </a:rPr>
                <a:t/>
              </a:r>
              <a:br>
                <a:rPr lang="en-US" altLang="en-US" sz="300" smtClean="0">
                  <a:solidFill>
                    <a:srgbClr val="000000"/>
                  </a:solidFill>
                </a:rPr>
              </a:br>
              <a:r>
                <a:rPr lang="en-US" altLang="en-US" sz="800" smtClean="0">
                  <a:solidFill>
                    <a:srgbClr val="44444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 3/13/17</a:t>
              </a: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7" name="Group 21"/>
            <p:cNvGrpSpPr>
              <a:grpSpLocks/>
            </p:cNvGrpSpPr>
            <p:nvPr/>
          </p:nvGrpSpPr>
          <p:grpSpPr bwMode="auto">
            <a:xfrm>
              <a:off x="329" y="5"/>
              <a:ext cx="18" cy="18"/>
              <a:chOff x="0" y="0"/>
              <a:chExt cx="100" cy="100"/>
            </a:xfrm>
          </p:grpSpPr>
          <p:sp>
            <p:nvSpPr>
              <p:cNvPr id="5164" name="Freeform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165" name="Freeform 2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" name="Freeform 20"/>
            <p:cNvSpPr>
              <a:spLocks noChangeArrowheads="1"/>
            </p:cNvSpPr>
            <p:nvPr/>
          </p:nvSpPr>
          <p:spPr bwMode="auto">
            <a:xfrm>
              <a:off x="338" y="18"/>
              <a:ext cx="0" cy="20"/>
            </a:xfrm>
            <a:custGeom>
              <a:avLst/>
              <a:gdLst>
                <a:gd name="T0" fmla="*/ 0 h 20"/>
                <a:gd name="T1" fmla="*/ 2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lnTo>
                    <a:pt x="0" y="2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angle 19" descr="Design Review&#10;Tue 4/18/17"/>
            <p:cNvSpPr>
              <a:spLocks noChangeArrowheads="1"/>
            </p:cNvSpPr>
            <p:nvPr/>
          </p:nvSpPr>
          <p:spPr bwMode="auto">
            <a:xfrm>
              <a:off x="258" y="38"/>
              <a:ext cx="160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en-US" sz="1000" smtClean="0">
                  <a:solidFill>
                    <a:srgbClr val="44444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Design Review</a:t>
              </a:r>
              <a:r>
                <a:rPr lang="en-US" altLang="en-US" sz="300" smtClean="0">
                  <a:solidFill>
                    <a:srgbClr val="000000"/>
                  </a:solidFill>
                </a:rPr>
                <a:t/>
              </a:r>
              <a:br>
                <a:rPr lang="en-US" altLang="en-US" sz="300" smtClean="0">
                  <a:solidFill>
                    <a:srgbClr val="000000"/>
                  </a:solidFill>
                </a:rPr>
              </a:br>
              <a:r>
                <a:rPr lang="en-US" altLang="en-US" sz="800" smtClean="0">
                  <a:solidFill>
                    <a:srgbClr val="44444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Tue 4/18/17</a:t>
              </a: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0" name="Group 16"/>
            <p:cNvGrpSpPr>
              <a:grpSpLocks/>
            </p:cNvGrpSpPr>
            <p:nvPr/>
          </p:nvGrpSpPr>
          <p:grpSpPr bwMode="auto">
            <a:xfrm>
              <a:off x="385" y="5"/>
              <a:ext cx="18" cy="18"/>
              <a:chOff x="0" y="0"/>
              <a:chExt cx="100" cy="100"/>
            </a:xfrm>
          </p:grpSpPr>
          <p:sp>
            <p:nvSpPr>
              <p:cNvPr id="5162" name="Freeform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163" name="Freeform 1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" name="Freeform 15"/>
            <p:cNvSpPr>
              <a:spLocks noChangeArrowheads="1"/>
            </p:cNvSpPr>
            <p:nvPr/>
          </p:nvSpPr>
          <p:spPr bwMode="auto">
            <a:xfrm>
              <a:off x="394" y="18"/>
              <a:ext cx="5" cy="53"/>
            </a:xfrm>
            <a:custGeom>
              <a:avLst/>
              <a:gdLst>
                <a:gd name="T0" fmla="*/ 0 h 20"/>
                <a:gd name="T1" fmla="*/ 2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lnTo>
                    <a:pt x="0" y="2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" name="Rectangle 14" descr="Complete Prototype and Test&#10;Tue 4/25/17"/>
            <p:cNvSpPr>
              <a:spLocks noChangeArrowheads="1"/>
            </p:cNvSpPr>
            <p:nvPr/>
          </p:nvSpPr>
          <p:spPr bwMode="auto">
            <a:xfrm>
              <a:off x="316" y="78"/>
              <a:ext cx="157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en-US" sz="1000" dirty="0" smtClean="0">
                  <a:solidFill>
                    <a:srgbClr val="44444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Complete Prototype and Test</a:t>
              </a:r>
              <a:r>
                <a:rPr lang="en-US" altLang="en-US" sz="300" dirty="0" smtClean="0">
                  <a:solidFill>
                    <a:srgbClr val="000000"/>
                  </a:solidFill>
                </a:rPr>
                <a:t/>
              </a:r>
              <a:br>
                <a:rPr lang="en-US" altLang="en-US" sz="300" dirty="0" smtClean="0">
                  <a:solidFill>
                    <a:srgbClr val="000000"/>
                  </a:solidFill>
                </a:rPr>
              </a:br>
              <a:r>
                <a:rPr lang="en-US" altLang="en-US" sz="800" dirty="0" smtClean="0">
                  <a:solidFill>
                    <a:srgbClr val="44444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Tue 4/25/17</a:t>
              </a:r>
              <a:endPara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3" name="Group 11"/>
            <p:cNvGrpSpPr>
              <a:grpSpLocks/>
            </p:cNvGrpSpPr>
            <p:nvPr/>
          </p:nvGrpSpPr>
          <p:grpSpPr bwMode="auto">
            <a:xfrm>
              <a:off x="498" y="5"/>
              <a:ext cx="18" cy="18"/>
              <a:chOff x="0" y="0"/>
              <a:chExt cx="100" cy="100"/>
            </a:xfrm>
          </p:grpSpPr>
          <p:sp>
            <p:nvSpPr>
              <p:cNvPr id="5160" name="Freeform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161" name="Freeform 1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4" name="Freeform 10"/>
            <p:cNvSpPr>
              <a:spLocks noChangeArrowheads="1"/>
            </p:cNvSpPr>
            <p:nvPr/>
          </p:nvSpPr>
          <p:spPr bwMode="auto">
            <a:xfrm>
              <a:off x="507" y="18"/>
              <a:ext cx="0" cy="20"/>
            </a:xfrm>
            <a:custGeom>
              <a:avLst/>
              <a:gdLst>
                <a:gd name="T0" fmla="*/ 0 h 20"/>
                <a:gd name="T1" fmla="*/ 2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lnTo>
                    <a:pt x="0" y="2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" name="Rectangle 9" descr="Acceptance Test&#10;Tue 5/9/17"/>
            <p:cNvSpPr>
              <a:spLocks noChangeArrowheads="1"/>
            </p:cNvSpPr>
            <p:nvPr/>
          </p:nvSpPr>
          <p:spPr bwMode="auto">
            <a:xfrm>
              <a:off x="443" y="38"/>
              <a:ext cx="128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en-US" sz="1000" smtClean="0">
                  <a:solidFill>
                    <a:srgbClr val="44444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Acceptance Test</a:t>
              </a:r>
              <a:r>
                <a:rPr lang="en-US" altLang="en-US" sz="300" smtClean="0">
                  <a:solidFill>
                    <a:srgbClr val="000000"/>
                  </a:solidFill>
                </a:rPr>
                <a:t/>
              </a:r>
              <a:br>
                <a:rPr lang="en-US" altLang="en-US" sz="300" smtClean="0">
                  <a:solidFill>
                    <a:srgbClr val="000000"/>
                  </a:solidFill>
                </a:rPr>
              </a:br>
              <a:r>
                <a:rPr lang="en-US" altLang="en-US" sz="800" smtClean="0">
                  <a:solidFill>
                    <a:srgbClr val="44444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Tue 5/9/17</a:t>
              </a: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153" name="Group 6"/>
            <p:cNvGrpSpPr>
              <a:grpSpLocks/>
            </p:cNvGrpSpPr>
            <p:nvPr/>
          </p:nvGrpSpPr>
          <p:grpSpPr bwMode="auto">
            <a:xfrm>
              <a:off x="610" y="5"/>
              <a:ext cx="18" cy="18"/>
              <a:chOff x="0" y="0"/>
              <a:chExt cx="100" cy="100"/>
            </a:xfrm>
          </p:grpSpPr>
          <p:sp>
            <p:nvSpPr>
              <p:cNvPr id="5158" name="Freeform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159" name="Freeform 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154" name="Freeform 5"/>
            <p:cNvSpPr>
              <a:spLocks noChangeArrowheads="1"/>
            </p:cNvSpPr>
            <p:nvPr/>
          </p:nvSpPr>
          <p:spPr bwMode="auto">
            <a:xfrm>
              <a:off x="619" y="18"/>
              <a:ext cx="0" cy="20"/>
            </a:xfrm>
            <a:custGeom>
              <a:avLst/>
              <a:gdLst>
                <a:gd name="T0" fmla="*/ 0 h 20"/>
                <a:gd name="T1" fmla="*/ 2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lnTo>
                    <a:pt x="0" y="2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55" name="Rectangle 4" descr="Project Close and Lessons Learned&#10;Tue 5/23/17"/>
            <p:cNvSpPr>
              <a:spLocks noChangeArrowheads="1"/>
            </p:cNvSpPr>
            <p:nvPr/>
          </p:nvSpPr>
          <p:spPr bwMode="auto">
            <a:xfrm>
              <a:off x="547" y="38"/>
              <a:ext cx="14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en-US" sz="1000" smtClean="0">
                  <a:solidFill>
                    <a:srgbClr val="44444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Project Close and Lessons Learned</a:t>
              </a:r>
              <a:r>
                <a:rPr lang="en-US" altLang="en-US" sz="300" smtClean="0">
                  <a:solidFill>
                    <a:srgbClr val="000000"/>
                  </a:solidFill>
                </a:rPr>
                <a:t/>
              </a:r>
              <a:br>
                <a:rPr lang="en-US" altLang="en-US" sz="300" smtClean="0">
                  <a:solidFill>
                    <a:srgbClr val="000000"/>
                  </a:solidFill>
                </a:rPr>
              </a:br>
              <a:r>
                <a:rPr lang="en-US" altLang="en-US" sz="800" smtClean="0">
                  <a:solidFill>
                    <a:srgbClr val="44444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Tue 5/23/17</a:t>
              </a: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56" name="AutoShape 3" descr="Today"/>
            <p:cNvSpPr>
              <a:spLocks noChangeArrowheads="1"/>
            </p:cNvSpPr>
            <p:nvPr/>
          </p:nvSpPr>
          <p:spPr bwMode="auto">
            <a:xfrm>
              <a:off x="301" y="-63"/>
              <a:ext cx="76" cy="28"/>
            </a:xfrm>
            <a:prstGeom prst="roundRect">
              <a:avLst>
                <a:gd name="adj" fmla="val 10000"/>
              </a:avLst>
            </a:prstGeom>
            <a:solidFill>
              <a:srgbClr val="317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en-US" sz="800" b="1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57" name="Freeform 2"/>
            <p:cNvSpPr>
              <a:spLocks noChangeArrowheads="1"/>
            </p:cNvSpPr>
            <p:nvPr/>
          </p:nvSpPr>
          <p:spPr bwMode="auto">
            <a:xfrm>
              <a:off x="339" y="-35"/>
              <a:ext cx="0" cy="48"/>
            </a:xfrm>
            <a:custGeom>
              <a:avLst/>
              <a:gdLst>
                <a:gd name="T0" fmla="*/ 0 h 48"/>
                <a:gd name="T1" fmla="*/ 48 h 4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8">
                  <a:moveTo>
                    <a:pt x="0" y="0"/>
                  </a:moveTo>
                  <a:lnTo>
                    <a:pt x="0" y="48"/>
                  </a:lnTo>
                </a:path>
              </a:pathLst>
            </a:custGeom>
            <a:solidFill>
              <a:srgbClr val="FFFFFF"/>
            </a:solidFill>
            <a:ln w="3">
              <a:solidFill>
                <a:srgbClr val="31752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772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4F8621-108C-4926-A91E-C806E72C6E24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gray">
          <a:xfrm>
            <a:off x="785813" y="1268393"/>
            <a:ext cx="7770812" cy="5826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eaLnBrk="1" hangingPunct="1">
              <a:spcBef>
                <a:spcPts val="1200"/>
              </a:spcBef>
            </a:pPr>
            <a:r>
              <a:rPr lang="en-US" sz="2000" b="1" dirty="0" smtClean="0"/>
              <a:t>Enjoying Hawaii!</a:t>
            </a:r>
            <a:endParaRPr lang="en-US" sz="20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799" y="584193"/>
            <a:ext cx="78724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r>
              <a:rPr lang="en-US" sz="2400" b="1" kern="0" dirty="0" smtClean="0">
                <a:solidFill>
                  <a:schemeClr val="tx1"/>
                </a:solidFill>
                <a:latin typeface="+mj-lt"/>
                <a:ea typeface="+mj-ea"/>
                <a:cs typeface="Osaka"/>
              </a:rPr>
              <a:t>Particle Detector Project – Design Review</a:t>
            </a:r>
            <a:endParaRPr lang="en-GB" sz="2400" b="1" kern="0" dirty="0">
              <a:solidFill>
                <a:schemeClr val="tx1"/>
              </a:solidFill>
              <a:latin typeface="+mj-lt"/>
              <a:ea typeface="+mj-ea"/>
              <a:cs typeface="Osaka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45" y="80245"/>
            <a:ext cx="1651635" cy="60388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8" y="80245"/>
            <a:ext cx="1651635" cy="60388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2286000" y="6646863"/>
            <a:ext cx="2287962" cy="21113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6646863"/>
            <a:ext cx="2287962" cy="211137"/>
          </a:xfrm>
          <a:prstGeom prst="rect">
            <a:avLst/>
          </a:prstGeom>
          <a:solidFill>
            <a:srgbClr val="1547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859962" y="6646846"/>
            <a:ext cx="2287962" cy="211137"/>
          </a:xfrm>
          <a:prstGeom prst="rect">
            <a:avLst/>
          </a:prstGeom>
          <a:solidFill>
            <a:srgbClr val="8B6C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73962" y="6646862"/>
            <a:ext cx="2287962" cy="211137"/>
          </a:xfrm>
          <a:prstGeom prst="rect">
            <a:avLst/>
          </a:prstGeom>
          <a:solidFill>
            <a:srgbClr val="8571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21" name="Immagine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06"/>
          <a:stretch/>
        </p:blipFill>
        <p:spPr>
          <a:xfrm>
            <a:off x="785812" y="1851005"/>
            <a:ext cx="1759943" cy="2669481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668" y="1851005"/>
            <a:ext cx="1502876" cy="2669481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3" y="4398631"/>
            <a:ext cx="3993402" cy="2248223"/>
          </a:xfrm>
          <a:prstGeom prst="rect">
            <a:avLst/>
          </a:prstGeom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33" y="1851005"/>
            <a:ext cx="4531289" cy="2547610"/>
          </a:xfrm>
          <a:prstGeom prst="rect">
            <a:avLst/>
          </a:prstGeom>
        </p:spPr>
      </p:pic>
      <p:pic>
        <p:nvPicPr>
          <p:cNvPr id="25" name="Immagin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123" y="4398615"/>
            <a:ext cx="3962399" cy="226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B43936-7F46-4F68-B04B-1131BD22FF08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5363" name="Rectangle 12"/>
          <p:cNvSpPr>
            <a:spLocks noChangeArrowheads="1"/>
          </p:cNvSpPr>
          <p:nvPr/>
        </p:nvSpPr>
        <p:spPr bwMode="gray">
          <a:xfrm>
            <a:off x="777875" y="1455738"/>
            <a:ext cx="8107363" cy="4819650"/>
          </a:xfrm>
          <a:prstGeom prst="rect">
            <a:avLst/>
          </a:prstGeom>
          <a:solidFill>
            <a:srgbClr val="DBD7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760787" y="701576"/>
            <a:ext cx="6099175" cy="914400"/>
          </a:xfrm>
        </p:spPr>
        <p:txBody>
          <a:bodyPr/>
          <a:lstStyle/>
          <a:p>
            <a:pPr eaLnBrk="1" hangingPunct="1"/>
            <a:r>
              <a:rPr lang="en-GB" dirty="0" smtClean="0"/>
              <a:t>Thank you for your attention</a:t>
            </a:r>
          </a:p>
        </p:txBody>
      </p:sp>
      <p:sp>
        <p:nvSpPr>
          <p:cNvPr id="15365" name="Rectangle 13"/>
          <p:cNvSpPr>
            <a:spLocks noChangeArrowheads="1"/>
          </p:cNvSpPr>
          <p:nvPr/>
        </p:nvSpPr>
        <p:spPr bwMode="gray">
          <a:xfrm>
            <a:off x="869950" y="2632075"/>
            <a:ext cx="26146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For further information please contact:</a:t>
            </a:r>
          </a:p>
        </p:txBody>
      </p:sp>
      <p:sp>
        <p:nvSpPr>
          <p:cNvPr id="15366" name="Rectangle 14"/>
          <p:cNvSpPr>
            <a:spLocks noChangeArrowheads="1"/>
          </p:cNvSpPr>
          <p:nvPr/>
        </p:nvSpPr>
        <p:spPr bwMode="gray">
          <a:xfrm>
            <a:off x="3683000" y="2590800"/>
            <a:ext cx="511968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b="1" dirty="0" err="1" smtClean="0">
                <a:solidFill>
                  <a:srgbClr val="000000"/>
                </a:solidFill>
              </a:rPr>
              <a:t>Matilde</a:t>
            </a:r>
            <a:r>
              <a:rPr lang="en-US" sz="2000" b="1" dirty="0" smtClean="0">
                <a:solidFill>
                  <a:srgbClr val="000000"/>
                </a:solidFill>
              </a:rPr>
              <a:t> Mazzini</a:t>
            </a:r>
            <a:endParaRPr lang="en-US" sz="2000" b="1" dirty="0">
              <a:solidFill>
                <a:srgbClr val="000000"/>
              </a:solidFill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</a:rPr>
              <a:t>Computer </a:t>
            </a:r>
            <a:r>
              <a:rPr lang="en-US" sz="2000" dirty="0">
                <a:solidFill>
                  <a:srgbClr val="000000"/>
                </a:solidFill>
              </a:rPr>
              <a:t>Engineering 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endParaRPr lang="en-US" sz="2000" dirty="0">
              <a:solidFill>
                <a:srgbClr val="000000"/>
              </a:solidFill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</a:rPr>
              <a:t>University of Pisa</a:t>
            </a:r>
            <a:endParaRPr lang="en-US" sz="2000" dirty="0">
              <a:solidFill>
                <a:srgbClr val="000000"/>
              </a:solidFill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</a:rPr>
              <a:t>Email: mmazzini@hawaii.edu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b="1" dirty="0" err="1">
                <a:solidFill>
                  <a:srgbClr val="000000"/>
                </a:solidFill>
              </a:rPr>
              <a:t>Giorgia</a:t>
            </a:r>
            <a:r>
              <a:rPr lang="en-US" sz="2000" b="1" dirty="0">
                <a:solidFill>
                  <a:srgbClr val="000000"/>
                </a:solidFill>
              </a:rPr>
              <a:t> Mazzini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</a:rPr>
              <a:t>Electrical Engineering 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</a:rPr>
              <a:t>University of Florence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</a:rPr>
              <a:t>Email: </a:t>
            </a:r>
            <a:r>
              <a:rPr lang="en-US" sz="2000" dirty="0" smtClean="0">
                <a:solidFill>
                  <a:srgbClr val="000000"/>
                </a:solidFill>
              </a:rPr>
              <a:t>gmazzini@hawaii.edu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45" y="80245"/>
            <a:ext cx="1651635" cy="603885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8" y="80245"/>
            <a:ext cx="1651635" cy="60388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2286000" y="6646863"/>
            <a:ext cx="2287962" cy="21113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6646863"/>
            <a:ext cx="2287962" cy="211137"/>
          </a:xfrm>
          <a:prstGeom prst="rect">
            <a:avLst/>
          </a:prstGeom>
          <a:solidFill>
            <a:srgbClr val="1547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859962" y="6646846"/>
            <a:ext cx="2287962" cy="211137"/>
          </a:xfrm>
          <a:prstGeom prst="rect">
            <a:avLst/>
          </a:prstGeom>
          <a:solidFill>
            <a:srgbClr val="8B6C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73962" y="6646862"/>
            <a:ext cx="2287962" cy="211137"/>
          </a:xfrm>
          <a:prstGeom prst="rect">
            <a:avLst/>
          </a:prstGeom>
          <a:solidFill>
            <a:srgbClr val="8571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4F8621-108C-4926-A91E-C806E72C6E24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gray">
          <a:xfrm>
            <a:off x="785813" y="1268393"/>
            <a:ext cx="7770812" cy="5826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eaLnBrk="1" hangingPunct="1">
              <a:spcBef>
                <a:spcPts val="1200"/>
              </a:spcBef>
            </a:pPr>
            <a:r>
              <a:rPr lang="en-US" sz="2000" b="1" dirty="0" smtClean="0"/>
              <a:t>Introduction</a:t>
            </a:r>
            <a:endParaRPr lang="en-US" sz="2000" b="1" dirty="0"/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792163" y="1915697"/>
            <a:ext cx="7766050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GB" sz="2000" dirty="0" err="1">
                <a:solidFill>
                  <a:schemeClr val="tx1"/>
                </a:solidFill>
              </a:rPr>
              <a:t>Matilde</a:t>
            </a:r>
            <a:r>
              <a:rPr lang="en-GB" sz="2000" dirty="0">
                <a:solidFill>
                  <a:schemeClr val="tx1"/>
                </a:solidFill>
              </a:rPr>
              <a:t> Mazzini</a:t>
            </a:r>
          </a:p>
          <a:p>
            <a:pPr marL="800100" lvl="1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School: University of </a:t>
            </a:r>
            <a:r>
              <a:rPr lang="en-GB" sz="2000" dirty="0" smtClean="0">
                <a:solidFill>
                  <a:schemeClr val="tx1"/>
                </a:solidFill>
              </a:rPr>
              <a:t>Pisa</a:t>
            </a:r>
            <a:endParaRPr lang="en-GB" sz="2000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Major: Computer Engineering</a:t>
            </a:r>
          </a:p>
          <a:p>
            <a:pPr marL="800100" lvl="1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Career Interest: Computer Graphics</a:t>
            </a:r>
          </a:p>
          <a:p>
            <a:pPr marL="800100" lvl="1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Hobby: Theatre</a:t>
            </a: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GB" sz="2000" dirty="0" err="1">
                <a:solidFill>
                  <a:schemeClr val="tx1"/>
                </a:solidFill>
              </a:rPr>
              <a:t>Giorgia</a:t>
            </a:r>
            <a:r>
              <a:rPr lang="en-GB" sz="2000" dirty="0">
                <a:solidFill>
                  <a:schemeClr val="tx1"/>
                </a:solidFill>
              </a:rPr>
              <a:t> Mazzini</a:t>
            </a:r>
          </a:p>
          <a:p>
            <a:pPr marL="800100" lvl="1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School: University of </a:t>
            </a:r>
            <a:r>
              <a:rPr lang="en-GB" sz="2000" dirty="0" smtClean="0">
                <a:solidFill>
                  <a:schemeClr val="tx1"/>
                </a:solidFill>
              </a:rPr>
              <a:t>Firenze</a:t>
            </a:r>
            <a:endParaRPr lang="en-GB" sz="2000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Major: Electrical Engineering</a:t>
            </a:r>
          </a:p>
          <a:p>
            <a:pPr marL="800100" lvl="1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Career Interest: Robotics and Home Automation</a:t>
            </a:r>
          </a:p>
          <a:p>
            <a:pPr marL="800100" lvl="1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Hobby: Kickboxing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799" y="584193"/>
            <a:ext cx="78724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r>
              <a:rPr lang="en-US" sz="2400" b="1" kern="0" dirty="0">
                <a:solidFill>
                  <a:schemeClr val="tx1"/>
                </a:solidFill>
                <a:cs typeface="Osaka"/>
              </a:rPr>
              <a:t>Particle Detector Project – Design Review</a:t>
            </a:r>
            <a:endParaRPr lang="en-GB" sz="2400" b="1" kern="0" dirty="0">
              <a:solidFill>
                <a:schemeClr val="tx1"/>
              </a:solidFill>
              <a:cs typeface="Osaka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45" y="80245"/>
            <a:ext cx="1651635" cy="603885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8" y="80245"/>
            <a:ext cx="1651635" cy="60388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2286000" y="6646863"/>
            <a:ext cx="2287962" cy="21113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0" y="6646863"/>
            <a:ext cx="2287962" cy="211137"/>
          </a:xfrm>
          <a:prstGeom prst="rect">
            <a:avLst/>
          </a:prstGeom>
          <a:solidFill>
            <a:srgbClr val="1547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859962" y="6646846"/>
            <a:ext cx="2287962" cy="211137"/>
          </a:xfrm>
          <a:prstGeom prst="rect">
            <a:avLst/>
          </a:prstGeom>
          <a:solidFill>
            <a:srgbClr val="8B6C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73962" y="6646862"/>
            <a:ext cx="2287962" cy="211137"/>
          </a:xfrm>
          <a:prstGeom prst="rect">
            <a:avLst/>
          </a:prstGeom>
          <a:solidFill>
            <a:srgbClr val="8571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172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4F8621-108C-4926-A91E-C806E72C6E24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gray">
          <a:xfrm>
            <a:off x="785813" y="1268393"/>
            <a:ext cx="7770812" cy="5826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eaLnBrk="1" hangingPunct="1">
              <a:spcBef>
                <a:spcPts val="1200"/>
              </a:spcBef>
            </a:pPr>
            <a:r>
              <a:rPr lang="en-US" sz="2000" b="1" dirty="0" smtClean="0"/>
              <a:t>Project Team</a:t>
            </a:r>
            <a:endParaRPr lang="en-US" sz="2000" b="1" dirty="0"/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792163" y="1915697"/>
            <a:ext cx="7766050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Project Sponsor:</a:t>
            </a:r>
          </a:p>
          <a:p>
            <a:pPr marL="800100" lvl="1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Dr. Veronica </a:t>
            </a:r>
            <a:r>
              <a:rPr lang="en-US" sz="2000" dirty="0" err="1" smtClean="0">
                <a:solidFill>
                  <a:schemeClr val="tx1"/>
                </a:solidFill>
              </a:rPr>
              <a:t>Bindi</a:t>
            </a:r>
            <a:r>
              <a:rPr lang="en-US" sz="2000" dirty="0" smtClean="0">
                <a:solidFill>
                  <a:schemeClr val="tx1"/>
                </a:solidFill>
              </a:rPr>
              <a:t> (UHM, </a:t>
            </a:r>
            <a:r>
              <a:rPr lang="en-US" sz="2000" dirty="0" err="1" smtClean="0">
                <a:solidFill>
                  <a:schemeClr val="tx1"/>
                </a:solidFill>
              </a:rPr>
              <a:t>Dept</a:t>
            </a:r>
            <a:r>
              <a:rPr lang="en-US" sz="2000" dirty="0" smtClean="0">
                <a:solidFill>
                  <a:schemeClr val="tx1"/>
                </a:solidFill>
              </a:rPr>
              <a:t> of Physics and Astronomy)</a:t>
            </a:r>
          </a:p>
          <a:p>
            <a:pPr marL="800100" lvl="1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Cheryl Sato Ishii (SPA)</a:t>
            </a: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Project Manager: Davin Sasaki (SPA)</a:t>
            </a: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Engineering Students: </a:t>
            </a:r>
            <a:r>
              <a:rPr lang="en-US" sz="2000" dirty="0" err="1" smtClean="0">
                <a:solidFill>
                  <a:schemeClr val="tx1"/>
                </a:solidFill>
              </a:rPr>
              <a:t>Matilde</a:t>
            </a:r>
            <a:r>
              <a:rPr lang="en-US" sz="2000" dirty="0" smtClean="0">
                <a:solidFill>
                  <a:schemeClr val="tx1"/>
                </a:solidFill>
              </a:rPr>
              <a:t> Mazzini, </a:t>
            </a:r>
            <a:r>
              <a:rPr lang="en-US" sz="2000" dirty="0" err="1" smtClean="0">
                <a:solidFill>
                  <a:schemeClr val="tx1"/>
                </a:solidFill>
              </a:rPr>
              <a:t>Giorgia</a:t>
            </a:r>
            <a:r>
              <a:rPr lang="en-US" sz="2000" dirty="0" smtClean="0">
                <a:solidFill>
                  <a:schemeClr val="tx1"/>
                </a:solidFill>
              </a:rPr>
              <a:t> Mazzini</a:t>
            </a: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SPA Support: Ryan </a:t>
            </a:r>
            <a:r>
              <a:rPr lang="en-US" sz="2000" dirty="0" err="1" smtClean="0">
                <a:solidFill>
                  <a:schemeClr val="tx1"/>
                </a:solidFill>
              </a:rPr>
              <a:t>Sugamoto</a:t>
            </a:r>
            <a:r>
              <a:rPr lang="en-US" sz="2000" dirty="0" smtClean="0">
                <a:solidFill>
                  <a:schemeClr val="tx1"/>
                </a:solidFill>
              </a:rPr>
              <a:t>, Clyde </a:t>
            </a:r>
            <a:r>
              <a:rPr lang="en-US" sz="2000" dirty="0" err="1" smtClean="0">
                <a:solidFill>
                  <a:schemeClr val="tx1"/>
                </a:solidFill>
              </a:rPr>
              <a:t>Kobashigawa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Space Science Outreach: Mary </a:t>
            </a:r>
            <a:r>
              <a:rPr lang="en-US" sz="2000" dirty="0" err="1" smtClean="0">
                <a:solidFill>
                  <a:schemeClr val="tx1"/>
                </a:solidFill>
              </a:rPr>
              <a:t>Kadooka</a:t>
            </a:r>
            <a:r>
              <a:rPr lang="en-US" sz="2000" dirty="0" smtClean="0">
                <a:solidFill>
                  <a:schemeClr val="tx1"/>
                </a:solidFill>
              </a:rPr>
              <a:t>, Sylvia </a:t>
            </a:r>
            <a:r>
              <a:rPr lang="en-US" sz="2000" dirty="0" err="1" smtClean="0">
                <a:solidFill>
                  <a:schemeClr val="tx1"/>
                </a:solidFill>
              </a:rPr>
              <a:t>Rocchi</a:t>
            </a:r>
            <a:endParaRPr lang="en-GB" sz="2000" dirty="0">
              <a:solidFill>
                <a:schemeClr val="tx1"/>
              </a:solidFill>
            </a:endParaRP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Graduate Students: Katie Whitman, Claudio </a:t>
            </a:r>
            <a:r>
              <a:rPr lang="en-GB" sz="2000" dirty="0" err="1" smtClean="0">
                <a:solidFill>
                  <a:schemeClr val="tx1"/>
                </a:solidFill>
              </a:rPr>
              <a:t>Corti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799" y="584193"/>
            <a:ext cx="78724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r>
              <a:rPr lang="en-US" sz="2400" b="1" kern="0" dirty="0">
                <a:solidFill>
                  <a:schemeClr val="tx1"/>
                </a:solidFill>
                <a:cs typeface="Osaka"/>
              </a:rPr>
              <a:t>Particle Detector Project – Design Review</a:t>
            </a:r>
            <a:endParaRPr lang="en-GB" sz="2400" b="1" kern="0" dirty="0">
              <a:solidFill>
                <a:schemeClr val="tx1"/>
              </a:solidFill>
              <a:cs typeface="Osaka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45" y="80245"/>
            <a:ext cx="1651635" cy="60388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8" y="80245"/>
            <a:ext cx="1651635" cy="60388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2286000" y="6646863"/>
            <a:ext cx="2287962" cy="21113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6646863"/>
            <a:ext cx="2287962" cy="211137"/>
          </a:xfrm>
          <a:prstGeom prst="rect">
            <a:avLst/>
          </a:prstGeom>
          <a:solidFill>
            <a:srgbClr val="1547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859962" y="6646846"/>
            <a:ext cx="2287962" cy="211137"/>
          </a:xfrm>
          <a:prstGeom prst="rect">
            <a:avLst/>
          </a:prstGeom>
          <a:solidFill>
            <a:srgbClr val="8B6C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73962" y="6646862"/>
            <a:ext cx="2287962" cy="211137"/>
          </a:xfrm>
          <a:prstGeom prst="rect">
            <a:avLst/>
          </a:prstGeom>
          <a:solidFill>
            <a:srgbClr val="8571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83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4F8621-108C-4926-A91E-C806E72C6E2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gray">
          <a:xfrm>
            <a:off x="785813" y="1268393"/>
            <a:ext cx="7770812" cy="5826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eaLnBrk="1" hangingPunct="1">
              <a:spcBef>
                <a:spcPts val="1200"/>
              </a:spcBef>
            </a:pPr>
            <a:r>
              <a:rPr lang="en-US" sz="2000" b="1" dirty="0" smtClean="0"/>
              <a:t>Goals and Objectives</a:t>
            </a:r>
            <a:endParaRPr lang="en-US" sz="20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799" y="584193"/>
            <a:ext cx="78724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r>
              <a:rPr lang="en-US" sz="2400" b="1" kern="0" dirty="0">
                <a:solidFill>
                  <a:schemeClr val="tx1"/>
                </a:solidFill>
                <a:cs typeface="Osaka"/>
              </a:rPr>
              <a:t>Particle Detector Project – Design Review</a:t>
            </a:r>
            <a:endParaRPr lang="en-GB" sz="2400" b="1" kern="0" dirty="0">
              <a:solidFill>
                <a:schemeClr val="tx1"/>
              </a:solidFill>
              <a:cs typeface="Osaka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45" y="80245"/>
            <a:ext cx="1651635" cy="60388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8" y="80245"/>
            <a:ext cx="1651635" cy="60388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2286000" y="6646863"/>
            <a:ext cx="2287962" cy="21113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6646863"/>
            <a:ext cx="2287962" cy="211137"/>
          </a:xfrm>
          <a:prstGeom prst="rect">
            <a:avLst/>
          </a:prstGeom>
          <a:solidFill>
            <a:srgbClr val="1547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859962" y="6646846"/>
            <a:ext cx="2287962" cy="211137"/>
          </a:xfrm>
          <a:prstGeom prst="rect">
            <a:avLst/>
          </a:prstGeom>
          <a:solidFill>
            <a:srgbClr val="8B6C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73962" y="6646862"/>
            <a:ext cx="2287962" cy="211137"/>
          </a:xfrm>
          <a:prstGeom prst="rect">
            <a:avLst/>
          </a:prstGeom>
          <a:solidFill>
            <a:srgbClr val="8571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792163" y="1915697"/>
            <a:ext cx="776605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Project Objectives</a:t>
            </a:r>
            <a:r>
              <a:rPr lang="en-US" sz="2000" dirty="0">
                <a:solidFill>
                  <a:schemeClr val="tx1"/>
                </a:solidFill>
              </a:rPr>
              <a:t>: Actively involve </a:t>
            </a:r>
            <a:r>
              <a:rPr lang="en-US" sz="2000" dirty="0" smtClean="0">
                <a:solidFill>
                  <a:schemeClr val="tx1"/>
                </a:solidFill>
              </a:rPr>
              <a:t>students(high and middle school) in </a:t>
            </a:r>
            <a:r>
              <a:rPr lang="en-US" sz="2000" dirty="0">
                <a:solidFill>
                  <a:schemeClr val="tx1"/>
                </a:solidFill>
              </a:rPr>
              <a:t>an inexpensive </a:t>
            </a:r>
            <a:r>
              <a:rPr lang="en-US" sz="2000" dirty="0" smtClean="0">
                <a:solidFill>
                  <a:schemeClr val="tx1"/>
                </a:solidFill>
              </a:rPr>
              <a:t>and simple scientific </a:t>
            </a:r>
            <a:r>
              <a:rPr lang="en-US" sz="2000" dirty="0">
                <a:solidFill>
                  <a:schemeClr val="tx1"/>
                </a:solidFill>
              </a:rPr>
              <a:t>project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Known components. Modify features. </a:t>
            </a:r>
          </a:p>
          <a:p>
            <a:pPr algn="l">
              <a:spcBef>
                <a:spcPts val="1200"/>
              </a:spcBef>
              <a:buSzPts val="2000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Goal</a:t>
            </a:r>
            <a:r>
              <a:rPr lang="en-US" sz="2000" dirty="0">
                <a:solidFill>
                  <a:schemeClr val="tx1"/>
                </a:solidFill>
              </a:rPr>
              <a:t>: Build a </a:t>
            </a:r>
            <a:r>
              <a:rPr lang="en-US" sz="2000" dirty="0" smtClean="0">
                <a:solidFill>
                  <a:schemeClr val="tx1"/>
                </a:solidFill>
              </a:rPr>
              <a:t>detector prototype capable of detecting particles.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Provide the software to pilot the device, to acquire data and to perform simple analyses.</a:t>
            </a:r>
          </a:p>
          <a:p>
            <a:pPr algn="l">
              <a:spcBef>
                <a:spcPts val="1200"/>
              </a:spcBef>
              <a:buSzPts val="2000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Meeting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Objectives</a:t>
            </a:r>
            <a:r>
              <a:rPr lang="en-US" sz="2000" dirty="0">
                <a:solidFill>
                  <a:schemeClr val="tx1"/>
                </a:solidFill>
              </a:rPr>
              <a:t>: To share the progress of the prototype, </a:t>
            </a:r>
            <a:r>
              <a:rPr lang="en-US" sz="2000" dirty="0" smtClean="0">
                <a:solidFill>
                  <a:schemeClr val="tx1"/>
                </a:solidFill>
              </a:rPr>
              <a:t>receive suggestions to </a:t>
            </a:r>
            <a:r>
              <a:rPr lang="en-US" sz="2000" dirty="0">
                <a:solidFill>
                  <a:schemeClr val="tx1"/>
                </a:solidFill>
              </a:rPr>
              <a:t>move on with the project.</a:t>
            </a:r>
          </a:p>
        </p:txBody>
      </p:sp>
    </p:spTree>
    <p:extLst>
      <p:ext uri="{BB962C8B-B14F-4D97-AF65-F5344CB8AC3E}">
        <p14:creationId xmlns:p14="http://schemas.microsoft.com/office/powerpoint/2010/main" val="32210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4F8621-108C-4926-A91E-C806E72C6E24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gray">
          <a:xfrm>
            <a:off x="785813" y="1268393"/>
            <a:ext cx="7770812" cy="5826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eaLnBrk="1" hangingPunct="1">
              <a:spcBef>
                <a:spcPts val="1200"/>
              </a:spcBef>
            </a:pPr>
            <a:r>
              <a:rPr lang="en-US" sz="2000" b="1" dirty="0" smtClean="0"/>
              <a:t>What is a Particle Detector?</a:t>
            </a:r>
            <a:endParaRPr lang="en-US" sz="2000" b="1" dirty="0"/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785813" y="2119972"/>
            <a:ext cx="7766050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u="sng" dirty="0">
                <a:solidFill>
                  <a:schemeClr val="tx1"/>
                </a:solidFill>
              </a:rPr>
              <a:t>particle detector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r>
              <a:rPr lang="en-US" sz="2000" u="sng" dirty="0" smtClean="0">
                <a:solidFill>
                  <a:schemeClr val="tx1"/>
                </a:solidFill>
              </a:rPr>
              <a:t/>
            </a:r>
            <a:br>
              <a:rPr lang="en-US" sz="2000" u="sng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a device </a:t>
            </a:r>
            <a:r>
              <a:rPr lang="en-US" sz="2000" dirty="0">
                <a:solidFill>
                  <a:schemeClr val="tx1"/>
                </a:solidFill>
              </a:rPr>
              <a:t>used to detect and track ionizing </a:t>
            </a:r>
            <a:r>
              <a:rPr lang="en-US" sz="2000" dirty="0" smtClean="0">
                <a:solidFill>
                  <a:schemeClr val="tx1"/>
                </a:solidFill>
              </a:rPr>
              <a:t>particles,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produced </a:t>
            </a:r>
            <a:r>
              <a:rPr lang="en-US" sz="2000" dirty="0">
                <a:solidFill>
                  <a:schemeClr val="tx1"/>
                </a:solidFill>
              </a:rPr>
              <a:t>by </a:t>
            </a:r>
            <a:r>
              <a:rPr lang="en-US" sz="2000" dirty="0" smtClean="0">
                <a:solidFill>
                  <a:schemeClr val="tx1"/>
                </a:solidFill>
              </a:rPr>
              <a:t>cosmic </a:t>
            </a:r>
            <a:r>
              <a:rPr lang="en-US" sz="2000" dirty="0">
                <a:solidFill>
                  <a:schemeClr val="tx1"/>
                </a:solidFill>
              </a:rPr>
              <a:t>radiation, nuclear </a:t>
            </a:r>
            <a:r>
              <a:rPr lang="en-US" sz="2000" dirty="0" smtClean="0">
                <a:solidFill>
                  <a:schemeClr val="tx1"/>
                </a:solidFill>
              </a:rPr>
              <a:t>decay </a:t>
            </a:r>
            <a:r>
              <a:rPr lang="en-US" sz="2000" dirty="0">
                <a:solidFill>
                  <a:schemeClr val="tx1"/>
                </a:solidFill>
              </a:rPr>
              <a:t>or reactions in a particle </a:t>
            </a:r>
            <a:r>
              <a:rPr lang="en-US" sz="2000" dirty="0" smtClean="0">
                <a:solidFill>
                  <a:schemeClr val="tx1"/>
                </a:solidFill>
              </a:rPr>
              <a:t>accelerator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u="sng" dirty="0">
                <a:solidFill>
                  <a:schemeClr val="tx1"/>
                </a:solidFill>
              </a:rPr>
              <a:t>AMS-02</a:t>
            </a:r>
            <a:r>
              <a:rPr lang="en-US" sz="2000" dirty="0">
                <a:solidFill>
                  <a:schemeClr val="tx1"/>
                </a:solidFill>
              </a:rPr>
              <a:t> is </a:t>
            </a:r>
            <a:r>
              <a:rPr lang="en-US" sz="2000" dirty="0" smtClean="0">
                <a:solidFill>
                  <a:schemeClr val="tx1"/>
                </a:solidFill>
              </a:rPr>
              <a:t>a space detector that measure cosmic rays.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u="sng" dirty="0" smtClean="0">
                <a:solidFill>
                  <a:schemeClr val="tx1"/>
                </a:solidFill>
              </a:rPr>
              <a:t>Atlas </a:t>
            </a:r>
            <a:r>
              <a:rPr lang="en-US" sz="2000" dirty="0" smtClean="0">
                <a:solidFill>
                  <a:schemeClr val="tx1"/>
                </a:solidFill>
              </a:rPr>
              <a:t>is a detector that measure particles generated in accelerator.</a:t>
            </a:r>
          </a:p>
          <a:p>
            <a:pPr marL="342900" indent="-342900" algn="l">
              <a:spcBef>
                <a:spcPts val="1200"/>
              </a:spcBef>
              <a:buSzPts val="2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So we want to </a:t>
            </a:r>
            <a:r>
              <a:rPr lang="en-US" sz="2000" dirty="0">
                <a:solidFill>
                  <a:schemeClr val="tx1"/>
                </a:solidFill>
              </a:rPr>
              <a:t>project </a:t>
            </a:r>
            <a:r>
              <a:rPr lang="en-US" sz="2000" dirty="0" smtClean="0">
                <a:solidFill>
                  <a:schemeClr val="tx1"/>
                </a:solidFill>
              </a:rPr>
              <a:t>is a particle detector that </a:t>
            </a:r>
            <a:r>
              <a:rPr lang="en-US" sz="2000" dirty="0">
                <a:solidFill>
                  <a:schemeClr val="tx1"/>
                </a:solidFill>
              </a:rPr>
              <a:t>is capable of detecting particles </a:t>
            </a:r>
            <a:r>
              <a:rPr lang="en-US" sz="2000" dirty="0" smtClean="0">
                <a:solidFill>
                  <a:schemeClr val="tx1"/>
                </a:solidFill>
              </a:rPr>
              <a:t>but also </a:t>
            </a:r>
            <a:r>
              <a:rPr lang="en-US" sz="2000" u="sng" dirty="0" smtClean="0">
                <a:solidFill>
                  <a:schemeClr val="tx1"/>
                </a:solidFill>
              </a:rPr>
              <a:t>small (portable) and simple to use </a:t>
            </a:r>
            <a:r>
              <a:rPr lang="en-US" sz="2000" dirty="0" smtClean="0">
                <a:solidFill>
                  <a:schemeClr val="tx1"/>
                </a:solidFill>
              </a:rPr>
              <a:t>with: </a:t>
            </a:r>
          </a:p>
          <a:p>
            <a:pPr lvl="1" algn="l">
              <a:spcBef>
                <a:spcPts val="1200"/>
              </a:spcBef>
              <a:buSzPts val="2000"/>
            </a:pPr>
            <a:r>
              <a:rPr lang="en-US" sz="2000" dirty="0" smtClean="0">
                <a:solidFill>
                  <a:schemeClr val="tx1"/>
                </a:solidFill>
              </a:rPr>
              <a:t>Raspberry </a:t>
            </a:r>
            <a:r>
              <a:rPr lang="en-US" sz="2000" dirty="0">
                <a:solidFill>
                  <a:schemeClr val="tx1"/>
                </a:solidFill>
              </a:rPr>
              <a:t>Pi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Webcam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GPS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799" y="584193"/>
            <a:ext cx="78724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r>
              <a:rPr lang="en-US" sz="2400" b="1" kern="0" dirty="0">
                <a:solidFill>
                  <a:schemeClr val="tx1"/>
                </a:solidFill>
                <a:cs typeface="Osaka"/>
              </a:rPr>
              <a:t>Particle Detector Project – Design Review</a:t>
            </a:r>
            <a:endParaRPr lang="en-GB" sz="2400" b="1" kern="0" dirty="0">
              <a:solidFill>
                <a:schemeClr val="tx1"/>
              </a:solidFill>
              <a:cs typeface="Osaka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45" y="80245"/>
            <a:ext cx="1651635" cy="60388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8" y="80245"/>
            <a:ext cx="1651635" cy="60388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2286000" y="6646863"/>
            <a:ext cx="2287962" cy="21113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6646863"/>
            <a:ext cx="2287962" cy="211137"/>
          </a:xfrm>
          <a:prstGeom prst="rect">
            <a:avLst/>
          </a:prstGeom>
          <a:solidFill>
            <a:srgbClr val="1547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859962" y="6646846"/>
            <a:ext cx="2287962" cy="211137"/>
          </a:xfrm>
          <a:prstGeom prst="rect">
            <a:avLst/>
          </a:prstGeom>
          <a:solidFill>
            <a:srgbClr val="8B6C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73962" y="6646862"/>
            <a:ext cx="2287962" cy="211137"/>
          </a:xfrm>
          <a:prstGeom prst="rect">
            <a:avLst/>
          </a:prstGeom>
          <a:solidFill>
            <a:srgbClr val="8571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55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4F8621-108C-4926-A91E-C806E72C6E24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gray">
          <a:xfrm>
            <a:off x="785813" y="1268393"/>
            <a:ext cx="7770812" cy="5826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eaLnBrk="1" hangingPunct="1">
              <a:spcBef>
                <a:spcPts val="1200"/>
              </a:spcBef>
            </a:pPr>
            <a:r>
              <a:rPr lang="en-US" sz="2000" b="1" dirty="0" smtClean="0"/>
              <a:t>What is a Raspberry Pi? (1 of 2)</a:t>
            </a:r>
            <a:endParaRPr lang="en-US" sz="20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799" y="584193"/>
            <a:ext cx="78724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r>
              <a:rPr lang="en-US" sz="2400" b="1" kern="0" dirty="0">
                <a:solidFill>
                  <a:schemeClr val="tx1"/>
                </a:solidFill>
                <a:cs typeface="Osaka"/>
              </a:rPr>
              <a:t>Particle Detector Project – Design Review</a:t>
            </a:r>
            <a:endParaRPr lang="en-GB" sz="2400" b="1" kern="0" dirty="0">
              <a:solidFill>
                <a:schemeClr val="tx1"/>
              </a:solidFill>
              <a:cs typeface="Osaka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45" y="80245"/>
            <a:ext cx="1651635" cy="60388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8" y="80245"/>
            <a:ext cx="1651635" cy="60388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2286000" y="6646863"/>
            <a:ext cx="2287962" cy="21113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6646863"/>
            <a:ext cx="2287962" cy="211137"/>
          </a:xfrm>
          <a:prstGeom prst="rect">
            <a:avLst/>
          </a:prstGeom>
          <a:solidFill>
            <a:srgbClr val="1547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859962" y="6646846"/>
            <a:ext cx="2287962" cy="211137"/>
          </a:xfrm>
          <a:prstGeom prst="rect">
            <a:avLst/>
          </a:prstGeom>
          <a:solidFill>
            <a:srgbClr val="8B6C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73962" y="6646862"/>
            <a:ext cx="2287962" cy="211137"/>
          </a:xfrm>
          <a:prstGeom prst="rect">
            <a:avLst/>
          </a:prstGeom>
          <a:solidFill>
            <a:srgbClr val="8571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5384462" y="6325669"/>
            <a:ext cx="2178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>
                <a:solidFill>
                  <a:schemeClr val="tx1"/>
                </a:solidFill>
              </a:rPr>
              <a:t>http://beliketechies.blogspot.com/</a:t>
            </a:r>
          </a:p>
        </p:txBody>
      </p:sp>
      <p:sp>
        <p:nvSpPr>
          <p:cNvPr id="20" name="Titolo 1"/>
          <p:cNvSpPr txBox="1">
            <a:spLocks/>
          </p:cNvSpPr>
          <p:nvPr/>
        </p:nvSpPr>
        <p:spPr bwMode="auto">
          <a:xfrm>
            <a:off x="785813" y="3093041"/>
            <a:ext cx="2772410" cy="6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2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2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2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2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2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2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2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20" charset="-128"/>
              </a:defRPr>
            </a:lvl9pPr>
          </a:lstStyle>
          <a:p>
            <a:r>
              <a:rPr lang="it-IT" sz="2000" b="1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Raspberry</a:t>
            </a:r>
            <a:r>
              <a:rPr lang="it-IT" sz="20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</a:t>
            </a:r>
            <a:r>
              <a:rPr lang="it-IT" sz="20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br>
              <a:rPr lang="it-IT" sz="20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20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Model B</a:t>
            </a:r>
            <a:endParaRPr lang="it-IT" sz="20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360608" y="1926166"/>
            <a:ext cx="8196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Raspberry Pi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small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single-board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developed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promote the teaching of basic 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in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schools. </a:t>
            </a:r>
            <a:endParaRPr lang="it-IT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785813" y="3709141"/>
            <a:ext cx="2298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Dimensions</a:t>
            </a:r>
            <a:r>
              <a:rPr lang="it-IT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it-IT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85,6mmX56mmX21mm</a:t>
            </a:r>
            <a:endParaRPr lang="it-IT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magin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822" y="2688859"/>
            <a:ext cx="5180943" cy="3612536"/>
          </a:xfrm>
          <a:prstGeom prst="rect">
            <a:avLst/>
          </a:prstGeom>
        </p:spPr>
      </p:pic>
      <p:sp>
        <p:nvSpPr>
          <p:cNvPr id="19" name="CasellaDiTesto 18"/>
          <p:cNvSpPr txBox="1"/>
          <p:nvPr/>
        </p:nvSpPr>
        <p:spPr>
          <a:xfrm>
            <a:off x="128918" y="6055022"/>
            <a:ext cx="4734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tx1"/>
                </a:solidFill>
              </a:rPr>
              <a:t>CSI:Camera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>
                <a:solidFill>
                  <a:schemeClr val="tx1"/>
                </a:solidFill>
              </a:rPr>
              <a:t>Serial Interface</a:t>
            </a:r>
            <a:endParaRPr lang="it-IT" sz="1200" dirty="0" smtClean="0">
              <a:solidFill>
                <a:schemeClr val="tx1"/>
              </a:solidFill>
            </a:endParaRPr>
          </a:p>
          <a:p>
            <a:r>
              <a:rPr lang="it-IT" sz="1200" dirty="0" smtClean="0">
                <a:solidFill>
                  <a:schemeClr val="tx1"/>
                </a:solidFill>
              </a:rPr>
              <a:t>GPIO: </a:t>
            </a:r>
            <a:r>
              <a:rPr lang="it-IT" sz="1200" dirty="0">
                <a:solidFill>
                  <a:schemeClr val="tx1"/>
                </a:solidFill>
              </a:rPr>
              <a:t>General </a:t>
            </a:r>
            <a:r>
              <a:rPr lang="it-IT" sz="1200" dirty="0" err="1">
                <a:solidFill>
                  <a:schemeClr val="tx1"/>
                </a:solidFill>
              </a:rPr>
              <a:t>Purpose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smtClean="0">
                <a:solidFill>
                  <a:schemeClr val="tx1"/>
                </a:solidFill>
              </a:rPr>
              <a:t>Input/Output</a:t>
            </a:r>
            <a:endParaRPr lang="it-IT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98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4F8621-108C-4926-A91E-C806E72C6E24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gray">
          <a:xfrm>
            <a:off x="785813" y="1268393"/>
            <a:ext cx="7770812" cy="5826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eaLnBrk="1" hangingPunct="1">
              <a:spcBef>
                <a:spcPts val="1200"/>
              </a:spcBef>
            </a:pPr>
            <a:r>
              <a:rPr lang="en-US" sz="2000" b="1" dirty="0" smtClean="0"/>
              <a:t>What is a Raspberry Pi? (2 of 2)</a:t>
            </a:r>
            <a:endParaRPr lang="en-US" sz="20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799" y="584193"/>
            <a:ext cx="78724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r>
              <a:rPr lang="en-US" sz="2400" b="1" kern="0" dirty="0">
                <a:solidFill>
                  <a:schemeClr val="tx1"/>
                </a:solidFill>
                <a:cs typeface="Osaka"/>
              </a:rPr>
              <a:t>Particle Detector Project – Design Review</a:t>
            </a:r>
            <a:endParaRPr lang="en-GB" sz="2400" b="1" kern="0" dirty="0">
              <a:solidFill>
                <a:schemeClr val="tx1"/>
              </a:solidFill>
              <a:cs typeface="Osaka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45" y="80245"/>
            <a:ext cx="1651635" cy="60388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8" y="80245"/>
            <a:ext cx="1651635" cy="60388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2286000" y="6646863"/>
            <a:ext cx="2287962" cy="21113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6646863"/>
            <a:ext cx="2287962" cy="211137"/>
          </a:xfrm>
          <a:prstGeom prst="rect">
            <a:avLst/>
          </a:prstGeom>
          <a:solidFill>
            <a:srgbClr val="1547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859962" y="6646846"/>
            <a:ext cx="2287962" cy="211137"/>
          </a:xfrm>
          <a:prstGeom prst="rect">
            <a:avLst/>
          </a:prstGeom>
          <a:solidFill>
            <a:srgbClr val="8B6C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73962" y="6646862"/>
            <a:ext cx="2287962" cy="211137"/>
          </a:xfrm>
          <a:prstGeom prst="rect">
            <a:avLst/>
          </a:prstGeom>
          <a:solidFill>
            <a:srgbClr val="8571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944563" y="2068097"/>
            <a:ext cx="776605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1"/>
                </a:solidFill>
              </a:rPr>
              <a:t>Why</a:t>
            </a:r>
            <a:r>
              <a:rPr lang="it-IT" sz="2000" dirty="0">
                <a:solidFill>
                  <a:schemeClr val="tx1"/>
                </a:solidFill>
              </a:rPr>
              <a:t>?</a:t>
            </a:r>
          </a:p>
          <a:p>
            <a:pPr marL="671513" lvl="1" indent="-214313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Small, cheap, versatile.</a:t>
            </a:r>
          </a:p>
          <a:p>
            <a:pPr marL="671513" lvl="1" indent="-214313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Raspberry OS: Raspbian is Opensource.</a:t>
            </a:r>
          </a:p>
          <a:p>
            <a:pPr marL="671513" lvl="1" indent="-214313" algn="l">
              <a:buFont typeface="Arial" panose="020B0604020202020204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High </a:t>
            </a:r>
            <a:r>
              <a:rPr lang="it-IT" sz="2000" dirty="0">
                <a:solidFill>
                  <a:schemeClr val="tx1"/>
                </a:solidFill>
              </a:rPr>
              <a:t>performances in terms of speed in image analysis and </a:t>
            </a:r>
            <a:r>
              <a:rPr lang="it-IT" sz="2000" dirty="0" smtClean="0">
                <a:solidFill>
                  <a:schemeClr val="tx1"/>
                </a:solidFill>
              </a:rPr>
              <a:t>processing.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b="1" dirty="0" smtClean="0">
                <a:solidFill>
                  <a:schemeClr val="tx1"/>
                </a:solidFill>
              </a:rPr>
              <a:t>How</a:t>
            </a:r>
            <a:r>
              <a:rPr lang="it-IT" sz="2000" dirty="0">
                <a:solidFill>
                  <a:schemeClr val="tx1"/>
                </a:solidFill>
              </a:rPr>
              <a:t>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Can be </a:t>
            </a:r>
            <a:r>
              <a:rPr lang="it-IT" sz="2000" dirty="0" err="1">
                <a:solidFill>
                  <a:schemeClr val="tx1"/>
                </a:solidFill>
              </a:rPr>
              <a:t>used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smtClean="0">
                <a:solidFill>
                  <a:schemeClr val="tx1"/>
                </a:solidFill>
              </a:rPr>
              <a:t>with </a:t>
            </a:r>
            <a:r>
              <a:rPr lang="it-IT" sz="2000" dirty="0" err="1" smtClean="0">
                <a:solidFill>
                  <a:schemeClr val="tx1"/>
                </a:solidFill>
              </a:rPr>
              <a:t>Monitor+Keyboard+Mouse</a:t>
            </a:r>
            <a:r>
              <a:rPr lang="it-IT" sz="2000" dirty="0" smtClean="0">
                <a:solidFill>
                  <a:schemeClr val="tx1"/>
                </a:solidFill>
              </a:rPr>
              <a:t> (Desktop mode) or in </a:t>
            </a:r>
            <a:r>
              <a:rPr lang="it-IT" sz="2000" dirty="0" err="1" smtClean="0">
                <a:solidFill>
                  <a:schemeClr val="tx1"/>
                </a:solidFill>
              </a:rPr>
              <a:t>Headless</a:t>
            </a:r>
            <a:r>
              <a:rPr lang="it-IT" sz="2000" dirty="0" smtClean="0">
                <a:solidFill>
                  <a:schemeClr val="tx1"/>
                </a:solidFill>
              </a:rPr>
              <a:t>(SSH). 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1451865" y="5394452"/>
            <a:ext cx="6507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400" dirty="0" smtClean="0">
                <a:solidFill>
                  <a:schemeClr val="tx1"/>
                </a:solidFill>
              </a:rPr>
              <a:t>SSH: </a:t>
            </a:r>
            <a:r>
              <a:rPr lang="en-US" sz="1400" dirty="0" smtClean="0">
                <a:solidFill>
                  <a:schemeClr val="tx1"/>
                </a:solidFill>
              </a:rPr>
              <a:t>Secure Shell,</a:t>
            </a:r>
            <a:r>
              <a:rPr lang="en-US" sz="1400" dirty="0">
                <a:solidFill>
                  <a:schemeClr val="tx1"/>
                </a:solidFill>
              </a:rPr>
              <a:t> </a:t>
            </a:r>
            <a:r>
              <a:rPr lang="en-US" sz="1400" dirty="0" smtClean="0">
                <a:solidFill>
                  <a:schemeClr val="tx1"/>
                </a:solidFill>
              </a:rPr>
              <a:t>is </a:t>
            </a:r>
            <a:r>
              <a:rPr lang="en-US" sz="1400" dirty="0">
                <a:solidFill>
                  <a:schemeClr val="tx1"/>
                </a:solidFill>
              </a:rPr>
              <a:t>a network protocol to protect a client-server connection. 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We can do remote</a:t>
            </a:r>
            <a:r>
              <a:rPr lang="en-US" sz="1400" dirty="0">
                <a:solidFill>
                  <a:schemeClr val="tx1"/>
                </a:solidFill>
              </a:rPr>
              <a:t> login to </a:t>
            </a:r>
            <a:r>
              <a:rPr lang="it-IT" sz="1400" dirty="0" err="1">
                <a:solidFill>
                  <a:schemeClr val="tx1"/>
                </a:solidFill>
              </a:rPr>
              <a:t>Raspberry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with our </a:t>
            </a:r>
            <a:r>
              <a:rPr lang="en-US" sz="1400" dirty="0">
                <a:solidFill>
                  <a:schemeClr val="tx1"/>
                </a:solidFill>
              </a:rPr>
              <a:t>laptops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407237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4F8621-108C-4926-A91E-C806E72C6E24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gray">
          <a:xfrm>
            <a:off x="785813" y="1268393"/>
            <a:ext cx="7770812" cy="5826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eaLnBrk="1" hangingPunct="1">
              <a:spcBef>
                <a:spcPts val="1200"/>
              </a:spcBef>
            </a:pPr>
            <a:r>
              <a:rPr lang="en-US" sz="2000" b="1" dirty="0" smtClean="0"/>
              <a:t>Camera and GPS Components</a:t>
            </a:r>
            <a:endParaRPr lang="en-US" sz="2000" b="1" dirty="0"/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790575" y="2036150"/>
            <a:ext cx="7766050" cy="482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1"/>
                </a:solidFill>
                <a:cs typeface="Calibri" panose="020F0502020204030204" pitchFamily="34" charset="0"/>
              </a:rPr>
              <a:t>Why Camera</a:t>
            </a:r>
            <a:r>
              <a:rPr lang="it-IT" sz="2000" dirty="0">
                <a:solidFill>
                  <a:schemeClr val="tx1"/>
                </a:solidFill>
                <a:cs typeface="Calibri" panose="020F0502020204030204" pitchFamily="34" charset="0"/>
              </a:rPr>
              <a:t>: </a:t>
            </a:r>
            <a:r>
              <a:rPr lang="it-IT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/>
            </a:r>
            <a:br>
              <a:rPr lang="it-IT" sz="2000" dirty="0" smtClean="0">
                <a:solidFill>
                  <a:schemeClr val="tx1"/>
                </a:solidFill>
                <a:cs typeface="Calibri" panose="020F0502020204030204" pitchFamily="34" charset="0"/>
              </a:rPr>
            </a:br>
            <a:r>
              <a:rPr lang="it-IT" sz="2000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Every</a:t>
            </a:r>
            <a:r>
              <a:rPr lang="it-IT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 camera </a:t>
            </a:r>
            <a:r>
              <a:rPr lang="it-IT" sz="2000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has</a:t>
            </a:r>
            <a:r>
              <a:rPr lang="it-IT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 a CMOS </a:t>
            </a:r>
            <a:r>
              <a:rPr lang="it-IT" sz="2000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sensor</a:t>
            </a:r>
            <a:r>
              <a:rPr lang="it-IT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it-IT" dirty="0" smtClean="0">
                <a:solidFill>
                  <a:schemeClr val="tx1"/>
                </a:solidFill>
                <a:cs typeface="Calibri" panose="020F0502020204030204" pitchFamily="34" charset="0"/>
              </a:rPr>
              <a:t>(</a:t>
            </a:r>
            <a:r>
              <a:rPr lang="it-IT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complementary</a:t>
            </a:r>
            <a:r>
              <a:rPr lang="it-IT" dirty="0" smtClean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it-IT" dirty="0">
                <a:solidFill>
                  <a:schemeClr val="tx1"/>
                </a:solidFill>
                <a:cs typeface="Calibri" panose="020F0502020204030204" pitchFamily="34" charset="0"/>
              </a:rPr>
              <a:t>metal-</a:t>
            </a:r>
            <a:r>
              <a:rPr lang="it-IT" dirty="0" err="1">
                <a:solidFill>
                  <a:schemeClr val="tx1"/>
                </a:solidFill>
                <a:cs typeface="Calibri" panose="020F0502020204030204" pitchFamily="34" charset="0"/>
              </a:rPr>
              <a:t>oxide</a:t>
            </a:r>
            <a:r>
              <a:rPr lang="it-IT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cs typeface="Calibri" panose="020F0502020204030204" pitchFamily="34" charset="0"/>
              </a:rPr>
              <a:t>semiconductor</a:t>
            </a:r>
            <a:r>
              <a:rPr lang="it-IT" sz="1800" dirty="0">
                <a:solidFill>
                  <a:schemeClr val="tx1"/>
                </a:solidFill>
                <a:cs typeface="Calibri" panose="020F0502020204030204" pitchFamily="34" charset="0"/>
              </a:rPr>
              <a:t>)</a:t>
            </a:r>
            <a:r>
              <a:rPr lang="it-IT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it-IT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sensitive </a:t>
            </a:r>
            <a:r>
              <a:rPr lang="it-IT" sz="2000" dirty="0">
                <a:solidFill>
                  <a:schemeClr val="tx1"/>
                </a:solidFill>
                <a:cs typeface="Calibri" panose="020F0502020204030204" pitchFamily="34" charset="0"/>
              </a:rPr>
              <a:t>to ionizing particles (es</a:t>
            </a:r>
            <a:r>
              <a:rPr lang="it-IT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: </a:t>
            </a:r>
            <a:r>
              <a:rPr lang="it-IT" sz="2000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muons</a:t>
            </a:r>
            <a:r>
              <a:rPr lang="it-IT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..).</a:t>
            </a:r>
            <a:endParaRPr lang="it-IT" sz="20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342900" indent="-342900" algn="l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it-IT" sz="2000" b="1" dirty="0" smtClean="0">
                <a:solidFill>
                  <a:schemeClr val="tx1"/>
                </a:solidFill>
                <a:cs typeface="Calibri" panose="020F0502020204030204" pitchFamily="34" charset="0"/>
              </a:rPr>
              <a:t>How </a:t>
            </a:r>
            <a:r>
              <a:rPr lang="it-IT" sz="2000" b="1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make</a:t>
            </a:r>
            <a:r>
              <a:rPr lang="it-IT" sz="2000" b="1" dirty="0" smtClean="0">
                <a:solidFill>
                  <a:schemeClr val="tx1"/>
                </a:solidFill>
                <a:cs typeface="Calibri" panose="020F0502020204030204" pitchFamily="34" charset="0"/>
              </a:rPr>
              <a:t> CMOS </a:t>
            </a:r>
            <a:r>
              <a:rPr lang="it-IT" sz="2000" b="1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as</a:t>
            </a:r>
            <a:r>
              <a:rPr lang="it-IT" sz="2000" b="1" dirty="0" smtClean="0">
                <a:solidFill>
                  <a:schemeClr val="tx1"/>
                </a:solidFill>
                <a:cs typeface="Calibri" panose="020F0502020204030204" pitchFamily="34" charset="0"/>
              </a:rPr>
              <a:t> sensitive </a:t>
            </a:r>
            <a:r>
              <a:rPr lang="it-IT" sz="2000" b="1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as</a:t>
            </a:r>
            <a:r>
              <a:rPr lang="it-IT" sz="2000" b="1" dirty="0" smtClean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it-IT" sz="2000" b="1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possible</a:t>
            </a:r>
            <a:r>
              <a:rPr lang="it-IT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: </a:t>
            </a:r>
            <a:br>
              <a:rPr lang="it-IT" sz="2000" dirty="0" smtClean="0">
                <a:solidFill>
                  <a:schemeClr val="tx1"/>
                </a:solidFill>
                <a:cs typeface="Calibri" panose="020F0502020204030204" pitchFamily="34" charset="0"/>
              </a:rPr>
            </a:br>
            <a:r>
              <a:rPr lang="it-IT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By </a:t>
            </a:r>
            <a:r>
              <a:rPr lang="it-IT" sz="2000" dirty="0">
                <a:solidFill>
                  <a:schemeClr val="tx1"/>
                </a:solidFill>
                <a:cs typeface="Calibri" panose="020F0502020204030204" pitchFamily="34" charset="0"/>
              </a:rPr>
              <a:t>covering with </a:t>
            </a:r>
            <a:r>
              <a:rPr lang="it-IT" sz="2000" dirty="0" err="1">
                <a:solidFill>
                  <a:schemeClr val="tx1"/>
                </a:solidFill>
                <a:cs typeface="Calibri" panose="020F0502020204030204" pitchFamily="34" charset="0"/>
              </a:rPr>
              <a:t>black</a:t>
            </a:r>
            <a:r>
              <a:rPr lang="it-IT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it-IT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tape and </a:t>
            </a:r>
            <a:r>
              <a:rPr lang="it-IT" sz="2000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aluminium</a:t>
            </a:r>
            <a:r>
              <a:rPr lang="it-IT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it-IT" sz="2000" dirty="0">
                <a:solidFill>
                  <a:schemeClr val="tx1"/>
                </a:solidFill>
                <a:cs typeface="Calibri" panose="020F0502020204030204" pitchFamily="34" charset="0"/>
              </a:rPr>
              <a:t>foil the camera lens, we eliminated visible light (photons). This allow us to observe penetrating rays such </a:t>
            </a:r>
            <a:r>
              <a:rPr lang="it-IT" sz="2000" dirty="0" err="1">
                <a:solidFill>
                  <a:schemeClr val="tx1"/>
                </a:solidFill>
                <a:cs typeface="Calibri" panose="020F0502020204030204" pitchFamily="34" charset="0"/>
              </a:rPr>
              <a:t>as</a:t>
            </a:r>
            <a:r>
              <a:rPr lang="it-IT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it-IT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beta/gamma </a:t>
            </a:r>
            <a:r>
              <a:rPr lang="it-IT" sz="2000" dirty="0">
                <a:solidFill>
                  <a:schemeClr val="tx1"/>
                </a:solidFill>
                <a:cs typeface="Calibri" panose="020F0502020204030204" pitchFamily="34" charset="0"/>
              </a:rPr>
              <a:t>rays and/or </a:t>
            </a:r>
            <a:r>
              <a:rPr lang="it-IT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muons.</a:t>
            </a:r>
          </a:p>
          <a:p>
            <a:pPr marL="342900" indent="-342900" algn="l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it-IT" sz="2000" b="1" dirty="0" smtClean="0">
                <a:solidFill>
                  <a:schemeClr val="tx1"/>
                </a:solidFill>
                <a:cs typeface="Calibri" panose="020F0502020204030204" pitchFamily="34" charset="0"/>
              </a:rPr>
              <a:t>Which </a:t>
            </a:r>
            <a:r>
              <a:rPr lang="it-IT" sz="2000" b="1" dirty="0">
                <a:solidFill>
                  <a:schemeClr val="tx1"/>
                </a:solidFill>
                <a:cs typeface="Calibri" panose="020F0502020204030204" pitchFamily="34" charset="0"/>
              </a:rPr>
              <a:t>Camera:</a:t>
            </a:r>
          </a:p>
          <a:p>
            <a:pPr marL="671513" lvl="1" indent="-214313" algn="l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1"/>
                </a:solidFill>
              </a:rPr>
              <a:t>Raspicam</a:t>
            </a:r>
            <a:r>
              <a:rPr lang="it-IT" sz="2000" dirty="0">
                <a:solidFill>
                  <a:schemeClr val="tx1"/>
                </a:solidFill>
              </a:rPr>
              <a:t>: Raspberry Camera Module, easiest way of communication between </a:t>
            </a:r>
            <a:r>
              <a:rPr lang="it-IT" sz="2000" dirty="0" err="1">
                <a:solidFill>
                  <a:schemeClr val="tx1"/>
                </a:solidFill>
              </a:rPr>
              <a:t>devices</a:t>
            </a:r>
            <a:r>
              <a:rPr lang="it-IT" sz="2000" dirty="0" smtClean="0">
                <a:solidFill>
                  <a:schemeClr val="tx1"/>
                </a:solidFill>
              </a:rPr>
              <a:t>. </a:t>
            </a:r>
            <a:endParaRPr lang="it-IT" sz="2000" dirty="0">
              <a:solidFill>
                <a:schemeClr val="tx1"/>
              </a:solidFill>
            </a:endParaRPr>
          </a:p>
          <a:p>
            <a:pPr marL="671513" lvl="1" indent="-214313" algn="l">
              <a:buFont typeface="Arial" panose="020B0604020202020204" pitchFamily="34" charset="0"/>
              <a:buChar char="•"/>
            </a:pPr>
            <a:r>
              <a:rPr lang="it-IT" sz="2000" b="1" dirty="0" smtClean="0">
                <a:solidFill>
                  <a:schemeClr val="tx1"/>
                </a:solidFill>
              </a:rPr>
              <a:t>Webcam Logitech C270</a:t>
            </a:r>
            <a:r>
              <a:rPr lang="it-IT" sz="2000" dirty="0">
                <a:solidFill>
                  <a:schemeClr val="tx1"/>
                </a:solidFill>
              </a:rPr>
              <a:t>: compared to other </a:t>
            </a:r>
            <a:r>
              <a:rPr lang="it-IT" sz="2000" dirty="0" err="1">
                <a:solidFill>
                  <a:schemeClr val="tx1"/>
                </a:solidFill>
              </a:rPr>
              <a:t>webcams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smtClean="0">
                <a:solidFill>
                  <a:schemeClr val="tx1"/>
                </a:solidFill>
              </a:rPr>
              <a:t>with </a:t>
            </a:r>
            <a:r>
              <a:rPr lang="it-IT" sz="2000" dirty="0" err="1" smtClean="0">
                <a:solidFill>
                  <a:schemeClr val="tx1"/>
                </a:solidFill>
              </a:rPr>
              <a:t>same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resolution</a:t>
            </a:r>
            <a:r>
              <a:rPr lang="it-IT" sz="2000" dirty="0" smtClean="0">
                <a:solidFill>
                  <a:schemeClr val="tx1"/>
                </a:solidFill>
              </a:rPr>
              <a:t>(3MP) </a:t>
            </a:r>
            <a:r>
              <a:rPr lang="it-IT" sz="2000" dirty="0" err="1" smtClean="0">
                <a:solidFill>
                  <a:schemeClr val="tx1"/>
                </a:solidFill>
              </a:rPr>
              <a:t>has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>
                <a:solidFill>
                  <a:schemeClr val="tx1"/>
                </a:solidFill>
              </a:rPr>
              <a:t>bigger CMOS </a:t>
            </a:r>
            <a:r>
              <a:rPr lang="it-IT" sz="2000" dirty="0" err="1" smtClean="0">
                <a:solidFill>
                  <a:schemeClr val="tx1"/>
                </a:solidFill>
              </a:rPr>
              <a:t>sensor</a:t>
            </a:r>
            <a:r>
              <a:rPr lang="it-IT" sz="2000" dirty="0" smtClean="0">
                <a:solidFill>
                  <a:schemeClr val="tx1"/>
                </a:solidFill>
              </a:rPr>
              <a:t> (3,6*2mm), </a:t>
            </a:r>
            <a:r>
              <a:rPr lang="it-IT" sz="2000" dirty="0" err="1">
                <a:solidFill>
                  <a:schemeClr val="tx1"/>
                </a:solidFill>
              </a:rPr>
              <a:t>bigger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size</a:t>
            </a:r>
            <a:r>
              <a:rPr lang="it-IT" sz="2000" dirty="0" smtClean="0">
                <a:solidFill>
                  <a:schemeClr val="tx1"/>
                </a:solidFill>
              </a:rPr>
              <a:t> of </a:t>
            </a:r>
            <a:r>
              <a:rPr lang="it-IT" sz="2000" dirty="0" err="1" smtClean="0">
                <a:solidFill>
                  <a:schemeClr val="tx1"/>
                </a:solidFill>
              </a:rPr>
              <a:t>pixels</a:t>
            </a:r>
            <a:r>
              <a:rPr lang="it-IT" sz="2000" dirty="0" smtClean="0">
                <a:solidFill>
                  <a:schemeClr val="tx1"/>
                </a:solidFill>
              </a:rPr>
              <a:t>(2.8</a:t>
            </a:r>
            <a:r>
              <a:rPr lang="it-IT" sz="2000" dirty="0"/>
              <a:t> </a:t>
            </a:r>
            <a:r>
              <a:rPr lang="it-IT" sz="2000" dirty="0" smtClean="0">
                <a:solidFill>
                  <a:schemeClr val="tx1"/>
                </a:solidFill>
              </a:rPr>
              <a:t>µm). </a:t>
            </a:r>
            <a:r>
              <a:rPr lang="it-IT" sz="2000" dirty="0">
                <a:solidFill>
                  <a:schemeClr val="tx1"/>
                </a:solidFill>
              </a:rPr>
              <a:t>Often used in astronomical experiments for its versatility.</a:t>
            </a:r>
          </a:p>
          <a:p>
            <a:pPr marL="342900" indent="-342900" algn="l">
              <a:spcBef>
                <a:spcPts val="1200"/>
              </a:spcBef>
              <a:buSzPts val="2000"/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799" y="584193"/>
            <a:ext cx="78724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r>
              <a:rPr lang="en-US" sz="2400" b="1" kern="0" dirty="0" smtClean="0">
                <a:solidFill>
                  <a:schemeClr val="tx1"/>
                </a:solidFill>
                <a:latin typeface="+mj-lt"/>
                <a:ea typeface="+mj-ea"/>
                <a:cs typeface="Osaka"/>
              </a:rPr>
              <a:t>Particle Detector Project – Design Review</a:t>
            </a:r>
            <a:endParaRPr lang="en-GB" sz="2400" b="1" kern="0" dirty="0">
              <a:solidFill>
                <a:schemeClr val="tx1"/>
              </a:solidFill>
              <a:latin typeface="+mj-lt"/>
              <a:ea typeface="+mj-ea"/>
              <a:cs typeface="Osaka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45" y="80245"/>
            <a:ext cx="1651635" cy="60388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8" y="80245"/>
            <a:ext cx="1651635" cy="60388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2286000" y="6646863"/>
            <a:ext cx="2287962" cy="21113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6646863"/>
            <a:ext cx="2287962" cy="211137"/>
          </a:xfrm>
          <a:prstGeom prst="rect">
            <a:avLst/>
          </a:prstGeom>
          <a:solidFill>
            <a:srgbClr val="1547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859962" y="6646846"/>
            <a:ext cx="2287962" cy="211137"/>
          </a:xfrm>
          <a:prstGeom prst="rect">
            <a:avLst/>
          </a:prstGeom>
          <a:solidFill>
            <a:srgbClr val="8B6C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73962" y="6646862"/>
            <a:ext cx="2287962" cy="211137"/>
          </a:xfrm>
          <a:prstGeom prst="rect">
            <a:avLst/>
          </a:prstGeom>
          <a:solidFill>
            <a:srgbClr val="8571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688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~4041470">
  <a:themeElements>
    <a:clrScheme name="2_Presentation Template for Industrial 21 March 06 13">
      <a:dk1>
        <a:srgbClr val="000000"/>
      </a:dk1>
      <a:lt1>
        <a:srgbClr val="FFFFFF"/>
      </a:lt1>
      <a:dk2>
        <a:srgbClr val="000000"/>
      </a:dk2>
      <a:lt2>
        <a:srgbClr val="94877A"/>
      </a:lt2>
      <a:accent1>
        <a:srgbClr val="87212E"/>
      </a:accent1>
      <a:accent2>
        <a:srgbClr val="EBAD14"/>
      </a:accent2>
      <a:accent3>
        <a:srgbClr val="FFFFFF"/>
      </a:accent3>
      <a:accent4>
        <a:srgbClr val="000000"/>
      </a:accent4>
      <a:accent5>
        <a:srgbClr val="C3ABAD"/>
      </a:accent5>
      <a:accent6>
        <a:srgbClr val="D59C11"/>
      </a:accent6>
      <a:hlink>
        <a:srgbClr val="998A42"/>
      </a:hlink>
      <a:folHlink>
        <a:srgbClr val="5E82AB"/>
      </a:folHlink>
    </a:clrScheme>
    <a:fontScheme name="2_Presentation Template for Industrial 21 March 06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2_Presentation Template for Industrial 21 March 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 Template for Industrial 21 March 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 Template for Industrial 21 March 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 Template for Industrial 21 March 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 Template for Industrial 21 March 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 Template for Industrial 21 March 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esentation Template for Industrial 21 March 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esentation Template for Industrial 21 March 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esentation Template for Industrial 21 March 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esentation Template for Industrial 21 March 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esentation Template for Industrial 21 March 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esentation Template for Industrial 21 March 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esentation Template for Industrial 21 March 06 13">
        <a:dk1>
          <a:srgbClr val="000000"/>
        </a:dk1>
        <a:lt1>
          <a:srgbClr val="FFFFFF"/>
        </a:lt1>
        <a:dk2>
          <a:srgbClr val="000000"/>
        </a:dk2>
        <a:lt2>
          <a:srgbClr val="94877A"/>
        </a:lt2>
        <a:accent1>
          <a:srgbClr val="87212E"/>
        </a:accent1>
        <a:accent2>
          <a:srgbClr val="EBAD14"/>
        </a:accent2>
        <a:accent3>
          <a:srgbClr val="FFFFFF"/>
        </a:accent3>
        <a:accent4>
          <a:srgbClr val="000000"/>
        </a:accent4>
        <a:accent5>
          <a:srgbClr val="C3ABAD"/>
        </a:accent5>
        <a:accent6>
          <a:srgbClr val="D59C11"/>
        </a:accent6>
        <a:hlink>
          <a:srgbClr val="998A42"/>
        </a:hlink>
        <a:folHlink>
          <a:srgbClr val="5E82A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5125</TotalTime>
  <Words>1417</Words>
  <Application>Microsoft Office PowerPoint</Application>
  <PresentationFormat>On-screen Show (4:3)</PresentationFormat>
  <Paragraphs>361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ＭＳ Ｐゴシック</vt:lpstr>
      <vt:lpstr>Osaka</vt:lpstr>
      <vt:lpstr>Arial</vt:lpstr>
      <vt:lpstr>Calibri</vt:lpstr>
      <vt:lpstr>Segoe UI</vt:lpstr>
      <vt:lpstr>Times</vt:lpstr>
      <vt:lpstr>~4041470</vt:lpstr>
      <vt:lpstr>Particle Detector Project Design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</vt:lpstr>
    </vt:vector>
  </TitlesOfParts>
  <Company>Moog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Review</dc:title>
  <dc:creator>Davin Y Sasaki</dc:creator>
  <cp:lastModifiedBy>Davin Y Sasaki</cp:lastModifiedBy>
  <cp:revision>197</cp:revision>
  <dcterms:created xsi:type="dcterms:W3CDTF">2010-08-06T18:45:40Z</dcterms:created>
  <dcterms:modified xsi:type="dcterms:W3CDTF">2017-04-22T21:04:03Z</dcterms:modified>
</cp:coreProperties>
</file>