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9" r:id="rId5"/>
    <p:sldId id="260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Zhao" initials="YZ" lastIdx="1" clrIdx="0">
    <p:extLst>
      <p:ext uri="{19B8F6BF-5375-455C-9EA6-DF929625EA0E}">
        <p15:presenceInfo xmlns:p15="http://schemas.microsoft.com/office/powerpoint/2012/main" userId="S::yazhao@microsoft.com::0737e096-2db2-419a-9043-e663664aad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7:37:20.15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2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9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9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0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3FB571-ECF5-408C-ACCA-F6B69FFF4F6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B3F03F-48C8-4344-874C-55DD3EC7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ggestionsandautocompletedemo.azurewebsites.net/" TargetMode="External"/><Relationship Id="rId2" Type="http://schemas.openxmlformats.org/officeDocument/2006/relationships/hyperlink" Target="https://docs.microsoft.com/en-us/learn/brow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370F-4060-4BE1-A4D3-E79C475B6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2063"/>
            <a:ext cx="9144000" cy="2387600"/>
          </a:xfrm>
        </p:spPr>
        <p:txBody>
          <a:bodyPr/>
          <a:lstStyle/>
          <a:p>
            <a:r>
              <a:rPr lang="en-US" altLang="zh-CN" dirty="0"/>
              <a:t>Database</a:t>
            </a:r>
            <a:r>
              <a:rPr lang="en-US" dirty="0"/>
              <a:t> search </a:t>
            </a:r>
            <a:r>
              <a:rPr lang="en-US" altLang="zh-CN" dirty="0"/>
              <a:t>engine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4104E-0151-48B6-809A-2D00A6B47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402" y="4261795"/>
            <a:ext cx="9144000" cy="165576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YangZhao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370F-4060-4BE1-A4D3-E79C475B6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1187"/>
            <a:ext cx="9144000" cy="23876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559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A4C83BAD-2E2A-4722-99F9-15FDFEDA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59" y="2480902"/>
            <a:ext cx="1143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g">
            <a:extLst>
              <a:ext uri="{FF2B5EF4-FFF2-40B4-BE49-F238E27FC236}">
                <a16:creationId xmlns:a16="http://schemas.microsoft.com/office/drawing/2014/main" id="{5AD2AA43-36C5-46AF-9F25-EA74B319F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51" y="2480902"/>
            <a:ext cx="1143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arch.yahoo">
            <a:extLst>
              <a:ext uri="{FF2B5EF4-FFF2-40B4-BE49-F238E27FC236}">
                <a16:creationId xmlns:a16="http://schemas.microsoft.com/office/drawing/2014/main" id="{E0715775-7B03-4F05-B51B-E6E65E04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63" y="2480902"/>
            <a:ext cx="1143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idu">
            <a:extLst>
              <a:ext uri="{FF2B5EF4-FFF2-40B4-BE49-F238E27FC236}">
                <a16:creationId xmlns:a16="http://schemas.microsoft.com/office/drawing/2014/main" id="{30C7C31E-E31F-454A-893A-1A59B833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61" y="2480902"/>
            <a:ext cx="1143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lasticsearch">
            <a:extLst>
              <a:ext uri="{FF2B5EF4-FFF2-40B4-BE49-F238E27FC236}">
                <a16:creationId xmlns:a16="http://schemas.microsoft.com/office/drawing/2014/main" id="{6861F319-9432-455E-AE0C-093B64823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75" y="4661313"/>
            <a:ext cx="1600829" cy="10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plunk">
            <a:extLst>
              <a:ext uri="{FF2B5EF4-FFF2-40B4-BE49-F238E27FC236}">
                <a16:creationId xmlns:a16="http://schemas.microsoft.com/office/drawing/2014/main" id="{05F58878-7CF1-4D54-8A29-66A15C5F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61" y="4386447"/>
            <a:ext cx="1393543" cy="139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olr">
            <a:extLst>
              <a:ext uri="{FF2B5EF4-FFF2-40B4-BE49-F238E27FC236}">
                <a16:creationId xmlns:a16="http://schemas.microsoft.com/office/drawing/2014/main" id="{5C37D9FA-E163-4DA4-AA48-E18A3C8B3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521" y="4849070"/>
            <a:ext cx="131941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>
            <a:extLst>
              <a:ext uri="{FF2B5EF4-FFF2-40B4-BE49-F238E27FC236}">
                <a16:creationId xmlns:a16="http://schemas.microsoft.com/office/drawing/2014/main" id="{634F6F9A-1C25-4D01-B47B-5135246A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9" y="4642839"/>
            <a:ext cx="1485194" cy="8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33FF3-B6FC-4051-B98D-4303EA2F4ED2}"/>
              </a:ext>
            </a:extLst>
          </p:cNvPr>
          <p:cNvSpPr txBox="1"/>
          <p:nvPr/>
        </p:nvSpPr>
        <p:spPr>
          <a:xfrm>
            <a:off x="8487973" y="5413517"/>
            <a:ext cx="183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24590-0748-4B16-B43B-F9955F9E3CC5}"/>
              </a:ext>
            </a:extLst>
          </p:cNvPr>
          <p:cNvSpPr txBox="1"/>
          <p:nvPr/>
        </p:nvSpPr>
        <p:spPr>
          <a:xfrm>
            <a:off x="4267200" y="608037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search engine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CAF02-8529-45D9-9583-34A4A74C696F}"/>
              </a:ext>
            </a:extLst>
          </p:cNvPr>
          <p:cNvSpPr txBox="1"/>
          <p:nvPr/>
        </p:nvSpPr>
        <p:spPr>
          <a:xfrm>
            <a:off x="4767852" y="33118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engine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727120-4B2C-492C-BE73-C1339B57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We use</a:t>
            </a:r>
          </a:p>
        </p:txBody>
      </p:sp>
    </p:spTree>
    <p:extLst>
      <p:ext uri="{BB962C8B-B14F-4D97-AF65-F5344CB8AC3E}">
        <p14:creationId xmlns:p14="http://schemas.microsoft.com/office/powerpoint/2010/main" val="6056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6606-4556-4747-9BA4-F0BBA28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7680-51E4-44EC-BCCC-A2770EAB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altLang="zh-CN" dirty="0"/>
              <a:t>facet to filter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https://docs.microsoft.com/en-us/learn/browse/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altLang="zh-CN" dirty="0"/>
              <a:t>autocomplete and suggestions for partial search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u="sng" dirty="0">
                <a:hlinkClick r:id="rId3"/>
              </a:rPr>
              <a:t>http://suggestionsandautocompletedemo.azurewebsites.net/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C405-CBD8-4011-AD79-ADD1958C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7FAD-7C64-4521-AA2B-A2325038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Provides a distributed, multitenant-capable full-text search</a:t>
            </a:r>
          </a:p>
          <a:p>
            <a:endParaRPr lang="en-US" dirty="0"/>
          </a:p>
          <a:p>
            <a:r>
              <a:rPr lang="en-US" dirty="0"/>
              <a:t> Schema-free JSON documents mapping. </a:t>
            </a:r>
          </a:p>
          <a:p>
            <a:endParaRPr lang="en-US" dirty="0"/>
          </a:p>
          <a:p>
            <a:r>
              <a:rPr lang="en-US" dirty="0"/>
              <a:t> built-in features for replicating data and distributing load</a:t>
            </a:r>
          </a:p>
          <a:p>
            <a:endParaRPr lang="en-US" dirty="0"/>
          </a:p>
          <a:p>
            <a:r>
              <a:rPr lang="en-US" dirty="0"/>
              <a:t> Fast aggregations.</a:t>
            </a:r>
          </a:p>
          <a:p>
            <a:endParaRPr lang="en-US" dirty="0"/>
          </a:p>
          <a:p>
            <a:r>
              <a:rPr lang="en-US" dirty="0"/>
              <a:t> Index thousands of documents per second.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4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0C8B-E316-4249-8333-6790055B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91015" cy="706964"/>
          </a:xfrm>
        </p:spPr>
        <p:txBody>
          <a:bodyPr/>
          <a:lstStyle/>
          <a:p>
            <a:r>
              <a:rPr lang="en-US" dirty="0"/>
              <a:t>Azure search service can do even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80BE-3915-44C1-A66C-E6AF1FEA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52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fully-managed cloud service with 99.9% service level agreements</a:t>
            </a:r>
          </a:p>
          <a:p>
            <a:endParaRPr lang="en-US" dirty="0"/>
          </a:p>
          <a:p>
            <a:r>
              <a:rPr lang="en-US" dirty="0"/>
              <a:t>Microsoft’s natural language processors offer leading edge linguistic analysis.</a:t>
            </a:r>
          </a:p>
          <a:p>
            <a:endParaRPr lang="en-US" dirty="0"/>
          </a:p>
          <a:p>
            <a:r>
              <a:rPr lang="en-US" dirty="0"/>
              <a:t>Scoring and tuning features provide the means for influencing search rank scores</a:t>
            </a:r>
          </a:p>
          <a:p>
            <a:endParaRPr lang="en-US" dirty="0"/>
          </a:p>
          <a:p>
            <a:r>
              <a:rPr lang="en-US" altLang="zh-CN" dirty="0"/>
              <a:t>M</a:t>
            </a:r>
            <a:r>
              <a:rPr lang="en-US" dirty="0"/>
              <a:t>ulti-language </a:t>
            </a:r>
            <a:r>
              <a:rPr lang="en-US" altLang="zh-CN" dirty="0"/>
              <a:t>support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2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69C-69B4-449B-80FE-B6FED6D9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</a:t>
            </a:r>
            <a:r>
              <a:rPr lang="en-US" altLang="zh-CN" dirty="0"/>
              <a:t>ncepts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91D06-A42F-49AD-8744-CAF4F6BFB38A}"/>
              </a:ext>
            </a:extLst>
          </p:cNvPr>
          <p:cNvSpPr txBox="1"/>
          <p:nvPr/>
        </p:nvSpPr>
        <p:spPr>
          <a:xfrm>
            <a:off x="1584800" y="3755898"/>
            <a:ext cx="3807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B050"/>
                </a:solidFill>
              </a:rPr>
              <a:t>"name" :     "John",</a:t>
            </a:r>
          </a:p>
          <a:p>
            <a:r>
              <a:rPr lang="en-US" dirty="0">
                <a:solidFill>
                  <a:srgbClr val="00B050"/>
                </a:solidFill>
              </a:rPr>
              <a:t>    "sex" :      "Male",</a:t>
            </a:r>
          </a:p>
          <a:p>
            <a:r>
              <a:rPr lang="en-US" dirty="0">
                <a:solidFill>
                  <a:srgbClr val="00B050"/>
                </a:solidFill>
              </a:rPr>
              <a:t>    "age" :      24,</a:t>
            </a:r>
          </a:p>
          <a:p>
            <a:r>
              <a:rPr lang="en-US" dirty="0">
                <a:solidFill>
                  <a:srgbClr val="00B050"/>
                </a:solidFill>
              </a:rPr>
              <a:t>    "</a:t>
            </a:r>
            <a:r>
              <a:rPr lang="en-US" dirty="0" err="1">
                <a:solidFill>
                  <a:srgbClr val="00B050"/>
                </a:solidFill>
              </a:rPr>
              <a:t>birthDate</a:t>
            </a:r>
            <a:r>
              <a:rPr lang="en-US" dirty="0">
                <a:solidFill>
                  <a:srgbClr val="00B050"/>
                </a:solidFill>
              </a:rPr>
              <a:t>": "1990/05/01",</a:t>
            </a:r>
          </a:p>
          <a:p>
            <a:r>
              <a:rPr lang="en-US" dirty="0">
                <a:solidFill>
                  <a:srgbClr val="00B050"/>
                </a:solidFill>
              </a:rPr>
              <a:t>    "interests": [ "sports", "music" ]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F33AD-88A1-4684-98F1-6903E2F5BA97}"/>
              </a:ext>
            </a:extLst>
          </p:cNvPr>
          <p:cNvSpPr/>
          <p:nvPr/>
        </p:nvSpPr>
        <p:spPr>
          <a:xfrm>
            <a:off x="529424" y="2228245"/>
            <a:ext cx="10793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777777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Elasticsearch and Azure search are document-oriented search engines. A piece of data is a document here, using JSON as the serialization format of the document, such as the following user data:</a:t>
            </a:r>
            <a:endParaRPr lang="en-US" b="0" i="0" dirty="0">
              <a:solidFill>
                <a:srgbClr val="777777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4A283-89F2-4A63-8521-F8BA20A3E247}"/>
              </a:ext>
            </a:extLst>
          </p:cNvPr>
          <p:cNvSpPr txBox="1"/>
          <p:nvPr/>
        </p:nvSpPr>
        <p:spPr>
          <a:xfrm>
            <a:off x="7050890" y="3755899"/>
            <a:ext cx="3807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"name" :     “Kate",</a:t>
            </a:r>
          </a:p>
          <a:p>
            <a:r>
              <a:rPr lang="en-US" dirty="0">
                <a:solidFill>
                  <a:schemeClr val="accent2"/>
                </a:solidFill>
              </a:rPr>
              <a:t>    "sex" :      “</a:t>
            </a:r>
            <a:r>
              <a:rPr lang="en-US" altLang="zh-CN" dirty="0" err="1">
                <a:solidFill>
                  <a:schemeClr val="accent2"/>
                </a:solidFill>
              </a:rPr>
              <a:t>Fe</a:t>
            </a:r>
            <a:r>
              <a:rPr lang="en-US" dirty="0" err="1">
                <a:solidFill>
                  <a:schemeClr val="accent2"/>
                </a:solidFill>
              </a:rPr>
              <a:t>Male</a:t>
            </a:r>
            <a:r>
              <a:rPr lang="en-US" dirty="0">
                <a:solidFill>
                  <a:schemeClr val="accent2"/>
                </a:solidFill>
              </a:rPr>
              <a:t>",</a:t>
            </a:r>
          </a:p>
          <a:p>
            <a:r>
              <a:rPr lang="en-US" dirty="0">
                <a:solidFill>
                  <a:schemeClr val="accent2"/>
                </a:solidFill>
              </a:rPr>
              <a:t>    "age" :      24,</a:t>
            </a:r>
          </a:p>
          <a:p>
            <a:r>
              <a:rPr lang="en-US" dirty="0">
                <a:solidFill>
                  <a:schemeClr val="accent2"/>
                </a:solidFill>
              </a:rPr>
              <a:t>    "</a:t>
            </a:r>
            <a:r>
              <a:rPr lang="en-US" dirty="0" err="1">
                <a:solidFill>
                  <a:schemeClr val="accent2"/>
                </a:solidFill>
              </a:rPr>
              <a:t>birthDate</a:t>
            </a:r>
            <a:r>
              <a:rPr lang="en-US" dirty="0">
                <a:solidFill>
                  <a:schemeClr val="accent2"/>
                </a:solidFill>
              </a:rPr>
              <a:t>": "1990/07/06",</a:t>
            </a:r>
          </a:p>
          <a:p>
            <a:r>
              <a:rPr lang="en-US" dirty="0">
                <a:solidFill>
                  <a:schemeClr val="accent2"/>
                </a:solidFill>
              </a:rPr>
              <a:t>    "interests": [ "sports", "music"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41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69C-69B4-449B-80FE-B6FED6D9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081D35-6526-471E-92D3-DF4F69CA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23640"/>
              </p:ext>
            </p:extLst>
          </p:nvPr>
        </p:nvGraphicFramePr>
        <p:xfrm>
          <a:off x="937848" y="3930747"/>
          <a:ext cx="3079262" cy="156346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22037">
                  <a:extLst>
                    <a:ext uri="{9D8B030D-6E8A-4147-A177-3AD203B41FA5}">
                      <a16:colId xmlns:a16="http://schemas.microsoft.com/office/drawing/2014/main" val="25787928"/>
                    </a:ext>
                  </a:extLst>
                </a:gridCol>
                <a:gridCol w="969102">
                  <a:extLst>
                    <a:ext uri="{9D8B030D-6E8A-4147-A177-3AD203B41FA5}">
                      <a16:colId xmlns:a16="http://schemas.microsoft.com/office/drawing/2014/main" val="1872647065"/>
                    </a:ext>
                  </a:extLst>
                </a:gridCol>
                <a:gridCol w="664314">
                  <a:extLst>
                    <a:ext uri="{9D8B030D-6E8A-4147-A177-3AD203B41FA5}">
                      <a16:colId xmlns:a16="http://schemas.microsoft.com/office/drawing/2014/main" val="2819979292"/>
                    </a:ext>
                  </a:extLst>
                </a:gridCol>
                <a:gridCol w="1023809">
                  <a:extLst>
                    <a:ext uri="{9D8B030D-6E8A-4147-A177-3AD203B41FA5}">
                      <a16:colId xmlns:a16="http://schemas.microsoft.com/office/drawing/2014/main" val="1726484908"/>
                    </a:ext>
                  </a:extLst>
                </a:gridCol>
              </a:tblGrid>
              <a:tr h="390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06921"/>
                  </a:ext>
                </a:extLst>
              </a:tr>
              <a:tr h="390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615"/>
                  </a:ext>
                </a:extLst>
              </a:tr>
              <a:tr h="390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46941"/>
                  </a:ext>
                </a:extLst>
              </a:tr>
              <a:tr h="390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2151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6C64CB8C-60FC-4E32-850B-29DC04590805}"/>
              </a:ext>
            </a:extLst>
          </p:cNvPr>
          <p:cNvSpPr/>
          <p:nvPr/>
        </p:nvSpPr>
        <p:spPr>
          <a:xfrm>
            <a:off x="4802558" y="4517096"/>
            <a:ext cx="883138" cy="390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5117D9-5AD3-43F5-9843-D4E31CC7F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99519"/>
              </p:ext>
            </p:extLst>
          </p:nvPr>
        </p:nvGraphicFramePr>
        <p:xfrm>
          <a:off x="6353913" y="2881918"/>
          <a:ext cx="25790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46">
                  <a:extLst>
                    <a:ext uri="{9D8B030D-6E8A-4147-A177-3AD203B41FA5}">
                      <a16:colId xmlns:a16="http://schemas.microsoft.com/office/drawing/2014/main" val="719269095"/>
                    </a:ext>
                  </a:extLst>
                </a:gridCol>
                <a:gridCol w="1539631">
                  <a:extLst>
                    <a:ext uri="{9D8B030D-6E8A-4147-A177-3AD203B41FA5}">
                      <a16:colId xmlns:a16="http://schemas.microsoft.com/office/drawing/2014/main" val="43711146"/>
                    </a:ext>
                  </a:extLst>
                </a:gridCol>
              </a:tblGrid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Posting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09063"/>
                  </a:ext>
                </a:extLst>
              </a:tr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57158"/>
                  </a:ext>
                </a:extLst>
              </a:tr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47050"/>
                  </a:ext>
                </a:extLst>
              </a:tr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5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B9EFB0-BAF6-4C27-8B94-DEB5F7E65F2E}"/>
              </a:ext>
            </a:extLst>
          </p:cNvPr>
          <p:cNvSpPr txBox="1"/>
          <p:nvPr/>
        </p:nvSpPr>
        <p:spPr>
          <a:xfrm>
            <a:off x="6252313" y="2309624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65520D-DED4-45BE-B340-497C6B200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52894"/>
              </p:ext>
            </p:extLst>
          </p:nvPr>
        </p:nvGraphicFramePr>
        <p:xfrm>
          <a:off x="9202615" y="4253512"/>
          <a:ext cx="25790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98">
                  <a:extLst>
                    <a:ext uri="{9D8B030D-6E8A-4147-A177-3AD203B41FA5}">
                      <a16:colId xmlns:a16="http://schemas.microsoft.com/office/drawing/2014/main" val="719269095"/>
                    </a:ext>
                  </a:extLst>
                </a:gridCol>
                <a:gridCol w="1566979">
                  <a:extLst>
                    <a:ext uri="{9D8B030D-6E8A-4147-A177-3AD203B41FA5}">
                      <a16:colId xmlns:a16="http://schemas.microsoft.com/office/drawing/2014/main" val="43711146"/>
                    </a:ext>
                  </a:extLst>
                </a:gridCol>
              </a:tblGrid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Posting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09063"/>
                  </a:ext>
                </a:extLst>
              </a:tr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57158"/>
                  </a:ext>
                </a:extLst>
              </a:tr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470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CA4569-D217-4D31-B899-7A45F83815D3}"/>
              </a:ext>
            </a:extLst>
          </p:cNvPr>
          <p:cNvSpPr txBox="1"/>
          <p:nvPr/>
        </p:nvSpPr>
        <p:spPr>
          <a:xfrm>
            <a:off x="9101015" y="3681218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CFDF78-C05E-46C3-A62B-166872CF8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57486"/>
              </p:ext>
            </p:extLst>
          </p:nvPr>
        </p:nvGraphicFramePr>
        <p:xfrm>
          <a:off x="6439889" y="5351580"/>
          <a:ext cx="25790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09">
                  <a:extLst>
                    <a:ext uri="{9D8B030D-6E8A-4147-A177-3AD203B41FA5}">
                      <a16:colId xmlns:a16="http://schemas.microsoft.com/office/drawing/2014/main" val="719269095"/>
                    </a:ext>
                  </a:extLst>
                </a:gridCol>
                <a:gridCol w="1555268">
                  <a:extLst>
                    <a:ext uri="{9D8B030D-6E8A-4147-A177-3AD203B41FA5}">
                      <a16:colId xmlns:a16="http://schemas.microsoft.com/office/drawing/2014/main" val="43711146"/>
                    </a:ext>
                  </a:extLst>
                </a:gridCol>
              </a:tblGrid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Posting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09063"/>
                  </a:ext>
                </a:extLst>
              </a:tr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57158"/>
                  </a:ext>
                </a:extLst>
              </a:tr>
              <a:tr h="342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4705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7BD06E-E43B-4352-B819-E96EF3965717}"/>
              </a:ext>
            </a:extLst>
          </p:cNvPr>
          <p:cNvSpPr txBox="1"/>
          <p:nvPr/>
        </p:nvSpPr>
        <p:spPr>
          <a:xfrm>
            <a:off x="6338289" y="4779286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Sex:</a:t>
            </a:r>
          </a:p>
        </p:txBody>
      </p:sp>
    </p:spTree>
    <p:extLst>
      <p:ext uri="{BB962C8B-B14F-4D97-AF65-F5344CB8AC3E}">
        <p14:creationId xmlns:p14="http://schemas.microsoft.com/office/powerpoint/2010/main" val="401771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815-A2D6-4813-A48E-784DA97B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Dictionary And Term Index</a:t>
            </a:r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6B95386C-7BD2-41BF-BEAC-C051F9C5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23" y="2638746"/>
            <a:ext cx="8002954" cy="40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0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3893-4819-4666-BFD8-B8D24FCD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index</a:t>
            </a:r>
          </a:p>
        </p:txBody>
      </p:sp>
      <p:pic>
        <p:nvPicPr>
          <p:cNvPr id="5122" name="Picture 2" descr="https://static001.infoq.cn/resource/image/ea/9f/eafa46683272ff1b2081edbc8db5469f.jpg">
            <a:extLst>
              <a:ext uri="{FF2B5EF4-FFF2-40B4-BE49-F238E27FC236}">
                <a16:creationId xmlns:a16="http://schemas.microsoft.com/office/drawing/2014/main" id="{B6B74616-C740-4F43-A900-BD869396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66" y="2743036"/>
            <a:ext cx="22574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1A50E-8280-443B-BDDD-D4410A95BE9B}"/>
              </a:ext>
            </a:extLst>
          </p:cNvPr>
          <p:cNvSpPr txBox="1"/>
          <p:nvPr/>
        </p:nvSpPr>
        <p:spPr>
          <a:xfrm>
            <a:off x="1805142" y="6064898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posting list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E1FCF0-F9C8-4711-8111-B632200BE7ED}"/>
              </a:ext>
            </a:extLst>
          </p:cNvPr>
          <p:cNvSpPr/>
          <p:nvPr/>
        </p:nvSpPr>
        <p:spPr>
          <a:xfrm>
            <a:off x="4230238" y="4242709"/>
            <a:ext cx="998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360C-E4AB-4A60-A818-E22ABA364AE6}"/>
              </a:ext>
            </a:extLst>
          </p:cNvPr>
          <p:cNvSpPr txBox="1"/>
          <p:nvPr/>
        </p:nvSpPr>
        <p:spPr>
          <a:xfrm>
            <a:off x="5535660" y="4242709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Bitmap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EAD0AA-D57F-440A-A22E-34AE8337AC8E}"/>
              </a:ext>
            </a:extLst>
          </p:cNvPr>
          <p:cNvSpPr/>
          <p:nvPr/>
        </p:nvSpPr>
        <p:spPr>
          <a:xfrm>
            <a:off x="6842858" y="4202081"/>
            <a:ext cx="998375" cy="450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2E9FD-B34A-46D3-8B3F-6D9266A13EB8}"/>
              </a:ext>
            </a:extLst>
          </p:cNvPr>
          <p:cNvSpPr txBox="1"/>
          <p:nvPr/>
        </p:nvSpPr>
        <p:spPr>
          <a:xfrm>
            <a:off x="5121444" y="2538033"/>
            <a:ext cx="355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[1,3,7,8] =&gt; [1,0,1,0,0,0,1,1]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40340E-E030-481B-A7BF-85132F88E620}"/>
              </a:ext>
            </a:extLst>
          </p:cNvPr>
          <p:cNvCxnSpPr/>
          <p:nvPr/>
        </p:nvCxnSpPr>
        <p:spPr>
          <a:xfrm flipV="1">
            <a:off x="5900615" y="3141283"/>
            <a:ext cx="653768" cy="86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7C26FF-59C7-446B-9CDB-B8F70CDB0245}"/>
              </a:ext>
            </a:extLst>
          </p:cNvPr>
          <p:cNvSpPr txBox="1"/>
          <p:nvPr/>
        </p:nvSpPr>
        <p:spPr>
          <a:xfrm>
            <a:off x="8268809" y="4104209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Bit &amp; operation and  =&gt; [13, 98]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202</TotalTime>
  <Words>232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Century Gothic</vt:lpstr>
      <vt:lpstr>Wingdings 3</vt:lpstr>
      <vt:lpstr>Ion Boardroom</vt:lpstr>
      <vt:lpstr>Database search engine</vt:lpstr>
      <vt:lpstr>We use</vt:lpstr>
      <vt:lpstr>Demos</vt:lpstr>
      <vt:lpstr>Elasticsearch </vt:lpstr>
      <vt:lpstr>Azure search service can do even more</vt:lpstr>
      <vt:lpstr>Base concepts</vt:lpstr>
      <vt:lpstr>Inverted index</vt:lpstr>
      <vt:lpstr>Term Dictionary And Term Index</vt:lpstr>
      <vt:lpstr>Federated index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search</dc:title>
  <dc:creator>Yang Zhao</dc:creator>
  <cp:lastModifiedBy>Yang Zhao</cp:lastModifiedBy>
  <cp:revision>33</cp:revision>
  <dcterms:created xsi:type="dcterms:W3CDTF">2018-11-26T06:24:20Z</dcterms:created>
  <dcterms:modified xsi:type="dcterms:W3CDTF">2018-11-26T09:47:04Z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yazhao@microsoft.com</vt:lpwstr>
  </property>
  <property fmtid="{D5CDD505-2E9C-101B-9397-08002B2CF9AE}" pid="5" name="MSIP_Label_f42aa342-8706-4288-bd11-ebb85995028c_SetDate">
    <vt:lpwstr>2018-11-26T06:43:48.6399420Z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