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京都大理学部理学科 齊藤巧磨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京都大理学部理学科　齊藤巧磨</a:t>
            </a:r>
          </a:p>
        </p:txBody>
      </p:sp>
      <p:sp>
        <p:nvSpPr>
          <p:cNvPr id="152" name="COW効果の波長依存性の検証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32" sz="11600"/>
            </a:pPr>
            <a:r>
              <a:t>COW効果の波長依存性の検証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重力ポテンシャルが異なる２経路をとる (ABCEF &amp; ABDEF)…"/>
          <p:cNvSpPr txBox="1"/>
          <p:nvPr>
            <p:ph type="body" sz="half" idx="1"/>
          </p:nvPr>
        </p:nvSpPr>
        <p:spPr>
          <a:xfrm>
            <a:off x="1206500" y="4194815"/>
            <a:ext cx="9779000" cy="8256630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重力ポテンシャルが異なる２経路をとる (ABCEF &amp; ABDEF)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Hが経路で異なるため時間発展で位相差が生じる (Overhauser, Colella, 1974)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ADを軸に系を回転させることでFの干渉が変化することが観測された (Colella, Overhauser, Werner, 1975)</a:t>
            </a:r>
          </a:p>
        </p:txBody>
      </p:sp>
      <p:sp>
        <p:nvSpPr>
          <p:cNvPr id="155" name="理論概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理論概要</a:t>
            </a:r>
          </a:p>
        </p:txBody>
      </p:sp>
      <p:pic>
        <p:nvPicPr>
          <p:cNvPr id="156" name="Screen Shot 2023-11-16 at 0.32.37.png" descr="Screen Shot 2023-11-16 at 0.3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9396" y="3762669"/>
            <a:ext cx="11212805" cy="6190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位相差に重力加速度gとプランク定数hが両方入る…"/>
          <p:cNvSpPr txBox="1"/>
          <p:nvPr>
            <p:ph type="body" sz="quarter" idx="1"/>
          </p:nvPr>
        </p:nvSpPr>
        <p:spPr>
          <a:xfrm>
            <a:off x="1203685" y="2755606"/>
            <a:ext cx="9779001" cy="5225618"/>
          </a:xfrm>
          <a:prstGeom prst="rect">
            <a:avLst/>
          </a:prstGeom>
        </p:spPr>
        <p:txBody>
          <a:bodyPr/>
          <a:lstStyle/>
          <a:p>
            <a:pPr/>
            <a:r>
              <a:t>位相差に重力加速度gとプランク定数hが両方入る</a:t>
            </a:r>
          </a:p>
          <a:p>
            <a:pPr/>
            <a:r>
              <a:t>位相差が波長に正比例（通常は∆L/λ）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3973147" y="1834461"/>
            <a:ext cx="9020726" cy="3363622"/>
            <a:chOff x="0" y="0"/>
            <a:chExt cx="9020725" cy="3363620"/>
          </a:xfrm>
        </p:grpSpPr>
        <p:sp>
          <p:nvSpPr>
            <p:cNvPr id="159" name="Line"/>
            <p:cNvSpPr/>
            <p:nvPr/>
          </p:nvSpPr>
          <p:spPr>
            <a:xfrm>
              <a:off x="427468" y="2909709"/>
              <a:ext cx="55752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3445476" y="3520"/>
              <a:ext cx="55752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1999972" y="0"/>
              <a:ext cx="1465705" cy="28860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5989550" y="0"/>
              <a:ext cx="1465704" cy="28860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0" name="Connection Line"/>
            <p:cNvSpPr/>
            <p:nvPr/>
          </p:nvSpPr>
          <p:spPr>
            <a:xfrm>
              <a:off x="1116649" y="2424972"/>
              <a:ext cx="185296" cy="93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fill="norm" stroke="1" extrusionOk="0">
                  <a:moveTo>
                    <a:pt x="443" y="0"/>
                  </a:moveTo>
                  <a:cubicBezTo>
                    <a:pt x="21600" y="8137"/>
                    <a:pt x="21452" y="15337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4" name="Equation"/>
            <p:cNvSpPr txBox="1"/>
            <p:nvPr/>
          </p:nvSpPr>
          <p:spPr>
            <a:xfrm>
              <a:off x="876972" y="1774563"/>
              <a:ext cx="370993" cy="577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67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m:oMathPara>
              </a14:m>
              <a:endParaRPr sz="6700">
                <a:solidFill>
                  <a:srgbClr val="5E5E5E"/>
                </a:solidFill>
              </a:endParaRPr>
            </a:p>
          </p:txBody>
        </p:sp>
        <p:sp>
          <p:nvSpPr>
            <p:cNvPr id="165" name="Equation"/>
            <p:cNvSpPr txBox="1"/>
            <p:nvPr/>
          </p:nvSpPr>
          <p:spPr>
            <a:xfrm>
              <a:off x="4479825" y="1182890"/>
              <a:ext cx="484252" cy="525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62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6200">
                <a:solidFill>
                  <a:srgbClr val="5E5E5E"/>
                </a:solidFill>
              </a:endParaRPr>
            </a:p>
          </p:txBody>
        </p:sp>
        <p:sp>
          <p:nvSpPr>
            <p:cNvPr id="166" name="Equation"/>
            <p:cNvSpPr txBox="1"/>
            <p:nvPr/>
          </p:nvSpPr>
          <p:spPr>
            <a:xfrm>
              <a:off x="0" y="2559217"/>
              <a:ext cx="433210" cy="67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77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m:oMathPara>
              </a14:m>
              <a:endParaRPr sz="7700">
                <a:solidFill>
                  <a:srgbClr val="5E5E5E"/>
                </a:solidFill>
              </a:endParaRPr>
            </a:p>
          </p:txBody>
        </p:sp>
      </p:grpSp>
      <p:sp>
        <p:nvSpPr>
          <p:cNvPr id="168" name="Equation"/>
          <p:cNvSpPr txBox="1"/>
          <p:nvPr/>
        </p:nvSpPr>
        <p:spPr>
          <a:xfrm>
            <a:off x="14208078" y="6860544"/>
            <a:ext cx="6875443" cy="16750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m:rPr>
                      <m:sty m:val="p"/>
                    </m:rP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e>
                          <m:r>
                            <a:rPr xmlns:a="http://schemas.openxmlformats.org/drawingml/2006/main" sz="5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5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5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5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5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5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δ</m:t>
                  </m:r>
                </m:oMath>
              </m:oMathPara>
            </a14:m>
            <a:endParaRPr sz="5700">
              <a:solidFill>
                <a:srgbClr val="5E5E5E"/>
              </a:solidFill>
            </a:endParaRPr>
          </a:p>
        </p:txBody>
      </p:sp>
      <p:sp>
        <p:nvSpPr>
          <p:cNvPr id="169" name="実験：2021年京大課題研究P2に多くを準拠…"/>
          <p:cNvSpPr txBox="1"/>
          <p:nvPr/>
        </p:nvSpPr>
        <p:spPr>
          <a:xfrm>
            <a:off x="4194186" y="9084333"/>
            <a:ext cx="15995628" cy="336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535">
                <a:solidFill>
                  <a:srgbClr val="000000"/>
                </a:solidFill>
              </a:defRPr>
            </a:pPr>
            <a:r>
              <a:t>実験：2021年京大課題研究P2に多くを準拠</a:t>
            </a:r>
          </a:p>
          <a:p>
            <a:pPr marL="512064" indent="-512064" algn="l" defTabSz="2048204">
              <a:lnSpc>
                <a:spcPct val="90000"/>
              </a:lnSpc>
              <a:spcBef>
                <a:spcPts val="3700"/>
              </a:spcBef>
              <a:buSzPct val="123000"/>
              <a:buChar char="•"/>
              <a:defRPr sz="4535">
                <a:solidFill>
                  <a:srgbClr val="000000"/>
                </a:solidFill>
              </a:defRPr>
            </a:pPr>
            <a:r>
              <a:t>位相の波長依存性から重力を逆算</a:t>
            </a:r>
          </a:p>
          <a:p>
            <a:pPr marL="512064" indent="-512064" algn="l" defTabSz="2048204">
              <a:lnSpc>
                <a:spcPct val="90000"/>
              </a:lnSpc>
              <a:spcBef>
                <a:spcPts val="3700"/>
              </a:spcBef>
              <a:buSzPct val="123000"/>
              <a:buChar char="•"/>
              <a:defRPr sz="4535">
                <a:solidFill>
                  <a:srgbClr val="000000"/>
                </a:solidFill>
              </a:defRPr>
            </a:pPr>
            <a:r>
              <a:t>波長に正比例する効果が重力のみによることを検証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中性子ビームを多層膜ミラー (Fujie, et. al., 2023) で２経路に分離…"/>
          <p:cNvSpPr txBox="1"/>
          <p:nvPr>
            <p:ph type="body" sz="half" idx="1"/>
          </p:nvPr>
        </p:nvSpPr>
        <p:spPr>
          <a:xfrm>
            <a:off x="1206500" y="4248504"/>
            <a:ext cx="10700478" cy="8256630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中性子ビームを多層膜ミラー (Fujie, et. al., 2023) で２経路に分離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２つのビームH, Oで強度差が発生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各波長 (TOF) で位相差∆Φを計算</a:t>
            </a:r>
            <a14:m>
              <m:oMath>
                <m:f>
                  <m:f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den>
                </m:f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∝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cos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∆Φには重力のほか経路差の効果 (∝1/λ) もあるため関数形から重力を逆算</a:t>
            </a:r>
          </a:p>
        </p:txBody>
      </p:sp>
      <p:sp>
        <p:nvSpPr>
          <p:cNvPr id="173" name="実験概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実験概要</a:t>
            </a:r>
          </a:p>
        </p:txBody>
      </p:sp>
      <p:sp>
        <p:nvSpPr>
          <p:cNvPr id="174" name="Rectangle"/>
          <p:cNvSpPr/>
          <p:nvPr/>
        </p:nvSpPr>
        <p:spPr>
          <a:xfrm rot="19800000">
            <a:off x="15072976" y="8795111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Rectangle"/>
          <p:cNvSpPr/>
          <p:nvPr/>
        </p:nvSpPr>
        <p:spPr>
          <a:xfrm rot="19800000">
            <a:off x="15161876" y="9182775"/>
            <a:ext cx="2588122" cy="204558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Rectangle"/>
          <p:cNvSpPr/>
          <p:nvPr/>
        </p:nvSpPr>
        <p:spPr>
          <a:xfrm rot="19800000">
            <a:off x="17119417" y="5651953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Rectangle"/>
          <p:cNvSpPr/>
          <p:nvPr/>
        </p:nvSpPr>
        <p:spPr>
          <a:xfrm rot="19800000">
            <a:off x="17208315" y="6039618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12875555" y="9038754"/>
            <a:ext cx="38413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V="1">
            <a:off x="16667164" y="4391196"/>
            <a:ext cx="2749163" cy="46475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18053378" y="6091096"/>
            <a:ext cx="38413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16320228" y="6073864"/>
            <a:ext cx="1744156" cy="2964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O beam"/>
          <p:cNvSpPr txBox="1"/>
          <p:nvPr/>
        </p:nvSpPr>
        <p:spPr>
          <a:xfrm>
            <a:off x="22168001" y="5867830"/>
            <a:ext cx="146989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O beam</a:t>
            </a:r>
          </a:p>
        </p:txBody>
      </p:sp>
      <p:sp>
        <p:nvSpPr>
          <p:cNvPr id="183" name="H beam"/>
          <p:cNvSpPr txBox="1"/>
          <p:nvPr/>
        </p:nvSpPr>
        <p:spPr>
          <a:xfrm>
            <a:off x="18747721" y="3634608"/>
            <a:ext cx="1455421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H beam</a:t>
            </a:r>
          </a:p>
        </p:txBody>
      </p:sp>
      <p:sp>
        <p:nvSpPr>
          <p:cNvPr id="184" name="多層膜ミラー"/>
          <p:cNvSpPr txBox="1"/>
          <p:nvPr/>
        </p:nvSpPr>
        <p:spPr>
          <a:xfrm>
            <a:off x="14546369" y="10052735"/>
            <a:ext cx="2400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多層膜ミラー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装置全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装置全容</a:t>
            </a:r>
          </a:p>
        </p:txBody>
      </p:sp>
      <p:sp>
        <p:nvSpPr>
          <p:cNvPr id="187" name="Rectangle"/>
          <p:cNvSpPr/>
          <p:nvPr/>
        </p:nvSpPr>
        <p:spPr>
          <a:xfrm rot="19800000">
            <a:off x="9168938" y="9410076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Rectangle"/>
          <p:cNvSpPr/>
          <p:nvPr/>
        </p:nvSpPr>
        <p:spPr>
          <a:xfrm rot="19800000">
            <a:off x="9257838" y="9797741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 rot="19800000">
            <a:off x="12637186" y="4323782"/>
            <a:ext cx="2588122" cy="204557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Rectangle"/>
          <p:cNvSpPr/>
          <p:nvPr/>
        </p:nvSpPr>
        <p:spPr>
          <a:xfrm rot="19800000">
            <a:off x="12726085" y="4711446"/>
            <a:ext cx="2588122" cy="204558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6971517" y="9653720"/>
            <a:ext cx="8113524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10803195" y="3063025"/>
            <a:ext cx="4130901" cy="6573747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13571148" y="4762925"/>
            <a:ext cx="3841336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V="1">
            <a:off x="10416190" y="4757148"/>
            <a:ext cx="3155098" cy="489657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Neutron beam"/>
          <p:cNvSpPr txBox="1"/>
          <p:nvPr/>
        </p:nvSpPr>
        <p:spPr>
          <a:xfrm>
            <a:off x="4333085" y="9379654"/>
            <a:ext cx="254241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Neutron beam</a:t>
            </a:r>
          </a:p>
        </p:txBody>
      </p:sp>
      <p:sp>
        <p:nvSpPr>
          <p:cNvPr id="196" name="H beam detector"/>
          <p:cNvSpPr txBox="1"/>
          <p:nvPr/>
        </p:nvSpPr>
        <p:spPr>
          <a:xfrm>
            <a:off x="13210531" y="2548508"/>
            <a:ext cx="2986660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H beam detector</a:t>
            </a:r>
          </a:p>
        </p:txBody>
      </p:sp>
      <p:sp>
        <p:nvSpPr>
          <p:cNvPr id="197" name="O beam detector"/>
          <p:cNvSpPr txBox="1"/>
          <p:nvPr/>
        </p:nvSpPr>
        <p:spPr>
          <a:xfrm>
            <a:off x="17477231" y="4488859"/>
            <a:ext cx="300113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O beam detector</a:t>
            </a:r>
          </a:p>
        </p:txBody>
      </p:sp>
      <p:sp>
        <p:nvSpPr>
          <p:cNvPr id="198" name="Line"/>
          <p:cNvSpPr/>
          <p:nvPr/>
        </p:nvSpPr>
        <p:spPr>
          <a:xfrm>
            <a:off x="10737532" y="10599727"/>
            <a:ext cx="29089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150 mm"/>
          <p:cNvSpPr txBox="1"/>
          <p:nvPr/>
        </p:nvSpPr>
        <p:spPr>
          <a:xfrm>
            <a:off x="11240882" y="10934145"/>
            <a:ext cx="1505713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150 mm</a:t>
            </a:r>
          </a:p>
        </p:txBody>
      </p:sp>
      <p:sp>
        <p:nvSpPr>
          <p:cNvPr id="206" name="Connection Line"/>
          <p:cNvSpPr/>
          <p:nvPr/>
        </p:nvSpPr>
        <p:spPr>
          <a:xfrm>
            <a:off x="11819217" y="7997921"/>
            <a:ext cx="905916" cy="1684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86" h="21600" fill="norm" stroke="1" extrusionOk="0">
                <a:moveTo>
                  <a:pt x="16615" y="21600"/>
                </a:moveTo>
                <a:cubicBezTo>
                  <a:pt x="21600" y="12176"/>
                  <a:pt x="16062" y="4976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1" name="1.05º"/>
          <p:cNvSpPr txBox="1"/>
          <p:nvPr/>
        </p:nvSpPr>
        <p:spPr>
          <a:xfrm>
            <a:off x="12899281" y="8265707"/>
            <a:ext cx="100203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1.05º</a:t>
            </a:r>
          </a:p>
        </p:txBody>
      </p:sp>
      <p:sp>
        <p:nvSpPr>
          <p:cNvPr id="202" name="Detectors are both RPMT"/>
          <p:cNvSpPr txBox="1"/>
          <p:nvPr/>
        </p:nvSpPr>
        <p:spPr>
          <a:xfrm>
            <a:off x="17446387" y="2548508"/>
            <a:ext cx="4454272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Detectors are both RPMT</a:t>
            </a:r>
          </a:p>
        </p:txBody>
      </p:sp>
      <p:sp>
        <p:nvSpPr>
          <p:cNvPr id="203" name="Rectangle"/>
          <p:cNvSpPr/>
          <p:nvPr/>
        </p:nvSpPr>
        <p:spPr>
          <a:xfrm>
            <a:off x="15064125" y="8877355"/>
            <a:ext cx="28259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Direct beam absorber…"/>
          <p:cNvSpPr txBox="1"/>
          <p:nvPr/>
        </p:nvSpPr>
        <p:spPr>
          <a:xfrm>
            <a:off x="15460615" y="9397353"/>
            <a:ext cx="3812287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Direct beam absorber</a:t>
            </a:r>
          </a:p>
          <a:p>
            <a:pPr algn="l">
              <a:defRPr sz="3000"/>
            </a:pPr>
            <a:r>
              <a:t>(e.g. Cd tape)</a:t>
            </a:r>
          </a:p>
        </p:txBody>
      </p:sp>
      <p:sp>
        <p:nvSpPr>
          <p:cNvPr id="205" name="Multilayer mirror"/>
          <p:cNvSpPr txBox="1"/>
          <p:nvPr/>
        </p:nvSpPr>
        <p:spPr>
          <a:xfrm>
            <a:off x="9877064" y="4488859"/>
            <a:ext cx="2866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Multilayer mirror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λ = 0.2 to 0.9 nm 一様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λ = 0.2 to 0.9 nm 一様</a:t>
            </a:r>
          </a:p>
          <a:p>
            <a:pPr/>
            <a:r>
              <a:t>全飛程1 m</a:t>
            </a:r>
          </a:p>
          <a:p>
            <a:pPr/>
            <a:r>
              <a:t>TOF計測による波長分解能0.0247 fm</a:t>
            </a:r>
          </a:p>
          <a:p>
            <a:pPr/>
            <a:r>
              <a:t>装置の配置には1 %の誤差を許す</a:t>
            </a:r>
          </a:p>
        </p:txBody>
      </p:sp>
      <p:sp>
        <p:nvSpPr>
          <p:cNvPr id="209" name="モンテカルロシミュレーショ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モンテカルロシミュレーション</a:t>
            </a:r>
          </a:p>
        </p:txBody>
      </p:sp>
      <p:grpSp>
        <p:nvGrpSpPr>
          <p:cNvPr id="212" name="Image Gallery"/>
          <p:cNvGrpSpPr/>
          <p:nvPr/>
        </p:nvGrpSpPr>
        <p:grpSpPr>
          <a:xfrm>
            <a:off x="11300183" y="3800421"/>
            <a:ext cx="11890111" cy="7027195"/>
            <a:chOff x="0" y="0"/>
            <a:chExt cx="11890109" cy="7027194"/>
          </a:xfrm>
        </p:grpSpPr>
        <p:pic>
          <p:nvPicPr>
            <p:cNvPr id="210" name="mix_mix_oscil.pdf" descr="mix_mix_oscil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9" r="0" b="59"/>
            <a:stretch>
              <a:fillRect/>
            </a:stretch>
          </p:blipFill>
          <p:spPr>
            <a:xfrm>
              <a:off x="0" y="0"/>
              <a:ext cx="11890110" cy="6786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6862450"/>
              <a:ext cx="11890110" cy="1647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213" name="Equation"/>
          <p:cNvSpPr txBox="1"/>
          <p:nvPr/>
        </p:nvSpPr>
        <p:spPr>
          <a:xfrm>
            <a:off x="11100204" y="3847617"/>
            <a:ext cx="2723140" cy="3576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>
              <a:solidFill>
                <a:srgbClr val="5E5E5E"/>
              </a:solidFill>
            </a:endParaRPr>
          </a:p>
        </p:txBody>
      </p:sp>
      <p:sp>
        <p:nvSpPr>
          <p:cNvPr id="214" name="Equation"/>
          <p:cNvSpPr txBox="1"/>
          <p:nvPr/>
        </p:nvSpPr>
        <p:spPr>
          <a:xfrm>
            <a:off x="22290411" y="10069786"/>
            <a:ext cx="230671" cy="3613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λ</m:t>
                  </m:r>
                </m:oMath>
              </m:oMathPara>
            </a14:m>
            <a:endParaRPr sz="4100">
              <a:solidFill>
                <a:srgbClr val="5E5E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