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57" r:id="rId4"/>
    <p:sldId id="261"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p:txBody>
          <a:bodyPr>
            <a:normAutofit/>
          </a:bodyPr>
          <a:p>
            <a:r>
              <a:rPr lang="es-ES" altLang="en-US">
                <a:solidFill>
                  <a:schemeClr val="tx1"/>
                </a:solidFill>
              </a:rPr>
              <a:t>House Prices</a:t>
            </a:r>
            <a:endParaRPr lang="es-ES" altLang="en-US">
              <a:solidFill>
                <a:schemeClr val="tx1"/>
              </a:solidFill>
            </a:endParaRPr>
          </a:p>
        </p:txBody>
      </p:sp>
      <p:sp>
        <p:nvSpPr>
          <p:cNvPr id="3" name="Subtítulo 2"/>
          <p:cNvSpPr>
            <a:spLocks noGrp="1"/>
          </p:cNvSpPr>
          <p:nvPr>
            <p:ph type="subTitle" idx="1"/>
          </p:nvPr>
        </p:nvSpPr>
        <p:spPr/>
        <p:txBody>
          <a:bodyPr/>
          <a:p>
            <a:r>
              <a:rPr lang="es-ES" altLang="en-US" b="1"/>
              <a:t>Regression Model</a:t>
            </a:r>
            <a:endParaRPr lang="es-ES" alt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Machine Learning</a:t>
            </a:r>
            <a:endParaRPr lang="es-ES" altLang="en-US"/>
          </a:p>
        </p:txBody>
      </p:sp>
      <p:sp>
        <p:nvSpPr>
          <p:cNvPr id="3" name="Marcador de posición de contenido 2"/>
          <p:cNvSpPr>
            <a:spLocks noGrp="1"/>
          </p:cNvSpPr>
          <p:nvPr>
            <p:ph idx="1"/>
          </p:nvPr>
        </p:nvSpPr>
        <p:spPr>
          <a:xfrm>
            <a:off x="647700" y="1825625"/>
            <a:ext cx="10515600" cy="4591050"/>
          </a:xfrm>
        </p:spPr>
        <p:txBody>
          <a:bodyPr>
            <a:normAutofit/>
          </a:bodyPr>
          <a:p>
            <a:r>
              <a:rPr lang="es-ES" altLang="en-US" sz="1800"/>
              <a:t>We builded a machine learning model to predict the selling prices of houses based on a variety of features.</a:t>
            </a:r>
            <a:endParaRPr lang="es-ES" altLang="en-US" sz="1800"/>
          </a:p>
          <a:p>
            <a:r>
              <a:rPr lang="es-ES" altLang="en-US" sz="1800"/>
              <a:t>We extracted the features that most influenced the prediction of house prices, based on the same features with our target variable (price) . We created our linear regression model to have a good understanding of it. The purpose of this machine learning model is to predict the price of houses by evaluating the metrics between Mean Squared Error (MSE) and R-squared (R²):</a:t>
            </a:r>
            <a:endParaRPr lang="es-ES" altLang="en-US" sz="1800"/>
          </a:p>
          <a:p>
            <a:r>
              <a:rPr lang="es-ES" altLang="en-US" sz="1800"/>
              <a:t>Where the Mean Squared Error (MSE): Indicates the average squared difference between predicted and actual values. Our model's MSE is $61,254,344,139.52, reflecting the accuracy of predictions. And the R-squared (R²): A measure of how well the model explains the variance in the target variable. Our model has an R² of 0.53, indicating moderate predictive power.</a:t>
            </a:r>
            <a:endParaRPr lang="es-ES" altLang="en-US" sz="1800"/>
          </a:p>
        </p:txBody>
      </p:sp>
      <p:pic>
        <p:nvPicPr>
          <p:cNvPr id="12" name="image5.png" descr="A number with black text&#10;&#10;Description automatically generated with medium confidence"/>
          <p:cNvPicPr preferRelativeResize="0"/>
          <p:nvPr/>
        </p:nvPicPr>
        <p:blipFill>
          <a:blip r:embed="rId1"/>
          <a:srcRect/>
          <a:stretch>
            <a:fillRect/>
          </a:stretch>
        </p:blipFill>
        <p:spPr>
          <a:xfrm>
            <a:off x="3386455" y="4947920"/>
            <a:ext cx="5419090" cy="687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Machine Learning</a:t>
            </a:r>
            <a:endParaRPr lang="es-ES" altLang="en-US"/>
          </a:p>
        </p:txBody>
      </p:sp>
      <p:sp>
        <p:nvSpPr>
          <p:cNvPr id="3" name="Marcador de posición de contenido 2"/>
          <p:cNvSpPr>
            <a:spLocks noGrp="1"/>
          </p:cNvSpPr>
          <p:nvPr>
            <p:ph idx="1"/>
          </p:nvPr>
        </p:nvSpPr>
        <p:spPr/>
        <p:txBody>
          <a:bodyPr>
            <a:normAutofit/>
          </a:bodyPr>
          <a:p>
            <a:r>
              <a:rPr lang="es-ES" altLang="en-US" sz="1400"/>
              <a:t>Then we highlight the features that clearly contribute to the house prices of 650k and above.</a:t>
            </a:r>
            <a:endParaRPr lang="es-ES" altLang="en-US" sz="1400"/>
          </a:p>
          <a:p>
            <a:endParaRPr lang="es-ES" altLang="en-US" sz="1400"/>
          </a:p>
          <a:p>
            <a:r>
              <a:rPr lang="es-ES" altLang="en-US" sz="1400"/>
              <a:t>Key features.</a:t>
            </a:r>
            <a:endParaRPr lang="es-ES" altLang="en-US" sz="1400"/>
          </a:p>
          <a:p>
            <a:r>
              <a:rPr lang="es-ES" altLang="en-US" sz="1400"/>
              <a:t>-Waterfront: Strong positive influence with a coefficient of $855,195.76.</a:t>
            </a:r>
            <a:endParaRPr lang="es-ES" altLang="en-US" sz="1400"/>
          </a:p>
          <a:p>
            <a:r>
              <a:rPr lang="es-ES" altLang="en-US" sz="1400"/>
              <a:t>-Condition: Positive impact with a coefficient of $80,527.38.</a:t>
            </a:r>
            <a:endParaRPr lang="es-ES" altLang="en-US" sz="1400"/>
          </a:p>
          <a:p>
            <a:r>
              <a:rPr lang="es-ES" altLang="en-US" sz="1400"/>
              <a:t>-Bedrooms: Positive impact with a coefficient of $4,475.77.</a:t>
            </a:r>
            <a:endParaRPr lang="es-ES" altLang="en-US" sz="1400"/>
          </a:p>
          <a:p>
            <a:r>
              <a:rPr lang="es-ES" altLang="en-US" sz="1400"/>
              <a:t>-Grade: Significant positive influence with a coefficient of $138,214.37.</a:t>
            </a:r>
            <a:endParaRPr lang="es-ES" altLang="en-US" sz="1400"/>
          </a:p>
          <a:p>
            <a:r>
              <a:rPr lang="es-ES" altLang="en-US" sz="1400"/>
              <a:t>-Sqft_Above: Positive impact with a coefficient of $79.35.</a:t>
            </a:r>
            <a:endParaRPr lang="es-ES" altLang="en-US" sz="1400"/>
          </a:p>
          <a:p>
            <a:r>
              <a:rPr lang="es-ES" altLang="en-US" sz="1400"/>
              <a:t>-Sqft_Living15: Positive impact with a coefficient of $77.30.</a:t>
            </a:r>
            <a:endParaRPr lang="es-ES" altLang="en-US" sz="1400"/>
          </a:p>
          <a:p>
            <a:r>
              <a:rPr lang="es-ES" altLang="en-US" sz="1400"/>
              <a:t>-Sqft_Lot15: Negative influence with a coefficient of -$0.57</a:t>
            </a:r>
            <a:endParaRPr lang="es-ES" altLang="en-US" sz="1400"/>
          </a:p>
        </p:txBody>
      </p:sp>
      <p:pic>
        <p:nvPicPr>
          <p:cNvPr id="9" name="image4.png" descr="A screenshot of a computer&#10;&#10;Description automatically generated"/>
          <p:cNvPicPr preferRelativeResize="0"/>
          <p:nvPr/>
        </p:nvPicPr>
        <p:blipFill>
          <a:blip r:embed="rId1"/>
          <a:srcRect l="2054" r="-2054"/>
          <a:stretch>
            <a:fillRect/>
          </a:stretch>
        </p:blipFill>
        <p:spPr>
          <a:xfrm>
            <a:off x="6279833" y="3658870"/>
            <a:ext cx="5563235" cy="2776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Scatter Plot</a:t>
            </a:r>
            <a:endParaRPr lang="es-ES" altLang="en-US"/>
          </a:p>
        </p:txBody>
      </p:sp>
      <p:pic>
        <p:nvPicPr>
          <p:cNvPr id="19" name="image17.png" descr="A graph with a line and a dotted line&#10;&#10;Description automatically generated"/>
          <p:cNvPicPr preferRelativeResize="0"/>
          <p:nvPr/>
        </p:nvPicPr>
        <p:blipFill>
          <a:blip r:embed="rId1"/>
          <a:srcRect/>
          <a:stretch>
            <a:fillRect/>
          </a:stretch>
        </p:blipFill>
        <p:spPr>
          <a:xfrm>
            <a:off x="3046095" y="1254760"/>
            <a:ext cx="6329680" cy="4954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Conclusions</a:t>
            </a:r>
            <a:endParaRPr lang="es-ES" altLang="en-US"/>
          </a:p>
        </p:txBody>
      </p:sp>
      <p:sp>
        <p:nvSpPr>
          <p:cNvPr id="3" name="Marcador de posición de contenido 2"/>
          <p:cNvSpPr>
            <a:spLocks noGrp="1"/>
          </p:cNvSpPr>
          <p:nvPr>
            <p:ph idx="1"/>
          </p:nvPr>
        </p:nvSpPr>
        <p:spPr/>
        <p:txBody>
          <a:bodyPr/>
          <a:p>
            <a:r>
              <a:rPr lang="es-ES" altLang="en-US" sz="2400"/>
              <a:t>-Each point on the plot represents an individual house property.</a:t>
            </a:r>
            <a:endParaRPr lang="es-ES" altLang="en-US" sz="2400"/>
          </a:p>
          <a:p>
            <a:endParaRPr lang="es-ES" altLang="en-US" sz="2400"/>
          </a:p>
          <a:p>
            <a:r>
              <a:rPr lang="es-ES" altLang="en-US" sz="2400"/>
              <a:t>-The diagonal red line represents a perfect prediction scenario where actual price and predicted prices are equal.</a:t>
            </a:r>
            <a:endParaRPr lang="es-ES" altLang="en-US" sz="2400"/>
          </a:p>
          <a:p>
            <a:endParaRPr lang="es-ES" altLang="en-US" sz="2400"/>
          </a:p>
          <a:p>
            <a:r>
              <a:rPr lang="es-ES" altLang="en-US" sz="2400"/>
              <a:t>-Points above the red line indicate overestimation, while points below the line indicate a massive error.</a:t>
            </a:r>
            <a:endParaRPr lang="es-ES" altLang="en-US" sz="2400"/>
          </a:p>
          <a:p>
            <a:endParaRPr lang="es-ES" altLang="en-US" sz="2400"/>
          </a:p>
          <a:p>
            <a:r>
              <a:rPr lang="es-ES" altLang="en-US" sz="2400"/>
              <a:t>-Wider dispersion from the line indicates the areas where the model struggles to predict accurately.</a:t>
            </a:r>
            <a:endParaRPr lang="es-E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Dashboards</a:t>
            </a:r>
            <a:endParaRPr lang="es-ES" altLang="en-US"/>
          </a:p>
        </p:txBody>
      </p:sp>
      <p:pic>
        <p:nvPicPr>
          <p:cNvPr id="17" name="image19.png"/>
          <p:cNvPicPr preferRelativeResize="0"/>
          <p:nvPr/>
        </p:nvPicPr>
        <p:blipFill>
          <a:blip r:embed="rId1"/>
          <a:srcRect/>
          <a:stretch>
            <a:fillRect/>
          </a:stretch>
        </p:blipFill>
        <p:spPr>
          <a:xfrm>
            <a:off x="811530" y="1659890"/>
            <a:ext cx="10187940" cy="4267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image9.png"/>
          <p:cNvPicPr preferRelativeResize="0"/>
          <p:nvPr/>
        </p:nvPicPr>
        <p:blipFill>
          <a:blip r:embed="rId1"/>
          <a:srcRect/>
          <a:stretch>
            <a:fillRect/>
          </a:stretch>
        </p:blipFill>
        <p:spPr>
          <a:xfrm>
            <a:off x="741680" y="603885"/>
            <a:ext cx="10841355" cy="5650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image10.png"/>
          <p:cNvPicPr preferRelativeResize="0"/>
          <p:nvPr/>
        </p:nvPicPr>
        <p:blipFill>
          <a:blip r:embed="rId1"/>
          <a:srcRect/>
          <a:stretch>
            <a:fillRect/>
          </a:stretch>
        </p:blipFill>
        <p:spPr>
          <a:xfrm>
            <a:off x="336550" y="936625"/>
            <a:ext cx="11518900" cy="498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ormAutofit/>
          </a:bodyPr>
          <a:p>
            <a:r>
              <a:rPr lang="es-ES" altLang="en-US"/>
              <a:t>Data Cleaning</a:t>
            </a:r>
            <a:endParaRPr lang="es-ES" altLang="en-US"/>
          </a:p>
        </p:txBody>
      </p:sp>
      <p:sp>
        <p:nvSpPr>
          <p:cNvPr id="3" name="Marcador de posición de contenido 2"/>
          <p:cNvSpPr>
            <a:spLocks noGrp="1"/>
          </p:cNvSpPr>
          <p:nvPr>
            <p:ph idx="1"/>
          </p:nvPr>
        </p:nvSpPr>
        <p:spPr>
          <a:xfrm>
            <a:off x="647700" y="1825625"/>
            <a:ext cx="10515600" cy="907415"/>
          </a:xfrm>
        </p:spPr>
        <p:txBody>
          <a:bodyPr/>
          <a:p>
            <a:r>
              <a:rPr lang="es-ES" altLang="en-US" sz="1800"/>
              <a:t>On our first approach to the data que saw that we don't need so much data cleaning. We did the usual approach to the data, with the info, columns, categorical and numerical values to have an idea on how the data is stored and managed.</a:t>
            </a:r>
            <a:endParaRPr lang="es-ES" altLang="en-US" sz="1800"/>
          </a:p>
        </p:txBody>
      </p:sp>
      <p:pic>
        <p:nvPicPr>
          <p:cNvPr id="13" name="image3.png"/>
          <p:cNvPicPr preferRelativeResize="0"/>
          <p:nvPr/>
        </p:nvPicPr>
        <p:blipFill>
          <a:blip r:embed="rId1"/>
          <a:srcRect/>
          <a:stretch>
            <a:fillRect/>
          </a:stretch>
        </p:blipFill>
        <p:spPr>
          <a:xfrm>
            <a:off x="2355215" y="2733040"/>
            <a:ext cx="1957705" cy="3854450"/>
          </a:xfrm>
          <a:prstGeom prst="rect">
            <a:avLst/>
          </a:prstGeom>
        </p:spPr>
      </p:pic>
      <p:pic>
        <p:nvPicPr>
          <p:cNvPr id="4" name="Imagen 3"/>
          <p:cNvPicPr>
            <a:picLocks noChangeAspect="1"/>
          </p:cNvPicPr>
          <p:nvPr/>
        </p:nvPicPr>
        <p:blipFill>
          <a:blip r:embed="rId2"/>
          <a:stretch>
            <a:fillRect/>
          </a:stretch>
        </p:blipFill>
        <p:spPr>
          <a:xfrm>
            <a:off x="6279515" y="2733040"/>
            <a:ext cx="3267075" cy="34563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Data Cleaning</a:t>
            </a:r>
            <a:endParaRPr lang="es-ES" altLang="en-US"/>
          </a:p>
        </p:txBody>
      </p:sp>
      <p:sp>
        <p:nvSpPr>
          <p:cNvPr id="3" name="Marcador de posición de contenido 2"/>
          <p:cNvSpPr>
            <a:spLocks noGrp="1"/>
          </p:cNvSpPr>
          <p:nvPr>
            <p:ph idx="1"/>
          </p:nvPr>
        </p:nvSpPr>
        <p:spPr/>
        <p:txBody>
          <a:bodyPr/>
          <a:p>
            <a:r>
              <a:rPr lang="es-ES" altLang="en-US" sz="1800"/>
              <a:t>During our exploration of the data we proceed to scale the categorical and numerical columns:</a:t>
            </a:r>
            <a:endParaRPr lang="es-ES" altLang="en-US" sz="1800"/>
          </a:p>
          <a:p>
            <a:endParaRPr lang="es-ES" altLang="en-US" sz="1800"/>
          </a:p>
          <a:p>
            <a:endParaRPr lang="es-ES" altLang="en-US" sz="1800"/>
          </a:p>
        </p:txBody>
      </p:sp>
      <p:pic>
        <p:nvPicPr>
          <p:cNvPr id="4" name="image2.png"/>
          <p:cNvPicPr preferRelativeResize="0"/>
          <p:nvPr/>
        </p:nvPicPr>
        <p:blipFill>
          <a:blip r:embed="rId1"/>
          <a:srcRect/>
          <a:stretch>
            <a:fillRect/>
          </a:stretch>
        </p:blipFill>
        <p:spPr>
          <a:xfrm>
            <a:off x="2552065" y="2520315"/>
            <a:ext cx="7377430" cy="3656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Plots</a:t>
            </a:r>
            <a:endParaRPr lang="es-ES" altLang="en-US"/>
          </a:p>
        </p:txBody>
      </p:sp>
      <p:sp>
        <p:nvSpPr>
          <p:cNvPr id="3" name="Marcador de posición de contenido 2"/>
          <p:cNvSpPr>
            <a:spLocks noGrp="1"/>
          </p:cNvSpPr>
          <p:nvPr>
            <p:ph idx="1"/>
          </p:nvPr>
        </p:nvSpPr>
        <p:spPr>
          <a:xfrm>
            <a:off x="647700" y="1703070"/>
            <a:ext cx="10515600" cy="5046345"/>
          </a:xfrm>
        </p:spPr>
        <p:txBody>
          <a:bodyPr/>
          <a:p>
            <a:r>
              <a:rPr lang="es-ES" altLang="en-US" sz="1600"/>
              <a:t>The data is well organised and we notice that we don't have nulls and duplicates.</a:t>
            </a:r>
            <a:endParaRPr lang="es-ES" altLang="en-US" sz="1600"/>
          </a:p>
          <a:p>
            <a:r>
              <a:rPr lang="es-ES" altLang="en-US" sz="1600"/>
              <a:t>So we proceed to prepare all for the EDA with some plots.</a:t>
            </a:r>
            <a:endParaRPr lang="es-ES" altLang="en-US" sz="1600"/>
          </a:p>
          <a:p>
            <a:endParaRPr lang="es-ES" altLang="en-US" sz="1600"/>
          </a:p>
          <a:p>
            <a:endParaRPr lang="es-ES" altLang="en-US" sz="1600"/>
          </a:p>
          <a:p>
            <a:endParaRPr lang="es-ES" altLang="en-US" sz="1600"/>
          </a:p>
          <a:p>
            <a:endParaRPr lang="es-ES" altLang="en-US" sz="1600"/>
          </a:p>
          <a:p>
            <a:endParaRPr lang="es-ES" altLang="en-US" sz="1600"/>
          </a:p>
          <a:p>
            <a:endParaRPr lang="es-ES" altLang="en-US" sz="1600"/>
          </a:p>
          <a:p>
            <a:endParaRPr lang="es-ES" altLang="en-US" sz="1600"/>
          </a:p>
          <a:p>
            <a:endParaRPr lang="es-ES" altLang="en-US" sz="1600"/>
          </a:p>
          <a:p>
            <a:endParaRPr lang="es-ES" altLang="en-US" sz="1600"/>
          </a:p>
          <a:p>
            <a:endParaRPr lang="es-ES" altLang="en-US" sz="1600"/>
          </a:p>
          <a:p>
            <a:r>
              <a:rPr lang="es-ES" altLang="en-US" sz="1600"/>
              <a:t>Some of the early plots we did like this gave us some insights like the density related with the price, condition and grade. Values we considered important for their relation with the price.</a:t>
            </a:r>
            <a:endParaRPr lang="es-ES" altLang="en-US" sz="1600"/>
          </a:p>
          <a:p>
            <a:endParaRPr lang="es-ES" altLang="en-US" sz="1600"/>
          </a:p>
          <a:p>
            <a:endParaRPr lang="es-ES" altLang="en-US" sz="1600"/>
          </a:p>
          <a:p>
            <a:endParaRPr lang="es-ES" altLang="en-US" sz="1600"/>
          </a:p>
        </p:txBody>
      </p:sp>
      <p:pic>
        <p:nvPicPr>
          <p:cNvPr id="100" name="Imagen 99"/>
          <p:cNvPicPr/>
          <p:nvPr/>
        </p:nvPicPr>
        <p:blipFill>
          <a:blip r:embed="rId1"/>
          <a:stretch>
            <a:fillRect/>
          </a:stretch>
        </p:blipFill>
        <p:spPr>
          <a:xfrm>
            <a:off x="371793" y="2891155"/>
            <a:ext cx="3190875" cy="2476500"/>
          </a:xfrm>
          <a:prstGeom prst="rect">
            <a:avLst/>
          </a:prstGeom>
          <a:noFill/>
          <a:ln w="9525">
            <a:noFill/>
          </a:ln>
        </p:spPr>
      </p:pic>
      <p:pic>
        <p:nvPicPr>
          <p:cNvPr id="101" name="Imagen 100"/>
          <p:cNvPicPr/>
          <p:nvPr/>
        </p:nvPicPr>
        <p:blipFill>
          <a:blip r:embed="rId2"/>
          <a:stretch>
            <a:fillRect/>
          </a:stretch>
        </p:blipFill>
        <p:spPr>
          <a:xfrm>
            <a:off x="4309428" y="2891155"/>
            <a:ext cx="3190875" cy="2486025"/>
          </a:xfrm>
          <a:prstGeom prst="rect">
            <a:avLst/>
          </a:prstGeom>
          <a:noFill/>
          <a:ln w="9525">
            <a:noFill/>
          </a:ln>
        </p:spPr>
      </p:pic>
      <p:pic>
        <p:nvPicPr>
          <p:cNvPr id="102" name="Imagen 101"/>
          <p:cNvPicPr/>
          <p:nvPr/>
        </p:nvPicPr>
        <p:blipFill>
          <a:blip r:embed="rId3"/>
          <a:stretch>
            <a:fillRect/>
          </a:stretch>
        </p:blipFill>
        <p:spPr>
          <a:xfrm>
            <a:off x="8247063" y="2891155"/>
            <a:ext cx="3276600" cy="2428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Plots</a:t>
            </a:r>
            <a:endParaRPr lang="es-ES" altLang="en-US"/>
          </a:p>
        </p:txBody>
      </p:sp>
      <p:sp>
        <p:nvSpPr>
          <p:cNvPr id="3" name="Marcador de posición de contenido 2"/>
          <p:cNvSpPr>
            <a:spLocks noGrp="1"/>
          </p:cNvSpPr>
          <p:nvPr>
            <p:ph idx="1"/>
          </p:nvPr>
        </p:nvSpPr>
        <p:spPr/>
        <p:txBody>
          <a:bodyPr/>
          <a:p>
            <a:r>
              <a:rPr lang="es-ES" altLang="en-US" sz="1600"/>
              <a:t>One of our principal concerns was to determine the amount of houses with the price above 650k. We created a code to determine how many were above and below that price and show it with a plot:</a:t>
            </a:r>
            <a:endParaRPr lang="es-ES" altLang="en-US" sz="1600"/>
          </a:p>
          <a:p>
            <a:endParaRPr lang="es-ES" altLang="en-US" sz="1600"/>
          </a:p>
          <a:p>
            <a:endParaRPr lang="es-ES" altLang="en-US" sz="1600"/>
          </a:p>
        </p:txBody>
      </p:sp>
      <p:pic>
        <p:nvPicPr>
          <p:cNvPr id="4" name="image13.png"/>
          <p:cNvPicPr preferRelativeResize="0"/>
          <p:nvPr/>
        </p:nvPicPr>
        <p:blipFill>
          <a:blip r:embed="rId1"/>
          <a:srcRect/>
          <a:stretch>
            <a:fillRect/>
          </a:stretch>
        </p:blipFill>
        <p:spPr>
          <a:xfrm>
            <a:off x="3863340" y="2568258"/>
            <a:ext cx="4465320" cy="3458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ormAutofit/>
          </a:bodyPr>
          <a:p>
            <a:r>
              <a:rPr lang="es-ES" altLang="en-US"/>
              <a:t>Plots</a:t>
            </a:r>
            <a:endParaRPr lang="es-ES" altLang="en-US"/>
          </a:p>
        </p:txBody>
      </p:sp>
      <p:sp>
        <p:nvSpPr>
          <p:cNvPr id="3" name="Marcador de posición de contenido 2"/>
          <p:cNvSpPr>
            <a:spLocks noGrp="1"/>
          </p:cNvSpPr>
          <p:nvPr>
            <p:ph idx="1"/>
          </p:nvPr>
        </p:nvSpPr>
        <p:spPr/>
        <p:txBody>
          <a:bodyPr/>
          <a:p>
            <a:r>
              <a:rPr lang="es-ES" altLang="en-US" sz="1800"/>
              <a:t>After that we determine that we could work with only the amount above 650k for our training model as our client requested:</a:t>
            </a:r>
            <a:endParaRPr lang="es-ES" altLang="en-US" sz="1800"/>
          </a:p>
        </p:txBody>
      </p:sp>
      <p:pic>
        <p:nvPicPr>
          <p:cNvPr id="18" name="image7.png"/>
          <p:cNvPicPr preferRelativeResize="0"/>
          <p:nvPr/>
        </p:nvPicPr>
        <p:blipFill>
          <a:blip r:embed="rId1"/>
          <a:srcRect/>
          <a:stretch>
            <a:fillRect/>
          </a:stretch>
        </p:blipFill>
        <p:spPr>
          <a:xfrm>
            <a:off x="3738880" y="2661285"/>
            <a:ext cx="4714240" cy="378587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Machine Learning</a:t>
            </a:r>
            <a:endParaRPr lang="es-ES" altLang="en-US"/>
          </a:p>
        </p:txBody>
      </p:sp>
      <p:sp>
        <p:nvSpPr>
          <p:cNvPr id="3" name="Marcador de posición de contenido 2"/>
          <p:cNvSpPr>
            <a:spLocks noGrp="1"/>
          </p:cNvSpPr>
          <p:nvPr>
            <p:ph idx="1"/>
          </p:nvPr>
        </p:nvSpPr>
        <p:spPr/>
        <p:txBody>
          <a:bodyPr/>
          <a:p>
            <a:r>
              <a:rPr lang="es-ES" altLang="en-US"/>
              <a:t>As usual we started creating the heat map for the clean data. Followed by our first linear regression, and benchmarking the data before the training. </a:t>
            </a:r>
            <a:endParaRPr lang="es-ES" altLang="en-US"/>
          </a:p>
          <a:p>
            <a:endParaRPr lang="es-ES" altLang="en-US"/>
          </a:p>
          <a:p>
            <a:r>
              <a:rPr lang="es-ES" altLang="en-US"/>
              <a:t>We compared the price value with several other values to have an idea on how important it was for our client and determine some insights of the housing problems we could have.</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Heat Map</a:t>
            </a:r>
            <a:endParaRPr lang="es-ES" altLang="en-US"/>
          </a:p>
        </p:txBody>
      </p:sp>
      <p:pic>
        <p:nvPicPr>
          <p:cNvPr id="15" name="image15.png"/>
          <p:cNvPicPr preferRelativeResize="0"/>
          <p:nvPr/>
        </p:nvPicPr>
        <p:blipFill>
          <a:blip r:embed="rId1"/>
          <a:srcRect/>
          <a:stretch>
            <a:fillRect/>
          </a:stretch>
        </p:blipFill>
        <p:spPr>
          <a:xfrm>
            <a:off x="3445510" y="1217295"/>
            <a:ext cx="5728335" cy="5451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Correlations</a:t>
            </a:r>
            <a:endParaRPr lang="es-ES" altLang="en-US"/>
          </a:p>
        </p:txBody>
      </p:sp>
      <p:sp>
        <p:nvSpPr>
          <p:cNvPr id="3" name="Marcador de posición de contenido 2"/>
          <p:cNvSpPr>
            <a:spLocks noGrp="1"/>
          </p:cNvSpPr>
          <p:nvPr>
            <p:ph idx="1"/>
          </p:nvPr>
        </p:nvSpPr>
        <p:spPr/>
        <p:txBody>
          <a:bodyPr/>
          <a:p>
            <a:r>
              <a:rPr lang="es-ES" altLang="en-US"/>
              <a:t>We sorted also the correlation between the values too:</a:t>
            </a:r>
            <a:endParaRPr lang="es-ES" altLang="en-US"/>
          </a:p>
        </p:txBody>
      </p:sp>
      <p:pic>
        <p:nvPicPr>
          <p:cNvPr id="6" name="image14.png"/>
          <p:cNvPicPr preferRelativeResize="0"/>
          <p:nvPr/>
        </p:nvPicPr>
        <p:blipFill>
          <a:blip r:embed="rId1"/>
          <a:srcRect/>
          <a:stretch>
            <a:fillRect/>
          </a:stretch>
        </p:blipFill>
        <p:spPr>
          <a:xfrm>
            <a:off x="4768850" y="2501900"/>
            <a:ext cx="3423920" cy="38658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3290</Words>
  <Application>WPS Presentation</Application>
  <PresentationFormat>宽屏</PresentationFormat>
  <Paragraphs>88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Arial Unicode MS</vt:lpstr>
      <vt:lpstr>Microsoft YaHei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asens</dc:creator>
  <cp:lastModifiedBy>Alex Asensi</cp:lastModifiedBy>
  <cp:revision>5</cp:revision>
  <dcterms:created xsi:type="dcterms:W3CDTF">2024-02-17T10:57:30Z</dcterms:created>
  <dcterms:modified xsi:type="dcterms:W3CDTF">2024-02-17T11:21:30Z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3082-12.2.0.13431</vt:lpwstr>
  </property>
  <property fmtid="{D5CDD505-2E9C-101B-9397-08002B2CF9AE}" pid="3" name="ICV">
    <vt:lpwstr>D6F90668F0754E958373B08C0B68785D_11</vt:lpwstr>
  </property>
</Properties>
</file>