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9" r:id="rId3"/>
    <p:sldId id="258" r:id="rId4"/>
    <p:sldId id="260" r:id="rId5"/>
    <p:sldId id="261" r:id="rId6"/>
    <p:sldId id="262" r:id="rId7"/>
    <p:sldId id="263" r:id="rId8"/>
    <p:sldId id="27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84615"/>
  </p:normalViewPr>
  <p:slideViewPr>
    <p:cSldViewPr snapToGrid="0">
      <p:cViewPr varScale="1">
        <p:scale>
          <a:sx n="141" d="100"/>
          <a:sy n="141"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77964-B803-944D-AC57-0D7CDE7EC472}" type="datetimeFigureOut">
              <a:rPr lang="en-US" smtClean="0"/>
              <a:t>11/14/22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7E660-4875-1842-96AD-6BFD844D0B10}" type="slidenum">
              <a:rPr lang="en-US" smtClean="0"/>
              <a:t>‹#›</a:t>
            </a:fld>
            <a:endParaRPr lang="en-US"/>
          </a:p>
        </p:txBody>
      </p:sp>
    </p:spTree>
    <p:extLst>
      <p:ext uri="{BB962C8B-B14F-4D97-AF65-F5344CB8AC3E}">
        <p14:creationId xmlns:p14="http://schemas.microsoft.com/office/powerpoint/2010/main" val="8628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1</a:t>
            </a:fld>
            <a:endParaRPr lang="en-US"/>
          </a:p>
        </p:txBody>
      </p:sp>
    </p:spTree>
    <p:extLst>
      <p:ext uri="{BB962C8B-B14F-4D97-AF65-F5344CB8AC3E}">
        <p14:creationId xmlns:p14="http://schemas.microsoft.com/office/powerpoint/2010/main" val="283511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10</a:t>
            </a:fld>
            <a:endParaRPr lang="en-US"/>
          </a:p>
        </p:txBody>
      </p:sp>
    </p:spTree>
    <p:extLst>
      <p:ext uri="{BB962C8B-B14F-4D97-AF65-F5344CB8AC3E}">
        <p14:creationId xmlns:p14="http://schemas.microsoft.com/office/powerpoint/2010/main" val="277717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11</a:t>
            </a:fld>
            <a:endParaRPr lang="en-US"/>
          </a:p>
        </p:txBody>
      </p:sp>
    </p:spTree>
    <p:extLst>
      <p:ext uri="{BB962C8B-B14F-4D97-AF65-F5344CB8AC3E}">
        <p14:creationId xmlns:p14="http://schemas.microsoft.com/office/powerpoint/2010/main" val="111290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12</a:t>
            </a:fld>
            <a:endParaRPr lang="en-US"/>
          </a:p>
        </p:txBody>
      </p:sp>
    </p:spTree>
    <p:extLst>
      <p:ext uri="{BB962C8B-B14F-4D97-AF65-F5344CB8AC3E}">
        <p14:creationId xmlns:p14="http://schemas.microsoft.com/office/powerpoint/2010/main" val="270573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13</a:t>
            </a:fld>
            <a:endParaRPr lang="en-US"/>
          </a:p>
        </p:txBody>
      </p:sp>
    </p:spTree>
    <p:extLst>
      <p:ext uri="{BB962C8B-B14F-4D97-AF65-F5344CB8AC3E}">
        <p14:creationId xmlns:p14="http://schemas.microsoft.com/office/powerpoint/2010/main" val="4272865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14</a:t>
            </a:fld>
            <a:endParaRPr lang="en-US"/>
          </a:p>
        </p:txBody>
      </p:sp>
    </p:spTree>
    <p:extLst>
      <p:ext uri="{BB962C8B-B14F-4D97-AF65-F5344CB8AC3E}">
        <p14:creationId xmlns:p14="http://schemas.microsoft.com/office/powerpoint/2010/main" val="3609546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15</a:t>
            </a:fld>
            <a:endParaRPr lang="en-US"/>
          </a:p>
        </p:txBody>
      </p:sp>
    </p:spTree>
    <p:extLst>
      <p:ext uri="{BB962C8B-B14F-4D97-AF65-F5344CB8AC3E}">
        <p14:creationId xmlns:p14="http://schemas.microsoft.com/office/powerpoint/2010/main" val="192203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2</a:t>
            </a:fld>
            <a:endParaRPr lang="en-US"/>
          </a:p>
        </p:txBody>
      </p:sp>
    </p:spTree>
    <p:extLst>
      <p:ext uri="{BB962C8B-B14F-4D97-AF65-F5344CB8AC3E}">
        <p14:creationId xmlns:p14="http://schemas.microsoft.com/office/powerpoint/2010/main" val="381832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3</a:t>
            </a:fld>
            <a:endParaRPr lang="en-US"/>
          </a:p>
        </p:txBody>
      </p:sp>
    </p:spTree>
    <p:extLst>
      <p:ext uri="{BB962C8B-B14F-4D97-AF65-F5344CB8AC3E}">
        <p14:creationId xmlns:p14="http://schemas.microsoft.com/office/powerpoint/2010/main" val="142148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4</a:t>
            </a:fld>
            <a:endParaRPr lang="en-US"/>
          </a:p>
        </p:txBody>
      </p:sp>
    </p:spTree>
    <p:extLst>
      <p:ext uri="{BB962C8B-B14F-4D97-AF65-F5344CB8AC3E}">
        <p14:creationId xmlns:p14="http://schemas.microsoft.com/office/powerpoint/2010/main" val="277915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5</a:t>
            </a:fld>
            <a:endParaRPr lang="en-US"/>
          </a:p>
        </p:txBody>
      </p:sp>
    </p:spTree>
    <p:extLst>
      <p:ext uri="{BB962C8B-B14F-4D97-AF65-F5344CB8AC3E}">
        <p14:creationId xmlns:p14="http://schemas.microsoft.com/office/powerpoint/2010/main" val="633698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6</a:t>
            </a:fld>
            <a:endParaRPr lang="en-US"/>
          </a:p>
        </p:txBody>
      </p:sp>
    </p:spTree>
    <p:extLst>
      <p:ext uri="{BB962C8B-B14F-4D97-AF65-F5344CB8AC3E}">
        <p14:creationId xmlns:p14="http://schemas.microsoft.com/office/powerpoint/2010/main" val="291007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7</a:t>
            </a:fld>
            <a:endParaRPr lang="en-US"/>
          </a:p>
        </p:txBody>
      </p:sp>
    </p:spTree>
    <p:extLst>
      <p:ext uri="{BB962C8B-B14F-4D97-AF65-F5344CB8AC3E}">
        <p14:creationId xmlns:p14="http://schemas.microsoft.com/office/powerpoint/2010/main" val="11877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8</a:t>
            </a:fld>
            <a:endParaRPr lang="en-US"/>
          </a:p>
        </p:txBody>
      </p:sp>
    </p:spTree>
    <p:extLst>
      <p:ext uri="{BB962C8B-B14F-4D97-AF65-F5344CB8AC3E}">
        <p14:creationId xmlns:p14="http://schemas.microsoft.com/office/powerpoint/2010/main" val="2877916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7E660-4875-1842-96AD-6BFD844D0B10}" type="slidenum">
              <a:rPr lang="en-US" smtClean="0"/>
              <a:t>9</a:t>
            </a:fld>
            <a:endParaRPr lang="en-US"/>
          </a:p>
        </p:txBody>
      </p:sp>
    </p:spTree>
    <p:extLst>
      <p:ext uri="{BB962C8B-B14F-4D97-AF65-F5344CB8AC3E}">
        <p14:creationId xmlns:p14="http://schemas.microsoft.com/office/powerpoint/2010/main" val="4267819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7457-A6DD-8899-E145-150FAD19A9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D4ABE9-C494-C3F4-0FB8-1ED7EC888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2EB21E-1DC7-56AD-2257-E75B4DD93EC7}"/>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5" name="Footer Placeholder 4">
            <a:extLst>
              <a:ext uri="{FF2B5EF4-FFF2-40B4-BE49-F238E27FC236}">
                <a16:creationId xmlns:a16="http://schemas.microsoft.com/office/drawing/2014/main" id="{11FFEBC3-4346-5877-74D1-E29D8C543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F2B61-A7E4-915C-E508-1BF8BEDC43A3}"/>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381757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B659-49A5-5246-A7FD-0DC549F748A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98E3213-206E-263E-B28B-3B088063C1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854923-D4F2-E765-3DC5-F6CBB26F5B49}"/>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5" name="Footer Placeholder 4">
            <a:extLst>
              <a:ext uri="{FF2B5EF4-FFF2-40B4-BE49-F238E27FC236}">
                <a16:creationId xmlns:a16="http://schemas.microsoft.com/office/drawing/2014/main" id="{E5219767-F697-1062-D203-86E5AE5DE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6BE6B-2188-7E00-0B5A-E92F59817AD8}"/>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362518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4F844-4102-FA45-D99C-4F836950D9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3DB16C-F4C1-3840-CFE7-E2DDACE9E9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3AC6CD-D193-7F9F-BF2A-1A5C9AC096AD}"/>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5" name="Footer Placeholder 4">
            <a:extLst>
              <a:ext uri="{FF2B5EF4-FFF2-40B4-BE49-F238E27FC236}">
                <a16:creationId xmlns:a16="http://schemas.microsoft.com/office/drawing/2014/main" id="{5037493B-4168-3744-195B-5180F0264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B6A2F-2AC0-B014-5EF2-617EFD459B0E}"/>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184522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F7C5-5511-E3A7-B9B0-FEC0113FE0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18CA1C-5CCE-71FB-7DC2-D8D85D22F8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5BFFA7-AC5D-2A69-120F-4A5019A44A03}"/>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5" name="Footer Placeholder 4">
            <a:extLst>
              <a:ext uri="{FF2B5EF4-FFF2-40B4-BE49-F238E27FC236}">
                <a16:creationId xmlns:a16="http://schemas.microsoft.com/office/drawing/2014/main" id="{DC9D6302-6543-3809-2488-FFECD63F5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5F34C-1548-8E87-298C-69DFA659FEFB}"/>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181980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BAF2-4232-AFC6-BB27-3B9522FE2F4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6A518B-2BD1-DABB-AD69-ED043D3B5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8A986C-AF1D-AD99-42AE-22A0D7C6E61D}"/>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5" name="Footer Placeholder 4">
            <a:extLst>
              <a:ext uri="{FF2B5EF4-FFF2-40B4-BE49-F238E27FC236}">
                <a16:creationId xmlns:a16="http://schemas.microsoft.com/office/drawing/2014/main" id="{2AB295AD-4D81-8E86-89B4-70F39DF3D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85B03-48A0-63FA-CA0E-B979AFD5A150}"/>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319054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A763-DD61-1271-5C04-EBD84F2C2D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E42F70-A9B6-D831-DD1D-9D7998E6FB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74D2F9A-6FD2-EB48-0A22-F84E052BE88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7BBDB5-A1FB-0ED4-76D9-73C4F369C9D8}"/>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6" name="Footer Placeholder 5">
            <a:extLst>
              <a:ext uri="{FF2B5EF4-FFF2-40B4-BE49-F238E27FC236}">
                <a16:creationId xmlns:a16="http://schemas.microsoft.com/office/drawing/2014/main" id="{B7FB7B62-2F08-B8E4-AF97-93C62D528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EE60F-C126-435C-2BDD-64B7BFAAAA35}"/>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269552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ACA5-9231-CCE1-846F-541E1FE3BC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19A043-1EF3-80CB-3FE2-C869C6526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EC03C37-5DE2-1C66-DB02-347BD1518D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8E3DA7-16F6-CE7E-38DC-1375161FC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6B2B9C-529E-A58B-58B4-9ADDF2CFE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C66C292-6B4A-5C5D-62CD-D75A5309F1B4}"/>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8" name="Footer Placeholder 7">
            <a:extLst>
              <a:ext uri="{FF2B5EF4-FFF2-40B4-BE49-F238E27FC236}">
                <a16:creationId xmlns:a16="http://schemas.microsoft.com/office/drawing/2014/main" id="{3AA7B85F-DAC1-D578-F36E-030FBA1D0C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772543-F9C6-2B42-32D7-562C27858901}"/>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325029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38D-2E04-0A3E-A46A-5CCA69D2CE0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A7EE3A8-80CB-6F7A-FC40-A368787BD34E}"/>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4" name="Footer Placeholder 3">
            <a:extLst>
              <a:ext uri="{FF2B5EF4-FFF2-40B4-BE49-F238E27FC236}">
                <a16:creationId xmlns:a16="http://schemas.microsoft.com/office/drawing/2014/main" id="{12F7259E-7669-C80F-2A64-DBF44BFD6F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2EE66-5F0E-AB04-70E8-B290EBC766FE}"/>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54899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68C86-077A-55D4-33FE-D34C402722E5}"/>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3" name="Footer Placeholder 2">
            <a:extLst>
              <a:ext uri="{FF2B5EF4-FFF2-40B4-BE49-F238E27FC236}">
                <a16:creationId xmlns:a16="http://schemas.microsoft.com/office/drawing/2014/main" id="{AEAC38FC-506B-9964-B0A2-8BEF9749F1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647AF6-E693-9341-B42D-199CCF425B7F}"/>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129835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2AE9-CE2A-50C1-60EC-1C71BAD7DD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EDBB42-9F90-05CA-61CA-606BE4419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96F6BF-2F46-1D92-A7B9-8F226C7AA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1E1B75-9648-E57F-FC8E-11286A9E6F27}"/>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6" name="Footer Placeholder 5">
            <a:extLst>
              <a:ext uri="{FF2B5EF4-FFF2-40B4-BE49-F238E27FC236}">
                <a16:creationId xmlns:a16="http://schemas.microsoft.com/office/drawing/2014/main" id="{EA4A8BD9-2519-5493-9F65-6CE0B6893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709A7-3105-3126-9A12-91F2E910ABB0}"/>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373375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625F-7196-6226-4B65-36EED1059F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0383A-AF42-98C5-D1C9-17047161A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20D80-0BEE-0445-6FD3-64484CCE4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106138-84C0-BF46-6DC8-BFC6D19898E1}"/>
              </a:ext>
            </a:extLst>
          </p:cNvPr>
          <p:cNvSpPr>
            <a:spLocks noGrp="1"/>
          </p:cNvSpPr>
          <p:nvPr>
            <p:ph type="dt" sz="half" idx="10"/>
          </p:nvPr>
        </p:nvSpPr>
        <p:spPr/>
        <p:txBody>
          <a:bodyPr/>
          <a:lstStyle/>
          <a:p>
            <a:fld id="{AE30732B-9FAE-0A4F-8F0F-BEB0D67CC093}" type="datetimeFigureOut">
              <a:rPr lang="en-US" smtClean="0"/>
              <a:t>11/14/22</a:t>
            </a:fld>
            <a:endParaRPr lang="en-US"/>
          </a:p>
        </p:txBody>
      </p:sp>
      <p:sp>
        <p:nvSpPr>
          <p:cNvPr id="6" name="Footer Placeholder 5">
            <a:extLst>
              <a:ext uri="{FF2B5EF4-FFF2-40B4-BE49-F238E27FC236}">
                <a16:creationId xmlns:a16="http://schemas.microsoft.com/office/drawing/2014/main" id="{E3891BA4-353F-11E9-E034-A058A448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7DD8D-2CF9-E95C-52D5-84AF7CE9CA91}"/>
              </a:ext>
            </a:extLst>
          </p:cNvPr>
          <p:cNvSpPr>
            <a:spLocks noGrp="1"/>
          </p:cNvSpPr>
          <p:nvPr>
            <p:ph type="sldNum" sz="quarter" idx="12"/>
          </p:nvPr>
        </p:nvSpPr>
        <p:spPr/>
        <p:txBody>
          <a:bodyPr/>
          <a:lstStyle/>
          <a:p>
            <a:fld id="{8FB1F12E-C9C0-3849-BB37-5C674748744A}" type="slidenum">
              <a:rPr lang="en-US" smtClean="0"/>
              <a:t>‹#›</a:t>
            </a:fld>
            <a:endParaRPr lang="en-US"/>
          </a:p>
        </p:txBody>
      </p:sp>
    </p:spTree>
    <p:extLst>
      <p:ext uri="{BB962C8B-B14F-4D97-AF65-F5344CB8AC3E}">
        <p14:creationId xmlns:p14="http://schemas.microsoft.com/office/powerpoint/2010/main" val="189404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AE8ED-A480-B828-E1F0-556A56BCB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87E8BC4-7EF6-5A2A-104C-16183CCFF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007850-C47A-C97D-F52A-BCA4ECE13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0732B-9FAE-0A4F-8F0F-BEB0D67CC093}" type="datetimeFigureOut">
              <a:rPr lang="en-US" smtClean="0"/>
              <a:t>11/14/22</a:t>
            </a:fld>
            <a:endParaRPr lang="en-US"/>
          </a:p>
        </p:txBody>
      </p:sp>
      <p:sp>
        <p:nvSpPr>
          <p:cNvPr id="5" name="Footer Placeholder 4">
            <a:extLst>
              <a:ext uri="{FF2B5EF4-FFF2-40B4-BE49-F238E27FC236}">
                <a16:creationId xmlns:a16="http://schemas.microsoft.com/office/drawing/2014/main" id="{7203B0B6-8786-9454-A892-8A912350A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39CDA4-2E3B-356F-11CB-C7DFC1258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1F12E-C9C0-3849-BB37-5C674748744A}" type="slidenum">
              <a:rPr lang="en-US" smtClean="0"/>
              <a:t>‹#›</a:t>
            </a:fld>
            <a:endParaRPr lang="en-US"/>
          </a:p>
        </p:txBody>
      </p:sp>
    </p:spTree>
    <p:extLst>
      <p:ext uri="{BB962C8B-B14F-4D97-AF65-F5344CB8AC3E}">
        <p14:creationId xmlns:p14="http://schemas.microsoft.com/office/powerpoint/2010/main" val="247107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586EDD4-847B-A7D8-0522-CE67AEA7787D}"/>
              </a:ext>
            </a:extLst>
          </p:cNvPr>
          <p:cNvGrpSpPr/>
          <p:nvPr/>
        </p:nvGrpSpPr>
        <p:grpSpPr>
          <a:xfrm>
            <a:off x="6668581" y="77741"/>
            <a:ext cx="4506256" cy="1880881"/>
            <a:chOff x="6761687" y="267863"/>
            <a:chExt cx="4506256" cy="1880881"/>
          </a:xfrm>
        </p:grpSpPr>
        <p:pic>
          <p:nvPicPr>
            <p:cNvPr id="4" name="Picture 3" descr="A picture containing tool&#10;&#10;Description automatically generated">
              <a:extLst>
                <a:ext uri="{FF2B5EF4-FFF2-40B4-BE49-F238E27FC236}">
                  <a16:creationId xmlns:a16="http://schemas.microsoft.com/office/drawing/2014/main" id="{0CEE4C7B-ACC2-075A-837B-4B941000DDCA}"/>
                </a:ext>
              </a:extLst>
            </p:cNvPr>
            <p:cNvPicPr>
              <a:picLocks noChangeAspect="1"/>
            </p:cNvPicPr>
            <p:nvPr/>
          </p:nvPicPr>
          <p:blipFill>
            <a:blip r:embed="rId3"/>
            <a:stretch>
              <a:fillRect/>
            </a:stretch>
          </p:blipFill>
          <p:spPr>
            <a:xfrm rot="19384600">
              <a:off x="6761687" y="1476624"/>
              <a:ext cx="1403794" cy="672120"/>
            </a:xfrm>
            <a:prstGeom prst="rect">
              <a:avLst/>
            </a:prstGeom>
          </p:spPr>
        </p:pic>
        <p:sp>
          <p:nvSpPr>
            <p:cNvPr id="5" name="Title 1">
              <a:extLst>
                <a:ext uri="{FF2B5EF4-FFF2-40B4-BE49-F238E27FC236}">
                  <a16:creationId xmlns:a16="http://schemas.microsoft.com/office/drawing/2014/main" id="{A5015A2D-7366-792A-54D7-D0319A5C7219}"/>
                </a:ext>
              </a:extLst>
            </p:cNvPr>
            <p:cNvSpPr txBox="1">
              <a:spLocks/>
            </p:cNvSpPr>
            <p:nvPr/>
          </p:nvSpPr>
          <p:spPr>
            <a:xfrm>
              <a:off x="7005999" y="267863"/>
              <a:ext cx="4261944" cy="11224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rgbClr val="FF0000"/>
                  </a:solidFill>
                  <a:latin typeface="Cavolini" panose="020B0604020202020204" pitchFamily="34" charset="0"/>
                  <a:cs typeface="Cavolini" panose="020B0604020202020204" pitchFamily="34" charset="0"/>
                </a:rPr>
                <a:t>awesome</a:t>
              </a:r>
            </a:p>
          </p:txBody>
        </p:sp>
      </p:grpSp>
      <p:sp>
        <p:nvSpPr>
          <p:cNvPr id="8" name="Title 1">
            <a:extLst>
              <a:ext uri="{FF2B5EF4-FFF2-40B4-BE49-F238E27FC236}">
                <a16:creationId xmlns:a16="http://schemas.microsoft.com/office/drawing/2014/main" id="{138BF6B7-8E88-C172-4EDD-9EFB81967C49}"/>
              </a:ext>
            </a:extLst>
          </p:cNvPr>
          <p:cNvSpPr>
            <a:spLocks noGrp="1"/>
          </p:cNvSpPr>
          <p:nvPr>
            <p:ph type="ctrTitle"/>
          </p:nvPr>
        </p:nvSpPr>
        <p:spPr>
          <a:xfrm>
            <a:off x="1524000" y="2147974"/>
            <a:ext cx="9144000" cy="2387600"/>
          </a:xfrm>
        </p:spPr>
        <p:txBody>
          <a:bodyPr>
            <a:normAutofit fontScale="90000"/>
          </a:bodyPr>
          <a:lstStyle/>
          <a:p>
            <a:r>
              <a:rPr lang="en-US" b="1" dirty="0">
                <a:latin typeface="Times New Roman" panose="02020603050405020304" pitchFamily="18" charset="0"/>
                <a:cs typeface="Times New Roman" panose="02020603050405020304" pitchFamily="18" charset="0"/>
              </a:rPr>
              <a:t>How to write an academic paper</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Dr Lowri Williams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1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39493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5. Results</a:t>
            </a:r>
          </a:p>
        </p:txBody>
      </p:sp>
      <p:sp>
        <p:nvSpPr>
          <p:cNvPr id="2" name="TextBox 1">
            <a:extLst>
              <a:ext uri="{FF2B5EF4-FFF2-40B4-BE49-F238E27FC236}">
                <a16:creationId xmlns:a16="http://schemas.microsoft.com/office/drawing/2014/main" id="{19F8D59F-1B8F-32E2-7601-53BF43A5EBBA}"/>
              </a:ext>
            </a:extLst>
          </p:cNvPr>
          <p:cNvSpPr txBox="1"/>
          <p:nvPr/>
        </p:nvSpPr>
        <p:spPr>
          <a:xfrm>
            <a:off x="778868" y="1984809"/>
            <a:ext cx="10964494"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 your findings in a CLEAR way.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what you see.</a:t>
            </a: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e.g. “Table X reports the overall classification performance of the machine learning algorithms… With an F1-score of 97%, the Naïve Bayes classifier outperforms the other classifiers…”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does this mean to your problem?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Why do you think your results are the way they are? e.g. </a:t>
            </a:r>
            <a:r>
              <a:rPr lang="en-US" i="1" dirty="0">
                <a:latin typeface="Times New Roman" panose="02020603050405020304" pitchFamily="18" charset="0"/>
                <a:cs typeface="Times New Roman" panose="02020603050405020304" pitchFamily="18" charset="0"/>
              </a:rPr>
              <a:t>“This behavior is because X often does…”</a:t>
            </a:r>
          </a:p>
          <a:p>
            <a:pPr marL="742950" lvl="1"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 your results mean you’ve achieved what you’re trying to achieve? </a:t>
            </a:r>
            <a:r>
              <a:rPr lang="en-US" i="1" dirty="0">
                <a:latin typeface="Times New Roman" panose="02020603050405020304" pitchFamily="18" charset="0"/>
                <a:cs typeface="Times New Roman" panose="02020603050405020304" pitchFamily="18" charset="0"/>
              </a:rPr>
              <a:t>e.g. “Overall, these findings illustrate that a machine learning approach can successfully be used an approach towards achieving the problem…”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79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86621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6. Conclusion</a:t>
            </a:r>
          </a:p>
        </p:txBody>
      </p:sp>
      <p:sp>
        <p:nvSpPr>
          <p:cNvPr id="2" name="TextBox 1">
            <a:extLst>
              <a:ext uri="{FF2B5EF4-FFF2-40B4-BE49-F238E27FC236}">
                <a16:creationId xmlns:a16="http://schemas.microsoft.com/office/drawing/2014/main" id="{19F8D59F-1B8F-32E2-7601-53BF43A5EBBA}"/>
              </a:ext>
            </a:extLst>
          </p:cNvPr>
          <p:cNvSpPr txBox="1"/>
          <p:nvPr/>
        </p:nvSpPr>
        <p:spPr>
          <a:xfrm>
            <a:off x="778868" y="1584074"/>
            <a:ext cx="10964494" cy="507831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Similar approach to how we structured the Introduction (with minor differences)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1-3 sentences introducing the field.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is the problem you’re facing and what is the IMPACT? (why should we care?)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have others done, that hasn’t quite achieved the problem? (very briefly)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NOVELTY and CONTRIBUTION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approach – you collected data, you did this, you did that…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results – very brief summary, picking out the important findings, what does this mean to your problem? What do we know now that we didn’t before?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73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973810"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7. Future Work</a:t>
            </a:r>
          </a:p>
        </p:txBody>
      </p:sp>
      <p:sp>
        <p:nvSpPr>
          <p:cNvPr id="2" name="TextBox 1">
            <a:extLst>
              <a:ext uri="{FF2B5EF4-FFF2-40B4-BE49-F238E27FC236}">
                <a16:creationId xmlns:a16="http://schemas.microsoft.com/office/drawing/2014/main" id="{19F8D59F-1B8F-32E2-7601-53BF43A5EBBA}"/>
              </a:ext>
            </a:extLst>
          </p:cNvPr>
          <p:cNvSpPr txBox="1"/>
          <p:nvPr/>
        </p:nvSpPr>
        <p:spPr>
          <a:xfrm>
            <a:off x="778868" y="1584074"/>
            <a:ext cx="10964494"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always necessary, but often good to have as it shows the reviewer you have future direction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considerations do you have now that you know what you know!</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short paragraphs.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98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49925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8. Abstract</a:t>
            </a:r>
          </a:p>
        </p:txBody>
      </p:sp>
      <p:sp>
        <p:nvSpPr>
          <p:cNvPr id="2" name="TextBox 1">
            <a:extLst>
              <a:ext uri="{FF2B5EF4-FFF2-40B4-BE49-F238E27FC236}">
                <a16:creationId xmlns:a16="http://schemas.microsoft.com/office/drawing/2014/main" id="{19F8D59F-1B8F-32E2-7601-53BF43A5EBBA}"/>
              </a:ext>
            </a:extLst>
          </p:cNvPr>
          <p:cNvSpPr txBox="1"/>
          <p:nvPr/>
        </p:nvSpPr>
        <p:spPr>
          <a:xfrm>
            <a:off x="778868" y="1584074"/>
            <a:ext cx="10964494"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paragraph</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sentence – setting the scene of the research field – similar to the first sentence of the Introduction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What’s the problem?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have others done, but haven’t quite achieved?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case, you’re going to approach it by… what does your paper present that hasn’t been presented before?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Brief explanation of how you achieved it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Brief explanation of your findings and how this shows you’ve successfully addressed the problem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097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98956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9. Title</a:t>
            </a:r>
          </a:p>
        </p:txBody>
      </p:sp>
      <p:sp>
        <p:nvSpPr>
          <p:cNvPr id="2" name="TextBox 1">
            <a:extLst>
              <a:ext uri="{FF2B5EF4-FFF2-40B4-BE49-F238E27FC236}">
                <a16:creationId xmlns:a16="http://schemas.microsoft.com/office/drawing/2014/main" id="{19F8D59F-1B8F-32E2-7601-53BF43A5EBBA}"/>
              </a:ext>
            </a:extLst>
          </p:cNvPr>
          <p:cNvSpPr txBox="1"/>
          <p:nvPr/>
        </p:nvSpPr>
        <p:spPr>
          <a:xfrm>
            <a:off x="778868" y="1584074"/>
            <a:ext cx="10964494"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Accurate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Catchy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Don’t try to be too clever – if you’re using sense of </a:t>
            </a:r>
            <a:r>
              <a:rPr lang="en-US" dirty="0" err="1">
                <a:latin typeface="Times New Roman" panose="02020603050405020304" pitchFamily="18" charset="0"/>
                <a:cs typeface="Times New Roman" panose="02020603050405020304" pitchFamily="18" charset="0"/>
              </a:rPr>
              <a:t>humour</a:t>
            </a:r>
            <a:r>
              <a:rPr lang="en-US" dirty="0">
                <a:latin typeface="Times New Roman" panose="02020603050405020304" pitchFamily="18" charset="0"/>
                <a:cs typeface="Times New Roman" panose="02020603050405020304" pitchFamily="18" charset="0"/>
              </a:rPr>
              <a:t>, it could be received badly</a:t>
            </a:r>
          </a:p>
        </p:txBody>
      </p:sp>
    </p:spTree>
    <p:extLst>
      <p:ext uri="{BB962C8B-B14F-4D97-AF65-F5344CB8AC3E}">
        <p14:creationId xmlns:p14="http://schemas.microsoft.com/office/powerpoint/2010/main" val="387908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22822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EXTRAS</a:t>
            </a:r>
          </a:p>
        </p:txBody>
      </p:sp>
      <p:sp>
        <p:nvSpPr>
          <p:cNvPr id="2" name="TextBox 1">
            <a:extLst>
              <a:ext uri="{FF2B5EF4-FFF2-40B4-BE49-F238E27FC236}">
                <a16:creationId xmlns:a16="http://schemas.microsoft.com/office/drawing/2014/main" id="{19F8D59F-1B8F-32E2-7601-53BF43A5EBBA}"/>
              </a:ext>
            </a:extLst>
          </p:cNvPr>
          <p:cNvSpPr txBox="1"/>
          <p:nvPr/>
        </p:nvSpPr>
        <p:spPr>
          <a:xfrm>
            <a:off x="778868" y="1584074"/>
            <a:ext cx="10964494"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Language – THIRD PERSON, PAST TENSE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“To support the experiments in this paper, I collected data from the testbed…”</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chemeClr val="accent6"/>
                </a:solidFill>
                <a:latin typeface="Times New Roman" panose="02020603050405020304" pitchFamily="18" charset="0"/>
                <a:cs typeface="Times New Roman" panose="02020603050405020304" pitchFamily="18" charset="0"/>
              </a:rPr>
              <a:t>“To support the experiments in this paper, network data from the devices as part of the testbed discussed in Section X was collected.”</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Spell and grammar check</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Grammarly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25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ofreading &amp; Editing Services, UK | WriteSmartly">
            <a:extLst>
              <a:ext uri="{FF2B5EF4-FFF2-40B4-BE49-F238E27FC236}">
                <a16:creationId xmlns:a16="http://schemas.microsoft.com/office/drawing/2014/main" id="{B499F073-D229-FC84-1844-6B066D89F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664" y="404109"/>
            <a:ext cx="6777786" cy="624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2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670650" cy="400110"/>
          </a:xfrm>
          <a:prstGeom prst="rect">
            <a:avLst/>
          </a:prstGeom>
          <a:noFill/>
        </p:spPr>
        <p:txBody>
          <a:bodyPr wrap="none" rtlCol="0">
            <a:spAutoFit/>
          </a:bodyPr>
          <a:lstStyle/>
          <a:p>
            <a:pPr marL="342900" indent="-342900">
              <a:buAutoNum type="arabicPeriod"/>
            </a:pPr>
            <a:r>
              <a:rPr lang="en-US" sz="2000" b="1" dirty="0">
                <a:latin typeface="Arial" panose="020B0604020202020204" pitchFamily="34" charset="0"/>
                <a:cs typeface="Arial" panose="020B0604020202020204" pitchFamily="34" charset="0"/>
              </a:rPr>
              <a:t>Structure</a:t>
            </a:r>
          </a:p>
        </p:txBody>
      </p:sp>
      <p:sp>
        <p:nvSpPr>
          <p:cNvPr id="12" name="TextBox 11">
            <a:extLst>
              <a:ext uri="{FF2B5EF4-FFF2-40B4-BE49-F238E27FC236}">
                <a16:creationId xmlns:a16="http://schemas.microsoft.com/office/drawing/2014/main" id="{707D531B-1527-533F-465D-059FA818922F}"/>
              </a:ext>
            </a:extLst>
          </p:cNvPr>
          <p:cNvSpPr txBox="1"/>
          <p:nvPr/>
        </p:nvSpPr>
        <p:spPr>
          <a:xfrm>
            <a:off x="2546023" y="1327263"/>
            <a:ext cx="3039965" cy="535531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1. Title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Abstract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Introduction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Literature Review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Methodology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Results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Conclusion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Future 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References</a:t>
            </a:r>
          </a:p>
          <a:p>
            <a:endParaRPr lang="en-US" dirty="0">
              <a:latin typeface="Times New Roman" panose="02020603050405020304" pitchFamily="18" charset="0"/>
              <a:cs typeface="Times New Roman" panose="02020603050405020304" pitchFamily="18" charset="0"/>
            </a:endParaRPr>
          </a:p>
          <a:p>
            <a:endParaRPr lang="en-US" dirty="0"/>
          </a:p>
        </p:txBody>
      </p:sp>
      <p:grpSp>
        <p:nvGrpSpPr>
          <p:cNvPr id="22" name="Group 21">
            <a:extLst>
              <a:ext uri="{FF2B5EF4-FFF2-40B4-BE49-F238E27FC236}">
                <a16:creationId xmlns:a16="http://schemas.microsoft.com/office/drawing/2014/main" id="{F8BBE235-798C-310C-B04C-DBA39970259B}"/>
              </a:ext>
            </a:extLst>
          </p:cNvPr>
          <p:cNvGrpSpPr/>
          <p:nvPr/>
        </p:nvGrpSpPr>
        <p:grpSpPr>
          <a:xfrm>
            <a:off x="5044611" y="1327263"/>
            <a:ext cx="4601368" cy="5355312"/>
            <a:chOff x="5044611" y="1327263"/>
            <a:chExt cx="4601368" cy="5355312"/>
          </a:xfrm>
        </p:grpSpPr>
        <p:sp>
          <p:nvSpPr>
            <p:cNvPr id="14" name="TextBox 13">
              <a:extLst>
                <a:ext uri="{FF2B5EF4-FFF2-40B4-BE49-F238E27FC236}">
                  <a16:creationId xmlns:a16="http://schemas.microsoft.com/office/drawing/2014/main" id="{54CC094B-E4CF-5B5E-DB68-6EC5E0E53F3D}"/>
                </a:ext>
              </a:extLst>
            </p:cNvPr>
            <p:cNvSpPr txBox="1"/>
            <p:nvPr/>
          </p:nvSpPr>
          <p:spPr>
            <a:xfrm>
              <a:off x="6606014" y="1327263"/>
              <a:ext cx="3039965" cy="535531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1. Methodology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Results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Introduction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Conclusion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Literature Review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Abstract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Future 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Title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References</a:t>
              </a:r>
            </a:p>
            <a:p>
              <a:endParaRPr lang="en-US" dirty="0">
                <a:latin typeface="Times New Roman" panose="02020603050405020304" pitchFamily="18" charset="0"/>
                <a:cs typeface="Times New Roman" panose="02020603050405020304" pitchFamily="18" charset="0"/>
              </a:endParaRPr>
            </a:p>
            <a:p>
              <a:endParaRPr lang="en-US" dirty="0"/>
            </a:p>
          </p:txBody>
        </p:sp>
        <p:cxnSp>
          <p:nvCxnSpPr>
            <p:cNvPr id="18" name="Straight Arrow Connector 17">
              <a:extLst>
                <a:ext uri="{FF2B5EF4-FFF2-40B4-BE49-F238E27FC236}">
                  <a16:creationId xmlns:a16="http://schemas.microsoft.com/office/drawing/2014/main" id="{F8A0424F-05F0-14DE-65F1-36AD5F6B9641}"/>
                </a:ext>
              </a:extLst>
            </p:cNvPr>
            <p:cNvCxnSpPr/>
            <p:nvPr/>
          </p:nvCxnSpPr>
          <p:spPr>
            <a:xfrm>
              <a:off x="5044611" y="3429000"/>
              <a:ext cx="12226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07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96399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2. Introduction</a:t>
            </a:r>
          </a:p>
        </p:txBody>
      </p:sp>
      <p:sp>
        <p:nvSpPr>
          <p:cNvPr id="2" name="TextBox 1">
            <a:extLst>
              <a:ext uri="{FF2B5EF4-FFF2-40B4-BE49-F238E27FC236}">
                <a16:creationId xmlns:a16="http://schemas.microsoft.com/office/drawing/2014/main" id="{19F8D59F-1B8F-32E2-7601-53BF43A5EBBA}"/>
              </a:ext>
            </a:extLst>
          </p:cNvPr>
          <p:cNvSpPr txBox="1"/>
          <p:nvPr/>
        </p:nvSpPr>
        <p:spPr>
          <a:xfrm>
            <a:off x="717223" y="1553295"/>
            <a:ext cx="10964494"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1-3 short sentences introducing the field you’re writing about.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a:t>
            </a:r>
            <a:r>
              <a:rPr lang="en-US" i="1" dirty="0">
                <a:latin typeface="Times New Roman" panose="02020603050405020304" pitchFamily="18" charset="0"/>
                <a:cs typeface="Times New Roman" panose="02020603050405020304" pitchFamily="18" charset="0"/>
              </a:rPr>
              <a:t>IoT devices are becoming an important and prominent part of our daily lives… They routinely collect data which helps us stay connected and automate and simply some everyday tasks… This data is often contains personal data, such as our fitness tracking, or monitor how we drive our automated cards…”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D24468-4891-61BB-1AE9-8CB8572E6389}"/>
              </a:ext>
            </a:extLst>
          </p:cNvPr>
          <p:cNvSpPr txBox="1"/>
          <p:nvPr/>
        </p:nvSpPr>
        <p:spPr>
          <a:xfrm>
            <a:off x="717223" y="3429000"/>
            <a:ext cx="10964494"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exactly is the </a:t>
            </a:r>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impact is this problem having?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Why is this problem… a problem?</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Why should we care?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e.g. </a:t>
            </a:r>
            <a:r>
              <a:rPr lang="en-US" i="1" dirty="0">
                <a:latin typeface="Times New Roman" panose="02020603050405020304" pitchFamily="18" charset="0"/>
                <a:cs typeface="Times New Roman" panose="02020603050405020304" pitchFamily="18" charset="0"/>
              </a:rPr>
              <a:t>“However, IoT devices come with tremendous security flaws… Insufficient security measures means that personal data from such devices can often be exposed… This is an attractive target to attackers which can exploit this information… The impact of this can be significant, such as causing distribution to an automated car’s steering wheel which poses as a serious harm to human life…”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27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96399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2. Introduction</a:t>
            </a:r>
          </a:p>
        </p:txBody>
      </p:sp>
      <p:sp>
        <p:nvSpPr>
          <p:cNvPr id="2" name="TextBox 1">
            <a:extLst>
              <a:ext uri="{FF2B5EF4-FFF2-40B4-BE49-F238E27FC236}">
                <a16:creationId xmlns:a16="http://schemas.microsoft.com/office/drawing/2014/main" id="{19F8D59F-1B8F-32E2-7601-53BF43A5EBBA}"/>
              </a:ext>
            </a:extLst>
          </p:cNvPr>
          <p:cNvSpPr txBox="1"/>
          <p:nvPr/>
        </p:nvSpPr>
        <p:spPr>
          <a:xfrm>
            <a:off x="799416" y="1162877"/>
            <a:ext cx="10964494"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what are others doing about it?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have they done?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why are these approaches still not good enough?</a:t>
            </a: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e.g. “Several approaches have attempted to improve the security of IoT devices by… However, they do not consider… As a result, X happens…”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3E7012-EAD4-8EF0-4B36-13CEBDC5AAF9}"/>
              </a:ext>
            </a:extLst>
          </p:cNvPr>
          <p:cNvSpPr txBox="1"/>
          <p:nvPr/>
        </p:nvSpPr>
        <p:spPr>
          <a:xfrm>
            <a:off x="799416" y="3125569"/>
            <a:ext cx="10964494"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are you doing about it, then?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paper is motivated by this problem AND these other approaches.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Because other methods are not quite addressing it successfully, THIS IS WHERE YOURS BECOMES NOVEL!</a:t>
            </a: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e.g. “Whereas several approaches have been presented… This paper is motivated by the fact that this problem is yet to be addressed successfully because X still needs to be investigated”</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86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196399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2. Introduction</a:t>
            </a:r>
          </a:p>
        </p:txBody>
      </p:sp>
      <p:sp>
        <p:nvSpPr>
          <p:cNvPr id="2" name="TextBox 1">
            <a:extLst>
              <a:ext uri="{FF2B5EF4-FFF2-40B4-BE49-F238E27FC236}">
                <a16:creationId xmlns:a16="http://schemas.microsoft.com/office/drawing/2014/main" id="{19F8D59F-1B8F-32E2-7601-53BF43A5EBBA}"/>
              </a:ext>
            </a:extLst>
          </p:cNvPr>
          <p:cNvSpPr txBox="1"/>
          <p:nvPr/>
        </p:nvSpPr>
        <p:spPr>
          <a:xfrm>
            <a:off x="799416" y="1162877"/>
            <a:ext cx="10964494"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contributions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do you fit in the research field?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are you bringing to the table?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 findings, new datasets, new experimental approaches, etc.</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3E7012-EAD4-8EF0-4B36-13CEBDC5AAF9}"/>
              </a:ext>
            </a:extLst>
          </p:cNvPr>
          <p:cNvSpPr txBox="1"/>
          <p:nvPr/>
        </p:nvSpPr>
        <p:spPr>
          <a:xfrm>
            <a:off x="799416" y="3125569"/>
            <a:ext cx="10964494"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quick study overview and paper structure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The study was designed as follows…” </a:t>
            </a:r>
            <a:r>
              <a:rPr lang="en-US" dirty="0">
                <a:latin typeface="Times New Roman" panose="02020603050405020304" pitchFamily="18" charset="0"/>
                <a:cs typeface="Times New Roman" panose="02020603050405020304" pitchFamily="18" charset="0"/>
              </a:rPr>
              <a:t>Flow charts always help!</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The remainder of this paper is structured as follows… Section X presents…”</a:t>
            </a:r>
          </a:p>
        </p:txBody>
      </p:sp>
    </p:spTree>
    <p:extLst>
      <p:ext uri="{BB962C8B-B14F-4D97-AF65-F5344CB8AC3E}">
        <p14:creationId xmlns:p14="http://schemas.microsoft.com/office/powerpoint/2010/main" val="277258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260359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3. Literature Review</a:t>
            </a:r>
          </a:p>
        </p:txBody>
      </p:sp>
      <p:sp>
        <p:nvSpPr>
          <p:cNvPr id="2" name="TextBox 1">
            <a:extLst>
              <a:ext uri="{FF2B5EF4-FFF2-40B4-BE49-F238E27FC236}">
                <a16:creationId xmlns:a16="http://schemas.microsoft.com/office/drawing/2014/main" id="{19F8D59F-1B8F-32E2-7601-53BF43A5EBBA}"/>
              </a:ext>
            </a:extLst>
          </p:cNvPr>
          <p:cNvSpPr txBox="1"/>
          <p:nvPr/>
        </p:nvSpPr>
        <p:spPr>
          <a:xfrm>
            <a:off x="799416" y="1162877"/>
            <a:ext cx="10964494"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have others done to approach the problem?</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data did they collect?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Did they achieve what you’re trying to achieve?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was missing in this approach?</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research flaws?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a literature review is NOT to undermine or make other work ‘look bad’.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to report LIMITATIONS and how what others have done, has not achieved what you’re trying to achieve.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 if it’s comparable, why is it useful to you?</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e.g. “X et al. look into THIS PROBLEM by doing X. However, this approach does not consider X, and therefore, does not address the problem of YOUR PROBLEM”</a:t>
            </a: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Tip – table to </a:t>
            </a:r>
            <a:r>
              <a:rPr lang="en-US" dirty="0" err="1">
                <a:latin typeface="Times New Roman" panose="02020603050405020304" pitchFamily="18" charset="0"/>
                <a:cs typeface="Times New Roman" panose="02020603050405020304" pitchFamily="18" charset="0"/>
              </a:rPr>
              <a:t>summarise</a:t>
            </a:r>
            <a:r>
              <a:rPr lang="en-US" dirty="0">
                <a:latin typeface="Times New Roman" panose="02020603050405020304" pitchFamily="18" charset="0"/>
                <a:cs typeface="Times New Roman" panose="02020603050405020304" pitchFamily="18" charset="0"/>
              </a:rPr>
              <a:t> literature and a limitations of comparable research</a:t>
            </a:r>
            <a:br>
              <a:rPr lang="en-US" i="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05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260359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3. Literature Review</a:t>
            </a:r>
          </a:p>
        </p:txBody>
      </p:sp>
      <p:pic>
        <p:nvPicPr>
          <p:cNvPr id="4" name="Picture 3" descr="Table&#10;&#10;Description automatically generated">
            <a:extLst>
              <a:ext uri="{FF2B5EF4-FFF2-40B4-BE49-F238E27FC236}">
                <a16:creationId xmlns:a16="http://schemas.microsoft.com/office/drawing/2014/main" id="{E19914E6-13A0-E13F-0934-4CDC2B77BD6D}"/>
              </a:ext>
            </a:extLst>
          </p:cNvPr>
          <p:cNvPicPr>
            <a:picLocks noChangeAspect="1"/>
          </p:cNvPicPr>
          <p:nvPr/>
        </p:nvPicPr>
        <p:blipFill>
          <a:blip r:embed="rId3"/>
          <a:stretch>
            <a:fillRect/>
          </a:stretch>
        </p:blipFill>
        <p:spPr>
          <a:xfrm>
            <a:off x="1907974" y="872722"/>
            <a:ext cx="8796507" cy="5808105"/>
          </a:xfrm>
          <a:prstGeom prst="rect">
            <a:avLst/>
          </a:prstGeom>
        </p:spPr>
      </p:pic>
    </p:spTree>
    <p:extLst>
      <p:ext uri="{BB962C8B-B14F-4D97-AF65-F5344CB8AC3E}">
        <p14:creationId xmlns:p14="http://schemas.microsoft.com/office/powerpoint/2010/main" val="246273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43AE81-F262-4711-148B-2BAD572328A2}"/>
              </a:ext>
            </a:extLst>
          </p:cNvPr>
          <p:cNvSpPr txBox="1"/>
          <p:nvPr/>
        </p:nvSpPr>
        <p:spPr>
          <a:xfrm>
            <a:off x="606175" y="472612"/>
            <a:ext cx="206498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4. Methodology</a:t>
            </a:r>
          </a:p>
        </p:txBody>
      </p:sp>
      <p:sp>
        <p:nvSpPr>
          <p:cNvPr id="2" name="TextBox 1">
            <a:extLst>
              <a:ext uri="{FF2B5EF4-FFF2-40B4-BE49-F238E27FC236}">
                <a16:creationId xmlns:a16="http://schemas.microsoft.com/office/drawing/2014/main" id="{19F8D59F-1B8F-32E2-7601-53BF43A5EBBA}"/>
              </a:ext>
            </a:extLst>
          </p:cNvPr>
          <p:cNvSpPr txBox="1"/>
          <p:nvPr/>
        </p:nvSpPr>
        <p:spPr>
          <a:xfrm>
            <a:off x="778868" y="1984809"/>
            <a:ext cx="10964494" cy="369331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Quick introduction paragraph to explain how you approached your experiments.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methods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Testbeds – how many devices, configurations, why X amount of devices (from literature review), etc.</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 duration of collection, how many samples, graphs of distributions, etc.</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 – what methods did you use, why? etc.</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setup – which algorithms, why those algorithms, etc.</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Etc.</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JUSTIFY your choices!</a:t>
            </a:r>
          </a:p>
        </p:txBody>
      </p:sp>
    </p:spTree>
    <p:extLst>
      <p:ext uri="{BB962C8B-B14F-4D97-AF65-F5344CB8AC3E}">
        <p14:creationId xmlns:p14="http://schemas.microsoft.com/office/powerpoint/2010/main" val="156417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1116</Words>
  <Application>Microsoft Macintosh PowerPoint</Application>
  <PresentationFormat>Widescreen</PresentationFormat>
  <Paragraphs>185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Cavolini</vt:lpstr>
      <vt:lpstr>Times New Roman</vt:lpstr>
      <vt:lpstr>Office Theme</vt:lpstr>
      <vt:lpstr>How to write an academic paper  Dr Lowri Williams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an academic paper  Dr Lowri Williams, Dr Eirini Anthi</dc:title>
  <dc:creator>Lowri Williams</dc:creator>
  <cp:lastModifiedBy>Lowri Williams</cp:lastModifiedBy>
  <cp:revision>6</cp:revision>
  <dcterms:created xsi:type="dcterms:W3CDTF">2022-11-14T10:04:10Z</dcterms:created>
  <dcterms:modified xsi:type="dcterms:W3CDTF">2022-11-14T14:41:52Z</dcterms:modified>
</cp:coreProperties>
</file>