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
  </p:notesMasterIdLst>
  <p:sldIdLst>
    <p:sldId id="256" r:id="rId2"/>
    <p:sldId id="257" r:id="rId3"/>
    <p:sldId id="276" r:id="rId4"/>
    <p:sldId id="286" r:id="rId5"/>
    <p:sldId id="296" r:id="rId6"/>
    <p:sldId id="282" r:id="rId7"/>
    <p:sldId id="288" r:id="rId8"/>
    <p:sldId id="284" r:id="rId9"/>
    <p:sldId id="289" r:id="rId10"/>
    <p:sldId id="291" r:id="rId11"/>
    <p:sldId id="292" r:id="rId12"/>
    <p:sldId id="293" r:id="rId13"/>
    <p:sldId id="295" r:id="rId14"/>
    <p:sldId id="294" r:id="rId15"/>
    <p:sldId id="287" r:id="rId16"/>
    <p:sldId id="275"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3843" autoAdjust="0"/>
  </p:normalViewPr>
  <p:slideViewPr>
    <p:cSldViewPr snapToGrid="0">
      <p:cViewPr varScale="1">
        <p:scale>
          <a:sx n="120" d="100"/>
          <a:sy n="120" d="100"/>
        </p:scale>
        <p:origin x="175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833F6-2AAE-4993-829B-F648C9D03950}" type="datetimeFigureOut">
              <a:rPr lang="fr-FR" smtClean="0"/>
              <a:t>18/01/2017</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B86BC-1EB7-4427-B16A-C652EB870952}" type="slidenum">
              <a:rPr lang="fr-FR" smtClean="0"/>
              <a:t>‹N°›</a:t>
            </a:fld>
            <a:endParaRPr lang="fr-FR" dirty="0"/>
          </a:p>
        </p:txBody>
      </p:sp>
    </p:spTree>
    <p:extLst>
      <p:ext uri="{BB962C8B-B14F-4D97-AF65-F5344CB8AC3E}">
        <p14:creationId xmlns:p14="http://schemas.microsoft.com/office/powerpoint/2010/main" val="211588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à tous, nous allons vous présenter le projet web que nous avons réalisé dans la cadre de la formation RILA</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a:t>
            </a:fld>
            <a:endParaRPr lang="fr-FR" dirty="0"/>
          </a:p>
        </p:txBody>
      </p:sp>
    </p:spTree>
    <p:extLst>
      <p:ext uri="{BB962C8B-B14F-4D97-AF65-F5344CB8AC3E}">
        <p14:creationId xmlns:p14="http://schemas.microsoft.com/office/powerpoint/2010/main" val="3613178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Une fois connecté, il aura alors la possibilité de signaler des POI via le menu en bas à droite de l’application. Il aura aussi accès à tout les POI signalés par d’autres utilisateurs. </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10</a:t>
            </a:fld>
            <a:endParaRPr lang="fr-FR" dirty="0"/>
          </a:p>
        </p:txBody>
      </p:sp>
    </p:spTree>
    <p:extLst>
      <p:ext uri="{BB962C8B-B14F-4D97-AF65-F5344CB8AC3E}">
        <p14:creationId xmlns:p14="http://schemas.microsoft.com/office/powerpoint/2010/main" val="89493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Via le menu de gauche, l’utilisateur pourra créer un itinéraire et voir le détails s’afficher juste dessous. Il aura aussi le détails de l’itinéraire affiché sur sa carte.</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11</a:t>
            </a:fld>
            <a:endParaRPr lang="fr-FR" dirty="0"/>
          </a:p>
        </p:txBody>
      </p:sp>
    </p:spTree>
    <p:extLst>
      <p:ext uri="{BB962C8B-B14F-4D97-AF65-F5344CB8AC3E}">
        <p14:creationId xmlns:p14="http://schemas.microsoft.com/office/powerpoint/2010/main" val="564605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L’utilisateur aura accès à une barre de recherche permettant de trouver un lieu via l’API de Google </a:t>
            </a:r>
            <a:r>
              <a:rPr lang="fr-FR" dirty="0" err="1"/>
              <a:t>Maps</a:t>
            </a:r>
            <a:r>
              <a:rPr lang="fr-FR" dirty="0"/>
              <a:t>. Une fois le lieu sélectionné, un marqueur s’affichera sur sa carte. Via un bouton situé sous le pouce, il pourra recentrer la carte sur sa position actuelle.</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12</a:t>
            </a:fld>
            <a:endParaRPr lang="fr-FR" dirty="0"/>
          </a:p>
        </p:txBody>
      </p:sp>
    </p:spTree>
    <p:extLst>
      <p:ext uri="{BB962C8B-B14F-4D97-AF65-F5344CB8AC3E}">
        <p14:creationId xmlns:p14="http://schemas.microsoft.com/office/powerpoint/2010/main" val="44973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fonctionnalité du mode invité sont sensiblement les mêmes, si ce n’est que l’utilisateur ne pourra pas signaler d’alertes avec un pseudonyme. Les POI signalés seront donc anonymes. Le mode invité est accessible sur la page d’accueil de l’application, via le bouton Invité.</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13</a:t>
            </a:fld>
            <a:endParaRPr lang="fr-FR" dirty="0"/>
          </a:p>
        </p:txBody>
      </p:sp>
    </p:spTree>
    <p:extLst>
      <p:ext uri="{BB962C8B-B14F-4D97-AF65-F5344CB8AC3E}">
        <p14:creationId xmlns:p14="http://schemas.microsoft.com/office/powerpoint/2010/main" val="572460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Nous allons à présent vous présenter l’application en fonctionnement, en passant par toutes les fonctionnalités présentées sur les précédentes diapositives : connexion utilisateur, affichage et signalement des POI, itinéraire, recherche d’un emplacement…</a:t>
            </a:r>
          </a:p>
          <a:p>
            <a:endParaRPr lang="fr-FR" dirty="0"/>
          </a:p>
          <a:p>
            <a:r>
              <a:rPr lang="fr-FR" dirty="0"/>
              <a:t>NOTE : démo de l’appli.</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14</a:t>
            </a:fld>
            <a:endParaRPr lang="fr-FR" dirty="0"/>
          </a:p>
        </p:txBody>
      </p:sp>
    </p:spTree>
    <p:extLst>
      <p:ext uri="{BB962C8B-B14F-4D97-AF65-F5344CB8AC3E}">
        <p14:creationId xmlns:p14="http://schemas.microsoft.com/office/powerpoint/2010/main" val="3079832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terminer cette présentation, nous vous proposons des pistes d’amélioration de l’application. La base étant déjà présente, l’application pourra être dotée de fonctionnalités supplémentaires par la suite : </a:t>
            </a:r>
          </a:p>
          <a:p>
            <a:endParaRPr lang="fr-FR" dirty="0"/>
          </a:p>
          <a:p>
            <a:r>
              <a:rPr lang="fr-FR" dirty="0"/>
              <a:t>	- Compte utilisateur : la base de données est déjà en place, il suffit d’ajouter un </a:t>
            </a:r>
            <a:r>
              <a:rPr lang="fr-FR" dirty="0" err="1"/>
              <a:t>template</a:t>
            </a:r>
            <a:r>
              <a:rPr lang="fr-FR" dirty="0"/>
              <a:t> pour la création de compte utilisateur.</a:t>
            </a:r>
          </a:p>
          <a:p>
            <a:endParaRPr lang="fr-FR" dirty="0"/>
          </a:p>
          <a:p>
            <a:r>
              <a:rPr lang="fr-FR" dirty="0"/>
              <a:t>	- POI et distance : les utilisateurs pourrons choisir d’afficher seulement les POI qui sont sur leur trajet ou à proximité.</a:t>
            </a:r>
          </a:p>
          <a:p>
            <a:endParaRPr lang="fr-FR" dirty="0"/>
          </a:p>
          <a:p>
            <a:r>
              <a:rPr lang="fr-FR" dirty="0"/>
              <a:t>	- Réputation : ajout dans la BDD, possibilité pour les autres utilisateurs de voter pour un POI</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15</a:t>
            </a:fld>
            <a:endParaRPr lang="fr-FR" dirty="0"/>
          </a:p>
        </p:txBody>
      </p:sp>
    </p:spTree>
    <p:extLst>
      <p:ext uri="{BB962C8B-B14F-4D97-AF65-F5344CB8AC3E}">
        <p14:creationId xmlns:p14="http://schemas.microsoft.com/office/powerpoint/2010/main" val="182731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16</a:t>
            </a:fld>
            <a:endParaRPr lang="fr-FR" dirty="0"/>
          </a:p>
        </p:txBody>
      </p:sp>
    </p:spTree>
    <p:extLst>
      <p:ext uri="{BB962C8B-B14F-4D97-AF65-F5344CB8AC3E}">
        <p14:creationId xmlns:p14="http://schemas.microsoft.com/office/powerpoint/2010/main" val="481046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 des parties évoquées</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2</a:t>
            </a:fld>
            <a:endParaRPr lang="fr-FR" dirty="0"/>
          </a:p>
        </p:txBody>
      </p:sp>
    </p:spTree>
    <p:extLst>
      <p:ext uri="{BB962C8B-B14F-4D97-AF65-F5344CB8AC3E}">
        <p14:creationId xmlns:p14="http://schemas.microsoft.com/office/powerpoint/2010/main" val="3211314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Nous allons rappeler les objectifs du projet. Il était demandé de mettre en place une application mobile HTML5 permettant d’afficher une carte géographique, </a:t>
            </a:r>
            <a:r>
              <a:rPr lang="fr-FR" sz="1200" dirty="0"/>
              <a:t>déterminer la position actuelle, enregistrer et partager des POI sur une carte interactive, en mettant en place les fonctionnalités suivantes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 Lister les objectifs</a:t>
            </a:r>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3</a:t>
            </a:fld>
            <a:endParaRPr lang="fr-FR" dirty="0"/>
          </a:p>
        </p:txBody>
      </p:sp>
    </p:spTree>
    <p:extLst>
      <p:ext uri="{BB962C8B-B14F-4D97-AF65-F5344CB8AC3E}">
        <p14:creationId xmlns:p14="http://schemas.microsoft.com/office/powerpoint/2010/main" val="314700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Afin de créer une application cohérente tant sur le plan design que sur le code, nous avons avant le développement les éléments graphiques ainsi que les solutions techniques qui s’offraient à nous. </a:t>
            </a:r>
          </a:p>
          <a:p>
            <a:endParaRPr lang="fr-FR" dirty="0"/>
          </a:p>
          <a:p>
            <a:r>
              <a:rPr lang="fr-FR" dirty="0"/>
              <a:t>Pour commencer, nous avons réalisé les </a:t>
            </a:r>
            <a:r>
              <a:rPr lang="fr-FR" dirty="0" err="1"/>
              <a:t>mock</a:t>
            </a:r>
            <a:r>
              <a:rPr lang="fr-FR" dirty="0"/>
              <a:t>-up sur </a:t>
            </a:r>
            <a:r>
              <a:rPr lang="fr-FR" dirty="0" err="1"/>
              <a:t>Balsamiq</a:t>
            </a:r>
            <a:r>
              <a:rPr lang="fr-FR" dirty="0"/>
              <a:t>, afin de savoir où s’orienter concernant le design de l’application. </a:t>
            </a:r>
          </a:p>
          <a:p>
            <a:endParaRPr lang="fr-FR" dirty="0"/>
          </a:p>
          <a:p>
            <a:r>
              <a:rPr lang="fr-FR" dirty="0"/>
              <a:t>Voici un aperçu des </a:t>
            </a:r>
            <a:r>
              <a:rPr lang="fr-FR" dirty="0" err="1"/>
              <a:t>mock</a:t>
            </a:r>
            <a:r>
              <a:rPr lang="fr-FR" dirty="0"/>
              <a:t>-up et de leur transformation après le développement. </a:t>
            </a:r>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4</a:t>
            </a:fld>
            <a:endParaRPr lang="fr-FR" dirty="0"/>
          </a:p>
        </p:txBody>
      </p:sp>
    </p:spTree>
    <p:extLst>
      <p:ext uri="{BB962C8B-B14F-4D97-AF65-F5344CB8AC3E}">
        <p14:creationId xmlns:p14="http://schemas.microsoft.com/office/powerpoint/2010/main" val="295827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1"/>
            <a:r>
              <a:rPr lang="fr-FR" dirty="0"/>
              <a:t>Afin d’optimiser le développement de l’application et pour une meilleure gestion des conflits et des version, nous avons choisi </a:t>
            </a:r>
            <a:r>
              <a:rPr lang="fr-FR" dirty="0" err="1"/>
              <a:t>Bitbucket</a:t>
            </a:r>
            <a:r>
              <a:rPr lang="fr-FR" dirty="0"/>
              <a:t> comme outil de </a:t>
            </a:r>
            <a:r>
              <a:rPr lang="fr-FR" dirty="0" err="1"/>
              <a:t>versionning</a:t>
            </a:r>
            <a:r>
              <a:rPr lang="fr-FR" dirty="0"/>
              <a:t>. Il a l’avantage d’être gratuit et privé. </a:t>
            </a:r>
          </a:p>
          <a:p>
            <a:pPr lvl="1"/>
            <a:endParaRPr lang="fr-FR" dirty="0"/>
          </a:p>
          <a:p>
            <a:pPr lvl="1"/>
            <a:r>
              <a:rPr lang="fr-FR" dirty="0"/>
              <a:t>Pour développer, nous avons utilisé des éditeurs améliorés gratuit tels que Visual Code ou Notepad ++</a:t>
            </a:r>
          </a:p>
          <a:p>
            <a:pPr lvl="1"/>
            <a:endParaRPr lang="fr-FR" dirty="0"/>
          </a:p>
          <a:p>
            <a:pPr lvl="1"/>
            <a:r>
              <a:rPr lang="fr-FR" dirty="0"/>
              <a:t>Pour émuler le serveur web, nous avons utilisé la suite </a:t>
            </a:r>
            <a:r>
              <a:rPr lang="fr-FR" dirty="0" err="1"/>
              <a:t>Wamp</a:t>
            </a:r>
            <a:r>
              <a:rPr lang="fr-FR" dirty="0"/>
              <a:t> qui inclus un serveur </a:t>
            </a:r>
            <a:r>
              <a:rPr lang="fr-FR" dirty="0" err="1"/>
              <a:t>mysql</a:t>
            </a:r>
            <a:r>
              <a:rPr lang="fr-FR" dirty="0"/>
              <a:t> et </a:t>
            </a:r>
            <a:r>
              <a:rPr lang="fr-FR" dirty="0" err="1"/>
              <a:t>php</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5</a:t>
            </a:fld>
            <a:endParaRPr lang="fr-FR" dirty="0"/>
          </a:p>
        </p:txBody>
      </p:sp>
    </p:spTree>
    <p:extLst>
      <p:ext uri="{BB962C8B-B14F-4D97-AF65-F5344CB8AC3E}">
        <p14:creationId xmlns:p14="http://schemas.microsoft.com/office/powerpoint/2010/main" val="1601589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Concernant les solutions techniques, pour la partie client, nous avons utilisé le </a:t>
            </a:r>
            <a:r>
              <a:rPr lang="fr-FR" dirty="0" err="1"/>
              <a:t>framework</a:t>
            </a:r>
            <a:r>
              <a:rPr lang="fr-FR" dirty="0"/>
              <a:t> </a:t>
            </a:r>
            <a:r>
              <a:rPr lang="fr-FR" dirty="0" err="1"/>
              <a:t>Ionic</a:t>
            </a:r>
            <a:r>
              <a:rPr lang="fr-FR" dirty="0"/>
              <a:t>, un </a:t>
            </a:r>
            <a:r>
              <a:rPr lang="fr-FR" dirty="0" err="1"/>
              <a:t>framework</a:t>
            </a:r>
            <a:r>
              <a:rPr lang="fr-FR" dirty="0"/>
              <a:t> très pratique pour la création de vues responsives mobiles. </a:t>
            </a:r>
            <a:r>
              <a:rPr lang="fr-FR" dirty="0" err="1"/>
              <a:t>Ionic</a:t>
            </a:r>
            <a:r>
              <a:rPr lang="fr-FR" dirty="0"/>
              <a:t> permet aussi de faciliter le développement </a:t>
            </a:r>
            <a:r>
              <a:rPr lang="fr-FR" dirty="0" err="1"/>
              <a:t>multi-plateforme</a:t>
            </a:r>
            <a:r>
              <a:rPr lang="fr-FR" dirty="0"/>
              <a:t> (Android, IOS…). </a:t>
            </a:r>
          </a:p>
          <a:p>
            <a:endParaRPr lang="fr-FR" dirty="0"/>
          </a:p>
          <a:p>
            <a:r>
              <a:rPr lang="fr-FR" dirty="0"/>
              <a:t>Pour compléter </a:t>
            </a:r>
            <a:r>
              <a:rPr lang="fr-FR" dirty="0" err="1"/>
              <a:t>Ionic</a:t>
            </a:r>
            <a:r>
              <a:rPr lang="fr-FR" dirty="0"/>
              <a:t>, nous avons utilisé </a:t>
            </a:r>
            <a:r>
              <a:rPr lang="fr-FR" dirty="0" err="1"/>
              <a:t>AngularJs</a:t>
            </a:r>
            <a:r>
              <a:rPr lang="fr-FR" dirty="0"/>
              <a:t>, un langage orienté MVC complet et facile à maintenir (notamment grâce à ses concepts de « </a:t>
            </a:r>
            <a:r>
              <a:rPr lang="fr-FR" dirty="0" err="1"/>
              <a:t>factory</a:t>
            </a:r>
            <a:r>
              <a:rPr lang="fr-FR" dirty="0"/>
              <a:t> » et de « </a:t>
            </a:r>
            <a:r>
              <a:rPr lang="fr-FR" dirty="0" err="1"/>
              <a:t>controller</a:t>
            </a:r>
            <a:r>
              <a:rPr lang="fr-FR" dirty="0"/>
              <a:t> ». Il permet de créer des interfaces fluides et one-page qui donneront à l’utilisateur final une sensation de fluidité, importante dans le cadre d’une application mobile. </a:t>
            </a:r>
          </a:p>
          <a:p>
            <a:endParaRPr lang="fr-FR" dirty="0"/>
          </a:p>
          <a:p>
            <a:endParaRPr lang="fr-FR" dirty="0"/>
          </a:p>
          <a:p>
            <a:r>
              <a:rPr lang="fr-FR" dirty="0"/>
              <a:t>NOTE : </a:t>
            </a:r>
            <a:r>
              <a:rPr lang="fr-FR" dirty="0" err="1"/>
              <a:t>AngularJs</a:t>
            </a:r>
            <a:r>
              <a:rPr lang="fr-FR" dirty="0"/>
              <a:t> FACTORY : c’est un service qui permet de créer et de retourner un objet </a:t>
            </a:r>
            <a:r>
              <a:rPr lang="fr-FR" dirty="0" err="1"/>
              <a:t>Javascript</a:t>
            </a:r>
            <a:endParaRPr lang="fr-FR" dirty="0"/>
          </a:p>
          <a:p>
            <a:r>
              <a:rPr lang="fr-FR" dirty="0"/>
              <a:t>NOTE : </a:t>
            </a:r>
            <a:r>
              <a:rPr lang="fr-FR" dirty="0" err="1"/>
              <a:t>AngularJs</a:t>
            </a:r>
            <a:r>
              <a:rPr lang="fr-FR" dirty="0"/>
              <a:t> CONTROLLER : c’est un contrôleur qui va gérer par exemple un clic sur un bouton</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6</a:t>
            </a:fld>
            <a:endParaRPr lang="fr-FR" dirty="0"/>
          </a:p>
        </p:txBody>
      </p:sp>
    </p:spTree>
    <p:extLst>
      <p:ext uri="{BB962C8B-B14F-4D97-AF65-F5344CB8AC3E}">
        <p14:creationId xmlns:p14="http://schemas.microsoft.com/office/powerpoint/2010/main" val="165257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Nous avons aussi utilisé apache </a:t>
            </a:r>
            <a:r>
              <a:rPr lang="fr-FR" dirty="0" err="1"/>
              <a:t>cordova</a:t>
            </a:r>
            <a:r>
              <a:rPr lang="fr-FR" dirty="0"/>
              <a:t> pour son composant de géolocalisation très simple d’utilisation et pratique, ainsi que pour la surveillance de la connectivité.</a:t>
            </a:r>
          </a:p>
          <a:p>
            <a:endParaRPr lang="fr-FR" dirty="0"/>
          </a:p>
          <a:p>
            <a:r>
              <a:rPr lang="fr-FR" dirty="0"/>
              <a:t>Pour la partie carte géographique, nous avons utilisé l’API Google </a:t>
            </a:r>
            <a:r>
              <a:rPr lang="fr-FR" dirty="0" err="1"/>
              <a:t>Maps</a:t>
            </a:r>
            <a:r>
              <a:rPr lang="fr-FR" dirty="0"/>
              <a:t>, une api qui fourni non seulement les données géographiques mais aussi la trajectographie, l’état des routes, le trafic…. La communauté et la documentation sont aussi très actives et fournies.</a:t>
            </a:r>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7</a:t>
            </a:fld>
            <a:endParaRPr lang="fr-FR" dirty="0"/>
          </a:p>
        </p:txBody>
      </p:sp>
    </p:spTree>
    <p:extLst>
      <p:ext uri="{BB962C8B-B14F-4D97-AF65-F5344CB8AC3E}">
        <p14:creationId xmlns:p14="http://schemas.microsoft.com/office/powerpoint/2010/main" val="4146615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la partie serveur, nous avons choisi d’utiliser PHP pour sa bonne compatibilité avec MySQL grâce à PDO, mais aussi pour sa communauté active et sa simplicité d’utilisation.</a:t>
            </a:r>
          </a:p>
          <a:p>
            <a:endParaRPr lang="fr-FR" dirty="0"/>
          </a:p>
          <a:p>
            <a:r>
              <a:rPr lang="fr-FR" dirty="0"/>
              <a:t>Pour la BDD, nous avons utilisé MySQL, qui a l’avantage d’être gratuit, compatible PDO et très bien documenté, tout en restant performant.</a:t>
            </a:r>
          </a:p>
          <a:p>
            <a:endParaRPr lang="fr-FR" dirty="0"/>
          </a:p>
          <a:p>
            <a:r>
              <a:rPr lang="fr-FR" dirty="0"/>
              <a:t>NOTE : PDO = PHP Data </a:t>
            </a:r>
            <a:r>
              <a:rPr lang="fr-FR" dirty="0" err="1"/>
              <a:t>Objects</a:t>
            </a:r>
            <a:r>
              <a:rPr lang="fr-FR" dirty="0"/>
              <a:t> </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8</a:t>
            </a:fld>
            <a:endParaRPr lang="fr-FR" dirty="0"/>
          </a:p>
        </p:txBody>
      </p:sp>
    </p:spTree>
    <p:extLst>
      <p:ext uri="{BB962C8B-B14F-4D97-AF65-F5344CB8AC3E}">
        <p14:creationId xmlns:p14="http://schemas.microsoft.com/office/powerpoint/2010/main" val="428886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Voici à présent un aperçu des fonctionnalités de l’application. Nous avons ici la page de connexion utilisateur. Si l’utilisateur à un compte, il peut alors se connecter pour accéder à la carte.</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9</a:t>
            </a:fld>
            <a:endParaRPr lang="fr-FR" dirty="0"/>
          </a:p>
        </p:txBody>
      </p:sp>
    </p:spTree>
    <p:extLst>
      <p:ext uri="{BB962C8B-B14F-4D97-AF65-F5344CB8AC3E}">
        <p14:creationId xmlns:p14="http://schemas.microsoft.com/office/powerpoint/2010/main" val="3580110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4C708392-3294-4FD0-8289-40A255ACA3E6}" type="datetime1">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421715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8AEAAC4-B4B4-41DB-B56E-6A87B8DECF87}" type="datetime1">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30303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F9C82FF-5AF7-4292-AA0B-D6B941BDA57D}" type="datetime1">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178704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79D7185-26AE-4A4B-974C-3CF3A8CDBE1E}" type="datetime1">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171245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04F56928-CCB1-484F-8E8A-48C701DD053D}" type="datetime1">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426191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F3AA7D4-83F9-48B5-A07C-2F6F1ADB89FB}" type="datetime1">
              <a:rPr lang="fr-FR" smtClean="0"/>
              <a:t>18/01/2017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55331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453129F-D619-4FFB-92A3-00B42DCD8FFE}" type="datetime1">
              <a:rPr lang="fr-FR" smtClean="0"/>
              <a:t>18/01/2017</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05434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83E819B-AE3E-4DDA-AFA4-8A082BA36D27}" type="datetime1">
              <a:rPr lang="fr-FR" smtClean="0"/>
              <a:t>18/01/2017</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67596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B5B3963-5EAF-4056-B48C-00BAB4AF7323}" type="datetime1">
              <a:rPr lang="fr-FR" smtClean="0"/>
              <a:t>18/01/2017</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250896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E79A8F77-6CA3-406C-9BD7-F54C0787BDED}" type="datetime1">
              <a:rPr lang="fr-FR" smtClean="0"/>
              <a:t>18/01/2017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7284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21B5C72-97E0-4937-B073-EAF52B1FA0A3}" type="datetime1">
              <a:rPr lang="fr-FR" smtClean="0"/>
              <a:t>18/01/2017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32643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32CA4-790B-4D6E-99BD-4DE21DC653CF}" type="datetime1">
              <a:rPr lang="fr-FR" smtClean="0"/>
              <a:t>18/01/2017</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68967-6BB8-4055-8154-836350E1FA20}" type="slidenum">
              <a:rPr lang="fr-FR" smtClean="0"/>
              <a:t>‹N°›</a:t>
            </a:fld>
            <a:endParaRPr lang="fr-FR" dirty="0"/>
          </a:p>
        </p:txBody>
      </p:sp>
    </p:spTree>
    <p:extLst>
      <p:ext uri="{BB962C8B-B14F-4D97-AF65-F5344CB8AC3E}">
        <p14:creationId xmlns:p14="http://schemas.microsoft.com/office/powerpoint/2010/main" val="8681396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55807" y="2341703"/>
            <a:ext cx="9144000" cy="2387600"/>
          </a:xfrm>
        </p:spPr>
        <p:txBody>
          <a:bodyPr/>
          <a:lstStyle/>
          <a:p>
            <a:r>
              <a:rPr lang="fr-FR" b="1" dirty="0">
                <a:solidFill>
                  <a:schemeClr val="tx1"/>
                </a:solidFill>
              </a:rPr>
              <a:t>PROJET WEB</a:t>
            </a:r>
            <a:br>
              <a:rPr lang="fr-FR" dirty="0"/>
            </a:br>
            <a:endParaRPr lang="fr-FR" dirty="0"/>
          </a:p>
        </p:txBody>
      </p:sp>
      <p:grpSp>
        <p:nvGrpSpPr>
          <p:cNvPr id="5" name="Groupe 4"/>
          <p:cNvGrpSpPr/>
          <p:nvPr/>
        </p:nvGrpSpPr>
        <p:grpSpPr>
          <a:xfrm>
            <a:off x="0" y="91440"/>
            <a:ext cx="2487935" cy="6858000"/>
            <a:chOff x="0" y="121680"/>
            <a:chExt cx="2194560" cy="9125712"/>
          </a:xfrm>
        </p:grpSpPr>
        <p:sp>
          <p:nvSpPr>
            <p:cNvPr id="6" name="Rectangle 5"/>
            <p:cNvSpPr/>
            <p:nvPr/>
          </p:nvSpPr>
          <p:spPr>
            <a:xfrm>
              <a:off x="0" y="12168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7" name="Pentagone 6"/>
            <p:cNvSpPr/>
            <p:nvPr/>
          </p:nvSpPr>
          <p:spPr>
            <a:xfrm>
              <a:off x="0" y="1466850"/>
              <a:ext cx="2194560" cy="552055"/>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182880" bIns="0" numCol="1" spcCol="0" rtlCol="0" fromWordArt="0" anchor="ctr" anchorCtr="0" forceAA="0" compatLnSpc="1">
              <a:prstTxWarp prst="textNoShape">
                <a:avLst/>
              </a:prstTxWarp>
              <a:noAutofit/>
            </a:bodyPr>
            <a:lstStyle/>
            <a:p>
              <a:pPr algn="r">
                <a:spcAft>
                  <a:spcPts val="0"/>
                </a:spcAft>
              </a:pPr>
              <a:r>
                <a:rPr lang="fr-FR" sz="1400" dirty="0">
                  <a:solidFill>
                    <a:srgbClr val="FFFFFF"/>
                  </a:solidFill>
                  <a:effectLst/>
                  <a:ea typeface="Times New Roman" panose="02020603050405020304" pitchFamily="18" charset="0"/>
                  <a:cs typeface="Times New Roman" panose="02020603050405020304" pitchFamily="18" charset="0"/>
                </a:rPr>
                <a:t>2016 / 2017</a:t>
              </a:r>
              <a:endParaRPr lang="fr-FR" sz="1100" dirty="0">
                <a:effectLst/>
                <a:ea typeface="Times New Roman" panose="02020603050405020304" pitchFamily="18" charset="0"/>
                <a:cs typeface="Times New Roman" panose="02020603050405020304" pitchFamily="18" charset="0"/>
              </a:endParaRPr>
            </a:p>
          </p:txBody>
        </p:sp>
        <p:grpSp>
          <p:nvGrpSpPr>
            <p:cNvPr id="8" name="Groupe 7"/>
            <p:cNvGrpSpPr/>
            <p:nvPr/>
          </p:nvGrpSpPr>
          <p:grpSpPr>
            <a:xfrm>
              <a:off x="76200" y="4210050"/>
              <a:ext cx="2057400" cy="4910329"/>
              <a:chOff x="80645" y="4211812"/>
              <a:chExt cx="1306273" cy="3121027"/>
            </a:xfrm>
          </p:grpSpPr>
          <p:grpSp>
            <p:nvGrpSpPr>
              <p:cNvPr id="9" name="Groupe 8"/>
              <p:cNvGrpSpPr>
                <a:grpSpLocks noChangeAspect="1"/>
              </p:cNvGrpSpPr>
              <p:nvPr/>
            </p:nvGrpSpPr>
            <p:grpSpPr>
              <a:xfrm>
                <a:off x="141062" y="4211812"/>
                <a:ext cx="1047750" cy="3121026"/>
                <a:chOff x="141062" y="4211812"/>
                <a:chExt cx="1047750" cy="3121026"/>
              </a:xfrm>
            </p:grpSpPr>
            <p:sp>
              <p:nvSpPr>
                <p:cNvPr id="22" name="Forme libre 21"/>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 name="Forme libre 32"/>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10" name="Groupe 9"/>
              <p:cNvGrpSpPr>
                <a:grpSpLocks noChangeAspect="1"/>
              </p:cNvGrpSpPr>
              <p:nvPr/>
            </p:nvGrpSpPr>
            <p:grpSpPr>
              <a:xfrm>
                <a:off x="80645" y="4826975"/>
                <a:ext cx="1306273" cy="2505864"/>
                <a:chOff x="80645" y="4649964"/>
                <a:chExt cx="874712" cy="1677988"/>
              </a:xfrm>
            </p:grpSpPr>
            <p:sp>
              <p:nvSpPr>
                <p:cNvPr id="11" name="Forme libre 10"/>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1" name="Forme libre 20"/>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sp>
        <p:nvSpPr>
          <p:cNvPr id="34" name="ZoneTexte 33"/>
          <p:cNvSpPr txBox="1"/>
          <p:nvPr/>
        </p:nvSpPr>
        <p:spPr>
          <a:xfrm>
            <a:off x="10799807" y="5837996"/>
            <a:ext cx="1392194" cy="461665"/>
          </a:xfrm>
          <a:prstGeom prst="rect">
            <a:avLst/>
          </a:prstGeom>
          <a:noFill/>
        </p:spPr>
        <p:txBody>
          <a:bodyPr wrap="square" rtlCol="0">
            <a:spAutoFit/>
          </a:bodyPr>
          <a:lstStyle/>
          <a:p>
            <a:r>
              <a:rPr lang="fr-FR" sz="1200" dirty="0" err="1"/>
              <a:t>Dmitrij</a:t>
            </a:r>
            <a:r>
              <a:rPr lang="fr-FR" sz="1200" dirty="0"/>
              <a:t> Popov</a:t>
            </a:r>
          </a:p>
          <a:p>
            <a:r>
              <a:rPr lang="fr-FR" sz="1200" dirty="0"/>
              <a:t>Bastien Penetro</a:t>
            </a:r>
          </a:p>
        </p:txBody>
      </p:sp>
    </p:spTree>
    <p:extLst>
      <p:ext uri="{BB962C8B-B14F-4D97-AF65-F5344CB8AC3E}">
        <p14:creationId xmlns:p14="http://schemas.microsoft.com/office/powerpoint/2010/main" val="3147432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1282" y="-3971"/>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dirty="0"/>
              <a:t>Connexion utilisateur</a:t>
            </a:r>
          </a:p>
          <a:p>
            <a:pPr lvl="1"/>
            <a:r>
              <a:rPr lang="fr-FR" sz="1600" b="1" dirty="0"/>
              <a:t>Affichage des POI</a:t>
            </a:r>
          </a:p>
          <a:p>
            <a:pPr lvl="1"/>
            <a:r>
              <a:rPr lang="fr-FR" sz="1600" b="1" dirty="0"/>
              <a:t>Signalement des POI</a:t>
            </a:r>
          </a:p>
          <a:p>
            <a:pPr lvl="1"/>
            <a:r>
              <a:rPr lang="fr-FR" sz="1600" dirty="0"/>
              <a:t>Création d’un itinéraire</a:t>
            </a:r>
          </a:p>
          <a:p>
            <a:pPr lvl="1"/>
            <a:r>
              <a:rPr lang="fr-FR" sz="1600" dirty="0"/>
              <a:t>Recherche d’un emplacement</a:t>
            </a:r>
          </a:p>
          <a:p>
            <a:pPr lvl="1"/>
            <a:r>
              <a:rPr lang="fr-FR" sz="1600" dirty="0"/>
              <a:t>Localisation</a:t>
            </a:r>
          </a:p>
          <a:p>
            <a:endParaRPr lang="fr-FR" sz="20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953" y="1693622"/>
            <a:ext cx="2165452" cy="3808613"/>
          </a:xfrm>
          <a:prstGeom prst="rect">
            <a:avLst/>
          </a:prstGeom>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10</a:t>
            </a:fld>
            <a:endParaRPr lang="fr-FR" dirty="0"/>
          </a:p>
        </p:txBody>
      </p:sp>
    </p:spTree>
    <p:extLst>
      <p:ext uri="{BB962C8B-B14F-4D97-AF65-F5344CB8AC3E}">
        <p14:creationId xmlns:p14="http://schemas.microsoft.com/office/powerpoint/2010/main" val="363609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3517" y="-2904"/>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dirty="0"/>
              <a:t>Connexion utilisateur</a:t>
            </a:r>
          </a:p>
          <a:p>
            <a:pPr lvl="1"/>
            <a:r>
              <a:rPr lang="fr-FR" sz="1600" dirty="0"/>
              <a:t>Affichage des POI</a:t>
            </a:r>
          </a:p>
          <a:p>
            <a:pPr lvl="1"/>
            <a:r>
              <a:rPr lang="fr-FR" sz="1600" dirty="0"/>
              <a:t>Signalement des POI</a:t>
            </a:r>
          </a:p>
          <a:p>
            <a:pPr lvl="1"/>
            <a:r>
              <a:rPr lang="fr-FR" sz="1600" b="1" dirty="0"/>
              <a:t>Création d’un itinéraire</a:t>
            </a:r>
          </a:p>
          <a:p>
            <a:pPr lvl="1"/>
            <a:r>
              <a:rPr lang="fr-FR" sz="1600" dirty="0"/>
              <a:t>Recherche d’un emplacement</a:t>
            </a:r>
          </a:p>
          <a:p>
            <a:pPr lvl="1"/>
            <a:r>
              <a:rPr lang="fr-FR" sz="1600" dirty="0"/>
              <a:t>Localisation</a:t>
            </a:r>
          </a:p>
          <a:p>
            <a:endParaRPr lang="fr-FR" sz="20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7412" y="1693622"/>
            <a:ext cx="2165452" cy="3808613"/>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0523" y="1686458"/>
            <a:ext cx="2163786" cy="3811547"/>
          </a:xfrm>
          <a:prstGeom prst="rect">
            <a:avLst/>
          </a:prstGeom>
        </p:spPr>
      </p:pic>
      <p:sp>
        <p:nvSpPr>
          <p:cNvPr id="35" name="Espace réservé du numéro de diapositive 34"/>
          <p:cNvSpPr>
            <a:spLocks noGrp="1"/>
          </p:cNvSpPr>
          <p:nvPr>
            <p:ph type="sldNum" sz="quarter" idx="12"/>
          </p:nvPr>
        </p:nvSpPr>
        <p:spPr/>
        <p:txBody>
          <a:bodyPr/>
          <a:lstStyle/>
          <a:p>
            <a:fld id="{51B68967-6BB8-4055-8154-836350E1FA20}" type="slidenum">
              <a:rPr lang="fr-FR" smtClean="0"/>
              <a:t>11</a:t>
            </a:fld>
            <a:endParaRPr lang="fr-FR" dirty="0"/>
          </a:p>
        </p:txBody>
      </p:sp>
    </p:spTree>
    <p:extLst>
      <p:ext uri="{BB962C8B-B14F-4D97-AF65-F5344CB8AC3E}">
        <p14:creationId xmlns:p14="http://schemas.microsoft.com/office/powerpoint/2010/main" val="230310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4021" y="3422"/>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dirty="0"/>
              <a:t>Connexion utilisateur</a:t>
            </a:r>
          </a:p>
          <a:p>
            <a:pPr lvl="1"/>
            <a:r>
              <a:rPr lang="fr-FR" sz="1600" dirty="0"/>
              <a:t>Affichage des POI</a:t>
            </a:r>
          </a:p>
          <a:p>
            <a:pPr lvl="1"/>
            <a:r>
              <a:rPr lang="fr-FR" sz="1600" dirty="0"/>
              <a:t>Signalement des POI</a:t>
            </a:r>
          </a:p>
          <a:p>
            <a:pPr lvl="1"/>
            <a:r>
              <a:rPr lang="fr-FR" sz="1600" dirty="0"/>
              <a:t>Création d’un itinéraire</a:t>
            </a:r>
          </a:p>
          <a:p>
            <a:pPr lvl="1"/>
            <a:r>
              <a:rPr lang="fr-FR" sz="1600" b="1" dirty="0"/>
              <a:t>Recherche d’un emplacement</a:t>
            </a:r>
          </a:p>
          <a:p>
            <a:pPr lvl="1"/>
            <a:r>
              <a:rPr lang="fr-FR" sz="1600" b="1" dirty="0"/>
              <a:t>Localisation</a:t>
            </a:r>
          </a:p>
          <a:p>
            <a:endParaRPr lang="fr-FR" sz="20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953" y="1690688"/>
            <a:ext cx="2165451" cy="3814482"/>
          </a:xfrm>
          <a:prstGeom prst="rect">
            <a:avLst/>
          </a:prstGeom>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12</a:t>
            </a:fld>
            <a:endParaRPr lang="fr-FR" dirty="0"/>
          </a:p>
        </p:txBody>
      </p:sp>
    </p:spTree>
    <p:extLst>
      <p:ext uri="{BB962C8B-B14F-4D97-AF65-F5344CB8AC3E}">
        <p14:creationId xmlns:p14="http://schemas.microsoft.com/office/powerpoint/2010/main" val="2981237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0271" y="-217"/>
            <a:ext cx="1905000" cy="994410"/>
          </a:xfrm>
          <a:prstGeom prst="rect">
            <a:avLst/>
          </a:prstGeom>
          <a:noFill/>
          <a:ln>
            <a:noFill/>
          </a:ln>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953" y="1690689"/>
            <a:ext cx="2165451" cy="3814480"/>
          </a:xfrm>
          <a:prstGeom prst="rect">
            <a:avLst/>
          </a:prstGeom>
        </p:spPr>
      </p:pic>
      <p:sp>
        <p:nvSpPr>
          <p:cNvPr id="35" name="Rectangle 34"/>
          <p:cNvSpPr/>
          <p:nvPr/>
        </p:nvSpPr>
        <p:spPr>
          <a:xfrm>
            <a:off x="2173483" y="2664557"/>
            <a:ext cx="4500662" cy="2246769"/>
          </a:xfrm>
          <a:prstGeom prst="rect">
            <a:avLst/>
          </a:prstGeom>
        </p:spPr>
        <p:txBody>
          <a:bodyPr wrap="square">
            <a:spAutoFit/>
          </a:bodyPr>
          <a:lstStyle/>
          <a:p>
            <a:r>
              <a:rPr lang="fr-FR" sz="2000" b="1" dirty="0"/>
              <a:t>Partie invité :</a:t>
            </a:r>
          </a:p>
          <a:p>
            <a:endParaRPr lang="fr-FR" sz="2000" b="1" dirty="0"/>
          </a:p>
          <a:p>
            <a:pPr lvl="1"/>
            <a:r>
              <a:rPr lang="fr-FR" sz="1600" b="1" dirty="0"/>
              <a:t>Affichage des POI</a:t>
            </a:r>
          </a:p>
          <a:p>
            <a:pPr lvl="1"/>
            <a:r>
              <a:rPr lang="fr-FR" sz="1600" b="1" dirty="0"/>
              <a:t>Signalement des POI en tant qu’anonyme</a:t>
            </a:r>
          </a:p>
          <a:p>
            <a:pPr lvl="1"/>
            <a:r>
              <a:rPr lang="fr-FR" sz="1600" b="1" dirty="0"/>
              <a:t>Création d’un itinéraire</a:t>
            </a:r>
          </a:p>
          <a:p>
            <a:pPr lvl="1"/>
            <a:r>
              <a:rPr lang="fr-FR" sz="1600" b="1" dirty="0"/>
              <a:t>Recherche d’un emplacement</a:t>
            </a:r>
          </a:p>
          <a:p>
            <a:pPr lvl="1"/>
            <a:r>
              <a:rPr lang="fr-FR" sz="1600" b="1" dirty="0"/>
              <a:t>Localisation</a:t>
            </a:r>
          </a:p>
          <a:p>
            <a:endParaRPr lang="fr-FR" sz="2000"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13</a:t>
            </a:fld>
            <a:endParaRPr lang="fr-FR" dirty="0"/>
          </a:p>
        </p:txBody>
      </p:sp>
    </p:spTree>
    <p:extLst>
      <p:ext uri="{BB962C8B-B14F-4D97-AF65-F5344CB8AC3E}">
        <p14:creationId xmlns:p14="http://schemas.microsoft.com/office/powerpoint/2010/main" val="179992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Présentation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0149" y="1692"/>
            <a:ext cx="1905000" cy="994410"/>
          </a:xfrm>
          <a:prstGeom prst="rect">
            <a:avLst/>
          </a:prstGeom>
          <a:noFill/>
          <a:ln>
            <a:noFill/>
          </a:ln>
        </p:spPr>
      </p:pic>
      <p:sp>
        <p:nvSpPr>
          <p:cNvPr id="35" name="Espace réservé du contenu 2"/>
          <p:cNvSpPr txBox="1">
            <a:spLocks/>
          </p:cNvSpPr>
          <p:nvPr/>
        </p:nvSpPr>
        <p:spPr>
          <a:xfrm>
            <a:off x="2544835" y="2775694"/>
            <a:ext cx="9056317" cy="1155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000" b="1" dirty="0"/>
          </a:p>
          <a:p>
            <a:r>
              <a:rPr lang="fr-FR" sz="2000" b="1" dirty="0"/>
              <a:t>Démonstration de l’application et de ses fonctionnalités</a:t>
            </a:r>
            <a:endParaRPr lang="fr-FR" sz="2000" dirty="0"/>
          </a:p>
          <a:p>
            <a:endParaRPr lang="fr-FR" sz="2000" dirty="0"/>
          </a:p>
        </p:txBody>
      </p:sp>
      <p:sp>
        <p:nvSpPr>
          <p:cNvPr id="3" name="Espace réservé du numéro de diapositive 2"/>
          <p:cNvSpPr>
            <a:spLocks noGrp="1"/>
          </p:cNvSpPr>
          <p:nvPr>
            <p:ph type="sldNum" sz="quarter" idx="12"/>
          </p:nvPr>
        </p:nvSpPr>
        <p:spPr/>
        <p:txBody>
          <a:bodyPr/>
          <a:lstStyle/>
          <a:p>
            <a:fld id="{51B68967-6BB8-4055-8154-836350E1FA20}" type="slidenum">
              <a:rPr lang="fr-FR" smtClean="0"/>
              <a:t>14</a:t>
            </a:fld>
            <a:endParaRPr lang="fr-FR" dirty="0"/>
          </a:p>
        </p:txBody>
      </p:sp>
    </p:spTree>
    <p:extLst>
      <p:ext uri="{BB962C8B-B14F-4D97-AF65-F5344CB8AC3E}">
        <p14:creationId xmlns:p14="http://schemas.microsoft.com/office/powerpoint/2010/main" val="2187100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Evolutions de l’application</a:t>
            </a:r>
          </a:p>
        </p:txBody>
      </p:sp>
      <p:sp>
        <p:nvSpPr>
          <p:cNvPr id="3" name="Espace réservé du contenu 2"/>
          <p:cNvSpPr>
            <a:spLocks noGrp="1"/>
          </p:cNvSpPr>
          <p:nvPr>
            <p:ph idx="1"/>
          </p:nvPr>
        </p:nvSpPr>
        <p:spPr>
          <a:xfrm>
            <a:off x="2510355" y="2044671"/>
            <a:ext cx="9777711" cy="4351338"/>
          </a:xfrm>
        </p:spPr>
        <p:txBody>
          <a:bodyPr>
            <a:normAutofit/>
          </a:bodyPr>
          <a:lstStyle/>
          <a:p>
            <a:pPr marL="0" lvl="0" indent="0">
              <a:buNone/>
            </a:pPr>
            <a:endParaRPr lang="fr-FR" sz="2000" b="1" dirty="0"/>
          </a:p>
          <a:p>
            <a:pPr lvl="0"/>
            <a:r>
              <a:rPr lang="fr-FR" sz="2000" b="1" dirty="0"/>
              <a:t>Différents axes d’évolutions ont été défini : </a:t>
            </a:r>
          </a:p>
          <a:p>
            <a:pPr lvl="0"/>
            <a:endParaRPr lang="fr-FR" sz="2000" b="1" dirty="0"/>
          </a:p>
          <a:p>
            <a:pPr lvl="1"/>
            <a:r>
              <a:rPr lang="fr-FR" sz="1600" b="1" dirty="0"/>
              <a:t>Possibilité de créer un compte utilisateur</a:t>
            </a:r>
          </a:p>
          <a:p>
            <a:pPr lvl="1"/>
            <a:endParaRPr lang="fr-FR" sz="1600" b="1" dirty="0"/>
          </a:p>
          <a:p>
            <a:pPr lvl="1"/>
            <a:r>
              <a:rPr lang="fr-FR" sz="1600" b="1" dirty="0"/>
              <a:t>Affichage des points d’intérêts selon la distance de l’utilisateur </a:t>
            </a:r>
          </a:p>
          <a:p>
            <a:pPr lvl="1"/>
            <a:endParaRPr lang="fr-FR" sz="1600" b="1" dirty="0"/>
          </a:p>
          <a:p>
            <a:pPr lvl="1"/>
            <a:r>
              <a:rPr lang="fr-FR" sz="1600" b="1" dirty="0"/>
              <a:t>Création d’un système de réputation des utilisateurs</a:t>
            </a:r>
          </a:p>
          <a:p>
            <a:pPr marL="0" indent="0">
              <a:buNone/>
            </a:pPr>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28879" y="-2317"/>
            <a:ext cx="1905000" cy="994410"/>
          </a:xfrm>
          <a:prstGeom prst="rect">
            <a:avLst/>
          </a:prstGeom>
          <a:noFill/>
          <a:ln>
            <a:noFill/>
          </a:ln>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15</a:t>
            </a:fld>
            <a:endParaRPr lang="fr-FR" dirty="0"/>
          </a:p>
        </p:txBody>
      </p:sp>
    </p:spTree>
    <p:extLst>
      <p:ext uri="{BB962C8B-B14F-4D97-AF65-F5344CB8AC3E}">
        <p14:creationId xmlns:p14="http://schemas.microsoft.com/office/powerpoint/2010/main" val="3715150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443631"/>
            <a:ext cx="10515600" cy="1325563"/>
          </a:xfrm>
        </p:spPr>
        <p:txBody>
          <a:bodyPr/>
          <a:lstStyle/>
          <a:p>
            <a:pPr algn="ctr"/>
            <a:r>
              <a:rPr lang="fr-FR" b="1" dirty="0"/>
              <a:t>Questions / Réponses</a:t>
            </a:r>
          </a:p>
        </p:txBody>
      </p:sp>
      <p:sp>
        <p:nvSpPr>
          <p:cNvPr id="3" name="Espace réservé du contenu 2"/>
          <p:cNvSpPr>
            <a:spLocks noGrp="1"/>
          </p:cNvSpPr>
          <p:nvPr>
            <p:ph idx="1"/>
          </p:nvPr>
        </p:nvSpPr>
        <p:spPr/>
        <p:txBody>
          <a:bodyPr>
            <a:normAutofit/>
          </a:bodyPr>
          <a:lstStyle/>
          <a:p>
            <a:pPr lvl="0"/>
            <a:endParaRPr lang="fr-FR" sz="2000" b="1"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3517" y="-1138"/>
            <a:ext cx="1905000" cy="994410"/>
          </a:xfrm>
          <a:prstGeom prst="rect">
            <a:avLst/>
          </a:prstGeom>
          <a:noFill/>
          <a:ln>
            <a:noFill/>
          </a:ln>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16</a:t>
            </a:fld>
            <a:endParaRPr lang="fr-FR" dirty="0"/>
          </a:p>
        </p:txBody>
      </p:sp>
    </p:spTree>
    <p:extLst>
      <p:ext uri="{BB962C8B-B14F-4D97-AF65-F5344CB8AC3E}">
        <p14:creationId xmlns:p14="http://schemas.microsoft.com/office/powerpoint/2010/main" val="123504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Sommaire</a:t>
            </a:r>
          </a:p>
        </p:txBody>
      </p:sp>
      <p:sp>
        <p:nvSpPr>
          <p:cNvPr id="3" name="Espace réservé du contenu 2"/>
          <p:cNvSpPr>
            <a:spLocks noGrp="1"/>
          </p:cNvSpPr>
          <p:nvPr>
            <p:ph idx="1"/>
          </p:nvPr>
        </p:nvSpPr>
        <p:spPr/>
        <p:txBody>
          <a:bodyPr>
            <a:normAutofit lnSpcReduction="10000"/>
          </a:bodyPr>
          <a:lstStyle/>
          <a:p>
            <a:pPr lvl="0"/>
            <a:endParaRPr lang="fr-FR" sz="2000" b="1" dirty="0"/>
          </a:p>
          <a:p>
            <a:pPr marL="0" lvl="0" indent="0" algn="ctr">
              <a:buNone/>
            </a:pPr>
            <a:endParaRPr lang="fr-FR" sz="2000" b="1" dirty="0"/>
          </a:p>
          <a:p>
            <a:pPr marL="0" lvl="0" indent="0" algn="ctr">
              <a:buNone/>
            </a:pPr>
            <a:r>
              <a:rPr lang="fr-FR" sz="2000" b="1" dirty="0"/>
              <a:t>Présentation du projet</a:t>
            </a:r>
          </a:p>
          <a:p>
            <a:pPr lvl="0" algn="ctr"/>
            <a:endParaRPr lang="fr-FR" sz="2000" b="1" dirty="0"/>
          </a:p>
          <a:p>
            <a:pPr marL="0" lvl="0" indent="0" algn="ctr">
              <a:buNone/>
            </a:pPr>
            <a:r>
              <a:rPr lang="fr-FR" sz="2000" b="1" dirty="0"/>
              <a:t>Etude et réalisation</a:t>
            </a:r>
          </a:p>
          <a:p>
            <a:pPr marL="0" lvl="0" indent="0" algn="ctr">
              <a:buNone/>
            </a:pPr>
            <a:endParaRPr lang="fr-FR" sz="2000" b="1" dirty="0"/>
          </a:p>
          <a:p>
            <a:pPr marL="0" lvl="0" indent="0" algn="ctr">
              <a:buNone/>
            </a:pPr>
            <a:r>
              <a:rPr lang="fr-FR" sz="2000" b="1" dirty="0"/>
              <a:t>Fonctionnalités de l’application</a:t>
            </a:r>
          </a:p>
          <a:p>
            <a:pPr lvl="0" algn="ctr"/>
            <a:endParaRPr lang="fr-FR" sz="2000" b="1" dirty="0"/>
          </a:p>
          <a:p>
            <a:pPr marL="0" lvl="0" indent="0" algn="ctr">
              <a:buNone/>
            </a:pPr>
            <a:r>
              <a:rPr lang="fr-FR" sz="2000" b="1" dirty="0"/>
              <a:t>Présentation de l’application</a:t>
            </a:r>
          </a:p>
          <a:p>
            <a:pPr marL="0" lvl="0" indent="0" algn="ctr">
              <a:buNone/>
            </a:pPr>
            <a:endParaRPr lang="fr-FR" sz="2000" b="1" dirty="0"/>
          </a:p>
          <a:p>
            <a:pPr marL="0" lvl="0" indent="0" algn="ctr">
              <a:buNone/>
            </a:pPr>
            <a:r>
              <a:rPr lang="fr-FR" sz="2000" b="1" dirty="0"/>
              <a:t>Evolution de l’application</a:t>
            </a:r>
          </a:p>
          <a:p>
            <a:pPr marL="0" lvl="0" indent="0" algn="ctr">
              <a:buNone/>
            </a:pPr>
            <a:endParaRPr lang="fr-FR" sz="2000" b="1"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cstate="print">
            <a:extLst>
              <a:ext uri="{28A0092B-C50C-407E-A947-70E740481C1C}">
                <a14:useLocalDpi xmlns:a14="http://schemas.microsoft.com/office/drawing/2010/main" val="0"/>
              </a:ext>
            </a:extLst>
          </a:blip>
          <a:stretch>
            <a:fillRect/>
          </a:stretch>
        </p:blipFill>
        <p:spPr bwMode="auto">
          <a:xfrm>
            <a:off x="230270" y="6751"/>
            <a:ext cx="1905000" cy="994410"/>
          </a:xfrm>
          <a:prstGeom prst="rect">
            <a:avLst/>
          </a:prstGeom>
          <a:noFill/>
          <a:ln>
            <a:noFill/>
          </a:ln>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2</a:t>
            </a:fld>
            <a:endParaRPr lang="fr-FR" dirty="0"/>
          </a:p>
        </p:txBody>
      </p:sp>
    </p:spTree>
    <p:extLst>
      <p:ext uri="{BB962C8B-B14F-4D97-AF65-F5344CB8AC3E}">
        <p14:creationId xmlns:p14="http://schemas.microsoft.com/office/powerpoint/2010/main" val="29136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Objectifs du projet</a:t>
            </a:r>
          </a:p>
        </p:txBody>
      </p:sp>
      <p:sp>
        <p:nvSpPr>
          <p:cNvPr id="3" name="Espace réservé du contenu 2"/>
          <p:cNvSpPr>
            <a:spLocks noGrp="1"/>
          </p:cNvSpPr>
          <p:nvPr>
            <p:ph idx="1"/>
          </p:nvPr>
        </p:nvSpPr>
        <p:spPr>
          <a:xfrm>
            <a:off x="2173483" y="1860901"/>
            <a:ext cx="8165815" cy="4351338"/>
          </a:xfrm>
        </p:spPr>
        <p:txBody>
          <a:bodyPr>
            <a:normAutofit/>
          </a:bodyPr>
          <a:lstStyle/>
          <a:p>
            <a:r>
              <a:rPr lang="fr-FR" sz="2000" dirty="0"/>
              <a:t>Le projet à pour but le développement d’une application mobile HTML 5, permettant d’afficher une carte géographique, déterminer la position actuelle, enregistrer et partager des POI sur une carte interactive.</a:t>
            </a:r>
          </a:p>
          <a:p>
            <a:endParaRPr lang="fr-FR" sz="2000" dirty="0"/>
          </a:p>
          <a:p>
            <a:r>
              <a:rPr lang="fr-FR" sz="2000" dirty="0"/>
              <a:t>Les objectifs sont les suivants : </a:t>
            </a:r>
          </a:p>
          <a:p>
            <a:endParaRPr lang="fr-FR" sz="2000" dirty="0"/>
          </a:p>
          <a:p>
            <a:pPr lvl="1"/>
            <a:r>
              <a:rPr lang="fr-FR" sz="1600" dirty="0"/>
              <a:t> Définir les spécifications techniques et l’architecture logicielle de la solution (UML)</a:t>
            </a:r>
          </a:p>
          <a:p>
            <a:pPr lvl="1"/>
            <a:r>
              <a:rPr lang="fr-FR" sz="1600" dirty="0"/>
              <a:t> Développer une application HTML5 orientée MVC</a:t>
            </a:r>
          </a:p>
          <a:p>
            <a:pPr lvl="1"/>
            <a:r>
              <a:rPr lang="fr-FR" sz="1600" dirty="0"/>
              <a:t> Mettre en place un comportement actif en </a:t>
            </a:r>
            <a:r>
              <a:rPr lang="fr-FR" sz="1600" dirty="0" err="1"/>
              <a:t>Javascript</a:t>
            </a:r>
            <a:endParaRPr lang="fr-FR" sz="1600" dirty="0"/>
          </a:p>
          <a:p>
            <a:pPr lvl="1"/>
            <a:r>
              <a:rPr lang="fr-FR" sz="1600" dirty="0"/>
              <a:t> Implémenter l’utilisation d’un </a:t>
            </a:r>
            <a:r>
              <a:rPr lang="fr-FR" sz="1600" dirty="0" err="1"/>
              <a:t>WebService</a:t>
            </a:r>
            <a:r>
              <a:rPr lang="fr-FR" sz="1600" dirty="0"/>
              <a:t> côté client</a:t>
            </a:r>
          </a:p>
          <a:p>
            <a:pPr lvl="1"/>
            <a:r>
              <a:rPr lang="fr-FR" sz="1600" dirty="0"/>
              <a:t> Intégrer l’étude ergonomique des IHM  dans le développement</a:t>
            </a:r>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0270" y="10409"/>
            <a:ext cx="1905000" cy="994410"/>
          </a:xfrm>
          <a:prstGeom prst="rect">
            <a:avLst/>
          </a:prstGeom>
          <a:noFill/>
          <a:ln>
            <a:noFill/>
          </a:ln>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3</a:t>
            </a:fld>
            <a:endParaRPr lang="fr-FR" dirty="0"/>
          </a:p>
        </p:txBody>
      </p:sp>
    </p:spTree>
    <p:extLst>
      <p:ext uri="{BB962C8B-B14F-4D97-AF65-F5344CB8AC3E}">
        <p14:creationId xmlns:p14="http://schemas.microsoft.com/office/powerpoint/2010/main" val="160757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Etude préliminaire</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1541" y="1054"/>
            <a:ext cx="1905000" cy="994410"/>
          </a:xfrm>
          <a:prstGeom prst="rect">
            <a:avLst/>
          </a:prstGeom>
          <a:noFill/>
          <a:ln>
            <a:noFill/>
          </a:ln>
        </p:spPr>
      </p:pic>
      <p:sp>
        <p:nvSpPr>
          <p:cNvPr id="35" name="Espace réservé du contenu 34"/>
          <p:cNvSpPr>
            <a:spLocks noGrp="1"/>
          </p:cNvSpPr>
          <p:nvPr>
            <p:ph idx="1"/>
          </p:nvPr>
        </p:nvSpPr>
        <p:spPr>
          <a:xfrm>
            <a:off x="838200" y="1825625"/>
            <a:ext cx="4956810" cy="4351338"/>
          </a:xfrm>
        </p:spPr>
        <p:txBody>
          <a:bodyPr/>
          <a:lstStyle/>
          <a:p>
            <a:r>
              <a:rPr lang="fr-FR" dirty="0"/>
              <a:t>Réalisation des </a:t>
            </a:r>
            <a:r>
              <a:rPr lang="fr-FR" dirty="0" err="1"/>
              <a:t>Mock</a:t>
            </a:r>
            <a:r>
              <a:rPr lang="fr-FR" dirty="0"/>
              <a:t>-Up</a:t>
            </a:r>
          </a:p>
          <a:p>
            <a:pPr lvl="1"/>
            <a:endParaRPr lang="fr-FR" dirty="0"/>
          </a:p>
          <a:p>
            <a:pPr lvl="1"/>
            <a:r>
              <a:rPr lang="fr-FR" dirty="0"/>
              <a:t>Afin de créer une application cohérente, nous avons réalisé les </a:t>
            </a:r>
            <a:r>
              <a:rPr lang="fr-FR" dirty="0" err="1"/>
              <a:t>mock</a:t>
            </a:r>
            <a:r>
              <a:rPr lang="fr-FR" dirty="0"/>
              <a:t>-up en amont de la conception avec </a:t>
            </a:r>
            <a:r>
              <a:rPr lang="fr-FR" dirty="0" err="1"/>
              <a:t>Balsamiq</a:t>
            </a:r>
            <a:r>
              <a:rPr lang="fr-FR" dirty="0"/>
              <a:t>.</a:t>
            </a: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2101" y="1690688"/>
            <a:ext cx="2409576" cy="3960000"/>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0575" y="1666069"/>
            <a:ext cx="2173700" cy="3960792"/>
          </a:xfrm>
          <a:prstGeom prst="rect">
            <a:avLst/>
          </a:prstGeom>
        </p:spPr>
      </p:pic>
      <p:cxnSp>
        <p:nvCxnSpPr>
          <p:cNvPr id="37" name="Connecteur droit avec flèche 36"/>
          <p:cNvCxnSpPr/>
          <p:nvPr/>
        </p:nvCxnSpPr>
        <p:spPr>
          <a:xfrm>
            <a:off x="8355330" y="3520440"/>
            <a:ext cx="731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Espace réservé du numéro de diapositive 35"/>
          <p:cNvSpPr>
            <a:spLocks noGrp="1"/>
          </p:cNvSpPr>
          <p:nvPr>
            <p:ph type="sldNum" sz="quarter" idx="12"/>
          </p:nvPr>
        </p:nvSpPr>
        <p:spPr/>
        <p:txBody>
          <a:bodyPr/>
          <a:lstStyle/>
          <a:p>
            <a:fld id="{51B68967-6BB8-4055-8154-836350E1FA20}" type="slidenum">
              <a:rPr lang="fr-FR" smtClean="0"/>
              <a:t>4</a:t>
            </a:fld>
            <a:endParaRPr lang="fr-FR" dirty="0"/>
          </a:p>
        </p:txBody>
      </p:sp>
    </p:spTree>
    <p:extLst>
      <p:ext uri="{BB962C8B-B14F-4D97-AF65-F5344CB8AC3E}">
        <p14:creationId xmlns:p14="http://schemas.microsoft.com/office/powerpoint/2010/main" val="155955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Etude préliminaire</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1541" y="1054"/>
            <a:ext cx="1905000" cy="994410"/>
          </a:xfrm>
          <a:prstGeom prst="rect">
            <a:avLst/>
          </a:prstGeom>
          <a:noFill/>
          <a:ln>
            <a:noFill/>
          </a:ln>
        </p:spPr>
      </p:pic>
      <p:sp>
        <p:nvSpPr>
          <p:cNvPr id="35" name="Espace réservé du contenu 34"/>
          <p:cNvSpPr>
            <a:spLocks noGrp="1"/>
          </p:cNvSpPr>
          <p:nvPr>
            <p:ph idx="1"/>
          </p:nvPr>
        </p:nvSpPr>
        <p:spPr>
          <a:xfrm>
            <a:off x="838200" y="1825625"/>
            <a:ext cx="4956810" cy="4351338"/>
          </a:xfrm>
        </p:spPr>
        <p:txBody>
          <a:bodyPr/>
          <a:lstStyle/>
          <a:p>
            <a:r>
              <a:rPr lang="fr-FR" dirty="0"/>
              <a:t>Outils de développement</a:t>
            </a:r>
          </a:p>
          <a:p>
            <a:pPr lvl="1"/>
            <a:endParaRPr lang="fr-FR" dirty="0"/>
          </a:p>
          <a:p>
            <a:pPr lvl="1"/>
            <a:r>
              <a:rPr lang="fr-FR" dirty="0" err="1"/>
              <a:t>Versionning</a:t>
            </a:r>
            <a:r>
              <a:rPr lang="fr-FR" dirty="0"/>
              <a:t> : </a:t>
            </a:r>
            <a:r>
              <a:rPr lang="fr-FR" dirty="0" err="1"/>
              <a:t>Bitbucket</a:t>
            </a:r>
            <a:endParaRPr lang="fr-FR" dirty="0"/>
          </a:p>
          <a:p>
            <a:pPr lvl="1"/>
            <a:endParaRPr lang="fr-FR" dirty="0"/>
          </a:p>
          <a:p>
            <a:pPr lvl="1"/>
            <a:r>
              <a:rPr lang="fr-FR" dirty="0"/>
              <a:t>IDE : Visual Code, Notepad++</a:t>
            </a:r>
          </a:p>
          <a:p>
            <a:pPr lvl="1"/>
            <a:endParaRPr lang="fr-FR" dirty="0"/>
          </a:p>
          <a:p>
            <a:pPr lvl="1"/>
            <a:r>
              <a:rPr lang="fr-FR" dirty="0"/>
              <a:t>Outils web : </a:t>
            </a:r>
            <a:r>
              <a:rPr lang="fr-FR" dirty="0" err="1"/>
              <a:t>Wamp</a:t>
            </a:r>
            <a:endParaRPr lang="fr-FR" dirty="0"/>
          </a:p>
        </p:txBody>
      </p:sp>
      <p:sp>
        <p:nvSpPr>
          <p:cNvPr id="36" name="Espace réservé du numéro de diapositive 35"/>
          <p:cNvSpPr>
            <a:spLocks noGrp="1"/>
          </p:cNvSpPr>
          <p:nvPr>
            <p:ph type="sldNum" sz="quarter" idx="12"/>
          </p:nvPr>
        </p:nvSpPr>
        <p:spPr/>
        <p:txBody>
          <a:bodyPr/>
          <a:lstStyle/>
          <a:p>
            <a:fld id="{51B68967-6BB8-4055-8154-836350E1FA20}" type="slidenum">
              <a:rPr lang="fr-FR" smtClean="0"/>
              <a:t>5</a:t>
            </a:fld>
            <a:endParaRPr lang="fr-FR" dirty="0"/>
          </a:p>
        </p:txBody>
      </p:sp>
      <p:pic>
        <p:nvPicPr>
          <p:cNvPr id="38" name="Imag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8226" y="4012438"/>
            <a:ext cx="913240" cy="913240"/>
          </a:xfrm>
          <a:prstGeom prst="rect">
            <a:avLst/>
          </a:prstGeom>
        </p:spPr>
      </p:pic>
      <p:pic>
        <p:nvPicPr>
          <p:cNvPr id="39" name="Imag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6995" y="2627457"/>
            <a:ext cx="2450410" cy="536408"/>
          </a:xfrm>
          <a:prstGeom prst="rect">
            <a:avLst/>
          </a:prstGeom>
        </p:spPr>
      </p:pic>
      <p:pic>
        <p:nvPicPr>
          <p:cNvPr id="40" name="Imag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08124" y="3283218"/>
            <a:ext cx="1269508" cy="828252"/>
          </a:xfrm>
          <a:prstGeom prst="rect">
            <a:avLst/>
          </a:prstGeom>
        </p:spPr>
      </p:pic>
    </p:spTree>
    <p:extLst>
      <p:ext uri="{BB962C8B-B14F-4D97-AF65-F5344CB8AC3E}">
        <p14:creationId xmlns:p14="http://schemas.microsoft.com/office/powerpoint/2010/main" val="334655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Choix techniques</a:t>
            </a:r>
          </a:p>
        </p:txBody>
      </p:sp>
      <p:sp>
        <p:nvSpPr>
          <p:cNvPr id="3" name="Espace réservé du contenu 2"/>
          <p:cNvSpPr>
            <a:spLocks noGrp="1"/>
          </p:cNvSpPr>
          <p:nvPr>
            <p:ph idx="1"/>
          </p:nvPr>
        </p:nvSpPr>
        <p:spPr>
          <a:xfrm>
            <a:off x="2158341" y="1690688"/>
            <a:ext cx="9180317" cy="4172902"/>
          </a:xfrm>
        </p:spPr>
        <p:txBody>
          <a:bodyPr>
            <a:normAutofit/>
          </a:bodyPr>
          <a:lstStyle/>
          <a:p>
            <a:pPr marL="0" lvl="0" indent="0">
              <a:buNone/>
            </a:pPr>
            <a:endParaRPr lang="fr-FR" sz="2000" b="1" dirty="0"/>
          </a:p>
          <a:p>
            <a:pPr lvl="0"/>
            <a:r>
              <a:rPr lang="fr-FR" sz="2000" b="1" dirty="0"/>
              <a:t>Pour la partie client, nous avons choisi plusieurs technologies : </a:t>
            </a:r>
          </a:p>
          <a:p>
            <a:pPr lvl="0"/>
            <a:endParaRPr lang="fr-FR" sz="2000" b="1" dirty="0"/>
          </a:p>
          <a:p>
            <a:pPr lvl="1"/>
            <a:r>
              <a:rPr lang="fr-FR" sz="1600" b="1" dirty="0"/>
              <a:t>IONIC</a:t>
            </a:r>
          </a:p>
          <a:p>
            <a:pPr lvl="2"/>
            <a:r>
              <a:rPr lang="fr-FR" sz="1200" b="1" dirty="0"/>
              <a:t>Facilité de création des interfaces</a:t>
            </a:r>
          </a:p>
          <a:p>
            <a:pPr lvl="2"/>
            <a:r>
              <a:rPr lang="fr-FR" sz="1200" b="1" dirty="0"/>
              <a:t>Multiplateformes</a:t>
            </a:r>
          </a:p>
          <a:p>
            <a:pPr lvl="2"/>
            <a:endParaRPr lang="fr-FR" sz="1200" b="1" dirty="0"/>
          </a:p>
          <a:p>
            <a:pPr lvl="2"/>
            <a:endParaRPr lang="fr-FR" sz="1200" b="1" dirty="0"/>
          </a:p>
          <a:p>
            <a:pPr lvl="2"/>
            <a:endParaRPr lang="fr-FR" sz="1200" b="1" dirty="0"/>
          </a:p>
          <a:p>
            <a:pPr lvl="1"/>
            <a:r>
              <a:rPr lang="fr-FR" sz="1600" b="1" dirty="0"/>
              <a:t>ANGULARJS</a:t>
            </a:r>
          </a:p>
          <a:p>
            <a:pPr lvl="2"/>
            <a:r>
              <a:rPr lang="fr-FR" sz="1200" b="1" dirty="0"/>
              <a:t>Facilité de gestion</a:t>
            </a:r>
          </a:p>
          <a:p>
            <a:pPr lvl="2"/>
            <a:r>
              <a:rPr lang="fr-FR" sz="1200" b="1" dirty="0"/>
              <a:t>Architecture MVC</a:t>
            </a:r>
          </a:p>
          <a:p>
            <a:pPr marL="914400" lvl="2" indent="0">
              <a:buNone/>
            </a:pPr>
            <a:endParaRPr lang="fr-FR" sz="1200" b="1" dirty="0"/>
          </a:p>
          <a:p>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28990" y="5634"/>
            <a:ext cx="1905000" cy="994410"/>
          </a:xfrm>
          <a:prstGeom prst="rect">
            <a:avLst/>
          </a:prstGeom>
          <a:noFill/>
          <a:ln>
            <a:noFill/>
          </a:ln>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4211" y="2897558"/>
            <a:ext cx="2365095" cy="1759162"/>
          </a:xfrm>
          <a:prstGeom prst="rect">
            <a:avLst/>
          </a:prstGeom>
        </p:spPr>
      </p:pic>
      <p:sp>
        <p:nvSpPr>
          <p:cNvPr id="35" name="Espace réservé du numéro de diapositive 34"/>
          <p:cNvSpPr>
            <a:spLocks noGrp="1"/>
          </p:cNvSpPr>
          <p:nvPr>
            <p:ph type="sldNum" sz="quarter" idx="12"/>
          </p:nvPr>
        </p:nvSpPr>
        <p:spPr/>
        <p:txBody>
          <a:bodyPr/>
          <a:lstStyle/>
          <a:p>
            <a:fld id="{51B68967-6BB8-4055-8154-836350E1FA20}" type="slidenum">
              <a:rPr lang="fr-FR" smtClean="0"/>
              <a:t>6</a:t>
            </a:fld>
            <a:endParaRPr lang="fr-FR" dirty="0"/>
          </a:p>
        </p:txBody>
      </p:sp>
    </p:spTree>
    <p:extLst>
      <p:ext uri="{BB962C8B-B14F-4D97-AF65-F5344CB8AC3E}">
        <p14:creationId xmlns:p14="http://schemas.microsoft.com/office/powerpoint/2010/main" val="60655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Choix techniques</a:t>
            </a:r>
          </a:p>
        </p:txBody>
      </p:sp>
      <p:sp>
        <p:nvSpPr>
          <p:cNvPr id="3" name="Espace réservé du contenu 2"/>
          <p:cNvSpPr>
            <a:spLocks noGrp="1"/>
          </p:cNvSpPr>
          <p:nvPr>
            <p:ph idx="1"/>
          </p:nvPr>
        </p:nvSpPr>
        <p:spPr>
          <a:xfrm>
            <a:off x="2158341" y="1690688"/>
            <a:ext cx="9180317" cy="4172902"/>
          </a:xfrm>
        </p:spPr>
        <p:txBody>
          <a:bodyPr>
            <a:normAutofit/>
          </a:bodyPr>
          <a:lstStyle/>
          <a:p>
            <a:pPr marL="0" lvl="0" indent="0">
              <a:buNone/>
            </a:pPr>
            <a:endParaRPr lang="fr-FR" sz="2000" b="1" dirty="0"/>
          </a:p>
          <a:p>
            <a:pPr lvl="0"/>
            <a:r>
              <a:rPr lang="fr-FR" sz="2000" b="1" dirty="0"/>
              <a:t>Pour la partie client, nous avons choisi plusieurs technologies : </a:t>
            </a:r>
          </a:p>
          <a:p>
            <a:pPr marL="914400" lvl="2" indent="0">
              <a:buNone/>
            </a:pPr>
            <a:endParaRPr lang="fr-FR" sz="1200" b="1" dirty="0"/>
          </a:p>
          <a:p>
            <a:pPr marL="914400" lvl="2" indent="0">
              <a:buNone/>
            </a:pPr>
            <a:endParaRPr lang="fr-FR" sz="1200" b="1" dirty="0"/>
          </a:p>
          <a:p>
            <a:pPr lvl="1"/>
            <a:r>
              <a:rPr lang="fr-FR" sz="1600" b="1" dirty="0"/>
              <a:t>GOOGLE MAPS</a:t>
            </a:r>
          </a:p>
          <a:p>
            <a:pPr lvl="2"/>
            <a:r>
              <a:rPr lang="fr-FR" sz="1200" b="1" dirty="0"/>
              <a:t>Complet et documenté</a:t>
            </a:r>
          </a:p>
          <a:p>
            <a:pPr lvl="2"/>
            <a:r>
              <a:rPr lang="fr-FR" sz="1200" b="1" dirty="0"/>
              <a:t>Multifonctionnalités</a:t>
            </a:r>
          </a:p>
          <a:p>
            <a:pPr lvl="2"/>
            <a:endParaRPr lang="fr-FR" sz="1200" b="1" dirty="0"/>
          </a:p>
          <a:p>
            <a:pPr lvl="2"/>
            <a:endParaRPr lang="fr-FR" sz="1200" b="1" dirty="0"/>
          </a:p>
          <a:p>
            <a:pPr lvl="2"/>
            <a:endParaRPr lang="fr-FR" sz="1200" b="1" dirty="0"/>
          </a:p>
          <a:p>
            <a:pPr lvl="1"/>
            <a:r>
              <a:rPr lang="fr-FR" sz="1600" b="1" dirty="0"/>
              <a:t>APACHE CORDOVA</a:t>
            </a:r>
          </a:p>
          <a:p>
            <a:pPr lvl="2"/>
            <a:r>
              <a:rPr lang="fr-FR" sz="1200" b="1" dirty="0"/>
              <a:t>Open source</a:t>
            </a:r>
          </a:p>
          <a:p>
            <a:pPr lvl="2"/>
            <a:r>
              <a:rPr lang="fr-FR" sz="1200" b="1" dirty="0"/>
              <a:t>Composant géolocalisation</a:t>
            </a:r>
          </a:p>
          <a:p>
            <a:pPr lvl="2"/>
            <a:r>
              <a:rPr lang="fr-FR" sz="1200" b="1" dirty="0"/>
              <a:t>Multiplateformes</a:t>
            </a:r>
          </a:p>
          <a:p>
            <a:pPr lvl="2"/>
            <a:endParaRPr lang="fr-FR" sz="1200" b="1" dirty="0"/>
          </a:p>
          <a:p>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3517" y="9643"/>
            <a:ext cx="1905000" cy="994410"/>
          </a:xfrm>
          <a:prstGeom prst="rect">
            <a:avLst/>
          </a:prstGeom>
          <a:noFill/>
          <a:ln>
            <a:noFill/>
          </a:ln>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6430" y="3327667"/>
            <a:ext cx="877874" cy="898944"/>
          </a:xfrm>
          <a:prstGeom prst="rect">
            <a:avLst/>
          </a:prstGeom>
        </p:spPr>
      </p:pic>
      <p:pic>
        <p:nvPicPr>
          <p:cNvPr id="35" name="Imag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34795" y="3265356"/>
            <a:ext cx="2292786" cy="1023565"/>
          </a:xfrm>
          <a:prstGeom prst="rect">
            <a:avLst/>
          </a:prstGeom>
        </p:spPr>
      </p:pic>
      <p:sp>
        <p:nvSpPr>
          <p:cNvPr id="36" name="Espace réservé du numéro de diapositive 35"/>
          <p:cNvSpPr>
            <a:spLocks noGrp="1"/>
          </p:cNvSpPr>
          <p:nvPr>
            <p:ph type="sldNum" sz="quarter" idx="12"/>
          </p:nvPr>
        </p:nvSpPr>
        <p:spPr/>
        <p:txBody>
          <a:bodyPr/>
          <a:lstStyle/>
          <a:p>
            <a:fld id="{51B68967-6BB8-4055-8154-836350E1FA20}" type="slidenum">
              <a:rPr lang="fr-FR" smtClean="0"/>
              <a:t>7</a:t>
            </a:fld>
            <a:endParaRPr lang="fr-FR" dirty="0"/>
          </a:p>
        </p:txBody>
      </p:sp>
    </p:spTree>
    <p:extLst>
      <p:ext uri="{BB962C8B-B14F-4D97-AF65-F5344CB8AC3E}">
        <p14:creationId xmlns:p14="http://schemas.microsoft.com/office/powerpoint/2010/main" val="242606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Choix techniques</a:t>
            </a:r>
          </a:p>
        </p:txBody>
      </p:sp>
      <p:sp>
        <p:nvSpPr>
          <p:cNvPr id="3" name="Espace réservé du contenu 2"/>
          <p:cNvSpPr>
            <a:spLocks noGrp="1"/>
          </p:cNvSpPr>
          <p:nvPr>
            <p:ph idx="1"/>
          </p:nvPr>
        </p:nvSpPr>
        <p:spPr>
          <a:xfrm>
            <a:off x="2173482" y="1690688"/>
            <a:ext cx="9180317" cy="4486275"/>
          </a:xfrm>
        </p:spPr>
        <p:txBody>
          <a:bodyPr>
            <a:normAutofit/>
          </a:bodyPr>
          <a:lstStyle/>
          <a:p>
            <a:pPr marL="0" lvl="0" indent="0">
              <a:buNone/>
            </a:pPr>
            <a:endParaRPr lang="fr-FR" sz="2000" b="1" dirty="0"/>
          </a:p>
          <a:p>
            <a:pPr lvl="0"/>
            <a:r>
              <a:rPr lang="fr-FR" sz="2000" b="1" dirty="0"/>
              <a:t>Pour la partie serveur, nous avons choisi : </a:t>
            </a:r>
          </a:p>
          <a:p>
            <a:pPr lvl="0"/>
            <a:endParaRPr lang="fr-FR" sz="2000" b="1" dirty="0"/>
          </a:p>
          <a:p>
            <a:pPr lvl="1"/>
            <a:r>
              <a:rPr lang="fr-FR" sz="1600" b="1" dirty="0"/>
              <a:t>PHP</a:t>
            </a:r>
          </a:p>
          <a:p>
            <a:pPr lvl="2"/>
            <a:r>
              <a:rPr lang="fr-FR" sz="1200" b="1" dirty="0"/>
              <a:t>Compatibilité</a:t>
            </a:r>
          </a:p>
          <a:p>
            <a:pPr lvl="2"/>
            <a:r>
              <a:rPr lang="fr-FR" sz="1200" b="1" dirty="0"/>
              <a:t>Communauté</a:t>
            </a:r>
          </a:p>
          <a:p>
            <a:pPr lvl="2"/>
            <a:r>
              <a:rPr lang="fr-FR" sz="1200" b="1" dirty="0"/>
              <a:t>Complet et simple d’utilisation</a:t>
            </a:r>
          </a:p>
          <a:p>
            <a:pPr lvl="2"/>
            <a:endParaRPr lang="fr-FR" sz="1200" b="1" dirty="0"/>
          </a:p>
          <a:p>
            <a:pPr lvl="2"/>
            <a:endParaRPr lang="fr-FR" sz="1200" b="1" dirty="0"/>
          </a:p>
          <a:p>
            <a:pPr lvl="2"/>
            <a:endParaRPr lang="fr-FR" sz="1200" b="1" dirty="0"/>
          </a:p>
          <a:p>
            <a:pPr lvl="1"/>
            <a:r>
              <a:rPr lang="fr-FR" sz="1600" b="1" dirty="0"/>
              <a:t>MYSQL</a:t>
            </a:r>
          </a:p>
          <a:p>
            <a:pPr lvl="2"/>
            <a:r>
              <a:rPr lang="fr-FR" sz="1200" b="1" dirty="0"/>
              <a:t>PDO</a:t>
            </a:r>
          </a:p>
          <a:p>
            <a:pPr lvl="2"/>
            <a:r>
              <a:rPr lang="fr-FR" sz="1200" b="1" dirty="0"/>
              <a:t>Très documenté</a:t>
            </a:r>
          </a:p>
          <a:p>
            <a:pPr lvl="2"/>
            <a:r>
              <a:rPr lang="fr-FR" sz="1200" b="1" dirty="0"/>
              <a:t>Gratuit</a:t>
            </a:r>
          </a:p>
          <a:p>
            <a:pPr marL="0" indent="0">
              <a:buNone/>
            </a:pPr>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28609" y="4950"/>
            <a:ext cx="1905000" cy="994410"/>
          </a:xfrm>
          <a:prstGeom prst="rect">
            <a:avLst/>
          </a:prstGeom>
          <a:noFill/>
          <a:ln>
            <a:noFill/>
          </a:ln>
        </p:spPr>
      </p:pic>
      <p:pic>
        <p:nvPicPr>
          <p:cNvPr id="2052" name="Picture 4" descr="https://www.codeur.com/system/images/files/000/000/074/original/phpmysql_logo.png?14111339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911" y="3327329"/>
            <a:ext cx="1945005" cy="1208435"/>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8</a:t>
            </a:fld>
            <a:endParaRPr lang="fr-FR" dirty="0"/>
          </a:p>
        </p:txBody>
      </p:sp>
    </p:spTree>
    <p:extLst>
      <p:ext uri="{BB962C8B-B14F-4D97-AF65-F5344CB8AC3E}">
        <p14:creationId xmlns:p14="http://schemas.microsoft.com/office/powerpoint/2010/main" val="41527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0628" y="0"/>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b="1" dirty="0"/>
              <a:t>Connexion utilisateur</a:t>
            </a:r>
          </a:p>
          <a:p>
            <a:pPr lvl="1"/>
            <a:r>
              <a:rPr lang="fr-FR" sz="1600" dirty="0"/>
              <a:t>Affichage des POI</a:t>
            </a:r>
          </a:p>
          <a:p>
            <a:pPr lvl="1"/>
            <a:r>
              <a:rPr lang="fr-FR" sz="1600" dirty="0"/>
              <a:t>Signalement des POI</a:t>
            </a:r>
          </a:p>
          <a:p>
            <a:pPr lvl="1"/>
            <a:r>
              <a:rPr lang="fr-FR" sz="1600" dirty="0"/>
              <a:t>Création d’un itinéraire</a:t>
            </a:r>
          </a:p>
          <a:p>
            <a:pPr lvl="1"/>
            <a:r>
              <a:rPr lang="fr-FR" sz="1600" dirty="0"/>
              <a:t>Recherche d’un emplacement</a:t>
            </a:r>
          </a:p>
          <a:p>
            <a:pPr lvl="1"/>
            <a:r>
              <a:rPr lang="fr-FR" sz="1600" dirty="0"/>
              <a:t>Localisation</a:t>
            </a:r>
          </a:p>
          <a:p>
            <a:endParaRPr lang="fr-FR" sz="20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953" y="1690688"/>
            <a:ext cx="2165452" cy="3814482"/>
          </a:xfrm>
          <a:prstGeom prst="rect">
            <a:avLst/>
          </a:prstGeom>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9</a:t>
            </a:fld>
            <a:endParaRPr lang="fr-FR" dirty="0"/>
          </a:p>
        </p:txBody>
      </p:sp>
    </p:spTree>
    <p:extLst>
      <p:ext uri="{BB962C8B-B14F-4D97-AF65-F5344CB8AC3E}">
        <p14:creationId xmlns:p14="http://schemas.microsoft.com/office/powerpoint/2010/main" val="1830316059"/>
      </p:ext>
    </p:extLst>
  </p:cSld>
  <p:clrMapOvr>
    <a:masterClrMapping/>
  </p:clrMapOvr>
</p:sld>
</file>

<file path=ppt/theme/theme1.xml><?xml version="1.0" encoding="utf-8"?>
<a:theme xmlns:a="http://schemas.openxmlformats.org/drawingml/2006/main" name="Thème1">
  <a:themeElements>
    <a:clrScheme name="Personnalisé 1">
      <a:dk1>
        <a:srgbClr val="7887A2"/>
      </a:dk1>
      <a:lt1>
        <a:sysClr val="window" lastClr="FFFFFF"/>
      </a:lt1>
      <a:dk2>
        <a:srgbClr val="7887A2"/>
      </a:dk2>
      <a:lt2>
        <a:srgbClr val="FFFFFF"/>
      </a:lt2>
      <a:accent1>
        <a:srgbClr val="9B9B9B"/>
      </a:accent1>
      <a:accent2>
        <a:srgbClr val="000000"/>
      </a:accent2>
      <a:accent3>
        <a:srgbClr val="A5A5A5"/>
      </a:accent3>
      <a:accent4>
        <a:srgbClr val="FFC000"/>
      </a:accent4>
      <a:accent5>
        <a:srgbClr val="4472C4"/>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Thème1</Template>
  <TotalTime>17017</TotalTime>
  <Words>1112</Words>
  <Application>Microsoft Office PowerPoint</Application>
  <PresentationFormat>Grand écran</PresentationFormat>
  <Paragraphs>221</Paragraphs>
  <Slides>16</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Garamond</vt:lpstr>
      <vt:lpstr>Times New Roman</vt:lpstr>
      <vt:lpstr>Thème1</vt:lpstr>
      <vt:lpstr>PROJET WEB </vt:lpstr>
      <vt:lpstr>Sommaire</vt:lpstr>
      <vt:lpstr>Objectifs du projet</vt:lpstr>
      <vt:lpstr>Etude préliminaire</vt:lpstr>
      <vt:lpstr>Etude préliminaire</vt:lpstr>
      <vt:lpstr>Choix techniques</vt:lpstr>
      <vt:lpstr>Choix techniques</vt:lpstr>
      <vt:lpstr>Choix techniques</vt:lpstr>
      <vt:lpstr>Fonctionnalités de l’application</vt:lpstr>
      <vt:lpstr>Fonctionnalités de l’application</vt:lpstr>
      <vt:lpstr>Fonctionnalités de l’application</vt:lpstr>
      <vt:lpstr>Fonctionnalités de l’application</vt:lpstr>
      <vt:lpstr>Fonctionnalités de l’application</vt:lpstr>
      <vt:lpstr>Présentation de l’application</vt:lpstr>
      <vt:lpstr>Evolutions de l’application</vt:lpstr>
      <vt:lpstr>Questions / Réponses</vt:lpstr>
    </vt:vector>
  </TitlesOfParts>
  <Company>SFC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Web</dc:title>
  <dc:creator>Bastien Penetro</dc:creator>
  <cp:lastModifiedBy>Bastien PENETRO</cp:lastModifiedBy>
  <cp:revision>99</cp:revision>
  <dcterms:created xsi:type="dcterms:W3CDTF">2014-04-16T15:35:26Z</dcterms:created>
  <dcterms:modified xsi:type="dcterms:W3CDTF">2017-01-18T22:12:30Z</dcterms:modified>
</cp:coreProperties>
</file>