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b3c6d9e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b3c6d9e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3662335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3662335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aeaea8c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aeaea8c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b3c6d9e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b3c6d9e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3662335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3662335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3c6d9e9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3c6d9e9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eb4728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eb4728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66233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66233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3c6d9e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3c6d9e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eb4728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eb4728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3c6d9e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b3c6d9e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eaea8c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aeaea8c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github.com/oasis-tcs/openc2-jadn/blob/working/jadn-v1.0-wd01.m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tflix.github.io/falcor/" TargetMode="External"/><Relationship Id="rId4" Type="http://schemas.openxmlformats.org/officeDocument/2006/relationships/hyperlink" Target="https://graphql.org/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ists.oasis-open-projects.org/g/oca-architecture-wg/message/42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github.com/oasis-tcs/openc2-usecases/tree/master/SBOM-PoC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www.cisco.com/c/dam/en/us/products/collateral/security/amp-for-endpoints/amp4e-w-orbital-wp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2011/10/integration-workshop/s/ExperienceswithJSONandXMLTransformations.v08.pdf" TargetMode="External"/><Relationship Id="rId4" Type="http://schemas.openxmlformats.org/officeDocument/2006/relationships/hyperlink" Target="https://www.w3.org/2011/10/integration-workshop/s/ExperienceswithJSONandXMLTransformations.v08.pdf" TargetMode="External"/><Relationship Id="rId5" Type="http://schemas.openxmlformats.org/officeDocument/2006/relationships/hyperlink" Target="https://www.w3.org/2011/10/integration-workshop/s/ExperienceswithJSONandXMLTransformations.v0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asis-tcs/openc2-usecases/tree/master/SBOM-PoC/Schem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SCAPv2 and OpenC2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David Kemp, NSA Cybersecurity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SCAPv2 Fall Virtual Workshop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29 Sept 2020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2977925" y="767950"/>
            <a:ext cx="1399200" cy="613500"/>
          </a:xfrm>
          <a:prstGeom prst="cloudCallout">
            <a:avLst>
              <a:gd fmla="val -14674" name="adj1"/>
              <a:gd fmla="val 12792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13875" y="865068"/>
            <a:ext cx="1109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Physical Design (information model with types)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008075" y="2018600"/>
            <a:ext cx="3691500" cy="294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057450" y="2290850"/>
            <a:ext cx="3598200" cy="261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SCAPv2 Actuator Profile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817775" y="1961150"/>
            <a:ext cx="2991300" cy="279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Assessment-Instructions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10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content     Assessment-Content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targets     Assessment-Target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oldest      DateTime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latest      DateTime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refresh     Boolean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methods     PCE-Filter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formats     Result-Format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params      Collection-Parameters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requestor   Requestor-ID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Assessment-Content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Assessment-Target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PCE-Filter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Result-Format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Collection-Parameters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Requestor-ID = Binary /uuid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104275" y="2577275"/>
            <a:ext cx="3504000" cy="229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"action": "scan",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"target":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"scapv2":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"assessment":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"content": "foo",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"targets": ["foo", "bar"],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"oldest": "2020-08-23T22:07:48+00:00",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"latest": "2020-09-23T22:07:48+00:00",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"refresh": false,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"formats": ["foo", "bar"],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"params": "a bunch of stuff",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"requestor": "22023fda-6596-45c7-96ac-ab31915a7be1"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3949075" y="3550175"/>
            <a:ext cx="10152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949075" y="3079925"/>
            <a:ext cx="10152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OpenC2 Command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OpenDXL payload serialized as JSON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7931778" y="2577273"/>
            <a:ext cx="676500" cy="216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Content</a:t>
            </a:r>
            <a:endParaRPr b="1" sz="1000"/>
          </a:p>
        </p:txBody>
      </p:sp>
      <p:sp>
        <p:nvSpPr>
          <p:cNvPr id="209" name="Google Shape;209;p22"/>
          <p:cNvSpPr/>
          <p:nvPr/>
        </p:nvSpPr>
        <p:spPr>
          <a:xfrm>
            <a:off x="5338775" y="1394900"/>
            <a:ext cx="1378800" cy="535200"/>
          </a:xfrm>
          <a:prstGeom prst="cloudCallout">
            <a:avLst>
              <a:gd fmla="val -16464" name="adj1"/>
              <a:gd fmla="val 98603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338775" y="1548003"/>
            <a:ext cx="1378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Physical Data Model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(serialized data)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931775" y="2290850"/>
            <a:ext cx="724800" cy="216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Message</a:t>
            </a:r>
            <a:endParaRPr b="1" sz="1000"/>
          </a:p>
        </p:txBody>
      </p:sp>
      <p:sp>
        <p:nvSpPr>
          <p:cNvPr id="212" name="Google Shape;212;p22"/>
          <p:cNvSpPr txBox="1"/>
          <p:nvPr/>
        </p:nvSpPr>
        <p:spPr>
          <a:xfrm>
            <a:off x="7974775" y="2018600"/>
            <a:ext cx="724800" cy="216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Protocol</a:t>
            </a:r>
            <a:endParaRPr b="1" sz="1000"/>
          </a:p>
        </p:txBody>
      </p:sp>
      <p:sp>
        <p:nvSpPr>
          <p:cNvPr id="213" name="Google Shape;213;p22"/>
          <p:cNvSpPr/>
          <p:nvPr/>
        </p:nvSpPr>
        <p:spPr>
          <a:xfrm>
            <a:off x="7037775" y="1394850"/>
            <a:ext cx="1161600" cy="535200"/>
          </a:xfrm>
          <a:prstGeom prst="cloudCallout">
            <a:avLst>
              <a:gd fmla="val -17121" name="adj1"/>
              <a:gd fmla="val 99788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037775" y="1460500"/>
            <a:ext cx="1161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carried in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Initiate Collection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817775" y="4700900"/>
            <a:ext cx="2991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OpenC2 JADN Interface Definition Language</a:t>
            </a:r>
            <a:endParaRPr i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729450" y="1318650"/>
            <a:ext cx="58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OpenC2 </a:t>
            </a:r>
            <a:r>
              <a:rPr lang="en"/>
              <a:t>Information Modeling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702125" y="1914975"/>
            <a:ext cx="47721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OpenC2 created the JADN formal information modeling language based on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information theory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graph theory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namespace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for a collection of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type definitions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Every type definition is a graph node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Types define the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information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(entropy) contained in data instances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Serialization rules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define data formats used to represent information instances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Graph structure: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Encourages normalization and reuse of named types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Supports evolution from conceptual design to concrete schemas.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IM is used to both generate specifications and validate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Improves quality and ensures consistency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IM is a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normative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definition, not just "a representation of concepts"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503025" y="2222050"/>
            <a:ext cx="3346800" cy="240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An </a:t>
            </a:r>
            <a:r>
              <a:rPr b="1" lang="en" sz="1200">
                <a:solidFill>
                  <a:srgbClr val="222222"/>
                </a:solidFill>
              </a:rPr>
              <a:t>information model</a:t>
            </a:r>
            <a:r>
              <a:rPr lang="en" sz="1200">
                <a:solidFill>
                  <a:srgbClr val="222222"/>
                </a:solidFill>
              </a:rPr>
              <a:t> is a representation of concepts and the relationships, constraints, rules, and operations to specify data semantics for a chosen domain of discourse.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</a:rPr>
              <a:t>Information theory</a:t>
            </a:r>
            <a:r>
              <a:rPr lang="en" sz="1200">
                <a:solidFill>
                  <a:srgbClr val="222222"/>
                </a:solidFill>
              </a:rPr>
              <a:t> studies the quantification, storage, and communication of information.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</a:rPr>
              <a:t>Graph theory</a:t>
            </a:r>
            <a:r>
              <a:rPr lang="en" sz="1200">
                <a:solidFill>
                  <a:srgbClr val="222222"/>
                </a:solidFill>
              </a:rPr>
              <a:t> is the study of graphs, which are mathematical structures used to model pairwise relations between objects.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--- Wikipedia</a:t>
            </a:r>
            <a:endParaRPr sz="1200">
              <a:solidFill>
                <a:srgbClr val="222222"/>
              </a:solidFill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25" y="705475"/>
            <a:ext cx="1373400" cy="13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729450" y="4601175"/>
            <a:ext cx="4521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https://github.com/oasis-tcs/openc2-jadn/blob/working/jadn-v1.0-wd01.md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OpenC2 Graph API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729450" y="1860100"/>
            <a:ext cx="30939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925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Openc2 defines an attribute graph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49225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graph can be denormalized to a directed tree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1925" lvl="0" marL="85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graph bound to a protocol is an API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49225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one graph can be bound to multiple protocols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1925" lvl="0" marL="85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Falcor: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he data is the API"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36525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protocol payload is the entire graph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61925" lvl="0" marL="85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REST API: graph is split between resource URLs and payload sub-graphs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49225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resource supports only CRUD methods: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(POST, GET, PUT, PATCH, DELETE)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149225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graph API supports any noun or verb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(request, notification, scan, stop, start, …)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Falcor: </a:t>
            </a: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https://netflix.github.io/falcor/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GraphQL: </a:t>
            </a: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https://graphql.org/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000" y="2724575"/>
            <a:ext cx="4994949" cy="25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Modeling</a:t>
            </a:r>
            <a:endParaRPr sz="2000"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232050" y="4371025"/>
            <a:ext cx="38724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https://lists.oasis-open-projects.org/g/oca-architecture-wg/message/42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4">
            <a:alphaModFix/>
          </a:blip>
          <a:srcRect b="35896" l="23540" r="49262" t="2501"/>
          <a:stretch/>
        </p:blipFill>
        <p:spPr>
          <a:xfrm>
            <a:off x="583400" y="1853850"/>
            <a:ext cx="2800600" cy="25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7476325" y="907675"/>
            <a:ext cx="7395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Computing Resource</a:t>
            </a:r>
            <a:endParaRPr sz="800"/>
          </a:p>
        </p:txBody>
      </p:sp>
      <p:sp>
        <p:nvSpPr>
          <p:cNvPr id="240" name="Google Shape;240;p25"/>
          <p:cNvSpPr/>
          <p:nvPr/>
        </p:nvSpPr>
        <p:spPr>
          <a:xfrm>
            <a:off x="6975825" y="1318650"/>
            <a:ext cx="739500" cy="40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Software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Resource</a:t>
            </a:r>
            <a:endParaRPr sz="800"/>
          </a:p>
        </p:txBody>
      </p:sp>
      <p:sp>
        <p:nvSpPr>
          <p:cNvPr id="241" name="Google Shape;241;p25"/>
          <p:cNvSpPr/>
          <p:nvPr/>
        </p:nvSpPr>
        <p:spPr>
          <a:xfrm>
            <a:off x="7976825" y="1318650"/>
            <a:ext cx="7395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Hardware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Resource</a:t>
            </a:r>
            <a:endParaRPr sz="800"/>
          </a:p>
        </p:txBody>
      </p:sp>
      <p:sp>
        <p:nvSpPr>
          <p:cNvPr id="242" name="Google Shape;242;p25"/>
          <p:cNvSpPr/>
          <p:nvPr/>
        </p:nvSpPr>
        <p:spPr>
          <a:xfrm>
            <a:off x="7019125" y="1894025"/>
            <a:ext cx="8556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LinuxOS</a:t>
            </a:r>
            <a:endParaRPr sz="800"/>
          </a:p>
        </p:txBody>
      </p:sp>
      <p:sp>
        <p:nvSpPr>
          <p:cNvPr id="243" name="Google Shape;243;p25"/>
          <p:cNvSpPr/>
          <p:nvPr/>
        </p:nvSpPr>
        <p:spPr>
          <a:xfrm>
            <a:off x="6021525" y="1894025"/>
            <a:ext cx="8556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</a:t>
            </a:r>
            <a:r>
              <a:rPr lang="en" sz="800"/>
              <a:t>OS</a:t>
            </a:r>
            <a:endParaRPr sz="800"/>
          </a:p>
        </p:txBody>
      </p:sp>
      <p:sp>
        <p:nvSpPr>
          <p:cNvPr id="244" name="Google Shape;244;p25"/>
          <p:cNvSpPr/>
          <p:nvPr/>
        </p:nvSpPr>
        <p:spPr>
          <a:xfrm>
            <a:off x="8016725" y="1894025"/>
            <a:ext cx="8556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Mac</a:t>
            </a:r>
            <a:r>
              <a:rPr lang="en" sz="800"/>
              <a:t>OS</a:t>
            </a:r>
            <a:endParaRPr sz="800"/>
          </a:p>
        </p:txBody>
      </p:sp>
      <p:sp>
        <p:nvSpPr>
          <p:cNvPr id="245" name="Google Shape;245;p25"/>
          <p:cNvSpPr/>
          <p:nvPr/>
        </p:nvSpPr>
        <p:spPr>
          <a:xfrm>
            <a:off x="5682100" y="2254300"/>
            <a:ext cx="855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 Server</a:t>
            </a:r>
            <a:endParaRPr sz="800"/>
          </a:p>
        </p:txBody>
      </p:sp>
      <p:sp>
        <p:nvSpPr>
          <p:cNvPr id="246" name="Google Shape;246;p25"/>
          <p:cNvSpPr/>
          <p:nvPr/>
        </p:nvSpPr>
        <p:spPr>
          <a:xfrm>
            <a:off x="6676375" y="2254300"/>
            <a:ext cx="855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 Desktop</a:t>
            </a:r>
            <a:endParaRPr sz="800"/>
          </a:p>
        </p:txBody>
      </p:sp>
      <p:sp>
        <p:nvSpPr>
          <p:cNvPr id="247" name="Google Shape;247;p25"/>
          <p:cNvSpPr/>
          <p:nvPr/>
        </p:nvSpPr>
        <p:spPr>
          <a:xfrm>
            <a:off x="5682100" y="2673975"/>
            <a:ext cx="855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 Server 2019</a:t>
            </a:r>
            <a:endParaRPr sz="800"/>
          </a:p>
        </p:txBody>
      </p:sp>
      <p:sp>
        <p:nvSpPr>
          <p:cNvPr id="248" name="Google Shape;248;p25"/>
          <p:cNvSpPr/>
          <p:nvPr/>
        </p:nvSpPr>
        <p:spPr>
          <a:xfrm>
            <a:off x="6676375" y="2673975"/>
            <a:ext cx="855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 10 Build 1903</a:t>
            </a:r>
            <a:endParaRPr sz="800"/>
          </a:p>
        </p:txBody>
      </p:sp>
      <p:cxnSp>
        <p:nvCxnSpPr>
          <p:cNvPr id="249" name="Google Shape;249;p25"/>
          <p:cNvCxnSpPr>
            <a:stCxn id="239" idx="2"/>
          </p:cNvCxnSpPr>
          <p:nvPr/>
        </p:nvCxnSpPr>
        <p:spPr>
          <a:xfrm flipH="1">
            <a:off x="7722175" y="1158775"/>
            <a:ext cx="1239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stCxn id="239" idx="2"/>
          </p:cNvCxnSpPr>
          <p:nvPr/>
        </p:nvCxnSpPr>
        <p:spPr>
          <a:xfrm>
            <a:off x="7846075" y="1158775"/>
            <a:ext cx="1446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>
            <a:stCxn id="240" idx="2"/>
          </p:cNvCxnSpPr>
          <p:nvPr/>
        </p:nvCxnSpPr>
        <p:spPr>
          <a:xfrm flipH="1">
            <a:off x="6894075" y="1725450"/>
            <a:ext cx="4515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>
            <a:stCxn id="240" idx="2"/>
          </p:cNvCxnSpPr>
          <p:nvPr/>
        </p:nvCxnSpPr>
        <p:spPr>
          <a:xfrm>
            <a:off x="7345575" y="1725450"/>
            <a:ext cx="64560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>
            <a:stCxn id="240" idx="2"/>
          </p:cNvCxnSpPr>
          <p:nvPr/>
        </p:nvCxnSpPr>
        <p:spPr>
          <a:xfrm flipH="1">
            <a:off x="7327275" y="1725450"/>
            <a:ext cx="183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stCxn id="243" idx="2"/>
          </p:cNvCxnSpPr>
          <p:nvPr/>
        </p:nvCxnSpPr>
        <p:spPr>
          <a:xfrm flipH="1">
            <a:off x="6362025" y="2085725"/>
            <a:ext cx="873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>
            <a:stCxn id="243" idx="2"/>
          </p:cNvCxnSpPr>
          <p:nvPr/>
        </p:nvCxnSpPr>
        <p:spPr>
          <a:xfrm>
            <a:off x="6449325" y="2085725"/>
            <a:ext cx="219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5"/>
          <p:cNvCxnSpPr>
            <a:stCxn id="245" idx="2"/>
            <a:endCxn id="247" idx="0"/>
          </p:cNvCxnSpPr>
          <p:nvPr/>
        </p:nvCxnSpPr>
        <p:spPr>
          <a:xfrm>
            <a:off x="6109900" y="2505400"/>
            <a:ext cx="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stCxn id="246" idx="2"/>
            <a:endCxn id="248" idx="0"/>
          </p:cNvCxnSpPr>
          <p:nvPr/>
        </p:nvCxnSpPr>
        <p:spPr>
          <a:xfrm>
            <a:off x="7104175" y="2505400"/>
            <a:ext cx="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5"/>
          <p:cNvSpPr txBox="1"/>
          <p:nvPr/>
        </p:nvSpPr>
        <p:spPr>
          <a:xfrm>
            <a:off x="4295000" y="3082750"/>
            <a:ext cx="4596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OpenC2 models </a:t>
            </a:r>
            <a:r>
              <a:rPr b="1" lang="en" sz="1000"/>
              <a:t>data</a:t>
            </a:r>
            <a:r>
              <a:rPr lang="en" sz="1000"/>
              <a:t> </a:t>
            </a:r>
            <a:r>
              <a:rPr b="1" lang="en" sz="1000"/>
              <a:t>relationships</a:t>
            </a:r>
            <a:r>
              <a:rPr lang="en" sz="1000"/>
              <a:t> as </a:t>
            </a:r>
            <a:r>
              <a:rPr b="1" lang="en" sz="1000"/>
              <a:t>Directed Acyclic Graphs</a:t>
            </a:r>
            <a:endParaRPr b="1" sz="1000"/>
          </a:p>
          <a:p>
            <a:pPr indent="-149225" lvl="0" marL="2286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convert "is a" to "is a parent of" -- identifies alternatives</a:t>
            </a:r>
            <a:endParaRPr sz="1000"/>
          </a:p>
          <a:p>
            <a:pPr indent="-149225" lvl="0" marL="2286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undirected links support arbitrary relationships among data instances</a:t>
            </a:r>
            <a:endParaRPr sz="1000"/>
          </a:p>
        </p:txBody>
      </p:sp>
      <p:sp>
        <p:nvSpPr>
          <p:cNvPr id="259" name="Google Shape;259;p25"/>
          <p:cNvSpPr txBox="1"/>
          <p:nvPr/>
        </p:nvSpPr>
        <p:spPr>
          <a:xfrm>
            <a:off x="4448575" y="3730000"/>
            <a:ext cx="2550600" cy="106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ComputingResource = Choice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1 sw  SoftwareComputingResource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2 hw  HardwareComputingResource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WindowsServer = Record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1 version  WindowsServerVersion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2 roles    WindowsServerRole [1..*]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4491325" y="2254300"/>
            <a:ext cx="1052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Windows</a:t>
            </a:r>
            <a:br>
              <a:rPr lang="en" sz="800"/>
            </a:br>
            <a:r>
              <a:rPr lang="en" sz="800"/>
              <a:t>Domain Controller</a:t>
            </a:r>
            <a:endParaRPr sz="800"/>
          </a:p>
        </p:txBody>
      </p:sp>
      <p:cxnSp>
        <p:nvCxnSpPr>
          <p:cNvPr id="261" name="Google Shape;261;p25"/>
          <p:cNvCxnSpPr>
            <a:stCxn id="245" idx="1"/>
            <a:endCxn id="260" idx="3"/>
          </p:cNvCxnSpPr>
          <p:nvPr/>
        </p:nvCxnSpPr>
        <p:spPr>
          <a:xfrm rot="10800000">
            <a:off x="5543500" y="2379850"/>
            <a:ext cx="1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5"/>
          <p:cNvSpPr txBox="1"/>
          <p:nvPr/>
        </p:nvSpPr>
        <p:spPr>
          <a:xfrm>
            <a:off x="5340463" y="2108750"/>
            <a:ext cx="560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980000"/>
                </a:solidFill>
              </a:rPr>
              <a:t>has roles</a:t>
            </a:r>
            <a:endParaRPr i="1" sz="800">
              <a:solidFill>
                <a:srgbClr val="980000"/>
              </a:solidFill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281950" y="1705325"/>
            <a:ext cx="7395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980000"/>
                </a:solidFill>
              </a:rPr>
              <a:t>is a parent of</a:t>
            </a:r>
            <a:endParaRPr i="1" sz="800">
              <a:solidFill>
                <a:srgbClr val="980000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7208900" y="3850300"/>
            <a:ext cx="1606500" cy="94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UML Generalization Sets:</a:t>
            </a:r>
            <a:endParaRPr i="1" sz="800"/>
          </a:p>
          <a:p>
            <a:pPr indent="-107950" lvl="0" marL="200025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i="1" lang="en" sz="800"/>
              <a:t>disjoint / overlapping</a:t>
            </a:r>
            <a:endParaRPr i="1" sz="800"/>
          </a:p>
          <a:p>
            <a:pPr indent="-107950" lvl="0" marL="200025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i="1" lang="en" sz="800"/>
              <a:t>complete / incomplete</a:t>
            </a:r>
            <a:endParaRPr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"parent-of" = Choice = disjoint</a:t>
            </a:r>
            <a:endParaRPr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Goal is to be complete</a:t>
            </a:r>
            <a:endParaRPr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cxnSp>
        <p:nvCxnSpPr>
          <p:cNvPr id="265" name="Google Shape;265;p25"/>
          <p:cNvCxnSpPr/>
          <p:nvPr/>
        </p:nvCxnSpPr>
        <p:spPr>
          <a:xfrm flipH="1" rot="-5400000">
            <a:off x="8014025" y="4486975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6132500" y="3898900"/>
            <a:ext cx="1116300" cy="58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" name="Google Shape;267;p25"/>
          <p:cNvSpPr txBox="1"/>
          <p:nvPr/>
        </p:nvSpPr>
        <p:spPr>
          <a:xfrm>
            <a:off x="4966975" y="4726875"/>
            <a:ext cx="1513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OpenC2 JADN IDL</a:t>
            </a:r>
            <a:endParaRPr i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6885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SCAP defines assessment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SCAPv2 includes ongoing assessment operations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OpenC2 protocol communicates assessment requests and results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Development Projects: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SCAPv2 Endpoint Data Collection Prototype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OpenC2 SBOM Proof of Concept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75" y="3594175"/>
            <a:ext cx="3800750" cy="1203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225" y="1237100"/>
            <a:ext cx="3419050" cy="1576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Projects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825" y="1472850"/>
            <a:ext cx="3525251" cy="2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646250" y="4255800"/>
            <a:ext cx="4172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OpenC2 Software Bill of Materials Proof of Concept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https://github.com/oasis-tcs/openc2-usecases/tree/master/SBOM-PoC</a:t>
            </a:r>
            <a:endParaRPr sz="10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75" y="2261297"/>
            <a:ext cx="3897875" cy="1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210425" y="4255800"/>
            <a:ext cx="28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SCAPv2 Data Collection Prototype</a:t>
            </a:r>
            <a:endParaRPr sz="1200"/>
          </a:p>
        </p:txBody>
      </p:sp>
      <p:sp>
        <p:nvSpPr>
          <p:cNvPr id="105" name="Google Shape;105;p15"/>
          <p:cNvSpPr/>
          <p:nvPr/>
        </p:nvSpPr>
        <p:spPr>
          <a:xfrm>
            <a:off x="3636375" y="2448375"/>
            <a:ext cx="2097300" cy="431100"/>
          </a:xfrm>
          <a:prstGeom prst="ellipse">
            <a:avLst/>
          </a:prstGeom>
          <a:noFill/>
          <a:ln cap="flat" cmpd="sng" w="19050">
            <a:solidFill>
              <a:srgbClr val="34A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007375" y="2390647"/>
            <a:ext cx="1391700" cy="1038900"/>
          </a:xfrm>
          <a:prstGeom prst="ellipse">
            <a:avLst/>
          </a:prstGeom>
          <a:noFill/>
          <a:ln cap="flat" cmpd="sng" w="19050">
            <a:solidFill>
              <a:srgbClr val="34A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874175" y="1984982"/>
            <a:ext cx="1539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C00"/>
                </a:solidFill>
              </a:rPr>
              <a:t>OpenC2 Messaging</a:t>
            </a:r>
            <a:endParaRPr sz="1200">
              <a:solidFill>
                <a:srgbClr val="34AC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636375" y="2828928"/>
            <a:ext cx="166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C00"/>
                </a:solidFill>
              </a:rPr>
              <a:t>SCAPv2 Application</a:t>
            </a:r>
            <a:endParaRPr sz="1200">
              <a:solidFill>
                <a:srgbClr val="34A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300" y="1682400"/>
            <a:ext cx="5990899" cy="27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1960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OpenC2 Scope</a:t>
            </a:r>
            <a:endParaRPr sz="2400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77050" y="1853850"/>
            <a:ext cx="21108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Remediation Cycle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(OODA Loop):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555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Sense</a:t>
            </a:r>
            <a:endParaRPr sz="11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55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1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55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Decide</a:t>
            </a:r>
            <a:endParaRPr sz="11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55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C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34AC00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vendor-agnostic vocabulary of core and extension commands, integrable into response playbooks.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NETCONF vendor extensions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OpenC2 </a:t>
            </a:r>
            <a:r>
              <a:rPr b="1" lang="en" sz="1000">
                <a:solidFill>
                  <a:srgbClr val="34AC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 b="1" sz="1000">
              <a:solidFill>
                <a:srgbClr val="34A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777800" y="1926600"/>
            <a:ext cx="990000" cy="2520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758200" y="4564200"/>
            <a:ext cx="6233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https://www.cisco.com/c/dam/en/us/products/collateral/security/amp-for-endpoints/amp4e-w-orbital-wp.pdf</a:t>
            </a:r>
            <a:endParaRPr sz="1000"/>
          </a:p>
        </p:txBody>
      </p:sp>
      <p:sp>
        <p:nvSpPr>
          <p:cNvPr id="118" name="Google Shape;118;p16"/>
          <p:cNvSpPr txBox="1"/>
          <p:nvPr/>
        </p:nvSpPr>
        <p:spPr>
          <a:xfrm>
            <a:off x="7805550" y="2102400"/>
            <a:ext cx="9345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980000"/>
                </a:solidFill>
              </a:rPr>
              <a:t>Out of scope</a:t>
            </a:r>
            <a:endParaRPr i="1" sz="1000">
              <a:solidFill>
                <a:srgbClr val="980000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469800" y="2933100"/>
            <a:ext cx="492000" cy="257700"/>
          </a:xfrm>
          <a:prstGeom prst="ellipse">
            <a:avLst/>
          </a:prstGeom>
          <a:noFill/>
          <a:ln cap="flat" cmpd="sng" w="9525">
            <a:solidFill>
              <a:srgbClr val="34A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838800" y="3255900"/>
            <a:ext cx="645600" cy="257700"/>
          </a:xfrm>
          <a:prstGeom prst="ellipse">
            <a:avLst/>
          </a:prstGeom>
          <a:noFill/>
          <a:ln cap="flat" cmpd="sng" w="9525">
            <a:solidFill>
              <a:srgbClr val="34A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855600" y="2753700"/>
            <a:ext cx="755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4AC00"/>
                </a:solidFill>
              </a:rPr>
              <a:t>In scope</a:t>
            </a:r>
            <a:endParaRPr i="1" sz="1000">
              <a:solidFill>
                <a:srgbClr val="34AC00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149341" y="2514300"/>
            <a:ext cx="581993" cy="535194"/>
          </a:xfrm>
          <a:custGeom>
            <a:rect b="b" l="l" r="r" t="t"/>
            <a:pathLst>
              <a:path extrusionOk="0" h="21600" w="14068">
                <a:moveTo>
                  <a:pt x="0" y="21600"/>
                </a:moveTo>
                <a:cubicBezTo>
                  <a:pt x="1520" y="21280"/>
                  <a:pt x="6800" y="21440"/>
                  <a:pt x="9120" y="19680"/>
                </a:cubicBezTo>
                <a:cubicBezTo>
                  <a:pt x="11440" y="17920"/>
                  <a:pt x="13400" y="14000"/>
                  <a:pt x="13920" y="11040"/>
                </a:cubicBezTo>
                <a:cubicBezTo>
                  <a:pt x="14440" y="8080"/>
                  <a:pt x="13520" y="3760"/>
                  <a:pt x="12240" y="1920"/>
                </a:cubicBezTo>
                <a:cubicBezTo>
                  <a:pt x="10960" y="80"/>
                  <a:pt x="7240" y="320"/>
                  <a:pt x="6240" y="0"/>
                </a:cubicBezTo>
              </a:path>
            </a:pathLst>
          </a:custGeom>
          <a:noFill/>
          <a:ln cap="flat" cmpd="sng" w="19050">
            <a:solidFill>
              <a:srgbClr val="34AC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3" name="Google Shape;123;p16"/>
          <p:cNvSpPr/>
          <p:nvPr/>
        </p:nvSpPr>
        <p:spPr>
          <a:xfrm>
            <a:off x="2791800" y="3258750"/>
            <a:ext cx="848400" cy="252000"/>
          </a:xfrm>
          <a:prstGeom prst="ellipse">
            <a:avLst/>
          </a:prstGeom>
          <a:noFill/>
          <a:ln cap="flat" cmpd="sng" w="9525">
            <a:solidFill>
              <a:srgbClr val="34A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315041" y="2726800"/>
            <a:ext cx="293916" cy="312336"/>
          </a:xfrm>
          <a:custGeom>
            <a:rect b="b" l="l" r="r" t="t"/>
            <a:pathLst>
              <a:path extrusionOk="0" h="21600" w="14068">
                <a:moveTo>
                  <a:pt x="0" y="21600"/>
                </a:moveTo>
                <a:cubicBezTo>
                  <a:pt x="1520" y="21280"/>
                  <a:pt x="6800" y="21440"/>
                  <a:pt x="9120" y="19680"/>
                </a:cubicBezTo>
                <a:cubicBezTo>
                  <a:pt x="11440" y="17920"/>
                  <a:pt x="13400" y="14000"/>
                  <a:pt x="13920" y="11040"/>
                </a:cubicBezTo>
                <a:cubicBezTo>
                  <a:pt x="14440" y="8080"/>
                  <a:pt x="13520" y="3760"/>
                  <a:pt x="12240" y="1920"/>
                </a:cubicBezTo>
                <a:cubicBezTo>
                  <a:pt x="10960" y="80"/>
                  <a:pt x="7240" y="320"/>
                  <a:pt x="6240" y="0"/>
                </a:cubicBezTo>
              </a:path>
            </a:pathLst>
          </a:custGeom>
          <a:noFill/>
          <a:ln cap="flat" cmpd="sng" w="19050">
            <a:solidFill>
              <a:srgbClr val="34AC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5" name="Google Shape;125;p16"/>
          <p:cNvSpPr/>
          <p:nvPr/>
        </p:nvSpPr>
        <p:spPr>
          <a:xfrm>
            <a:off x="2791800" y="3258750"/>
            <a:ext cx="848400" cy="2520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322425" y="2940388"/>
            <a:ext cx="755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4AC00"/>
                </a:solidFill>
              </a:rPr>
              <a:t>controls</a:t>
            </a:r>
            <a:endParaRPr i="1" sz="1000">
              <a:solidFill>
                <a:srgbClr val="34AC00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791800" y="722400"/>
            <a:ext cx="6047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Struggle Behind Long Remediation Cycles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 2018 incident response survey by SANS showed an increase in the number of organizations detecting incidents within 24 hours, along with a general move to shorter </a:t>
            </a:r>
            <a:r>
              <a:rPr lang="en" sz="900">
                <a:highlight>
                  <a:srgbClr val="F4CCCC"/>
                </a:highlight>
              </a:rPr>
              <a:t>detection</a:t>
            </a:r>
            <a:r>
              <a:rPr lang="en" sz="900"/>
              <a:t>. However, despite 53% of organizations detecting incidents within 24 hours, 61% took two or more days to </a:t>
            </a:r>
            <a:r>
              <a:rPr lang="en" sz="900">
                <a:highlight>
                  <a:srgbClr val="D9EAD3"/>
                </a:highlight>
              </a:rPr>
              <a:t>remediate</a:t>
            </a:r>
            <a:r>
              <a:rPr lang="en" sz="900"/>
              <a:t>.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969575" y="1144950"/>
            <a:ext cx="3928800" cy="3370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Protocol:</a:t>
            </a:r>
            <a:r>
              <a:rPr lang="en" sz="1000"/>
              <a:t>   http, mqtt, opendxl, …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Headers: carried in Protocol or Message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Payload: Message or Content (as indicated by media-type)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OpenC2?</a:t>
            </a:r>
            <a:endParaRPr sz="14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78000" y="1853850"/>
            <a:ext cx="46335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Content: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control structure and cybersecurity vocabulary for discrete </a:t>
            </a:r>
            <a:r>
              <a:rPr b="1" lang="en" sz="1200">
                <a:solidFill>
                  <a:srgbClr val="34AC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1" sz="1200">
              <a:solidFill>
                <a:srgbClr val="34A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Action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(verb): allow, deny, contain, scan, query, restart, …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(noun): device, file, ip address, ip connection, url, …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additional details: where and how to perform the action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Actuator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(function): packet filtering, intrusion prevention, assessment, ...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33350" lvl="0" marL="57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Message: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content-agnostic payload structure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Headers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Content-type (openc2), Message-type (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request, response, notification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Content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33350" lvl="0" marL="57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Protocol: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message bindings for transport protocols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HTTPS, MQTT, OpenDXL, ...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33350" lvl="0" marL="57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Information Modeling Language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abstract syntax for content in JSON, CBOR, XML, ... formats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06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machine-readable schema ⇒ property tables, IDL, UML diagrams, node-edge graphs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078750" y="1814800"/>
            <a:ext cx="3715200" cy="2598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91425" wrap="square" tIns="18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"request_id": "32cd9168-338f-11e4-0d01-0050569b7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"body":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"openc2":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"request":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640225" y="2766000"/>
            <a:ext cx="2988900" cy="1140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"action": "contain",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"target":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"device":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"hostname": "testdevice.local.com"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074625" y="1814800"/>
            <a:ext cx="719400" cy="237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Message</a:t>
            </a:r>
            <a:endParaRPr b="1" sz="1000"/>
          </a:p>
        </p:txBody>
      </p:sp>
      <p:sp>
        <p:nvSpPr>
          <p:cNvPr id="138" name="Google Shape;138;p17"/>
          <p:cNvSpPr txBox="1"/>
          <p:nvPr/>
        </p:nvSpPr>
        <p:spPr>
          <a:xfrm>
            <a:off x="7952628" y="2765562"/>
            <a:ext cx="676500" cy="216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Content</a:t>
            </a:r>
            <a:endParaRPr b="1" sz="1000"/>
          </a:p>
        </p:txBody>
      </p:sp>
      <p:cxnSp>
        <p:nvCxnSpPr>
          <p:cNvPr id="139" name="Google Shape;139;p17"/>
          <p:cNvCxnSpPr/>
          <p:nvPr/>
        </p:nvCxnSpPr>
        <p:spPr>
          <a:xfrm flipH="1" rot="10800000">
            <a:off x="4656075" y="2616650"/>
            <a:ext cx="827400" cy="814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17"/>
          <p:cNvSpPr txBox="1"/>
          <p:nvPr/>
        </p:nvSpPr>
        <p:spPr>
          <a:xfrm>
            <a:off x="8178975" y="1144950"/>
            <a:ext cx="719400" cy="237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Protocol</a:t>
            </a:r>
            <a:endParaRPr b="1" sz="1000"/>
          </a:p>
        </p:txBody>
      </p:sp>
      <p:sp>
        <p:nvSpPr>
          <p:cNvPr id="141" name="Google Shape;141;p17"/>
          <p:cNvSpPr/>
          <p:nvPr/>
        </p:nvSpPr>
        <p:spPr>
          <a:xfrm>
            <a:off x="6252725" y="3737275"/>
            <a:ext cx="2446500" cy="21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["contain", "device": {...}]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816200" y="3561500"/>
            <a:ext cx="1725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or using Compact JSON: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630425" y="4486725"/>
            <a:ext cx="43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Friendly Encoding</a:t>
            </a:r>
            <a:r>
              <a:rPr lang="en" sz="1000"/>
              <a:t>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https://www.w3.org/2011/10/integration-workshop</a:t>
            </a:r>
            <a:br>
              <a:rPr lang="en" sz="1000" u="sng">
                <a:solidFill>
                  <a:schemeClr val="hlink"/>
                </a:solidFill>
                <a:hlinkClick r:id="rId4"/>
              </a:rPr>
            </a:br>
            <a:r>
              <a:rPr lang="en" sz="1000" u="sng">
                <a:solidFill>
                  <a:schemeClr val="hlink"/>
                </a:solidFill>
                <a:hlinkClick r:id="rId5"/>
              </a:rPr>
              <a:t>/s/ExperienceswithJSONandXMLTransformations.v08.pdf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4969575" y="1144950"/>
            <a:ext cx="3928800" cy="3370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Protocol:</a:t>
            </a:r>
            <a:r>
              <a:rPr lang="en" sz="1000"/>
              <a:t>   http, mqtt, opendxl, …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Headers: carried in Protocol or Message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Payload: Message or Content (as indicated by media-type)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OpenC2 Actuator Profiles</a:t>
            </a:r>
            <a:endParaRPr sz="1400"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98600" y="1945250"/>
            <a:ext cx="47130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Language Specification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defines the Content structure and a cybersecurity vocabulary of simple common objects: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333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(noun): device, file, ip address, ip connection, url, 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33350" lvl="0" marL="57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Actuator Profiles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define application-specific objects that may be simple or complex: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3335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(noun):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2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slpf/rule_number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2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scap/assessment (to be defined)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33350" lvl="0" marL="57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(OpenC2 Consumer) supports parts of the core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Language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and one or more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Actuator Profiles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https://github.com/oasis-tcs/openc2-usecases/tree/master/SBOM-PoC/Schemas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078750" y="1814800"/>
            <a:ext cx="3715200" cy="2598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"request_id": "32cd9168-338f-11e4-0d01-0050569b7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"body":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"openc2":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"request":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640225" y="2768885"/>
            <a:ext cx="2988900" cy="112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"action": "delete",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"target":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"slpf":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"rule_number": 34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8074625" y="1814800"/>
            <a:ext cx="719400" cy="237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Message</a:t>
            </a:r>
            <a:endParaRPr b="1" sz="1000"/>
          </a:p>
        </p:txBody>
      </p:sp>
      <p:sp>
        <p:nvSpPr>
          <p:cNvPr id="154" name="Google Shape;154;p18"/>
          <p:cNvSpPr txBox="1"/>
          <p:nvPr/>
        </p:nvSpPr>
        <p:spPr>
          <a:xfrm>
            <a:off x="7952703" y="2768910"/>
            <a:ext cx="676500" cy="216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Content</a:t>
            </a:r>
            <a:endParaRPr b="1" sz="1000"/>
          </a:p>
        </p:txBody>
      </p:sp>
      <p:cxnSp>
        <p:nvCxnSpPr>
          <p:cNvPr id="155" name="Google Shape;155;p18"/>
          <p:cNvCxnSpPr/>
          <p:nvPr/>
        </p:nvCxnSpPr>
        <p:spPr>
          <a:xfrm flipH="1" rot="10800000">
            <a:off x="2071500" y="3168175"/>
            <a:ext cx="3706800" cy="186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" name="Google Shape;156;p18"/>
          <p:cNvSpPr txBox="1"/>
          <p:nvPr/>
        </p:nvSpPr>
        <p:spPr>
          <a:xfrm>
            <a:off x="8178975" y="1144950"/>
            <a:ext cx="719400" cy="237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Protocol</a:t>
            </a:r>
            <a:endParaRPr b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Collection Experiment</a:t>
            </a:r>
            <a:endParaRPr sz="1800"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729450" y="2175175"/>
            <a:ext cx="43584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 each Message sent between components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1a. Initiate Collection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1b. Request Acknowledgement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2. Store (collection instructions)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3a. Query (Applicability)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3b. Query Results (Applicable Targets)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Every Message needs a unique name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Message names used by SCAPv2 team ("Initiate Collection") reflect purpose (verb)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Content names ("Assessment-Instructions") refer to data structure (noun)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29324" l="0" r="0" t="5770"/>
          <a:stretch/>
        </p:blipFill>
        <p:spPr>
          <a:xfrm>
            <a:off x="5087925" y="1216825"/>
            <a:ext cx="3814200" cy="25008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9"/>
          <p:cNvSpPr/>
          <p:nvPr/>
        </p:nvSpPr>
        <p:spPr>
          <a:xfrm>
            <a:off x="1932150" y="710500"/>
            <a:ext cx="1512000" cy="812100"/>
          </a:xfrm>
          <a:prstGeom prst="cloudCallout">
            <a:avLst>
              <a:gd fmla="val -26045" name="adj1"/>
              <a:gd fmla="val 85728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103549" y="830130"/>
            <a:ext cx="1086300" cy="53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or: "How to OpenC2-ize a system spec"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747075" y="909975"/>
            <a:ext cx="1161600" cy="565200"/>
          </a:xfrm>
          <a:prstGeom prst="cloudCallout">
            <a:avLst>
              <a:gd fmla="val 71978" name="adj1"/>
              <a:gd fmla="val 44635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47125" y="1063275"/>
            <a:ext cx="1161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Conceptual Design (messages)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729450" y="2078875"/>
            <a:ext cx="4358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Assign Content name used in each Message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1a.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Initiate Collection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request message with specified content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1b.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Request Acknowledgement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response message, no content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Store (collection instructions)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shown as event, but may need ack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3a.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Query (Applicability)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request, need content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3b.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Query Results (Applicable Targets)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response, need content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4a.  …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lang="en" sz="1000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* pick an Action(verb) for each request.  Target(noun) = </a:t>
            </a:r>
            <a:r>
              <a:rPr lang="en" sz="1000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name of content</a:t>
            </a:r>
            <a:endParaRPr sz="1000">
              <a:solidFill>
                <a:srgbClr val="000000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* define content types and attributes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Example: 1a: </a:t>
            </a:r>
            <a:r>
              <a:rPr lang="en" sz="1000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Initiate Collection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message might contain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Action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= scan, 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Assessment-Instructions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950" y="994475"/>
            <a:ext cx="3814176" cy="38528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Collection Experiment</a:t>
            </a:r>
            <a:endParaRPr sz="1800"/>
          </a:p>
        </p:txBody>
      </p:sp>
      <p:sp>
        <p:nvSpPr>
          <p:cNvPr id="175" name="Google Shape;175;p20"/>
          <p:cNvSpPr/>
          <p:nvPr/>
        </p:nvSpPr>
        <p:spPr>
          <a:xfrm>
            <a:off x="4219375" y="4417875"/>
            <a:ext cx="1161600" cy="565200"/>
          </a:xfrm>
          <a:prstGeom prst="cloudCallout">
            <a:avLst>
              <a:gd fmla="val 78540" name="adj1"/>
              <a:gd fmla="val -4225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219375" y="4571175"/>
            <a:ext cx="1161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Logical </a:t>
            </a: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Design (attributes)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747075" y="909975"/>
            <a:ext cx="1161600" cy="565200"/>
          </a:xfrm>
          <a:prstGeom prst="cloudCallout">
            <a:avLst>
              <a:gd fmla="val 71978" name="adj1"/>
              <a:gd fmla="val 44635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747125" y="1063275"/>
            <a:ext cx="1161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Conceptual Design (messages)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180050" y="1883873"/>
            <a:ext cx="27732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Make up attribute names and types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99" y="663500"/>
            <a:ext cx="1619600" cy="18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597000" y="857175"/>
            <a:ext cx="2533200" cy="651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B6D7A8"/>
                </a:highlight>
              </a:rPr>
              <a:t>Initiate Collection</a:t>
            </a:r>
            <a:r>
              <a:rPr lang="en" sz="1000"/>
              <a:t> message: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Target Name: </a:t>
            </a:r>
            <a:r>
              <a:rPr lang="en" sz="1000">
                <a:highlight>
                  <a:srgbClr val="FFE599"/>
                </a:highlight>
              </a:rPr>
              <a:t>Assessment-Instructions</a:t>
            </a:r>
            <a:endParaRPr sz="1000"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Target Type: </a:t>
            </a:r>
            <a:r>
              <a:rPr lang="en" sz="1000">
                <a:highlight>
                  <a:srgbClr val="A4C2F4"/>
                </a:highlight>
              </a:rPr>
              <a:t>Record</a:t>
            </a:r>
            <a:r>
              <a:rPr lang="en" sz="1000"/>
              <a:t> (JSON object)</a:t>
            </a:r>
            <a:endParaRPr sz="1000"/>
          </a:p>
        </p:txBody>
      </p:sp>
      <p:sp>
        <p:nvSpPr>
          <p:cNvPr id="186" name="Google Shape;186;p21"/>
          <p:cNvSpPr txBox="1"/>
          <p:nvPr/>
        </p:nvSpPr>
        <p:spPr>
          <a:xfrm>
            <a:off x="817775" y="1961150"/>
            <a:ext cx="2991300" cy="279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Assessment-Instructions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10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content     Assessment-Content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targets     Assessment-Target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oldest      DateTime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latest      DateTime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refresh     Boolean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methods     PCE-Filter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formats     Result-Format [1..*]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params      Collection-Parameters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requestor   Requestor-ID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Assessment-Content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Assessment-Target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PCE-Filter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Result-Format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Collection-Parameters = String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Requestor-ID = Binary /uuid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967100" y="2081675"/>
            <a:ext cx="3093600" cy="34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180050" y="2426075"/>
            <a:ext cx="44199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"Content (with IDs)" is from the system description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"content" is a (made-up) attribute name (could be better)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"Assessment-Content" is a (made-up) type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"Targeting" sounds vaguely plural, so give it multiplicity [1..*]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"Oldest valid results" sounds like a date-time, but may be more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stubs (String) for unknown types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Guess that "Requestor identifier" might be a UUID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Do the same for all Messages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OpenC2 schema for Data Collection Experiment is now defined in sufficient detail for experimenting.  Fill in stubs later.</a:t>
            </a:r>
            <a:endParaRPr sz="1200"/>
          </a:p>
        </p:txBody>
      </p:sp>
      <p:sp>
        <p:nvSpPr>
          <p:cNvPr id="189" name="Google Shape;189;p21"/>
          <p:cNvSpPr/>
          <p:nvPr/>
        </p:nvSpPr>
        <p:spPr>
          <a:xfrm>
            <a:off x="3889350" y="4215568"/>
            <a:ext cx="3435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 rot="10800000">
            <a:off x="3851193" y="2473875"/>
            <a:ext cx="378300" cy="1640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2977925" y="767950"/>
            <a:ext cx="1399200" cy="613500"/>
          </a:xfrm>
          <a:prstGeom prst="cloudCallout">
            <a:avLst>
              <a:gd fmla="val -14674" name="adj1"/>
              <a:gd fmla="val 12792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113875" y="865068"/>
            <a:ext cx="1109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Physical </a:t>
            </a: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Design (information model with types)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SCAPv2 Actuator Profile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817775" y="4700900"/>
            <a:ext cx="2991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OpenC2 JADN Interface Definition Language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