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8" r:id="rId3"/>
    <p:sldId id="262" r:id="rId4"/>
    <p:sldId id="263" r:id="rId5"/>
    <p:sldId id="264" r:id="rId6"/>
    <p:sldId id="267" r:id="rId7"/>
    <p:sldId id="272" r:id="rId8"/>
    <p:sldId id="273" r:id="rId9"/>
    <p:sldId id="271" r:id="rId10"/>
    <p:sldId id="274" r:id="rId11"/>
    <p:sldId id="275" r:id="rId12"/>
    <p:sldId id="276" r:id="rId13"/>
    <p:sldId id="269" r:id="rId14"/>
    <p:sldId id="265"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3/20/2023</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7332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3/20/2023</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282443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3/20/2023</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399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3/20/2023</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568571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3/20/2023</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635360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3/20/2023</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486019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3/20/2023</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352063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3/20/2023</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19919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3/20/2023</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801103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3/20/2023</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979911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3/20/2023</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6148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3/20/2023</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0779123"/>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hyperlink" Target="https://peerj.com/articles/cs-218/" TargetMode="External"/><Relationship Id="rId3" Type="http://schemas.openxmlformats.org/officeDocument/2006/relationships/hyperlink" Target="https://www.ncbi.nlm.nih.gov/pmc/articles/PMC8321080/#:~:text=Algorithms%20have%20been%20developed%20based,deep%20learn%20detection%20and%20more" TargetMode="External"/><Relationship Id="rId7" Type="http://schemas.openxmlformats.org/officeDocument/2006/relationships/hyperlink" Target="https://web.stanford.edu/class/cs231a/prev_projects_2016/CS231A_Project_Final.pdf" TargetMode="External"/><Relationship Id="rId2" Type="http://schemas.openxmlformats.org/officeDocument/2006/relationships/hyperlink" Target="https://www.researchgate.net/publication/284626785_Hand_Gesture_Recognition_A_Literature_Review" TargetMode="External"/><Relationship Id="rId1" Type="http://schemas.openxmlformats.org/officeDocument/2006/relationships/slideLayout" Target="../slideLayouts/slideLayout7.xml"/><Relationship Id="rId6" Type="http://schemas.openxmlformats.org/officeDocument/2006/relationships/hyperlink" Target="https://www.kaggle.com/code/adinishad/hand-sign-recognition-cnn-keras-97-accuracy?scriptVersionId=41482305&amp;cellId=4" TargetMode="External"/><Relationship Id="rId5" Type="http://schemas.openxmlformats.org/officeDocument/2006/relationships/hyperlink" Target="https://www.academia.edu/17775220/Hand_Gesture_Recognition_A_Literature_Review" TargetMode="External"/><Relationship Id="rId4" Type="http://schemas.openxmlformats.org/officeDocument/2006/relationships/hyperlink" Target="https://www.mdpi.com/2313-433X/6/8/73" TargetMode="External"/><Relationship Id="rId9" Type="http://schemas.openxmlformats.org/officeDocument/2006/relationships/hyperlink" Target="https://gitlab.aicloud.sbercloud.ru/rndcv/hagrid"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hyperlink" Target="https://doi.org/10.7717/peerjcs.218/fig-4"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BF447FC5-81F5-498F-B253-3D2BBDD2E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C0390D7A-B375-4BE2-82A9-33DED1CEB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ACA11FF-9D05-7E8F-9923-52744E8AD381}"/>
              </a:ext>
            </a:extLst>
          </p:cNvPr>
          <p:cNvSpPr>
            <a:spLocks noGrp="1"/>
          </p:cNvSpPr>
          <p:nvPr>
            <p:ph type="ctrTitle"/>
          </p:nvPr>
        </p:nvSpPr>
        <p:spPr>
          <a:xfrm>
            <a:off x="517868" y="976159"/>
            <a:ext cx="6144231" cy="2441074"/>
          </a:xfrm>
        </p:spPr>
        <p:txBody>
          <a:bodyPr vert="horz" lIns="91440" tIns="45720" rIns="91440" bIns="45720" rtlCol="0" anchor="t">
            <a:normAutofit/>
          </a:bodyPr>
          <a:lstStyle/>
          <a:p>
            <a:pPr>
              <a:lnSpc>
                <a:spcPct val="90000"/>
              </a:lnSpc>
            </a:pPr>
            <a:r>
              <a:rPr lang="en-US"/>
              <a:t>Computer Vision</a:t>
            </a:r>
            <a:br>
              <a:rPr lang="en-US"/>
            </a:br>
            <a:r>
              <a:rPr lang="en-US"/>
              <a:t>Hand Gesture Recognition</a:t>
            </a:r>
          </a:p>
        </p:txBody>
      </p:sp>
      <p:sp>
        <p:nvSpPr>
          <p:cNvPr id="30" name="Rectangle 29">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455DB8A-CF7F-C223-6CCF-BB93B726071A}"/>
              </a:ext>
            </a:extLst>
          </p:cNvPr>
          <p:cNvPicPr>
            <a:picLocks noChangeAspect="1"/>
          </p:cNvPicPr>
          <p:nvPr/>
        </p:nvPicPr>
        <p:blipFill rotWithShape="1">
          <a:blip r:embed="rId2"/>
          <a:srcRect t="10430" b="2159"/>
          <a:stretch/>
        </p:blipFill>
        <p:spPr>
          <a:xfrm>
            <a:off x="7624146" y="657369"/>
            <a:ext cx="4061644" cy="2771631"/>
          </a:xfrm>
          <a:prstGeom prst="rect">
            <a:avLst/>
          </a:prstGeom>
        </p:spPr>
      </p:pic>
      <p:sp>
        <p:nvSpPr>
          <p:cNvPr id="32" name="Rectangle 31">
            <a:extLst>
              <a:ext uri="{FF2B5EF4-FFF2-40B4-BE49-F238E27FC236}">
                <a16:creationId xmlns:a16="http://schemas.microsoft.com/office/drawing/2014/main" id="{A133035C-46AF-4B6B-A264-C0D48C50B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4146" y="3612975"/>
            <a:ext cx="4068081"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4BFB0481-2D34-ED22-6334-686565DEB432}"/>
              </a:ext>
            </a:extLst>
          </p:cNvPr>
          <p:cNvSpPr>
            <a:spLocks noGrp="1"/>
          </p:cNvSpPr>
          <p:nvPr>
            <p:ph type="subTitle" idx="1"/>
          </p:nvPr>
        </p:nvSpPr>
        <p:spPr>
          <a:xfrm>
            <a:off x="7642248" y="3776870"/>
            <a:ext cx="4005257" cy="2411994"/>
          </a:xfrm>
        </p:spPr>
        <p:txBody>
          <a:bodyPr vert="horz" lIns="91440" tIns="45720" rIns="91440" bIns="45720" rtlCol="0">
            <a:normAutofit/>
          </a:bodyPr>
          <a:lstStyle/>
          <a:p>
            <a:r>
              <a:rPr lang="en-US" sz="1700" dirty="0"/>
              <a:t>GROUP 3</a:t>
            </a:r>
          </a:p>
          <a:p>
            <a:r>
              <a:rPr lang="en-US" sz="1700" dirty="0"/>
              <a:t>Vinay Malik</a:t>
            </a:r>
          </a:p>
          <a:p>
            <a:r>
              <a:rPr lang="en-US" sz="1700" dirty="0"/>
              <a:t>Shreya Kiran Bhoir</a:t>
            </a:r>
          </a:p>
          <a:p>
            <a:r>
              <a:rPr lang="en-US" sz="1700" dirty="0"/>
              <a:t>Vikash Raj Chandrabalu</a:t>
            </a:r>
          </a:p>
          <a:p>
            <a:r>
              <a:rPr lang="en-US" sz="1700" dirty="0"/>
              <a:t>Priyanka Awasthi</a:t>
            </a:r>
          </a:p>
          <a:p>
            <a:r>
              <a:rPr lang="en-US" sz="1700" dirty="0"/>
              <a:t>Vignesh Ram Sundararaman</a:t>
            </a:r>
          </a:p>
        </p:txBody>
      </p:sp>
      <p:pic>
        <p:nvPicPr>
          <p:cNvPr id="12" name="Picture 11">
            <a:extLst>
              <a:ext uri="{FF2B5EF4-FFF2-40B4-BE49-F238E27FC236}">
                <a16:creationId xmlns:a16="http://schemas.microsoft.com/office/drawing/2014/main" id="{AE98C3FD-610D-CFE5-68E5-09F7F0E18F17}"/>
              </a:ext>
            </a:extLst>
          </p:cNvPr>
          <p:cNvPicPr>
            <a:picLocks noChangeAspect="1"/>
          </p:cNvPicPr>
          <p:nvPr/>
        </p:nvPicPr>
        <p:blipFill>
          <a:blip r:embed="rId3"/>
          <a:stretch>
            <a:fillRect/>
          </a:stretch>
        </p:blipFill>
        <p:spPr>
          <a:xfrm>
            <a:off x="687834" y="3417233"/>
            <a:ext cx="6144231" cy="3317864"/>
          </a:xfrm>
          <a:prstGeom prst="rect">
            <a:avLst/>
          </a:prstGeom>
        </p:spPr>
      </p:pic>
    </p:spTree>
    <p:extLst>
      <p:ext uri="{BB962C8B-B14F-4D97-AF65-F5344CB8AC3E}">
        <p14:creationId xmlns:p14="http://schemas.microsoft.com/office/powerpoint/2010/main" val="1999767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0E7133-9851-31AE-5994-2B3B3A05B4BF}"/>
              </a:ext>
            </a:extLst>
          </p:cNvPr>
          <p:cNvPicPr>
            <a:picLocks noChangeAspect="1"/>
          </p:cNvPicPr>
          <p:nvPr/>
        </p:nvPicPr>
        <p:blipFill>
          <a:blip r:embed="rId2"/>
          <a:stretch>
            <a:fillRect/>
          </a:stretch>
        </p:blipFill>
        <p:spPr>
          <a:xfrm>
            <a:off x="532918" y="601735"/>
            <a:ext cx="11126164" cy="5654530"/>
          </a:xfrm>
          <a:prstGeom prst="rect">
            <a:avLst/>
          </a:prstGeom>
        </p:spPr>
      </p:pic>
    </p:spTree>
    <p:extLst>
      <p:ext uri="{BB962C8B-B14F-4D97-AF65-F5344CB8AC3E}">
        <p14:creationId xmlns:p14="http://schemas.microsoft.com/office/powerpoint/2010/main" val="4285814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8D82B9-C39C-A65F-6ED2-617A47D57CCE}"/>
              </a:ext>
            </a:extLst>
          </p:cNvPr>
          <p:cNvPicPr>
            <a:picLocks noChangeAspect="1"/>
          </p:cNvPicPr>
          <p:nvPr/>
        </p:nvPicPr>
        <p:blipFill>
          <a:blip r:embed="rId2"/>
          <a:stretch>
            <a:fillRect/>
          </a:stretch>
        </p:blipFill>
        <p:spPr>
          <a:xfrm>
            <a:off x="715814" y="868458"/>
            <a:ext cx="10760372" cy="5121084"/>
          </a:xfrm>
          <a:prstGeom prst="rect">
            <a:avLst/>
          </a:prstGeom>
        </p:spPr>
      </p:pic>
      <p:pic>
        <p:nvPicPr>
          <p:cNvPr id="6" name="Picture 5">
            <a:extLst>
              <a:ext uri="{FF2B5EF4-FFF2-40B4-BE49-F238E27FC236}">
                <a16:creationId xmlns:a16="http://schemas.microsoft.com/office/drawing/2014/main" id="{EFF69D2B-7DD3-8D81-C313-F5EBF99D0693}"/>
              </a:ext>
            </a:extLst>
          </p:cNvPr>
          <p:cNvPicPr>
            <a:picLocks noChangeAspect="1"/>
          </p:cNvPicPr>
          <p:nvPr/>
        </p:nvPicPr>
        <p:blipFill>
          <a:blip r:embed="rId2"/>
          <a:stretch>
            <a:fillRect/>
          </a:stretch>
        </p:blipFill>
        <p:spPr>
          <a:xfrm>
            <a:off x="715814" y="868458"/>
            <a:ext cx="10760372" cy="5121084"/>
          </a:xfrm>
          <a:prstGeom prst="rect">
            <a:avLst/>
          </a:prstGeom>
        </p:spPr>
      </p:pic>
    </p:spTree>
    <p:extLst>
      <p:ext uri="{BB962C8B-B14F-4D97-AF65-F5344CB8AC3E}">
        <p14:creationId xmlns:p14="http://schemas.microsoft.com/office/powerpoint/2010/main" val="2785517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8652A0-A4C2-3507-3CA7-6B1914EB30C1}"/>
              </a:ext>
            </a:extLst>
          </p:cNvPr>
          <p:cNvPicPr>
            <a:picLocks noChangeAspect="1"/>
          </p:cNvPicPr>
          <p:nvPr/>
        </p:nvPicPr>
        <p:blipFill>
          <a:blip r:embed="rId2"/>
          <a:stretch>
            <a:fillRect/>
          </a:stretch>
        </p:blipFill>
        <p:spPr>
          <a:xfrm>
            <a:off x="324465" y="1230439"/>
            <a:ext cx="10926912" cy="4397121"/>
          </a:xfrm>
          <a:prstGeom prst="rect">
            <a:avLst/>
          </a:prstGeom>
        </p:spPr>
      </p:pic>
    </p:spTree>
    <p:extLst>
      <p:ext uri="{BB962C8B-B14F-4D97-AF65-F5344CB8AC3E}">
        <p14:creationId xmlns:p14="http://schemas.microsoft.com/office/powerpoint/2010/main" val="2651059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1D5CCC-6A91-3D47-E183-1EB4174A6F5D}"/>
              </a:ext>
            </a:extLst>
          </p:cNvPr>
          <p:cNvPicPr>
            <a:picLocks noChangeAspect="1"/>
          </p:cNvPicPr>
          <p:nvPr/>
        </p:nvPicPr>
        <p:blipFill rotWithShape="1">
          <a:blip r:embed="rId2">
            <a:alphaModFix amt="40000"/>
          </a:blip>
          <a:srcRect l="28309" r="8136"/>
          <a:stretch/>
        </p:blipFill>
        <p:spPr>
          <a:xfrm>
            <a:off x="-2" y="-2"/>
            <a:ext cx="12192001" cy="6858001"/>
          </a:xfrm>
          <a:prstGeom prst="rect">
            <a:avLst/>
          </a:prstGeom>
        </p:spPr>
      </p:pic>
      <p:sp>
        <p:nvSpPr>
          <p:cNvPr id="2" name="Title 1">
            <a:extLst>
              <a:ext uri="{FF2B5EF4-FFF2-40B4-BE49-F238E27FC236}">
                <a16:creationId xmlns:a16="http://schemas.microsoft.com/office/drawing/2014/main" id="{D82D807A-05B8-0866-CE7B-AD8F80B14F8E}"/>
              </a:ext>
            </a:extLst>
          </p:cNvPr>
          <p:cNvSpPr>
            <a:spLocks noGrp="1"/>
          </p:cNvSpPr>
          <p:nvPr>
            <p:ph type="ctrTitle"/>
          </p:nvPr>
        </p:nvSpPr>
        <p:spPr>
          <a:xfrm>
            <a:off x="517870" y="759592"/>
            <a:ext cx="10110801" cy="646421"/>
          </a:xfrm>
        </p:spPr>
        <p:txBody>
          <a:bodyPr anchor="t">
            <a:noAutofit/>
          </a:bodyPr>
          <a:lstStyle/>
          <a:p>
            <a:r>
              <a:rPr lang="en-CA" sz="4000" dirty="0">
                <a:solidFill>
                  <a:srgbClr val="FFFFFF"/>
                </a:solidFill>
              </a:rPr>
              <a:t>Conclusion</a:t>
            </a:r>
          </a:p>
        </p:txBody>
      </p:sp>
      <p:sp>
        <p:nvSpPr>
          <p:cNvPr id="3" name="Subtitle 2">
            <a:extLst>
              <a:ext uri="{FF2B5EF4-FFF2-40B4-BE49-F238E27FC236}">
                <a16:creationId xmlns:a16="http://schemas.microsoft.com/office/drawing/2014/main" id="{2B42ADA5-36EE-988C-7EB4-83C17D640048}"/>
              </a:ext>
            </a:extLst>
          </p:cNvPr>
          <p:cNvSpPr>
            <a:spLocks noGrp="1"/>
          </p:cNvSpPr>
          <p:nvPr>
            <p:ph type="subTitle" idx="1"/>
          </p:nvPr>
        </p:nvSpPr>
        <p:spPr>
          <a:xfrm>
            <a:off x="517870" y="1504335"/>
            <a:ext cx="11103859" cy="4702145"/>
          </a:xfrm>
        </p:spPr>
        <p:txBody>
          <a:bodyPr anchor="t">
            <a:normAutofit/>
          </a:bodyPr>
          <a:lstStyle/>
          <a:p>
            <a:pPr algn="just">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Our hand gesture recognition project results show that we achieved with MAP score 77% and a loss of 34% This demonstrates that our model can recognise hand gestures accurately in real-time using a webcam and can be used in a variety of applications such as human-computer interaction and robotics. It is worth noting, however, that our results were obtained using a controlled dataset and that additional testing on diverse datasets may be required to evaluate the model's generalisation performance.</a:t>
            </a:r>
          </a:p>
          <a:p>
            <a:endParaRPr lang="en-CA" dirty="0">
              <a:solidFill>
                <a:schemeClr val="bg1"/>
              </a:solidFill>
            </a:endParaRPr>
          </a:p>
        </p:txBody>
      </p:sp>
    </p:spTree>
    <p:extLst>
      <p:ext uri="{BB962C8B-B14F-4D97-AF65-F5344CB8AC3E}">
        <p14:creationId xmlns:p14="http://schemas.microsoft.com/office/powerpoint/2010/main" val="1911564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FFBC6F2-30AB-9E97-204E-0A5835D0AC7C}"/>
              </a:ext>
            </a:extLst>
          </p:cNvPr>
          <p:cNvSpPr txBox="1"/>
          <p:nvPr/>
        </p:nvSpPr>
        <p:spPr>
          <a:xfrm>
            <a:off x="383458" y="1450758"/>
            <a:ext cx="8691716" cy="5151603"/>
          </a:xfrm>
          <a:prstGeom prst="rect">
            <a:avLst/>
          </a:prstGeom>
          <a:noFill/>
        </p:spPr>
        <p:txBody>
          <a:bodyPr wrap="square">
            <a:spAutoFit/>
          </a:bodyPr>
          <a:lstStyle/>
          <a:p>
            <a:pPr>
              <a:lnSpc>
                <a:spcPct val="107000"/>
              </a:lnSpc>
              <a:spcAft>
                <a:spcPts val="800"/>
              </a:spcAft>
            </a:pPr>
            <a:r>
              <a:rPr lang="en-CA"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https://www.researchgate.net/publication/284626785_Hand_Gesture_Recognition_A_Literature_Review</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https://www.ncbi.nlm.nih.gov/pmc/articles/PMC8321080/#:~:text=Algorithms%20have%20been%20developed%20based,deep%20learn%20detection%20and%20more</a:t>
            </a:r>
            <a:r>
              <a:rPr lang="en-CA" sz="18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CA"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https://www.mdpi.com/2313-433X/6/8/73</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https://www.academia.edu/17775220/Hand_Gesture_Recognition_A_Literature_Review</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https://www.researchgate.net/publication/284626785_Hand_Gesture_Recognition_A_Literature_Review</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6"/>
              </a:rPr>
              <a:t>https://www.kaggle.com/code/adinishad/hand-sign-recognition-cnn-keras-97-accuracy?scriptVersionId=41482305&amp;cellId=4</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7"/>
              </a:rPr>
              <a:t>https://web.stanford.edu/class/cs231a/prev_projects_2016/CS231A_Project_Final.pdf</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https://www.mdpi.com/2313-433X/6/8/73</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8"/>
              </a:rPr>
              <a:t>https://peerj.com/articles/cs-218/</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9"/>
              </a:rPr>
              <a:t>https://gitlab.aicloud.sbercloud.ru/rndcv/hagrid</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itle 1">
            <a:extLst>
              <a:ext uri="{FF2B5EF4-FFF2-40B4-BE49-F238E27FC236}">
                <a16:creationId xmlns:a16="http://schemas.microsoft.com/office/drawing/2014/main" id="{BC99395F-220D-7DB8-B100-59C924479631}"/>
              </a:ext>
            </a:extLst>
          </p:cNvPr>
          <p:cNvSpPr txBox="1">
            <a:spLocks/>
          </p:cNvSpPr>
          <p:nvPr/>
        </p:nvSpPr>
        <p:spPr>
          <a:xfrm>
            <a:off x="458876" y="781763"/>
            <a:ext cx="5194672" cy="472350"/>
          </a:xfrm>
          <a:prstGeom prst="rect">
            <a:avLst/>
          </a:prstGeom>
        </p:spPr>
        <p:txBody>
          <a:bodyPr anchor="t">
            <a:normAutofit fontScale="55000" lnSpcReduction="20000"/>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n-CA" dirty="0"/>
              <a:t>REFRENCES AND CITATION</a:t>
            </a:r>
          </a:p>
        </p:txBody>
      </p:sp>
    </p:spTree>
    <p:extLst>
      <p:ext uri="{BB962C8B-B14F-4D97-AF65-F5344CB8AC3E}">
        <p14:creationId xmlns:p14="http://schemas.microsoft.com/office/powerpoint/2010/main" val="884893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444050-9C2A-1D81-6714-795D625A847C}"/>
              </a:ext>
            </a:extLst>
          </p:cNvPr>
          <p:cNvSpPr txBox="1"/>
          <p:nvPr/>
        </p:nvSpPr>
        <p:spPr>
          <a:xfrm>
            <a:off x="491613" y="816077"/>
            <a:ext cx="8337755" cy="553998"/>
          </a:xfrm>
          <a:prstGeom prst="rect">
            <a:avLst/>
          </a:prstGeom>
          <a:noFill/>
        </p:spPr>
        <p:txBody>
          <a:bodyPr wrap="square" rtlCol="0">
            <a:spAutoFit/>
          </a:bodyPr>
          <a:lstStyle/>
          <a:p>
            <a:r>
              <a:rPr lang="en-CA" sz="3000" b="1" dirty="0">
                <a:latin typeface="+mj-lt"/>
                <a:ea typeface="+mj-ea"/>
                <a:cs typeface="+mj-cs"/>
              </a:rPr>
              <a:t>PARTICIPATION REPORT</a:t>
            </a:r>
          </a:p>
        </p:txBody>
      </p:sp>
      <p:sp>
        <p:nvSpPr>
          <p:cNvPr id="3" name="Subtitle 2">
            <a:extLst>
              <a:ext uri="{FF2B5EF4-FFF2-40B4-BE49-F238E27FC236}">
                <a16:creationId xmlns:a16="http://schemas.microsoft.com/office/drawing/2014/main" id="{47212CD6-F297-FC64-8197-00CE7F44D84C}"/>
              </a:ext>
            </a:extLst>
          </p:cNvPr>
          <p:cNvSpPr txBox="1">
            <a:spLocks/>
          </p:cNvSpPr>
          <p:nvPr/>
        </p:nvSpPr>
        <p:spPr>
          <a:xfrm>
            <a:off x="517870" y="1504335"/>
            <a:ext cx="11103859" cy="4702145"/>
          </a:xfrm>
          <a:prstGeom prst="rect">
            <a:avLst/>
          </a:prstGeom>
        </p:spPr>
        <p:txBody>
          <a:bodyPr anchor="t">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CA" dirty="0">
              <a:solidFill>
                <a:schemeClr val="bg1"/>
              </a:solidFill>
            </a:endParaRPr>
          </a:p>
        </p:txBody>
      </p:sp>
      <p:sp>
        <p:nvSpPr>
          <p:cNvPr id="4" name="Subtitle 2">
            <a:extLst>
              <a:ext uri="{FF2B5EF4-FFF2-40B4-BE49-F238E27FC236}">
                <a16:creationId xmlns:a16="http://schemas.microsoft.com/office/drawing/2014/main" id="{912AE324-5AC3-2482-9E0E-9EC3DCD6F5D5}"/>
              </a:ext>
            </a:extLst>
          </p:cNvPr>
          <p:cNvSpPr txBox="1">
            <a:spLocks/>
          </p:cNvSpPr>
          <p:nvPr/>
        </p:nvSpPr>
        <p:spPr>
          <a:xfrm>
            <a:off x="491613" y="1504335"/>
            <a:ext cx="10874477" cy="5374854"/>
          </a:xfrm>
          <a:prstGeom prst="rect">
            <a:avLst/>
          </a:prstGeom>
        </p:spPr>
        <p:txBody>
          <a:bodyPr anchor="t">
            <a:no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Vinay Malik: </a:t>
            </a:r>
            <a:r>
              <a:rPr lang="en-US" dirty="0"/>
              <a:t>Involved in Deciding Project topic</a:t>
            </a:r>
            <a:r>
              <a:rPr lang="en-US" b="0" i="0" dirty="0">
                <a:solidFill>
                  <a:srgbClr val="01132E"/>
                </a:solidFill>
                <a:effectLst/>
                <a:latin typeface="LatoWeb"/>
              </a:rPr>
              <a:t>, Technical Analysis, Proof-Reading PPT Content and Interpretation of Results</a:t>
            </a:r>
            <a:endParaRPr lang="en-US" dirty="0"/>
          </a:p>
          <a:p>
            <a:r>
              <a:rPr lang="en-US" b="1" dirty="0"/>
              <a:t>Shreya Kiran Bhoir: </a:t>
            </a:r>
            <a:r>
              <a:rPr lang="en-US" dirty="0"/>
              <a:t>Involved in Deciding Project topic, </a:t>
            </a:r>
            <a:r>
              <a:rPr lang="en-US" b="0" i="0" dirty="0">
                <a:solidFill>
                  <a:srgbClr val="01132E"/>
                </a:solidFill>
                <a:effectLst/>
                <a:latin typeface="LatoWeb"/>
              </a:rPr>
              <a:t>Methodology, Model Building, Preparation of Project Report, Interpretation of Results, preparation of PPT</a:t>
            </a:r>
            <a:endParaRPr lang="en-US" dirty="0"/>
          </a:p>
          <a:p>
            <a:r>
              <a:rPr lang="en-US" b="1" dirty="0"/>
              <a:t>Vikash Raj Chandrabalu: </a:t>
            </a:r>
            <a:r>
              <a:rPr lang="en-US" dirty="0"/>
              <a:t>Involved in Deciding Project topic, In Proof Reading Project report with - </a:t>
            </a:r>
            <a:r>
              <a:rPr lang="en-US" b="0" i="0" dirty="0">
                <a:solidFill>
                  <a:srgbClr val="01132E"/>
                </a:solidFill>
                <a:effectLst/>
                <a:latin typeface="LatoWeb"/>
              </a:rPr>
              <a:t>Labelled Figures, Proper Referencing and Literature Review</a:t>
            </a:r>
            <a:endParaRPr lang="en-US" dirty="0"/>
          </a:p>
          <a:p>
            <a:r>
              <a:rPr lang="en-US" b="1" dirty="0"/>
              <a:t>Priyanka Awasthi: </a:t>
            </a:r>
            <a:r>
              <a:rPr lang="en-US" dirty="0"/>
              <a:t>Involved in Deciding Project topic, Python Code Development, Model Building, Preparation of Report, Literature Review and Preparation of PPT</a:t>
            </a:r>
          </a:p>
          <a:p>
            <a:r>
              <a:rPr lang="en-US" b="1" dirty="0"/>
              <a:t>Vignesh Ram Sundararaman: </a:t>
            </a:r>
            <a:r>
              <a:rPr lang="en-US" dirty="0"/>
              <a:t>Involved in Deciding Project topic, Evaluation of Model, </a:t>
            </a:r>
            <a:r>
              <a:rPr lang="en-US" b="0" i="0" dirty="0">
                <a:solidFill>
                  <a:srgbClr val="01132E"/>
                </a:solidFill>
                <a:effectLst/>
                <a:latin typeface="LatoWeb"/>
              </a:rPr>
              <a:t>Use of Computer Vision terms, Proof reading Project Report and PPT</a:t>
            </a:r>
            <a:endParaRPr lang="en-US" dirty="0"/>
          </a:p>
          <a:p>
            <a:pPr algn="l"/>
            <a:endParaRPr lang="en-US" sz="1800" b="0" i="0" dirty="0">
              <a:solidFill>
                <a:srgbClr val="01132E"/>
              </a:solidFill>
              <a:effectLst/>
              <a:latin typeface="LatoWeb"/>
            </a:endParaRPr>
          </a:p>
          <a:p>
            <a:pPr algn="l"/>
            <a:br>
              <a:rPr lang="en-US" sz="1800" b="0" i="0" dirty="0">
                <a:solidFill>
                  <a:srgbClr val="01132E"/>
                </a:solidFill>
                <a:effectLst/>
                <a:latin typeface="LatoWeb"/>
              </a:rPr>
            </a:br>
            <a:endParaRPr lang="en-CA" sz="1800" dirty="0">
              <a:solidFill>
                <a:schemeClr val="bg1"/>
              </a:solidFill>
            </a:endParaRPr>
          </a:p>
        </p:txBody>
      </p:sp>
    </p:spTree>
    <p:extLst>
      <p:ext uri="{BB962C8B-B14F-4D97-AF65-F5344CB8AC3E}">
        <p14:creationId xmlns:p14="http://schemas.microsoft.com/office/powerpoint/2010/main" val="2927879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8BEC44CD-E290-4D60-A056-5BA05B182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F9B7F931-6553-05DE-604F-41914ECEED20}"/>
              </a:ext>
            </a:extLst>
          </p:cNvPr>
          <p:cNvPicPr>
            <a:picLocks noChangeAspect="1"/>
          </p:cNvPicPr>
          <p:nvPr/>
        </p:nvPicPr>
        <p:blipFill rotWithShape="1">
          <a:blip r:embed="rId2">
            <a:alphaModFix amt="40000"/>
          </a:blip>
          <a:srcRect l="2039" r="61294" b="1"/>
          <a:stretch/>
        </p:blipFill>
        <p:spPr>
          <a:xfrm>
            <a:off x="-1" y="-4"/>
            <a:ext cx="6096000" cy="6858001"/>
          </a:xfrm>
          <a:prstGeom prst="rect">
            <a:avLst/>
          </a:prstGeom>
        </p:spPr>
      </p:pic>
      <p:sp>
        <p:nvSpPr>
          <p:cNvPr id="2" name="Title 1">
            <a:extLst>
              <a:ext uri="{FF2B5EF4-FFF2-40B4-BE49-F238E27FC236}">
                <a16:creationId xmlns:a16="http://schemas.microsoft.com/office/drawing/2014/main" id="{D82D807A-05B8-0866-CE7B-AD8F80B14F8E}"/>
              </a:ext>
            </a:extLst>
          </p:cNvPr>
          <p:cNvSpPr>
            <a:spLocks noGrp="1"/>
          </p:cNvSpPr>
          <p:nvPr>
            <p:ph type="ctrTitle"/>
          </p:nvPr>
        </p:nvSpPr>
        <p:spPr>
          <a:xfrm>
            <a:off x="517870" y="978408"/>
            <a:ext cx="5021182" cy="2334248"/>
          </a:xfrm>
        </p:spPr>
        <p:txBody>
          <a:bodyPr anchor="t">
            <a:normAutofit/>
          </a:bodyPr>
          <a:lstStyle/>
          <a:p>
            <a:r>
              <a:rPr lang="en-CA" dirty="0">
                <a:solidFill>
                  <a:srgbClr val="FFFFFF"/>
                </a:solidFill>
              </a:rPr>
              <a:t>Introduction</a:t>
            </a:r>
          </a:p>
        </p:txBody>
      </p:sp>
      <p:sp>
        <p:nvSpPr>
          <p:cNvPr id="35" name="Rectangle 34">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ED546A9-DA5E-0FC9-4BA3-A8D5FFDFB91F}"/>
              </a:ext>
            </a:extLst>
          </p:cNvPr>
          <p:cNvPicPr>
            <a:picLocks noChangeAspect="1"/>
          </p:cNvPicPr>
          <p:nvPr/>
        </p:nvPicPr>
        <p:blipFill rotWithShape="1">
          <a:blip r:embed="rId3">
            <a:alphaModFix amt="40000"/>
          </a:blip>
          <a:srcRect l="12790" r="14099"/>
          <a:stretch/>
        </p:blipFill>
        <p:spPr>
          <a:xfrm>
            <a:off x="6095999" y="-4"/>
            <a:ext cx="6096000" cy="6858001"/>
          </a:xfrm>
          <a:prstGeom prst="rect">
            <a:avLst/>
          </a:prstGeom>
        </p:spPr>
      </p:pic>
      <p:sp>
        <p:nvSpPr>
          <p:cNvPr id="3" name="Subtitle 2">
            <a:extLst>
              <a:ext uri="{FF2B5EF4-FFF2-40B4-BE49-F238E27FC236}">
                <a16:creationId xmlns:a16="http://schemas.microsoft.com/office/drawing/2014/main" id="{2B42ADA5-36EE-988C-7EB4-83C17D640048}"/>
              </a:ext>
            </a:extLst>
          </p:cNvPr>
          <p:cNvSpPr>
            <a:spLocks noGrp="1"/>
          </p:cNvSpPr>
          <p:nvPr>
            <p:ph type="subTitle" idx="1"/>
          </p:nvPr>
        </p:nvSpPr>
        <p:spPr>
          <a:xfrm>
            <a:off x="6351640" y="301359"/>
            <a:ext cx="5341512" cy="5515762"/>
          </a:xfrm>
        </p:spPr>
        <p:txBody>
          <a:bodyPr anchor="b">
            <a:normAutofit fontScale="92500" lnSpcReduction="20000"/>
          </a:bodyPr>
          <a:lstStyle/>
          <a:p>
            <a:pPr>
              <a:lnSpc>
                <a:spcPct val="90000"/>
              </a:lnSpc>
            </a:pPr>
            <a:r>
              <a:rPr lang="en-US" sz="2800" dirty="0">
                <a:solidFill>
                  <a:srgbClr val="FFFFFF"/>
                </a:solidFill>
              </a:rPr>
              <a:t>The emergence of a new field - Human Computer Interaction (HCI) has gained a recent popularity as it allows two-way interaction in virtual spaces. We tried to build a common hand gesture recognition (HGR) system, which can be used in video conferencing services or home automation systems.</a:t>
            </a:r>
          </a:p>
          <a:p>
            <a:pPr>
              <a:lnSpc>
                <a:spcPct val="90000"/>
              </a:lnSpc>
            </a:pPr>
            <a:endParaRPr lang="en-US" sz="2800" dirty="0">
              <a:solidFill>
                <a:srgbClr val="FFFFFF"/>
              </a:solidFill>
            </a:endParaRPr>
          </a:p>
          <a:p>
            <a:pPr>
              <a:lnSpc>
                <a:spcPct val="90000"/>
              </a:lnSpc>
            </a:pPr>
            <a:r>
              <a:rPr lang="en-US" sz="2800" dirty="0">
                <a:solidFill>
                  <a:srgbClr val="FFFFFF"/>
                </a:solidFill>
              </a:rPr>
              <a:t>Hand gesture recognition is an application of computer vision for detecting and interpreting the movements or positions of a hand or fingers. The project's goal is to build a system which can detect hand motions.</a:t>
            </a:r>
            <a:endParaRPr lang="en-CA" sz="2800" dirty="0">
              <a:solidFill>
                <a:srgbClr val="FFFFFF"/>
              </a:solidFill>
            </a:endParaRPr>
          </a:p>
        </p:txBody>
      </p:sp>
      <p:sp>
        <p:nvSpPr>
          <p:cNvPr id="37" name="Rectangle 36">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87F9E5D-4A46-8843-5CD1-77560894D1B7}"/>
              </a:ext>
            </a:extLst>
          </p:cNvPr>
          <p:cNvSpPr txBox="1"/>
          <p:nvPr/>
        </p:nvSpPr>
        <p:spPr>
          <a:xfrm>
            <a:off x="6652945" y="6372154"/>
            <a:ext cx="6135328" cy="369332"/>
          </a:xfrm>
          <a:prstGeom prst="rect">
            <a:avLst/>
          </a:prstGeom>
          <a:noFill/>
        </p:spPr>
        <p:txBody>
          <a:bodyPr wrap="square">
            <a:spAutoFit/>
          </a:bodyPr>
          <a:lstStyle/>
          <a:p>
            <a:r>
              <a:rPr lang="en-CA" dirty="0">
                <a:solidFill>
                  <a:schemeClr val="bg1"/>
                </a:solidFill>
              </a:rPr>
              <a:t>https://www.mdpi.com/2313-433X/6/8/73</a:t>
            </a:r>
          </a:p>
        </p:txBody>
      </p:sp>
    </p:spTree>
    <p:extLst>
      <p:ext uri="{BB962C8B-B14F-4D97-AF65-F5344CB8AC3E}">
        <p14:creationId xmlns:p14="http://schemas.microsoft.com/office/powerpoint/2010/main" val="97638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185923B5-2BBA-7CB9-2CB4-FF3AA8551339}"/>
              </a:ext>
            </a:extLst>
          </p:cNvPr>
          <p:cNvPicPr>
            <a:picLocks noChangeAspect="1"/>
          </p:cNvPicPr>
          <p:nvPr/>
        </p:nvPicPr>
        <p:blipFill rotWithShape="1">
          <a:blip r:embed="rId2"/>
          <a:srcRect t="19623" r="-1" b="-1"/>
          <a:stretch/>
        </p:blipFill>
        <p:spPr>
          <a:xfrm>
            <a:off x="20" y="10"/>
            <a:ext cx="12188932" cy="6857990"/>
          </a:xfrm>
          <a:prstGeom prst="rect">
            <a:avLst/>
          </a:prstGeom>
        </p:spPr>
      </p:pic>
      <p:sp>
        <p:nvSpPr>
          <p:cNvPr id="11" name="Rectangle 10">
            <a:extLst>
              <a:ext uri="{FF2B5EF4-FFF2-40B4-BE49-F238E27FC236}">
                <a16:creationId xmlns:a16="http://schemas.microsoft.com/office/drawing/2014/main" id="{7508F7DC-CA28-4ACE-AF79-D7E98ED1B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AB20218-A500-457C-B65C-F3D198B1F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524" y="0"/>
            <a:ext cx="12188952" cy="3652125"/>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2D807A-05B8-0866-CE7B-AD8F80B14F8E}"/>
              </a:ext>
            </a:extLst>
          </p:cNvPr>
          <p:cNvSpPr>
            <a:spLocks noGrp="1"/>
          </p:cNvSpPr>
          <p:nvPr>
            <p:ph type="ctrTitle"/>
          </p:nvPr>
        </p:nvSpPr>
        <p:spPr>
          <a:xfrm>
            <a:off x="624325" y="659186"/>
            <a:ext cx="5968181" cy="506263"/>
          </a:xfrm>
        </p:spPr>
        <p:txBody>
          <a:bodyPr anchor="t">
            <a:normAutofit fontScale="90000"/>
          </a:bodyPr>
          <a:lstStyle/>
          <a:p>
            <a:r>
              <a:rPr lang="en-CA" dirty="0">
                <a:solidFill>
                  <a:srgbClr val="FFFFFF"/>
                </a:solidFill>
              </a:rPr>
              <a:t>METHODOLOGY</a:t>
            </a:r>
          </a:p>
        </p:txBody>
      </p:sp>
      <p:sp>
        <p:nvSpPr>
          <p:cNvPr id="3" name="Subtitle 2">
            <a:extLst>
              <a:ext uri="{FF2B5EF4-FFF2-40B4-BE49-F238E27FC236}">
                <a16:creationId xmlns:a16="http://schemas.microsoft.com/office/drawing/2014/main" id="{2B42ADA5-36EE-988C-7EB4-83C17D640048}"/>
              </a:ext>
            </a:extLst>
          </p:cNvPr>
          <p:cNvSpPr>
            <a:spLocks noGrp="1"/>
          </p:cNvSpPr>
          <p:nvPr>
            <p:ph type="subTitle" idx="1"/>
          </p:nvPr>
        </p:nvSpPr>
        <p:spPr>
          <a:xfrm>
            <a:off x="624325" y="1587894"/>
            <a:ext cx="11253043" cy="2286016"/>
          </a:xfrm>
        </p:spPr>
        <p:txBody>
          <a:bodyPr anchor="t">
            <a:normAutofit/>
          </a:bodyPr>
          <a:lstStyle/>
          <a:p>
            <a:pPr>
              <a:lnSpc>
                <a:spcPct val="90000"/>
              </a:lnSpc>
              <a:spcAft>
                <a:spcPts val="800"/>
              </a:spcAft>
            </a:pPr>
            <a:r>
              <a:rPr lang="en-CA"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To implement a hand gesture recognition system using computer vision techniques, the following methodology can be followed:</a:t>
            </a:r>
          </a:p>
          <a:p>
            <a:pPr>
              <a:lnSpc>
                <a:spcPct val="90000"/>
              </a:lnSpc>
              <a:spcAft>
                <a:spcPts val="800"/>
              </a:spcAft>
            </a:pPr>
            <a:r>
              <a:rPr lang="en-CA"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Extraction of features from the preprocessed data and then training a machine learning model using the extracted features followed by testing the model on a separate set of hand gesture data and at last evaluating the performance of the model.</a:t>
            </a:r>
            <a:endParaRPr lang="en-CA" sz="2400" dirty="0">
              <a:solidFill>
                <a:schemeClr val="bg1"/>
              </a:solidFill>
            </a:endParaRPr>
          </a:p>
        </p:txBody>
      </p:sp>
      <p:sp>
        <p:nvSpPr>
          <p:cNvPr id="15" name="Rectangle 14">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8686800"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464EEA3-323C-44A0-E417-231844F9D6A4}"/>
              </a:ext>
            </a:extLst>
          </p:cNvPr>
          <p:cNvPicPr>
            <a:picLocks noChangeAspect="1"/>
          </p:cNvPicPr>
          <p:nvPr/>
        </p:nvPicPr>
        <p:blipFill rotWithShape="1">
          <a:blip r:embed="rId3"/>
          <a:srcRect t="9147" r="1" b="13879"/>
          <a:stretch/>
        </p:blipFill>
        <p:spPr>
          <a:xfrm>
            <a:off x="766915" y="3801797"/>
            <a:ext cx="10854813" cy="2412187"/>
          </a:xfrm>
          <a:prstGeom prst="rect">
            <a:avLst/>
          </a:prstGeom>
        </p:spPr>
      </p:pic>
      <p:sp>
        <p:nvSpPr>
          <p:cNvPr id="8" name="TextBox 7">
            <a:extLst>
              <a:ext uri="{FF2B5EF4-FFF2-40B4-BE49-F238E27FC236}">
                <a16:creationId xmlns:a16="http://schemas.microsoft.com/office/drawing/2014/main" id="{E0A380F4-A10F-D602-4708-16D59410C950}"/>
              </a:ext>
            </a:extLst>
          </p:cNvPr>
          <p:cNvSpPr txBox="1"/>
          <p:nvPr/>
        </p:nvSpPr>
        <p:spPr>
          <a:xfrm>
            <a:off x="763867" y="5999396"/>
            <a:ext cx="7983792" cy="646331"/>
          </a:xfrm>
          <a:prstGeom prst="rect">
            <a:avLst/>
          </a:prstGeom>
          <a:noFill/>
        </p:spPr>
        <p:txBody>
          <a:bodyPr wrap="square">
            <a:spAutoFit/>
          </a:bodyPr>
          <a:lstStyle/>
          <a:p>
            <a:pPr algn="l"/>
            <a:r>
              <a:rPr lang="en-US" dirty="0">
                <a:solidFill>
                  <a:srgbClr val="333333"/>
                </a:solidFill>
                <a:latin typeface="FontAwesome"/>
              </a:rPr>
              <a:t> </a:t>
            </a:r>
            <a:endParaRPr lang="en-US" b="0" i="0" dirty="0">
              <a:solidFill>
                <a:srgbClr val="333333"/>
              </a:solidFill>
              <a:effectLst/>
              <a:latin typeface="Helvetica Neue"/>
            </a:endParaRPr>
          </a:p>
          <a:p>
            <a:pPr algn="l"/>
            <a:r>
              <a:rPr lang="en-US" b="0" i="0" dirty="0">
                <a:solidFill>
                  <a:srgbClr val="777777"/>
                </a:solidFill>
                <a:effectLst/>
                <a:latin typeface="Helvetica Neue"/>
              </a:rPr>
              <a:t>DOI: </a:t>
            </a:r>
            <a:r>
              <a:rPr lang="en-US" b="0" i="0" u="none" strike="noStrike" dirty="0">
                <a:solidFill>
                  <a:srgbClr val="2A85E8"/>
                </a:solidFill>
                <a:effectLst/>
                <a:latin typeface="Helvetica Neue"/>
                <a:hlinkClick r:id="rId4"/>
              </a:rPr>
              <a:t>10.7717/peerjcs.218/fig-4</a:t>
            </a:r>
            <a:endParaRPr lang="en-US" b="0" i="0" dirty="0">
              <a:solidFill>
                <a:srgbClr val="777777"/>
              </a:solidFill>
              <a:effectLst/>
              <a:latin typeface="Helvetica Neue"/>
            </a:endParaRPr>
          </a:p>
        </p:txBody>
      </p:sp>
    </p:spTree>
    <p:extLst>
      <p:ext uri="{BB962C8B-B14F-4D97-AF65-F5344CB8AC3E}">
        <p14:creationId xmlns:p14="http://schemas.microsoft.com/office/powerpoint/2010/main" val="1306964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6C5C09-0043-4549-B800-2101B70D6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7E2F724-2FB3-4D1D-A730-739B8654C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B51D5CCC-6A91-3D47-E183-1EB4174A6F5D}"/>
              </a:ext>
            </a:extLst>
          </p:cNvPr>
          <p:cNvPicPr>
            <a:picLocks noChangeAspect="1"/>
          </p:cNvPicPr>
          <p:nvPr/>
        </p:nvPicPr>
        <p:blipFill rotWithShape="1">
          <a:blip r:embed="rId2">
            <a:alphaModFix amt="40000"/>
          </a:blip>
          <a:srcRect l="28309" r="8136"/>
          <a:stretch/>
        </p:blipFill>
        <p:spPr>
          <a:xfrm>
            <a:off x="-2" y="-2"/>
            <a:ext cx="12192001" cy="6858001"/>
          </a:xfrm>
          <a:prstGeom prst="rect">
            <a:avLst/>
          </a:prstGeom>
        </p:spPr>
      </p:pic>
      <p:sp>
        <p:nvSpPr>
          <p:cNvPr id="2" name="Title 1">
            <a:extLst>
              <a:ext uri="{FF2B5EF4-FFF2-40B4-BE49-F238E27FC236}">
                <a16:creationId xmlns:a16="http://schemas.microsoft.com/office/drawing/2014/main" id="{D82D807A-05B8-0866-CE7B-AD8F80B14F8E}"/>
              </a:ext>
            </a:extLst>
          </p:cNvPr>
          <p:cNvSpPr>
            <a:spLocks noGrp="1"/>
          </p:cNvSpPr>
          <p:nvPr>
            <p:ph type="ctrTitle"/>
          </p:nvPr>
        </p:nvSpPr>
        <p:spPr>
          <a:xfrm>
            <a:off x="517870" y="759592"/>
            <a:ext cx="10140298" cy="498937"/>
          </a:xfrm>
        </p:spPr>
        <p:txBody>
          <a:bodyPr anchor="t">
            <a:noAutofit/>
          </a:bodyPr>
          <a:lstStyle/>
          <a:p>
            <a:r>
              <a:rPr lang="en-CA" sz="4000" dirty="0">
                <a:solidFill>
                  <a:srgbClr val="FFFFFF"/>
                </a:solidFill>
              </a:rPr>
              <a:t>MODEL EVALUATION</a:t>
            </a:r>
          </a:p>
        </p:txBody>
      </p:sp>
      <p:sp>
        <p:nvSpPr>
          <p:cNvPr id="3" name="Subtitle 2">
            <a:extLst>
              <a:ext uri="{FF2B5EF4-FFF2-40B4-BE49-F238E27FC236}">
                <a16:creationId xmlns:a16="http://schemas.microsoft.com/office/drawing/2014/main" id="{2B42ADA5-36EE-988C-7EB4-83C17D640048}"/>
              </a:ext>
            </a:extLst>
          </p:cNvPr>
          <p:cNvSpPr>
            <a:spLocks noGrp="1"/>
          </p:cNvSpPr>
          <p:nvPr>
            <p:ph type="subTitle" idx="1"/>
          </p:nvPr>
        </p:nvSpPr>
        <p:spPr>
          <a:xfrm>
            <a:off x="517870" y="1504335"/>
            <a:ext cx="11103859" cy="4702145"/>
          </a:xfrm>
        </p:spPr>
        <p:txBody>
          <a:bodyPr anchor="t">
            <a:normAutofit/>
          </a:bodyPr>
          <a:lstStyle/>
          <a:p>
            <a:pPr>
              <a:lnSpc>
                <a:spcPct val="107000"/>
              </a:lnSpc>
              <a:spcAft>
                <a:spcPts val="800"/>
              </a:spcAft>
            </a:pPr>
            <a:r>
              <a:rPr lang="en-CA"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We evaluated the model on the testing set using the evaluate() function, and printed the test accuracy. Mean Average Precision (</a:t>
            </a:r>
            <a:r>
              <a:rPr lang="en-CA"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mAP</a:t>
            </a:r>
            <a:r>
              <a:rPr lang="en-CA"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function, a famous evaluation metric, is used in object detection and image segmentation tasks.</a:t>
            </a:r>
          </a:p>
          <a:p>
            <a:pPr>
              <a:lnSpc>
                <a:spcPct val="107000"/>
              </a:lnSpc>
              <a:spcAft>
                <a:spcPts val="800"/>
              </a:spcAft>
            </a:pPr>
            <a:r>
              <a:rPr lang="en-CA"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This is widely used to measure the accuracy of the model in terms of precision and recall. It estimates the average precision (AP) for each class of object detected, and then takes the mean over all the classes to get the final </a:t>
            </a:r>
            <a:r>
              <a:rPr lang="en-CA"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mAP</a:t>
            </a:r>
            <a:r>
              <a:rPr lang="en-CA"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score.</a:t>
            </a:r>
          </a:p>
          <a:p>
            <a:pPr>
              <a:lnSpc>
                <a:spcPct val="107000"/>
              </a:lnSpc>
              <a:spcAft>
                <a:spcPts val="800"/>
              </a:spcAft>
            </a:pPr>
            <a:r>
              <a:rPr lang="en-CA"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MAP score in object detection measures how accurately an algorithm localises objects of interest and distinguishes them from other objects in the image. The score is calculated by averaging the precision-recall curves for each object class, where precision is the ratio of true positives to predicted positives and recall is the ratio of true positives to ground-truth positives.</a:t>
            </a:r>
          </a:p>
          <a:p>
            <a:pPr>
              <a:lnSpc>
                <a:spcPct val="107000"/>
              </a:lnSpc>
              <a:spcAft>
                <a:spcPts val="800"/>
              </a:spcAft>
            </a:pPr>
            <a:r>
              <a:rPr lang="en-CA"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 high MAP score indicates that the algorithm can retrieve relevant images with a high degree of precision and recall.</a:t>
            </a:r>
          </a:p>
          <a:p>
            <a:endParaRPr lang="en-CA" dirty="0">
              <a:solidFill>
                <a:schemeClr val="bg1"/>
              </a:solidFill>
            </a:endParaRPr>
          </a:p>
        </p:txBody>
      </p:sp>
      <p:sp>
        <p:nvSpPr>
          <p:cNvPr id="14" name="Rectangle 13">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1552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D807A-05B8-0866-CE7B-AD8F80B14F8E}"/>
              </a:ext>
            </a:extLst>
          </p:cNvPr>
          <p:cNvSpPr>
            <a:spLocks noGrp="1"/>
          </p:cNvSpPr>
          <p:nvPr>
            <p:ph type="ctrTitle"/>
          </p:nvPr>
        </p:nvSpPr>
        <p:spPr>
          <a:xfrm>
            <a:off x="432620" y="776748"/>
            <a:ext cx="11425084" cy="540775"/>
          </a:xfrm>
        </p:spPr>
        <p:txBody>
          <a:bodyPr>
            <a:noAutofit/>
          </a:bodyPr>
          <a:lstStyle/>
          <a:p>
            <a:r>
              <a:rPr lang="en-US" sz="2400" dirty="0"/>
              <a:t>COMPUTER VISION CONCEPTS USED IN HAND GESTURE RECOGNITION</a:t>
            </a:r>
            <a:endParaRPr lang="en-CA" sz="2400" dirty="0"/>
          </a:p>
        </p:txBody>
      </p:sp>
      <p:sp>
        <p:nvSpPr>
          <p:cNvPr id="3" name="Subtitle 2">
            <a:extLst>
              <a:ext uri="{FF2B5EF4-FFF2-40B4-BE49-F238E27FC236}">
                <a16:creationId xmlns:a16="http://schemas.microsoft.com/office/drawing/2014/main" id="{2B42ADA5-36EE-988C-7EB4-83C17D640048}"/>
              </a:ext>
            </a:extLst>
          </p:cNvPr>
          <p:cNvSpPr>
            <a:spLocks noGrp="1"/>
          </p:cNvSpPr>
          <p:nvPr>
            <p:ph type="subTitle" idx="1"/>
          </p:nvPr>
        </p:nvSpPr>
        <p:spPr>
          <a:xfrm>
            <a:off x="663678" y="1317523"/>
            <a:ext cx="10864644" cy="4807974"/>
          </a:xfrm>
        </p:spPr>
        <p:txBody>
          <a:bodyPr>
            <a:normAutofit fontScale="92500" lnSpcReduction="20000"/>
          </a:bodyPr>
          <a:lstStyle/>
          <a:p>
            <a:pPr>
              <a:lnSpc>
                <a:spcPct val="107000"/>
              </a:lnSpc>
              <a:spcAft>
                <a:spcPts val="800"/>
              </a:spcAft>
            </a:pPr>
            <a:r>
              <a:rPr lang="en-CA" sz="1800" b="1" dirty="0">
                <a:effectLst/>
                <a:latin typeface="Calibri" panose="020F0502020204030204" pitchFamily="34" charset="0"/>
                <a:ea typeface="Calibri" panose="020F0502020204030204" pitchFamily="34" charset="0"/>
                <a:cs typeface="Times New Roman" panose="02020603050405020304" pitchFamily="18" charset="0"/>
              </a:rPr>
              <a:t>Hand detection</a:t>
            </a:r>
            <a:r>
              <a:rPr lang="en-CA" sz="1800" dirty="0">
                <a:effectLst/>
                <a:latin typeface="Calibri" panose="020F0502020204030204" pitchFamily="34" charset="0"/>
                <a:ea typeface="Calibri" panose="020F0502020204030204" pitchFamily="34" charset="0"/>
                <a:cs typeface="Times New Roman" panose="02020603050405020304" pitchFamily="18" charset="0"/>
              </a:rPr>
              <a:t>: The process of identifying and localizing the hand in an image.</a:t>
            </a:r>
          </a:p>
          <a:p>
            <a:pPr>
              <a:lnSpc>
                <a:spcPct val="107000"/>
              </a:lnSpc>
              <a:spcAft>
                <a:spcPts val="800"/>
              </a:spcAft>
            </a:pPr>
            <a:r>
              <a:rPr lang="en-CA" sz="1800" b="1" dirty="0">
                <a:effectLst/>
                <a:latin typeface="Calibri" panose="020F0502020204030204" pitchFamily="34" charset="0"/>
                <a:ea typeface="Calibri" panose="020F0502020204030204" pitchFamily="34" charset="0"/>
                <a:cs typeface="Times New Roman" panose="02020603050405020304" pitchFamily="18" charset="0"/>
              </a:rPr>
              <a:t>Feature extraction</a:t>
            </a:r>
            <a:r>
              <a:rPr lang="en-CA" sz="1800" dirty="0">
                <a:effectLst/>
                <a:latin typeface="Calibri" panose="020F0502020204030204" pitchFamily="34" charset="0"/>
                <a:ea typeface="Calibri" panose="020F0502020204030204" pitchFamily="34" charset="0"/>
                <a:cs typeface="Times New Roman" panose="02020603050405020304" pitchFamily="18" charset="0"/>
              </a:rPr>
              <a:t>: The process of identifying key characteristics or features of the hand, such as its shape, size, and position.</a:t>
            </a:r>
          </a:p>
          <a:p>
            <a:pPr>
              <a:lnSpc>
                <a:spcPct val="107000"/>
              </a:lnSpc>
              <a:spcAft>
                <a:spcPts val="800"/>
              </a:spcAft>
            </a:pPr>
            <a:r>
              <a:rPr lang="en-CA" sz="1800" b="1" dirty="0">
                <a:effectLst/>
                <a:latin typeface="Calibri" panose="020F0502020204030204" pitchFamily="34" charset="0"/>
                <a:ea typeface="Calibri" panose="020F0502020204030204" pitchFamily="34" charset="0"/>
                <a:cs typeface="Times New Roman" panose="02020603050405020304" pitchFamily="18" charset="0"/>
              </a:rPr>
              <a:t>Image preprocessing: </a:t>
            </a:r>
            <a:r>
              <a:rPr lang="en-CA" sz="1800" dirty="0">
                <a:effectLst/>
                <a:latin typeface="Calibri" panose="020F0502020204030204" pitchFamily="34" charset="0"/>
                <a:ea typeface="Calibri" panose="020F0502020204030204" pitchFamily="34" charset="0"/>
                <a:cs typeface="Times New Roman" panose="02020603050405020304" pitchFamily="18" charset="0"/>
              </a:rPr>
              <a:t>Techniques used to enhance the input image.</a:t>
            </a:r>
          </a:p>
          <a:p>
            <a:pPr>
              <a:lnSpc>
                <a:spcPct val="107000"/>
              </a:lnSpc>
              <a:spcAft>
                <a:spcPts val="800"/>
              </a:spcAft>
            </a:pPr>
            <a:r>
              <a:rPr lang="en-CA" sz="1800" b="1" dirty="0">
                <a:effectLst/>
                <a:latin typeface="Calibri" panose="020F0502020204030204" pitchFamily="34" charset="0"/>
                <a:ea typeface="Calibri" panose="020F0502020204030204" pitchFamily="34" charset="0"/>
                <a:cs typeface="Times New Roman" panose="02020603050405020304" pitchFamily="18" charset="0"/>
              </a:rPr>
              <a:t>Image segmentation: </a:t>
            </a:r>
            <a:r>
              <a:rPr lang="en-CA" sz="1800" dirty="0">
                <a:effectLst/>
                <a:latin typeface="Calibri" panose="020F0502020204030204" pitchFamily="34" charset="0"/>
                <a:ea typeface="Calibri" panose="020F0502020204030204" pitchFamily="34" charset="0"/>
                <a:cs typeface="Times New Roman" panose="02020603050405020304" pitchFamily="18" charset="0"/>
              </a:rPr>
              <a:t>Techniques used to separate the hand from the background.</a:t>
            </a:r>
          </a:p>
          <a:p>
            <a:pPr>
              <a:lnSpc>
                <a:spcPct val="107000"/>
              </a:lnSpc>
              <a:spcAft>
                <a:spcPts val="800"/>
              </a:spcAft>
            </a:pPr>
            <a:r>
              <a:rPr lang="en-CA" sz="1800" b="1" dirty="0">
                <a:effectLst/>
                <a:latin typeface="Calibri" panose="020F0502020204030204" pitchFamily="34" charset="0"/>
                <a:ea typeface="Calibri" panose="020F0502020204030204" pitchFamily="34" charset="0"/>
                <a:cs typeface="Times New Roman" panose="02020603050405020304" pitchFamily="18" charset="0"/>
              </a:rPr>
              <a:t>Feature extraction: </a:t>
            </a:r>
            <a:r>
              <a:rPr lang="en-CA" sz="1800" dirty="0">
                <a:effectLst/>
                <a:latin typeface="Calibri" panose="020F0502020204030204" pitchFamily="34" charset="0"/>
                <a:ea typeface="Calibri" panose="020F0502020204030204" pitchFamily="34" charset="0"/>
                <a:cs typeface="Times New Roman" panose="02020603050405020304" pitchFamily="18" charset="0"/>
              </a:rPr>
              <a:t>Techniques used to extract relevant information from the preprocessed image.</a:t>
            </a:r>
          </a:p>
          <a:p>
            <a:pPr>
              <a:lnSpc>
                <a:spcPct val="107000"/>
              </a:lnSpc>
              <a:spcAft>
                <a:spcPts val="800"/>
              </a:spcAft>
            </a:pPr>
            <a:r>
              <a:rPr lang="en-CA" sz="1800" b="1" dirty="0">
                <a:effectLst/>
                <a:latin typeface="Calibri" panose="020F0502020204030204" pitchFamily="34" charset="0"/>
                <a:ea typeface="Calibri" panose="020F0502020204030204" pitchFamily="34" charset="0"/>
                <a:cs typeface="Times New Roman" panose="02020603050405020304" pitchFamily="18" charset="0"/>
              </a:rPr>
              <a:t>Machine learning: </a:t>
            </a:r>
            <a:r>
              <a:rPr lang="en-CA" sz="1800" dirty="0">
                <a:effectLst/>
                <a:latin typeface="Calibri" panose="020F0502020204030204" pitchFamily="34" charset="0"/>
                <a:ea typeface="Calibri" panose="020F0502020204030204" pitchFamily="34" charset="0"/>
                <a:cs typeface="Times New Roman" panose="02020603050405020304" pitchFamily="18" charset="0"/>
              </a:rPr>
              <a:t>Techniques used to train a model to classify the hand gesture based on the extracted features.</a:t>
            </a:r>
          </a:p>
          <a:p>
            <a:pPr>
              <a:lnSpc>
                <a:spcPct val="107000"/>
              </a:lnSpc>
              <a:spcAft>
                <a:spcPts val="800"/>
              </a:spcAft>
            </a:pPr>
            <a:r>
              <a:rPr lang="en-CA" sz="1800" b="1" dirty="0">
                <a:effectLst/>
                <a:latin typeface="Calibri" panose="020F0502020204030204" pitchFamily="34" charset="0"/>
                <a:ea typeface="Calibri" panose="020F0502020204030204" pitchFamily="34" charset="0"/>
                <a:cs typeface="Times New Roman" panose="02020603050405020304" pitchFamily="18" charset="0"/>
              </a:rPr>
              <a:t>Classification</a:t>
            </a:r>
            <a:r>
              <a:rPr lang="en-CA" sz="1800" dirty="0">
                <a:effectLst/>
                <a:latin typeface="Calibri" panose="020F0502020204030204" pitchFamily="34" charset="0"/>
                <a:ea typeface="Calibri" panose="020F0502020204030204" pitchFamily="34" charset="0"/>
                <a:cs typeface="Times New Roman" panose="02020603050405020304" pitchFamily="18" charset="0"/>
              </a:rPr>
              <a:t>: The process of assigning a specific gesture or action to the detected hand movements.</a:t>
            </a:r>
          </a:p>
          <a:p>
            <a:pPr>
              <a:lnSpc>
                <a:spcPct val="107000"/>
              </a:lnSpc>
              <a:spcAft>
                <a:spcPts val="800"/>
              </a:spcAft>
            </a:pPr>
            <a:r>
              <a:rPr lang="en-CA" sz="1800" b="1" dirty="0">
                <a:effectLst/>
                <a:latin typeface="Calibri" panose="020F0502020204030204" pitchFamily="34" charset="0"/>
                <a:ea typeface="Calibri" panose="020F0502020204030204" pitchFamily="34" charset="0"/>
                <a:cs typeface="Times New Roman" panose="02020603050405020304" pitchFamily="18" charset="0"/>
              </a:rPr>
              <a:t>Deep learning</a:t>
            </a:r>
            <a:r>
              <a:rPr lang="en-CA" sz="1800" dirty="0">
                <a:effectLst/>
                <a:latin typeface="Calibri" panose="020F0502020204030204" pitchFamily="34" charset="0"/>
                <a:ea typeface="Calibri" panose="020F0502020204030204" pitchFamily="34" charset="0"/>
                <a:cs typeface="Times New Roman" panose="02020603050405020304" pitchFamily="18" charset="0"/>
              </a:rPr>
              <a:t>: A machine learning approach that uses artificial neural networks to learn from data, which is commonly used in hand gesture recognition systems.</a:t>
            </a:r>
          </a:p>
          <a:p>
            <a:pPr>
              <a:lnSpc>
                <a:spcPct val="107000"/>
              </a:lnSpc>
              <a:spcAft>
                <a:spcPts val="800"/>
              </a:spcAft>
            </a:pPr>
            <a:r>
              <a:rPr lang="en-CA" sz="1800" b="1" dirty="0">
                <a:effectLst/>
                <a:latin typeface="Calibri" panose="020F0502020204030204" pitchFamily="34" charset="0"/>
                <a:ea typeface="Calibri" panose="020F0502020204030204" pitchFamily="34" charset="0"/>
                <a:cs typeface="Times New Roman" panose="02020603050405020304" pitchFamily="18" charset="0"/>
              </a:rPr>
              <a:t>Gesture recognition</a:t>
            </a:r>
            <a:r>
              <a:rPr lang="en-CA" sz="1800" dirty="0">
                <a:effectLst/>
                <a:latin typeface="Calibri" panose="020F0502020204030204" pitchFamily="34" charset="0"/>
                <a:ea typeface="Calibri" panose="020F0502020204030204" pitchFamily="34" charset="0"/>
                <a:cs typeface="Times New Roman" panose="02020603050405020304" pitchFamily="18" charset="0"/>
              </a:rPr>
              <a:t>: The process of identifying and interpreting specific hand gestures, such as pointing, waving, or making a fist.</a:t>
            </a:r>
          </a:p>
        </p:txBody>
      </p:sp>
    </p:spTree>
    <p:extLst>
      <p:ext uri="{BB962C8B-B14F-4D97-AF65-F5344CB8AC3E}">
        <p14:creationId xmlns:p14="http://schemas.microsoft.com/office/powerpoint/2010/main" val="3594525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74391-8B4E-E748-A126-6BC7F4EAA15E}"/>
              </a:ext>
            </a:extLst>
          </p:cNvPr>
          <p:cNvSpPr>
            <a:spLocks noGrp="1"/>
          </p:cNvSpPr>
          <p:nvPr>
            <p:ph type="title"/>
          </p:nvPr>
        </p:nvSpPr>
        <p:spPr>
          <a:xfrm>
            <a:off x="442450" y="1294319"/>
            <a:ext cx="11700386" cy="5470275"/>
          </a:xfrm>
        </p:spPr>
        <p:txBody>
          <a:bodyPr>
            <a:noAutofit/>
          </a:bodyPr>
          <a:lstStyle/>
          <a:p>
            <a:pPr>
              <a:lnSpc>
                <a:spcPct val="107000"/>
              </a:lnSpc>
              <a:spcBef>
                <a:spcPts val="1000"/>
              </a:spcBef>
              <a:spcAft>
                <a:spcPts val="800"/>
              </a:spcAft>
            </a:pPr>
            <a:r>
              <a:rPr lang="en-CA" sz="1400" i="1" dirty="0">
                <a:latin typeface="Calibri" panose="020F0502020204030204" pitchFamily="34" charset="0"/>
                <a:ea typeface="Calibri" panose="020F0502020204030204" pitchFamily="34" charset="0"/>
                <a:cs typeface="Times New Roman" panose="02020603050405020304" pitchFamily="18" charset="0"/>
              </a:rPr>
              <a:t>Constraint setting : </a:t>
            </a:r>
            <a:r>
              <a:rPr lang="en-US" sz="1400" i="1" dirty="0" err="1">
                <a:latin typeface="Calibri" panose="020F0502020204030204" pitchFamily="34" charset="0"/>
                <a:ea typeface="Calibri" panose="020F0502020204030204" pitchFamily="34" charset="0"/>
                <a:cs typeface="Times New Roman" panose="02020603050405020304" pitchFamily="18" charset="0"/>
              </a:rPr>
              <a:t>andom_seed</a:t>
            </a:r>
            <a:r>
              <a:rPr lang="en-US" sz="1400" i="1" dirty="0">
                <a:latin typeface="Calibri" panose="020F0502020204030204" pitchFamily="34" charset="0"/>
                <a:ea typeface="Calibri" panose="020F0502020204030204" pitchFamily="34" charset="0"/>
                <a:cs typeface="Times New Roman" panose="02020603050405020304" pitchFamily="18" charset="0"/>
              </a:rPr>
              <a:t> = 42, </a:t>
            </a:r>
            <a:r>
              <a:rPr lang="en-US" sz="1400" i="1" dirty="0" err="1">
                <a:latin typeface="Calibri" panose="020F0502020204030204" pitchFamily="34" charset="0"/>
                <a:ea typeface="Calibri" panose="020F0502020204030204" pitchFamily="34" charset="0"/>
                <a:cs typeface="Times New Roman" panose="02020603050405020304" pitchFamily="18" charset="0"/>
              </a:rPr>
              <a:t>batch_size</a:t>
            </a:r>
            <a:r>
              <a:rPr lang="en-US" sz="1400" i="1" dirty="0">
                <a:latin typeface="Calibri" panose="020F0502020204030204" pitchFamily="34" charset="0"/>
                <a:ea typeface="Calibri" panose="020F0502020204030204" pitchFamily="34" charset="0"/>
                <a:cs typeface="Times New Roman" panose="02020603050405020304" pitchFamily="18" charset="0"/>
              </a:rPr>
              <a:t> = 16, </a:t>
            </a:r>
            <a:r>
              <a:rPr lang="en-US" sz="1400" i="1" dirty="0" err="1">
                <a:latin typeface="Calibri" panose="020F0502020204030204" pitchFamily="34" charset="0"/>
                <a:ea typeface="Calibri" panose="020F0502020204030204" pitchFamily="34" charset="0"/>
                <a:cs typeface="Times New Roman" panose="02020603050405020304" pitchFamily="18" charset="0"/>
              </a:rPr>
              <a:t>num_epoch</a:t>
            </a:r>
            <a:r>
              <a:rPr lang="en-US" sz="1400" i="1" dirty="0">
                <a:latin typeface="Calibri" panose="020F0502020204030204" pitchFamily="34" charset="0"/>
                <a:ea typeface="Calibri" panose="020F0502020204030204" pitchFamily="34" charset="0"/>
                <a:cs typeface="Times New Roman" panose="02020603050405020304" pitchFamily="18" charset="0"/>
              </a:rPr>
              <a:t> = 15</a:t>
            </a:r>
            <a:br>
              <a:rPr lang="en-US" sz="1400" i="1" dirty="0">
                <a:latin typeface="Calibri" panose="020F0502020204030204" pitchFamily="34" charset="0"/>
                <a:ea typeface="Calibri" panose="020F0502020204030204" pitchFamily="34" charset="0"/>
                <a:cs typeface="Times New Roman" panose="02020603050405020304" pitchFamily="18" charset="0"/>
              </a:rPr>
            </a:br>
            <a:br>
              <a:rPr lang="en-US" sz="1400" i="1" dirty="0">
                <a:latin typeface="Calibri" panose="020F0502020204030204" pitchFamily="34" charset="0"/>
                <a:ea typeface="Calibri" panose="020F0502020204030204" pitchFamily="34" charset="0"/>
                <a:cs typeface="Times New Roman" panose="02020603050405020304" pitchFamily="18" charset="0"/>
              </a:rPr>
            </a:br>
            <a:r>
              <a:rPr lang="en-US" sz="1400" i="1" dirty="0" err="1">
                <a:latin typeface="Calibri" panose="020F0502020204030204" pitchFamily="34" charset="0"/>
                <a:ea typeface="Calibri" panose="020F0502020204030204" pitchFamily="34" charset="0"/>
                <a:cs typeface="Times New Roman" panose="02020603050405020304" pitchFamily="18" charset="0"/>
              </a:rPr>
              <a:t>GestureDataset</a:t>
            </a:r>
            <a:r>
              <a:rPr lang="en-US" sz="1400" i="1" dirty="0">
                <a:latin typeface="Calibri" panose="020F0502020204030204" pitchFamily="34" charset="0"/>
                <a:ea typeface="Calibri" panose="020F0502020204030204" pitchFamily="34" charset="0"/>
                <a:cs typeface="Times New Roman" panose="02020603050405020304" pitchFamily="18" charset="0"/>
              </a:rPr>
              <a:t> is defined below to load and preprocess the dataset</a:t>
            </a:r>
            <a:br>
              <a:rPr lang="en-US" sz="1400" i="1" dirty="0">
                <a:latin typeface="Calibri" panose="020F0502020204030204" pitchFamily="34" charset="0"/>
                <a:ea typeface="Calibri" panose="020F0502020204030204" pitchFamily="34" charset="0"/>
                <a:cs typeface="Times New Roman" panose="02020603050405020304" pitchFamily="18" charset="0"/>
              </a:rPr>
            </a:br>
            <a:br>
              <a:rPr lang="en-US" sz="1400" i="1" dirty="0">
                <a:latin typeface="Calibri" panose="020F0502020204030204" pitchFamily="34" charset="0"/>
                <a:ea typeface="Calibri" panose="020F0502020204030204" pitchFamily="34" charset="0"/>
                <a:cs typeface="Times New Roman" panose="02020603050405020304" pitchFamily="18" charset="0"/>
              </a:rPr>
            </a:br>
            <a:r>
              <a:rPr lang="en-US" sz="1400" i="1" dirty="0">
                <a:latin typeface="Calibri" panose="020F0502020204030204" pitchFamily="34" charset="0"/>
                <a:ea typeface="Calibri" panose="020F0502020204030204" pitchFamily="34" charset="0"/>
                <a:cs typeface="Times New Roman" panose="02020603050405020304" pitchFamily="18" charset="0"/>
              </a:rPr>
              <a:t>Model class creation - </a:t>
            </a:r>
            <a:r>
              <a:rPr lang="en-CA" sz="1400" i="1" dirty="0">
                <a:latin typeface="Calibri" panose="020F0502020204030204" pitchFamily="34" charset="0"/>
                <a:ea typeface="Calibri" panose="020F0502020204030204" pitchFamily="34" charset="0"/>
                <a:cs typeface="Times New Roman" panose="02020603050405020304" pitchFamily="18" charset="0"/>
              </a:rPr>
              <a:t>Stochastic Gradient Descent (SGD) Optimizer is used</a:t>
            </a:r>
            <a:br>
              <a:rPr lang="en-CA" sz="1400" i="1" dirty="0">
                <a:latin typeface="Calibri" panose="020F0502020204030204" pitchFamily="34" charset="0"/>
                <a:ea typeface="Calibri" panose="020F0502020204030204" pitchFamily="34" charset="0"/>
                <a:cs typeface="Times New Roman" panose="02020603050405020304" pitchFamily="18" charset="0"/>
              </a:rPr>
            </a:br>
            <a:br>
              <a:rPr lang="en-CA" sz="1400" i="1" dirty="0">
                <a:latin typeface="Calibri" panose="020F0502020204030204" pitchFamily="34" charset="0"/>
                <a:ea typeface="Calibri" panose="020F0502020204030204" pitchFamily="34" charset="0"/>
                <a:cs typeface="Times New Roman" panose="02020603050405020304" pitchFamily="18" charset="0"/>
              </a:rPr>
            </a:br>
            <a:r>
              <a:rPr lang="en-CA" sz="1400" i="1" dirty="0">
                <a:latin typeface="Calibri" panose="020F0502020204030204" pitchFamily="34" charset="0"/>
                <a:ea typeface="Calibri" panose="020F0502020204030204" pitchFamily="34" charset="0"/>
                <a:cs typeface="Times New Roman" panose="02020603050405020304" pitchFamily="18" charset="0"/>
              </a:rPr>
              <a:t>Mean Average Precision (</a:t>
            </a:r>
            <a:r>
              <a:rPr lang="en-CA" sz="1400" i="1" dirty="0" err="1">
                <a:latin typeface="Calibri" panose="020F0502020204030204" pitchFamily="34" charset="0"/>
                <a:ea typeface="Calibri" panose="020F0502020204030204" pitchFamily="34" charset="0"/>
                <a:cs typeface="Times New Roman" panose="02020603050405020304" pitchFamily="18" charset="0"/>
              </a:rPr>
              <a:t>mAP</a:t>
            </a:r>
            <a:r>
              <a:rPr lang="en-CA" sz="1400" i="1" dirty="0">
                <a:latin typeface="Calibri" panose="020F0502020204030204" pitchFamily="34" charset="0"/>
                <a:ea typeface="Calibri" panose="020F0502020204030204" pitchFamily="34" charset="0"/>
                <a:cs typeface="Times New Roman" panose="02020603050405020304" pitchFamily="18" charset="0"/>
              </a:rPr>
              <a:t>) metric definition</a:t>
            </a:r>
            <a:br>
              <a:rPr lang="en-CA" sz="1400" i="1" dirty="0">
                <a:latin typeface="Calibri" panose="020F0502020204030204" pitchFamily="34" charset="0"/>
                <a:ea typeface="Calibri" panose="020F0502020204030204" pitchFamily="34" charset="0"/>
                <a:cs typeface="Times New Roman" panose="02020603050405020304" pitchFamily="18" charset="0"/>
              </a:rPr>
            </a:br>
            <a:br>
              <a:rPr lang="en-CA" sz="1400" i="1" dirty="0">
                <a:latin typeface="Calibri" panose="020F0502020204030204" pitchFamily="34" charset="0"/>
                <a:ea typeface="Calibri" panose="020F0502020204030204" pitchFamily="34" charset="0"/>
                <a:cs typeface="Times New Roman" panose="02020603050405020304" pitchFamily="18" charset="0"/>
              </a:rPr>
            </a:br>
            <a:r>
              <a:rPr lang="en-US" sz="1400" i="1" dirty="0">
                <a:latin typeface="Calibri" panose="020F0502020204030204" pitchFamily="34" charset="0"/>
                <a:ea typeface="Calibri" panose="020F0502020204030204" pitchFamily="34" charset="0"/>
                <a:cs typeface="Times New Roman" panose="02020603050405020304" pitchFamily="18" charset="0"/>
              </a:rPr>
              <a:t>Training the model using the training dataset and testing the model's performance </a:t>
            </a:r>
            <a:br>
              <a:rPr lang="en-US" sz="1400" i="1" dirty="0">
                <a:latin typeface="Calibri" panose="020F0502020204030204" pitchFamily="34" charset="0"/>
                <a:ea typeface="Calibri" panose="020F0502020204030204" pitchFamily="34" charset="0"/>
                <a:cs typeface="Times New Roman" panose="02020603050405020304" pitchFamily="18" charset="0"/>
              </a:rPr>
            </a:br>
            <a:br>
              <a:rPr lang="en-US" sz="1400" i="1" dirty="0">
                <a:latin typeface="Calibri" panose="020F0502020204030204" pitchFamily="34" charset="0"/>
                <a:ea typeface="Calibri" panose="020F0502020204030204" pitchFamily="34" charset="0"/>
                <a:cs typeface="Times New Roman" panose="02020603050405020304" pitchFamily="18" charset="0"/>
              </a:rPr>
            </a:br>
            <a:r>
              <a:rPr lang="en-US" sz="1400" i="1" dirty="0">
                <a:latin typeface="Calibri" panose="020F0502020204030204" pitchFamily="34" charset="0"/>
                <a:ea typeface="Calibri" panose="020F0502020204030204" pitchFamily="34" charset="0"/>
                <a:cs typeface="Times New Roman" panose="02020603050405020304" pitchFamily="18" charset="0"/>
              </a:rPr>
              <a:t>Creation of a list to store loaded images after using the PIL module</a:t>
            </a:r>
            <a:br>
              <a:rPr lang="en-US" sz="1400" i="1" dirty="0">
                <a:latin typeface="Calibri" panose="020F0502020204030204" pitchFamily="34" charset="0"/>
                <a:ea typeface="Calibri" panose="020F0502020204030204" pitchFamily="34" charset="0"/>
                <a:cs typeface="Times New Roman" panose="02020603050405020304" pitchFamily="18" charset="0"/>
              </a:rPr>
            </a:br>
            <a:br>
              <a:rPr lang="en-US" sz="1400" i="1" dirty="0">
                <a:latin typeface="Calibri" panose="020F0502020204030204" pitchFamily="34" charset="0"/>
                <a:ea typeface="Calibri" panose="020F0502020204030204" pitchFamily="34" charset="0"/>
                <a:cs typeface="Times New Roman" panose="02020603050405020304" pitchFamily="18" charset="0"/>
              </a:rPr>
            </a:br>
            <a:r>
              <a:rPr lang="en-US" sz="1400" i="1" dirty="0">
                <a:latin typeface="Calibri" panose="020F0502020204030204" pitchFamily="34" charset="0"/>
                <a:ea typeface="Calibri" panose="020F0502020204030204" pitchFamily="34" charset="0"/>
                <a:cs typeface="Times New Roman" panose="02020603050405020304" pitchFamily="18" charset="0"/>
              </a:rPr>
              <a:t>Creation a new list of image tensors </a:t>
            </a:r>
            <a:r>
              <a:rPr lang="en-US" sz="1400" i="1" dirty="0" err="1">
                <a:latin typeface="Calibri" panose="020F0502020204030204" pitchFamily="34" charset="0"/>
                <a:ea typeface="Calibri" panose="020F0502020204030204" pitchFamily="34" charset="0"/>
                <a:cs typeface="Times New Roman" panose="02020603050405020304" pitchFamily="18" charset="0"/>
              </a:rPr>
              <a:t>images_tensors_input</a:t>
            </a:r>
            <a:r>
              <a:rPr lang="en-US" sz="1400" i="1" dirty="0">
                <a:latin typeface="Calibri" panose="020F0502020204030204" pitchFamily="34" charset="0"/>
                <a:ea typeface="Calibri" panose="020F0502020204030204" pitchFamily="34" charset="0"/>
                <a:cs typeface="Times New Roman" panose="02020603050405020304" pitchFamily="18" charset="0"/>
              </a:rPr>
              <a:t> by applying a </a:t>
            </a:r>
            <a:r>
              <a:rPr lang="en-US" sz="1400" i="1" dirty="0" err="1">
                <a:latin typeface="Calibri" panose="020F0502020204030204" pitchFamily="34" charset="0"/>
                <a:ea typeface="Calibri" panose="020F0502020204030204" pitchFamily="34" charset="0"/>
                <a:cs typeface="Times New Roman" panose="02020603050405020304" pitchFamily="18" charset="0"/>
              </a:rPr>
              <a:t>PyTorch</a:t>
            </a:r>
            <a:r>
              <a:rPr lang="en-US" sz="1400" i="1" dirty="0">
                <a:latin typeface="Calibri" panose="020F0502020204030204" pitchFamily="34" charset="0"/>
                <a:ea typeface="Calibri" panose="020F0502020204030204" pitchFamily="34" charset="0"/>
                <a:cs typeface="Times New Roman" panose="02020603050405020304" pitchFamily="18" charset="0"/>
              </a:rPr>
              <a:t> transform</a:t>
            </a:r>
            <a:br>
              <a:rPr lang="en-US" sz="1400" i="1" dirty="0">
                <a:latin typeface="Calibri" panose="020F0502020204030204" pitchFamily="34" charset="0"/>
                <a:ea typeface="Calibri" panose="020F0502020204030204" pitchFamily="34" charset="0"/>
                <a:cs typeface="Times New Roman" panose="02020603050405020304" pitchFamily="18" charset="0"/>
              </a:rPr>
            </a:br>
            <a:br>
              <a:rPr lang="en-US" sz="1400" i="1" dirty="0">
                <a:latin typeface="Calibri" panose="020F0502020204030204" pitchFamily="34" charset="0"/>
                <a:ea typeface="Calibri" panose="020F0502020204030204" pitchFamily="34" charset="0"/>
                <a:cs typeface="Times New Roman" panose="02020603050405020304" pitchFamily="18" charset="0"/>
              </a:rPr>
            </a:br>
            <a:r>
              <a:rPr lang="en-US" sz="1400" i="1" dirty="0">
                <a:latin typeface="Calibri" panose="020F0502020204030204" pitchFamily="34" charset="0"/>
                <a:ea typeface="Calibri" panose="020F0502020204030204" pitchFamily="34" charset="0"/>
                <a:cs typeface="Times New Roman" panose="02020603050405020304" pitchFamily="18" charset="0"/>
              </a:rPr>
              <a:t>Inference on the input data by passing it through the specified </a:t>
            </a:r>
            <a:r>
              <a:rPr lang="en-US" sz="1400" i="1" dirty="0" err="1">
                <a:latin typeface="Calibri" panose="020F0502020204030204" pitchFamily="34" charset="0"/>
                <a:ea typeface="Calibri" panose="020F0502020204030204" pitchFamily="34" charset="0"/>
                <a:cs typeface="Times New Roman" panose="02020603050405020304" pitchFamily="18" charset="0"/>
              </a:rPr>
              <a:t>PyTorch</a:t>
            </a:r>
            <a:r>
              <a:rPr lang="en-US" sz="1400" i="1" dirty="0">
                <a:latin typeface="Calibri" panose="020F0502020204030204" pitchFamily="34" charset="0"/>
                <a:ea typeface="Calibri" panose="020F0502020204030204" pitchFamily="34" charset="0"/>
                <a:cs typeface="Times New Roman" panose="02020603050405020304" pitchFamily="18" charset="0"/>
              </a:rPr>
              <a:t> model with gradient calculation disabled, and returning the model's output tensor as out and stores them in Python lists. These lists can be used for further processing or visualization of the object detection results.</a:t>
            </a:r>
            <a:br>
              <a:rPr lang="en-US" sz="1400" i="1" dirty="0">
                <a:latin typeface="Calibri" panose="020F0502020204030204" pitchFamily="34" charset="0"/>
                <a:ea typeface="Calibri" panose="020F0502020204030204" pitchFamily="34" charset="0"/>
                <a:cs typeface="Times New Roman" panose="02020603050405020304" pitchFamily="18" charset="0"/>
              </a:rPr>
            </a:br>
            <a:br>
              <a:rPr lang="en-US" sz="1400" i="1" dirty="0">
                <a:latin typeface="Calibri" panose="020F0502020204030204" pitchFamily="34" charset="0"/>
                <a:ea typeface="Calibri" panose="020F0502020204030204" pitchFamily="34" charset="0"/>
                <a:cs typeface="Times New Roman" panose="02020603050405020304" pitchFamily="18" charset="0"/>
              </a:rPr>
            </a:br>
            <a:r>
              <a:rPr lang="en-US" sz="1400" i="1" dirty="0">
                <a:latin typeface="Calibri" panose="020F0502020204030204" pitchFamily="34" charset="0"/>
                <a:ea typeface="Calibri" panose="020F0502020204030204" pitchFamily="34" charset="0"/>
                <a:cs typeface="Times New Roman" panose="02020603050405020304" pitchFamily="18" charset="0"/>
              </a:rPr>
              <a:t>Creation of a list of modified </a:t>
            </a:r>
            <a:r>
              <a:rPr lang="en-US" sz="1400" i="1" dirty="0" err="1">
                <a:latin typeface="Calibri" panose="020F0502020204030204" pitchFamily="34" charset="0"/>
                <a:ea typeface="Calibri" panose="020F0502020204030204" pitchFamily="34" charset="0"/>
                <a:cs typeface="Times New Roman" panose="02020603050405020304" pitchFamily="18" charset="0"/>
              </a:rPr>
              <a:t>final_images</a:t>
            </a:r>
            <a:r>
              <a:rPr lang="en-US" sz="1400" i="1" dirty="0">
                <a:latin typeface="Calibri" panose="020F0502020204030204" pitchFamily="34" charset="0"/>
                <a:ea typeface="Calibri" panose="020F0502020204030204" pitchFamily="34" charset="0"/>
                <a:cs typeface="Times New Roman" panose="02020603050405020304" pitchFamily="18" charset="0"/>
              </a:rPr>
              <a:t> with bounding boxes and adding text labels for the detected objects in the original images</a:t>
            </a:r>
            <a:br>
              <a:rPr lang="en-US" sz="1400" i="1" dirty="0">
                <a:latin typeface="Calibri" panose="020F0502020204030204" pitchFamily="34" charset="0"/>
                <a:ea typeface="Calibri" panose="020F0502020204030204" pitchFamily="34" charset="0"/>
                <a:cs typeface="Times New Roman" panose="02020603050405020304" pitchFamily="18" charset="0"/>
              </a:rPr>
            </a:br>
            <a:br>
              <a:rPr lang="en-US" sz="1400" i="1" dirty="0">
                <a:latin typeface="Calibri" panose="020F0502020204030204" pitchFamily="34" charset="0"/>
                <a:ea typeface="Calibri" panose="020F0502020204030204" pitchFamily="34" charset="0"/>
                <a:cs typeface="Times New Roman" panose="02020603050405020304" pitchFamily="18" charset="0"/>
              </a:rPr>
            </a:br>
            <a:r>
              <a:rPr lang="en-US" sz="1400" i="1" dirty="0">
                <a:latin typeface="Calibri" panose="020F0502020204030204" pitchFamily="34" charset="0"/>
                <a:ea typeface="Calibri" panose="020F0502020204030204" pitchFamily="34" charset="0"/>
                <a:cs typeface="Times New Roman" panose="02020603050405020304" pitchFamily="18" charset="0"/>
              </a:rPr>
              <a:t>Creation of a new directory named </a:t>
            </a:r>
            <a:r>
              <a:rPr lang="en-US" sz="1400" i="1" dirty="0" err="1">
                <a:latin typeface="Calibri" panose="020F0502020204030204" pitchFamily="34" charset="0"/>
                <a:ea typeface="Calibri" panose="020F0502020204030204" pitchFamily="34" charset="0"/>
                <a:cs typeface="Times New Roman" panose="02020603050405020304" pitchFamily="18" charset="0"/>
              </a:rPr>
              <a:t>out_images</a:t>
            </a:r>
            <a:r>
              <a:rPr lang="en-US" sz="1400" i="1" dirty="0">
                <a:latin typeface="Calibri" panose="020F0502020204030204" pitchFamily="34" charset="0"/>
                <a:ea typeface="Calibri" panose="020F0502020204030204" pitchFamily="34" charset="0"/>
                <a:cs typeface="Times New Roman" panose="02020603050405020304" pitchFamily="18" charset="0"/>
              </a:rPr>
              <a:t> to save each modified image as a PNG file</a:t>
            </a:r>
            <a:br>
              <a:rPr lang="en-US" sz="1400" i="1" dirty="0">
                <a:latin typeface="Calibri" panose="020F0502020204030204" pitchFamily="34" charset="0"/>
                <a:ea typeface="Calibri" panose="020F0502020204030204" pitchFamily="34" charset="0"/>
                <a:cs typeface="Times New Roman" panose="02020603050405020304" pitchFamily="18" charset="0"/>
              </a:rPr>
            </a:br>
            <a:br>
              <a:rPr lang="en-US" sz="1400" i="1" dirty="0">
                <a:latin typeface="Calibri" panose="020F0502020204030204" pitchFamily="34" charset="0"/>
                <a:ea typeface="Calibri" panose="020F0502020204030204" pitchFamily="34" charset="0"/>
                <a:cs typeface="Times New Roman" panose="02020603050405020304" pitchFamily="18" charset="0"/>
              </a:rPr>
            </a:br>
            <a:r>
              <a:rPr lang="en-US" sz="1400" i="1" dirty="0">
                <a:latin typeface="Calibri" panose="020F0502020204030204" pitchFamily="34" charset="0"/>
                <a:ea typeface="Calibri" panose="020F0502020204030204" pitchFamily="34" charset="0"/>
                <a:cs typeface="Times New Roman" panose="02020603050405020304" pitchFamily="18" charset="0"/>
              </a:rPr>
              <a:t>Final Step was creation of a GUI that allows to select an image file from the </a:t>
            </a:r>
            <a:r>
              <a:rPr lang="en-US" sz="1400" i="1" dirty="0" err="1">
                <a:latin typeface="Calibri" panose="020F0502020204030204" pitchFamily="34" charset="0"/>
                <a:ea typeface="Calibri" panose="020F0502020204030204" pitchFamily="34" charset="0"/>
                <a:cs typeface="Times New Roman" panose="02020603050405020304" pitchFamily="18" charset="0"/>
              </a:rPr>
              <a:t>out_images</a:t>
            </a:r>
            <a:r>
              <a:rPr lang="en-US" sz="1400" i="1" dirty="0">
                <a:latin typeface="Calibri" panose="020F0502020204030204" pitchFamily="34" charset="0"/>
                <a:ea typeface="Calibri" panose="020F0502020204030204" pitchFamily="34" charset="0"/>
                <a:cs typeface="Times New Roman" panose="02020603050405020304" pitchFamily="18" charset="0"/>
              </a:rPr>
              <a:t> and displays it</a:t>
            </a:r>
            <a:br>
              <a:rPr lang="en-US" sz="1400" i="1" dirty="0">
                <a:latin typeface="Calibri" panose="020F0502020204030204" pitchFamily="34" charset="0"/>
                <a:ea typeface="Calibri" panose="020F0502020204030204" pitchFamily="34" charset="0"/>
                <a:cs typeface="Times New Roman" panose="02020603050405020304" pitchFamily="18" charset="0"/>
              </a:rPr>
            </a:br>
            <a:br>
              <a:rPr lang="en-US" sz="1100" i="1" dirty="0">
                <a:latin typeface="Calibri" panose="020F0502020204030204" pitchFamily="34" charset="0"/>
                <a:ea typeface="Calibri" panose="020F0502020204030204" pitchFamily="34" charset="0"/>
                <a:cs typeface="Times New Roman" panose="02020603050405020304" pitchFamily="18" charset="0"/>
              </a:rPr>
            </a:br>
            <a:br>
              <a:rPr lang="en-US" sz="1100" i="1" dirty="0">
                <a:latin typeface="Calibri" panose="020F0502020204030204" pitchFamily="34" charset="0"/>
                <a:ea typeface="Calibri" panose="020F0502020204030204" pitchFamily="34" charset="0"/>
                <a:cs typeface="Times New Roman" panose="02020603050405020304" pitchFamily="18" charset="0"/>
              </a:rPr>
            </a:br>
            <a:br>
              <a:rPr lang="en-US" sz="1100" i="1" dirty="0">
                <a:latin typeface="Calibri" panose="020F0502020204030204" pitchFamily="34" charset="0"/>
                <a:ea typeface="Calibri" panose="020F0502020204030204" pitchFamily="34" charset="0"/>
                <a:cs typeface="Times New Roman" panose="02020603050405020304" pitchFamily="18" charset="0"/>
              </a:rPr>
            </a:br>
            <a:br>
              <a:rPr lang="en-US" sz="1100" i="1" dirty="0">
                <a:latin typeface="Calibri" panose="020F0502020204030204" pitchFamily="34" charset="0"/>
                <a:ea typeface="Calibri" panose="020F0502020204030204" pitchFamily="34" charset="0"/>
                <a:cs typeface="Times New Roman" panose="02020603050405020304" pitchFamily="18" charset="0"/>
              </a:rPr>
            </a:br>
            <a:br>
              <a:rPr lang="en-US" sz="1100" i="1" dirty="0">
                <a:latin typeface="Calibri" panose="020F0502020204030204" pitchFamily="34" charset="0"/>
                <a:ea typeface="Calibri" panose="020F0502020204030204" pitchFamily="34" charset="0"/>
                <a:cs typeface="Times New Roman" panose="02020603050405020304" pitchFamily="18" charset="0"/>
              </a:rPr>
            </a:br>
            <a:br>
              <a:rPr lang="en-US" sz="1100" i="1" dirty="0">
                <a:latin typeface="Calibri" panose="020F0502020204030204" pitchFamily="34" charset="0"/>
                <a:ea typeface="Calibri" panose="020F0502020204030204" pitchFamily="34" charset="0"/>
                <a:cs typeface="Times New Roman" panose="02020603050405020304" pitchFamily="18" charset="0"/>
              </a:rPr>
            </a:br>
            <a:endParaRPr lang="en-CA" sz="1100" i="1"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Title 1">
            <a:extLst>
              <a:ext uri="{FF2B5EF4-FFF2-40B4-BE49-F238E27FC236}">
                <a16:creationId xmlns:a16="http://schemas.microsoft.com/office/drawing/2014/main" id="{49672EA4-09D6-2FEA-335B-FF2E0FDA35DF}"/>
              </a:ext>
            </a:extLst>
          </p:cNvPr>
          <p:cNvSpPr txBox="1">
            <a:spLocks/>
          </p:cNvSpPr>
          <p:nvPr/>
        </p:nvSpPr>
        <p:spPr>
          <a:xfrm>
            <a:off x="462116" y="759592"/>
            <a:ext cx="10058400" cy="430111"/>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n-CA" sz="2400" dirty="0"/>
              <a:t>Steps Involved</a:t>
            </a:r>
          </a:p>
        </p:txBody>
      </p:sp>
    </p:spTree>
    <p:extLst>
      <p:ext uri="{BB962C8B-B14F-4D97-AF65-F5344CB8AC3E}">
        <p14:creationId xmlns:p14="http://schemas.microsoft.com/office/powerpoint/2010/main" val="293148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C2AFA2AC-0556-BBF9-E1CB-8B9A0CEF1B63}"/>
              </a:ext>
            </a:extLst>
          </p:cNvPr>
          <p:cNvPicPr>
            <a:picLocks noGrp="1" noChangeAspect="1"/>
          </p:cNvPicPr>
          <p:nvPr>
            <p:ph idx="1"/>
          </p:nvPr>
        </p:nvPicPr>
        <p:blipFill rotWithShape="1">
          <a:blip r:embed="rId2"/>
          <a:srcRect r="4199"/>
          <a:stretch/>
        </p:blipFill>
        <p:spPr>
          <a:xfrm>
            <a:off x="517870" y="662132"/>
            <a:ext cx="11156253" cy="5531495"/>
          </a:xfrm>
          <a:prstGeom prst="rect">
            <a:avLst/>
          </a:prstGeom>
        </p:spPr>
      </p:pic>
    </p:spTree>
    <p:extLst>
      <p:ext uri="{BB962C8B-B14F-4D97-AF65-F5344CB8AC3E}">
        <p14:creationId xmlns:p14="http://schemas.microsoft.com/office/powerpoint/2010/main" val="2202127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406C84D-F7A5-B8E4-4C98-258DDCC49A0C}"/>
              </a:ext>
            </a:extLst>
          </p:cNvPr>
          <p:cNvPicPr>
            <a:picLocks noChangeAspect="1"/>
          </p:cNvPicPr>
          <p:nvPr/>
        </p:nvPicPr>
        <p:blipFill>
          <a:blip r:embed="rId2"/>
          <a:stretch>
            <a:fillRect/>
          </a:stretch>
        </p:blipFill>
        <p:spPr>
          <a:xfrm>
            <a:off x="658659" y="902751"/>
            <a:ext cx="10874682" cy="5052498"/>
          </a:xfrm>
          <a:prstGeom prst="rect">
            <a:avLst/>
          </a:prstGeom>
        </p:spPr>
      </p:pic>
    </p:spTree>
    <p:extLst>
      <p:ext uri="{BB962C8B-B14F-4D97-AF65-F5344CB8AC3E}">
        <p14:creationId xmlns:p14="http://schemas.microsoft.com/office/powerpoint/2010/main" val="45466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188864"/>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3714C265-2BC9-1B36-D116-25DEF159F2CE}"/>
              </a:ext>
            </a:extLst>
          </p:cNvPr>
          <p:cNvPicPr>
            <a:picLocks noChangeAspect="1"/>
          </p:cNvPicPr>
          <p:nvPr/>
        </p:nvPicPr>
        <p:blipFill>
          <a:blip r:embed="rId2"/>
          <a:stretch>
            <a:fillRect/>
          </a:stretch>
        </p:blipFill>
        <p:spPr>
          <a:xfrm>
            <a:off x="635797" y="1116129"/>
            <a:ext cx="10920406" cy="4625741"/>
          </a:xfrm>
          <a:prstGeom prst="rect">
            <a:avLst/>
          </a:prstGeom>
        </p:spPr>
      </p:pic>
    </p:spTree>
    <p:extLst>
      <p:ext uri="{BB962C8B-B14F-4D97-AF65-F5344CB8AC3E}">
        <p14:creationId xmlns:p14="http://schemas.microsoft.com/office/powerpoint/2010/main" val="777684316"/>
      </p:ext>
    </p:extLst>
  </p:cSld>
  <p:clrMapOvr>
    <a:masterClrMapping/>
  </p:clrMapOvr>
</p:sld>
</file>

<file path=ppt/theme/theme1.xml><?xml version="1.0" encoding="utf-8"?>
<a:theme xmlns:a="http://schemas.openxmlformats.org/drawingml/2006/main" name="GestaltVTI">
  <a:themeElements>
    <a:clrScheme name="AnalogousFromDarkSeedLeftStep">
      <a:dk1>
        <a:srgbClr val="000000"/>
      </a:dk1>
      <a:lt1>
        <a:srgbClr val="FFFFFF"/>
      </a:lt1>
      <a:dk2>
        <a:srgbClr val="1A2C2F"/>
      </a:dk2>
      <a:lt2>
        <a:srgbClr val="F1F3F0"/>
      </a:lt2>
      <a:accent1>
        <a:srgbClr val="AE4DC3"/>
      </a:accent1>
      <a:accent2>
        <a:srgbClr val="6E3FB3"/>
      </a:accent2>
      <a:accent3>
        <a:srgbClr val="4D4EC3"/>
      </a:accent3>
      <a:accent4>
        <a:srgbClr val="3B6DB1"/>
      </a:accent4>
      <a:accent5>
        <a:srgbClr val="4DB1C3"/>
      </a:accent5>
      <a:accent6>
        <a:srgbClr val="3BB193"/>
      </a:accent6>
      <a:hlink>
        <a:srgbClr val="3E93BC"/>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otalTime>401</TotalTime>
  <Words>1194</Words>
  <Application>Microsoft Office PowerPoint</Application>
  <PresentationFormat>Widescreen</PresentationFormat>
  <Paragraphs>55</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Bierstadt</vt:lpstr>
      <vt:lpstr>Calibri</vt:lpstr>
      <vt:lpstr>FontAwesome</vt:lpstr>
      <vt:lpstr>Helvetica Neue</vt:lpstr>
      <vt:lpstr>LatoWeb</vt:lpstr>
      <vt:lpstr>GestaltVTI</vt:lpstr>
      <vt:lpstr>Computer Vision Hand Gesture Recognition</vt:lpstr>
      <vt:lpstr>Introduction</vt:lpstr>
      <vt:lpstr>METHODOLOGY</vt:lpstr>
      <vt:lpstr>MODEL EVALUATION</vt:lpstr>
      <vt:lpstr>COMPUTER VISION CONCEPTS USED IN HAND GESTURE RECOGNITION</vt:lpstr>
      <vt:lpstr>Constraint setting : andom_seed = 42, batch_size = 16, num_epoch = 15  GestureDataset is defined below to load and preprocess the dataset  Model class creation - Stochastic Gradient Descent (SGD) Optimizer is used  Mean Average Precision (mAP) metric definition  Training the model using the training dataset and testing the model's performance   Creation of a list to store loaded images after using the PIL module  Creation a new list of image tensors images_tensors_input by applying a PyTorch transform  Inference on the input data by passing it through the specified PyTorch model with gradient calculation disabled, and returning the model's output tensor as out and stores them in Python lists. These lists can be used for further processing or visualization of the object detection results.  Creation of a list of modified final_images with bounding boxes and adding text labels for the detected objects in the original images  Creation of a new directory named out_images to save each modified image as a PNG file  Final Step was creation of a GUI that allows to select an image file from the out_images and displays it       </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Vision Hand Gesture Recognition</dc:title>
  <dc:creator>Priyanka Awasthi</dc:creator>
  <cp:lastModifiedBy>Priyanka Awasthi</cp:lastModifiedBy>
  <cp:revision>43</cp:revision>
  <dcterms:created xsi:type="dcterms:W3CDTF">2023-03-20T21:10:48Z</dcterms:created>
  <dcterms:modified xsi:type="dcterms:W3CDTF">2023-03-21T03:54:23Z</dcterms:modified>
</cp:coreProperties>
</file>