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2"/>
    <p:sldMasterId id="2147483660" r:id="rId3"/>
  </p:sldMasterIdLst>
  <p:notesMasterIdLst>
    <p:notesMasterId r:id="rId49"/>
  </p:notesMasterIdLst>
  <p:sldIdLst>
    <p:sldId id="331" r:id="rId4"/>
    <p:sldId id="256" r:id="rId5"/>
    <p:sldId id="296" r:id="rId6"/>
    <p:sldId id="259" r:id="rId7"/>
    <p:sldId id="260" r:id="rId8"/>
    <p:sldId id="333" r:id="rId9"/>
    <p:sldId id="261" r:id="rId10"/>
    <p:sldId id="278" r:id="rId11"/>
    <p:sldId id="398" r:id="rId12"/>
    <p:sldId id="282" r:id="rId13"/>
    <p:sldId id="285" r:id="rId14"/>
    <p:sldId id="292" r:id="rId15"/>
    <p:sldId id="284" r:id="rId16"/>
    <p:sldId id="281" r:id="rId17"/>
    <p:sldId id="279" r:id="rId18"/>
    <p:sldId id="334" r:id="rId19"/>
    <p:sldId id="335" r:id="rId20"/>
    <p:sldId id="336" r:id="rId21"/>
    <p:sldId id="286" r:id="rId22"/>
    <p:sldId id="269" r:id="rId23"/>
    <p:sldId id="264" r:id="rId24"/>
    <p:sldId id="409" r:id="rId25"/>
    <p:sldId id="408" r:id="rId26"/>
    <p:sldId id="394" r:id="rId27"/>
    <p:sldId id="271" r:id="rId28"/>
    <p:sldId id="397" r:id="rId29"/>
    <p:sldId id="371" r:id="rId30"/>
    <p:sldId id="295" r:id="rId31"/>
    <p:sldId id="337" r:id="rId32"/>
    <p:sldId id="290" r:id="rId33"/>
    <p:sldId id="400" r:id="rId34"/>
    <p:sldId id="272" r:id="rId35"/>
    <p:sldId id="402" r:id="rId36"/>
    <p:sldId id="401" r:id="rId37"/>
    <p:sldId id="270" r:id="rId38"/>
    <p:sldId id="293" r:id="rId39"/>
    <p:sldId id="326" r:id="rId40"/>
    <p:sldId id="327" r:id="rId41"/>
    <p:sldId id="328" r:id="rId42"/>
    <p:sldId id="329" r:id="rId43"/>
    <p:sldId id="274" r:id="rId44"/>
    <p:sldId id="276" r:id="rId45"/>
    <p:sldId id="390" r:id="rId46"/>
    <p:sldId id="392" r:id="rId47"/>
    <p:sldId id="405" r:id="rId48"/>
  </p:sldIdLst>
  <p:sldSz cx="9144000" cy="6858000" type="screen4x3"/>
  <p:notesSz cx="6858000" cy="9144000"/>
  <p:custDataLst>
    <p:tags r:id="rId50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0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00"/>
    <a:srgbClr val="6A5139"/>
    <a:srgbClr val="FCF5D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227" autoAdjust="0"/>
  </p:normalViewPr>
  <p:slideViewPr>
    <p:cSldViewPr showGuides="1">
      <p:cViewPr varScale="1">
        <p:scale>
          <a:sx n="68" d="100"/>
          <a:sy n="68" d="100"/>
        </p:scale>
        <p:origin x="1440" y="54"/>
      </p:cViewPr>
      <p:guideLst>
        <p:guide orient="horz" pos="2296"/>
        <p:guide pos="3038"/>
      </p:guideLst>
    </p:cSldViewPr>
  </p:slideViewPr>
  <p:outlineViewPr>
    <p:cViewPr>
      <p:scale>
        <a:sx n="33" d="100"/>
        <a:sy n="33" d="100"/>
      </p:scale>
      <p:origin x="0" y="126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tags" Target="tags/tag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F3C98-DE46-46C0-A82F-9F37397A951C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4ED73-BD59-4ABB-B007-5E20AAEFAF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 fontAlgn="auto">
              <a:spcBef>
                <a:spcPts val="0"/>
              </a:spcBef>
              <a:spcAft>
                <a:spcPts val="0"/>
              </a:spcAft>
              <a:defRPr/>
            </a:pPr>
            <a:fld id="{A769AEE1-6BC3-410B-94AE-CA367B8A66DF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本次实验最好采集完整数据记录，不建议使用捕获过滤器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4ED73-BD59-4ABB-B007-5E20AAEFAF5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完成数据包的捕获后，需要用文件保存这些数据包。新版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Wireshark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存储数据包的时候支持很多格式。例如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pcapng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是一个优点很多的格式；出于兼容性的考虑，也可以考虑把存储格式设置为在业界获得广泛支持的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4ED73-BD59-4ABB-B007-5E20AAEFAF5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完成数据包的捕获后，需要用文件保存这些数据包。新版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Wireshark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存储数据包的时候支持很多格式。例如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pcapng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是一个优点很多的格式，但出于兼容性的考虑，也可以考虑把存储格式设置为在业界获得广泛支持的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4ED73-BD59-4ABB-B007-5E20AAEFAF5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②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备注：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en-US" altLang="zh-CN" sz="1200" dirty="0"/>
              <a:t>tcp.len</a:t>
            </a:r>
            <a:r>
              <a:rPr lang="zh-CN" altLang="en-US" sz="1200" dirty="0"/>
              <a:t>，指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数据字段长度，不包含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头部。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en-US" altLang="zh-CN" sz="1200" dirty="0"/>
              <a:t>udp.length</a:t>
            </a:r>
            <a:r>
              <a:rPr lang="zh-CN" altLang="en-US" sz="1200" dirty="0"/>
              <a:t>，指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数据字段长度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头部。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ip.len</a:t>
            </a:r>
            <a:r>
              <a:rPr lang="zh-CN" altLang="en-US" sz="1200" dirty="0"/>
              <a:t>，指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数据字段长度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头部。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en-US" altLang="zh-CN" sz="1200" dirty="0"/>
              <a:t> </a:t>
            </a:r>
            <a:r>
              <a:rPr lang="en-US" altLang="zh-CN" sz="1200" dirty="0" err="1"/>
              <a:t>frame.len</a:t>
            </a:r>
            <a:r>
              <a:rPr lang="zh-CN" altLang="en-US" sz="1200" dirty="0"/>
              <a:t>，指整个帧的长度。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在组合表达式中使用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“!=”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操作符，像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eth.addr,ip.addr,tcp.port,udp.port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等元素可能会产生非预期效果。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/>
              <a:t>6.</a:t>
            </a:r>
            <a:r>
              <a:rPr lang="zh-CN" altLang="en-US" sz="1200" dirty="0"/>
              <a:t>组合符号有</a:t>
            </a:r>
            <a:r>
              <a:rPr lang="en-US" altLang="zh-CN" sz="1200" dirty="0"/>
              <a:t>“</a:t>
            </a:r>
            <a:r>
              <a:rPr lang="zh-CN" altLang="en-US" sz="1200" dirty="0"/>
              <a:t>且</a:t>
            </a:r>
            <a:r>
              <a:rPr lang="en-US" altLang="zh-CN" sz="1200" dirty="0"/>
              <a:t>”and(&amp;&amp;),”</a:t>
            </a:r>
            <a:r>
              <a:rPr lang="zh-CN" altLang="en-US" sz="1200" dirty="0"/>
              <a:t>或</a:t>
            </a:r>
            <a:r>
              <a:rPr lang="en-US" altLang="zh-CN" sz="1200" dirty="0"/>
              <a:t>”or (||</a:t>
            </a:r>
            <a:r>
              <a:rPr lang="zh-CN" altLang="en-US" sz="1200" dirty="0"/>
              <a:t> </a:t>
            </a:r>
            <a:r>
              <a:rPr lang="en-US" altLang="zh-CN" sz="1200" dirty="0"/>
              <a:t>),”</a:t>
            </a:r>
            <a:r>
              <a:rPr lang="zh-CN" altLang="en-US" sz="1200" dirty="0"/>
              <a:t>取反</a:t>
            </a:r>
            <a:r>
              <a:rPr lang="en-US" altLang="zh-CN" sz="1200" dirty="0"/>
              <a:t>”not (!)</a:t>
            </a:r>
            <a:r>
              <a:rPr lang="zh-CN" altLang="en-US" sz="1200" dirty="0"/>
              <a:t>这几种。</a:t>
            </a:r>
            <a:endParaRPr lang="en-US" altLang="zh-CN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4ED73-BD59-4ABB-B007-5E20AAEFAF5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Wireshark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在这个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URL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https://www.wireshark.org/tools/oui-lookup.html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OUI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查询提供了在线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Web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界面。</a:t>
            </a:r>
            <a:endParaRPr lang="en-US" altLang="zh-CN" b="0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若要打开或关闭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MAC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地址解析，请进入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Wireshark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设置“首选项”对话框。图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显示了如何在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Linux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上运行的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Wireshark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应用程序中选择“编辑”下拉菜单，然后点击“首选项”来设置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OUI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解析处理。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4ED73-BD59-4ABB-B007-5E20AAEFAF5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请林助教重新检查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4ED73-BD59-4ABB-B007-5E20AAEFAF5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solidFill>
                  <a:schemeClr val="accent1">
                    <a:lumMod val="50000"/>
                  </a:schemeClr>
                </a:solidFill>
                <a:ea typeface="楷体" panose="02010609060101010101" pitchFamily="49" charset="-122"/>
              </a:rPr>
              <a:t>iw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ea typeface="楷体" panose="02010609060101010101" pitchFamily="49" charset="-122"/>
              </a:rPr>
              <a:t> wlan0 interface</a:t>
            </a:r>
            <a:r>
              <a:rPr lang="en-US" altLang="zh-CN" sz="1200" baseline="0" dirty="0">
                <a:solidFill>
                  <a:schemeClr val="accent1">
                    <a:lumMod val="50000"/>
                  </a:schemeClr>
                </a:solidFill>
                <a:ea typeface="楷体" panose="02010609060101010101" pitchFamily="49" charset="-122"/>
              </a:rPr>
              <a:t> add mon0 type monitor</a:t>
            </a:r>
          </a:p>
          <a:p>
            <a:r>
              <a:rPr lang="en-US" altLang="zh-CN" sz="1200" baseline="0" dirty="0" err="1">
                <a:solidFill>
                  <a:schemeClr val="accent1">
                    <a:lumMod val="50000"/>
                  </a:schemeClr>
                </a:solidFill>
                <a:ea typeface="楷体" panose="02010609060101010101" pitchFamily="49" charset="-122"/>
              </a:rPr>
              <a:t>ifconfig</a:t>
            </a:r>
            <a:r>
              <a:rPr lang="en-US" altLang="zh-CN" sz="1200" baseline="0" dirty="0">
                <a:solidFill>
                  <a:schemeClr val="accent1">
                    <a:lumMod val="50000"/>
                  </a:schemeClr>
                </a:solidFill>
                <a:ea typeface="楷体" panose="02010609060101010101" pitchFamily="49" charset="-122"/>
              </a:rPr>
              <a:t> mon0 up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4ED73-BD59-4ABB-B007-5E20AAEFAF56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aseline="0" dirty="0">
              <a:solidFill>
                <a:schemeClr val="accent1">
                  <a:lumMod val="50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4ED73-BD59-4ABB-B007-5E20AAEFAF56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aseline="0" dirty="0">
              <a:solidFill>
                <a:schemeClr val="accent1">
                  <a:lumMod val="50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4ED73-BD59-4ABB-B007-5E20AAEFAF56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aseline="0" dirty="0">
              <a:solidFill>
                <a:schemeClr val="accent1">
                  <a:lumMod val="50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4ED73-BD59-4ABB-B007-5E20AAEFAF56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aseline="0" dirty="0">
              <a:solidFill>
                <a:schemeClr val="accent1">
                  <a:lumMod val="50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4ED73-BD59-4ABB-B007-5E20AAEFAF56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aseline="0" dirty="0">
              <a:solidFill>
                <a:schemeClr val="accent1">
                  <a:lumMod val="50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4ED73-BD59-4ABB-B007-5E20AAEFAF56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aseline="0" dirty="0">
              <a:solidFill>
                <a:schemeClr val="accent1">
                  <a:lumMod val="50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4ED73-BD59-4ABB-B007-5E20AAEFAF56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aseline="0" dirty="0">
              <a:solidFill>
                <a:schemeClr val="accent1">
                  <a:lumMod val="50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4ED73-BD59-4ABB-B007-5E20AAEFAF56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4ED73-BD59-4ABB-B007-5E20AAEFAF5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SharkFest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™ Wireshark Educational Conferences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4ED73-BD59-4ABB-B007-5E20AAEFAF5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4ED73-BD59-4ABB-B007-5E20AAEFAF5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②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备注：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en-US" altLang="zh-CN" sz="1200" dirty="0"/>
              <a:t>tcp.len</a:t>
            </a:r>
            <a:r>
              <a:rPr lang="zh-CN" altLang="en-US" sz="1200" dirty="0"/>
              <a:t>，指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数据字段长度，不包含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头部。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en-US" altLang="zh-CN" sz="1200" dirty="0"/>
              <a:t>udp.length</a:t>
            </a:r>
            <a:r>
              <a:rPr lang="zh-CN" altLang="en-US" sz="1200" dirty="0"/>
              <a:t>，指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数据字段长度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头部。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ip.len</a:t>
            </a:r>
            <a:r>
              <a:rPr lang="zh-CN" altLang="en-US" sz="1200" dirty="0"/>
              <a:t>，指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数据字段长度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头部。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en-US" altLang="zh-CN" sz="1200" dirty="0"/>
              <a:t> </a:t>
            </a:r>
            <a:r>
              <a:rPr lang="en-US" altLang="zh-CN" sz="1200" dirty="0" err="1"/>
              <a:t>frame.len</a:t>
            </a:r>
            <a:r>
              <a:rPr lang="zh-CN" altLang="en-US" sz="1200" dirty="0"/>
              <a:t>，指整个帧的长度。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在组合表达式中使用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“!=”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操作符，像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eth.addr,ip.addr,tcp.port,udp.port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等元素可能会产生非预期效果。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/>
              <a:t>6.</a:t>
            </a:r>
            <a:r>
              <a:rPr lang="zh-CN" altLang="en-US" sz="1200" dirty="0"/>
              <a:t>组合符号有</a:t>
            </a:r>
            <a:r>
              <a:rPr lang="en-US" altLang="zh-CN" sz="1200" dirty="0"/>
              <a:t>“</a:t>
            </a:r>
            <a:r>
              <a:rPr lang="zh-CN" altLang="en-US" sz="1200" dirty="0"/>
              <a:t>且</a:t>
            </a:r>
            <a:r>
              <a:rPr lang="en-US" altLang="zh-CN" sz="1200" dirty="0"/>
              <a:t>”and(&amp;&amp;),”</a:t>
            </a:r>
            <a:r>
              <a:rPr lang="zh-CN" altLang="en-US" sz="1200" dirty="0"/>
              <a:t>或</a:t>
            </a:r>
            <a:r>
              <a:rPr lang="en-US" altLang="zh-CN" sz="1200" dirty="0"/>
              <a:t>”or (||</a:t>
            </a:r>
            <a:r>
              <a:rPr lang="zh-CN" altLang="en-US" sz="1200" dirty="0"/>
              <a:t> </a:t>
            </a:r>
            <a:r>
              <a:rPr lang="en-US" altLang="zh-CN" sz="1200" dirty="0"/>
              <a:t>),”</a:t>
            </a:r>
            <a:r>
              <a:rPr lang="zh-CN" altLang="en-US" sz="1200" dirty="0"/>
              <a:t>取反</a:t>
            </a:r>
            <a:r>
              <a:rPr lang="en-US" altLang="zh-CN" sz="1200" dirty="0"/>
              <a:t>”not (!)</a:t>
            </a:r>
            <a:r>
              <a:rPr lang="zh-CN" altLang="en-US" sz="1200" dirty="0"/>
              <a:t>这几种。</a:t>
            </a:r>
            <a:endParaRPr lang="en-US" altLang="zh-CN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4ED73-BD59-4ABB-B007-5E20AAEFAF5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请补充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4ED73-BD59-4ABB-B007-5E20AAEFAF5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请补充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4ED73-BD59-4ABB-B007-5E20AAEFAF5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请补充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4ED73-BD59-4ABB-B007-5E20AAEFAF5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BEE789DF-DFF0-4418-B381-C34179E068AF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BEE789DF-DFF0-4418-B381-C34179E068AF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BEE789DF-DFF0-4418-B381-C34179E068AF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BEE789DF-DFF0-4418-B381-C34179E068AF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BEE789DF-DFF0-4418-B381-C34179E068AF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BEE789DF-DFF0-4418-B381-C34179E068AF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BEE789DF-DFF0-4418-B381-C34179E068AF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BEE789DF-DFF0-4418-B381-C34179E068AF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BEE789DF-DFF0-4418-B381-C34179E068AF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BEE789DF-DFF0-4418-B381-C34179E068AF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fld id="{BEE789DF-DFF0-4418-B381-C34179E068AF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DB2DC-4C9A-4742-B13C-FB6460FD350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wireshark.org/CaptureFilters#Useful_Filt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cpdump.org/manpages/pcap-filter.7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n.lupaworld.com/content/network/wireshar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www.wireshark.org/docs/wsug_html_chunked/ChWorkBuildDisplayFilterSection.html" TargetMode="External"/><Relationship Id="rId5" Type="http://schemas.openxmlformats.org/officeDocument/2006/relationships/hyperlink" Target="https://wiki.wireshark.org/DisplayFilters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88206" y="2500153"/>
            <a:ext cx="6858000" cy="179070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33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《</a:t>
            </a:r>
            <a:r>
              <a:rPr lang="zh-CN" altLang="en-US" sz="33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计算机网络与通信</a:t>
            </a:r>
            <a:r>
              <a:rPr lang="en-US" altLang="zh-CN" sz="33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》</a:t>
            </a:r>
            <a:r>
              <a:rPr lang="zh-CN" altLang="en-US" sz="33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</a:t>
            </a:r>
            <a:br>
              <a:rPr lang="en-US" altLang="zh-CN" sz="33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zh-CN" altLang="en-US" sz="33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实验二</a:t>
            </a:r>
            <a:br>
              <a:rPr lang="zh-CN" altLang="en-US" sz="33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zh-CN" altLang="en-US" sz="33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43000" y="4072312"/>
            <a:ext cx="6858000" cy="375134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7500" lnSpcReduction="10000"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2025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年秋季学期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654" y="3058002"/>
            <a:ext cx="478631" cy="219313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47775" y="2533650"/>
            <a:ext cx="165735" cy="13658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3986" y="2533650"/>
            <a:ext cx="6841808" cy="1365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8251" y="3962401"/>
            <a:ext cx="165735" cy="594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13986" y="3962401"/>
            <a:ext cx="6841808" cy="5948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生成显示过滤器表达式（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004" y="1988840"/>
            <a:ext cx="5527992" cy="467085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选中想要过滤的报文属性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-&gt;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右击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-&gt;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作为过滤器应用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-&gt;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选中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过滤器显示栏就会出现想要的过滤规则模板，在此基础上进行修改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4283968" y="4634195"/>
            <a:ext cx="815320" cy="1627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4703244" y="3062686"/>
            <a:ext cx="732852" cy="1627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5940152" y="3081375"/>
            <a:ext cx="420958" cy="1440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10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生成显示过滤器表达式（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II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1628800"/>
            <a:ext cx="5684771" cy="4355956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1691680" y="2204864"/>
            <a:ext cx="1080120" cy="1627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11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捕获过滤器的使用</a:t>
            </a:r>
          </a:p>
        </p:txBody>
      </p:sp>
      <p:sp>
        <p:nvSpPr>
          <p:cNvPr id="10" name="矩形 9"/>
          <p:cNvSpPr/>
          <p:nvPr/>
        </p:nvSpPr>
        <p:spPr>
          <a:xfrm>
            <a:off x="436728" y="1139588"/>
            <a:ext cx="8640960" cy="494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400" dirty="0">
                <a:latin typeface="+mn-lt"/>
                <a:ea typeface="楷体" panose="02010609060101010101" pitchFamily="49" charset="-122"/>
              </a:rPr>
              <a:t>捕获过滤器</a:t>
            </a:r>
            <a:r>
              <a:rPr lang="en-US" altLang="zh-CN" sz="2400" dirty="0">
                <a:latin typeface="+mn-lt"/>
                <a:ea typeface="楷体" panose="02010609060101010101" pitchFamily="49" charset="-122"/>
              </a:rPr>
              <a:t>  </a:t>
            </a:r>
            <a:r>
              <a:rPr lang="zh-CN" altLang="en-US" dirty="0">
                <a:latin typeface="+mn-lt"/>
                <a:ea typeface="楷体" panose="02010609060101010101" pitchFamily="49" charset="-122"/>
              </a:rPr>
              <a:t>提前设置好过滤规则，只捕获符合过滤规则的报文</a:t>
            </a:r>
          </a:p>
        </p:txBody>
      </p:sp>
      <p:sp>
        <p:nvSpPr>
          <p:cNvPr id="11" name="矩形 10"/>
          <p:cNvSpPr/>
          <p:nvPr/>
        </p:nvSpPr>
        <p:spPr>
          <a:xfrm>
            <a:off x="809328" y="1681760"/>
            <a:ext cx="3618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Wireshark</a:t>
            </a:r>
            <a:r>
              <a:rPr lang="zh-CN" altLang="en-US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官网简单示例</a:t>
            </a:r>
            <a:r>
              <a:rPr lang="en-US" altLang="zh-CN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400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3"/>
              </a:rPr>
              <a:t>&gt;&gt;</a:t>
            </a:r>
            <a:r>
              <a:rPr lang="zh-CN" altLang="en-US" sz="1400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3"/>
              </a:rPr>
              <a:t>点这里</a:t>
            </a:r>
            <a:endParaRPr lang="en-US" altLang="zh-CN" sz="1400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87589" y="1697277"/>
            <a:ext cx="3596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全面详细的语法解释</a:t>
            </a:r>
            <a:r>
              <a:rPr lang="en-US" altLang="zh-CN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400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4"/>
              </a:rPr>
              <a:t>&gt;&gt;</a:t>
            </a:r>
            <a:r>
              <a:rPr lang="zh-CN" altLang="en-US" sz="1400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4"/>
              </a:rPr>
              <a:t>点这里</a:t>
            </a:r>
            <a:endParaRPr lang="zh-CN" altLang="en-US" sz="1400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9328" y="2620886"/>
            <a:ext cx="7632848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示例：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①过滤指定端口规则：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port 80</a:t>
            </a: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②过滤指定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规则：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host 10.24.90.XXX</a:t>
            </a: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③过滤指定域名规则：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host www.example.com</a:t>
            </a: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12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捕获过滤器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使用方法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" y="1714853"/>
            <a:ext cx="7048500" cy="4666475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2339752" y="5436821"/>
            <a:ext cx="1008112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1619672" y="2434933"/>
            <a:ext cx="1080120" cy="144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2051720" y="2218908"/>
            <a:ext cx="216024" cy="144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267744" y="1936577"/>
            <a:ext cx="504056" cy="2442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13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数据包保存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628" y="1219200"/>
            <a:ext cx="7088743" cy="5422465"/>
          </a:xfrm>
          <a:prstGeom prst="rect">
            <a:avLst/>
          </a:prstGeom>
        </p:spPr>
      </p:pic>
      <p:sp>
        <p:nvSpPr>
          <p:cNvPr id="7" name="矩形: 圆角 6"/>
          <p:cNvSpPr/>
          <p:nvPr/>
        </p:nvSpPr>
        <p:spPr>
          <a:xfrm>
            <a:off x="1115616" y="1484784"/>
            <a:ext cx="432048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1331640" y="3493800"/>
            <a:ext cx="936104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14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数据包保存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91" y="1268760"/>
            <a:ext cx="4697233" cy="4937125"/>
          </a:xfrm>
        </p:spPr>
      </p:pic>
      <p:sp>
        <p:nvSpPr>
          <p:cNvPr id="6" name="矩形: 圆角 5"/>
          <p:cNvSpPr/>
          <p:nvPr/>
        </p:nvSpPr>
        <p:spPr>
          <a:xfrm>
            <a:off x="1259632" y="4724891"/>
            <a:ext cx="3168352" cy="12241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268760"/>
            <a:ext cx="3385902" cy="3171216"/>
          </a:xfrm>
          <a:prstGeom prst="rect">
            <a:avLst/>
          </a:prstGeom>
        </p:spPr>
      </p:pic>
      <p:sp>
        <p:nvSpPr>
          <p:cNvPr id="12" name="矩形: 圆角 11"/>
          <p:cNvSpPr/>
          <p:nvPr/>
        </p:nvSpPr>
        <p:spPr>
          <a:xfrm>
            <a:off x="6516216" y="2204556"/>
            <a:ext cx="648072" cy="7923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1979712" y="3716779"/>
            <a:ext cx="2258259" cy="5040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15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883" y="648476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任务</a:t>
            </a:r>
            <a:r>
              <a:rPr lang="en-US" altLang="zh-CN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：捕获和分析有线以太网数据包</a:t>
            </a:r>
            <a:b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zh-CN" altLang="en-US" sz="4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1" cy="4937760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ping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命令，是用来测试两台主机是否连通的有效工具。</a:t>
            </a:r>
            <a:b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16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12649" y="2132965"/>
            <a:ext cx="8207502" cy="371919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302260" algn="l">
              <a:lnSpc>
                <a:spcPct val="134000"/>
              </a:lnSpc>
            </a:pPr>
            <a:r>
              <a:rPr lang="en-US" sz="1800" b="1" dirty="0"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</a:rPr>
              <a:t>ping [-t] [-a] [-n count] [-1 length] [-f] [-i ttl] [-v tos][-r count] [-s count] </a:t>
            </a:r>
          </a:p>
          <a:p>
            <a:pPr indent="302260" algn="l">
              <a:lnSpc>
                <a:spcPct val="134000"/>
              </a:lnSpc>
            </a:pPr>
            <a:r>
              <a:rPr lang="en-US" sz="1800" b="1" dirty="0"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</a:rPr>
              <a:t>             [-j computer-list] | [-k computer-list]</a:t>
            </a:r>
          </a:p>
          <a:p>
            <a:pPr indent="302260" algn="l">
              <a:lnSpc>
                <a:spcPct val="134000"/>
              </a:lnSpc>
            </a:pPr>
            <a:r>
              <a:rPr lang="en-US" sz="1800" b="1" dirty="0"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</a:rPr>
              <a:t>             [-w timeout] destination-list</a:t>
            </a:r>
            <a:endParaRPr lang="en-US" sz="1800" b="0" dirty="0"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</a:endParaRPr>
          </a:p>
          <a:p>
            <a:pPr indent="302260" algn="l">
              <a:lnSpc>
                <a:spcPct val="134000"/>
              </a:lnSpc>
            </a:pPr>
            <a:r>
              <a:rPr lang="en-US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    </a:t>
            </a:r>
            <a:r>
              <a:rPr lang="en-US" sz="1800" b="1" dirty="0"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</a:rPr>
              <a:t> -a</a:t>
            </a:r>
            <a:r>
              <a:rPr lang="zh-CN" altLang="en-US" sz="1800" b="1" dirty="0"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</a:rPr>
              <a:t>：</a:t>
            </a:r>
            <a:r>
              <a:rPr lang="zh-CN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将地址解析为计算机名。</a:t>
            </a:r>
            <a:endParaRPr lang="en-US" sz="1800" b="0" dirty="0"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</a:endParaRPr>
          </a:p>
          <a:p>
            <a:pPr indent="302260" algn="l">
              <a:lnSpc>
                <a:spcPct val="134000"/>
              </a:lnSpc>
            </a:pPr>
            <a:r>
              <a:rPr lang="en-US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     </a:t>
            </a:r>
            <a:r>
              <a:rPr lang="en-US" sz="1800" b="1" dirty="0"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</a:rPr>
              <a:t>-n count</a:t>
            </a:r>
            <a:r>
              <a:rPr lang="zh-CN" altLang="en-US" sz="1800" b="1" dirty="0"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</a:rPr>
              <a:t>：</a:t>
            </a:r>
            <a:r>
              <a:rPr lang="zh-CN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发送</a:t>
            </a:r>
            <a:r>
              <a:rPr lang="en-US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count</a:t>
            </a:r>
            <a:r>
              <a:rPr lang="zh-CN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指定的</a:t>
            </a:r>
            <a:r>
              <a:rPr lang="en-US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ECHO</a:t>
            </a:r>
            <a:r>
              <a:rPr lang="zh-CN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数据包数。默认值为</a:t>
            </a:r>
            <a:r>
              <a:rPr lang="en-US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4</a:t>
            </a:r>
            <a:r>
              <a:rPr lang="zh-CN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。</a:t>
            </a:r>
            <a:endParaRPr lang="en-US" sz="1800" b="0" dirty="0"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</a:endParaRPr>
          </a:p>
          <a:p>
            <a:pPr indent="302260" algn="l">
              <a:lnSpc>
                <a:spcPct val="134000"/>
              </a:lnSpc>
            </a:pPr>
            <a:r>
              <a:rPr lang="en-US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     </a:t>
            </a:r>
            <a:r>
              <a:rPr lang="en-US" sz="1800" b="1" dirty="0"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</a:rPr>
              <a:t>-1 length</a:t>
            </a:r>
            <a:r>
              <a:rPr lang="zh-CN" altLang="en-US" sz="1800" b="1" dirty="0"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</a:rPr>
              <a:t>：</a:t>
            </a:r>
            <a:r>
              <a:rPr lang="zh-CN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发送包含由 </a:t>
            </a:r>
            <a:r>
              <a:rPr lang="en-US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length</a:t>
            </a:r>
            <a:r>
              <a:rPr lang="zh-CN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指定的数据量的</a:t>
            </a:r>
            <a:r>
              <a:rPr lang="en-US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ECHO</a:t>
            </a:r>
            <a:r>
              <a:rPr lang="zh-CN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数据包。默认为</a:t>
            </a:r>
            <a:r>
              <a:rPr lang="en-US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32</a:t>
            </a:r>
            <a:r>
              <a:rPr lang="zh-CN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宇节；</a:t>
            </a:r>
            <a:r>
              <a:rPr lang="en-US" altLang="zh-CN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           </a:t>
            </a:r>
          </a:p>
          <a:p>
            <a:pPr indent="302260" algn="l">
              <a:lnSpc>
                <a:spcPct val="134000"/>
              </a:lnSpc>
            </a:pPr>
            <a:r>
              <a:rPr lang="en-US" altLang="zh-CN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   </a:t>
            </a:r>
            <a:r>
              <a:rPr lang="zh-CN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最大值是 </a:t>
            </a:r>
            <a:r>
              <a:rPr lang="en-US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65,527</a:t>
            </a:r>
            <a:r>
              <a:rPr lang="zh-CN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。</a:t>
            </a:r>
            <a:endParaRPr lang="en-US" sz="1800" b="0" dirty="0"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</a:endParaRPr>
          </a:p>
          <a:p>
            <a:pPr indent="302260" algn="l">
              <a:lnSpc>
                <a:spcPct val="134000"/>
              </a:lnSpc>
            </a:pPr>
            <a:r>
              <a:rPr lang="en-US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     </a:t>
            </a:r>
            <a:r>
              <a:rPr lang="en-US" sz="1800" b="1" dirty="0"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</a:rPr>
              <a:t>-f</a:t>
            </a:r>
            <a:r>
              <a:rPr lang="zh-CN" altLang="en-US" sz="1800" b="1" dirty="0"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</a:rPr>
              <a:t>：</a:t>
            </a:r>
            <a:r>
              <a:rPr lang="zh-CN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在数据包中发送</a:t>
            </a:r>
            <a:r>
              <a:rPr lang="en-US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“</a:t>
            </a:r>
            <a:r>
              <a:rPr lang="zh-CN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不要分片</a:t>
            </a:r>
            <a:r>
              <a:rPr lang="en-US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”</a:t>
            </a:r>
            <a:r>
              <a:rPr lang="zh-CN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标志，避免数据包被路由上的网关分片。</a:t>
            </a:r>
            <a:endParaRPr lang="en-US" sz="1800" b="0" dirty="0"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</a:endParaRPr>
          </a:p>
          <a:p>
            <a:pPr indent="302260">
              <a:lnSpc>
                <a:spcPct val="134000"/>
              </a:lnSpc>
            </a:pPr>
            <a:r>
              <a:rPr lang="en-US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     </a:t>
            </a:r>
            <a:r>
              <a:rPr lang="en-US" sz="1800" b="1" dirty="0"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</a:rPr>
              <a:t>-i ttl</a:t>
            </a:r>
            <a:r>
              <a:rPr lang="zh-CN" altLang="en-US" sz="1800" b="1" dirty="0"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</a:rPr>
              <a:t>：</a:t>
            </a:r>
            <a:r>
              <a:rPr lang="zh-CN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将</a:t>
            </a:r>
            <a:r>
              <a:rPr lang="en-US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“</a:t>
            </a:r>
            <a:r>
              <a:rPr lang="zh-CN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生存时间</a:t>
            </a:r>
            <a:r>
              <a:rPr lang="en-US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” </a:t>
            </a:r>
            <a:r>
              <a:rPr lang="zh-CN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宇段设置为</a:t>
            </a:r>
            <a:r>
              <a:rPr lang="en-US" altLang="zh-CN" sz="2000" b="1" dirty="0">
                <a:latin typeface="Times New Roman Bold" panose="02020603050405020304" charset="0"/>
                <a:ea typeface="宋体" panose="02010600030101010101" pitchFamily="2" charset="-122"/>
                <a:cs typeface="Times New Roman Bold" panose="02020603050405020304" charset="0"/>
              </a:rPr>
              <a:t>ttl</a:t>
            </a:r>
            <a:r>
              <a:rPr lang="zh-CN" sz="1800" b="0" dirty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指定的值。</a:t>
            </a:r>
            <a:endParaRPr lang="zh-CN" altLang="en-US" sz="1800" b="0" dirty="0"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过滤出与本机</a:t>
            </a:r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相关的数据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输入过滤条件，显示与本机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相关的数据，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选择其中一个分组进行分析。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，可以在终端窗口输入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ipconfig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ipconfig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的命令学习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911482"/>
            <a:ext cx="4752528" cy="224571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17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显示过滤器的示例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91264" cy="547260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① 过滤特定端口</a:t>
            </a:r>
            <a:endParaRPr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tcp.port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eq 80 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：显示源端口或目的端口为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80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的报文</a:t>
            </a:r>
            <a:endParaRPr lang="en-US" altLang="zh-CN" sz="1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tcp.srcport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eq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80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：显示源端口为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80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的报文</a:t>
            </a:r>
            <a:endParaRPr lang="en-US" altLang="zh-CN" sz="1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tcp.dstport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eq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55332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：显示目的端口为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55332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的报文</a:t>
            </a:r>
            <a:endParaRPr lang="en-US" altLang="zh-CN" sz="1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②按长度进行过滤</a:t>
            </a:r>
            <a:endParaRPr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tcp.len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&gt;0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：过滤具有有效载荷的</a:t>
            </a: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tcp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报文</a:t>
            </a:r>
            <a:endParaRPr lang="en-US" altLang="zh-CN" sz="1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udp.length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== 26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：过滤长度为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字节的</a:t>
            </a: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udp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包</a:t>
            </a:r>
            <a:endParaRPr lang="en-US" altLang="zh-CN" sz="1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ip.len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eq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1500 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：过滤长度为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1500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字节的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数据包。</a:t>
            </a:r>
            <a:endParaRPr lang="en-US" altLang="zh-CN" sz="1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frame.len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le 128: 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过滤数据帧总体长度小于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128B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的记录</a:t>
            </a:r>
            <a:endParaRPr lang="en-US" altLang="zh-CN" sz="1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③过滤</a:t>
            </a: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地址</a:t>
            </a:r>
            <a:endParaRPr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ip.src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eq 192.168.1.107 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：按源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地址过滤的数据包</a:t>
            </a:r>
            <a:endParaRPr lang="en-US" altLang="zh-CN" sz="1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ip.dst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eq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192.168.1.107 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：按目的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地址过滤的数据包</a:t>
            </a:r>
            <a:endParaRPr lang="en-US" altLang="zh-CN" sz="1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ip.addr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eq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192.168.1.107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：不区分源和目的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地址过滤的数据包</a:t>
            </a:r>
            <a:endParaRPr lang="en-US" altLang="zh-CN" sz="1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④</a:t>
            </a:r>
            <a:r>
              <a:rPr lang="zh-CN" altLang="fr-FR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过滤包含特定字符串域名的报文，如</a:t>
            </a: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fr-FR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http.host contains “</a:t>
            </a:r>
            <a:r>
              <a:rPr lang="en-US" altLang="zh-CN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xmu</a:t>
            </a:r>
            <a:r>
              <a:rPr lang="fr-FR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</a:t>
            </a:r>
            <a:endParaRPr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⑤多个过滤条件，例如满足</a:t>
            </a: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http</a:t>
            </a: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以及且端口为</a:t>
            </a: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80</a:t>
            </a: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的过滤规则 ：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http &amp;&amp; tcp.port == 80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/>
              <a:t>   组合符号有</a:t>
            </a:r>
            <a:r>
              <a:rPr lang="en-US" altLang="zh-CN" sz="1400" dirty="0"/>
              <a:t>“</a:t>
            </a:r>
            <a:r>
              <a:rPr lang="zh-CN" altLang="en-US" sz="1400" dirty="0"/>
              <a:t>且</a:t>
            </a:r>
            <a:r>
              <a:rPr lang="en-US" altLang="zh-CN" sz="1400" dirty="0"/>
              <a:t>”and(&amp;&amp;),”</a:t>
            </a:r>
            <a:r>
              <a:rPr lang="zh-CN" altLang="en-US" sz="1400" dirty="0"/>
              <a:t>或</a:t>
            </a:r>
            <a:r>
              <a:rPr lang="en-US" altLang="zh-CN" sz="1400" dirty="0"/>
              <a:t>”or (||</a:t>
            </a:r>
            <a:r>
              <a:rPr lang="zh-CN" altLang="en-US" sz="1400" dirty="0"/>
              <a:t> </a:t>
            </a:r>
            <a:r>
              <a:rPr lang="en-US" altLang="zh-CN" sz="1400" dirty="0"/>
              <a:t>),”</a:t>
            </a:r>
            <a:r>
              <a:rPr lang="zh-CN" altLang="en-US" sz="1400" dirty="0"/>
              <a:t>取反</a:t>
            </a:r>
            <a:r>
              <a:rPr lang="en-US" altLang="zh-CN" sz="1400" dirty="0"/>
              <a:t>”not (!)</a:t>
            </a:r>
            <a:r>
              <a:rPr lang="zh-CN" altLang="en-US" sz="1400" dirty="0"/>
              <a:t>这几种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39552" y="6492240"/>
            <a:ext cx="1981200" cy="36576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18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57200" y="471202"/>
            <a:ext cx="8280400" cy="36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  <a:p>
            <a:pPr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  <a:p>
            <a:pPr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  <a:p>
            <a:pPr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点击Ethernet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II展开，查看MAC</a:t>
            </a:r>
            <a:r>
              <a:rPr lang="zh-CN" sz="2000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帧（图中标示的为“类型”字段）</a:t>
            </a:r>
            <a:endParaRPr lang="en-US" altLang="zh-CN" sz="200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  <a:p>
            <a:pPr>
              <a:buClrTx/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  <a:p>
            <a:pPr>
              <a:buClrTx/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  <a:p>
            <a:pPr>
              <a:buClrTx/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  <a:p>
            <a:pPr>
              <a:buClrTx/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  <a:p>
            <a:pPr>
              <a:buClrTx/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  <a:p>
            <a:pPr>
              <a:buClrTx/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  <a:p>
            <a:pPr>
              <a:buClrTx/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  <a:p>
            <a:pPr>
              <a:buClrTx/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  <a:p>
            <a:pPr>
              <a:buClrTx/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  <a:p>
            <a:pPr>
              <a:buClrTx/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  <a:p>
            <a:pPr>
              <a:buClrTx/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  <a:p>
            <a:pPr>
              <a:buClrTx/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FF660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1.1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实验报告：图文结合，说明</a:t>
            </a:r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帧各个字段的含义、解读</a:t>
            </a:r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EUI-48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信息</a:t>
            </a:r>
            <a:r>
              <a:rPr lang="zh-CN" altLang="en-US" sz="2000" dirty="0">
                <a:solidFill>
                  <a:srgbClr val="FF6600"/>
                </a:solidFill>
                <a:latin typeface="GungsuhChe" panose="02030609000101010101" pitchFamily="49" charset="-127"/>
                <a:ea typeface="GungsuhChe" panose="02030609000101010101" pitchFamily="49" charset="-127"/>
                <a:cs typeface="微软雅黑" panose="020B0503020204020204" charset="-122"/>
              </a:rPr>
              <a:t>。</a:t>
            </a:r>
            <a:r>
              <a:rPr lang="en-US" altLang="zh-CN" sz="2000" dirty="0"/>
              <a:t>E</a:t>
            </a:r>
            <a:endParaRPr lang="en-US" altLang="zh-CN" sz="200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  <a:p>
            <a:pPr>
              <a:buClrTx/>
              <a:buFontTx/>
              <a:buNone/>
            </a:pPr>
            <a:endParaRPr lang="zh-CN" sz="200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454264"/>
            <a:ext cx="8229600" cy="684312"/>
          </a:xfrm>
        </p:spPr>
        <p:txBody>
          <a:bodyPr>
            <a:noAutofit/>
          </a:bodyPr>
          <a:lstStyle/>
          <a:p>
            <a:r>
              <a:rPr lang="en-US" altLang="zh-CN" sz="3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1.1 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观察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MAC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帧格式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44824"/>
            <a:ext cx="7128792" cy="396044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19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575556" y="1787497"/>
            <a:ext cx="7992887" cy="35425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65048" bIns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学习捕获和分析网络数据包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掌握以太网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MAC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帧、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802.11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数据帧和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IPv4/IPv6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数据包的构成，了解各字段的含义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掌握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ICMP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协议，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ping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4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tracert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指令的工作原理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掌握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ARP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协议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的请求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响应机理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65312" y="33265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实验目的</a:t>
            </a:r>
            <a:endParaRPr lang="zh-CN" altLang="en-US" sz="40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40782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2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71475" y="166688"/>
            <a:ext cx="843597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zh-CN" sz="32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52400" y="3848100"/>
            <a:ext cx="8915400" cy="0"/>
          </a:xfrm>
          <a:prstGeom prst="line">
            <a:avLst/>
          </a:prstGeom>
          <a:noFill/>
          <a:ln w="38100" cmpd="dbl">
            <a:solidFill>
              <a:schemeClr val="folHlink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54163" y="4083050"/>
            <a:ext cx="6413500" cy="4953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47813" y="4083050"/>
            <a:ext cx="6419850" cy="4889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965575" y="4149725"/>
            <a:ext cx="1901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76200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以太网 </a:t>
            </a:r>
            <a:r>
              <a:rPr lang="en-US" altLang="zh-CN">
                <a:solidFill>
                  <a:srgbClr val="333399"/>
                </a:solidFill>
                <a:ea typeface="黑体" panose="02010609060101010101" pitchFamily="49" charset="-122"/>
              </a:rPr>
              <a:t>MAC </a:t>
            </a:r>
            <a:r>
              <a:rPr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8075613" y="4167188"/>
            <a:ext cx="942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76200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8035925" y="3213100"/>
            <a:ext cx="1000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76200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333399"/>
                </a:solidFill>
                <a:ea typeface="黑体" panose="02010609060101010101" pitchFamily="49" charset="-122"/>
              </a:rPr>
              <a:t>MAC</a:t>
            </a:r>
            <a:r>
              <a:rPr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 flipH="1">
            <a:off x="1546225" y="3573463"/>
            <a:ext cx="1588" cy="514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7956550" y="3644900"/>
            <a:ext cx="11113" cy="43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195263" y="5076825"/>
            <a:ext cx="4086225" cy="415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150813" y="5119688"/>
            <a:ext cx="41814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76200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5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10101010101010        10101010101010101011</a:t>
            </a:r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>
            <a:off x="3373438" y="5073650"/>
            <a:ext cx="0" cy="431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1335088" y="553085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76200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前同步码</a:t>
            </a:r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3348038" y="5502275"/>
            <a:ext cx="94297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76200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帧开始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定界符</a:t>
            </a: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1403350" y="4740275"/>
            <a:ext cx="7572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76200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333399"/>
                </a:solidFill>
                <a:ea typeface="黑体" panose="02010609060101010101" pitchFamily="49" charset="-122"/>
              </a:rPr>
              <a:t>7 </a:t>
            </a:r>
            <a:r>
              <a:rPr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字节</a:t>
            </a:r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3424238" y="4740275"/>
            <a:ext cx="7572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76200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333399"/>
                </a:solidFill>
                <a:ea typeface="黑体" panose="02010609060101010101" pitchFamily="49" charset="-122"/>
              </a:rPr>
              <a:t>1 </a:t>
            </a:r>
            <a:r>
              <a:rPr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字节</a:t>
            </a:r>
          </a:p>
        </p:txBody>
      </p:sp>
      <p:sp>
        <p:nvSpPr>
          <p:cNvPr id="22" name="Line 36"/>
          <p:cNvSpPr>
            <a:spLocks noChangeShapeType="1"/>
          </p:cNvSpPr>
          <p:nvPr/>
        </p:nvSpPr>
        <p:spPr bwMode="auto">
          <a:xfrm flipV="1">
            <a:off x="207963" y="4581525"/>
            <a:ext cx="292100" cy="492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7"/>
          <p:cNvSpPr>
            <a:spLocks noChangeShapeType="1"/>
          </p:cNvSpPr>
          <p:nvPr/>
        </p:nvSpPr>
        <p:spPr bwMode="auto">
          <a:xfrm>
            <a:off x="1538288" y="4594225"/>
            <a:ext cx="2722562" cy="474663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1746250" y="508476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76200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333399"/>
                </a:solidFill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25" name="Rectangle 41"/>
          <p:cNvSpPr>
            <a:spLocks noChangeArrowheads="1"/>
          </p:cNvSpPr>
          <p:nvPr/>
        </p:nvSpPr>
        <p:spPr bwMode="auto">
          <a:xfrm>
            <a:off x="528638" y="4076700"/>
            <a:ext cx="1019175" cy="4889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Rectangle 42"/>
          <p:cNvSpPr>
            <a:spLocks noChangeArrowheads="1"/>
          </p:cNvSpPr>
          <p:nvPr/>
        </p:nvSpPr>
        <p:spPr bwMode="auto">
          <a:xfrm>
            <a:off x="665163" y="4168775"/>
            <a:ext cx="7572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76200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333399"/>
                </a:solidFill>
                <a:ea typeface="黑体" panose="02010609060101010101" pitchFamily="49" charset="-122"/>
              </a:rPr>
              <a:t>8 </a:t>
            </a:r>
            <a:r>
              <a:rPr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字节</a:t>
            </a:r>
          </a:p>
        </p:txBody>
      </p:sp>
      <p:sp>
        <p:nvSpPr>
          <p:cNvPr id="28" name="Rectangle 44"/>
          <p:cNvSpPr>
            <a:spLocks noChangeArrowheads="1"/>
          </p:cNvSpPr>
          <p:nvPr/>
        </p:nvSpPr>
        <p:spPr bwMode="auto">
          <a:xfrm>
            <a:off x="296863" y="3695700"/>
            <a:ext cx="7032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76200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插入</a:t>
            </a:r>
          </a:p>
        </p:txBody>
      </p:sp>
      <p:sp>
        <p:nvSpPr>
          <p:cNvPr id="29" name="Rectangle 47"/>
          <p:cNvSpPr>
            <a:spLocks noChangeArrowheads="1"/>
          </p:cNvSpPr>
          <p:nvPr/>
        </p:nvSpPr>
        <p:spPr bwMode="auto">
          <a:xfrm>
            <a:off x="8180388" y="2324100"/>
            <a:ext cx="6746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76200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333399"/>
                </a:solidFill>
                <a:ea typeface="黑体" panose="02010609060101010101" pitchFamily="49" charset="-122"/>
              </a:rPr>
              <a:t>IP</a:t>
            </a:r>
            <a:r>
              <a:rPr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30" name="Line 48"/>
          <p:cNvSpPr>
            <a:spLocks noChangeShapeType="1"/>
          </p:cNvSpPr>
          <p:nvPr/>
        </p:nvSpPr>
        <p:spPr bwMode="auto">
          <a:xfrm>
            <a:off x="8027988" y="2857500"/>
            <a:ext cx="820737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64"/>
          <p:cNvSpPr>
            <a:spLocks noChangeArrowheads="1"/>
          </p:cNvSpPr>
          <p:nvPr/>
        </p:nvSpPr>
        <p:spPr bwMode="auto">
          <a:xfrm rot="16200000" flipH="1">
            <a:off x="4491832" y="3809206"/>
            <a:ext cx="609600" cy="230187"/>
          </a:xfrm>
          <a:prstGeom prst="rightArrow">
            <a:avLst>
              <a:gd name="adj1" fmla="val 50000"/>
              <a:gd name="adj2" fmla="val 13242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Rectangle 66"/>
          <p:cNvSpPr>
            <a:spLocks noChangeArrowheads="1"/>
          </p:cNvSpPr>
          <p:nvPr/>
        </p:nvSpPr>
        <p:spPr bwMode="auto">
          <a:xfrm>
            <a:off x="1546225" y="3141663"/>
            <a:ext cx="6421438" cy="4572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folHlink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Line 67"/>
          <p:cNvSpPr>
            <a:spLocks noChangeShapeType="1"/>
          </p:cNvSpPr>
          <p:nvPr/>
        </p:nvSpPr>
        <p:spPr bwMode="auto">
          <a:xfrm>
            <a:off x="2481263" y="314166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68"/>
          <p:cNvSpPr>
            <a:spLocks noChangeShapeType="1"/>
          </p:cNvSpPr>
          <p:nvPr/>
        </p:nvSpPr>
        <p:spPr bwMode="auto">
          <a:xfrm>
            <a:off x="3395663" y="314166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69"/>
          <p:cNvSpPr>
            <a:spLocks noChangeShapeType="1"/>
          </p:cNvSpPr>
          <p:nvPr/>
        </p:nvSpPr>
        <p:spPr bwMode="auto">
          <a:xfrm>
            <a:off x="4310063" y="314166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70"/>
          <p:cNvSpPr>
            <a:spLocks noChangeShapeType="1"/>
          </p:cNvSpPr>
          <p:nvPr/>
        </p:nvSpPr>
        <p:spPr bwMode="auto">
          <a:xfrm>
            <a:off x="7434263" y="314166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Rectangle 71"/>
          <p:cNvSpPr>
            <a:spLocks noChangeArrowheads="1"/>
          </p:cNvSpPr>
          <p:nvPr/>
        </p:nvSpPr>
        <p:spPr bwMode="auto">
          <a:xfrm>
            <a:off x="1476375" y="3187700"/>
            <a:ext cx="1095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76200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333399"/>
                </a:solidFill>
                <a:ea typeface="黑体" panose="02010609060101010101" pitchFamily="49" charset="-122"/>
              </a:rPr>
              <a:t>目的地址</a:t>
            </a:r>
          </a:p>
        </p:txBody>
      </p:sp>
      <p:sp>
        <p:nvSpPr>
          <p:cNvPr id="38" name="Rectangle 72"/>
          <p:cNvSpPr>
            <a:spLocks noChangeArrowheads="1"/>
          </p:cNvSpPr>
          <p:nvPr/>
        </p:nvSpPr>
        <p:spPr bwMode="auto">
          <a:xfrm>
            <a:off x="2484438" y="3187700"/>
            <a:ext cx="866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76200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333399"/>
                </a:solidFill>
                <a:ea typeface="黑体" panose="02010609060101010101" pitchFamily="49" charset="-122"/>
              </a:rPr>
              <a:t>源地址</a:t>
            </a:r>
          </a:p>
        </p:txBody>
      </p:sp>
      <p:sp>
        <p:nvSpPr>
          <p:cNvPr id="39" name="Rectangle 73"/>
          <p:cNvSpPr>
            <a:spLocks noChangeArrowheads="1"/>
          </p:cNvSpPr>
          <p:nvPr/>
        </p:nvSpPr>
        <p:spPr bwMode="auto">
          <a:xfrm>
            <a:off x="3557588" y="3187700"/>
            <a:ext cx="638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76200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333399"/>
                </a:solidFill>
                <a:ea typeface="黑体" panose="02010609060101010101" pitchFamily="49" charset="-122"/>
              </a:rPr>
              <a:t>类型</a:t>
            </a:r>
          </a:p>
        </p:txBody>
      </p:sp>
      <p:sp>
        <p:nvSpPr>
          <p:cNvPr id="40" name="Rectangle 74"/>
          <p:cNvSpPr>
            <a:spLocks noChangeArrowheads="1"/>
          </p:cNvSpPr>
          <p:nvPr/>
        </p:nvSpPr>
        <p:spPr bwMode="auto">
          <a:xfrm>
            <a:off x="5407025" y="3187700"/>
            <a:ext cx="1146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76200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333399"/>
                </a:solidFill>
                <a:ea typeface="黑体" panose="02010609060101010101" pitchFamily="49" charset="-122"/>
              </a:rPr>
              <a:t>数        据</a:t>
            </a:r>
          </a:p>
        </p:txBody>
      </p:sp>
      <p:sp>
        <p:nvSpPr>
          <p:cNvPr id="41" name="Rectangle 75"/>
          <p:cNvSpPr>
            <a:spLocks noChangeArrowheads="1"/>
          </p:cNvSpPr>
          <p:nvPr/>
        </p:nvSpPr>
        <p:spPr bwMode="auto">
          <a:xfrm>
            <a:off x="7380288" y="3187700"/>
            <a:ext cx="638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76200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333399"/>
                </a:solidFill>
                <a:ea typeface="黑体" panose="02010609060101010101" pitchFamily="49" charset="-122"/>
              </a:rPr>
              <a:t>FCS</a:t>
            </a:r>
          </a:p>
        </p:txBody>
      </p:sp>
      <p:sp>
        <p:nvSpPr>
          <p:cNvPr id="42" name="Rectangle 76"/>
          <p:cNvSpPr>
            <a:spLocks noChangeArrowheads="1"/>
          </p:cNvSpPr>
          <p:nvPr/>
        </p:nvSpPr>
        <p:spPr bwMode="auto">
          <a:xfrm>
            <a:off x="1893888" y="2852738"/>
            <a:ext cx="2936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76200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333399"/>
                </a:solidFill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43" name="Rectangle 77"/>
          <p:cNvSpPr>
            <a:spLocks noChangeArrowheads="1"/>
          </p:cNvSpPr>
          <p:nvPr/>
        </p:nvSpPr>
        <p:spPr bwMode="auto">
          <a:xfrm>
            <a:off x="2873375" y="2852738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76200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333399"/>
                </a:solidFill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44" name="Rectangle 78"/>
          <p:cNvSpPr>
            <a:spLocks noChangeArrowheads="1"/>
          </p:cNvSpPr>
          <p:nvPr/>
        </p:nvSpPr>
        <p:spPr bwMode="auto">
          <a:xfrm>
            <a:off x="3776663" y="2852738"/>
            <a:ext cx="2936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76200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333399"/>
                </a:solidFill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45" name="Rectangle 79"/>
          <p:cNvSpPr>
            <a:spLocks noChangeArrowheads="1"/>
          </p:cNvSpPr>
          <p:nvPr/>
        </p:nvSpPr>
        <p:spPr bwMode="auto">
          <a:xfrm>
            <a:off x="7597775" y="2852738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76200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333399"/>
                </a:solidFill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46" name="Rectangle 80"/>
          <p:cNvSpPr>
            <a:spLocks noChangeArrowheads="1"/>
          </p:cNvSpPr>
          <p:nvPr/>
        </p:nvSpPr>
        <p:spPr bwMode="auto">
          <a:xfrm>
            <a:off x="1046163" y="2816225"/>
            <a:ext cx="587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76200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字节</a:t>
            </a:r>
          </a:p>
        </p:txBody>
      </p:sp>
      <p:sp>
        <p:nvSpPr>
          <p:cNvPr id="47" name="Text Box 81"/>
          <p:cNvSpPr txBox="1">
            <a:spLocks noChangeArrowheads="1"/>
          </p:cNvSpPr>
          <p:nvPr/>
        </p:nvSpPr>
        <p:spPr bwMode="auto">
          <a:xfrm>
            <a:off x="5995988" y="2819400"/>
            <a:ext cx="1093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 defTabSz="76200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{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762000">
              <a:lnSpc>
                <a:spcPct val="130000"/>
              </a:lnSpc>
              <a:spcAft>
                <a:spcPts val="600"/>
              </a:spcAft>
              <a:buClr>
                <a:srgbClr val="9AA1D4"/>
              </a:buClr>
              <a:buFont typeface="幼圆" panose="02010509060101010101" charset="-122"/>
              <a:buChar char=" "/>
              <a:defRPr sz="16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333399"/>
                </a:solidFill>
                <a:ea typeface="黑体" panose="02010609060101010101" pitchFamily="49" charset="-122"/>
              </a:rPr>
              <a:t>46 ~ 1500</a:t>
            </a:r>
          </a:p>
        </p:txBody>
      </p:sp>
      <p:sp>
        <p:nvSpPr>
          <p:cNvPr id="48" name="Line 107"/>
          <p:cNvSpPr>
            <a:spLocks noChangeShapeType="1"/>
          </p:cNvSpPr>
          <p:nvPr/>
        </p:nvSpPr>
        <p:spPr bwMode="auto">
          <a:xfrm flipH="1">
            <a:off x="1547813" y="1989138"/>
            <a:ext cx="0" cy="11620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08"/>
          <p:cNvSpPr>
            <a:spLocks noChangeShapeType="1"/>
          </p:cNvSpPr>
          <p:nvPr/>
        </p:nvSpPr>
        <p:spPr bwMode="auto">
          <a:xfrm>
            <a:off x="7956550" y="1989138"/>
            <a:ext cx="11113" cy="11525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Group 109"/>
          <p:cNvGrpSpPr/>
          <p:nvPr/>
        </p:nvGrpSpPr>
        <p:grpSpPr bwMode="auto">
          <a:xfrm>
            <a:off x="4310063" y="2324100"/>
            <a:ext cx="3124200" cy="990600"/>
            <a:chOff x="0" y="0"/>
            <a:chExt cx="1968" cy="624"/>
          </a:xfrm>
        </p:grpSpPr>
        <p:sp>
          <p:nvSpPr>
            <p:cNvPr id="51" name="AutoShape 110"/>
            <p:cNvSpPr>
              <a:spLocks noChangeArrowheads="1"/>
            </p:cNvSpPr>
            <p:nvPr/>
          </p:nvSpPr>
          <p:spPr bwMode="auto">
            <a:xfrm rot="16200000" flipH="1">
              <a:off x="790" y="356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chemeClr val="accent1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{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130000"/>
                </a:lnSpc>
                <a:spcAft>
                  <a:spcPts val="600"/>
                </a:spcAft>
                <a:buClr>
                  <a:srgbClr val="9AA1D4"/>
                </a:buClr>
                <a:buFont typeface="幼圆" panose="02010509060101010101" charset="-122"/>
                <a:buChar char=" "/>
                <a:defRPr sz="160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auto">
            <a:xfrm>
              <a:off x="0" y="0"/>
              <a:ext cx="1968" cy="2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folHlink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just" defTabSz="762000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{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defTabSz="762000">
                <a:lnSpc>
                  <a:spcPct val="130000"/>
                </a:lnSpc>
                <a:spcAft>
                  <a:spcPts val="600"/>
                </a:spcAft>
                <a:buClr>
                  <a:srgbClr val="9AA1D4"/>
                </a:buClr>
                <a:buFont typeface="幼圆" panose="02010509060101010101" charset="-122"/>
                <a:buChar char=" "/>
                <a:defRPr sz="160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charset="-122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charset="-122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charset="-122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charset="-122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charset="-122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charset="-122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333399"/>
                  </a:solidFill>
                  <a:ea typeface="黑体" panose="02010609060101010101" pitchFamily="49" charset="-122"/>
                </a:rPr>
                <a:t>IP </a:t>
              </a:r>
              <a:r>
                <a:rPr lang="zh-CN" altLang="en-US">
                  <a:solidFill>
                    <a:srgbClr val="333399"/>
                  </a:solidFill>
                  <a:ea typeface="黑体" panose="02010609060101010101" pitchFamily="49" charset="-122"/>
                </a:rPr>
                <a:t>数据报</a:t>
              </a:r>
            </a:p>
          </p:txBody>
        </p:sp>
      </p:grpSp>
      <p:sp>
        <p:nvSpPr>
          <p:cNvPr id="53" name="Rectangle 112"/>
          <p:cNvSpPr>
            <a:spLocks noChangeArrowheads="1"/>
          </p:cNvSpPr>
          <p:nvPr/>
        </p:nvSpPr>
        <p:spPr bwMode="auto">
          <a:xfrm>
            <a:off x="468313" y="3179763"/>
            <a:ext cx="1081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MAC </a:t>
            </a:r>
            <a:r>
              <a:rPr lang="zh-CN" altLang="en-US" sz="200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5734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附录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：以太网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MAC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帧格式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20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1.2 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观察</a:t>
            </a:r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数据报的首部结构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21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" name="标题 6"/>
          <p:cNvSpPr txBox="1"/>
          <p:nvPr/>
        </p:nvSpPr>
        <p:spPr>
          <a:xfrm>
            <a:off x="695325" y="944880"/>
            <a:ext cx="8104505" cy="123698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000" dirty="0"/>
              <a:t>先启动</a:t>
            </a:r>
            <a:r>
              <a:rPr lang="en-US" altLang="zh-CN" sz="2000" dirty="0"/>
              <a:t>Wireshark</a:t>
            </a:r>
            <a:r>
              <a:rPr lang="zh-CN" altLang="en-US" sz="2000" dirty="0"/>
              <a:t>抓包，然后在终端窗口发起命令 </a:t>
            </a:r>
            <a:r>
              <a:rPr lang="zh-CN" altLang="zh-CN" sz="2000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：</a:t>
            </a:r>
            <a:r>
              <a:rPr lang="en-US" altLang="zh-CN" sz="2000" dirty="0">
                <a:latin typeface="+mj-ea"/>
                <a:sym typeface="+mn-ea"/>
              </a:rPr>
              <a:t>ping -6 www.xmu.edu.cn</a:t>
            </a:r>
            <a:r>
              <a:rPr lang="zh-CN" altLang="en-US" sz="2000" dirty="0">
                <a:latin typeface="+mj-ea"/>
              </a:rPr>
              <a:t>停止抓包后，先保存数据、再开始分析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2637155"/>
            <a:ext cx="7066915" cy="29489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1.2 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观察</a:t>
            </a:r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数据报的首部结构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22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" name="标题 6"/>
          <p:cNvSpPr txBox="1"/>
          <p:nvPr/>
        </p:nvSpPr>
        <p:spPr>
          <a:xfrm>
            <a:off x="612648" y="1298574"/>
            <a:ext cx="8104505" cy="123698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000" dirty="0"/>
              <a:t>启动</a:t>
            </a:r>
            <a:r>
              <a:rPr lang="en-US" altLang="zh-CN" sz="2000" dirty="0"/>
              <a:t>Wireshark</a:t>
            </a:r>
            <a:r>
              <a:rPr lang="zh-CN" altLang="en-US" sz="2000" dirty="0"/>
              <a:t>抓包，依次在终端窗口发起命令 </a:t>
            </a:r>
            <a:r>
              <a:rPr lang="zh-CN" altLang="zh-CN" sz="2000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：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+mj-ea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lang="en-US" altLang="zh-CN" sz="2000" i="1" dirty="0">
                <a:latin typeface="+mj-ea"/>
                <a:sym typeface="+mn-ea"/>
              </a:rPr>
              <a:t>ping -4 www.baidu.com</a:t>
            </a: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</a:pPr>
            <a:r>
              <a:rPr lang="en-US" altLang="zh-CN" sz="2000" i="1" dirty="0">
                <a:latin typeface="+mj-ea"/>
                <a:sym typeface="+mn-ea"/>
              </a:rPr>
              <a:t>ping -6 www.xmu.edu.cn</a:t>
            </a:r>
          </a:p>
          <a:p>
            <a:pPr fontAlgn="auto">
              <a:spcAft>
                <a:spcPts val="0"/>
              </a:spcAft>
            </a:pPr>
            <a:r>
              <a:rPr lang="zh-CN" altLang="en-US" sz="2000" dirty="0">
                <a:latin typeface="+mj-ea"/>
              </a:rPr>
              <a:t>停止抓包后，先保存数据、再逐一分析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2637155"/>
            <a:ext cx="7066915" cy="29489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67544" y="1196752"/>
            <a:ext cx="719137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点击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Internet Protocol Version 4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展开，查看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IP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数据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报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结构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观察</a:t>
            </a:r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IPv4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数据报的首部结构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85" y="1700808"/>
            <a:ext cx="7405223" cy="378041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23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67544" y="1196752"/>
            <a:ext cx="719137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sym typeface="+mn-ea"/>
              </a:rPr>
              <a:t>点击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sym typeface="+mn-ea"/>
              </a:rPr>
              <a:t>Internet Protocol Version 6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sym typeface="+mn-ea"/>
              </a:rPr>
              <a:t>展开，查看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sym typeface="+mn-ea"/>
              </a:rPr>
              <a:t>IP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sym typeface="+mn-ea"/>
              </a:rPr>
              <a:t>数据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sym typeface="+mn-ea"/>
              </a:rPr>
              <a:t>报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sym typeface="+mn-ea"/>
              </a:rPr>
              <a:t>结构</a:t>
            </a:r>
            <a:endParaRPr lang="zh-CN" altLang="en-US" sz="2000" dirty="0">
              <a:solidFill>
                <a:schemeClr val="tx1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观察</a:t>
            </a:r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IPv6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数据报的首部结构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24</a:t>
            </a:fld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2"/>
          <a:srcRect t="35524"/>
          <a:stretch>
            <a:fillRect/>
          </a:stretch>
        </p:blipFill>
        <p:spPr>
          <a:xfrm>
            <a:off x="988695" y="1700530"/>
            <a:ext cx="7167245" cy="35852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7544" y="5475491"/>
            <a:ext cx="7847615" cy="73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FF660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1.2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实验报告：根据附录</a:t>
            </a:r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和附录</a:t>
            </a:r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，图文结合，说明</a:t>
            </a:r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IPv4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数据报首部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各</a:t>
            </a:r>
          </a:p>
          <a:p>
            <a:pPr marL="1371600" lvl="3" indent="457200"/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个字段的含义、帧长与数据报长的关系</a:t>
            </a:r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;</a:t>
            </a:r>
            <a:endParaRPr lang="zh-CN" sz="200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71475" y="166688"/>
            <a:ext cx="8435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zh-CN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9875"/>
            <a:ext cx="9144000" cy="377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附录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IPv4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数据报的格式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25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71475" y="166688"/>
            <a:ext cx="8435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zh-CN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附录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IPv6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数据报的格式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26</a:t>
            </a:fld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23" name="图片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7744" y="1628800"/>
            <a:ext cx="4633312" cy="3829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8214" y="116800"/>
            <a:ext cx="8229600" cy="82832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1.3 </a:t>
            </a:r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数据报分片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08214" y="1340768"/>
            <a:ext cx="8229600" cy="3744417"/>
          </a:xfrm>
          <a:prstGeom prst="rect">
            <a:avLst/>
          </a:prstGeom>
        </p:spPr>
        <p:txBody>
          <a:bodyPr vert="horz" anchor="b" anchorCtr="0"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Wireshark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，选择正在使用的网络接口，开始抓包。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在终端（命令提示符或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PowerShell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）中依次执行以下四条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ping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ping -4 www.xmu.edu.cn</a:t>
            </a:r>
          </a:p>
          <a:p>
            <a:pPr indent="457200" algn="l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ping -4 www.xmu.edu.cn -l 1472 -f -n 1</a:t>
            </a:r>
          </a:p>
          <a:p>
            <a:pPr indent="457200" algn="l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ping -4 www.xmu.edu.cn -l 1473 -f -n 1</a:t>
            </a:r>
          </a:p>
          <a:p>
            <a:pPr indent="457200" algn="l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ping -4 www.xmu.edu.cn -l 1473 -n 1</a:t>
            </a:r>
          </a:p>
          <a:p>
            <a:pPr algn="l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每执行完一条命令，立即停止抓包，保存数据文件，并记录终端输出。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分析抓包数据：使用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icmp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过滤器筛选相关报文。</a:t>
            </a:r>
          </a:p>
          <a:p>
            <a:pPr algn="l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报头的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“Flags”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“Fragment offset”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字段，判断是否发生分片。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22580" y="5602827"/>
            <a:ext cx="8498840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 dirty="0">
                <a:solidFill>
                  <a:srgbClr val="FF660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1.3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实验报告：图文结合，比较终端窗口与抓包数据，验证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发送的字节数量</a:t>
            </a:r>
            <a:r>
              <a:rPr lang="zh-CN" altLang="en-US" sz="2000" dirty="0">
                <a:solidFill>
                  <a:srgbClr val="FF6600"/>
                </a:solidFill>
                <a:latin typeface="GungsuhChe" panose="02030609000101010101" pitchFamily="49" charset="-127"/>
                <a:ea typeface="GungsuhChe" panose="02030609000101010101" pitchFamily="49" charset="-127"/>
                <a:cs typeface="微软雅黑" panose="020B0503020204020204" charset="-122"/>
              </a:rPr>
              <a:t>。</a:t>
            </a:r>
          </a:p>
          <a:p>
            <a:pPr marL="914400" lvl="2" indent="457200" algn="l"/>
            <a:r>
              <a:rPr lang="zh-CN" altLang="en-US" sz="2000" dirty="0">
                <a:solidFill>
                  <a:srgbClr val="FF6600"/>
                </a:solidFill>
                <a:latin typeface="GungsuhChe" panose="02030609000101010101" pitchFamily="49" charset="-127"/>
                <a:ea typeface="GungsuhChe" panose="02030609000101010101" pitchFamily="49" charset="-127"/>
                <a:cs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rgbClr val="FF6600"/>
                </a:solidFill>
                <a:latin typeface="GungsuhChe" panose="02030609000101010101" pitchFamily="49" charset="-127"/>
                <a:ea typeface="GungsuhChe" panose="02030609000101010101" pitchFamily="49" charset="-127"/>
                <a:cs typeface="微软雅黑" panose="020B0503020204020204" charset="-122"/>
              </a:rPr>
              <a:t>  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对比不同命令下数据包的数量、大小、分片情况。</a:t>
            </a:r>
            <a:endParaRPr lang="zh-CN" altLang="en-US" sz="200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zh-CN" altLang="en-US" sz="200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27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06400" y="639068"/>
            <a:ext cx="8280400" cy="50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  <a:p>
            <a:pPr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  <a:p>
            <a:pPr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查看1.3 (a)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执行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  <a:sym typeface="+mn-ea"/>
              </a:rPr>
              <a:t>ping -4 www.xmu.edu.cn命令的数据文件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分析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ICMP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报文</a:t>
            </a:r>
            <a:endParaRPr lang="zh-CN" sz="200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67434" y="261188"/>
            <a:ext cx="8229600" cy="68431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1.4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解释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ICMP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报文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0752" y="5295243"/>
            <a:ext cx="8316282" cy="100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实验报告：图文结合，说明执行一次</a:t>
            </a:r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ping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命令，共有几个</a:t>
            </a:r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ICMP</a:t>
            </a:r>
            <a:b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       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请求帧和回应帧，比较请求帧和回应帧的差别及其对应</a:t>
            </a:r>
          </a:p>
          <a:p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IP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头部的变化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28</a:t>
            </a:fld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4" y="2144395"/>
            <a:ext cx="8156699" cy="265412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395536" y="185133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dirty="0">
                <a:latin typeface="+mj-ea"/>
                <a:cs typeface="+mj-ea"/>
              </a:rPr>
              <a:t>1.5 </a:t>
            </a:r>
            <a:r>
              <a:rPr lang="en-US" altLang="zh-CN" sz="3600" dirty="0" err="1">
                <a:latin typeface="+mj-ea"/>
                <a:cs typeface="+mj-ea"/>
              </a:rPr>
              <a:t>tracert</a:t>
            </a:r>
            <a:r>
              <a:rPr lang="zh-CN" altLang="en-US" sz="3600" dirty="0">
                <a:latin typeface="+mj-ea"/>
                <a:cs typeface="+mj-ea"/>
              </a:rPr>
              <a:t>命令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29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43608" y="1341120"/>
            <a:ext cx="6886907" cy="4577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l">
              <a:lnSpc>
                <a:spcPct val="135000"/>
              </a:lnSpc>
            </a:pPr>
            <a:r>
              <a:rPr lang="en-US" sz="1800" b="1" dirty="0">
                <a:latin typeface="Times New Roman Bold" panose="02020603050405020304" charset="0"/>
                <a:cs typeface="Times New Roman Bold" panose="02020603050405020304" charset="0"/>
              </a:rPr>
              <a:t>tracert [-d] [-h </a:t>
            </a:r>
            <a:r>
              <a:rPr lang="en-US" sz="1800" b="1" dirty="0" err="1">
                <a:latin typeface="Times New Roman Bold" panose="02020603050405020304" charset="0"/>
                <a:cs typeface="Times New Roman Bold" panose="02020603050405020304" charset="0"/>
              </a:rPr>
              <a:t>maximum_hops</a:t>
            </a:r>
            <a:r>
              <a:rPr lang="en-US" sz="1800" b="1" dirty="0">
                <a:latin typeface="Times New Roman Bold" panose="02020603050405020304" charset="0"/>
                <a:cs typeface="Times New Roman Bold" panose="02020603050405020304" charset="0"/>
              </a:rPr>
              <a:t>] [-j host-list] [-w timeout] [-R]</a:t>
            </a:r>
          </a:p>
          <a:p>
            <a:pPr indent="266700" algn="l">
              <a:lnSpc>
                <a:spcPct val="135000"/>
              </a:lnSpc>
            </a:pPr>
            <a:r>
              <a:rPr lang="en-US" sz="1800" b="1" dirty="0">
                <a:latin typeface="Times New Roman Bold" panose="02020603050405020304" charset="0"/>
                <a:cs typeface="Times New Roman Bold" panose="02020603050405020304" charset="0"/>
              </a:rPr>
              <a:t>	[-S </a:t>
            </a:r>
            <a:r>
              <a:rPr lang="en-US" sz="1800" b="1" dirty="0" err="1">
                <a:latin typeface="Times New Roman Bold" panose="02020603050405020304" charset="0"/>
                <a:cs typeface="Times New Roman Bold" panose="02020603050405020304" charset="0"/>
              </a:rPr>
              <a:t>srcaddr</a:t>
            </a:r>
            <a:r>
              <a:rPr lang="en-US" sz="1800" b="1" dirty="0">
                <a:latin typeface="Times New Roman Bold" panose="02020603050405020304" charset="0"/>
                <a:cs typeface="Times New Roman Bold" panose="02020603050405020304" charset="0"/>
              </a:rPr>
              <a:t>] [-4] [-6] </a:t>
            </a:r>
            <a:r>
              <a:rPr lang="en-US" sz="1800" b="1" dirty="0" err="1">
                <a:latin typeface="Times New Roman Bold" panose="02020603050405020304" charset="0"/>
                <a:cs typeface="Times New Roman Bold" panose="02020603050405020304" charset="0"/>
              </a:rPr>
              <a:t>target_name</a:t>
            </a:r>
            <a:endParaRPr lang="en-US" sz="1800" b="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indent="266700" algn="l">
              <a:lnSpc>
                <a:spcPct val="135000"/>
              </a:lnSpc>
            </a:pPr>
            <a:r>
              <a:rPr lang="en-US" sz="1800" b="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endParaRPr lang="en-US" sz="1800" b="0" dirty="0">
              <a:latin typeface="Times New Roman Regular" panose="02020603050405020304" charset="0"/>
              <a:cs typeface="宋体" panose="02010600030101010101" pitchFamily="2" charset="-122"/>
            </a:endParaRPr>
          </a:p>
          <a:p>
            <a:pPr indent="266700" algn="l">
              <a:lnSpc>
                <a:spcPct val="135000"/>
              </a:lnSpc>
            </a:pPr>
            <a:r>
              <a:rPr lang="en-US" sz="1800" b="1" dirty="0">
                <a:latin typeface="Times New Roman Regular" panose="02020603050405020304" charset="0"/>
                <a:cs typeface="宋体" panose="02010600030101010101" pitchFamily="2" charset="-122"/>
              </a:rPr>
              <a:t>-d </a:t>
            </a:r>
            <a:r>
              <a:rPr lang="zh-CN" altLang="en-US" sz="1800" b="1" dirty="0">
                <a:latin typeface="Times New Roman Regular" panose="02020603050405020304" charset="0"/>
                <a:cs typeface="宋体" panose="02010600030101010101" pitchFamily="2" charset="-122"/>
              </a:rPr>
              <a:t>：</a:t>
            </a:r>
            <a:r>
              <a:rPr lang="zh-CN" sz="1800" b="0" dirty="0">
                <a:cs typeface="宋体" panose="02010600030101010101" pitchFamily="2" charset="-122"/>
              </a:rPr>
              <a:t>将地址解析成主机名</a:t>
            </a:r>
            <a:endParaRPr lang="en-US" sz="1800" b="0" dirty="0">
              <a:latin typeface="Times New Roman Regular" panose="02020603050405020304" charset="0"/>
              <a:cs typeface="宋体" panose="02010600030101010101" pitchFamily="2" charset="-122"/>
            </a:endParaRPr>
          </a:p>
          <a:p>
            <a:pPr indent="266700" algn="l">
              <a:lnSpc>
                <a:spcPct val="135000"/>
              </a:lnSpc>
            </a:pPr>
            <a:r>
              <a:rPr lang="en-US" sz="1800" b="1" dirty="0">
                <a:latin typeface="Times New Roman Regular" panose="02020603050405020304" charset="0"/>
                <a:cs typeface="宋体" panose="02010600030101010101" pitchFamily="2" charset="-122"/>
              </a:rPr>
              <a:t>-h  </a:t>
            </a:r>
            <a:r>
              <a:rPr lang="en-US" sz="1800" b="1" dirty="0" err="1">
                <a:latin typeface="Times New Roman Regular" panose="02020603050405020304" charset="0"/>
                <a:cs typeface="宋体" panose="02010600030101010101" pitchFamily="2" charset="-122"/>
              </a:rPr>
              <a:t>maximm_hops</a:t>
            </a:r>
            <a:r>
              <a:rPr lang="zh-CN" altLang="en-US" sz="1800" b="1" dirty="0">
                <a:latin typeface="Times New Roman Regular" panose="02020603050405020304" charset="0"/>
                <a:cs typeface="宋体" panose="02010600030101010101" pitchFamily="2" charset="-122"/>
              </a:rPr>
              <a:t>：</a:t>
            </a:r>
            <a:r>
              <a:rPr lang="zh-CN" sz="1800" b="0" dirty="0">
                <a:cs typeface="宋体" panose="02010600030101010101" pitchFamily="2" charset="-122"/>
              </a:rPr>
              <a:t>搜索目标的最大跃点数</a:t>
            </a:r>
            <a:endParaRPr lang="en-US" sz="1800" b="0" dirty="0">
              <a:latin typeface="Times New Roman Regular" panose="02020603050405020304" charset="0"/>
              <a:cs typeface="宋体" panose="02010600030101010101" pitchFamily="2" charset="-122"/>
            </a:endParaRPr>
          </a:p>
          <a:p>
            <a:pPr indent="266700" algn="l">
              <a:lnSpc>
                <a:spcPct val="135000"/>
              </a:lnSpc>
            </a:pPr>
            <a:r>
              <a:rPr lang="en-US" sz="1800" b="1" dirty="0">
                <a:latin typeface="Times New Roman Regular" panose="02020603050405020304" charset="0"/>
                <a:cs typeface="宋体" panose="02010600030101010101" pitchFamily="2" charset="-122"/>
              </a:rPr>
              <a:t>-j   host-list</a:t>
            </a:r>
            <a:r>
              <a:rPr lang="zh-CN" altLang="en-US" sz="1800" b="1" dirty="0">
                <a:latin typeface="Times New Roman Regular" panose="02020603050405020304" charset="0"/>
                <a:cs typeface="宋体" panose="02010600030101010101" pitchFamily="2" charset="-122"/>
              </a:rPr>
              <a:t>：</a:t>
            </a:r>
            <a:r>
              <a:rPr lang="zh-CN" sz="1800" b="0" dirty="0">
                <a:cs typeface="宋体" panose="02010600030101010101" pitchFamily="2" charset="-122"/>
              </a:rPr>
              <a:t>与主机列表一起的松散源路由，用于 </a:t>
            </a:r>
            <a:r>
              <a:rPr lang="en-US" sz="1800" b="0" dirty="0">
                <a:latin typeface="Times New Roman Regular" panose="02020603050405020304" charset="0"/>
                <a:cs typeface="宋体" panose="02010600030101010101" pitchFamily="2" charset="-122"/>
              </a:rPr>
              <a:t>IPv4</a:t>
            </a:r>
          </a:p>
          <a:p>
            <a:pPr indent="266700" algn="l">
              <a:lnSpc>
                <a:spcPct val="135000"/>
              </a:lnSpc>
            </a:pPr>
            <a:r>
              <a:rPr lang="en-US" sz="1800" b="1" dirty="0">
                <a:latin typeface="Times New Roman Regular" panose="02020603050405020304" charset="0"/>
                <a:cs typeface="宋体" panose="02010600030101010101" pitchFamily="2" charset="-122"/>
              </a:rPr>
              <a:t>-w  timeout</a:t>
            </a:r>
            <a:r>
              <a:rPr lang="zh-CN" altLang="en-US" sz="1800" b="1" dirty="0">
                <a:latin typeface="Times New Roman Regular" panose="02020603050405020304" charset="0"/>
                <a:cs typeface="宋体" panose="02010600030101010101" pitchFamily="2" charset="-122"/>
              </a:rPr>
              <a:t>：</a:t>
            </a:r>
            <a:r>
              <a:rPr lang="zh-CN" sz="1800" b="0" dirty="0">
                <a:cs typeface="宋体" panose="02010600030101010101" pitchFamily="2" charset="-122"/>
              </a:rPr>
              <a:t>等待每个回复的超时时间 （单位：毫秒）</a:t>
            </a:r>
            <a:endParaRPr lang="en-US" sz="1800" b="0" dirty="0">
              <a:latin typeface="Times New Roman Regular" panose="02020603050405020304" charset="0"/>
              <a:cs typeface="宋体" panose="02010600030101010101" pitchFamily="2" charset="-122"/>
            </a:endParaRPr>
          </a:p>
          <a:p>
            <a:pPr indent="266700" algn="l">
              <a:lnSpc>
                <a:spcPct val="135000"/>
              </a:lnSpc>
            </a:pPr>
            <a:r>
              <a:rPr lang="en-US" sz="1800" b="1" dirty="0">
                <a:latin typeface="Times New Roman Regular" panose="02020603050405020304" charset="0"/>
                <a:cs typeface="宋体" panose="02010600030101010101" pitchFamily="2" charset="-122"/>
              </a:rPr>
              <a:t>-R </a:t>
            </a:r>
            <a:r>
              <a:rPr lang="zh-CN" altLang="en-US" sz="1800" b="1" dirty="0">
                <a:latin typeface="Times New Roman Regular" panose="02020603050405020304" charset="0"/>
                <a:cs typeface="宋体" panose="02010600030101010101" pitchFamily="2" charset="-122"/>
              </a:rPr>
              <a:t>：</a:t>
            </a:r>
            <a:r>
              <a:rPr lang="zh-CN" sz="1800" b="0" dirty="0">
                <a:cs typeface="宋体" panose="02010600030101010101" pitchFamily="2" charset="-122"/>
              </a:rPr>
              <a:t>跟踪往返行程路径，用于 </a:t>
            </a:r>
            <a:r>
              <a:rPr lang="en-US" sz="1800" b="0" dirty="0">
                <a:latin typeface="Times New Roman Regular" panose="02020603050405020304" charset="0"/>
                <a:cs typeface="宋体" panose="02010600030101010101" pitchFamily="2" charset="-122"/>
              </a:rPr>
              <a:t>IPv6</a:t>
            </a:r>
          </a:p>
          <a:p>
            <a:pPr indent="266700" algn="l">
              <a:lnSpc>
                <a:spcPct val="135000"/>
              </a:lnSpc>
            </a:pPr>
            <a:r>
              <a:rPr lang="en-US" sz="1800" b="1" dirty="0">
                <a:latin typeface="Times New Roman Regular" panose="02020603050405020304" charset="0"/>
                <a:cs typeface="宋体" panose="02010600030101010101" pitchFamily="2" charset="-122"/>
              </a:rPr>
              <a:t>-S  </a:t>
            </a:r>
            <a:r>
              <a:rPr lang="en-US" sz="1800" b="1" dirty="0" err="1">
                <a:latin typeface="Times New Roman Regular" panose="02020603050405020304" charset="0"/>
                <a:cs typeface="宋体" panose="02010600030101010101" pitchFamily="2" charset="-122"/>
              </a:rPr>
              <a:t>srcaddr</a:t>
            </a:r>
            <a:r>
              <a:rPr lang="zh-CN" altLang="en-US" sz="1800" b="1" dirty="0">
                <a:latin typeface="Times New Roman Regular" panose="02020603050405020304" charset="0"/>
                <a:cs typeface="宋体" panose="02010600030101010101" pitchFamily="2" charset="-122"/>
              </a:rPr>
              <a:t>：</a:t>
            </a:r>
            <a:r>
              <a:rPr lang="zh-CN" sz="1800" b="0" dirty="0">
                <a:cs typeface="宋体" panose="02010600030101010101" pitchFamily="2" charset="-122"/>
              </a:rPr>
              <a:t>要使用的源地址，用于 </a:t>
            </a:r>
            <a:r>
              <a:rPr lang="en-US" sz="1800" b="0" dirty="0">
                <a:latin typeface="Times New Roman Regular" panose="02020603050405020304" charset="0"/>
                <a:cs typeface="宋体" panose="02010600030101010101" pitchFamily="2" charset="-122"/>
              </a:rPr>
              <a:t>IPv6</a:t>
            </a:r>
          </a:p>
          <a:p>
            <a:pPr indent="266700" algn="l">
              <a:lnSpc>
                <a:spcPct val="135000"/>
              </a:lnSpc>
            </a:pPr>
            <a:r>
              <a:rPr lang="en-US" sz="1800" b="1" dirty="0">
                <a:latin typeface="Times New Roman Regular" panose="02020603050405020304" charset="0"/>
                <a:cs typeface="宋体" panose="02010600030101010101" pitchFamily="2" charset="-122"/>
              </a:rPr>
              <a:t>-4 </a:t>
            </a:r>
            <a:r>
              <a:rPr lang="zh-CN" altLang="en-US" sz="1800" b="1" dirty="0">
                <a:latin typeface="Times New Roman Regular" panose="02020603050405020304" charset="0"/>
                <a:cs typeface="宋体" panose="02010600030101010101" pitchFamily="2" charset="-122"/>
              </a:rPr>
              <a:t>：</a:t>
            </a:r>
            <a:r>
              <a:rPr lang="zh-CN" sz="1800" b="0" dirty="0">
                <a:cs typeface="宋体" panose="02010600030101010101" pitchFamily="2" charset="-122"/>
              </a:rPr>
              <a:t>强制使用 </a:t>
            </a:r>
            <a:r>
              <a:rPr lang="en-US" sz="1800" b="0" dirty="0">
                <a:latin typeface="Times New Roman Regular" panose="02020603050405020304" charset="0"/>
                <a:cs typeface="宋体" panose="02010600030101010101" pitchFamily="2" charset="-122"/>
              </a:rPr>
              <a:t>IPv4</a:t>
            </a:r>
          </a:p>
          <a:p>
            <a:pPr indent="266700" algn="l">
              <a:lnSpc>
                <a:spcPct val="135000"/>
              </a:lnSpc>
            </a:pPr>
            <a:r>
              <a:rPr lang="en-US" sz="1800" b="1" dirty="0">
                <a:latin typeface="Times New Roman Regular" panose="02020603050405020304" charset="0"/>
                <a:cs typeface="宋体" panose="02010600030101010101" pitchFamily="2" charset="-122"/>
              </a:rPr>
              <a:t>-6 </a:t>
            </a:r>
            <a:r>
              <a:rPr lang="zh-CN" altLang="en-US" sz="1800" b="1" dirty="0">
                <a:latin typeface="Times New Roman Regular" panose="02020603050405020304" charset="0"/>
                <a:cs typeface="宋体" panose="02010600030101010101" pitchFamily="2" charset="-122"/>
              </a:rPr>
              <a:t>：</a:t>
            </a:r>
            <a:r>
              <a:rPr lang="zh-CN" sz="1800" b="0" dirty="0">
                <a:cs typeface="宋体" panose="02010600030101010101" pitchFamily="2" charset="-122"/>
              </a:rPr>
              <a:t>强制使用 </a:t>
            </a:r>
            <a:r>
              <a:rPr lang="en-US" sz="1800" b="0" dirty="0">
                <a:latin typeface="Times New Roman Regular" panose="02020603050405020304" charset="0"/>
                <a:cs typeface="宋体" panose="02010600030101010101" pitchFamily="2" charset="-122"/>
              </a:rPr>
              <a:t>IPv6</a:t>
            </a:r>
          </a:p>
          <a:p>
            <a:pPr indent="266700" algn="l">
              <a:lnSpc>
                <a:spcPct val="135000"/>
              </a:lnSpc>
            </a:pPr>
            <a:r>
              <a:rPr lang="en-US" sz="1800" b="1" dirty="0" err="1">
                <a:latin typeface="Times New Roman Regular" panose="02020603050405020304" charset="0"/>
                <a:cs typeface="宋体" panose="02010600030101010101" pitchFamily="2" charset="-122"/>
              </a:rPr>
              <a:t>target_name</a:t>
            </a:r>
            <a:r>
              <a:rPr lang="zh-CN" altLang="en-US" sz="1800" b="1" dirty="0">
                <a:latin typeface="Times New Roman Regular" panose="02020603050405020304" charset="0"/>
                <a:cs typeface="宋体" panose="02010600030101010101" pitchFamily="2" charset="-122"/>
              </a:rPr>
              <a:t>：</a:t>
            </a:r>
            <a:r>
              <a:rPr lang="zh-CN" sz="1800" b="0" dirty="0">
                <a:cs typeface="宋体" panose="02010600030101010101" pitchFamily="2" charset="-122"/>
              </a:rPr>
              <a:t>指定目标，可以是 </a:t>
            </a:r>
            <a:r>
              <a:rPr lang="en-US" sz="1800" b="0" dirty="0">
                <a:latin typeface="Times New Roman Regular" panose="02020603050405020304" charset="0"/>
                <a:cs typeface="宋体" panose="02010600030101010101" pitchFamily="2" charset="-122"/>
              </a:rPr>
              <a:t>IP </a:t>
            </a:r>
            <a:r>
              <a:rPr lang="zh-CN" sz="1800" b="0" dirty="0">
                <a:cs typeface="宋体" panose="02010600030101010101" pitchFamily="2" charset="-122"/>
              </a:rPr>
              <a:t>地址或主机名</a:t>
            </a:r>
            <a:endParaRPr lang="zh-CN" altLang="en-US" sz="1800" b="0" dirty="0"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71338"/>
            <a:ext cx="8229600" cy="9906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268760"/>
            <a:ext cx="8064896" cy="500336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74320" lvl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任务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：捕获和分析有线以太网数据包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准备步骤：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学习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Wireshark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基本操作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1.1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分析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MAC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帧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1.2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分析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IP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数据报首部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1.3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观察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IP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分片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1.4 ICMP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协议分析（以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ping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指令为例）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1.5 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tracert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工作原理分析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1.6 ARP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协议分析（以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IP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冲突场景为例）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lvl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任务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捕获和分析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802.11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构建无线环境，捕获无线数据包、分析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802.11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lvl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任务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探索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Wireshark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更多功能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1560" y="6407101"/>
            <a:ext cx="1981200" cy="36576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3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360" y="1341021"/>
            <a:ext cx="7859216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zh-CN" altLang="zh-CN" sz="2000" dirty="0">
                <a:latin typeface="+mj-ea"/>
                <a:ea typeface="+mj-ea"/>
              </a:rPr>
              <a:t>在</a:t>
            </a:r>
            <a:r>
              <a:rPr lang="zh-CN" altLang="en-US" sz="2000" dirty="0">
                <a:latin typeface="+mj-ea"/>
                <a:ea typeface="+mj-ea"/>
              </a:rPr>
              <a:t>终端</a:t>
            </a:r>
            <a:r>
              <a:rPr lang="zh-CN" altLang="zh-CN" sz="2000" dirty="0">
                <a:latin typeface="+mj-ea"/>
                <a:ea typeface="+mj-ea"/>
              </a:rPr>
              <a:t>发起网络命令：</a:t>
            </a:r>
            <a:r>
              <a:rPr lang="en-US" altLang="zh-CN" sz="2000" i="1" dirty="0" err="1">
                <a:solidFill>
                  <a:srgbClr val="0070C0"/>
                </a:solidFill>
                <a:latin typeface="+mj-ea"/>
                <a:ea typeface="+mj-ea"/>
              </a:rPr>
              <a:t>tracert</a:t>
            </a:r>
            <a:r>
              <a:rPr lang="en-US" altLang="zh-CN" sz="2000" i="1" dirty="0">
                <a:latin typeface="+mj-ea"/>
                <a:ea typeface="+mj-ea"/>
              </a:rPr>
              <a:t> [-4][-6] </a:t>
            </a:r>
            <a:r>
              <a:rPr lang="zh-CN" altLang="zh-CN" sz="2000" i="1" dirty="0">
                <a:latin typeface="+mj-ea"/>
                <a:ea typeface="+mj-ea"/>
              </a:rPr>
              <a:t>IP/域名</a:t>
            </a:r>
          </a:p>
        </p:txBody>
      </p:sp>
      <p:sp>
        <p:nvSpPr>
          <p:cNvPr id="7" name="标题 3"/>
          <p:cNvSpPr txBox="1"/>
          <p:nvPr/>
        </p:nvSpPr>
        <p:spPr>
          <a:xfrm>
            <a:off x="395536" y="185133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dirty="0" err="1">
                <a:latin typeface="+mn-ea"/>
                <a:cs typeface="+mn-ea"/>
              </a:rPr>
              <a:t>tracert</a:t>
            </a:r>
            <a:r>
              <a:rPr lang="zh-CN" altLang="en-US" sz="3600" dirty="0">
                <a:latin typeface="+mn-ea"/>
                <a:ea typeface="楷体" panose="02010609060101010101" pitchFamily="49" charset="-122"/>
                <a:cs typeface="+mn-ea"/>
              </a:rPr>
              <a:t>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30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9085" y="5274945"/>
            <a:ext cx="8422005" cy="108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 dirty="0">
                <a:solidFill>
                  <a:srgbClr val="FF660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1.5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实验报告：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图文结合，对比同一网站（如</a:t>
            </a:r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www.xmu.edu.cn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）在</a:t>
            </a:r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IPv4 </a:t>
            </a:r>
          </a:p>
          <a:p>
            <a:pPr marL="914400" lvl="2" indent="457200" algn="l"/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IPv6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下的响应时间、路径差异（使用</a:t>
            </a:r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tracert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）。</a:t>
            </a:r>
          </a:p>
          <a:p>
            <a:pPr marL="457200" lvl="2" algn="l">
              <a:spcBef>
                <a:spcPts val="600"/>
              </a:spcBef>
            </a:pPr>
            <a:endParaRPr lang="zh-CN" altLang="en-US" sz="2200" dirty="0">
              <a:solidFill>
                <a:srgbClr val="FF6600"/>
              </a:solidFill>
              <a:latin typeface="GungsuhChe" panose="02030609000101010101" pitchFamily="49" charset="-127"/>
              <a:ea typeface="GungsuhChe" panose="02030609000101010101" pitchFamily="49" charset="-127"/>
              <a:cs typeface="微软雅黑" panose="020B0503020204020204" charset="-122"/>
            </a:endParaRPr>
          </a:p>
          <a:p>
            <a:endParaRPr lang="zh-CN" sz="2000" dirty="0">
              <a:solidFill>
                <a:schemeClr val="tx1"/>
              </a:solidFill>
              <a:latin typeface="+mn-lt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077388"/>
            <a:ext cx="5040560" cy="271469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448742" y="768823"/>
            <a:ext cx="8246515" cy="5511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65048" bIns="0" anchor="ctr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实验环境：</a:t>
            </a:r>
            <a:endParaRPr kumimoji="0" lang="en-US" altLang="zh-CN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两位或以上同学使用电脑连接同一个手机热点或宿舍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wifi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路由器，保证处在同一个局域网内，记录下各自的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IP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地址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2000" u="sng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步骤：</a:t>
            </a:r>
            <a:endParaRPr lang="en-US" altLang="zh-CN" sz="2000" u="sng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以管理员身份运行终端窗口，运行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arp –d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命令，清空本机的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ARP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缓存；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R="0" lvl="0" algn="l" defTabSz="914400">
              <a:lnSpc>
                <a:spcPct val="123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2.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启动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wireshark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抓包，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ping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旁边同学的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IP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结束后运行</a:t>
            </a:r>
            <a:r>
              <a:rPr lang="zh-CN" altLang="zh-CN" sz="2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arp –</a:t>
            </a:r>
            <a:r>
              <a:rPr lang="en-US" altLang="zh-CN" sz="2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命令，</a:t>
            </a:r>
          </a:p>
          <a:p>
            <a:pPr marR="0" lvl="0" algn="l" defTabSz="914400">
              <a:lnSpc>
                <a:spcPct val="123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记录下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ARP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缓存信息；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3.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重复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arp –d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命令，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ping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  <a:sym typeface="+mn-ea"/>
                <a:hlinkClick r:id="rId2"/>
              </a:rPr>
              <a:t>www.baidu.com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4.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重复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arp –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命令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记录下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ARP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缓存信息；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5.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停止抓包、保存数据，同时过滤出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arp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icmp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报文。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spcBef>
                <a:spcPts val="600"/>
              </a:spcBef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1.6</a:t>
            </a:r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实验报告：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图文结合，解释</a:t>
            </a:r>
            <a:r>
              <a:rPr lang="zh-CN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ARP报文（请求/响应）每个字段的含义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；</a:t>
            </a:r>
            <a:endParaRPr lang="zh-CN" altLang="zh-CN" sz="200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2">
              <a:spcBef>
                <a:spcPts val="600"/>
              </a:spcBef>
            </a:pPr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 ping</a:t>
            </a:r>
            <a:r>
              <a:rPr lang="zh-CN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局域网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内</a:t>
            </a:r>
            <a:r>
              <a:rPr lang="zh-CN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主机</a:t>
            </a:r>
            <a:r>
              <a:rPr lang="zh-CN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和局域网外的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主</a:t>
            </a:r>
            <a:r>
              <a:rPr lang="zh-CN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机，产生的</a:t>
            </a:r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ARP</a:t>
            </a:r>
          </a:p>
          <a:p>
            <a:pPr marL="457200" lvl="2">
              <a:spcBef>
                <a:spcPts val="600"/>
              </a:spcBef>
            </a:pPr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          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请求有何不同？结合课本上的工作原理进行说明。</a:t>
            </a:r>
            <a:endParaRPr lang="zh-CN" altLang="en-US" sz="280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31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79512" y="-117248"/>
            <a:ext cx="8427405" cy="810344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1.6 ARP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协议分析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371475" y="166688"/>
            <a:ext cx="8435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zh-CN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57" y="1628800"/>
            <a:ext cx="74168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附录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ARP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报文的格式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32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269875" y="1344295"/>
            <a:ext cx="8604250" cy="431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65048" bIns="0" anchor="ctr">
            <a:noAutofit/>
          </a:bodyPr>
          <a:lstStyle/>
          <a:p>
            <a:pPr marL="342900" marR="0" lvl="0" indent="-342900" algn="l" defTabSz="91440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当两台主机处于同一局域网且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IP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地址发生冲突时，或当一台主机的网络配置发生变化时（如更换网卡、手动修改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IP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或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MAC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地址），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ARP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协议机制会被触发以维护网络地址映射的正确性。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Self-ARP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是一种特殊类型的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ARP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数据包。它的特殊之处在于，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ARP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请求报文中的目标协议地址（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Target Protocol Address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）被设置为发送方自己的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IP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地址，而不是其他主机的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IP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地址。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三个主要用途：重复地址检测和通告、更新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ARP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缓存和接口启动或唤醒时的自我验证。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33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79705" y="142240"/>
            <a:ext cx="8963660" cy="1019175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55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Self-ARP</a:t>
            </a:r>
            <a:endParaRPr kumimoji="0" lang="zh-CN" altLang="en-US" sz="3555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179513" y="1253490"/>
            <a:ext cx="8604442" cy="35502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65048" bIns="0" anchor="ctr">
            <a:noAutofit/>
          </a:bodyPr>
          <a:lstStyle/>
          <a:p>
            <a:pPr marL="0" marR="0" lvl="0" indent="0" algn="l" defTabSz="91440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实验环境</a:t>
            </a:r>
            <a:r>
              <a:rPr lang="zh-CN" altLang="zh-CN" sz="1800" b="1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（两人一组）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主机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A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和主机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B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连接至同一局域网</a:t>
            </a:r>
            <a:endParaRPr lang="en-US" altLang="zh-CN" sz="20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marR="0" lvl="0" indent="0" algn="l" defTabSz="91440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实验步骤：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主机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A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先启动，其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IP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地址为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192.168.1.100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（示例），并正常联网。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主机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A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和主机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B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均启动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Wireshark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，开始抓包，并设置过滤器为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ARP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主机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B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将自己的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IP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地址手动修改为与主机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A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相同的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192.168.1.100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观察主机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A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和主机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B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Wireshark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中捕获到的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ARP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报文。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重点关注由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IP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冲突引发的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ARP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公告或冲突报文的交互过程。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停止抓包，保存数据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34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79513" y="129943"/>
            <a:ext cx="8427405" cy="810344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j-ea"/>
                <a:cs typeface="+mj-ea"/>
                <a:sym typeface="+mn-ea"/>
              </a:rPr>
              <a:t>IP</a:t>
            </a:r>
            <a:r>
              <a:rPr lang="zh-CN" altLang="en-US" dirty="0">
                <a:solidFill>
                  <a:schemeClr val="tx1"/>
                </a:solidFill>
                <a:latin typeface="+mj-ea"/>
                <a:cs typeface="+mj-ea"/>
                <a:sym typeface="+mn-ea"/>
              </a:rPr>
              <a:t>冲突时的</a:t>
            </a:r>
            <a:r>
              <a:rPr lang="en-US" altLang="zh-CN" dirty="0">
                <a:solidFill>
                  <a:schemeClr val="tx1"/>
                </a:solidFill>
                <a:latin typeface="+mj-ea"/>
                <a:cs typeface="+mj-ea"/>
                <a:sym typeface="+mn-ea"/>
              </a:rPr>
              <a:t>ARP</a:t>
            </a:r>
            <a:r>
              <a:rPr lang="zh-CN" altLang="en-US" dirty="0">
                <a:solidFill>
                  <a:schemeClr val="tx1"/>
                </a:solidFill>
                <a:latin typeface="+mj-ea"/>
                <a:cs typeface="+mj-ea"/>
                <a:sym typeface="+mn-ea"/>
              </a:rPr>
              <a:t>分析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79705" y="4991100"/>
            <a:ext cx="8909685" cy="11772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65048" bIns="0" anchor="ctr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1.6.2</a:t>
            </a:r>
            <a:r>
              <a:rPr lang="zh-CN" altLang="en-US" sz="2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实验报告：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图文结合，</a:t>
            </a:r>
            <a:r>
              <a:rPr lang="zh-CN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分析Self-ARP的作用机制与IP地址冲突的ARP现象。</a:t>
            </a:r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阐述“</a:t>
            </a:r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self-</a:t>
            </a:r>
            <a:r>
              <a:rPr lang="zh-CN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ARP”在网络中的主要作用和应用场景。</a:t>
            </a:r>
          </a:p>
          <a:p>
            <a:pPr marL="457200" marR="0" lvl="2" algn="l" defTabSz="914400" eaLnBrk="1" fontAlgn="base" latinLnBrk="0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endParaRPr kumimoji="0" lang="zh-CN" altLang="zh-CN" sz="2000" b="0" i="0" u="none" strike="noStrike" kern="1200" cap="none" spc="0" normalizeH="0" baseline="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371475" y="166688"/>
            <a:ext cx="8435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zh-CN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259840" y="1268730"/>
          <a:ext cx="6393180" cy="141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" r:id="rId4" imgW="23216870" imgH="5147945" progId="">
                  <p:embed/>
                </p:oleObj>
              </mc:Choice>
              <mc:Fallback>
                <p:oleObj r:id="rId4" imgW="23216870" imgH="5147945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840" y="1268730"/>
                        <a:ext cx="6393180" cy="14103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1885950" y="1195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附录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ICMP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报文的格式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1475740" y="2781300"/>
          <a:ext cx="6158230" cy="3158490"/>
        </p:xfrm>
        <a:graphic>
          <a:graphicData uri="http://schemas.openxmlformats.org/drawingml/2006/table">
            <a:tbl>
              <a:tblPr/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9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37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类型(TYPE)</a:t>
                      </a:r>
                      <a:endParaRPr lang="en-US" altLang="en-US" sz="1000" b="1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代码(CODE)</a:t>
                      </a:r>
                      <a:endParaRPr lang="en-US" altLang="en-US" sz="1000" b="1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描述 (Description)</a:t>
                      </a:r>
                      <a:endParaRPr lang="en-US" altLang="en-US" sz="1000" b="1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查询类(Query)</a:t>
                      </a:r>
                      <a:endParaRPr lang="en-US" altLang="en-US" sz="1000" b="1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差错类(Error)</a:t>
                      </a:r>
                      <a:endParaRPr lang="en-US" altLang="en-US" sz="1000" b="1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Echo Reply——回显应答（Ping 应答）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√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3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1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Host Unreachable——主机不可达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√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3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3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Port Unreachable——端口不可达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√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0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3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4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Fragmentation needed but no frag. bit set——需要进行分片但设置不分片比特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√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8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Echo request——回显请求（Ping 请求）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√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7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11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TTL equals 0 during transit——传输期间生存时间为 0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√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179705" y="1700530"/>
            <a:ext cx="8785225" cy="34391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65048" bIns="0" anchor="ctr">
            <a:noAutofit/>
          </a:bodyPr>
          <a:lstStyle/>
          <a:p>
            <a:pPr marL="360045" indent="-360045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楷体" panose="02010609060101010101" pitchFamily="49" charset="-122"/>
              </a:rPr>
              <a:t>实验室环境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楷体" panose="02010609060101010101" pitchFamily="49" charset="-122"/>
              </a:rPr>
              <a:t>：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+mn-lt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a typeface="楷体" panose="02010609060101010101" pitchFamily="49" charset="-122"/>
              </a:rPr>
              <a:t>   USB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ea typeface="楷体" panose="02010609060101010101" pitchFamily="49" charset="-122"/>
              </a:rPr>
              <a:t>无线网卡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a typeface="楷体" panose="02010609060101010101" pitchFamily="49" charset="-122"/>
              </a:rPr>
              <a:t> + </a:t>
            </a:r>
            <a:r>
              <a:rPr lang="en-US" altLang="zh-CN" sz="2400" dirty="0">
                <a:solidFill>
                  <a:srgbClr val="0070C0"/>
                </a:solidFill>
                <a:ea typeface="楷体" panose="02010609060101010101" pitchFamily="49" charset="-122"/>
                <a:sym typeface="+mn-ea"/>
              </a:rPr>
              <a:t>Ubuntu22.04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a typeface="楷体" panose="02010609060101010101" pitchFamily="49" charset="-122"/>
              </a:rPr>
              <a:t>系统，捕获无线数据包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ea typeface="楷体" panose="02010609060101010101" pitchFamily="49" charset="-122"/>
            </a:endParaRP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  1.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盘或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盘，找到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Ubuntu22.04.rar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并将其解压缩，   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若不存在则从网盘下载：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     https://box.xmu.edu.cn/share/4ae44dd374b3842f53abaf6cde</a:t>
            </a: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  2.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在解压后的文件夹，找到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Ubuntu22.04.vmx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双击打开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也可以尝试其他系统：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17245" lvl="1" indent="-36004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0C0"/>
                </a:solidFill>
                <a:ea typeface="楷体" panose="02010609060101010101" pitchFamily="49" charset="-122"/>
              </a:rPr>
              <a:t>Mac</a:t>
            </a:r>
            <a:r>
              <a:rPr lang="zh-CN" altLang="en-US" sz="2000" dirty="0">
                <a:solidFill>
                  <a:srgbClr val="0070C0"/>
                </a:solidFill>
                <a:ea typeface="楷体" panose="02010609060101010101" pitchFamily="49" charset="-122"/>
              </a:rPr>
              <a:t>系统</a:t>
            </a:r>
            <a:endParaRPr lang="en-US" altLang="zh-CN" sz="2000" dirty="0">
              <a:solidFill>
                <a:srgbClr val="0070C0"/>
              </a:solidFill>
              <a:ea typeface="楷体" panose="02010609060101010101" pitchFamily="49" charset="-122"/>
            </a:endParaRPr>
          </a:p>
          <a:p>
            <a:pPr marL="817245" lvl="1" indent="-36004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0C0"/>
                </a:solidFill>
                <a:ea typeface="楷体" panose="02010609060101010101" pitchFamily="49" charset="-122"/>
              </a:rPr>
              <a:t>其他版本</a:t>
            </a:r>
            <a:r>
              <a:rPr lang="en-US" altLang="zh-CN" sz="2000" dirty="0">
                <a:solidFill>
                  <a:srgbClr val="0070C0"/>
                </a:solidFill>
                <a:ea typeface="楷体" panose="02010609060101010101" pitchFamily="49" charset="-122"/>
              </a:rPr>
              <a:t>Linux</a:t>
            </a:r>
          </a:p>
          <a:p>
            <a:pPr marL="457200" indent="-457200">
              <a:spcBef>
                <a:spcPts val="600"/>
              </a:spcBef>
              <a:buFont typeface="Wingdings" panose="05000000000000000000" charset="0"/>
              <a:buChar char="Ø"/>
            </a:pPr>
            <a:endParaRPr lang="en-US" altLang="zh-CN" sz="200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565" y="117093"/>
            <a:ext cx="8229600" cy="737929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任务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捕获和分析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802.11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36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457200" y="959447"/>
            <a:ext cx="86868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65048" bIns="0" anchor="ctr">
            <a:spAutoFit/>
          </a:bodyPr>
          <a:lstStyle/>
          <a:p>
            <a:pPr marL="360045" indent="-360045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启动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VMware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里的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Ubuntu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，</a:t>
            </a:r>
            <a:r>
              <a:rPr lang="zh-CN" altLang="en-US" sz="2400" dirty="0">
                <a:ea typeface="楷体" panose="02010609060101010101" pitchFamily="49" charset="-122"/>
                <a:cs typeface="微软雅黑" panose="020B0503020204020204" charset="-122"/>
              </a:rPr>
              <a:t>将</a:t>
            </a:r>
            <a:r>
              <a:rPr lang="en-US" altLang="zh-CN" sz="2400" dirty="0">
                <a:ea typeface="楷体" panose="02010609060101010101" pitchFamily="49" charset="-122"/>
                <a:cs typeface="微软雅黑" panose="020B0503020204020204" charset="-122"/>
              </a:rPr>
              <a:t>USB</a:t>
            </a:r>
            <a:r>
              <a:rPr lang="zh-CN" altLang="en-US" sz="2400" dirty="0">
                <a:ea typeface="楷体" panose="02010609060101010101" pitchFamily="49" charset="-122"/>
                <a:cs typeface="微软雅黑" panose="020B0503020204020204" charset="-122"/>
              </a:rPr>
              <a:t>无线网卡连接到电脑主机</a:t>
            </a:r>
            <a:endParaRPr lang="zh-CN" altLang="en-US" sz="2400" dirty="0">
              <a:solidFill>
                <a:schemeClr val="tx1"/>
              </a:solidFill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  <a:p>
            <a:pPr marL="360045" indent="-360045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dirty="0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更改菜单设置，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使网卡连接到虚拟机上（连接无线网，建议使用手机热点）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6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构建无线环境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实验室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37</a:t>
            </a:fld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15" y="2421255"/>
            <a:ext cx="6694170" cy="360172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611378" y="44834"/>
            <a:ext cx="8375848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65048" bIns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打开终端，输入</a:t>
            </a:r>
            <a:r>
              <a:rPr lang="en-US" altLang="zh-CN" sz="2800" b="1" dirty="0">
                <a:solidFill>
                  <a:srgbClr val="FF6600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ifconfig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或</a:t>
            </a:r>
            <a:r>
              <a:rPr lang="en-US" altLang="zh-CN" sz="2800" b="1" dirty="0">
                <a:solidFill>
                  <a:srgbClr val="FF6600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ip addr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，</a:t>
            </a:r>
            <a:endParaRPr lang="en-US" altLang="zh-CN" sz="2800" dirty="0">
              <a:solidFill>
                <a:schemeClr val="tx1"/>
              </a:solidFill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会看到多了一个</a:t>
            </a:r>
            <a:r>
              <a:rPr lang="en-US" altLang="zh-CN" sz="2800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wlx0c826831a179</a:t>
            </a:r>
            <a:r>
              <a:rPr lang="zh-CN" altLang="en-US" sz="2800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（不同网卡显示不同，以实际为准）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38</a:t>
            </a:fld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3189"/>
            <a:ext cx="7776863" cy="456311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458019" y="980158"/>
            <a:ext cx="8208912" cy="98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65048" bIns="0" anchor="ctr">
            <a:spAutoFit/>
          </a:bodyPr>
          <a:lstStyle/>
          <a:p>
            <a:pPr marL="360045" indent="-360045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安装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iw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命令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: </a:t>
            </a:r>
            <a:r>
              <a:rPr lang="en-US" altLang="zh-CN" sz="2400" b="1" dirty="0">
                <a:solidFill>
                  <a:srgbClr val="FF6600"/>
                </a:solidFill>
                <a:latin typeface="+mj-ea"/>
                <a:ea typeface="+mj-ea"/>
                <a:cs typeface="微软雅黑" panose="020B0503020204020204" charset="-122"/>
              </a:rPr>
              <a:t>sudo apt install iw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微软雅黑" panose="020B0503020204020204" charset="-122"/>
            </a:endParaRPr>
          </a:p>
          <a:p>
            <a:pPr marL="360045" indent="-360045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新建一个虚拟网卡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mon0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，并将其修改为监听模式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无线网卡配置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384" y="2508564"/>
            <a:ext cx="8435096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65048" bIns="0" anchor="ctr">
            <a:spAutoFit/>
          </a:bodyPr>
          <a:lstStyle/>
          <a:p>
            <a:pPr marL="360045" indent="-360045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dirty="0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安装</a:t>
            </a:r>
            <a:r>
              <a:rPr lang="en-US" altLang="zh-CN" sz="2400" dirty="0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wireshark: </a:t>
            </a:r>
            <a:r>
              <a:rPr lang="en-US" altLang="zh-CN" sz="2400" b="1" dirty="0">
                <a:solidFill>
                  <a:srgbClr val="FF6600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sudo apt install wireshark</a:t>
            </a:r>
            <a:br>
              <a:rPr lang="en-US" altLang="zh-CN" sz="2400" b="1" dirty="0">
                <a:solidFill>
                  <a:srgbClr val="FF6600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</a:br>
            <a:r>
              <a:rPr lang="zh-CN" altLang="en-US" sz="24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（若安装失败则先运行以下命令：</a:t>
            </a:r>
            <a:r>
              <a:rPr lang="en-US" altLang="zh-CN" sz="2400" b="1" dirty="0">
                <a:solidFill>
                  <a:srgbClr val="FF6600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sudo apt update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）</a:t>
            </a:r>
            <a:endParaRPr lang="en-US" altLang="zh-CN" sz="2400" b="1" dirty="0">
              <a:solidFill>
                <a:srgbClr val="FF6600"/>
              </a:solidFill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  <a:p>
            <a:pPr marL="360045" indent="-360045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打开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Wireshark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软件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: </a:t>
            </a:r>
            <a:r>
              <a:rPr lang="en-US" altLang="zh-CN" sz="2400" b="1" dirty="0">
                <a:solidFill>
                  <a:srgbClr val="FF6600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sudo wireshark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39</a:t>
            </a:fld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1988917"/>
            <a:ext cx="7704856" cy="6916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4023995"/>
            <a:ext cx="7705090" cy="2332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9F754DE-2CAD-44b6-B708-469DEB6407EB-1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" y="1268760"/>
            <a:ext cx="9212580" cy="51701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25" y="116632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Wireshark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简介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100126"/>
            <a:ext cx="4527306" cy="348911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11560" y="6381328"/>
            <a:ext cx="1981200" cy="36576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4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457384" y="1143314"/>
            <a:ext cx="8208912" cy="59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65048" bIns="0" anchor="ctr">
            <a:spAutoFit/>
          </a:bodyPr>
          <a:lstStyle/>
          <a:p>
            <a:pPr marL="360045" indent="-360045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双击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mon0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，即可捕获到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802.11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数据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捕获和分析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802.11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1772920"/>
            <a:ext cx="8506460" cy="369062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40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605" y="5300980"/>
            <a:ext cx="8234680" cy="845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sz="24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实验报告</a:t>
            </a:r>
            <a:endParaRPr lang="zh-CN" sz="2000" dirty="0">
              <a:solidFill>
                <a:srgbClr val="FF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2">
              <a:spcBef>
                <a:spcPts val="600"/>
              </a:spcBef>
            </a:pP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根据附录</a:t>
            </a:r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，过滤出</a:t>
            </a:r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802.11</a:t>
            </a:r>
            <a:r>
              <a:rPr lang="zh-CN" altLang="en-US" sz="20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控制帧、数据帧、管理帧，并进行分析。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71475" y="166688"/>
            <a:ext cx="8435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zh-CN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1763688" y="692696"/>
          <a:ext cx="6192688" cy="603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 dirty="0">
                          <a:solidFill>
                            <a:srgbClr val="444444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帧类型</a:t>
                      </a:r>
                      <a:endParaRPr lang="zh-CN" altLang="en-US" sz="1200" dirty="0">
                        <a:solidFill>
                          <a:srgbClr val="444444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444444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过滤器语法</a:t>
                      </a:r>
                      <a:endParaRPr lang="zh-CN" altLang="en-US" sz="1200">
                        <a:solidFill>
                          <a:srgbClr val="444444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Management frame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wlan.fc.type == 0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Control frame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wlan.fc.type == 1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Data frame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wlan.fc.type == 2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Association request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wlan.fc.type_subtype == 0x00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Association response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wlan.fc.type_subtype == 0x01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Reassociation request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wlan.fc.type_subtype == 0x02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Reassociation response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wlan.fc.type_subtype == 0x03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Probe request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wlan.fc.type_subtype == 0x04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Probe response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wlan.fc.type_subtype == 0x05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Beacon</a:t>
                      </a:r>
                      <a:endParaRPr lang="en-US" altLang="en-US" sz="1200" dirty="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wlan.fc.type_subtype == 0x08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Disassociate</a:t>
                      </a:r>
                      <a:endParaRPr lang="en-US" altLang="en-US" sz="1200" dirty="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wlan.fc.type_subtype == 0x0A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Authentication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wlan.fc.type_subtype == 0x0B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Deauthentication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wlan.fc.type_subtype == 0x0C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Action frame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wlan.fc.type_subtype == 0x0D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Block ACK requests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wlan.fc.type_subtype == 0x18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Block ACK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wlan.fc.type_subtype == 0x19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Power save poll</a:t>
                      </a:r>
                      <a:endParaRPr lang="en-US" altLang="en-US" sz="1200" dirty="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wlan.fc.type_subtype == 0x1A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Request to send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wlan.fc.type_subtype == 0x1B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Clear to send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wlan.fc.type_subtype == 0x1C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ACK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wlan.fc.type_subtype == 0x1D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Contention free period end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wlan.fc.type_subtype == 0x1E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NULL data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wlan.fc.type_subtype == 0x24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QoS data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wlan.fc.type_subtype == 0x28</a:t>
                      </a:r>
                      <a:endParaRPr lang="en-US" altLang="en-US" sz="120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QoS</a:t>
                      </a:r>
                      <a:r>
                        <a:rPr lang="en-US" sz="1200" dirty="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Null </a:t>
                      </a:r>
                      <a:r>
                        <a:rPr lang="en-US" sz="1200" dirty="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data</a:t>
                      </a:r>
                      <a:endParaRPr lang="en-US" altLang="en-US" sz="1200" dirty="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wlan.fc.type_subtype</a:t>
                      </a:r>
                      <a:r>
                        <a:rPr lang="en-US" sz="1200" dirty="0">
                          <a:solidFill>
                            <a:srgbClr val="444444"/>
                          </a:solidFill>
                          <a:latin typeface="等线" panose="02010600030101010101" charset="-122"/>
                        </a:rPr>
                        <a:t> == 0x2C</a:t>
                      </a:r>
                      <a:endParaRPr lang="en-US" altLang="en-US" sz="1200" dirty="0">
                        <a:solidFill>
                          <a:srgbClr val="444444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68288"/>
          </a:xfrm>
        </p:spPr>
        <p:txBody>
          <a:bodyPr>
            <a:noAutofit/>
          </a:bodyPr>
          <a:lstStyle/>
          <a:p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附录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Wireshark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中的无线帧类型和过滤规则对照表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41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539750" y="1534795"/>
            <a:ext cx="7920990" cy="414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65048" bIns="0" anchor="ctr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楷体" panose="02010609060101010101" pitchFamily="49" charset="-122"/>
              </a:rPr>
              <a:t>数据流追踪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楷体" panose="02010609060101010101" pitchFamily="49" charset="-122"/>
                <a:sym typeface="+mn-ea"/>
              </a:rPr>
              <a:t>协议分层统计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楷体" panose="02010609060101010101" pitchFamily="49" charset="-122"/>
                <a:sym typeface="+mn-ea"/>
              </a:rPr>
              <a:t>网络节点和会话统计功能</a:t>
            </a:r>
          </a:p>
          <a:p>
            <a:pPr marL="360045" indent="-360045">
              <a:spcBef>
                <a:spcPts val="600"/>
              </a:spcBef>
              <a:buFont typeface="Wingdings" panose="05000000000000000000" charset="0"/>
              <a:buChar char="Ø"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+mn-lt"/>
              <a:ea typeface="楷体" panose="02010609060101010101" pitchFamily="49" charset="-122"/>
              <a:sym typeface="+mn-ea"/>
            </a:endParaRPr>
          </a:p>
          <a:p>
            <a:pPr lvl="1">
              <a:lnSpc>
                <a:spcPct val="200000"/>
              </a:lnSpc>
              <a:buFont typeface="Wingdings" panose="05000000000000000000" charset="0"/>
            </a:pPr>
            <a:endParaRPr lang="zh-CN" altLang="en-US" sz="2800" dirty="0">
              <a:solidFill>
                <a:srgbClr val="FF0000"/>
              </a:solidFill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charset="0"/>
              <a:buChar char="l"/>
            </a:pPr>
            <a:endParaRPr lang="zh-CN" altLang="en-US" sz="2800" dirty="0">
              <a:solidFill>
                <a:srgbClr val="FF0000"/>
              </a:solidFill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任务</a:t>
            </a:r>
            <a:r>
              <a:rPr lang="en-US" altLang="zh-CN" sz="3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3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：探索</a:t>
            </a:r>
            <a:r>
              <a:rPr lang="en-US" altLang="zh-CN" sz="3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Wireshark</a:t>
            </a:r>
            <a:r>
              <a:rPr lang="zh-CN" altLang="en-US" sz="3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更丰富的功能</a:t>
            </a:r>
            <a:r>
              <a:rPr lang="zh-CN" altLang="en-US" sz="3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（三选一）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42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457199" y="1221105"/>
            <a:ext cx="8229601" cy="487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65048" bIns="0" anchor="ctr">
            <a:noAutofit/>
          </a:bodyPr>
          <a:lstStyle/>
          <a:p>
            <a:pPr indent="457200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整理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一个会话（例如一次网页请求、一次文件下载）的所有相关数据包，并以明文形式呈现完整的对话内容，是分析应用层协议的利器。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抓包准备：在浏览器输入</a:t>
            </a:r>
            <a:r>
              <a:rPr lang="zh-CN" altLang="en-US" i="1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网页地址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（例如：</a:t>
            </a:r>
            <a:r>
              <a:rPr lang="en-US" altLang="zh-CN" dirty="0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http://www.people.com.cn/</a:t>
            </a:r>
            <a:r>
              <a:rPr lang="zh-CN" altLang="en-US" dirty="0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）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。</a:t>
            </a:r>
            <a:endParaRPr lang="en-US" altLang="zh-CN" dirty="0">
              <a:solidFill>
                <a:schemeClr val="tx1"/>
              </a:solidFill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开始抓包：在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Wireshark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中开始捕获，然后执行访问操作，完成后停止抓包。</a:t>
            </a:r>
            <a:endParaRPr lang="en-US" altLang="zh-CN" dirty="0">
              <a:solidFill>
                <a:schemeClr val="tx1"/>
              </a:solidFill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找到流量：在抓包结果中，使用过滤器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 http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找到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HTTP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协议的数据包。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启动功能：在一个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HTTP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数据包上右键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 -&gt;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点击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 -&gt; Follow -&gt; TCP Stream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。</a:t>
            </a:r>
            <a:endParaRPr lang="en-US" altLang="zh-CN" dirty="0">
              <a:solidFill>
                <a:schemeClr val="tx1"/>
              </a:solidFill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dirty="0">
              <a:solidFill>
                <a:schemeClr val="tx1"/>
              </a:solidFill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3.1 </a:t>
            </a:r>
            <a:r>
              <a:rPr lang="zh-CN" altLang="en-US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报告要求：</a:t>
            </a:r>
            <a:endParaRPr lang="en-US" altLang="zh-CN" dirty="0">
              <a:solidFill>
                <a:srgbClr val="FF3300"/>
              </a:solidFill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操作截图：展示</a:t>
            </a:r>
            <a:r>
              <a:rPr lang="en-US" altLang="zh-CN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Follow TCP Stream</a:t>
            </a:r>
            <a:r>
              <a:rPr lang="zh-CN" altLang="en-US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功能的操作位置和结果窗口。</a:t>
            </a:r>
            <a:endParaRPr lang="en-US" altLang="zh-CN" dirty="0">
              <a:solidFill>
                <a:srgbClr val="FF3300"/>
              </a:solidFill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图文结合，在流内容窗口中，分别指出哪里是客户端发送的请求，哪里是服务器返回的响应。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3.1 </a:t>
            </a:r>
            <a:r>
              <a:rPr 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数据流追踪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43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313690" y="586740"/>
            <a:ext cx="8698230" cy="602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65048" bIns="0" anchor="ctr">
            <a:noAutofit/>
          </a:bodyPr>
          <a:lstStyle/>
          <a:p>
            <a:pPr indent="457200">
              <a:spcBef>
                <a:spcPts val="6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提供整个捕获文件的网络协议分布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体检报告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，让你快速了解流量构成。</a:t>
            </a:r>
            <a:endParaRPr lang="en-US" altLang="zh-CN" sz="2000" dirty="0">
              <a:solidFill>
                <a:schemeClr val="tx1"/>
              </a:solidFill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抓包准备：进行一段时间的日常网络活动（如浏览网页、接收邮件），持续约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分钟后停止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Wireshark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抓包。</a:t>
            </a:r>
            <a:endParaRPr lang="en-US" altLang="zh-CN" sz="2000" dirty="0">
              <a:solidFill>
                <a:schemeClr val="tx1"/>
              </a:solidFill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启动功能：在主菜单栏点击：统计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 (Statistics) -&gt; 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协议分级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 (Protocol Hierarchy)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</a:pPr>
            <a:endParaRPr lang="en-US" altLang="zh-CN" sz="2000" dirty="0">
              <a:solidFill>
                <a:schemeClr val="tx1"/>
              </a:solidFill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  <a:p>
            <a:pPr marL="0" indent="0" algn="l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0" i="0" kern="1200" baseline="0" dirty="0">
                <a:solidFill>
                  <a:srgbClr val="FF3300"/>
                </a:solidFill>
                <a:effectLst/>
                <a:latin typeface="Gill Sans MT" panose="020B0502020104020203" pitchFamily="34" charset="0"/>
                <a:ea typeface="楷体" panose="02010609060101010101" pitchFamily="49" charset="-122"/>
                <a:cs typeface="微软雅黑" panose="020B0503020204020204" charset="-122"/>
              </a:rPr>
              <a:t>3.2 </a:t>
            </a:r>
            <a:r>
              <a:rPr lang="zh-CN" altLang="zh-CN" sz="2000" b="0" i="0" kern="1200" baseline="0" dirty="0">
                <a:solidFill>
                  <a:srgbClr val="FF3300"/>
                </a:solidFill>
                <a:effectLst/>
                <a:latin typeface="Gill Sans MT" panose="020B0502020104020203" pitchFamily="34" charset="0"/>
                <a:ea typeface="楷体" panose="02010609060101010101" pitchFamily="49" charset="-122"/>
                <a:cs typeface="微软雅黑" panose="020B0503020204020204" charset="-122"/>
              </a:rPr>
              <a:t>报告要求：</a:t>
            </a:r>
            <a:endParaRPr lang="zh-CN" altLang="zh-CN" sz="2000" dirty="0">
              <a:effectLst/>
            </a:endParaRP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操作截图</a:t>
            </a:r>
            <a:endParaRPr lang="en-US" altLang="zh-CN" dirty="0">
              <a:solidFill>
                <a:srgbClr val="FF3300"/>
              </a:solidFill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查看树状结构，阅读各协议的百分比（</a:t>
            </a:r>
            <a:r>
              <a:rPr lang="en-US" altLang="zh-CN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% of Packets, % of Bytes</a:t>
            </a:r>
            <a:r>
              <a:rPr lang="zh-CN" altLang="en-US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）。</a:t>
            </a:r>
            <a:endParaRPr lang="en-US" altLang="zh-CN" dirty="0">
              <a:solidFill>
                <a:srgbClr val="FF3300"/>
              </a:solidFill>
              <a:latin typeface="+mn-lt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物理</a:t>
            </a:r>
            <a:r>
              <a:rPr lang="en-US" altLang="zh-CN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数据链路层：哪个协议占了主导？（通常是</a:t>
            </a:r>
            <a:r>
              <a:rPr lang="en-US" altLang="zh-CN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Ethernet</a:t>
            </a:r>
            <a:r>
              <a:rPr lang="zh-CN" altLang="en-US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）</a:t>
            </a:r>
            <a:endParaRPr lang="en-US" altLang="zh-CN" dirty="0">
              <a:solidFill>
                <a:srgbClr val="FF3300"/>
              </a:solidFill>
              <a:latin typeface="+mn-lt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网络层：</a:t>
            </a:r>
            <a:r>
              <a:rPr lang="en-US" altLang="zh-CN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IPv4</a:t>
            </a:r>
            <a:r>
              <a:rPr lang="zh-CN" altLang="en-US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和</a:t>
            </a:r>
            <a:r>
              <a:rPr lang="en-US" altLang="zh-CN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IPv6</a:t>
            </a:r>
            <a:r>
              <a:rPr lang="zh-CN" altLang="en-US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的占比是多少？</a:t>
            </a:r>
            <a:endParaRPr lang="en-US" altLang="zh-CN" dirty="0">
              <a:solidFill>
                <a:srgbClr val="FF3300"/>
              </a:solidFill>
              <a:latin typeface="+mn-lt"/>
              <a:ea typeface="楷体" panose="02010609060101010101" pitchFamily="49" charset="-122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</a:pPr>
            <a:endParaRPr lang="zh-CN" altLang="en-US" sz="2000" dirty="0">
              <a:solidFill>
                <a:schemeClr val="tx1"/>
              </a:solidFill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3.2 </a:t>
            </a:r>
            <a:r>
              <a:rPr 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协议分层统计</a:t>
            </a:r>
            <a:endParaRPr 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44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451945" y="1760174"/>
            <a:ext cx="8208645" cy="395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65048" bIns="0" anchor="ctr">
            <a:noAutofit/>
          </a:bodyPr>
          <a:lstStyle/>
          <a:p>
            <a:pPr indent="457200">
              <a:spcBef>
                <a:spcPts val="6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用于分析网络中的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谁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（端点）在和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谁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（会话）通信，有助于发现异常连接。</a:t>
            </a:r>
            <a:endParaRPr lang="en-US" altLang="zh-CN" sz="2000" dirty="0">
              <a:solidFill>
                <a:schemeClr val="tx1"/>
              </a:solidFill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准备：</a:t>
            </a:r>
            <a:r>
              <a:rPr lang="zh-CN" altLang="en-US" sz="2000" dirty="0">
                <a:latin typeface="+mn-lt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进行一段时间的日常网络活动（如浏览网页、接收邮件），持续约</a:t>
            </a:r>
            <a:r>
              <a:rPr lang="en-US" altLang="zh-CN" sz="2000" dirty="0">
                <a:latin typeface="+mn-lt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000" dirty="0">
                <a:latin typeface="+mn-lt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分钟后停止</a:t>
            </a:r>
            <a:r>
              <a:rPr lang="en-US" altLang="zh-CN" sz="2000" dirty="0">
                <a:latin typeface="+mn-lt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Wireshark</a:t>
            </a:r>
            <a:r>
              <a:rPr lang="zh-CN" altLang="en-US" sz="2000" dirty="0">
                <a:latin typeface="+mn-lt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抓包。</a:t>
            </a:r>
            <a:endParaRPr lang="en-US" altLang="zh-CN" sz="2000" dirty="0">
              <a:solidFill>
                <a:schemeClr val="tx1"/>
              </a:solidFill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查看端点：点击：统计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 (Statistics) -&gt; 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端点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 (Endpoints)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。切换到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“IPv4”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标签页，查看有哪些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地址在与你的电脑通信。</a:t>
            </a:r>
            <a:endParaRPr lang="en-US" altLang="zh-CN" sz="2000" dirty="0">
              <a:solidFill>
                <a:schemeClr val="tx1"/>
              </a:solidFill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查看会话：点击：统计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 (Statistics) -&gt; 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会话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 (Conversations)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。切换到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“IPv4”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标签页，点击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“Bytes”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列进行排序，找出字节数最大的几次会话。</a:t>
            </a:r>
            <a:endParaRPr lang="en-US" altLang="zh-CN" sz="2000" dirty="0">
              <a:solidFill>
                <a:schemeClr val="tx1"/>
              </a:solidFill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  <a:p>
            <a:pPr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000" b="0" i="0" kern="1200" baseline="0" dirty="0">
                <a:solidFill>
                  <a:srgbClr val="FF3300"/>
                </a:solidFill>
                <a:effectLst/>
                <a:latin typeface="Gill Sans MT" panose="020B0502020104020203" pitchFamily="34" charset="0"/>
                <a:ea typeface="楷体" panose="02010609060101010101" pitchFamily="49" charset="-122"/>
                <a:cs typeface="微软雅黑" panose="020B0503020204020204" charset="-122"/>
              </a:rPr>
              <a:t>3.3 </a:t>
            </a:r>
            <a:r>
              <a:rPr lang="zh-CN" altLang="zh-CN" sz="2000" b="0" i="0" kern="1200" baseline="0" dirty="0">
                <a:solidFill>
                  <a:srgbClr val="FF3300"/>
                </a:solidFill>
                <a:effectLst/>
                <a:latin typeface="Gill Sans MT" panose="020B0502020104020203" pitchFamily="34" charset="0"/>
                <a:ea typeface="楷体" panose="02010609060101010101" pitchFamily="49" charset="-122"/>
                <a:cs typeface="微软雅黑" panose="020B0503020204020204" charset="-122"/>
              </a:rPr>
              <a:t>报告要求：</a:t>
            </a:r>
            <a:endParaRPr lang="en-US" altLang="zh-CN" sz="2000" dirty="0">
              <a:solidFill>
                <a:schemeClr val="tx1"/>
              </a:solidFill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操作截图</a:t>
            </a:r>
            <a:endParaRPr lang="en-US" altLang="zh-CN" dirty="0">
              <a:solidFill>
                <a:srgbClr val="FF3300"/>
              </a:solidFill>
              <a:latin typeface="+mn-lt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会话</a:t>
            </a:r>
            <a:r>
              <a:rPr lang="en-US" altLang="zh-CN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”</a:t>
            </a:r>
            <a:r>
              <a:rPr lang="zh-CN" altLang="en-US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视图中的地址</a:t>
            </a:r>
            <a:r>
              <a:rPr lang="en-US" altLang="zh-CN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和地址</a:t>
            </a:r>
            <a:r>
              <a:rPr lang="en-US" altLang="zh-CN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，通常一个是你的本地</a:t>
            </a:r>
            <a:r>
              <a:rPr lang="en-US" altLang="zh-CN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，另一个是远程服务器</a:t>
            </a:r>
            <a:r>
              <a:rPr lang="en-US" altLang="zh-CN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。记录与你电脑通信流量最大的那个远程</a:t>
            </a:r>
            <a:r>
              <a:rPr lang="en-US" altLang="zh-CN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地址。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论述</a:t>
            </a:r>
            <a:r>
              <a:rPr lang="en-US" altLang="zh-CN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会话</a:t>
            </a:r>
            <a:r>
              <a:rPr lang="en-US" altLang="zh-CN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”</a:t>
            </a:r>
            <a:r>
              <a:rPr lang="zh-CN" altLang="en-US" dirty="0">
                <a:solidFill>
                  <a:srgbClr val="FF3300"/>
                </a:solidFill>
                <a:latin typeface="+mn-lt"/>
                <a:ea typeface="楷体" panose="02010609060101010101" pitchFamily="49" charset="-122"/>
              </a:rPr>
              <a:t>功能在网络安全分析中的用途。如何利用它来发现潜在的木马连接或网络扫描行为？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3.3 </a:t>
            </a:r>
            <a:r>
              <a:rPr 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网络节点和会话统计功能</a:t>
            </a:r>
            <a:endParaRPr 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45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264529" y="1250953"/>
            <a:ext cx="8477250" cy="168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65048" bIns="0" anchor="ctr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altLang="zh-CN" dirty="0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1.</a:t>
            </a:r>
            <a:r>
              <a:rPr lang="zh-CN" altLang="en-US" dirty="0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打开桌面上安装好的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Wireshark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altLang="zh-CN" dirty="0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2. </a:t>
            </a:r>
            <a:r>
              <a:rPr lang="zh-CN" altLang="en-US" dirty="0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程序界面显示了当前的网络接口列表，</a:t>
            </a:r>
            <a:endParaRPr lang="en-US" altLang="zh-CN" dirty="0"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zh-CN" altLang="en-US" dirty="0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 选择要抓取的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网络接口</a:t>
            </a:r>
            <a:r>
              <a:rPr lang="zh-CN" altLang="en-US" dirty="0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，双击开始抓包，点击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stop</a:t>
            </a:r>
            <a:r>
              <a:rPr lang="zh-CN" altLang="en-US" dirty="0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按钮停止抓包。</a:t>
            </a:r>
            <a:endParaRPr lang="en-US" altLang="zh-CN" dirty="0"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20" y="1482352"/>
            <a:ext cx="643488" cy="643488"/>
          </a:xfrm>
          <a:prstGeom prst="rect">
            <a:avLst/>
          </a:prstGeom>
          <a:ln w="12700" cmpd="sng">
            <a:solidFill>
              <a:schemeClr val="tx1"/>
            </a:solidFill>
            <a:prstDash val="solid"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5855" y="131149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Wireshark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简介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3" y="2998683"/>
            <a:ext cx="4190183" cy="3229299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5004048" y="4653136"/>
            <a:ext cx="1184566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14" y="2998683"/>
            <a:ext cx="4190183" cy="3229299"/>
          </a:xfrm>
          <a:prstGeom prst="rect">
            <a:avLst/>
          </a:prstGeom>
        </p:spPr>
      </p:pic>
      <p:sp>
        <p:nvSpPr>
          <p:cNvPr id="13" name="矩形: 圆角 12"/>
          <p:cNvSpPr/>
          <p:nvPr/>
        </p:nvSpPr>
        <p:spPr>
          <a:xfrm>
            <a:off x="4796149" y="3300746"/>
            <a:ext cx="175387" cy="1693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558906" y="2935977"/>
            <a:ext cx="680510" cy="16570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4828182" y="2935977"/>
            <a:ext cx="351731" cy="3020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68306" y="6381328"/>
            <a:ext cx="1981200" cy="36576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5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主窗口信息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93653" y="1219200"/>
            <a:ext cx="7356693" cy="493712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11560" y="6381328"/>
            <a:ext cx="1981200" cy="36576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6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453957" y="1242338"/>
            <a:ext cx="8020685" cy="150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65048" bIns="0" anchor="ctr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400" dirty="0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过滤抓取到的数据包，在显示过滤框中输入过滤器表达式：</a:t>
            </a:r>
          </a:p>
          <a:p>
            <a:pPr marL="277495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</a:pPr>
            <a:r>
              <a:rPr lang="en-US" altLang="zh-CN" sz="2000" dirty="0" err="1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arp</a:t>
            </a:r>
            <a:r>
              <a:rPr lang="en-US" altLang="zh-CN" sz="2000" dirty="0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  //</a:t>
            </a:r>
            <a:r>
              <a:rPr lang="zh-CN" altLang="en-US" sz="2000" dirty="0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显示</a:t>
            </a:r>
            <a:r>
              <a:rPr lang="en-US" altLang="zh-CN" sz="2000" dirty="0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arp</a:t>
            </a:r>
            <a:r>
              <a:rPr lang="zh-CN" altLang="en-US" sz="2000" dirty="0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协议报文</a:t>
            </a:r>
          </a:p>
          <a:p>
            <a:pPr marL="277495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</a:pPr>
            <a:r>
              <a:rPr lang="en-US" altLang="zh-CN" sz="2000" dirty="0" err="1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ip.src</a:t>
            </a:r>
            <a:r>
              <a:rPr lang="en-US" altLang="zh-CN" sz="2000" dirty="0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 == </a:t>
            </a:r>
            <a:r>
              <a:rPr lang="en-US" altLang="zh-CN" sz="2000" dirty="0" err="1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a.b.c.d</a:t>
            </a:r>
            <a:r>
              <a:rPr lang="en-US" altLang="zh-CN" sz="2000" dirty="0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 &amp;&amp; </a:t>
            </a:r>
            <a:r>
              <a:rPr lang="en-US" altLang="zh-CN" sz="2000" dirty="0" err="1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icmp</a:t>
            </a:r>
            <a:r>
              <a:rPr lang="en-US" altLang="zh-CN" sz="2000" dirty="0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  //</a:t>
            </a:r>
            <a:r>
              <a:rPr lang="zh-CN" altLang="en-US" sz="2000" dirty="0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显示源地址为</a:t>
            </a:r>
            <a:r>
              <a:rPr lang="en-US" altLang="zh-CN" sz="2000" dirty="0" err="1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a.b.c.d</a:t>
            </a:r>
            <a:r>
              <a:rPr lang="zh-CN" altLang="en-US" sz="2000" dirty="0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的</a:t>
            </a:r>
            <a:r>
              <a:rPr lang="en-US" altLang="zh-CN" sz="2000" dirty="0" err="1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icmp</a:t>
            </a:r>
            <a:r>
              <a:rPr lang="zh-CN" altLang="en-US" sz="2000" dirty="0">
                <a:latin typeface="+mn-lt"/>
                <a:ea typeface="楷体" panose="02010609060101010101" pitchFamily="49" charset="-122"/>
                <a:cs typeface="微软雅黑" panose="020B0503020204020204" charset="-122"/>
              </a:rPr>
              <a:t>报文</a:t>
            </a:r>
            <a:endParaRPr lang="en-US" altLang="zh-CN" sz="2000" dirty="0">
              <a:latin typeface="+mn-lt"/>
              <a:ea typeface="楷体" panose="02010609060101010101" pitchFamily="49" charset="-122"/>
              <a:cs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数据包过滤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6381328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更多的内容请参阅</a:t>
            </a:r>
            <a:r>
              <a:rPr lang="en-US" altLang="zh-CN" dirty="0" err="1">
                <a:hlinkClick r:id="rId3"/>
              </a:rPr>
              <a:t>WireShark</a:t>
            </a:r>
            <a:r>
              <a:rPr lang="zh-CN" altLang="zh-CN" dirty="0">
                <a:hlinkClick r:id="rId3"/>
              </a:rPr>
              <a:t>帮助文档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2945724"/>
            <a:ext cx="4201301" cy="3219247"/>
          </a:xfrm>
          <a:prstGeom prst="rect">
            <a:avLst/>
          </a:prstGeom>
        </p:spPr>
      </p:pic>
      <p:sp>
        <p:nvSpPr>
          <p:cNvPr id="10" name="矩形: 圆角 9"/>
          <p:cNvSpPr/>
          <p:nvPr/>
        </p:nvSpPr>
        <p:spPr>
          <a:xfrm>
            <a:off x="971347" y="3357498"/>
            <a:ext cx="432048" cy="144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515348" y="6384900"/>
            <a:ext cx="1981200" cy="36576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7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显示过滤器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204864"/>
            <a:ext cx="4969064" cy="41378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6728" y="1139588"/>
            <a:ext cx="864096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作用：</a:t>
            </a:r>
            <a:r>
              <a:rPr lang="zh-CN" altLang="en-US" sz="2000" dirty="0">
                <a:latin typeface="+mn-lt"/>
                <a:ea typeface="楷体" panose="02010609060101010101" pitchFamily="49" charset="-122"/>
              </a:rPr>
              <a:t>针对已捕获的报文，过滤出符合过滤规则的报文</a:t>
            </a:r>
          </a:p>
        </p:txBody>
      </p:sp>
      <p:sp>
        <p:nvSpPr>
          <p:cNvPr id="6" name="矩形 5"/>
          <p:cNvSpPr/>
          <p:nvPr/>
        </p:nvSpPr>
        <p:spPr>
          <a:xfrm>
            <a:off x="809328" y="1681760"/>
            <a:ext cx="3618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Wireshark</a:t>
            </a:r>
            <a:r>
              <a:rPr lang="zh-CN" altLang="en-US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官网简单示例</a:t>
            </a:r>
            <a:r>
              <a:rPr lang="en-US" altLang="zh-CN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400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5"/>
              </a:rPr>
              <a:t>&gt;&gt;</a:t>
            </a:r>
            <a:r>
              <a:rPr lang="zh-CN" altLang="en-US" sz="1400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5"/>
              </a:rPr>
              <a:t>点这里</a:t>
            </a:r>
            <a:endParaRPr lang="en-US" altLang="zh-CN" sz="1400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7589" y="1697277"/>
            <a:ext cx="3596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全面详细的语法解释</a:t>
            </a:r>
            <a:r>
              <a:rPr lang="en-US" altLang="zh-CN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400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6"/>
              </a:rPr>
              <a:t>&gt;&gt;</a:t>
            </a:r>
            <a:r>
              <a:rPr lang="zh-CN" altLang="en-US" sz="1400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6"/>
              </a:rPr>
              <a:t>点这里</a:t>
            </a:r>
            <a:endParaRPr lang="zh-CN" altLang="en-US" sz="1400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85978" y="2204864"/>
            <a:ext cx="22059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所有过滤规则都可通过点击右上角的表达式查看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539552" y="6381328"/>
            <a:ext cx="1981200" cy="36576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8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显示过滤器的示例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91264" cy="547260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① 过滤特定端口</a:t>
            </a:r>
            <a:endParaRPr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tcp.port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eq 80 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：显示源端口或目的端口为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80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的报文</a:t>
            </a:r>
            <a:endParaRPr lang="en-US" altLang="zh-CN" sz="1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tcp.srcport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eq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80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：显示源端口为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80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的报文</a:t>
            </a:r>
            <a:endParaRPr lang="en-US" altLang="zh-CN" sz="1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tcp.dstport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eq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55332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：显示目的端口为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55332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的报文</a:t>
            </a:r>
            <a:endParaRPr lang="en-US" altLang="zh-CN" sz="1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②按长度进行过滤</a:t>
            </a:r>
            <a:endParaRPr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tcp.len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&gt;0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：过滤具有有效载荷的</a:t>
            </a: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tcp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报文</a:t>
            </a:r>
            <a:endParaRPr lang="en-US" altLang="zh-CN" sz="1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udp.length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== 26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：过滤长度为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字节的</a:t>
            </a: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udp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包</a:t>
            </a:r>
            <a:endParaRPr lang="en-US" altLang="zh-CN" sz="1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ip.len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eq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1500 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：过滤长度为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1500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字节的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数据包。</a:t>
            </a:r>
            <a:endParaRPr lang="en-US" altLang="zh-CN" sz="1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frame.len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le 128: 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过滤数据帧总体长度小于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128B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的记录</a:t>
            </a:r>
            <a:endParaRPr lang="en-US" altLang="zh-CN" sz="1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③过滤</a:t>
            </a: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地址</a:t>
            </a:r>
            <a:endParaRPr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ip.src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eq 192.168.1.107 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：按源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地址过滤的数据包</a:t>
            </a:r>
            <a:endParaRPr lang="en-US" altLang="zh-CN" sz="1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ip.dst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eq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192.168.1.107 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：按目的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地址过滤的数据包</a:t>
            </a:r>
            <a:endParaRPr lang="en-US" altLang="zh-CN" sz="1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ip.addr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eq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192.168.1.107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：不区分源和目的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</a:t>
            </a:r>
            <a:r>
              <a:rPr lang="zh-CN" altLang="en-US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地址过滤的数据包</a:t>
            </a:r>
            <a:endParaRPr lang="en-US" altLang="zh-CN" sz="1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④</a:t>
            </a:r>
            <a:r>
              <a:rPr lang="zh-CN" altLang="fr-FR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过滤包含特定字符串域名的报文，如</a:t>
            </a: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fr-FR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http.host contains “</a:t>
            </a:r>
            <a:r>
              <a:rPr lang="en-US" altLang="zh-CN" sz="1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xmu</a:t>
            </a:r>
            <a:r>
              <a:rPr lang="fr-FR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</a:t>
            </a:r>
            <a:endParaRPr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⑤多个过滤条件，例如满足</a:t>
            </a: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http</a:t>
            </a: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以及且端口为</a:t>
            </a: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80</a:t>
            </a:r>
            <a:r>
              <a:rPr lang="zh-CN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的过滤规则 ：</a:t>
            </a: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http &amp;&amp; tcp.port == 80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/>
              <a:t>   组合符号有</a:t>
            </a:r>
            <a:r>
              <a:rPr lang="en-US" altLang="zh-CN" sz="1400" dirty="0"/>
              <a:t>“</a:t>
            </a:r>
            <a:r>
              <a:rPr lang="zh-CN" altLang="en-US" sz="1400" dirty="0"/>
              <a:t>且</a:t>
            </a:r>
            <a:r>
              <a:rPr lang="en-US" altLang="zh-CN" sz="1400" dirty="0"/>
              <a:t>”and(&amp;&amp;),”</a:t>
            </a:r>
            <a:r>
              <a:rPr lang="zh-CN" altLang="en-US" sz="1400" dirty="0"/>
              <a:t>或</a:t>
            </a:r>
            <a:r>
              <a:rPr lang="en-US" altLang="zh-CN" sz="1400" dirty="0"/>
              <a:t>”or (||</a:t>
            </a:r>
            <a:r>
              <a:rPr lang="zh-CN" altLang="en-US" sz="1400" dirty="0"/>
              <a:t> </a:t>
            </a:r>
            <a:r>
              <a:rPr lang="en-US" altLang="zh-CN" sz="1400" dirty="0"/>
              <a:t>),”</a:t>
            </a:r>
            <a:r>
              <a:rPr lang="zh-CN" altLang="en-US" sz="1400" dirty="0"/>
              <a:t>取反</a:t>
            </a:r>
            <a:r>
              <a:rPr lang="en-US" altLang="zh-CN" sz="1400" dirty="0"/>
              <a:t>”not (!)</a:t>
            </a:r>
            <a:r>
              <a:rPr lang="zh-CN" altLang="en-US" sz="1400" dirty="0"/>
              <a:t>这几种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39552" y="6492240"/>
            <a:ext cx="1981200" cy="36576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9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NlNjQwZjI3MzIyNjExOWQyMmE2NGVlNGE1MGYzYj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84*249"/>
  <p:tag name="TABLE_ENDDRAG_RECT" val="116*219*484*24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暗香扑面">
    <a:dk1>
      <a:sysClr val="windowText" lastClr="000000"/>
    </a:dk1>
    <a:lt1>
      <a:sysClr val="window" lastClr="FFFFFF"/>
    </a:lt1>
    <a:dk2>
      <a:srgbClr val="2F2F2F"/>
    </a:dk2>
    <a:lt2>
      <a:srgbClr val="FFFFF4"/>
    </a:lt2>
    <a:accent1>
      <a:srgbClr val="918415"/>
    </a:accent1>
    <a:accent2>
      <a:srgbClr val="C47546"/>
    </a:accent2>
    <a:accent3>
      <a:srgbClr val="AFB591"/>
    </a:accent3>
    <a:accent4>
      <a:srgbClr val="B9945B"/>
    </a:accent4>
    <a:accent5>
      <a:srgbClr val="85ADBC"/>
    </a:accent5>
    <a:accent6>
      <a:srgbClr val="E5B440"/>
    </a:accent6>
    <a:hlink>
      <a:srgbClr val="00D5D5"/>
    </a:hlink>
    <a:folHlink>
      <a:srgbClr val="DD00DD"/>
    </a:folHlink>
  </a:clrScheme>
</a:themeOverride>
</file>

<file path=ppt/theme/themeOverride2.xml><?xml version="1.0" encoding="utf-8"?>
<a:themeOverride xmlns:a="http://schemas.openxmlformats.org/drawingml/2006/main">
  <a:clrScheme name="暗香扑面">
    <a:dk1>
      <a:sysClr val="windowText" lastClr="000000"/>
    </a:dk1>
    <a:lt1>
      <a:sysClr val="window" lastClr="FFFFFF"/>
    </a:lt1>
    <a:dk2>
      <a:srgbClr val="2F2F2F"/>
    </a:dk2>
    <a:lt2>
      <a:srgbClr val="FFFFF4"/>
    </a:lt2>
    <a:accent1>
      <a:srgbClr val="918415"/>
    </a:accent1>
    <a:accent2>
      <a:srgbClr val="C47546"/>
    </a:accent2>
    <a:accent3>
      <a:srgbClr val="AFB591"/>
    </a:accent3>
    <a:accent4>
      <a:srgbClr val="B9945B"/>
    </a:accent4>
    <a:accent5>
      <a:srgbClr val="85ADBC"/>
    </a:accent5>
    <a:accent6>
      <a:srgbClr val="E5B440"/>
    </a:accent6>
    <a:hlink>
      <a:srgbClr val="00D5D5"/>
    </a:hlink>
    <a:folHlink>
      <a:srgbClr val="DD00DD"/>
    </a:folHlink>
  </a:clrScheme>
</a:themeOverride>
</file>

<file path=ppt/theme/themeOverride3.xml><?xml version="1.0" encoding="utf-8"?>
<a:themeOverride xmlns:a="http://schemas.openxmlformats.org/drawingml/2006/main">
  <a:clrScheme name="暗香扑面">
    <a:dk1>
      <a:sysClr val="windowText" lastClr="000000"/>
    </a:dk1>
    <a:lt1>
      <a:sysClr val="window" lastClr="FFFFFF"/>
    </a:lt1>
    <a:dk2>
      <a:srgbClr val="2F2F2F"/>
    </a:dk2>
    <a:lt2>
      <a:srgbClr val="FFFFF4"/>
    </a:lt2>
    <a:accent1>
      <a:srgbClr val="918415"/>
    </a:accent1>
    <a:accent2>
      <a:srgbClr val="C47546"/>
    </a:accent2>
    <a:accent3>
      <a:srgbClr val="AFB591"/>
    </a:accent3>
    <a:accent4>
      <a:srgbClr val="B9945B"/>
    </a:accent4>
    <a:accent5>
      <a:srgbClr val="85ADBC"/>
    </a:accent5>
    <a:accent6>
      <a:srgbClr val="E5B440"/>
    </a:accent6>
    <a:hlink>
      <a:srgbClr val="00D5D5"/>
    </a:hlink>
    <a:folHlink>
      <a:srgbClr val="DD00DD"/>
    </a:folHlink>
  </a:clrScheme>
</a:themeOverride>
</file>

<file path=ppt/theme/themeOverride4.xml><?xml version="1.0" encoding="utf-8"?>
<a:themeOverride xmlns:a="http://schemas.openxmlformats.org/drawingml/2006/main">
  <a:clrScheme name="暗香扑面">
    <a:dk1>
      <a:sysClr val="windowText" lastClr="000000"/>
    </a:dk1>
    <a:lt1>
      <a:sysClr val="window" lastClr="FFFFFF"/>
    </a:lt1>
    <a:dk2>
      <a:srgbClr val="2F2F2F"/>
    </a:dk2>
    <a:lt2>
      <a:srgbClr val="FFFFF4"/>
    </a:lt2>
    <a:accent1>
      <a:srgbClr val="918415"/>
    </a:accent1>
    <a:accent2>
      <a:srgbClr val="C47546"/>
    </a:accent2>
    <a:accent3>
      <a:srgbClr val="AFB591"/>
    </a:accent3>
    <a:accent4>
      <a:srgbClr val="B9945B"/>
    </a:accent4>
    <a:accent5>
      <a:srgbClr val="85ADBC"/>
    </a:accent5>
    <a:accent6>
      <a:srgbClr val="E5B440"/>
    </a:accent6>
    <a:hlink>
      <a:srgbClr val="00D5D5"/>
    </a:hlink>
    <a:folHlink>
      <a:srgbClr val="DD00DD"/>
    </a:folHlink>
  </a:clrScheme>
</a:themeOverride>
</file>

<file path=ppt/theme/themeOverride5.xml><?xml version="1.0" encoding="utf-8"?>
<a:themeOverride xmlns:a="http://schemas.openxmlformats.org/drawingml/2006/main">
  <a:clrScheme name="暗香扑面">
    <a:dk1>
      <a:sysClr val="windowText" lastClr="000000"/>
    </a:dk1>
    <a:lt1>
      <a:sysClr val="window" lastClr="FFFFFF"/>
    </a:lt1>
    <a:dk2>
      <a:srgbClr val="2F2F2F"/>
    </a:dk2>
    <a:lt2>
      <a:srgbClr val="FFFFF4"/>
    </a:lt2>
    <a:accent1>
      <a:srgbClr val="918415"/>
    </a:accent1>
    <a:accent2>
      <a:srgbClr val="C47546"/>
    </a:accent2>
    <a:accent3>
      <a:srgbClr val="AFB591"/>
    </a:accent3>
    <a:accent4>
      <a:srgbClr val="B9945B"/>
    </a:accent4>
    <a:accent5>
      <a:srgbClr val="85ADBC"/>
    </a:accent5>
    <a:accent6>
      <a:srgbClr val="E5B440"/>
    </a:accent6>
    <a:hlink>
      <a:srgbClr val="00D5D5"/>
    </a:hlink>
    <a:folHlink>
      <a:srgbClr val="DD00D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0MjU2OTgwNDA3NiIsCiAgICJHcm91cElkIiA6ICI2MjU4MDYyMjciLAogICAiSW1hZ2UiIDogImlWQk9SdzBLR2dvQUFBQU5TVWhFVWdBQUI5d0FBQVJwQ0FZQUFBQ01LWHpYQUFBQUNYQklXWE1BQUFzVEFBQUxFd0VBbXB3WUFBQWdBRWxFUVZSNG5PemRkMWhUWi9zSDhDOFFSTFlzUVVSeGdYdnZ2ZmVxZFhSWVI5dlhXcXUxN2R0ZE85Kyt2NDYzZXptcWRhOVczRGhCUlVRUVpRaklLQ0NJTWtSQW1XRWtKTDgvSUtjSk9RbEpCR24xKzdtdVhwV1RrNU1uNitRNXovM2M5Mk1tTDB0VGdvaUlpSWlJaUlpSWlJaUlpSWlJNkJFbnNlMWdac3orNW8zVkVDSWlJaUlpSWlJaUlpSWlJaUlpb29jWkErNUVSRVJFUkVSRVJFUkVSRVJFUkVRbVlNQ2RpSWlJaUlpSWlJaUlpSWlJaUlqSUJBeTRFeEVSRVJFUkVSRVJFUkVSRVJFUm1ZQUJkeUlpSWlJaUlpSWlJaUlpSWlJaUloTXc0RTVFUkVSRVJFUkVSRVJFUkVSRVJHUUNCdHlKaUlpSWlJaUlpSWlJaUlpSWlJaE13SUE3RVJFUkVSRVJFUkVSRVJFUkVSR1JDUmh3SnlJaUlpSWlJaUlpSWlJaUlpSWlNZ0VEN2tSRVJFUkVSRVJFUkVSRVJFUkVSQ1pnd0oySWlJaUlpSWlJaUlpSWlJaUlpTWdFRExnVEVSRVJFUkVSRVJFUkVSRVJFUkdaZ0FGM0lpSWlJaUlpSWlJaUlpSWlJaUlpRXpEZ1RrUkVSRVJFUkVSRVJFUkVSRVJFWkFJRzNJbUlpSWlJaUlpSWlJaUlpSWlJaUV6QWdEc1JFUkVSRVJFUkVSRVJFUkVSRVpFSkdIQW5JaUlpSWlJaUlpSWlJaUlpSWlJeUFRUHVSRVJFUkVSRVJFUkVSRVJFUkVSRUptREFuWWlJaUlpSWlJaUlpSWlJaUlpSXlBUU11Qk1SRVJFUkVSRVJFUkVSRVJFUkVabUFBWGNpSWlJaUlpSWlJaUlpSWlJaUlpSVRNT0JPUkVSRVJFUkVSRVJFUkVSRVJFUmtBZ2JjaVlpSWlJaUlpSWlJaUlpSWlJaUlUTUNBT3hFUkVSRVJFUkVSRVJFUkVSRVJrUWtZY0NjaUlpSWlJaUlpSWlJaUlpSWlJaklCQSs1RVJFUkVSRVJFUkVSRVJFUkVSRVFtWU1DZGlJaUlpSWlJaUlpSWlJaUlpSWpJQkF5NEV4RVJFUkVSRVJFUkVSRVJFUkVSbVlBQmR5SWlJaUlpSWlJaUlpSWlJaUlpSWhNdzRFNUVSRVJFUkVSRVJFUkVSRVJFUkdRQ0J0eUppSWlJaUlpSWlJaUlpSWlJaUloTXdJQTdFUkVSRVJFUkVSRVJFUkVSRVJHUkNSaHdKeUlpSWlJaUlpSWlJaUlpSWlJaU1nRUQ3a1JFUkVSRVJFUkVSRVJFUkVSRVJDWmd3SjJJaUlpSWlJaUlpSWlJaUlpSWlNZ0VETGdURVJFUkVSRVJFUkVSRVJFUkVSR1pnQUYzSWlJaUlpSWlJaUlpSWlJaUlpSWlFekRnVGtSRVJFUkVSRVJFUkVSRVJFUkVaQUlHM0ltSWlJaUlpSWlJaUlpSWlJaUlpRXpBZ0RzUkVSRVJFUkVSRVJFUkVSRVJFWkVKR0hBbklpSWlJaUlpSWlJaUlpSWlJaUl5QVFQdVJFUkVSRVJFUkVSRVJFUkVSRVJFSm1EQW5ZaUlpSWlJaUlpSWlJaUlpSWlJeUFRTXVCTVJFUkVSRVJFUkVSRVJFUkVSRVpsQTB0UU5JQ0lpb29lVFVxbEVaazRlRXBKdjRGWm1MbTVtMzBGV1RqN0twT1dRU2l0Ulhsa0J1VnpSMU0xOG9DUVNjMWhiTlllTmpSVnNiYXpSdXBVcjJucTJSQnN2ZDNUemJRZXZWbTR3TXpOcjZtWVNFUkVSRVJFUkVSRVJrWUhNNUdWcHlxWnVCQkVSRVQwY3FxcGtDSXVJUjFoRVBLSmlrMkZtSVVHdjd0M2czYllOMm5xMWhsZHJUOWpiMjhIRzJobzIxamFRU0N5YXVza1BsRnhlRFdtNUZOTHljcFNVbENJekt4czNNN09RY2ZNV1l1TVRvRlRJMGErbkw0WU82STZoQTdxaldUUExwbTR5RVJFUkVSRVJFUkVSMFNORll0dkJxS3dvQnR5SmlJam92aVZmdndYL2dGQUVoVjVGWng4ZmpCazVBdjM3OUVKcnoxWk4zYlIvbEt6c0hFUmVqVVhRaFJBa3A2Wmk5TkRlbURGeEdIdzd0bW5xcGhFUkVSRVJFUkVSRVJFOUVoaHdKeUlpb2djbUxqRU5PL2FkeHMzc2ZNeVpPUjJUeG8yQnE0dHpVemZyb1pCWFVJRFRaNEp3eVA4NHZGdTc0cGw1azlDemE0ZW1iaFlSRVJFUkVSRVJFUkhSUTQwQmR5SWlJbXAwV1RuNStPbTMvY2pLTGNUQ0JmTXdaY0pZV0ZnOFd1WGhINVRxNm1xY0REeUhYWC80b2JWN0M3ejgvRnkwYnVYYTFNMGlJaUlpSWlJaUlpSWllaWd4NEU1RVJFU05SaWFUWTlmK0FCdzZlUkhQUERrZjh4K2JCWE56ODZadTFpTkJvVkJnMzZFajJMbDNIeDZiTWh3TDUwNkVwYVdrcVp0RlJFUkVSRVJFUkVSRTlGQmh3SjJJaUlnYVJWWk9QajcrZWdzOFc3WEJxeXVYczNSOEU4a3Z1SXZ2ZmxtUDI3ZXo4TkViejZLMWgwdFRONG1JaUlpSWlJaUlpSWpvb2NHQU94RVJFVFc0ODZGWDhmMnYrL0RzNG1jd1o4YTBwbTRPQVRoNDlCaTI3dGlOVjVmUHg2aWh2WnU2T1VSRVJFUkVSRVJFUkVRUEJXTUQ3cXhEU2tSRVJIcjljZVFjRGh5L2lHOCsveTk4T25abzZ1WlFyVGt6cDZOSHQ2NTQ3NVAvdysyOHUxZ3dhMnhUTjRtSWlJaUlpSWlJaUlqb2tjTU1keUlpSWhLbFVDcng2L1lqQ0k5T3dUZWYvUWR1cml4ZC9uZVVsMStBZjcvM0lZYjA5Y0VMaTJmQjNNeW95WmRFUkVSRVJFUkVSRVJFcE1iWURIZnp4bW9JRVJFUi9iUDl1djBJWWhKdjRaZHZ2bVN3L1cvTXpkVUZhNy81RWpHSnQ3QngrOUdtYmc0UkVSRVJFUkVSRVJIUkk0VUJkeUlpSXRMeXg1RnpOWm50Ly9jSjdPM3Rtcm81VkE5N2V6dDg4MytmSUN3NkdYOGNPZGZVelNFaUlpSWlJaUlpSWlKNlpERGdUa1JFUkJxQ3cySnExbXovN0Q4TXR2K0QyTnZiNGR2UC9vUDl4MElRSEJiVDFNMGhJaUlpSWlJaUlpSWllaVF3NEU1RVJFU0NySng4ZkxmaEQzejIwUnFXa2Y4SGNuTjF3ZWNmdjQvdk4reEQxdTJDcG00T0VSRVJFUkVSRVJFUjBVT1BBWGNpSWlJQ0FNaGtjbnp5elZZOHUvZ1orSFRzME5UTklSUDVkT3lBcFl1ZXhpZGZiNEZNSm0vcTVoQVJFUkVSRVJFUkVSRTkxQmh3SnlJaUlnREFydjBCYU9YaGhUa3pwalYxVStnK3paazVIUjRlcmJIN1FHQlRONFdJaUlpSWlJaUlpSWpvb2NhQU94RVJFU0VySngrSFRsN0VxeXVYTjNWVHFJRzh0bkk1RHA0SVlXbDVJaUlpSWlJaUlpSWlva2JFZ0RzUkVSSGhwOS8yNDVrbjU4UFZ4Ym1wbTBJTnhOWEZCYzg4TVI4L2JmSnI2cVlRRVJFUkVSRVJFUkVSUGJRWWNDY2lJbnJFeFNWY1IxWnVJZVkvTnF1cG0wSU5iUDZjV2NqS0xVUmNZbHBUTjRXSWlJaUlpSWlJaUlqb29jU0FPeEVSMFNOdWgxOEFGaTZZQjNOemRnc2VOdWJtNWxpNFlDNTIrcDF1NnFZUUVSRVJFUkVSRVJFUlBaUTRzazVFUlBRSSt6UDFGbTVtNTJQS2hMRk4zUlJxSkpNbmpNT056RHdrWDcvVjFFMGhJaUlpSWlJaUlpSWlldWd3NEU1RVJQUUlPeFlZaWprenA4UEN3cUtwbTBLTlJHSmhnVGt6cDhNL0lLeXBtMEpFUkVSRVJFUkVSRVQwMEdIQW5ZaUk2QkZWVlNWRFVPaFZUQm8zcHFtYlFvMXMwdmd4T0I5MkZWVlZzcVp1Q2hFUkVSRVJFUkVSRWRGRGhRRjNJaUtpUjFSWVJEdzYrL2pBMWNXNXFadENqY3pOeFFVK0hUdmhVbVJDVXplRmlJaUlpSWlJaUlpSTZLSENnRHNSRWRFaktpd2lIbU5Ham1pdzQyVm5YSWVzcWxMbjdlWFNVcFFVM1cyd3h5UGpqQjAxSEtFUjE1cTZHVVFQalhLcEZIOWUwLzJka2xWVklUWXk4cjRlSXk4M0Y3ZXpzMUZSWG41Znh4RWpsOGxRTHBVYWRaK002OWVSa3BpSTZ1cHEwZHRUazVJUWZQcDBRelR2SDBFdWsrSG9IMzlneC9yMVVDcVZUZDBjQUVCeWZEd0s3dHpSZWZ2TjlIUmtYTDhPaFVMeEFGdjFsMnE1dkVrZTF4U1ZGUlc0blpVbGVwdFNxVVJ3UUFBSzc1cldyem5tNTJmVStlR1lueDlpSWlMMDdwTVVGNGYwbEpSR2VXL3pjbk0xL2k0cExrYWd2Mytqbkp2SWVJMzVlNVNYbTR1WUsxY2dMU3N6NmY2NnpvMlJZV0VJT1hQR3BHTVNpZG55ODg4NHVHdFhVemVESGxGVmxaWDE5Z1dMN3QxRGFVbkpBMnFSZmpmVDArdmRKL3ZXTFZSVjZoN2ZvZnFkTzNFQzZTa3BqWGI4Rzlldk45cXhUZEVZL1h4ZDE1MUF6WGZxV25RMEtpc3FHdnh4aldWcVA4bFlaYVdsT0xCekorS3ZYdFhZbnArYkMxbFZsY25ITFpkS2taYWNmTC9OSXdDU3BtNEFFUkVSUFhoS3BSSlJzY2xZdXZqNUJqbGV1YlFVMzMzd0V0dzkyK0tOTHphSzdoTWVkQUxIOW03Q002dldvUGVnVVVZL1JrcDhOQ0pEQXRGL3hIajRkTytuZDk4djMzb09qazZ1ZVBIZC85VjczS043ZnNYNTQzNzRla2ZEQjRrU1l5NmpTNitCTURNek0yai9MZDk5akJiT3JwaXpaQlVBSU90R0tscTM2OVFnYmVuWHV4ZTI3ZG9OcFZKcGNIdEkzTTRORzFCUlhvNS92ZnBxVXpkRjhQYnk1UUNBVDMvOEVjMnNyUDZSYmJrY0VtTFM0dzBhSVQ1eDZOVGh3eVlkRHdBbXo1NWQ3ejU3TjI5R2NudzhscXhjaVM0OWVtamRIdUR2ai9PblRrRzViQmw2RHhoZ2RCdWl3OE94ZC9ObUFNQ0xiN3lCOWo0K1JoOURuMU9IRHlNNElBQmZidGlBMklnSUpDY2tZTnJjdWJDeHRkVjVuN01uVGlBNVBoN3YvKzkvc0xXMzE3cjlXblEwd29LQ01HclNwQVp0cXpIeWJ0ODI2WDZPVGs1R2YzY2tscGE0azVPRDVJUUVoSjQ3aCtIanh0VjduNHJ5Y216OTVSZU1HRDhlUGZyMk5icWRsUlVWS0NrcVFuVjFOZHc5UFRWdWs4dGsyUG5ycjJobVpZVjNQLzhjRmhZV1d2Yy9jZUFBMGxOUzhONFhYOENoUlF1akgvOStSRjY2aE1DalI3SG94UmZoMmFZTmdKb0I2a29UQm5NbEVnbXNiV3dBb0VFR2h4eWRuT0RpNXFheExTSTBGRWQrL3gyTFY2eEE5ejU5Tkc1TGlvdkRNVDgvMk5uYm85K1FJVVkvWG5CQUFBWU9INDVlL2ZzYnZILy9vVU4xbmt0a01obCszN0lGNXVibWVQZnp6MkZ1M25DNUZibloyZmorMDA4eGZOdzR6SmcvSHdCd015ME5BVWVQd3NMQ0FtT25UalhvT0FGSGp5TFEzeDlmYnRnZ2VydGNKa05WVlJXcXFxb2dxNnhFV1drcFNrdEtVRlphaXJLU0VyaTJiSWxlSnB4TGpYWG0rSEdUN3RmRzJ4dSszYnMzY0dzTTA1aS9SK0hCd2JnUUdJaVY3N3lEdHUzYkczWGZ3bnYzc09YSEh6Rm15aFQwSFR4WTQ3WkFmMzhVM3IyTEVlUEhHM1hNaHZaMzZqODF0b2Y5dVNiRnhjSE4zYjJwbS9IQW1mSytWbFZXNG9QVnF3RkE1em41WWZJZ1B2c25EaDdFdGVob3JIejdiYlJ3MXE0Z2VEYy9IOTk4OUJGNjl1K1BKNTk3VHYreERoeG9rRGJaT1RoZzVJUUpXdHZqb3FLd2M4TUdqSmt5QlZQbnpCRzliMWxKQ1RiOThBT2FOV3VHMVd2VzZMMCthRXh5dVJ6cEtTbElqby9IOUhuem1xUU5wcnFSbW9xVGh3NWg4TWlSOTNVZHAxUXFzWDNkT2pnNk9lR3hwNTRTdG9jRkJlSFFuajFZc0hRcCtnOGRxblUvaFVLQkQxNStHVzRlSG5qMWd3OU1mbnhETlVZLy8rcVZLemh4NEFDV3JseUpWbDVlMm84WkZvWlRody9qK1ZkZWdXKzNidmY5SEV3VkhSNk9BN3QyWWVHeVplalNzNmV3M1pUeGlKWWVIa0tmNmNqZXZTZ3VLc0s4SlV2UXZIbHpBRFg5OHZBTEYyRG40Q0JjbjhqbGNtejgvbnRZV0ZoZzN1TEY2T0RyYS9UalJvV0g0OGpldlZqMDRvc21YYVBTWHhod0p5SWllZ1JsNXVUQlhHS0oxcDZ0R3VSNDZYOWVnMUtwUkk4QnczWHVFM3Y1QWdDZ3ZZOXBnNUZSb1djUkVSSUFqemJ0TkFMdTJUZlQwS3BOZTQwZ2NsNU9KdVF5MDlZclQ0bVBRdnFmOFZyYk8zYnRCU2MzRDBRRTZ3L01UM3A4RVFEZzFJSHRDRGk0RXhObVA0MHA4NVlhOU5qeFVhRndhMVZ6SVJGeStoQU83MXlIRVpNZXcvUW5ub2ZFc3BseFQ2UU9yOWFlTURPWElDc25IMTZlYnZYZjRSL3M0SzVkdUJRY2pGNzkrMlBoQ3krSTduTTNQeDlmcmxrREFGaTlaZzFhdDIycnRZKzByQXovZWYxMUtKVkt2UFhwcDNCcDJSSUFrQmdYQjdsTUJvVkMwYUJCalVmZC9oMDdUTHFmcm9EN1dST0RKb0JoQWZjNUN4ZmloMDgveFo1Tm03RDZ2ZmVFendkUUV3QzhFQkNBenQyN0d4eFFVNWVXbkF5LzdkdGhhMmNuQk5KV3ZmTU83QndjZE41SFg1Qm8vTFJwZWgrdm1aVVZFbUppa0JRWGh3WFBQaXM2WUNHcnFrSnFVaEo4dW5VVERiYWJRalVBYXFxK2d3ZHJEVnArL2RGSEpoM3J1ZFdyMGRtRVlObmN4WXZ4elVjZjRlcVZLeGcyZG15OUU1cEtpNHRSVWx5TUhldlhZOURJa1pqOXhCT1FXRnJpUm1xcVVNMmdzcndjVXFrVTVXVmxrTmIrVjFZYmVKVFYvcmE1ZVhqZ2pVOCswVGoydGF0WFVWbFJnVEdUSjRzRzI4dEtTbkFqTlJVZE8zZldHMnd2S1M3R2Y5OTgwK2pYUXN6U2xTdlJ0VmN2QUlDVHN6UEtwVktzL2ZKTFBQbjg4K2pSdHkvT25UeHAwbmZWdDN0M1BGOGJMTmp3elRmMzNjNVJFeWRxRE9RcWxVcUVCZ1hCMWQxZGFMKzZDNEdCa0ZoYXdzYk9EaW1KaWFMSDlPbmE5YjdiWmFpcmx5OURXbGFHcVk4L0RvbWxaWU1kVjZGUVlOKzJiVkFxbGVnN2FKQ3d2VnZ2M25EMzlFVFFxVk1ZT0dJRTdPN2puT0MvYng5Q3pwelJtUm5Zdkhsek9EbzdvNVdYRjNyMjd3OHpNek1reHNiV20vRnZDTEdneDJrVEoyc05IVFBHNUlEN01UOC9oSnc1ZzMrOStpbzZkdTVzOVAwYjZ2Zm9UazRPaWdvTE5iYkZSa1RBMmRVVmxSVVZSbi9XcmF5c0lHbldETDl2MllMaW9pS01WcHVNSlpmTFJjOVQ5YW52ZDZOdThGQldWWVUvNCtNNWVHeWs5SlFVL1BydHR4b1RiUjUyV1JrWnVCSWFpclRrWk53cktJQmNKa016S3l1MGNIWkdtM2J0TUhENGNIaDM3TmpVemZ4YnlFaExRMFJvS05KVFVsQllVSURxNm1wWU5XOE9aMWRYdFBmeHdjd0ZDNXE2aVErVXRLd01FYUdoOE83UUFTMmNuYUZVS3BGZnB6SU1BTFJwM3g1WEwxOUc3d0VENEtwMm5nWUFlMGRITkxlMkJnQUVuVHJWSU8xeWMzY1hEYmgzNzlNSG5YdjBRTkRKazNCbzBRTER4NDdWMnVmZzd0MG9LeW5Cc0prejlRYmI3N2N2YjI1dWpzL1hyZFBZVm5EbkR2Nk1qOGVmOGZGSVMwNFdzdXoxQmR3akwxMUMrUG56eUttdFRPVHA1WVhSa3llalcrL2VEYkwvdllJQ25EMStITWtKQ1NncEtvSlY4K2JvNE91TENUTm1pQWFDQVFoVlhEcDI2WUxzVzdmMHZBcmkzRDA5WVdGaEFhVlNpWVNZR0swSlJYMEdEVUxBMGFNNHZuOC91dlh1TFV4RVZTZVh5N1hHeGY1Si9YeUpSSUxpd2tKcytPWWJQUGZ5eTJqYm9ZUEdmakVSRWJCemNFQ25MbDBNT201K2JpN0N6cDgzdWozNnpGeXdBQjZ0VzhQQ3dnTGIxNi9Ib3VYTGhkZkVsT2ZlcFdkUDlCMDhHRldWbGJnU0dnbzNEdzhoMkE3VTlOVUFhRXk4bGtna2VPTFpaN0gzdDkvdzY3ZmZZdVRFaVpneWV6WXNKSWFIZnNPRGcyRm5iNjh4WVlCTXc0QTdFUkhSSXlnaCtRWjZkbXU0Z2VBL1kyc0dQWHNOSENsNis5MzhYTnhLK3hOdE8zYUZnNU9MMGNkWFZGY2pQaW9NWm1abTZEZjByd3pDZ2pzNStIYk5pMmpwMlFadmZmbWJhWTJ2SS9sYU5NNzUvNDVtVm45MWFxc3FLekFKaTlBUndPbUQrb09DcW9EN3NQRXpFSDd1T0FJUDc0Wm4yNDdvTlVqOHRkR2w5K0JSaUxzU2dndW5EdUo2WWd5ZWZlMFRPTG5lWDlaR3IrN2RFSitjL3RBSDNEdjM2SUZMd2NGSVRVclNtZEdmR0Jzci9EczFNVkUwNEo2V25BeWxVZ2tYTnplTndldGhZOFpBTHBjejJONElSb3dmYi9BZzNkRS8vcWkzSEsyYnV6dmUrTTkvREg3OHJ6LzhVS3Qwc2tLaFFKeU9VcnhkZXZiRTlhUWtwQ1lsSVRNalE5aWVFQnNMTTNOemRPdmRHN0VpUWFIZUF3ZnFiRU5hY2pLMi9Qd3p6TXpNc09TbGwxQlpVWUV0UC8rTVRULzhnR1d2dlFaYk96dlIrK2tMRXRVWGNPL1NzeWRlZWY5OWJGdTNUbWVKNktScjF5Q1h5ZEIzMENDZDFRaFVBd0M2YnJkM2NOQUtYdG81T0loT21raTRlaFczczdNeFRrZmI5UTFnVEo0OUc0TkhHVlpKcGVET0hmenk1WmQ2OTluODAwKzRtNWVuZDUreTBsSjhveWZZUDMzZVBIVHQxUXV1N3U1WS9kNTcyTGR0R3k1ZnVJQmI2ZW40MTZ1dkl1bmFOWnc3Y1VMWTM5TFNFamEydHJDMnNZR05uUjJjWEZ5RWY5dmEybXBNdmxBdERSQWVIQXdMaVFTOUJ3N1VXQzVBTlFBWEZSNE9oVUlCMys3ZGNhK2dRS3VORW9rRTlvNk9zTFMwMU1xVXVaR2Fpb0s4UFBRZFBGajAzQmNmSFkyS2lncXQrNmxuZVhYdzljV0tOOS9FeHUrL3g4NE5HN0IwMVNyaHRzVXJWbWpjVDZsVTR2Y3RXMkJuYnk4YTdLazcrYVRma0NFWU9ucTAxbjZHRUh2LzR5SWprWitiaXllZmUwN3IrYWFucE9ENm4zOENBTGI4OUpQTzQ2b0gvaW9xS3BCZUp4Ty82TjQ5amQraVpsWldKZ1ZiNVhJNXpodzdCcUFtSzg2WXpMalBmdmxGNzJCY29MOC9idDI0Z1ZHVEpxRzF0N2V3M2N6TUREUG16Y052UC82SS9UdDJZTWxMTHhuZGJ2WDJLNVZLVEo4M3IrWXpibXRiODltM3RZVmppeGFpQThpNTJkbUlEZzgzK1RGVmRHVVpEaDB6UmlPTHJENzNFM0M0RmgyTjRJQUFUSnc1czk3M3Y3Ri9qNElEQW5EbDRrWFI0Mi82L251ZDdkS1ZJV3R0WTRObHI3MkczNzcvSHNmMzcwZFZaU1VtenB3Sm9DWVEza3h0QU5sWVBsMjd3cXllZnBpc3FncWZ2UDQ2WkZWVmowUVdiME5xNytPRGliTm00ZFNoUTJqYm9ZTkprd2YvS2FvcUszRnc5MjVFWGJvRUFMQzF0MGNyTHk5SUpCS1VsWmJXTE8rVGxZV3F5c3BIUHVCZVVWNk8vVHQzQ3VjU0cxdGJ0R3JUQnBiTm1xRzBxQWc1bVpuSXVubnprUXU0bno5MUNyS3FLa3liT3hkQVRWbHRmUk5BdC83eWk5YTJ1WXNXYWZTSGpiMkdxVXZmNzVLNXVUbWVYcllNUDMvMkdjNGVPNGIrUTRZSXdYNEFDTDl3QVhGUlVlZ3pjQ0RHVDUrdTkzSEVNcXRWZFBVTjY3YWxyditwWldOYkdmQTdzVy9iTmtTRWhzTGMzQnhlN2RwQm9WQWdJeTBOMjlhdXhhd25uOVNhVUdEcy90bTNibUhETjkrZ29yd2M5bzZPYU9mamc0STdkM0F0T2hwSjE2N2hYNis4b3BYQm5wbVJnV3ZSMFFDQTNSdkZLMERXNTcwdnZvQ2prNVBPMjYxdGJEQmh4Z3djM3JzWGdmNytCbi92L2tuOS9CNTkrOVlFa2pkdnhzYnZ2OGV6cTFZSjJkczMwOU54T3lzTG5idDMxemtoVUYybnpwMXg3KzdkQmwvT1p1YUNCV2psNVlVbEw3MkVUYlhQZmZHS0ZlamNvNGZPdnNmZXpac1JIUjZ1dDI5eTlmSmxWRlZXYWwzZlpOMjhDUUJhNDFjZGZIM3h5dnZ2WStldnZ5TDQ5R20wNzlSSmF3SkowTW1Ub285VldsS0MzT3hzdEduWERpR0JnZlUrWjZEbTgyZm85ZmFqaGdGM0lpS2lSOUN0ekZ4NHQyMXpYOGM0dXVkWDRkOXhFU0d3a0VnUUdYb0drYUYvZFdCYmUzZEN2MkhqY0Rub0JKUktKZm9NTVcwd1BEVXhCdExTWXZqMjZLY1JzRStOcjdtSWFkdlJzQm10eHZoczB4SGgzMjhzcXNuSTZkaTF0MGJwK1VNNzFpTHNqRCsrM0tvZCtMRjNkTWJpMVI5aTdmKzlqdDgzZmcxM0wyKzRlMm9IZFhXeGQzVEc4bmUreE1IdHZ5QXA5Z3FzbWx2WGY2ZDZ0RzNqaGN3czNXdjdQaXc2ZGVrQ0M0a0Uwckl5Wk4rOHFSRWtVRW1NallXNXVUa1VDZ1ZTRWhNeGV2SmtyWDFTazVJQVFDdGo3WjlXenU2ZjVNN3Qyd1lIVWU2WVdEcmNXSEtaRExzM2JkSzd6d0VkYTRZZTNMMWJkTHV1Z1B2VksxZXdiOXMybUFGWXNuS2xNTEE3ZjhrUy9MRjFLOVovL1RXZVhiVUt6cTZ1V3ZkVnYyQi9lL2x5VEpneFF3aHNKTWJHSWpzelUyUC9tMmxwQURRejQ3djE2b1c4M0Z5Y09YNWNLMGgvNWVKRjJOclpvV2YvL2xpemNxVm8rMVYwVlN0bzE3R2pWc0RkM3NGQnRLTEF2WUlDM003TzFsbHRRRi9BL2RUaHcvZTFwRUJkZC9QeXRDWmkxS1Z2M1hRQUdoTVpySm8zeDhJWFhrQ2d2ejl1WjJYQjFzNE9JOGFQUjcvQmcyRmRHMlJYS3BVSVBYY09ubTNhMUpzcC9mRnJyMm44L2IvMzM5ZjRXL1haVUFYU2p1L2ZqK1A3OTJzZHg4dmJHeSsvOXg2YVcxdGp3ZEtsR3JmOXNYVXJDdkx5OFBqQ2hhTGxXTDlPUzBORlJZWFcvZXB5OS9URWlqZmZ4SVhBUVBoMjY0YU0yclVuNjVac3o3aCtIVldWbFJnOWI1N1diV0ljSEIyMXNsNU1wVkFvRU9qdkQ4ODJiZENuTnF0N3o2Wk5hTm1xRmNaTm13Yi9mZnNBMUdURkQ2c3pLSnVja0lBRE8zZHFCV1h1NXVWcERiQW5KeVFnT1NGQitOdkZ6UTF2L2ZlL1JyZjM0dG16dUZkUWdINURoc0RWd0hMSzhWZXZJaXNqQStaNk1vd1RZMk54OXZoeHRQTHl3dVJaczdSdTkrM2VIZjJHREVIVXBVczRlL3k0Nk9TWXlvb0szS3RkNTE2MWJ1M3Q3R3poZGcrMTdKeFJFeWNhMUhZQUdETmxDc1pNbWFMemR0WGtLVk9Eck9WbFpScnRiQ3lWRlJVNHVIczNYTjNkRFNyTi82QitqOTc3NG90NjJ3TFVWQ2VvYjIzNDVzMmI0N25WcTdIeHUrL2c0T2dJb0dZOTFvcnljbzNKak1aYXZHSkZ2YVdobFVybGZhMW4rcWdiTTNreW9zUERjV2pQSHZoMjY2WVJrR3NLaGt3bUtpc3QxYnRmM1JMYlZaV1YyUGpkZDdpWm5vNVdYbDZZUG04ZU9uWHBvakZaVnk2VDRjLzRlTnpOejcrL0ovQVBWeTZWWXNNMzN5QW5NeE90dkx3d2JlN2Ntb2t2YXErVnRLd00wWmN2TjJFckg3eml3a0tFQmdWaHdMQmhRaGx0bGZsTGxtREFzR0gxSGtOZmNMeGNLc1YvMzNvTGcwZU13S3dubnpTcGplVlNLVTRjUEtpMTNkSEpDUzR0VytKNG5lOU1WRmhOb29QRTBsTHJ0MlBZbURId2FOMWErRnRmdjgvUXZtRmRiZHExZzIvMzd2RHQzaDBlbnA3NFNNOHlicEZoWVlnSURVVUxKeWY4NjlWWDRlYmhBYUNtWXNXbUgzN0FNVDgvZE8zWlU3aDJNblovQURpMFp3OHF5c3N4YU1RSXpGbTRFT2JtNWxBcWxUankrKzhJUFhjTy9uNStlUG5kZDRYOWxVb2xqdjd4Qnl3a0VpeFl1aFRObW1sWEtqeTRlemVLN3QzRFVqM1hWTG9tV2FzYlBHb1VRczZjUVZoUUVJYU9IaTNlRDZ5VGZQQlA2K2YzR1RRSXhZV0ZPTFovUCtLaW9vU0FlMWhRRUFBSTFSRHE4LzVYWDhHbmE5Zjdtb0QzOXZMbE9pZkR0UGZ4d2J6RmkydUM2WmN2bzdQSUVqL0d1QlFjREJ0YlcrRmFST1hXalJ1d3RySFJxcElCMUV3WVcvYmFhMGlLaXhPdDFpQjJIcWg3N0ZzM2JoalVQaGMzTndiY2RXREFuWWlJNkJGME0vc09Kb3pUdnc1NmZjNGY5NnQzVzU4aG85Rm44R2hjUGw4emsvTHd6blU0dkhPZDF2M1U5UnMyRGsrdmVFZGpXL2k1bXNES3NQRXpOYllueHRSYzBPdktyTmRGcVZSQ3FWQ28vZ0JRazBWdmlNTzcxc1BGelFNakpqMEdwVUtodDN4d081OXVtRFJuRVU3NmJjWGVEVi9obFU5MFo4S0pNYmV3d054blY2T2s2QjVzN0hTWGtqWlVXNi9XT0J0VS84WElQMTB6S3l0MDhQRkJTbUlpVWhJVHRRTHVWWldWU0V0SmdZdWJHNHFMaXBDZW1ncTVUS1pWaGpldE5vUHhmdFlEZXhUS3pqZmtjMHlPajBleUFSZk1ENUpsczJaNC82dXZHdlV4cXVWeUhOdS9IeGZQbm9XTnJTMldyRnlKZG1vQnUzNURoa0Fpa1dEdmxpMzQ2YlBQc0dEcFV0RXkxN3JFUlVVaE1peE05RFpkbWZIcUFmZWl3a0trSkNSZzVNU0prRWdrT2djcUR1M1pnN0Nnb0NiUEpKdytkNjVXSUZTWHZOeGNmUC9wcHdidDI1RFB5OHpNREJObnpoU3FjTmpaMjJ1VTVTNHJLY0g1MDZkaGJtNk8xei8rV0RUTFY1MnEzTGE2dU1oSTVOUk90RWhPU0VCdWRqWjY5ZTh2dW82a3Y1K2ZVV1VINzRlTG01dG85bkJwY1RHeWFrdHVYZ2tKZ2FXbEpSd2NIYlVHMGJ3N2RCQU4vTVJmdllvMjdkb0o1ZkpsTWhsMnJsK1BzZE9tYVh5ZmdKb0pIUmZQbnRVb2NhMXlKU1FFdVRrNVdQSG1tekF6TTBOS1lpS3VYcm1Da1JNbUlQekNCV1JtWktCMTI3WUl2M0FCUThlTUVRWmxpKzdkdytralIyQnRZNE1ubm4xVzQ1Z3RXN1hTV0FMZzY0OCtRczkrL1RRbWxGaElKUGp0eHg5MW5nTWp3OEtFNzdIcXMxaVFsNGRBZjMrNGUzcGkvcElsQnArTDcrYmxJZnZtVFoxOW1LeU1ET3o1N1RkWVdWbGg0UXN2NkN4VC85aFRUeUVySXdPbkRwdU1zTlVBQUNBQVNVUkJWQjlHTXlzcnJmVzQwNUtUdFNZYWZLZjJPalQxdVVLWHExZXU0T3FWSzQzK09DRm56NkswdUJnekZ5d3dxTHo2Zy9nOUFxQTNvMDZkcFVnUVFZeTFqUTFXdmZ1dThQbVVscFpDcVZUQ1hzOHlLWStDdjNzZjBkemNIQk5uek1DdWpSc1JIQkNBU1NJVGJ4NGtROHBzUzh2SzlPNVh0OFQyL3AwN2NUTTlIVDVkdTJMSlN5K0pmcVlsbHBZR1Rmd3kxZC85YzZEaXQzMDdjakl6OWI1V05yYTJvdVhKSDJZbkRoNkVoWVVGcHN5Wmc3djUrZGp6MjI4WVo4QUVLbjBXcjFnaFpIYmZTaytIWENiVENISWJlNHlxeWtxRUJ3Y2IzWTZJMEZDdGJWMTc5alM2TGNaYXBSYThycXBuL2U5THRjOXJ4b0lGUXZBY0FGcDdlMlBxbkRuWXYzTW53aTljRU5hcU4zWi9oVUloVEZLZU5uZXU4RjAxTXpQRDJDbFRFSHJ1bk5EWFZybDQ5aXh1cEtaaTh1elo2RDFnZ0dpN2ovblZqSnNaY3owbnhzTENBcE5temNLZTMzN0RtZVBITmZxZml0cnhMb3NIZkg1cGpINytxRW1UNE4ycEU3eHJKOWZlS3lqQTFjdVg0ZE8xcTFCWkFnQisrTzkvNGVUaW9wVlJEeGcyZ2VGKzlSMDhHSTVPVGlhdG9WNlhLcFA5ZmJWS0FlcU1xYTcweGllZndNM0RRN1RmblJBVGcyMXIxMkxpekptWU1HT0dhWTBsRFF5NEV4RVJQWUt5Y3ZMaDFkcXovaDMxVUdWNm4vVGJpc0REdS9Idi8xc1B6N2JhMldVUkZ3SlFYSGdYSGw3dDlHYWkveGtiZ2FKNytWcUI1ZExpUWx5TERJV05uUU82OVIwaWJLOG9seUlwcG1Zd05ESWtFRmN2QlduY3I2eWtDTHZYYVdmb2pKazJIOUdYZ25ETy8zZU43Vzh0cmJrd0hqdmpDVDNQR2tqL013N1cxalhybU1tcjVmVUdLTWJOZkJLM005TXhia2JOalBRdjN4SXZYNnB5TisrMnpuMW1MWHdSWFhzUEVyM05FRjZ0UFpHVjgyaGtaM1R1MFFNcGlZbElUa3pVeW9KTFRraEF0VndPNzQ0ZGtaK2JpeHZYcnlNOU5WVWppN1MwdUJpNU9UbXdzTERRV2hOTWRYSHo2WTgvYXN3QVYyMy81UHZ2RWVqdmp5c2hJYWlvcU5DNnNMbVRrNFBBWThlUW1wU0V5dkp5T0xtNm90K1FJUmc5Y2FMVzV5bjcxaTJjUDNVS2FTa3BLQzB1UmpNckszaDRlbUxTN05rNlM4OG14OGZqN0lrVHlMeHhBMmJtNXZEeTlzYWtXYk5FZzJ5cW9KTXFjOGNNUUtzMmJUQjJ5aFRSV2RHR1BzZTZsRW9sdHY3eUM1TGk0dURWcmgyVy8vdmZvclBuRzdxa3ZFS2hRTkc5ZXdZZFQ3Vi9YV1ptWmcwU0ZOaTljU044dW5YRHdPSEROYmJmdW5FRCs3WnRRMjUyTmp6YnRNR2lGMThVeldEdk5XQUFiTzNzc1BQWFg3SDFsMS9RZitoUVRKczcxNkMxa3hjc1hhcVZrWERNencvQkFRRUdCYnhDenB5QlFxSFFXT05jTFB1enZLeE01MjIyZG5ZUExMaHliUDkrSEJQSjRHNXFDb1VDZXpkdlJnZGZYd3lwelFqUUZmQzB0YmZIckNlZXdKNU5tM0R1eEFtTndTUXhIcTFiYTFVbHlMdDlXeGdFUEhmaUJKcFpXZUd4cDU4V0hYQTY1dWNIU1NNRzNJc0xDM0YwM3o3TW1EZFBaekF2UFRVVk8rdDhIcmV0WGF1MTM4cTMzOWJLWnErc3JNVEJYYnZRM3NjSEMxOTRBVUJOK2N1a2E5Y3dac29VWERwL0h2MkdEQkhPTzFkQ1FoQjY3cHhXZFpPeWtoS2NQSFFJZlFZT1JMdE9uYUJRS0hETXp3KzI5dmJvTjJRSTFuMzFGWHk3ZDhlaTVjdnh3My8vaSszcjF1SEZOOStFWENiRGJ6LzhnSEtwRk0rdVdnVVhOODJsV3lRU2ljYkFMbENUWVZSM1c1OUJnK0FsVXBWRmxXbXVQakNyVUNqdys1WXRrRlZWWWU2aVJVWUZiS3FycTNYdW4zM3JGbjc3OFVmSXFxcXdkT1ZLclRWRDFWazFiNDZscTFaaDNWZGY0ZWdmZitCZVFRR216NXNuSEx0ZHAwNVlVYnRPNkpsang1Q2NrQ0Q4L1hmV2E4QUEwY2tZdXZ6MDJXZEdQNFpDb1VCWVVCRHM3TzNSczU5aGsyQWIrL2RJNVg3WDVBV0FUOTk4RTZYRnhYcjNTVTlKcWZleC92WHFxL1ZXK1JCVDk3anFmK3Y2M1RPbS93UVkxNTlyakQ2aXNYMDRVL1RvMXcvMmpvNjRGQnlNQ1RObU5IbGdXRitaYlgyWmg2cmIxZDFNUzhQVnk1ZGhhMmVIaFMrOFlQQUVrcm9hK25QUWtPOXJiblkyemh3L2p1dC8vb2tLcVJRdG5KMHhjUGh3RERGeUNaWWIxNi9qV25TMHlhOVZYbTR1enA4NmhkU2tKQlFYRmNIS3lncGUzdDRZUG40OHVvaGtnYXBmYTBXRmgrTkNRQUR1NXVmRDFkMGRrMmZQUm8rK2ZTR1h5WEQ2NkZGRWg0ZWpyS1FFTGkxYll1eVVLZWczWklqVzhlbytselBIamlIaituVW9xcXZoNXVHQndTTkhZdkNvVVZwOXN2cXV3MUtUa2hCMTZSSWVmK1laMk5uYlkvZmV2Y2k4Y1VPWStMZHYyemJzMjdiTnFOY0swTXdHVm1XYnBxV2tDQlZqRERGZzJEQ2hMK0xvNUtSMXJnaytmUnJIOXUvSGlyZmUwcHFVQ054L3BaZ0hSZFhQRlF0d2R1dlRCL3QzN2tScVlpSlFHMEEzZG44ek16TllTQ1NReTJTb2xzczE5bGRWVUxGWHV4Ykx5c2pBeVlNSDRlN3BLVnBCcnpIMEhqZ1F4VVZGR0R4U013bEZYdHRlaVlubk5tTTBkajhmZ0JCc0IycVdQRklvRkpnNGM2WldaUW1KUktLMVRVeDJiZkJmSDBPT1UxZmR6MWJXelp2SXo4M1Z1NlNjR0xIS1VUbVptVWlNalVYWFhyM1F5c3ZMNEdQWjZKaHNVRlZaaWNONzlzRFJ5VW1qMy92Mjh1WG9PM2l3enFXWFNEOEczSW1JaUI1QlpkSnkyTnMzekF6UG1QQmd1SHUyaFdmYkR0and4ZHZ3NmQ0WDQyYldCSmVWU2lYT0hOMERBSmozN0N0bzU5c2QwYUZuVVZSWWdGR1RIeGRLbWViblppUHlZaUNzbWx0alhKMkE5K1h6SjFGZExZZTFqWjFHNmRQWXl4Y2dsOHRxMm5CWmU4WjJWV1VGb2tMUGFtM3ZNMlFzdXZjZEFnZkhtZ3VCTTBmM29yUzRFTE1YdmdnQUtDNnFDYzZweXNqWEpTMHBobzJkdmZBWTZtdTlpekUzTjhjeks5Y0lmK2ZsWk9yWnV5YlRWZGMrbGVWUzBlMkdjckMzUjFtWitQck1ENXN1UFhyQWY5OCtaS1NtUWlhVHdWSXRPeThwTGc1QVRWRGV5Y1VGTjY1ZlIwcENnc2FBcm1wOVh1K09IZXN0V1ZwWDBLbFRDQXNLUXB2MjdWRllaMkFrT1NFQjI5ZXVoVXdtZzN1clZuQnYxUXFaR1JrNGRlZ1FNbEpUc1hUVkttR3dKeUVtQmpzM2JFQjFkVFZjM2QzUjN0Y1hwY1hGeUVoTHc2MzBkTkdBZTJSWUdBN3YzWXVXSGg1bzA3NDlzbS9lUkZweU1qWis5eDFlZXZ0dHJVRE94dSsrUTBGZUhsbzRPYUZ0Ky9Zb0tTckN6YlEwYkYrM0RrdGVla25uckh0OXoxSE1NVDgvSk1YRndjWE5EYyt1V3FYek5jMi9jd2R4VVZIMUhrKzFiMzBLOHZMdzJUdnYxTHVmSVF3SjhLdFBHTGlSbWdxSEZpMkU0SGxNUkFTYTI5Z0lBWTZTNG1LY1BueFlLUE05Zk53NFRKczdWMi9RczJPWExuajFndyt3ZC9ObVJJYUY0VnAwTkVhTUc0ZGg0OGJwRGJ6TFpESkVob2FLRGlhcU1xeFZpZ3NMaFlGQ29DWmI3Tkw1OHdBMGc4UHFXYXAxaWQybWF6SkZUbWFtM29DTEtZR2ZzVk9ub244OUE2NHFkL1B6c1ZuUE90d05xYUs4SEVYMzd1SGdybDI0RmhXRkJVdVhhcnpXZGZVWk9CQktoY0xnWUp3dWliR3hTRXRPeHBqSmszVm1keWdVaWtZTnVHZWtwU0hoNmxXa0ppYml5ZWVmMTVpOFVkZkw3NzRMSjVGSkp4blhyNHNPekFHQWxaVVZwczZkaXorMmJNSEErSGo0ZHUrT0t4Y3Z3c1BURTQ1T1R0ajAvZmU0VzFDQWFZOC9qdXJxYWx3SkRVWFBmdjIwZ3BkWnQyNUJXbGFHdUtnb3hLNVlJVXpDbWI5a0Njckx5bUJuYjE5VEh0VEtDb3RYck1DNnI3N0N4bSsvUmJsVWl1TENRaXhhdnR5azRLQ0tycy90MmVQSDRkbW1qVVpHL1BIOSs1RngvVHJNemMyeFZtUWRlbldEUjQzQzR3c1hDbjhycXF0Rkp3eGVUMHJDamcwYlVGRmVqdmxMbGhoVUR0UFoxUlhMLy8xdmJQcmhCNFNjT1lQMGxCVE1YYlFJcmR1MmhiV05EZHAxNmdRQXlNM0pBUURoNzc4eld6czcwWWtQRGVsR2FpcEtpb293ZU5Rb2c3TGIxVFgwNzFGZGIrZzV2NnM3Y2ZBZzRxOWVGYjJ0NzZCQkdrdHBxTXZOeWNITnREUjRkK2lBbHExYWllNlRkZk1tc20vZE12cTFVZkh0M2gzSzJtV0RWSC9yWTJ6L3laaituTHFHNmlNQ3B2ZmhqR0Z1Ym80ZWZmc2lMQ2dJYWNuSldwTlEvOGxVL2E5aFk4ZldXMFZHbDhiNEhEVFUrNW9ZRzR1ZEd6WkFMcGZEenNFQmJUdDBRRmxKQ1U0Y1BDaGttUm9xc2piVGVlaVlNVWEvVmdreE1kaTFjU1BrTWhrY25aelFybU5IRkJjV0NzdXE2TXVxUEhmaUJFTE9ub1dYdHpka01obnU1T1JnNTRZTmVQNlZWM0FoSUFEWGs1UFJ0bjE3U0NRUzNNbkp3ZTlidHNEYXhrYm5heFFYSFEyL2JkdGc1K0FBTDI5dkZCY1dJdnZXTFJ6Y3ZSdTNidHpBL0NWTE5OcGQzM1dZNmpNVWNQUW9UaDg1Z3RMaVlnd2FPUkx1dGVlMUtZODloaDU5KzliN0d1bGI3MTBWY0RkMHlTMlZEcjYrV3BQLzFDbU5PdHJmV0cyMVFwbE1wbldUS2t0YVkxa29JL2MzTXpORHozNzlFQjBlamdCL2Y4eDUrdW5hd3loeCt1aFJBTURBRVNNQTFBUzR0NjlmRHdCNGV0a3l2ZG41eXRwMmxFdkZ4M2NzTEN3TUhvTXdNek1UWFphbm92YlkxZzlnT1pERzZPZUhuanVIZ3J3ODRXODdlM3VNblRvVitYZnVJRElzREoyN2Q5ZGF3c2tZUHhpd2pKTWhFMDR5cmw5SGVrcUs4SGRyYjIrTmE0RXJGeThpTENqSTZJQzcyTEpxZnR1M0F3QW16cHlwdFlhN0tZNzUrYUh3M2owOHMzeTV5WlBPU0JzRDdrUkVSSThncWJRU05nM1E4YzdPdUk2ODI1bVkvUGhpQUVCS2ZEVHNIZithMFJweDRUVHljakxoM2FrYjJ2bldkTG92bkQ2SW05Zi94UEFKczRRQSt0SGR2NkphTHNma3h4ZHJyTkV1cTZwRThBbnhMTVdMQVRWbGtGLys2SHQ0ZDlJcytmM0dva2x3Y25YSG11L0UxeEVHZ0hhKzNWRXVMUlhXb2g4NTVYRUF3TEhmZndNQXpIaHFtYkN2LzU2TndyL0xTb3VGTFB5S3NsSllXUnMzNktDK0JyeUtyS29TMzZ4NUVmbTNzK0RXeWd0di8yK3pVY2MwbEkyMU5hVGwrc3V5UFN6Y1BEemc3T3FLdS9uNVNFOUpFY3JDSzVWS0pNWEZ3ZHpjSEw3ZHVxR0Zzek1Damg0VkJtUlZVbXNEN3ZvdUZuV0p2blFKcTllc2didW5wM0F4RGRRRU1uZHYzSWpxNm1vOHZXeVpVR0t1ckxRVUc3LzdEa25YcnVIcTVjdm9PM2d3Z0pvTG9PcnFhcTMxLzRvTEM0VzFjT3M2ZWZBZ0ZxOVlJV1RBbEV1bCtQWGJiMnN5TkU2ZnhzSmx5elQyOTJ6VEJrODgrNnpHeGFvcTh6bm8xQ21kQTFhNm5xT1l5eUVodUJBWUNGdDdlenkvZXJYZXdIQlNYSnd3SWFJaE9MUm9nVmxQNks5YW9lN0k3NytqdUxCUTd6NXoxSUpXNmc3V1dUZDMzVmRmNlF3eUo4ZkhZL3Y2OVpCVlZjSFYzUjN0T25hRVo1czJ1R3JndXBmOWhneUJpNXNiNHFLaWNPYjRjUlFWRm1Mb21ERWEreFFYRlNFekl3Tk9MaTY0blpXRlEzdjJRQ3FWYXBXNVRFMUtFZ1lGUXM2Y3dhbkRoL0hNQ3k4SWdiYWdreWQxRGhqMUdUZ1FJOVVHZU02Zk9vWFl5RWk4L041N0d2dnB5LzYwZDNEQVVKSHlvNnB5NkpOMHJPR3VYZ3BmdllyQmhCa3o0TjJoZzhHRFZDMmNuVEZoeGd4WVcxc0x4N0cxczlOWlF2dCsyTmphWXZucnIrUEVnUU1JRGdqQTk1OStpdFZyMXFDRnM3UGVpUVY3TjJ2K0pwaWJtK1B6ZGZxWFoxRm5iV01EMzI3ZE1IYnFWTndyS0lDVGk0dldQZ3FGb2xGTHl2ZnMxdzlPenM3WXZtNGR0dnowRXliTm1pV2F1YUZxcjlqRWdQcldEKzQzZURBdUJ3Zmo4TjY5ZUhyWk1xUW1KZUd4cDU2Q3M2c3JSazJjaVBPblQyUGdzR0hJU0V0RGNXR2g2TElESFR0M3h0S1ZLMkh2NElEcTZtcjgrdTIzOFBMMlJ2K2hRMkZtWm9iWFAvNVkrR3kwYk5VS3ZRWU1FTXEwanB3d1FmU2NlYStnQUYvVStVNEFOUU53cXNGNmxmZSsvQkloZ1lFWVBXa1M3UFJrTW9kZnVJQUxnWUh3YXRjT3ppNHVpSTJNeE54RmkwVDMzYjlEdXk5VVhWMnROY0hpVW5Bd2p1emRDNlZTaWZsTGxxRC8wS0U2SDc4dVYzZDNySHpuSGV6ZXVCRnB5Y240NmJQUE1HbjJiT0Y4azMzcmx2RDlPdWJuaDRIRGgyc0ZXZ05xQjY3ck0zSG16UHAzdWs5aFFVSEMycUNOSlMwNUdZQjRscDJoR3VMM1NFemR5Z3U2NlB0T3pwZy9YK2R0KzNmc3dNMjBORXlZT1ZQbnNqMG5EaHhBOXExYkprOEVlbjcxYWxSVlZ1S0QxYXVGdi9VeHB2OWtiSDlPWFVQMUVRSFQrM0RHNnVEajgxQUczRlVCa3ZvbVkralNHSjhEb0dIZTE2TENRdXo5N1RmSTVYSk1uajBiWTZaTUVhb1RKQ2NrWUplUldjdnBxYWtBakgrdDdoVVVZTTl2djZGYUxzZGpUejJGSWFOSEN4TVFrcTVkdzg3MTZ4SG83NCtPblR1TFZwS0l2bndacjMveUNWbzRPVUdoVUdEbmhnMkl2M29WdXpmV1hKdS8rdjc3Y1BQd2dGS3B4TjdObTNIMThtVmNDQXpVK1JvZDJyMGJNK2JQeDdDeFl6VW1PTy9hdUJFUm9hSG8zcWVQY0E0dzVEcXNZK2ZPeU0vTmhVT0xGc2pNeUVBekt5dU5wUmNjV3JRdzZIeXFMNmlYZWVNR1dyZHRpOVZyMXVqYzUxSG03dW1Kekl3TXhFZEhZL2k0Y1JxM3FhNHBLeXNxaEtVYmpOMGZBR1k5OFFUdTNMNk5TK2ZQbzdpd0VQMkhEc1hGczJlUmxweU1YZ01HQ1AxWmlVU0MyVTgrQ1dsWkdUdzhQUTJhTlB6eGE2K0pibS9idmoxVzN1ZWs4ZUtpSWdDR0x4TnpQeHFqbng4WEZTWDBsWUNhQ2lkanAwNkZhOHVXbUx0b0VkcTBiMy9mN2U3Y280ZkdNaU1xRndJRDhlZTFhd1lkSS9YUFB6V3VTNGVPR1hOZmsyOTFVU2dVU0lxTGc0MnRyVW1aOTNWZGk0N0dwZUJnZE92ZCs3NG5kNU1tQnR5SmlJaitBV1F5T1FxTFMxRllWRkx6LytJeTNDc3NRVkZ4S1FxTFNsRXFMWWRNSm9kTVhsM3pmNWtjVlRJNTVESTVaTlZ5alcweWVUV3FxbVN3TVRKUUxFYVZRZDUzMkRpdDJ5cWtaVUx3ZXRManp3amJWV01LNXVZMXdmYlVoQmpFUjRYQ3BhVW5SazNWTEpsN01mQUlTa3VLdEk1OVBURUdXUm1wOFBCcXB4VnNOMFpxd2xYUkV0SkFUZWw1RlZYQXZicGFqc3FLY2lIRHZiU2tDSFlPMnRtSkYwNGRST2daellGamZVSDBVd2UySS85Mmx2QzNYRllGaVdYRHp6QzF0ckZHcVZTS3NZKy8wdURIMXVmY2dSOGU2T09wZE83UkEyRkJRVWhKVEJRR2RMTnUza1JKY1RFNitQcWl1YlUxMnJSckJ4dGJXK1JrWnFLc3BBUzJ0Y0ZnVllhN0tZTndnMGVOZ3J0bnpaSU42bGt0SVdmUG9sd3F4WmpKa3pYV2M3TzFzOFBVT1hPdythZWZFSFhwa2pBd2Q2K2dBQUMwTHRnY1dyVFFtUlU3ZXZKa2pYS1QxalkybURSckZyYis4Z3N5YWdmTDFDMTg0UVd0ekpzUkV5WWdPQ0FBbWJVWkZjWTh4N3JTa3BOeGFQZHVXRFpyVmxObXVXVkxuZnNDd0pCUm96Q2x0b1JmZlU0ZVBDaXN3NmVMbFpXVlVSZVFwdzRkcW5jZlZTbnd1dW9HT1BUcDRPc0xEMDlQOUI0NEVJTkdqTUNIcjd3aXVrNmlQdFBuenNWYm4zNktjeWRQWXZ6MDZWb0ROcGN2WE1EbEN4Y3dkOUVpREJveEFnT0hEMGZnMGFQbzJyT25SZ202eUxBdytIVHRpc3NoSWZEZnR3K3R2THlFVEw2ODI3Y1JjdVlNMnZ2NGFNemNWMUZsQ0tuWTJObkJ3c0xDcU14UU93Y0hyVkxvcXNmT3ljd1V2UTNRRExnM1JCV0RRSDkvNGQrTFY2eG90UFZhemMzTk1YM2VQTFQyOXNiTjY5ZlJ3dGtaZ0hqWndMb0s4dklRYytVS2JHeHRqWHJNZHAwNjRmbFhYc0dCWGJzUUZ4bUpWZSsrcTVIMVZGMWREUUJDWU91UHJWdTFqbkdqOXZ4eFlOY3UwWkxDSmJXRGVtTDNuVFJyRmxvNE84T3JYVHU4dkdZTmRxeGJKd3orS1JRS3JYUEkvejc0d0tqbnAySm1ab2FaVHp5Qm56Ly9ISnQvK2dtMmRuWVlVSnZCTzNicVZFVFVackFXRlJhaXZZK1BhRmFNaFlXRk1GQy9iOXMyS0FFOHZtaVIwRVpWc0Qwckl3T0g5KzVGUmxvYVBOdTBRVVY1T1M0RUJ0WlVFcGd5QlQzNjloVmVKMnNiRzJFdDBQcmN6Y3REY0VBQXFxdXI5VTRXc3JDd2dMMmpJeGE5K0NKT0hqd0lBQmhVbTJGVmwxakFYU2FUYVUydzhHamRHdFkyTnBpN2FCRnUzYmlCVTJyZk1VTzBiZDhleTE1N0RjRUJBWWdJRGNVZ3RleHAxZHJ6UUUyV1htenQ1MUM5d29ENmQxQ2ZCeEZ3NzlTbGkyaVFUQmRUU2diZnpxcnA5N1c2ajdWd0crTDNTSXdwbFVXS0NndXhmL3QyekhyaUNianFXWVlBQUs0bko4UE16QXh0OVF5V0M2VndkVXgrK2tBa2dENWh4Z3lUUHgvRzlKK003YytwYTZnK0ltQjZIODVZN3JXZjBWeVI1V0wreVZUbHVaMUZKcUZGaDRjalNpU2plTW1LRmNKbnNqRStCMEREdksraDU4NmhvcUlDdmRXQ2dTcSszYnBoK3Z6NW9yOE51aFRXWHBPSUxYbWtUOGlaTTZpcXJNVEE0Y08xSm9aMjZkRURZNlpNUWNEUm8wSmZzNjRKTTJhZ1JXMS93ZHpjSE9PblQwZjgxYXVRbHBWaDlwTlBDc0ZzTXpNempKNDBDVmN2WHhZeXdzVU1IamxTSzhqYXJYZHZqSjQwQ1dlT0hVUDRoUXZDZWNDUTY3QkJJMFpnMElnUnVKdWZqNjgvK2dqanBrNkZ2WU9Ea0QxdGJtNk92TnUzRFh5MXRDYzdGZDY5aTVMaTRnWmJJa0tNN3FzNC9ZejVuVEJrMzFmZWY5K2tJT0tRMGFQaHQzMDdUaHc4Q010bXpkQ3JmMytZbTVzaklTWUdSL2Z0RS9aVEtoU0F1Ym5SK3dNMUUyWmZldXN0N05tMENkZWlvNUVRRXdOQS9EZW43bnZWcm1OSElRTmUzY21EQjFGU1hLeFJWVUdkSVV1RzFhZWd0aHBjM1VvSC81UisvdkxYWHhmK1hmY3pwS3RDajdFY0hCMUZnK014VjY0WWZJengwNllKMTZ2RzlwL3E5cldkbkoweHFNN1NBQ3FwU1Vrb0tTNkdoNmNud2k5Y3FQZllkdmIyT2l0c0ZOeTVJMlRMSjhURWlMWTdPanhjWjJXTnYvdFNFMDJOQVhjaUlxSW1WbDVlaGV6Y1BHVGw1Q1B6ZGg1eWJoZmdibUV4Q290S1VWUmNnc0tpTXBTVlZ6UjFNN1VvbFVwRWg1MkRkNmR1Y0hYWFhnOWVvVkNnNTRBUktMaVRqYzQ5QjZodHJ4bllWMlczRjk2OWc4NDlCMkQ0eE5tUVNQNGFWS3VRbGlIbzJENUlKSlpDNlhpVkUvdTJBQUNHamhjdlAyZW9heEYvWlpidFh2Y0ZIbC95c3Q3OXBhVTFhMUhhMk5ZTUVCY1czRUhIcnRvWHdHVWxSZldXamxmSlNFMUU4SW45NkQxb0ZHSXVCNk9xb2dMZnZQY2lKczlkZ2o1RGpGdGZ6eEJtWnNEU0o2Yld2Mk1EMlByN2lRZnlPTHAwVVFYY0V4S0EydldQRTJOamhkdUFtZ0VhbjY1ZEVSTVJnZFNrSlBRZU9CQ0Y5KzZoNE00ZDJEazRHTFUybG9xdXJBclZySG14QzBSVmdGSzl4R1BiRGgyUW5wS0NQN1p1eFdOUFBXVlFob1Q2Z0YvZFk1ZUlyS1dxdWdDdWxzdHhOejhmK1hmdUNHWDA1SEk1WkZWVm91WEZETW11eWI5ekJ6dldyNGRTcWNRekw3eUFOdTNhYWUyanZ0YjNNOHVYdzhiR0JrWDFaSmlyOU9yZkg1MjZkaFdPWVdWbEpacTUyOUIwbGM4MWhzVFNFcXZlZlZmNCs3MHZ2aERkNzdOMzNvR0xtNXZHZ0lPS3RZME5tbGxaQ1ZtRXo2a0ZIemIvK0NQNkRoNk12b01IdzZOMlFIZmEzTG1JajRuQi9oMDdOREltWWlNaTROcXlKUUw5L2RHMlF3Yzh1MnFWVUM0MExDZ0lObloybURoakJuNzk3cnQ2bjVkY0pJaW5peXJJcTIvQ2hxRSsvZkZIQURVQm1NZWVla29yTTFmWGRsM3FCbmowclhkdHFqNERCNktQV21sQnNiS0I2b3J1M2NQNnI3K0dSQ0xCTXlLRElybloyUWc2ZVZKcm03citRNGJnU2tnSXRxMWRpMVh2dkNOVUFWRFV2aGVxOTA0OU9GcFhmU1ZOeGU0N1l2eDRZV0tCdllNRFZyejFsc2E1cDI0RzYvT3Z2QUtuMnYzVjNieHhBMzlzMmFMMzhiMjh2ZEYzOEdCRVhicUVDVE5tQ011Sk5MT3l3dVRaczRYQWFIM1pydWtwS1lnTUM4T0VHVE9FMHJCQXphU3RjeWRPNEZwME5Nek56VEYyNmxSTW5Ea1RNcGtNeC8zOGNEa2tCTHQrL1JWMkRnN29NM0FnaG93YUJUY1BENHlaTWtYaitMczNia1RITGwyMDF0c0VhZ1pudzRPRE1YclNKSjFaU1FPR0RVUEh6cDJGUUlTeFpGVlZXbFVnMm5Yc2lIYysrd3hLcFZKbjZYNTlWQm4rWXlaUHh1aEprNFQzV0NhVElUbzhITlkyTmlpWFN2SDBzbVhZK04xMzJMNTJMWmEvOFlady83cURkNGYyN0VGWVVGQ1RET3E1ZVhob1pEVFd4NVNBdTZxTXRLUElaOTFRRGZGN0pNYllrdkpaTjI5aSs5cTFxS3lzMUZsR1hpVW5NeE1GZCs2Z3ZZOFBtbHRiSXpFMkZpWEZ4Vm9UUmxRQksxMFo3ajVkdThLc3publp0WjVKZmZvWTAzOHl0aitucnFINmlJRHBmVGhqcWM1RGhXclZaQjRHcXZXWXpVV1dMY2kvY3dmSjhmRmEyOVVuYWpmRzV3Qm9tUGRWMVhheDM1ajZIbCtNYWdLTXNVczhwQ1FrQUlETzgybXYvdjBSY1BTb2tFRmZWNmM2Z1REMTMrTzZ6MEYxblZSVldRbTVTTjhDMEIyazZ6MWdBTTRjTzRiTWpBeGhtekhYWWNmOC9HQnZieStzZ1N4WG5iOHNMZldXaTYrcjd1K2RhcjN4dk54Y0hQUHpNL2c0QUdCcGFhbXpTaFFBSVF2QzFINjRJUUhQdUtnb1ZKU1hHN1N2cmpXbURXbEhaa1lHTHAwL2ovMDdkZ2dUU2N6TXpEQnQ3bHdjOC9PRFJDSVIrcmpHN2cvVTlLZjl0bS9IemZSMHVIbDRvSFhidG9pTmlNRFo0OGVoVkNvMXFoclU1ZEt5cGVqblAramtTWlFVRnh2VjF6Q1c2dk5jZHlMRFA3bWZEOVNjbjYvcFdZSk9LcFZxWFJPcDFPMlBON1d6eDQ5ci9OMnVZMGVkQVhmVjBoNjNzN01ObWxqWjJ0dGJOT0JlTHBWaXk4OC9DOHNadFBiMjFwcG9mdnJ3WWJUeThrTFAvdjAxdGwrTGlrSzJrVXVTUElvWWNDY2lJbm9BU3Nxa3lNNHBRTmJ0dkpyL2N2S0YvOThyRkM4TjNkaWs1Vkk0M01mTTJkU0VhQlRkeThmNFdVK0ozbTVqWjQrNXo2N1d5aUJYVkZkRElyRVVPdUVEUmt6RWdCSGFhMDZkOE51SzB1SkNqSjQyRCtlUC8zV0JXVmlRaDV4YjZiQjNkTUtnVVpOTmJyOWNMa044VkJoY1dyWkN3WjBjcENiR1lPK3ZYOEd0bGU2WjFXV2xOZTlWWkVnQUVxTERVRkowRC9meTcrRDBnYjh5QkVaTWVneFQ1aTNGbEhsTEFRQmZ2dldjenVCN1dVa1Jkdno4WHpTM3NjVmppMWNpNW5Jd1pMSkt5R1NWMkxYMk0wakxpakZzZk1ObGNwVkx5MkZyYllNbFR6eTRDNDJtRExwMzdOd1pFa3RMM003S1FtbEpDZXpzN1pGWU96aldwV2RQWVQvZjd0MFJFeEdCbE1SRTlCNDQ4Sy9zOW03ZFRCcUVhS0ZqOFB4dTdScGtYMzM0b2M3N2xwZVZDZitldDNneHRxOWJoOVNrSkh6ejhjZm8xS1VMQm80WWdaNzkrdWtNL29tVklMWnEzaHdBUktzNUpNZkg0K3lKRTdpWmxpWUVRTlhwS2hldjZ6bXEyNzV1SGFSbFpaaTVZSUhHNjYxTzN6cmd4dkx0M3IzZUlGcEQyRzVFS1c5RDZTdjFaMjV1YmxBcHdMckxIN2k0dVdsc3M3YXh3WlRac3hFVEVZSEtpZ3JodmJXMnRVWEEwYVBvMXJzM25sNjJUQWhRQWtEbm5qM2gyNzA3ckhTVURRNDVjMFowSFdGRFp2ZXJCcnBWbjgvN29SNDR0SkJJUk12Slc5UU9udDFWV3d0UWpOaUFhbVZGUllPdmExZGRYVzN3d0hWQlhoNDJmZjg5Q3UvZXhjSVhYaEROQXN1K2RhdmVBUkR2amgweGJlNWMrTy9iaHorMmJoVUM5NnFCZE5WN0x4YmczTDF4STJJaUl2RFoycldpN2Y3Nnd3K1JsNXRiYjNDMHRMZ1lGaEtKTUttalhDclYrbnk1dUxxS1ZzTVFtelFrUm5WKzFGaXpFeldUSEE3dDJRTXpNek4wNk54WjUvMnJLaXV4Yi90MnRQTHl3bGkxSlJqKzJMcFZHR2pzM0wwN3BzK2ZMd3orVzFoWTRQRm5uc0dRMGFOeCtzZ1JKTWJHSXVUTUdmVFRzU1o3VEVRRW1sbFppUVpEeGt5WmdxMi8vSUlMZ1lGNnkzTFhuV0IwT1NSRTU3NWl6N0daeUdkYTlUbFhmeC96YzNQeDFZY2ZZdHpVcVpqODJHTmE5MUdWekZjL252cHZaMlJvS0tSbFpSZ3diQml1WEx5SURyNitHRDk5dXZBaTl3QUFJQUJKUkVGVU9nS09Ic1g1MDZjaGw4bE1MaHZlV1BKdTN6YTY2b2l4VkV0MVdCbTQvSVdZeHZnOUFvd3ZLYi91Zi85RHMrYk44Y0svLzExdmhxTHFPNlFhQkk0TUMwTmNWQlFxS3lvMHlycFcxNVBodm5qRkNvT1hEakdFTWYwblkvdHo2aHFxandpWTNvY3psdXE3TGF1cWFwRGozWSs4M0Z5OWZZejZibGRuWTJlSHNwSVNsQlFWYVZXT21UaHpwa2JtcXRneEcrTnpBRFRNKzVwZm05bnFycU9DaHJIbkhXc2JHMGpMeWxCU1hHeFVsWjI3dFZuaXVzNHB6cldadDJVbEpSb2x2RlZzNnF3WHIzNCtxRnVTV3IzL3FxaXVCa1IrVjNSTmNGSmxySnR5SFpZUUU0TnIwZEZZdUd5WjhCdGFXWHQrVjUwajMvamtFN2g1ZU9EdDVjdEYveDBSR2lvNmNVdlZQMHRMVHRZb3JXMEloeFl0aElDN3Z1L0VMMTkrcWZjNFl2ZDk1ZjMzTVcveDRucmJjQ00xRlJYbDVRYnRlei9tUFAwMGV2VHRpN2pJU0JRWEZjR2hSUXYwR3p3WWprNU9PT2JucDFVWnpwajliMmRuWTkyWFgwSW1sK1B4aFFzeGFPUklvYUxDYnovK2lEUEhqdFVzajFXbmdzUGZRV3BpSXN6TnpkR3VVeWVON2YvMGZuNXVkalpPMUZaM0VsTldVcUx6OXI5YndOM1FTYVVsUlVXSWk0cUNzNnNyM056ZElTMHIwNWk4cnk0dE9Sa2J2dmtHN2V1ODcwRE5aS0FkNjljakx6Y1hveVpOUXZEcDAvRDA4dEtxS0hmNjhHRjR0RzZ0dGIzZ3poMEczQTN3OTdxcUlTSWkrb2RUS3BYSXpyMkxsT3Mza1h6OUZ2NjhmZ3ZYYjJTaHFFVDhZdHRRRmhibWNMUzNnNk9ETFp3YzdkSEMwZTZ2L3h6c1lHZGpqV2JOTEdGcEtVRXpTd2tzSlphUVNDelFySmtFRW9uRlg5c3RKYkNVU0xCazlXZVFscGZmVjhBOU03Mm12UENCYlQvaHdMYWZoTzFSb1dlRlV2T0E5cHJsNWRJeVZGZkxhOHF4Mnp1S0hqdm5WaHJDemh5RnRhMGRKc3g2V2lQZzNzTEZEUzkvL0NNeTA1SmgyY3owZ2JackVSY2hrMVhCdDBjL2hKMDloa1VyMTJEVDEydUVDL2szRmszU3VvKzBwT1lpNEdMZ0VXRmJSbW9DTWxJVGhMLzdEUjh2bEp6WFI2RlFZTmZhejFGWWtJZUZMNzBMZThlYWdKcXR2U01Xdi93K05ueitOZzVzL1FsbEpjV1krSmo0R3AzR2twYVh3OGE2NFFZbi8rNHNtelZEQjE5ZkpNZkhJelVwQ1IxOWZaRjk4eWFjWEZ5RU1vNEFoSEx6cWl5TTYwbEpHdHVOcFN1SXBob2c2OVNsaTJnMlRWMnVMVnZpMVE4K1FHeGtKTUtEZzVHU21JaVV4RVI0ZUhwaXljcVZvbVVkalprZ0VCc1JnZDJiTnNIS3lnckR4NCtIZDRjT2NIWjFoWXViR3o1OFJmK3lBNFlFQ2oxYXQ4YTlnZ0xFUmtaaThLaFJHZ05oS3Y5NjlkVjZqeE4wOGlSU2s1THEzVmRzTFRoakJsNE45YkdPVEc5ZGEvRDluUXdjTVFJRGhnL0hoY0JBWVgzaVlXUEc0UFNSSTVnMGE1YldlNlFLMkt0bi9LaUlsVUFNOVBlSG1aa1p4aytmcnJGZGJCQlJGV3dxS1NyQ21UcXorNEcveWkyTDNhYlB3VjI3Y0hqUEh0SGJDZ3NLNnMwMHFqdndJWmZKVUZaYVd1OXlDTVk2c25jdjdoWVVZTUhTcFJwbHRldTZjZjA2dHE5Ymg4cnljanl6ZkxuT1V2ZDlCdy9Hazg4OXA3RnQ3K2JOV3BrcUk4YVBSMkpjSE9LaW9oQVdGSVNoWThZSWdTMTkxUW5LeTh0aGFXbHBkSFpiWFRHUmtUaDU4S0N3Sm10eFVSSHM2bngzVFMwcEQ5Uk1QSWdNQzRPenF5dGlybHpCc0xGajBhNjJkSHpJMmJOQ3dPaENRSUJHTUYxRm9WQmc5NlpOS0xoekI2TW5UOGI1MDZkUldGQ0F1L241R0Q5OU9zcWxVblRzM0JudE9uV0NyS3BLOUxzeFljWU05QnM4R01WRlJXamR0aTJBbXZPLzZuVldVU3FWUWhhY2lzVFNFbDE2OW9TVGl3c3VoNFJnd293WjlhNWRyMkpNZWVEeThuSTQ2bGlhcEM1VndFUlhnRWoxbW9wTlNwRlZWZUhzaVJQbzNLT0h4c1NoY2RPbXdhcDVjd3dkUFJxN05tNXMwTUJwUTBoTlNrSnFiVitnc2FqNkFkWFYxU1pQT0dpSTM2TWJxYWxDY0U3MWYwTW5HNmpLMVRvNk8rUDUxYXZyTFRkZExwWGlja2dJTEMwdGhja29UejMvUEdSVlZmQ3ZMZVdyQ3Jxck11WEZKb1kwQm1QNlQ4YjI1OVExVkIveGZ2cHd4bElGZmUvMy9OOFFiTzNzTUh6OGVOSGJUaDgrWE8vdDZscTFibzNVcENTa3A2WnFYQmNZcWpFK0J3MzF2cXArVzNROWpzTEl5Ump1bnA1SVQwbEJla3FLUnBaNWZaUzFrMVYwZmI5VVc4M016QnFrNGxGOXpIVThScFhxZDB5dEgyeklkVmpodlh2dzI3NGR0dmIyLzgvZWZZYzFlYlp0QUQ4VENJUzlONklJQWdJaWJuSGczbnRWNjY2MlZUdmZ2dDE3ajYvTHQ5TXU2MnJyM2dPMzRNU05JSUlJNGdKQk5tRm5mWDlBVWdJSmhHVkV6OTl4ZUJ6bXlaUGtKdk41N3V1K3JndDVPVG5ZczJVTGlpVVNkZmE5dG5PVGh1alV0V3VqcXJ5ODg5eHpHZ3RhZTJscFAzSWpPUm1aNmVubzBxdVgxdC9nMkhQblVGcFNvdlcyVGYyN1drS0hqaDFybFFaWFZiWnoxYkx3Uk4vOTkyemVqTEt5TWt5WU1VUGp1WEJ2MHdhVFpzN0VtbDkrd2ZGRGh3d1djSmRKcFVoTlRxNzF0MlNrcFNFalBSMGRPbmJVNnppeXRSem5BMEJRYUtqT3o4WHJpeGJCeWNVRnIzejBVWk1lNDBHamFqZlZaOUFnT0RvN1krVlBQeUgxMnJWYWk3Q1ZTaVgyYnRzR2tVaUU4T0dhODVseXVSeC8vZlliVXE1ZVJVQ25UaGc5ZVRLTzd0ZWNxNlhtd1lBN0VSRlJJeW1VU3FUZnpVYlM5ZHRJU3JtTnBPdTNjZTM2SFJRVjExMUtzU2FSc1JIY1haM2c3dW9BRHpjbnVMczR3dEhCR3JiV1ZyQ3hzWVNkVFdWQXZUbFBRaTNOelNDUkZNRzFDUUdFTnUwRE1HRDBWSTF0VVhzMndjWGRDd0doUGJYZVJxbFVvakEvQjBxbEV0Zml6bXZ0L1E0QXBtWVdVQ3FWR0RQOVNaaFoxRDZoYy9Wb0MxY1AvWHNFYTNQcThHNzRCWFdGaWJqeUJNVGJQeGh2ZkwwQ1IvZFdyb1lkKy9oVDZuMVZQZHpiQjNSU0x5QTR2bjhidHEzNUdTOTg4RDI4ZkFJYS9QaWJWM3lIcE1zWDBHdlFhSFFKRzZSeG5WdWI5bGo4OXRmNDVkTlhzRy96S2tncnlqSDZzUVU2N2tsL2hSSUpMQ3owbTdoL1dQZ0hCU0VwUGg3WHJseUJ0S0lDU3FVUy9sWGw1RldzYlczaDZ1R0JqTFEwWkdWbUl1WHExY3BTODQwTXVPdGlaV09Edkp3Y1RKMDdWKy9TNTBLaFVGMTZPak05SGR2V3JzWDFwQ1JzWExWS2E1bnhoamk0ZXplVVNpVm1MVnFrc2JoQUZRaHRxbW56NW1IRkR6L2daa29LMWkxZmp0bUxGdFg2SHFzK09aQ2JuWTNsMzM5Zm1SRmY3VFZTWmNOcDY2OVdIMTM5d1hVNXRHY1BpdXBaWFc5V0k5dW1xUTdzM0ZubjljVkZSVHIzR1RwMmJJTitHM0t6c3JCaDVVcmNTRW1wbkZ5VHlkQjM4R0NjT0h3WW05ZXN3VE92djY1MzZmU09uVG9oWXV0V2hBMFlBSStxMHFtN04yMUNoNDRkYTVWSE5ESXlnbk9ON0tiaW9pSUFsUUdlbXBQZzFkVjFuVGFEUjQrdUZaVCs3cE5QQUZTV2RSdzJiaHhPUlViaXJTKytVQWVZUzRxTDhmbWJiMnB0ZTVCNTkyN2xiV3YwUDJ5cXEvSHhLQ29zckhNUzdNVGh3OWk5YVJQRTV1WjQ4ai8vMFpyWjNsQUNnUURUNXM3RjBvOCtVdjl0cXRMTmRXWHg1K1hrTktuMHRjck5sQlFZR1JtcGc3M1ptWm0xQWgzakhuc01WdGJXdUo2VWhPaWpSekY1MWl5SXpjeVFlZmN1RHUzZVhlZjk3OXEwQ1ZZMk5uam05ZGV4OUtPUHNHdkRCano3eGhzb2traHdlTThlZE9yYUZUS1pESWNqSXRDOVR4OVkyZFJlK0tjS3RFYnQyd2N6YzNQMUlpM3ZEaDNnM2FHRFhvdDRMSzJ0OGU1WFg2a3ZwOTI2aFI4KysweGpuM01uVDlZS2JQN2ZyNzlDSUJDZ1YvLytpTHR3QWZsNWVYRFZNK0N1NzZTOFFxRkFZWDYrZWpGQWZWVDljSFcxV0ZFRktreTBWS3VJUG5vVUJYbDVtTEZnZ2JwNkRGRDUyNllLck9ibjV1cFZ4ZU4rQ2hzNEVCTWYxMTdCU1p2R0xPeFNaMzhWRjJ0OUh6YmtQcHJpelBIanRVckVOclJFL3JPdnY2NVgxdXVoM2J0UlhsYUczZ01HcVBjM01qYkc3TVdMOGZ2U3BkaTFjU09jWEYwUkVCejhiOEQ5QVZ1TUFUVHVlSzY1NzdPbGorR3FVLzFlUHdoQk5uTUxDNTNIZGZ1M2I2LzMrdXFDdTNSQmNtSWlvcU9pMEtzcWE3VWhXdUo5MEZ5dnE0V1ZGU1FGQmNqTnp0YjZYYTlxYWFHdndNNmRrWHJ0R2s0ZU9ZS2UvZnJwZmF4b2JXdXJMb3Z2NWUxZDYvcmM3R3dBbFpXZTdrZkF2YXkwVk90M2lxcDBlODNGbGZXZGh4VkxKQ2dwTG9hRmxSVXVuamtEU3lzcldGcGJvNlRxTTlQUW52Zk5RYUZRUUNxVmF2dytUSjVWZS9IK1A3Ly9qc3owZEV5WlBWdnI4ZC8xcTFkUldsS2k5YmF0aGFydFNrQ05jLytHN0srcUxLQ3Q3WWhxVGlINzNqM0k1WEpVbEpjanIycVJva3BKY2JIV2pHQlY5WUw2c29YcnFocHpMU0VCVy8vNUI0N096clhPazQ5VWxWVHZYSzE5VlYxYXkzRitjOHRJUzlNYWRGWXQvRzZLTThlT05jdDhrcVNnQUtlaW9tQmhaWVhlNGVFUW1aaWdyWThQdHZ6OU4xNTQ2eTJOeisvUkF3ZHdNeVVGb3lkUHJyV3d0bGdpUWZydDIvRHk5c2FzcDU2Nkw5KzVqeW9HM0ltSWlQUlVXbHFCdU1RVXhNUmRROEsxVzdoMi9iYmV2ZFZOVFVSd2QzV0VwNXN6UEZ3ZDRlN21DRTgzSjdpN09zTEp3YWJaZThQV3g4UE5FWGZTMHRIQnAzMmo3OE0zc0ROOEF6WDdsMGZ0MlFTUGRyNFk5L2pUV20rVGNTZFYzU3YyMHRsak9nUHU5bzR1R0RGbEhub05ySjE5ZGpNNUFTY08xQitBS1pZVTRKOWwydnNpOXhzK0VTa0psL0Q0NHRlUmZpdEZ2ZDNLNXQrVGpJR2oveTNqNnVqaUFlY2FwZWFUTHArSHNjZ0U3bTE5NmgxTFRSRWJWK0IwWkFRODJ2bGk0dXdsV3ZkeDlXaUx4Vzk5aFdXZnZZckRPOWRCTHBOaTNNeW1aZXJlU1V1SGg5djlQL0UzcElCT25iQnp3d2FrWHJ1RzhyTEt6NnUyazI3L29DQmtwS1hoN0lrVHlNL05oWWVYRnl5YlVBRkNtN1krUHNqTHlVRkNiQ3o2REJwVS93MXFjSEYzeDR5RkMvSFo2Ni9qNXZYclRSNVBkbFc1WlZXZlNaWHFRWkdtRUlsRW1QZnNzL2p4czg5dytlSkZiRiszcnM0QVJzeVpNOGpPek5TWnpSWjk5S2pPMndZRUIydk52alF6TTJ2UWMzM3l5SkY2QSs3Tm5URi9jTmV1T3E4dktTN1d1YytRTVdQME9sbFdLQlE0ZHZBZ0R1ellBWVZDZ1RGVHAwSlNVSUNqQnc1QWJHYUdVWk1uWTlQcTFkaTJkcTNlRTJ0S3BSTHhNVEc0a1p5TTU5NThFNUxDUXBRVUY2T05sZ25WTHIxNjFkcFdVTlVMZHVqWXNScGxXMVZVMmRsMVpUQm9JelF5MGxwTlFhVjduejQ0dkdjUG9vOGRROStxOThiK0hUc2dyYWpBNkNsVGF1MmZlcTJ5bWt0OVpaSWJJaXNqQTNrNU9lZ1lFcUoxckVXRmhkaTBaZzBTWW1NckowV2VmbHF2Tmc3NnNuTnd3Q3NmZnFndW1hbWF5TmYxdkpXVmxpTG4zajJkclNFYTRtWnlNdHI1K2tJZ0VLQzRxQWk1MmRrSXFlb1A2QjhVaFArOCt5NGNuSnhnWW1vS3FWU0s2S05IRVJnYUNrc3JLMlNrcGFGYjc5NDZKd1RQbnpxRmxNUkVkZFdBSVdQR1lNZTZkYmgwN2h3dVg3Z0FoVnlPTVZPblFscFJnYVVmZllSOTI3ZlhLbk1xRkFveGQvRmltRnRhd3NISlNXZEFzMk5JaU01c3BzMXIxdFFxQTJ4bmI0OEpNMmFvTDI5ZnR3NXQyN2RIYUUvdEN4UUhqQmloTlFPL01mTHo4aUF5Tm9hSldBeUZYSTdJdlhzaHJhaFFmL2Z2M3J3WjNjUENkR1o0WHI1d0FXS3hXR2VBdnJ3cU1DcldFbkIzOS9TRVgxQVEydnY1YWYxdGtjbGt5THg3RjhFNktqZmNMelVyUVdSblp0YmJ4N1NtNnJkcDcrZFg3eUlDUjJkblhFOUtRdmE5ZTQwT3VEZkg3OUZqOCtmanNmbno5ZHEzdEtRRVJ5SWljT0xJRVlqRllwaGJXdUxlM2J0NkJkdlRiOS9HaWNPSFlTb1dZK2pZc1JyWGlVUWl6SC8yV1p3NGZGZ2RaQ3d0TFlWQUlHaFNPNC9xdjQ4TmFlTlJuNlllenpYSGZiYjBNVngxcWtvR3piM3d6TkM2aFlYaGNFUUU3dDY1ZzRndFc3UWVBOVNsSmQ0SHpmVzZlbmw3SXo0bUJqRm56bWo5N2o3ZndKWVpQZnYxUStUZXZjaE1UOGV1alJzeGZ2cDB2VzduR3hCUXVham41RW10QWZmWTgrY0IxRzZMMUZMaVkySzAvbmFmcmpySHFHc2MyczdEM051MHdhYy8vVlRydTJYZnRtMndzckZSTDZxc1hsMUoxLy9WdDIzZ1F0UHF3b2Y5MjZhdnZnVlp0MUpUWWUvbzJPd3RreDRVV1ptWnVIRDZOTVJpY2EwKzFBM1ozMGdvaEJSQVlVRUJMR3JNRGFqT0dWV1o0VW54OGZqbmp6ODA5a21JalZWbnptdWpXaFNzaTdiem9LTENRdXpjdUJFeFo4NUFLQlNpUjQyRnpzbUppWWc1Y3daQTVVSTMzNENBT2hjRnRaYmovSnFLQ2d1MXRvTnBpTnMzYnFnWGxqYW5Zd2NQWXRmR2pYaml1ZWVhZkYrN05tMnFQRStkUEZuOWVaMDhheForL1B4ei9QUEhINWl6ZURHRVFpSGlZMklRc1dVTGZBSUMwSDlZN1phZDFyYTJXUEQ4ODdDMnRYMGdGek0rVEJod0p5SWkwa0VxbFNFK0tSVVhZNi9od3VVa0pDVGRoRnhldXdkeVRkWldGdkQzOFlLL2p5ZjhmTHpRd2NjVExvNzNaOVcydnJ6Y25YSHJUdE5YYlRaVVNrTGx5WWJZM0FJSk1hZFJMQ21BaFk2eThrTW56TlM2UFM4N1U2Tmt2UzRWNVdVNjl5c3ZLNE9adVNWQ2V2VFRDTGpYcEZRcUVYdjJHRXhNVE9Icy9tK3dwYVJJZ3F0eDU2R1F5N0YveTVvR1paL3YyN3dLaDNhc2hhMkRFeGErL0VtZFpmRmRQZHZoNmRjK3g3TFBYMFZVeEdiSTVYSk1uUE9NM285VjA2MDdhZkJ5Yjk2eXlBODZSMmRuT0RnNUlTOG5CMUtwRk1ZaUVYd0RhbGNrOEFzS1F0VCsvWWlwbWl4dmlZbWZzSUVEY2Vuc1dlemR0cTJ5djNhMXdIOTVXUm1pang1RmNKY3U2Z25OZmR1Mm9kK1FJUm9uOTdlcUpuaWFJNVBHM05JU2tvSUNYRHA3VmozNWxKT1ZoWjBiTmpUNXZsV3NySzB4NzlsbnNleXJyM0FxTWhLMjl2WVlPR0pFcmYxa1VpbE9SVVZCTEJiWDZqT25zdlh2djNVK3p2eG5uMjNXZ0dSZHRKVlNCeHFlRWFoU1YxWnFjNVRGVXlnVVdQYmxsN2lWbWdwYk96dk1ldnBwZUxWdmo5MmIvbTNWMGFOdlgxeTVkQW1uang2RldWVUF2ajZXMXRhWXZtQUJWdjMwRS83OC9udTRWbVcvcXNwbzF1ZGVSZ2FBNXAvQTM3OTllNTFaOGJiMjl1Z3phQkQyYmRzR3Y4QkE1R1JsSVRvcUNnTkdqS2cxd1EzOG0rM1NtQW9MdWx5Tmp3ZFFXU1dncHZQUjBkaTFZUVBLU2tzeGVQUm9EQjA3dGtYSytGYnZUNm5xTmFwcnNjdWxjK2VnVUNqZ1UwZmZjMzNrNStZaVB5OFBmUVpYTHJaTFRrZ0FVQm0wQUNveldZOGRQSWdiS1NsNHFVYTV5WU83ZGlGcS8zNHNmdVVWT0dncHYxMWNWSVJkR3plaXZaK2Z1bFIxNy83OWNlL3VYUlRrNWlMdXdnV01uRGhSL2QzWkxTd001MDZlUk4vQnRSZisrZW54L1c5cmI2L3pkOExFeEFTbHBaclZqaXlzckRRQ010dlhyWU96bTV2T0lFMXpMc1RjdTNWcnJlQ3huWU1EZXZicmg2TENRaHpkdng5bEpTV1lNbWRPcmR0ZWpZOUgrdTNiNk5HM3I4NldBeVVsSlFDZ1ViNVdwYjIvUHh4Y1hIU083ZnJWcTVETFpQQnEzL2dGb00xaDNaOS9hbHhXbFE1dWlPcTNtYnRrU2IwQjl6YnQydUhNOGVPNG5acmE2T29WemYxN3BFdFpXUm1pbzZJUXVYY3Z5c3ZLRURaZ0FJWlBtSUFkNjlmalhsV2xqTHFVbHBUZ3IxOS9oVUtod1BEeDQ3VzIwVEMzc05CWWZGVldXZ3FSaVVtVHpwOUVKaVl3TVRWRlJYazVyaWNsb1VQSGpscjdSRGRVUTQvbld1SSs3OGN4bk1ydDFGUUEwTHFncmpFeTB0T1JHQnVMdGo0K3pWSzVwYkZNVEUweFk4RUNMUC8rZTBUdDM0KzhuQnlNbURnUmpqV3luSFV0Y20ySjkwRnp2YTY5d3NNUkh4T0Q0NGNPd2IxTkc0MkZqMmVPSDFlM0ZkS1gyTXdNMCtiTncrcGx5M0RpOEdFVTVPVmg1S1JKY0tyeC9aNlhrNE16eDQ5alJGWHY4SDVEaCtKOGREUk9IenNHTjA5UDlBb1BWMyttaytMamNXVHYzc3JTeDFxQ1F5MWh6NVl0c0hkeVV2OStLeFFLSE42ekIxY3VYWUxZekV3akdLL1BlWmhBSUtoMWpGYVFuNCtraEFTTkJRWUxubjhlOW82TytQcjk5N1grLy9MRmk5aTdiUnNBNEhBRFd5bFYxN05mUDNXcmc3b1dRaVVuSmlJdkowZHJ1ZmpXcHJTa0JQbTV1UnBWZU5KdTNjTGZ2LzBHdVV5RzBaTW5hendYRGQyL1EyQWc0aTVjd05aLy9zSGNKVXZVQy9KTFMwclVyWHdDTzFjbW9iVDM5OGVDRjE3UWE5eWIxNnhCUVY2ZVh2dXJXak1vbFVxY2lvekV2dTNiVVZwU2duWStQcGcwZXpaY3F5Mll6TGwzRDJ2LytBTkNvUkQ5aGd6QjBRTUg4TnUzMzJMeEs2L29QQzVwRGNmNTFaV1ZsbUxUNnRXd3RMWnVVRFVpYlhyMDdWdHI4VzFqcVJiYnhwNC9qMktKQkQzNjlvVi9jREFTTDE5dTlIMWV2WHdaTVdmT3dNM1RFNzBIREZCdmQvWHd3T1RaczdGaDVVcXMrUEZIQkhmcGd1MXIxOExaMVJXem4zNWE1M0dPdHZZS0RhRnNZRHVTUnhVRDdrUkVSRlhrY2dXU1VtN2p3dVZydUJoN0ZYR0pxYWlva05aNUcydExDL2o1dG9GLys4cmd1cDl2bXdjdXVLNU5HMDhYbkl1dHUzeFZVeWdVQ2hUbTVTQS81eDdFNWhadzlXd0hBRGgvNGhDRVFpSEd6MXlFRFg5OGkrTUh0bVBFNUlZZDRJYjJIb2pRM2dQcjNPZVZPY05oNStpQ3Q1ZHE3MmU2WXVuNzZEbGdSTDA5NE12TFNyRjl6YzlRS29IWHYvb1RZclBLbGVMUlIzYXJlN0hLNWJLNjdrSk5xVlJpKzEvTGNIei9OcGhiV3VISlZ6NkZ0VzM5QVVLUGRyNVkrUExIK08zLzNsUlhDR2hvbjBDVlc3ZnZvSHRJODJWcHRoWUJ3Y0U0Y2VRSUN2UHo0UjhVcEhVbHY3ZXZMMHhNVFZHUW53OUF2NEJMUTdYejhjR1FNV053Y05jdS9QbkREN0IzZElTOW95UEtTa3VSa1pZR21VeW1FWUE3SEJHQnlIMzc0T0x1RGtzckt4UkpKTGg3NXc2RVFpRkdUWnJVNVBIMDZ0OGZCM2Z0d3JhMWEzSDJ4QW1JUkNMY3Zua1QvWWNNUWVTK2ZVMitmeFgzTm0wd1k4RUNyUG5sRit6ZHVoVTJ0cmExTXA0UFIwU2dzT3E1UDdCakIwWk1uRmpyZmhyVHc3QWwxQ3lYcnRMY0FZNkdVQ3FWS01qUFIyRmVIdktyTXNmalkyS1FuSmlJOWgwNm9IT1BIaENibVdIR3dvVTZTOEpPWDdBQXYzejFGU0wzN1VOZWJpNG16NTZ0TldPMXVvRGdZRXlkT3hlYlZxL0d6ZXZYMGM3SHA5WkV0UzZxekhGOXkxcnJhOHFjT2VqWnI1L0dObFVXYUVWNU9aUktKVVpNbUlEa3hFVDhzWFFwU2twSzRCY1lxSjRjcmk0elBSMnAxNjdCeXRvYTdmMzhtbTJNOFRFeEVBZ0VDS2kyT0NFeExnNTd0MjNEM1R0MzRORzJMYWJNbnQzc3o0MHV4UklKQUVDa0pkdWhJRDhmKzdkdmgwZ2tRaGNkMmRqNlVwVnFWeTJxdVhqbURJeEZJdlVFWDN4TURNNmZPb1hCbzBiVitwN3VOMlFJTHAwOWl4VS8vb2puM25pajFxS2pndng4MkRrNFlPcmN1ZXBqTUNOalkweWFPUk1yZi9vSkhtM2JZa0MxeFQ3RHhvMURhVWxKdmYyaHN6TXprWnFjakJ2SnliQ3d0R3h3QnVTRG9GdFlHTXd0TENyTGx5cVZjSEJ5UXZlK2ZXRm1icTUrVGJSbHQwc0tDckJ4MVNvWUdSdHJYU2lsb3FwV29lMjdSU0FRd0xhT3dQT0Zxb1VBelpGVjFSUnYxQ2ozcjFKU1ZJU3N6RXoxWkxGS3NVUUNtVXltYy9KYW53bzUvc0hCRUFnRVNJaUxxOVZuVTE4dC9YdVVsNU9ERTRjUDQreng0eWdySzBQSGtCQ01uRGl4UVJPMkZlWGxXUEhERDhqSnlvSi9jTERXUlM0MXlXUXlGT1RsYVEzTXE2eGV0Z3dDTFJQS1hYdjEwampHQ083U0JSZWlvN0h5cDUvZzVlMk52SndjbmErM3ZocDZQTmNTOTNtL2p1RUFJQ0V1cnZJM1M4K3l6UFc1Y09vVW92YnYxenN3MVpKOC9QMng4UG5uc1hiNWNzU2VQNC9ZOCtmaDRPU2svbXhuWldaQ1VsQUFvREtBV1QySTBSTHZnK1o2WGYyRGdoQTJjQ0JPUlVaaTNaOS9ZditPSGJCemRFUnVWaGJ5YzNNeGZ2cDBiRiszcmtGajZ4Z1Nnam1MRjJQRHlwVzRmUEVpTGwrOHFINnVsRW9sOG5OejFlVzBWY2RVTG01dW1EeHJGamF2V1lPdC8veURJeEVSY0hCeFFXRitQckl5TW1Ca1pJUVpDeGJBc1k2RldjMHB0RWNQL1BuOTkzQjJjNE9WdFRYdTNiMExTV0VoakkyTk1XUEJBbzNGaVBxY2h5WEV4aUwxMmpYa1pHV3AvNm1xQnZXb1ZqSEszdEVSVGxXdGxiVDl2M3FWazZhZTc5eXB5dGJWOVRza2w4blVpMjU3OWUvZnBNZHFLY3UvLzE3OWYxV3d1ZWIyaFZYZkh5VkZSZmpmeHgvRDBka1p0dmIya0JRV0lqTTlIUURRT3p5ODFtOU9RL2NmUFdVS2JpUW40MlpLQ2o1LzgwMTRlSGxCS0JRaTdkWXRWSlNYdzhISkNXT25WVlpHdExLMjFudlJ2dXI0VTUvOU02ckdsMzN2SHJhdFhRdHpDd3RNbVQwYlBmcjEwNWgzdkh2bkRsYjg4QU9LSkJLTW56RURmUWNOZ29XVkZTSzJiTUZ2MzM2TEphKytXaXNqdkxVYzU2dWtKQ1ppNCtyVnlNdkpRYjhoUTVvMDNtbno1dFZhTk5RVXFzVnB4UklKK2d3YWhQSFRwemRwWHJnd1B4OGJWcTJDa1pFUnBzMmRXeXVJM3JWM2I1U1dsR0RIK3ZWSWlvK0h2YU1qRnIzOHNsNVZoL1FsazhuVUM0dkt5OHFRZHV1V3pnVzQ5QzgrUTBSRTlFakxLeWpDaVRPeE9IVXVIcGN1SjlkYklyNmRseHU2aGZpaFUwQjcrUHQ2d2NYcHdRK3VheFBvMXc0cjF0WHVWYVN2b3NKODNFcEpoQ1EvRjRYNXVaQVU1S0V3di9JRSs5S1pvNGlKam9TaTZ1Um96UFNGY1BWc2grUXJsM0Q3K2xVRWR1bU5idjJHSW1MakNoemZ0dzE5aDAyQXBZNHM5NWJTTTN3RXZIenI3N3N1TmpOSCtLZ3AyTFgyZHh6WTloZkdQZjQwU2t1S2NEUmlNOXpiK2lEOXB1N3MrSnFVQ2dVSzgzTmdibW1GUlcvOG4zb1JnajY4L1lLeDRMOGZ3cU50aDBZSDJ3RWdOdjRLNWsxdC9TdlpHOHEvS3VBT0FQNDZKcjZNakkzUjNzOFBpWEZ4TUJXTFd5emJidGk0Y1hCdjB3WW5EaDlHMnExYnlNL05oWVdWRlFJNmRVS3YvdjNoN09hbTNuZm8yTEc0Y3VrU3NqSXprWm1lRGl0cmEzVHUwUVBodzRacHpjUnRxS0ZqeDhMSTJCaG5qaDNEM1R0M1lHTm5oNUVUSnFEL3NHSE5QbGtiRkJxS2taTW1JV0xMRm14Y3RRcFdOamJxU2dQWEVoSndKQ0lDYlgxOEVOUzVNL1pzMllMTXUzY3hhdElrOVlSVVl4VVhGVFdvTktPcVQybHpxRDVocGxyeDNsSy9Gc1ZGUmZqOGpUYzB0a2tLQzJGaWFncVB0bTBSM0tVTCtnNGVyUEY3VlhPRnVsZ3N4bE12dllRL3YvOGVWeTVkd3NBUkkrb3RvNjVRS0ZCU1hGd1o5RkFvY0NNbEJiOTgvVFhDaHcyRFgxQVFqSFdja0plVmx1THE1Y3V3c2JYVldjYTZzUXJ6ODNFdElhRnk0amM3RzdsVms3ODcxcS9INWpWcjhOZ1RUNkJycjE0STZOUUpSeUlpQUZST0RHbGJzYjlueXhZb2xVcUVEUnpZYkJuSGtzSkNwRjY3Qm8rMmJXRmphd3VsVW9tOTI3WWhjdTllT0xxNFFDQVFRS2xRTkxnMzg4WFRweHRjQWx0RmxYRmZNN2lWbTUyTjVkOS9qeUtKQktNblQ2NVZTck9ocmlVa1FDUVN3ZFBMQ3hscGFVaU1pME9uYnQxZ0toWWpJeTBORzFhc2dGZjc5aGcyZm55dDI1cVptMlArczgvaSs4OCt3NXBmZnNFenI3MEc0Mm9sOE4wOVBYVldacGk3WkFtS2k0bzBYa01iT3p2TVdieTQxcjU1T1RrNGYrb1VicWVtNGxacUtrcUtpd0VBUmtaR0dEaHlaSlArL3ByS1NrdHhJemtaQmZuNUtNak5SWDV1TGpyMzdJbTJOWDUvcE5MS3haKzZqamRWbjdPc2pBeXQzNWtkT25iVVdhRWg5dHc1QUpYWjF0VmxaV2JpeisrL2g2U2dBR09tVHRVWkRGRW9GTGgwOWl3RUFrR0RQOHM1OSs0aDl0dzVlSGZvb1BkQ0hRQTRFaEdCdkhyNkR4ZFZMU0xaVWtkbEZKWEpzMmJWbXRpOWUrY09Ua1ZGNFVKME5BRGdwWGZmMWVqdHUyTjBwTklUQUFBZ0FFbEVRVlQ5ZWlURXhxSk51M1lJN3RvVm5icDJiWEN2WGhzN08zUUlETVMxSzFlUW01M2RvcjErRy9KN0pLMm9RSHhNREM1RVIrTmFRZ0lVQ2dVQ08zZFdINzlVSjVOSzZ6d1BLc2pQeCtwbHkzRG54ZzI0ZVhwaTVwTlAxdm9ka3N0a0dwOWx1VnlPdlZ1M1FpYVYxaG5ZMTFXQm9HYlo2dkhUcDBPaFVDQXhMZzYzVWxNMU1nR2JvaUhIY3kxeG4vZnJHQzc3M2ozY1RFbUJmM0J3azB2M3F0eElTWUZZTEladkk3SXA2enV1YStoeEh3RDRCQVRnMVk4L3h0a1RKeEFmRTRPTXREVGtabWZEV0NTQ3RhMHRRcnAxZzM5d01EcDM3Njd4WGdXYS8zM1FuSy9yaEJrejRONm1EYUtqb3BCWkZWaHUwNjRkSnMrYWhYYSt2ZzBPdUFPVm1ieXZmZklKb284ZVJVSnNMTzdkdmF0K3JteHNiZEc1Unc5MDZ0cFY0emJkKy9TQnE3czdJdmZ0UStxMWE3aHg3UnJNTFN3UTJxTUhCbzRjcVpGcDNOTEdUcHNHVjA5UG5JcU14STJVRkppWm1TR2tlM2NNR1QyNjF2ZU5QdWRoMTVPU2NDb3FDaDV0MnNESDN4L2h3NGJoeXFWTHVCSWJpK0F1WGU3YjMxVmRkbFVMQ0cydFNwUktKVGIvOVJmU2I5OUdhSThlTGJxd1V5NlRvVWdpYWRSY1dWTFZjYWsrMjgwdExSSGNwUXR1SkNjajVlcFZtSXJGNk5DeEkvb01HcVRPUEcvSy92YU9qbmp4M1hkeGFQZHVKTWJGNFhacUtveEZJamk1dUNBb05CVDloZ3pSV3VHbk9lM2R1bFg5L3k2OWVtSHN0R2thQ3lxVVNpVk9IenVHWFJzMlFDcVZZdmo0OGVxMldRTkhqSUNrb0FESER4M0NIOTk5aDBVdnY2dyt4Mmd0eC9tbFZaV1Vjck96OGZ2Ly9nZHpDd3ZNZXZwcGRhbjZ4dEsxYUZHWG11MmlhbElsYnZRYk1nVGpIbnVzMGVNQ0tvL0ZWaTFiaHFMQ1FveWROZzBlTmVaK1NrdEtjUGI0Y1J3OWNBQkE1Zk9YbTUyTmphdFhZOGlZTWJXTzZ4dnI4b1VMV0x0OE9ZeU5qU0dYeTZGVUt1R2pwVm9rYVdMQW5ZaUlIam4zc3ZOeDdQUWxISTIraE10WHJrTlJSMWtjRDFjSGRPbmtqNjZkT2lBMHVBUHNiSnUzcDdPaGVMbzVRU0dUSWkzOUxqemNHejRoZERzMUNYOSsrNTdHTmxOeFpZOHlLeHM3K0hmcURsc0haOWpZT2NJM0tCUnltUXc3L3ZrRkFEQmc5RlFZR1Jtano5RHgyTGQ1RmJiL3RReXpscnhSNnpGYVVsQzMrZyt1eTh0S2NYRDdQemdhc1JrQWNIei9OdlFaTWhhUnV6ZWhTRktBNlUrL2d1WGYvRnNLU3lhVFl1azd6MkRzNDAraFkrZmFxNE9GUmthWTljeWJ5TTNLZ0pOcnd5Y1dPZ1Ixclgrbk90eEpTNGRTSVh2a2VyZ0RsUUYzZmJJRjlPMnhwZXUrOU0xSUNBb05SWkFlL1dxSGpSdW50YmQxUXgvYnhOUlU2L1VDZ1FDRFI0M0NZQzE5Z3B2eU4rcmFaK0NJRWJXeUpLOGxKR0Qxc21Vd3Q3REE0d3NYd3M3QkFRS0JBSHUzYjhlVlM1Zmc1dW1wUHNrK3VHc1hoRVpHNmlDQlVxbUVRcUdBUXFHQVhDYURRcW5FcUVtVE5JSnFKY1hGVFNyTldCZTVYQTZwVkFxUnNiRTZxRnQ5VWlrN014T0ZCUVV3TWpaV1R4QlZYM0YrK2VKRnBOMjZWZS9qNkRONVBHemNPQXdkT3hiT3JxNXdkSEdCbzdOenJja2ZnVUNBSW9rRVptWm1rTXBrdUhuOWVxMmUzUmFXbGxqODZxdklTRXVyTTlndWxVb1JjK1lNb3ZidFExWm1KdHI1K0dEaXpKazRkL0lrVGtWRllkWFBQMWRPcG5mc0NNKzJiZUh1NVFVYk96dlkyTnJDek53Y0p5TWpJWlZLRWFxbHQ3czJxdGRhVmJaVFZkNVY5WHp2V0xjT0Y2dDZGUjdZdVJOQ29SQzI5dlp3ZEhhR2ZWVXAxNTc5K3FGSDM3NlFGQlRnNXkrL3hLM3IxOVdaUGZ0MzdNRHBZOGZRT3p3Y25YdjBnTDJqSTA0ZlBZckV1RGhZMmRpZ2J4TXpLS3FMTzM4ZVNxVVNRVldUZW9mMzdFSGszcjN3OGZmSEU4ODloL1BSMGRpK2RpMitmdjk5K0FZRXdNM1RFMkt4K04vM2U5WDdycUtpQWdLQlFOMFgzTm5OclZiMlllTGx5eHJsbmhVS0JkWXVYdzRURXhPSVRFd2dGQWlRZGU4ZWt1TGpZV0pxcXM1QVVTcVZPSGZ5SkhadDNJaXkwbEwwSFR4WUl6dThzWklURTlIRzJ4c0NvVkFkQ0Iwd2ZEaWtGUlZZOGVPUEVKbVlZUGJUVDFkV2tERTJWbzlkOVQ1MWRISEJwSmt6c2U3UFAzSDJ4QW1kUGRSckVncUY2c1VFTXFrVTVXVmxNRFV6ZzVHUmtUcG9wOHJXS0MwcHdZR2RPMkZzYkF5djl1M2g0KzhQYjE5ZmVQbjRhSHhlMG0vZFF1VGV2Vm9mcjZTa1JPTzdJRGM3Ry90MzdFQlJZU0VLOC9OUldKVXRHWGZoQXVJdVhOQzRiWWZBd01yc2Fia2NGaFlXRUFpRmlJNktBbEE1U2F4Tk8xOWZuRDF4QXI4dlhWcTUwS1hHNTFvYmhWeU9qTFEwM0x4K0hRN096dXBTMFdWbFpUaHgrREFPNzlrRG1WU0tJYU5IcTB2OWxwV1Y0YTlmZm9HbHRUVk1UVTBoTkRMQ2plUmtwTisramM0OWVqUW9vMFkxNlMrWHl6Rmt6Qmk5YndjQWNSY3ZJdTNtVGIzMlZmWGxyY3ZrcWl6RVlva0VzZWZQNDBKME5HNmxwa0lnRUtCRHg0N29PM2l3K250RVpmRG8wWEJ3Y2tMc3VYUFlzM2t6OW16ZWpMWStQdWphcXhkQ3VuZlgrN2tZTkhJa2t1TGpFYlZ2SHlaVnk0WnNxS2IrSGhWTEpMZ2FINC9FeTVlUkdCZUg4ckl5aU1WaTlBb1BSOWpBZ1hCeGMwTkZlVG1LaTRwZ0toYkR5TWdJOSs3ZVJmTFZxN0RXMFgvK3lxVkwyUExYWDVBVUZzTE4weE5QdnZpaXVwK3hpa0l1eDdzdnZBQlRzUmltWWpHTWpZMGhLU3hFZVZrWkJBS0IxbXo0aG1aL21wbWI0L0dGQzNWZTM1ampKeFY5aitmcWU1ekczR2RMSGNQVkZMVnZINVJLSlFacGVaekdrTWxrU0x0NUU4RmR1alFxUzY2KzQ3ckdIdmVaaXNYb04yUklvekltbS9OOTBKeXZxMEFnUU05Ky9XcFYvZEYzTExxWVcxam9IS011bnUzYVlYWlZ0U0Y5MURXMnhseFhmWHZmUVlQVXdjaTY2SE1lTm5Uc1dJeWFQRmw5N2xHWW40OXRhOWNpdEVjUHZTcWRLQlFLS0pWS1pHVmtOSGhoNTYzVVZGaGFXY0hjd2dMR0loR0VRaUV5MDlOeGNQZHVBTFVYMGtrcktyQngxU3BjT25jT2pzN09tRGhUZS91K3hpb3ZLOFBTano2Q21iazVSQ1ltS01qTFEybEpTYU5hUnpYa3ZXbG1icTUxQVdWejdROVVMa2lkK1BqalFCUExsemRXei83OWtYYnJGaDU3NG9sYXgvcDNidHpBemcwYmNDTWxCU0lURXp3MmZ6NjZoWVZwN0ROMjJqVGs1ZVFnUGlZR0szNzRBVSs5OUJKaXpwNXROY2Y1bDZvV2g4cmxjdmdFQkdER0UwOW9WS05vQ2FvNWh1cUx4MVhIN0xyNm4zZnUzaDFtNXVid0N3eEVWa1lHdm43L2ZZM3JYOWZ5SGFodEd3RDRCZ1Rnem8wYjZCWVdodjVEaHdLb1BJZEp1bklGbDg2ZVJYeE1ES1JTS1R5OHZEQmo0VUo0ZVh2ajBPN2RPSDdvRUJKaVkrSFJ0aTA2ZCsrT3dKQ1FKaVV3dE92UUFXRURCNm9yVFZoWVd1cHNoMFgvWXNDZGlJZ2VDV2wzc3hFVkhZTmowYkZJdktaN2tzN0J6aHBkT3ZtaGE0Z2Z1blRxQUZlbis5TVQrSDRUQ0FUb0d1S0g4ekd4alFxNGUzajVZTXowaGJCM2NvVzlreXZzbkZ4aGFXV0RWK1lNUjN2L1RwaTI4Q1dOL2JldS9nbnBOMU1RM0wwdmZBSXFTK2dPR2pNTjU0NGR3TVdUaCtFVEVJTGVnMFkzeTkvV1ZFV0ZsU3RUdjNqbENVZ0tjdEhHMncvQjNmdmk4TTUxT0xEdGI1dzdkZ0RCM2ZxZ1k2aG1vRWd1a3lFejdTWnVYNytxRHJnWFN3cFFXbHlaTVZzWkxESnVWTEM5T1Z5NEZJdXVJWDZ0c2lJRFBaeXV4c2RqNVk4L3dzemNIQXRlZUVHZFlSZytmRGlDdTNiRjZXUEhrSnlZaUxMU1VnaUZRaHpZdWJQTysvTUxDcW8xV2RYUS91ZGZ2L2Nlc2pJejlkcTNNRDhmWDd6MWxzWTI1Mm9udE5lVGtyRDVyNy9VbDBVaUVUcjM2S0crZk9YU0pady9kYXJleDlGbjhuakVoQWw2TGM1WS9mUFBHcjFJUTdwM3I3V1BTQ1NxYzFWOGRGUVU5bXpaZ3ZLeU1samIybUx5ckZubzJiOC9CQUlCeGozMkdBYVBHb1h6MGRIcXlZRExGeStxYnp0Z3hBaUVEeDJLSXhFUk1ESTIxbXZDRTZnc1NmemVpeS9DMk5nWVJzYkdLQytyckVhanlxanRFQmdJVzN0N09MbTZxb1BzMVh0cVJrZEZ3Y1hORFJGYnR1QnFmTHc2dTFtVmZkUXJQQnlIOSt6Qi9oMDdjR0RuVHJ6eTBVY3d0N1NFaWFrcHBzNlpVMjlwL1laSWlJMEZBQVJXVGM1MzZOZ1JseTlleFB4bm40WEl4QVM5dzhQUnpzY0hSdzhjUU1yVnEwaE9TTkNaVWFGNjNvSEswdnhqcGs3VnVGNVNXS2dSY0JjS2hiaDc1dzZ5TWpJMDlyTjNkTVRFbVRQVkpjSDNidDJLeUgzN1lDd1NZZUxqaitzZDJLNUxRWDQrWkZJcDJ2bjZvckNnQUxsWldlalJyNTg2UzJ6S25EbXdzTFNFbFkwTjNudmhCWFZXdDI5QWdFYVFya3V2WHJDMHR0YVpzVjJmL0x3OGZGV2piNlJBSUlCZllDQUF3TTNURTAvLzk3OW8yNzU5bllIcm05ZXY2K3pyQzBBakU5VEMwaEtYenA2RlFxR0FoWldWK2oxcTcrZ0lPM3Q3MkRvNHdNN2VIbmFPamhDSlJMaDQrblN0bnVJQ2dVQm5RS2RiV0JqdVpXVGcvTW1UT0h2aVJMM1BnWXBZTEVaZzU4NFlPMjBhaEVJaEtzckw4ZDNISHlNM094dld0cmFZTkhPbVJyYVhXQ3pHdll3TUpDY21xaXRDbUppYW9udWZQaGcvZmJyZWp3dFVacW1uWEwyS3p0MjdOL2kxZktIRzkyNXppTnEvSDN1M2JxMThqU3d0MFhmd1lJUU5HS0J6a3JKTnUzWm8wNjRkeGt5ZGl1VEVSSncvZFFweEZ5N2daa29LVGtWRzRxVWFrNnk2dFBmelEwajM3amh6L0RoNkR4alE2RXpQcHZ3ZW5UOTFDaHRYcllKU3FZUkFJS2hjT05DN043cjA3S2t4cVp4KzV3NldmZmxscmNmV3RtQ2lJQzhQYTVjdlIwVjVPVHFHaE9EeGhRdTFaZ0FhR1J2RHljVUZtWGZ2cWhmWENRUUN1SGw2WXNpWU1ZMytuRlB6U0w5OUcrZE9ua1JvejU1b1Y2T3RRbVBkdVhrVE1wa01RWTNNL20zb2NWMTF1Z0liUkkxVjgzdE5GWkFicnFWTkVWQjV2S25LTGg0NGNpUysvZkJEOVhXK0Rjd2FYZjN6ejVBVUZtcTlMcUJUSjQxV1NFcWxFc3UrL2hwcE4yL0MwY1VGVDc3NFlvTXJLZFhIVkN5R1RDcEYrdTEvMnhiYU96cGlmTlhDVUdxOFRsMjd3amNnb05acmRtalBIdXl2V3BUdDQrK1B5Yk5tYWExSUpCQUk4UGpDaGZqbG0yL2dFeENBZzd0MnRhcmpmTEZZWE5tVGZ1aFFqSjQ4K2I3TVp4VVZGdUxUMTErSHNVZ0VFeE1US0pWSzlYRktYWjlWMWZtRXVhVWxCbzl1L1B4bWFVa0pUTVZpVEowN0Y3ZXVYOGZoaUFna0p5WkNXclhndWtOZ0lQb05IZ3ovYWdzd1JrMmVqTEJCZzNCNHp4NmNQM1ZLdlNEVTBjVUZ6Ny81WnExRmp3RHc2WTgvMWxsQjA5Yk9ybkt4Q1RVSUErNUVSUFJRVWlxVnVIRTdBMGRQWFVMVXFSaWszcnFyZFQrQlFJRGdBRy8wNzlVWlBic0d3TXZENVpFSlNJWjFEOEt1UThjeGZuVERWN05hMnpsZzBGajlKbGYzYjFtREV3ZTJ3OXJPQVZQbS85dXJ6MWhrZ3Nuem44TWZYNzJOTFN1L2g4akVCTjM2RG0zd1dKcVRURnFCS3hjcnk0ZVdsaFJoekl3bk1XRFUxS3BTcVY3NGU5a1hzTEYzeE5RYUN3b0FxRXZxVzlsVUx0TEl5cmlEUDc1NlJ4M0FYL1BESjNoODhXc3dNVzNaa21PNkhEbDZBdU9ITmEzc0ZsRno4ZzBJUVBlK2ZURnd4SWhhMlEvMmpvNjErdFFybFVvb3FrcVpWZituVXJOOCthaEpreHJjd3l4ODJEQjFDZW1hTEsyc05QcTgyVGs0b04rUUlaQldWRUFKd00zREE5Mzc5bFZmM3pFa0JETVdMSUJTcVlTUnNUSGErZmhvOVB0OWJQNThQRFovZm9QRzExUjlCdzlXdDB0UTlYSFdoNm1wS2J5OHZXRXFGcU56ang1SXVuSUZnWjA3STdSbnoxclB1NFdWRmNLSERWTS9semVTazVHUm5vNmlnZ0tNR0Q4ZVFpTWorQVlFd0tNcTYxMFhKeGNYOVFTL3FWaU05bjUrS016UGgwS2hnS1cxTmJ4OWZkVUIrNDRoSWVoWXJSOTZUVjdlM3JDeXNjR0lpUlBoRnhTRVh1SGhHdG5LSGw1ZW1MTjRzYnFQbzZvUGF6c2ZINjBsT1p0aTdwSWxTTHg4V1YzVzJLdDlleXg2K1dXTndKYXJoNGZHZTBPVjNRNmxFaEFJSUJBSU5CYVh2UGJ4eDFxRFdUTVdMTUNNQlFzMHRyMzh3UWVRVmxSQVdsRUJ1VndPWTVHbzF1ZGswT2pSS0pKSU1HamtTTDM3cW5ZTEMxT1g4ZGJHeHRZVzczNzlOU3JLeTJGdVlZR25YbnBKSTJ0WU5VRUZBSE9XTEVGWmFTbkVabVphU3c3WERNTDFDZy9YdXcySWc1TVRSazJlWEZrV3NhcHFnbysvdi9yMkFvRkFuZW12aTVlM056cDE2NmJPL0s3cG45OS9WeThLQVNyZnZ5OS8rQ0dzYld4MFpzVlU1OTZtRFp6ZDNLQ29XbWhoWldPRFBnTUg2Z3g0Q1FRQ2pKNDhHYU4xbE5UWGw0bXBLUjZiUHg5cHQyN1Yrb3lvdlBYRkY1Vmx3S3ZHcHF0dGhOYjdOekZSdjllNjlPcUY1S3RYTVhuT0hKMzdtNXFhTm1zZnlycW95c3QyQ3d0RHg1QVFqUVU3ZFZGbHdYZm8yQkVUWnN6QTJSTW5HbHdhZnRMTW1iaWRtb29OSzFmaTJhckozZm8wNSs5UmFJOGVTSXlMUTFzZkg0UjA2Nll6YTh6ZDB4TmhBd2RxdlBaZTN0NEkxZEx6MWNiT0R0T2ZlQUtTZ29KNkovTC8rOEVINnZlVW91bzdxYmxhZUZEalNTc3FzSDdGQ3RqYTJ6ZnJaUHZONUdRWUd4czNxaDk4WTQ3cm12UDJSUFhwTTJnUTJ2bjZ3cmJhOGUyMGVmUFV4NUtUcTFVeUdUVnBFanpidG9WQUlJQzVoVVd0ZGpMMUdUUnFGTEl5TXlHWHlTQ1R5YUJVS21GcWFvcDJ2cjRhQzN5Qnl0K3FZV1BISXViTUdVeWNPVk92WUx0SDI3YnFoWmo2ZXZ2TEx5dlB6eFFLb0tydk0ybm43T2FtMSsrOWlyYlhySGYvL3JoejR3WjZoWWZYKzUwcU1qSEJrbGRlZ2JGSWhMS3lzbFoxbkIvYXN5ZGMzTjMxV3BUWXBWY3ZuWlYzR3NMYTFoYnViZHFnb3J3Y1NnQlFLbUZyYncvZmdBQ3RKZkZyc3JDMHhBZ2RDMi8wb2VxZExoUUs0ZGFtRFFyeTh1RGc2SWpPUFhxZ1M2OWVPbnZjMjlyWllmS3NXUmd4Zmp6T25qaUJpMmZPWU1LTUdWcUQ3UUIwdmdmYisvbHBMTnlraGhISWlxL3JycU5MUkVUVXloUktpbkhnNkRuc09SaU42emZUdGU0akZBb1JHdVNMOExCUTlPdlZDUTUyemRPUHJyV3BxSkJpNnBQdllkV3ZQOFBSb1hreStWK1pNeHhkK3d6R3pDVnZRRnBSanMwcnY4ZTVZd2RnWm02SnhXOStDWTkydnJWdWMzei9ObXhiOHpNQW9PK3dDUmo5MkFKMWVmcnE5K3ZnN0k0M3YxbXA5empzSEYzdzl0STE5ZTY3YysxdmlOcXpDVit2cWV4cHYzSDVVcVFtWGNZVC8va1FUbTZWQi9VcGliRlk4ZTE3VUNxVmVPYWRiK0RSdHZMdmVIMythUGlIZE1QOC8zeUl5TjBic0dmRG4zajJuVzhoTkJKaStUZnZvYVNvRUFOR1RVRkJYalppb3FOZ2JXdVB2c01tSUtCekR6ZzR1ME5zVnYvSmJtVTVLem5rTWhua01obE14R0lZRyt0L2NnWUFXVGs1ZUdMeGM5ajB4MGNRaWU3ZmVzdFY2L2RpNWZvSUhObnkzWDE3VENKNjhKV1ZsVUVrRW5FaWpvZ0l3TDI3ZHhGMzhTTDhBd1BoMlV4OU40bWE0bFpxS3E0bEpDQ2thOWNtbGFNbElpS2lwcEhMNVR4dk5pQmppL1lOeXNwamhqc1JFYlY2Q3FVU0YyT1RzUHRRTkk1SFg0SlVWcnYwcXJHeEVOMUNBaEFlMWhsOWUzYUNqUlZYdDV1WWlEQ3dUeWoySDQ3RXpHbE55NHFxcVVoU2dCOCtlQUU1OSs3QzJzNEJDLy83c2RaZ093RDBHejRSMG9weTdObndKMDRjMkk3cmlYRjQ2ZU9mNml4dDFKSW16WHNPNWFVbHNMQ3FYQmw3OHVCT2JQOTdHVVFtcG5qcTFjL1V3WFlBOFBJSndKV0xwL0hhdkpFQUFIdEhGN1QxN1lpOW0xZWhwS2dRM2ZvT3hiaVppeUNYeVdCbWJvWG9JN3NSc1hFRklqYXVBRkM1Mmx4b1pBU0JRS2l1ckZDWnRhdFFaL05XSnhBSThPYTNxMkh2cU45S1pKWDloeUl4SUN6MHZnYmJpWWgwYWM0UzdVUkVyWjJ6bXh1R3VEVzh4Uk5SUy9IeTlvYVh0N2VoaDBGRVJQVElZN0M5ZGVHc0t4RVJ0Vm9aV2JuWWQvZ01JZzVISXpNcnI5YjFJcEV4ZW5VTlJIaFlaNFIxQzRLbGhmWXlPbyt5c2NQNjRMMnZWbUg2NUFuTmVoQm5hV1dEOWdFaGNIQjJ3NHhGcjhIYXR1NE0ra0ZqcDhQYkx4amIvLzRGMDU5NjJXREJkZ0F3TmhiQjJPcmZNbFNtWnVhd2MzVEIvQmZmaDZ0bk80MTlaejN6Sms0YzJJNnkwbUtJVEV3Uk5uZ3NoRVpHQ0I4MUJYZFNrL0RZay84RlVObWpjc29UTDZEZmlJbUlpWTdFbmV0SmtCVG1RVnBSQVlWY0RybGNCb1ZDQWFWU29iNXZnVUNnRHNRTGhVSUloRUswOHcxc2NMQmRKcGRqNjg3ZCtQaTErWTErVG9pSWlJaUlpSWlJaUloSU81YVVKeUtpVmtVcWxlSDQ2VmpzUGhTTkM3RkpHdjE3Vlh5OVBURm1XQmlHOU84S0s0djZTM1kvNmw3NzZCY01IalFNWTBZMGIvOTBtVXdLSXlOamRlWjJrKzVMV2dHQlFBaWpCdlFLMVpkQ0xvZENJWWV4eUVUM1BncEZnL3RKTnVZMkxXSDN2Z000RW5rUS8vZnU0dnYrMkN3cFQwUkVSRVJFUkVSRVJLME5TOG9URWRGREtTOWZnbTBSeDdCOTczRVVTSXByWFc5cFlZYWg0ZDB4Wm1oditIcDdHbUNFcmRlY2FjUHg1YzhiTVdyWTRHWU5FRGUwejNpZDkxVkhNTHlwaEVaRzlXYlVOK1o1ZVJDQzdRcUZBbjl2Mkl6WG4zbk0wRU1oSWlJaUlpSWlJaUlpZWlneDRFNUVSQSswVzJtWjJMZ2pFdnNpejBBcWxkVzZ2a3VuRGhnek5Bejllb1hBMUtUNUFyeVBrazRkMjhQRHhSWWJ0KzNBOU1rVERUMGNha1lidCs2QWg0c3RnanV5QnlNUkVSRVJFUkVSRVJGUlMyREFuWWlJSGpoS3BSS3hWMUt3WWNjUm5EeDd1ZGIxVHZhMkdEbTRKMFlPN2dWM1YwY0RqUERoOC96Q0tYajJ6ZjloeUlCd09EclUzVytkV29mc25Cejh0WDRqZnZyaUpVTVBoWWlJaUlpSWlJaUlpT2loeFlBN0VSRTlNT1J5Qlk2ZWlzSDZIWWR4TmZsMnJldjlmTnBneG9UQkNBOExoWkdSNGN0MVAwdzgzQnd4Y1dSZkxQM3BGM3o2M2x1R0hnNDFnNlUvL1lwSm8vckJ3OVhCMEVQQnF2VjdEVDBFSWlJaUlpSWlJaUlpTW9CNTAwY2FlZ2d0amdGM0lpSXl1TEt5Y3V3K0dJMU5PeU9Sa1pWYjYvcXc3a0dZUG1Fd1FnSjlJQkFJREREQ1I4T3NLY1B3N0p2L3c5WmRlekJwN0doREQ0ZWFZT3ZPM2NqSVNNTzdMMDR6OUZBQUFDdlhSeGg2Q0VSRVJFUkVSRVJFUkdRQWowTEFYU0FydnE0MDlDQ0lpT2pSSkpYS3NIUC9TZnkxZVQveThpVWExNG1NalRCc1FBOU1tekFJN1R4ZERUVENSMDlhUmc2ZWYyTXB2djc4WTNUd2FXL280VkFqWEV1NWpsZmVmQmMvZlBIU0E1SGRUa1JFUkVSRVJFUkVSTlNhR0Z1MGIxRG1Id1B1UkVSMDM4bmxDdXlMUElQVkcvWWlNeXRQNHpvckMzTk1HTmtYazhhRXc5N1cya0FqZkxRZFBYVUpQNi9haVorLy9SSk9qZ3pZdGlaWjJUbFk4dEtyZUhiK2VJU0hkVGIwY0lpSWlJaUlpSWlJaUloYUhRYmNpWWpvZ2FWUUtoRjU0aUpXck51RE8rbFpHdGM1T2RoaStzVEJHRDA0REdabUpnWWFJYWxzMkhFRUVZZlA0NmR2L2c5V1ZwYUdIZzdwUVNJcHdqTXZ2NDdSZzd2aHNmR0RERDBjSWlJaUlpSWlJaUlpb2xhSkFYY2lJbnJnS0pWS25Eb1hqK1gvN01iMW0ra2ExOWxZV1dEMjFPRVlQNkl2VEV4RUJob2hhZlBMcXUyNGxIQWIzM3o2SVlQdUR6aUpwQWd2di8wK1FqdDZZZEc4OFlZZURoRVJFUkVSRVJFUkVWR3J4WUE3RVJFOVVDN0VKZUdQdjNjaEllbW14bllMTXpHbVR4cU1LV01Id2x4c2FxRFJVVjBVU2lWK1g3MFRweTRtNGR2UFBtSjUrUWRVVm5ZTy92dldld2pyNG9lbjVvNkRVTkNnWTBFaUlpSWlJaUlpSWlJaXFvWUJkeUlpZWlEY1NjL0NqMzl1d2VrTFZ6UzJtNXFJTUdYc0FFeWZPQmpXbGhZR0doMDF4SVlkUjdCNTkzRjgvc0U3Nk9EVDN0RERvV3F1cFZ6SG14OThncWxqK21QYStJR0dIZzRSRVJFUkVSRVJFUkZScThlQU94RVJHVlJaV1RuKzNud0E2N2NmaGxRbVYyODNOaFppM1BDK21EVmxPQnpzckEwNFFtcU1vNmN1WWVtdkcvREVuRm1ZTkc2TW9ZZERBTGJzMkkyVmYvMkRseFpOUTNoWVowTVBoNGlJaUlpSWlJaUlpT2lod0lBN0VSRVpoRktwUk5USkdQeThjaHV5Y3ZMVjJ3VUNBWVlQN0lINTAwZkIxZG5lZ0NPa3BrcTdtNDBQdjFrSlYxY1B2UFRzSWpnNnNNUzhJV1RuNUdEcFQ3OGlJeU1ONzcveUJEeGMrVG9RRVJFUkVSRVJFUkVSTlJjRzNJbUk2TDY3Y1RzRDMvMitDVEdYcjJsc0QvUnJoLzg4UFJVZDJyY3gwTWlvdVVtbE12eXo1U0MyUmh6SDdPblRNRzNTZUFpRlFrTVA2NUdnVUNpd2Nlc08vTFYrSXlhTjZvZVprNGRDSkRJMjlMQ0lpSWlJaUlpSWlJaUlIaW9NdUJNUjBYMVRYRktHVlJzaXNIblhVU2dVQ3ZWMk94dExQRDEzUElZUDdBbWhvRUcvUzlSS3BOM054Zy9MTnlNdE14K3pIcHVDRVVNSHc5akl5TkREZWlqSjVITHNPM2dZZjIvWURBOFhXenovNUZSbXRSTVJFUkVSRVJFUkVSRzFFQWJjaVlpb3hTbVZTdXlQT290ZlYrOUFYcjVFdlYwb0ZHTFM2UDZZUDMwVUxDM01ERGhDdWwvaUVxN2pyMDM3Y1RNdEd4UEhqc2J3SVFQaHhGTHp6U0lySndmN0QwVmk2ODdkOEc3ampObFRoaU80bzdlaGgwVkVSRVJFUkVSRVJFVDBVR1BBbllpSVd0Uzk3SHg4L2ZNNm5JMUowTmdlRXVTRC96dzFEZDVlYmdZYUdSbFNVc3B0N0Rwd0NsR25ZdERCeHhlRHd2dWlhK2NRZUhxNEczcG9yY3FkdEhSY3VCU0xJMGRQNEZwS01nYUVoV0xzc0RENCtiQXRBeEVSRVJFUkVSRVJFZEg5d0lBN0VSRzFDS1ZTaVQySG92SHpuMXRSVWxhdTN1NW9iNFBGOHlaaWNMOHVFTEI4L0NPdm9rS0s2UE5YY1BMY1pWeUlUWUpBYUl5UW9FQjR0ZkdFbDZjSFBEM2NZVzFsQlhNek01aVptMEZrL0dqMUlKZktaQ2d0S1VWSmFTa0tKUkxjU1V2SHJUdHB1SFg3RG1ManIwQ3BrS0ZyaUIvNmRBOUc3MjZCTURFUkdYcklSRVJFUkVSRVJFUkVSSThVQnR5SmlLalpaV2JsNGV0bDYzQXVKbEc5VFNnUVlPcTRnWmczWXhUTXhhWUdIQjA5cUpSS0pkTHVaaU0rS1JWMzB1N2hWdm85cE4zTlJuRnhLVXBLeTFGU1ZncVpUR0hvWWQ1WHhzWkNtSXZOWUc1bUNnc0xNM2k0T2NMTDNSbWVIczRJOHZPR2g1c2pGNjRRRVJFUkVSRVJFUkVSR1JBRDdrUkUxR3lVU2lWMkhUaUZYMVp1MDhocTkvSnd3ZXZQejBTZ1h6dkREWTZJaUlpSWlJaUlpSWlJaUtpWk5UVGcvbWpWY1NVaUlyMWxaT1hpNjUvVzRueHNrbnFiUUNEQTlQR0RNZi94VVRCbHFXc2lJaUlpSWlJaUlpSWlJbnJFTWVCT1JFUWFLclBhVDJMWnFtMG9MYTFRYjIvajdvdzNucCtKUUg5dkE0Nk9pSWlJaUlpSWlJaUlpSWpvd2NHQU94RVJxUlZLaXZIRkQzL2oxTGw0OVRhQlFJQnA0d1ppd2N3eHpHb25JaUlpSWlJaUlpSWlJaUtxaGdGM0lpSUNBTVJkU2NISFMxY2pLeWRmdmMzVDNRbXZQenNMd1IyWjFVNUVSRVJFUkVSRVJFUkVSRlFUQSs1RVJJODRoVUtCdjdjY3dNcTFFVkFvbGVydFU4Y054TUtaWXlBMk5USGc2SWlJaUlpSWlJaUlpSWlJaUI1Y0RMZ1RFVDNDY3ZNTDhlblNOYmdRbDZUZVptTmxnVGRmbkkxZVhRTU5PRElpSWlJaUlpSWlJaUlpSXFJSEh3UHVSRVNQcVBPWHJ1TFQvNjFHWGtHUmVsdElrQS9lZVdrdW5PeHREVGd5SWlJaUlpSWlJaUlpSWlLaTFvRUJkeUtpUjR4Y3JzREtkWHZ3OTVhRFVGYVZrQmNJQkpnN2JRVG1UQnNCSXlPaGdVZElSRVJFUkVSRVJFUkVSRVRVT2pEZ1RrVDBDTW5LemNkSDM2ekU1WVJVOVRZN1d5dTg4OUpjZE8za1o4Q1JFUkVSRVJFUkVSRVJFUkVSdFQ0TXVCTVJQU0t1Sk4zQXUxOHNSMjUrb1hwYnR4QS92UDJmdWJDenRUTGd5SWlJaUlpSWlJaUlpSWlJaUZvbkJ0eUppQjRCKzFsWCt1RUFBQ0FBU1VSQlZJNmN3VGZMMWtFcWt3TUFoQUlCNWo4K0dyT21ESU5RSUREdzZJaUlpSWlJaUlpSWlJaUlpRm9uQnR5SmlCNWljcmtDdjY3WmpvMDdJdFhiYkswdDhlR3JDeEFTNUdPNGdSRVJFUkVSRVJFUkVSRVJFVDBFR0hBbklucElTWXBMOE9IWEszSCswbFgxTmw5dlQzenl4cE53Y2JJejRNaUlpSWlJaUlpSWlJaUlpSWdlRGd5NEV4RTloRzdleWNEYm4vK090THZaNm0wRCtvVGlqZWRtUWl3Mk5lRElpSWlJaUlpSWlJaUlpSWlJSGg0TXVCTVJQV1JPbll2SEo5K3VRa2xadVhyYkU0K1B4cHlwd3lGZ3YzWWlJaUlpSWlJaUlpSWlJcUptdzRBN0VkRkRRcWxVWXUyMlEvampyMTFRS3BVQUFMSFlGRys5T0F2OWUzVTI4T2lJaUlpSWlJaUlpSWlJaUlnZVBneTRFeEU5QkJRS0JiNzdmVE4yN0R1dTN1YnFaSTlQMzNvSzdkdTZHM0JrUkVSRVJFUkVSRVJFUkVSRUR5OEczSW1JV3JueUNpaytXYm9heDAvSHFyZUZCUG5ndzFjWHdOYmEwb0FqSXlJaUlpSWlJaUlpSWlJaWVyZ3g0RTVFMUlwSmlrdnc5bWUvSXk3aHVucmI2Q0c5OFo5RmowRmtiR1RBa1JFUkVSRVJFUkVSRVJFUkVUMzhHSEFuSW1xbDdtWG40L1dQbCtIRzdRejF0cm5UUm1EK2pGRVFDQVFHSEJrUkVSRVJFUkVSRVJFUkVkR2pnUUYzSXFKVzZNYWRETHoyNFRKazVlUURBQVFDQVY1NGFpb21qdXhuNEpFUkVSRVJFUkVSRVJFUkVSRTlPaGh3SnlKcVpTNG5wT0t0ejM2RHBMZ0VBQ0F5TnNJN0w4MURlRmhuQTQrTWlJaUlpSWlJaUlpSWlJam8wY0tBT3hGUkszTDhkQ3crWHJvYUZSVlNBSUNGbVJpZnZ2VVVPZ2Y1R25oa1JFUkVSRVJFUkVSRVJFUkVqeDRHM0ltSVdvbTlSMDdqcXgvWFFxRlVBZ0FjN0t6eDVYdEwwTDZ0dTRGSFJrUkVSRVJFUkVSRVJFUkU5R2hpd0oySXFCWFlkZUFrdmxtMlhuMjVqYnN6dm54dkNWeWQ3UTA0S2lJaUlpSWlJaUlpSWlJaW9rY2JBKzVFUkErNGJYdVA0N3ZmTnFvdkIzUm9peS9lV1FRYkt3c0Rqb3FJaUlpSWlJaUlpSWlJaUlnWWNDY2llb0J0M2gyRkg1ZHZVVi91Rk9pREw5NVpCSE94cVFGSFJVUkVSRVJFUkVSRVJFUkVSQUFEN2tSRUQ2d05PNDVnMmNwdDZzdWhRUjN3K2R0UFFjeGdPeEVSRVJFUkVSRVJFUkVSMFFPQkFYY2lvZ2ZRUDFzTzR2ZS9kcW92ZCtuVUFaKzk5VFRFcGlZR0hCVVJFUkVSRVJFUkVSRVJFUkZWeDRBN0VkRURadlhHZlZpeGRvLzZjcmZPL3Zqa2pTY1piQ2NpSWlJaUlpSWlJaUlpSW5yQU1PQk9SUFNBVUNxVldMVitMMVp0Mkt2ZTFpTzBJejUrWXlGTVRVUUdIQmtSRVJFUkVSRVJFUkVSRVJGcHc0QTdFZEVEWXZXR2ZSckI5bDVkQS9IUmF3dGd3bUE3RVJFUkVSRVJFUkVSRVJIUkE0a0JkeUtpQjhER0haRll1VDVDZmJsUGoyQjg4TW9URUluNE5VMUVSRVJFUkVSRVJFUkVSUFNnWWlTSGlNakE5aHc2alo5WGJsVmY3dHV6RTk1LzVRbUlqSTBNT0NvaUlpSWlJaUlpSWlJaUlpS3FqOURRQXlBaWVwUkZuWXpCTnordlZWL3VIaHFBOTErZXoyQTdFUkVSRVJFUkVSRVJFUkZSSzhDQU94R1JnWnlOU2NBbi8xc0ZoVklKQUFqMDk4YkhyeTFnR1hraUlpSWlJaUlpSWlJaUlxSldnZ0YzSWlJRHVKeVFpbmUvV0E2WlRBRUFhTi9XSFYrODh6VEVZbE1EajR5SWlJaUlpSWlJaUlpSWlJajB4WUE3RWRGOWxweDZCMjk4K2d2S0s2UUFBQTlYQjN6MS9oSllXWmdiZUdSRVJFUkVSRVJFUkVSRVJFVFVFQXk0RXhIZFI3ZlQ3K0cxajVhaHVLUU1BT0JvYjRPdlAzZ085cmJXQmg0WkVSRVJFUkVSRVJFUkVSRVJOUlFEN2tSRTkwbFdUajVlK2VBbjVCVVVBUUNzclN6dzFRZlB3TlhaM3NBakl5SWlJaUlpSWlJaUlpSWlvc1pnd0oySTZENG9LU3ZIbTUvK2hudlorUUFBTXpNVGZQbnVZclR6ZERYd3lJaUlpSWlJaUlpSWlJaUlpS2l4R0hBbkltcGhjcmtDSDM2MUFpazMwZ0FBSXBFeFBudnphZmo3ZWhsNFpFUkVSRVJFUkVSRVJFUkVSTlFVRExnVEViVWdwVktKNy8vWWpETVhFOVRiM241eERrS0RPeGh3VkVSRVJFUkVSRVJFUkVSRVJOUWNHSEFuSW1wQkczZEdZc2UrNCtyTGkrYU54NEErb1FZY0VSRVJFUkVSRVJFUkVSRVJFVFVYQnR5SmlGckkwVk9YOE11cTdlckw0NGIzeGZUeGd3MDRJaUlpSWlJaUlpSWlJaUlpSW1wT0RMZ1RFYldBaEtTYitQUzdOVkFxbFFDQUhxRWQ4ZUpUVXlFUUNBdzhNaUlpSWlJaUlpSWlJaUlpSW1vdURMZ1RFVFd6dTVrNWVPdXozMUJSSVFVQWVIdTU0ZjFYNThQSWlGKzVSRVJFUkVSRVJFUkVSRVJFRHhOR2Y0aUltcEdrdUFSdmZQSXI4Z3VMQUFEMnR0YjQvTzFGc0RBVEczaGtSRVJFUkVSRVJFUkVSRVJFMU53WWNDY2lhaVp5dVFJZmZMa0N0OUl5QVFCaVV4TjgvdmJUY0hHeU0vRElpSWlJaUlpSWlJaUlpSWlJcUNVdzRFNUUxRXgrVzdNREYrS1NBQUFDZ1FEdi9uY2UvSHphR0hoVVJFUkVSRVJFUkVSRVJFUkUxRklZY0NjaWFnYUhqcDNIaGgxSDFKZWZtVDhSZlhvRUczQkVSRVJFUkVSRVJFUkVSRVJFMU5JWWNDY2lhcUxrMUR2NDZxZTE2c3NqQi9YQ2xMRURERGdpSWlJaUlpSWlJaUlpSWlJaXVoOFljQ2NpYW9JQ1NUSGUvV0k1eWl1a0FBQi8zelo0YWRFMENBUUNBNCtNaUlpSWlJaUlpSWlJaUlpSVdob0Q3a1JFalNTWEsvRFIxeXVSa1pVTEFMQzF0c1JIcnowSkV4T1JnVWRHUkVSRVJFUkVSRVJFUkVSRTl3TUQ3a1JFamZUN1h6dHhJUzRKQUNBVUN2SCtxL1BoN0docjRGRVJFUkVSRVJFUkVSRVJFUkhSL2NLQU94RlJJeHc2ZGdIcnR4OVdYMTR5YndKQ2d6b1ljRVJFUktTUHJNeE1qY3VTd2tJYzNMVUxaYVdsQmhwUnl5a3ZLME5HV3ByVzY1UktKWTRlT0lEODNOeG1lU3lsVW9uRXVEakV4OFEweS8yMVJtV2xwU2lTU0F3OURDSWlJaUlpSWlJaXVzK01EVDBBSXFMV0p1VkdHcjc2NlIvMTVhSGgzVEZsN0FBRGpvaUlpUFNSbVo2Ty8zMzhNZm9PSG95eDA2WUJBRzVkdjQ0RE8zZkN5TWdJZzBhTjB1dCtEdXpjaVlPN2R1SC9mdjFWNi9VeXFSUVZGUldvcUtpQXRMd2N4VVZGS0pKSVVGeFVoR0tKQkk3T3pnanAzbDI5Ly9Xa3BDYi9iVFoyZG5Cd2N0TFlkdTdrU2V4WXZ4NXpseXhCVUdpb3huV0pjWEhZdldrVExLMnMwTFYzN3lZL3ZrSXV4NjZORzFGY1ZBVHZEaDFnYm1HaDErMnVKeVVoL2ZidEpqMjJlNXMyYU8vbnA3NjhZLzE2bklxTXhPZkxsdW04elR2UFA0OU8vOC9lZllkSFdhWnZILzlPSnIyU1hnZ2hsTkJySU5KN3J5cEZWQVJSZDhXMjdtOHRxK3UrMW5XdGExL0ZMaWdJVWxSNjd5V0dFbm9MRUFnUUFpRWhDU0U5TS9QK2tXUmtTQ0VnN0VBNFA4ZXhoM25hL1Z6UEpKVGxmSzc3am81bXpBTVBYSGI4NHVKaTV2LzBFN2QxN1VydHVuVXJQTWRrTXZIQmE2OFJWcWNPOXovMm1NMHhzOW1NZzRQZWN4WVJFUkVSRVJFUnFha1V1SXVJWElFTE9YbTgrUFkzRkJRV0FkQ3dYamhQUHpvR2c4Rmc1OHBFUktRcVpyT1pXVk9tWUxGWWFIdmJiZGI5elZxM0pqZ3NqRFZMbHhMVHRTdWVYbDVYZlk4RnMyYXhZZVZLTEJaTGhjZGRYVjN4OGZNak5EeWNsdTNhV2YvcytPSzk5Njc2bm1XNjkrdkhrRkdqck5zV2k0Vk5hOVlRRUJ4TTAxYXR5cDIvZnNVS0hKMmNjUGYwNU5EKy9SV09HZFcwcWMxMlhtNHVoUVVGVmRZd1orcFVsczJiUjYrQkF5czl6OVhORFJkWFZ3RDI3dGpCaHBVcnEzeTJ5K25hcDQ5TjRHNDJtekdielZWZVl6R2JNUnFOMVJyL2ZHWW11N1p0WTllMmJVeDgrbWxDYXRjR1lQS25uNUo3NFFLUFBmY2NScU9SanQyN3MrVFhYOW16ZlRzdDJyYTFYcjkrK1hMV0xGM0tvODgrUzFCbzZGVThvWWlJaUlpSWlJaUkzTWdVdUl1SVZKUEZZdUhkejZhVGNpWWRBRzlQRC83MTNFTzR1ampidVRJUkVibWNGUXNXY09MWU1icjM3Mi9UcFd3d0dCZzZhaFRmZlB3eGMzNzRvVngzOHBVb0xpN0dZckV3Wk5RbzNOemRjZmZ3d04zREF6Y1BEM3hxMWNMTjNiM1NhNk03ZHFSVGo2dWJMZVhUdDk4dXQyLzN0bTJrblRuRDNROCtXSzY3K3VpaFF4dzVlQkNBN3o3NXBOSnhMKzNnbnp0akJ0dmo0aTViVCt5YU5jU3VXVlBwOFVGMzNrblBTd0w1eW1ZTHVKem5KazY4cXV0TUpsTzFBM2UvZ0FER1BmSUlYMy80SWQ5Ky9ER1BQZjg4dFh4OU1SZ01wSjA5YXoydlc5Kyt4SzVkeThMWnMyblNzaVdPamlYL1Z5c3ROWlc4M0Z4cStmbGRWYTBpSWlJaUlpSWlJbkpqVStBdUlsSk5jNWR1WkYzc1RxQWtvSG5wNmZzSkNkSS9ub3VJM09qMjc5ckZxa1dMQ0EwUFo4RHc0ZVdPTjJyZW5PaU9IWW4vN1RkV0xWcEU3OEdEeTUxVGtKOVBSdWw2NTJYcmRKOCtkY3A2UENRc3pQcDE5Mzc5cnJoR2J4OGZJdXJYditMckttSTJtMW14WUFGaGRlclFwclNiZi9yWFh4TVVHa3J2d1lOWk1HdVd0YzdPdlhyWlhKdXdieDgvVDUxSzNRWU5LaDMvdnFzTXVjdVVkWWpiaTlsc3htS3g0T2prVk8xcjZqZHF4UEF4WS9qbHh4L1p1V1VMUGZyM0p6QWtoSDA3ZDVLYms0Tzdod2VPVGs3MEdUS0VuNmRPWmRPcVZYVHYzeCtBNUJNbjhBc0l3Tm5GNVhvOWtvaUlpSWlJaUlpSTJKRUNkeEdSYWpoODlDU2ZmZnV6ZFh2ODZBRzBhOTNZamhXSmlFaDFKQ2NsTWYyYmIzQnhjV0hzd3c5WEdyTGVjYzg5SkNjbHNYVHVYSnhkWE9qYXA0L044Y1NFQkNaLytxbk52ZzllZmRYNjlkVjJhRjlzNzQ0ZDFJbU14THRXTFFDS2lvcVkrdm5uOUJvOG1NaExBdkNNOUhRMnJscEZqOUpROTJKYk5temdURW9Lano3N0xBYURnVVA3OTdOanl4YTY5ZTFMM1ByMW5FeEtvblpFQkhIcjE5T3BaMC84QWdJQXlNcklZTm04ZWJpNXUxZTV0bm5MNk9pcmVyN0NnZ0ljakVacjUvZkZqaWNtWHRXWTFmV2ZsMTdpN0prek52czJyRnhaYmpyN0I1OThrc2JObTFjNFJzY2VQUWdNRHFaQmt5WkF5ZHJ4QUtkT25LQmg2YjcyblR1VG5wcEsyNDRkQVNndUt1SjBjdkpWZjJZaUlpSWlJaUlpSW5MalUrQXVJbkladWZrRnZQcmVaSXFLVFFDMGF0NkFjYU1IMkxrcUVSRzVuRk1uVHZETnh4OVRWRmpJaE1jZkp6QTR1Tkp6WFZ4ZG1mREVFMHg2OTEzbXo1eEpSbm82UTBhTnNrN0hIdG13SVk4Kyt5d0FLeGN1SkdIZlB1djJ0VkJRVU1BdjA2WlJMeXFLc1E4L0RNRGU3ZHM1c0djUFBRY081TGUxYTRudTJOSGFKYjFsd3dZMnJWNU5qd0cyZng3bFpHZXo1TmRmYVJNVFEyVERocGpOWmhiT25vMkhseGZSSFRzeTZkMTNhZFM4T2VNbVR1U2oxMS9uKzBtVGVPVFpaeWt1S3VLYmp6NGlMemVYQjU1NEF2L0F3TXZXZk9MWU1jNmVQbzNKWk1Ka01sRlVXRWhCZmo2RkJRWGs1K2VUZStFQ09hWC9PNStaU1Y1dUxvTkdqS0RuZ1BKL2hsWTBMZjZWK20zZE9yS3pzamh4N0JnQXkrZlB4MkF3MEhmb1VGcTFhOGY1ckN5Z1pPci83WEZ4MUk2SXNJYm01OUxTT0hMd0lFNlg2WG92QzlzQkl1clZBMHFtNkM4TDNJMUdJNE5IanJTZWMvVHdZVXpGeGRTUGl2ckR6eWNpSWlJaUlpSWlJamNtQmU0aUlsV3dXQ3k4UCtrblRwNHFXYVBWMjh1RC8vZTM4UmlORHBlNVVrUkU3T25JZ1FQODhNVVg1T2ZsTWZyKysybmNvc1Zsci9FTENHRGlVMC94OVVjZnNXSGxTbzRlT3NUSWNlT29IUkdCbTdzN2tRMGJBbkFtSlFYQXVuMHR1TGk0TUdqa1NHWis5eDB4ZS9mU3FIbHp0bXpjU0VoWUdENit2bno5NFllY1MwOW44SWdSbUV3bXRtemFSTXZvYUx5OHZXM0dTVDV4Z3R5Y0hIYkh4N1ByMFVjeG04MEFqTDcvZnZKeWN2RDA4dUt1Q1JOd2RuRmgvS09QTXVuZGQvbnEvZmZKeTgzbGZHWW00eVpPSktwcDAyclZITGR1SFZzMmJyUnVHd3dHSEoyY01Kdk5tSXFMYWRhNk5iWDgvQWdPQzhQZDNSMVhkL2RLcDVOLy9Mbm5ydXB6dXppby8yM3RXbEpPbnJSdXIxaXdBQWNIQi9vT0hVci8yMiszN3MvTXlHQjdYQnl0MjdlM3ZyQ3dMVGFXSXdjUGx1dStQM0xnQUlkTDE3c0hxTnVnQVUxS2Y1YjhBZ0x3OWZjblllOWUrZzBiVm1GOUIzYnZCa3FXTFJBUkVSRVJFUkVSa1pwSmdidUlTQlVXcjRwajVmcHQxdTEvUEhrZmdYNjE3RmlSaUloY3ptL3IxakZ2eGd3c0ZndWo3NytmZHAwNlZmdmFnT0JnSG4vK2VYNzg2aXNTRXhMNDVJMDM2SC83N2ZRZU5BZ282WnJQeXNnQVlPSHMyY1IwNlVKUWFLak5HTXZuejYvV3ZTNE5hYU03ZEdEenVuWE1uVEdEZS8vOFp3NGZPTUFkOTl5RFgwQUEzZnYxWSsyeVpjUjA3a3hTWWlMbk16UExyYjhPMEtCeFl5WTgvamhlM3Q2WVRDYStmUDk5d3V2V3BWMm5UaGdNQnA1KzVSWHJ0UHBCb2FHMGF0K2V1SFhyQU9qV3R5OU5XN1dxOW1kVjV1WDMzOGZKMmRuYUhUN25oeC9ZdkdFRDR4NTV4RHBEd09WYzdmcjEvLzd2ZjNFd0dnSDR2eGRmQk9EWDZkT0pYYlBHWnByL1V5ZE9jT0xvVWRwMjZFQlJZU0dBelpycXhjWEZBS1NscHBLd2J4OTlodzRGSVBIUUlWWXRXbVE5cjJ1ZlB0YkFIYUJacTFac1dyT0d6SFBucU9YbloxT2IyV3htMTdadGhJYUg0K3Z2ZjFYUEp5SWlJaUlpSWlJaU56NEY3aUlpbFRoMlBJV1B2NXB0M2I1cmVDODZ0bXRteDRwRVJLUTZRbXJYeHMzZG5aSGp4bkhpMkRHV3pwMTdSZGRIMUt2SG4vLzJOOVl0WDg3V1RadTRyVXNYNjdGdHNiSFdyN2ZIeGJGcjJ6YWUrTWMvYkRyTlZ5eFlVSzM3WEJxNEd3d0dobzBadzMvZmZKTnZQL2tFRDA5UDJwZmV1OWVnUVd5TmpXWHVqQmxrWldaU0x5cUt1cGVzNnc0bFU1cVhoZWF6cGt6QkFvd1lOdzZEd1FCZ0RkdVRrNUtZTzJNR1NZbUpoTldwUTM1ZUh1dFhyQ0F4SVlHZUF3ZlNvbTNiYW9mbDdoNGVOdHRsd1h0eFVaRk5xRjBSczlsc3JRMG90NmI2NWJoNWVOQ3VkTDMwcW14Y3RZcmQ4ZkcwdnUwMmNyS3pTNjUxZDdjZUx3dmNzekl5V0Q1L1BrMWF0Q0E4TXBKK3c0Wlp2MC9QVFp4WWJ0eFdNVEZzWEwyYUxSczNsdnQrN3QrMWkvT1ptWFRwM2Z1S25rbEVSRVJFUkVSRVJHNHVDdHhGUkNxUW4xL0FxLytaVEVGaEVRQ05HMGJ3cC9zcW5pNVdSRVJ1TEpFTkd2RDhHMjlnc1ZpWTh0bG5WM3g5V2FkM3p3RUQ2TkcvdnpVUUxpb3FZbnRjSEc3dTd1VGw1bkx2bi8vTVZ4OTh3UGVmZmNiRVo1NnhYbjl4WnpWVTNIRmRtZkM2ZFduYm9RUHh2LzFHMzZGRHJlRzFzNHNMQTI2L25WbFRwZ0R3MEpOUFZqbk8wVU9IMkJZYlM5K2hRd20rcUFNLytmaHhWaTlleko3dDIzRndjS0RYb0VIMEd6YU1vcUlpRnMyZXplWU5HNWoyNVpkNGVudlRKaWFHanQyN0V4Z1NVcjBQcnBSYmFRQ2ZtNXQ3MmNDOXVLZ0k0MFhUdU0rZk9mT0s3aFVZSEh6WndEMHZONWVkVzdjUzA2VUxycTZ1Wko4L0Q0Q0hsOWZ2ZFpSMnZiZU1qbWIxa2lWczM3eVo4TWpJeTk0L3NrRURnc1BDaUYyN2xoNzkrOXM4NzlwbHkzQjBkQ1NtYytjcmVpWVJFUkVSRVJFUkVibTVLSEFYRWFuQUo5L000ZGpKMHdCNHVMbnkwbFAzNCtSb3RITlZJaUpTWFU3T3pvQnQrSjEyNWd6dnZ2UVN2UWNOWXNBZGQ1UzdKaU05bmJkZWVBSG4wbXNCbSs3cmJaczJrWnVUUS92T25kbXljU1AxR3pXaXo1QWhMSjgvbjdYTGxsRmNWRlJ1RGZDclVkWlpmdmJNR1p2OWJXSmkrSFg2ZEF3R0EvVWJONjcwK3NLQ0FtWjkvejJoNGVIMEtwMEtIMkRtNU1uV0R2M0d6WnN6WlBSb2F4aHZOQm9aY2Q5OWRPelJnMlh6NXJGLzF5NDJyRnhKOUVWaHRzbGtzZ25IeTZ4WnNzUm1PL240Y1FEV0wxOWVibzE1Z0pidDJ1RWZHQWhBYms0T3JtNXUxbVBWZVNuaFNtM1pzSUhpb2lLNmxFN0JYL2E1WGp3RmZGRlJ5UXQyYnU3dU5HM1ZpcDFidGpCMDlHaWI3MzlsdXZmcng2d3BVMWkzZkxsMUt2cDlPM2VTZE9RSXQzWHJaaFBzaTRpSWlJaUlpSWhJemFQQVhVVGtFaHZpZHJGb1paeDErNW5IN2lZc0pNQ09GWW1JeUxWd0xqMGRvTnhhMjJYSzF2WjJ1aWh3di9qWXFzV0xhZHlpQlQ2K3Z0Yjl2UWNQeHNYVmxVNDllakR0cTY4dTI5RjlPYWRPbkdCYmJDeCtBUUhzM0xLRnpyMTZFVms2ZGZ5R1ZhdXNOYTVmdnR3bVRDOWpOcHY1OGV1dlNVOU5wY2VBQWF4ZHRvek05SFRPcGFYUlo4Z1E4bkp6YWRDNE1aRU5HMUpVV01qSnBLUnlZL1FkT3BUb0RoMDRuNVZGN1lnSTYvN2lvaUtibHhIS0xQN2xsd3FmcGJMcDRZUER3cXlCKy9uTXpBcEQrV3VsdUxpWTlTdFgwclJWS3dLQ2c0R1M2ZlFkSEJ4czFsVXZ2T2g3Mzd4TkczWnMza3ppd1lNMGFOTGtzdmVJN3RpUk5VdVhzbnJKRWxySHhPQlRxeGJ6ZnZvSlJ5Y24rZ3dlZkgwZVRFUkVSRVJFUkVSRWJoZ0szRVZFTHBLUmRZSDNKdjFrM1I3V3Z6TTl1N1MxWTBVaUluS3RuRGgyRElEUThQQUtqNWVGcnM2dXJ1V08vYlp1SFZrWkdkejk0SU1jT1hqUXV0L0J3WUZ1ZmZzQ2tIbnVuRTBZZnpVV3pKNk5sNDhQanozM0hCKzg5aG9MWnM3azhlZWY1MEoyTnFzV0xhSmxkRFRGeGNXc1dyeVk5cDA3NCtYalUyNk13d2NPQUxCMjZWTGMzTjN4OWZjbk9DeU1lbEZSMUl1S3FuQXQ4a3Q1ZW52ejRydnYydXpMemNuQjNkT3ozTG1YZHFYbjV1VHcydE5QMDdWUEg0YU9IbDNsZmM2ZU9VUERKazM0NHIzM1NFeEl1R3hkbGJuN3dRZHAyNkZEdWYxeDY5ZHpQak9USGc4L0RKUjA2U2NtSkJBY0ZtWXpHMEZoUVFFR2d3RW5aMmNhTlcrT2k2c3JxYWRQVnl0d2QzQndZTVRZc1h6NS92dE0rL0pMQWtOQ3lFaFBaOEFkZDFUNmNvZUlpSWlJaUlpSWlOUWNDdHhGUkVwWkxCYmVtelNEelBNWEFLZ1RGc1JqRDl4cDU2cEVST1JhMlJNZmo2dXJxMDNYOXNVSzh2SUFjSzBnY0E4TEQ2ZFI4K2JVYjlUSUpuQXZVMXhjekptVUZGcTBhWFBWOVcyTGplWElnUVBjTldFQ1h0N2U5Qmt5aEhrelpyQno2MWIyeE1kak5wa1lNbW9VUllXRmZQRGFheXlkTzVkUjQ4ZmJqT0hnNE1ENFJ4N0IzZE1ULzhCQTNOemRLN3hYMDFhdDZOU3paNFhINXZ6d0F5YVRxZHorekhQbnJKM3BWWEgzOENBNE5OUWEvRmNtUFRXVnZOeGNRc1BEQ1FvTnBma2xuOTNXVFp0SU9YbVNsdEhSUkRac1dPVlk0WFhyVnJnL3BuTm5QTDI4ckxNRTdJbVB0eTRMY0xHaXdrSWNIUjB4R0F5NHVycnkwbi8rZzZPVFU2WDNPM3pnQUlVRkJUUnIzUnFBK28wYTBhMWZQOVl0VzBiS3laTkVObWhBendFRHFxeFpSRVJFUkVSRVJFUnFCZ1h1SWlLbGxxemV6TWJOdTRHU3dPS0Z2OTZIcTB2NXFYTkZST1RtYzNEdlhrNmRPRUZNbHk0VnJrTU9rSnViQzRCTEJZRjcvY2FOOFMrZGtyd2lpUWNQWWlvdUpxSisvYXVxTCtmQ0JSYk1ta1g5Um8yczY2WjM3TmFOMUpRVXNzNmRZM2Q4UEFQdnVNTTZEWHE3VHAzWXVta1RYWHIzTGpkV28rYk5MM3UvV241K05LN2tQR2RuWi9KS1h6NG9VNUNmVDFaR0JrMWF0S2h5M1BTelozRnpkNmRsdTNZc256K2ZsSk1uYldZVTJMaDZOVUVoSVVRMWJjcWgvZnNCcUJjVlJmMUdqV3pHMmJOOU82ZVRrNm5mcUJIMy9PbFBHSTFHQUxiSHhiRjN4dzd1bWpDaFd0UDNPN3U0MExwOWU2Q2t1MzM1Z2dVQU5tdlRsejNmeFRNYlZCVzJyMXUyak1XLy9FTHZ3WU90Z2J2RllzSEJ3Y0Y2anRISmlZTDgvRXBmZUJBUkVSRVJFUkVSa1pyRDRmS25pSWpVZktkVHovSGZyK2RZdCs4YjJZOG1VUlYzeTRtSXlNMGxPeXVMV1ZPbVlIUjByTExyT0NzakF3Q1BDcVpOTnhnTTFLcGl1dmo0dURnQW1yUnNlVlUxWm1WbTR1dnZ6Nmp4NHpFWURBQVlIUjI1ODk1N09YcjRNTFhyMXFYSFJiWDNHemFNNW0zYVZMaW0rc1hTenB4aHk4YU56Sm95aFVWejVsUjVibFdTRWhPeFdDeUVSMFpXZUR3bk81dDVQLzNFZXkrL3pMSERoMm5mdVROR1IwZFdMbHhvYzk3bTlldFpQbThlQU5zM2I4Yk4zYjFjOTNwaVFnTFR2L21Hb0pBUXhqLzZxRFZzaDVMUWZPK09IWHp4M252a1pHZGYwVE9zWExDQXM2ZFAwNlJGaTNMTENoUVVGT0JTUllCZmtKOWZVditHRFN5Y000Y21MVnZTdFU4ZkFQTHo4dmp4cTY5WXMyUUpmZ0VCUkRWdHlwRURCL2p2bTI5eS9PalJLNnBSUkVSRVJFUkVSRVJ1UHVwd0Y1RmJudGxpNGExUHBwR2JYd0JBVlAwNjNEZGEwOENLaU5RRVo4K2M0ZHVQUHlZN0s0c2hvMFlSVUVtWHV0bHNadWVXTFJnTUJvTER3cTdvSHVtcHFlemF1cFY2VVZFRUJBVmRWWjFoNGVFTUdqR2l3bVBqSDMyVW5Bc1hiRHFvZlh4OUdmZklJK1hPelVoUFoxdHNMQ2VPSHVYNDBhUGs1dVFBWURRYTZUbHc0RlhWQnJCdjUwNEFvcG8ydGU2eldDd0FMSnM3bC9VclYxSlVXRWpiRGgyb0hSR0JqNjh2blhyMFlNUEtsV3lQaTZOdGh3Nll6V2JTVWxOcGU5dHRuRXhLNHRqaHczVHEyZFA2WEJhTGhXMnhzZnc2ZlRyZVBqNDg5TmUvMm5TSW04MW0yc1RFWURBWW1QMzk5M3oyemp2OCtXOS9xOVk2NmJ1MmJXUFY0c1U0T2pxV1cxZmViRGFUbXBLQ2g1ZlhaWisvcUxDUVFYZmVhZjBzRS9idDQrZXBVOGxJVHljOE1wSUhIbjhjZDA5UGZwMCtuYmgxNjVqMHpqdDA2dEdEUGtPR1ZEbStpSWlJaUlpSWlJamN2QlM0aThndGIvYjhOZXpjZXhnQUp5ZEhYdmpyZlRnNUdpOXpsWWlJM01qeTgvUFp1R29WcXhZdG9yaW9pRDZEQjlPOVh6L3JzYW1mZjQ2bnR6Y3VMaTQ0R0kwY08zeVlVeWRPMERvbUJuY1BqMnJmeDJLeE1HZnFWRXdtRTMyR0RMa3V6K0xnNElDWHR6Y0F4VVZGRk9UbjQrTG1odEZvdEU3TFhqWk5mbDV1THN2bno4ZlIwWkdJK3ZWcDBMZ3g5Um8ySktKQkE1d3VtaWI5MVBIanJGbXlwTUw3NWVibVdydnN5OGJjL3R0dlJOU3ZidzIzeldhenRYdDc1YUpGUkRWdFN0K2hRMW55NjYvczI3bVRUajE3TXZDT096aDg0QUF6SjA4bU95c0xMeDhmaW91S0NLOWJsd1d6WnVIZzRHQXpKZjVYSDM3SWtkSjEzN015TTNuM3hSY3hXeXhZekdiTVpuTzVPdE5TVTVuMHpqdE1mT1laL0FJQ0t2MzhkbXplek16Sms3RllMQXdkUFpyQWtCQ1NqaHhoOVpJbHVMcTVrWnFTUXVhNWN6UXZuUjYrSWlHMWErUGw0OE9vOGVOcDBxSUZLU2RQc216ZVBHc1EzN2xYTDRhT0dtWDlQb3dZTzVZR2pSdnp5N1JwYkZ5OW1pMmJObkZiMTY1MDZ0R2owcGMrUkVSRVJFUkVSRVRrNXFUQVhVUnVhY2RPbk9icmFRdXMyMzhhTzVUSU9pRjJyRWhFUlA2b3dvSUNQdnJYdnppWGxvWjNyVnJjZWUrOTFyVzJBVnhkWFVrOWZackRCdzVZdTdTZFhWeG8zN2t6dzhlTXVhSjdyVjY4bUNNSEQ5SzZmWHViN3UvckpUTWpnM2RmZk5GbW44RmdvRkd6WmdDRWhvZno4Rk5QVWJkKy9TclhJVTlLVENRcE1iSFM0NTZsQVQvQStoVXJ5TS9QcDB1dlh0WjkyVmxaWkdkbFVjdlBqenZ1dVllbXJWcGhzVmdJQ3cvbjErblRPWDNxRkxmZmZUZC8rci8vNDl1UFAyWmg2WFQyUmtkSG1yWnN5WUU5ZTJqWHFST0JGNFhQUGZyMUl6QW9DTC9BUU56YzNYRjFkY1haMVJWbloyY2NIUjB4T2pwaU5CcHhjSERBNE9EQXViUTBwbjd4QlV2bnp1V2VoeDZxOUZsMmJ0Mkt5V1NpZTc5K2RPclpFd0FmUHo4Tzd0bUQyV3pHYURUU3BHVkwrZzRiVnVrWW9lSGgvUDFmLzhMWnhZVmpody96K1gvK2c4VmlJU0FvcUNSY2I5S2szRFd0MjdlblFlUEdMSnc5bSsxeGNXeFl1WktnMEZBRjdpSWlJaUlpSWlJaU5Zd0NkeEc1WlJVVm0vajNoejlRVkZRTVFPdm1EUmsxcktkOWl4SVJrVC9NMmNXRnV5Wk1IOWZqeVFBQUlBQkpSRUZVSVBuNGNUcDA3MjdUMlYzbWhiZmV3bUt4WURLWkFIQjByUDVmaTUyZG5hMWQ4RzA3ZE9Ed3dZT01HRGV1MHZOZFhGeXE3SnJ2MEwwN0VmWHJWK3ZlL29HQkRCb3hBcFBKaEtVMExHN1F1TEgxZW9QQlFJUEdqYXNjSTZKZVBWcTJhMmZ0K0wvVWoxOTlaVjJ6SEVxNnQwOG5KOU9xZlh2clBoOWZYeDU4OGtrQ2c0T3QwNzRiREFhRzMzMDNMcTZ1WkdWbUF1RGw3YzNqenozSHB0V3JPWkdVUkhTSER2ajQrWEgzZ3crVzYxcHYzS0lGalZ1MHFOYm5BQkFZSE16RFR6MUZjR2lvelg1SFIwZWNMMXFQZmZUOTk3TXROcFp1ZmZ0YTk5WHk5ZVhOU1pPd1dDdzIzZnhWS1JzenNtRkR1dlhyUnkwL1B6cDI2MmJ0YXErSXA1Y1hZeDU0Z0I3OSs1T3dkeThkdW5Xcjl2T0ppSWlJaUlpSWlNak53VkNjazJpeGR4RWlJdll3NWFjbFRQNXBNUUJ1YnM1OCs4RS9DQW02L0Rxd0lpSWlJaUlpSWlJaUlpSWlVak01ZXRTdlhvZEdLWWZyVllpSXlJM3MyUEVVcHM1WmF0MSs0c0ZSQ3R0RlJFUkVSRVJFUkVSRVJFVGtpaWh3RjVGYmp0bHM1cDNQcGxOY1hES1ZiY2QyelJqVSt6WTdWeVVpSWlJaUlpSWlJaUlpSWlJM0d3WHVJbkxMK1huaE92WW5KQUhnN3VyQ1U0K01xZmI2clNJaUlpSWlJaUlpSWlJaUlpSmxGTGlMeUMwbDVVdzYzL3k0MExyOThQamJDZlN2WmNlS1JFUkVSRVJFUkVSRVJFUkU1R2JsYU84Q1JFVCtWeXdXQys5Tm1rRitRU0VBTFp2V1o5aUF6bmF1U2tUazFtRzJXTmgvTUltOUNVZkp5eXV3ZHpraU40Mzd4d3kwZHdraUlpSWlJaUlpSWxJSkJlNGljc3RZdW1ZejIzWWxBT0RrYU9TWngrN0dRVlBKaTRqOFR4dzVsc3diSDAwbE1lbVV2VXNSdWVrb2NCY1JFUkVSRVJFUnVYRXBjQmVSVzhLNXpQTjg5dTJ2MXUxeGR3MGtvbmF3SFNzU0VibDF6RisyaVkrL25rVmtuVEJlZnVZQm91clhJVFRZVHk4OWlZaUlpSWlJaUlpSXlFMVBnYnVJM0JJKy9ub08yVG01QU5TTENPV2VPL3JhdVNJUmtWdkRrV1BKZlB6MUxJYjI3Y3hqRDQ3QXlkRm83NUpFUkVSRVJFUkVSRVJFcmhrSGV4Y2dJbks5YllqYnhkcE5Pd0J3TUJoNDdvbDdjWFRVYjM4aUl0ZWIyV0xoelkrbkVWa25UR0c3aUlpSWlJaUlpSWlJMUVoS25FU2tSc3ZOTCtEanIrWll0MGNONjBuamhoRjJyRWhFNU5heC8yQVNSNDRsTTNaa1A0WHRJaUlpSWlJaUlpSWlVaU1wY0JlUkd1MkhuNVp5OWx3bUFLSEIvanh3OXlBN1Z5UWljdXZZbTNBVWdLajZkZXhjaVlpSWlJaUlpSWlJaU1qMW9jQmRSR3FzWXlkT00ydkJhdXYyVXhQdnd0WFZ4WTRWaVlqY1d2THlDZ0FJRGZhemN5VWlJaUlpSWlJaUlpSWkxNGNDZHhHcGtTd1dDeDk5T1J1VHlReEE5MDZ0YWQrbWlaMnJFaEc1TlRrWURQWXVRVVJFUkVSRVJFUkVST1M2VU9BdUlqWFNxZzNiMmJIM0VBQ3VMczQ4TnVGT08xY2tJaUlpSWlJaUlpSWlJaUlpTlkwQ2R4R3BjWEx5OHBrMCtSZnI5cmpSQXdnTzlMVmpSU0lpSWlJaUlpSWlJaUlpSWxJVEtYQVhrUnBueWsrTFNjODREMENkc0NCR0QrOWw1NHBFUkVSRVJFUkVSRVJFUkVTa0puSzBkd0VpSXRmUzBlTXB6Rm13enJyOTVKOUc0dVJvdEdORklyY3VpOFhDeVpTejdFczR4b21UWnpoK0twWGtsRFJ5Y3ZQSXpTMGdyeUNmNG1LenZjdjhuM0owZE1ETnhSVjNkeGM4M04yb0hScEFSRmdRZGNLRGFkWW9rdkRRUUF4YTcxeEVSRVJFUkVSRVJFVGtwcUhBWFVScURJdkZ3Z2RmenNKc0xnbndlblJ1US9zMlRleGNsY2l0cGJDd2lOaXRlNG5kdXBmNFhRa1lqSTYwYXQ2TXVoRjE2TnM3bXZEYVlYaDVlZUx1NW9hN216dU90OWdMTWNYRkpuTHpjc25OeXlNNyt3SW5rMDl4L0dReVczZWQ0TnZwUzdHWWk0bHUyWWhPN1p2VHFYMXpuSjJkN0YyeWlJaUlpSWlJaUlpSWlGUkJnYnVJMUJqTDEyMWw5NzRqQUxpNk9QUFloRHZ0WEpISXJTUGh5QWtXTE4vRW1rMDdhQndWUmM5dVhaa3cvaUZxaDRYYXU3UWJpcU9qRVc4dkw3eTl2QWdKQ2lLcVFYMmI0OG1uVXRpMll4Y0xWbTdnL1M5bTBxTlRhNGIyNjB5akJuWHNWTEdJaUlpSWlJaUlpSWlJVkVXQnU0alVDTG41Qlh3K1phNTFlOXpvQVFRRjFMSmpSU0szaHQzN0UvbGgxaktPbjByanptRkRtUExGd3dUNCs5bTdySnRXN2JCUWFvZUZNbnp3QU02bXA3TnM1UnBlZW5jS2RXc0hjTitvL3JSc1d2L3lnNGlJaUlpSWlJaUlpSWpJLzR3Q2R4R3BFV2I4dklLTXpHd0FJc0tDR0QyOGw1MHJFcW5aa2xQUytPU2JPU1NmeVdUc1hhTVkyTGNYUnVPdE5UMzg5UmJvNzgvWXUwWnk5OGc3V0xKaU5lOThOb3Zhd2JYNHkwTWpxUjBhWU8veVJFUkVSRVJFUkVSRVJBUUY3aUpTQTV3NW04RlA4MVpidDUvNDB3aWNickYxb1VYK1Y0cUtpcGsyWnptL0x0bklmWGVQNXUwN2h1UGc0R0R2c21vMG85SElrQUY5R2RTdk43TituY2ZqLy9pUU93WjJZZXpJZmpnNTZhOXlJaUlpSWlJaUlpSWlJdmFrZnlFWGtadmVWMVBuVTFoWUJFQ0g2R2JFdEdscTU0cEVhcWJrbERRZWUvNERqcDdNNHJ0Sm56Qm14QjBLMi8rSEhCd2NHRFBpRHI2YjlBbUpKek41L0I4ZmtudzYzZDVsaVlpSWlJaUlpSWlJaU56UzlLL2tJbkpUMjUrUXhNcjEyd0J3TUJoNDVQN2I3VnlSU00yMGR0TU9udmpIQnd3Yk1wVFhYL3FIMW1tM293Qi9QLzc5MGdzTUhUU1l2enovQWV0aWQ5cTdKQkVSRVJFUkVSRVJFWkZibHVZaEZaR2Jsc1ZpNGRQSlAxdTNoL2J2UW1TZEVEdFdKRkl6elp5M21wOFhiZVM5TjE4bnFrRjllNWNqcGU0Y05vUVd6WnJ5d3F2LzV2VFpjOXcxdkplOVN4SVJFUkVSRVJFUkVSRzU1YWpEWFVSdVdtdGpkN0wzd0RFQTNGMWRtSEQzSVBzV0pGTERtQzBXUHA4eWw4V3J0dkhaKys4b2JMOEJSVFdvejJmdnY4T2lWZHY0Zk1wY3pCYUx2VXNTRVJFUkVSRVJFUkVSdWFVb2NCZVJtMUpoWVJGZmZEL1h1ajEyVkg5OGZUenRXSkZJemZQbDkvUFl1ZjhFbjc3M05vRUIvdll1UnlvUkdPRFBaKys5emM3OUovanErL24yTGtkRVJFUkVSRVJFUkVUa2xxTEFYVVJ1U25NV3JlTjA2amtBUWdMOUdEVzBoNTByRXFsWlpzNWJUZHoyUTd6MzcxZng4dExMTERjNkx5OVAzdnYzcThSdVQyRG12TlgyTGtkRVJFUkVSRVJFUkVUa2xxSEFYVVJ1T2hsWkY1ZzJhNWwxKzAvM0RjUFoyY21PRlluVUxPdGlkNWFzMmY3R2F3cmJieUplWHA2OC84WnJ6Rm00Z1hXeE8rMWRqb2lJaUlpSWlJaUlpTWd0UVlHN2lOeDB2djlwTVRsNStRQTBiVlNYM2wzYjJya2lrWm9qT1NXTkQ3Nll5UnN2LzFQVHlOK0VBZ1A4ZWZPVi84ZUhYOHdpK1hTNnZjc1JFUkVSRVJFUkVSRVJxZkVVdUl2SVRTVTVKWTM1eXpkWnR4K2ZNQUtEd1dESGlrUnFqcUtpWWw1OWJ6SVBqTCtQcUFiMTdWMk9YS1dvQnZXWk1PNWVYdjNQZHhRVkZkdTdIQkVSRVJFUkVSRVJFWkVhVFlHN2lOeFV2cHV4RUpQSkRFQ1B6bTFvM2lUU3ZnV0oxQ0RUNWl3bk5DU2NPNGNPdG5jcDhnZmRPV3dJSVNHMStmSG5GZll1UlVSRVJFUkVSRVJFUktSR1UrQXVJamVOdzBkUHNuSjlQQUFPRGc0OGRPOFFPMWNrVW5Na3A2VHg2NUtOL04vakUrMWRpbHdqZjN0OElyOHMzcUNwNVVWRVJFUkVSRVJFUkVTdUl3WHVJbkxUK0hyYVF1dlhnL3QwcEU1WWtCMnJFYWxaUHZsbUR2ZmRQWm9BZno5N2x5TFhTSUMvUC9lTkdjMG5YOCsyZHlraUlpSWlJaUlpSWlJaU5aWUNkeEc1S2V6ZWQ0UzQrSDBBT0RrNU12NnVBWGF1U0tUbTJMM3ZDTWxuTWhsOXgzQjdseUxYMk9nN2g1TjhKcFBkK3hQdFhZcUlpSWlJaUlpSWlJaElqYVRBWFVSdWVCYUxoUytuemJkdTN6bW9HNEgrdGV4WWtVak44c1BzNVl5OWF4UU9EdnByUVUzajRPREEyTHRHTW5YMk1udVhJaUlpSWlJaUlpSWlJbElqNlYvV1JlU0c5OXUyZmV6WmZ4UUFkMWNYN2gzWno4NFZpZFFjQncrZjRQaXBOQWIyN1dYdlV1UTZHZEMzTjhkT25pWGh5QWw3bHlJaUlpSWlJaUlpSWlKUzR5aHdGNUVibXRsaTRhdXB2M2UzajdtekR6NWVIbmFzU0tSbVdiaGlFM2NPRzRMUmFMUjNLWEtkT0JxTjNEbHNDQXVXeDlxN0ZCRVJFUkVSRVJFUkVaRWFSNEc3aU56UVZxM2Z4dEhqS1FEVTh2WmsxTENlOWkxSXBBWXBMQ3hpemFZZDlPL2QwOTZseUhYV3YwOVAxc2J1b0xDd3lONmxpSWlJaUlpSWlJaUlpTlFvQ3R4RjVJWlZWR3ppMittTHJOdjNqZXFQdTZ1TEhTc1NxVmxpdCs2bGNWUVVBZjUrOWk1RnJyTkFmMytpR2pUa3QyMzc3RjJLaUlpSWlJaUlpSWlJU0kyaXdGMUVibGhMVnNXUmNpWWRnT0JBWDRZUDZHTG5pa1JxbHRpdGUrblpyZXMxRys5VTBoR0tDZ3NxUFo2WGU0SHNySFBYN0g0M20reXNETXdtazkzdTM2dDdGelp0M1dPMys5dExWbVltKzNmdG9xam9mOWZkbjVHZXp0blRwLzluOTZ0TVFYNCtwNU9US3p4bXNWaFl0M3c1bWVldS9OZGtZa0lDbTFhdnJ2VDQ0UU1IMkxocUZYbTV1VmM4ZG1WMng4ZHo5TkNoYXA5L1BqUHptdDFiUkVSRVJFUkVSRVNrS283MkxrQkVwQ0pGeFNhbXpWbG0zWjV3OXlDY25QUmJsc2kxWXJGWWlOK1Z3SVR4RDEyVDhmSnlML0RCaTQ4UkhCYkJNMjk5VmVFNWNXc1dzM0RHMTl6M3hEOXBmVnYzSzc3SG9iM2IyYlpoQmUyNjlpR3FlWFNWNTc3OTl3Zng4UTNna1grOGM4WDNxY3puYno1TGV1cHBubnZuR3h5ZG5LL28ycUxDQWo3OTE5L0l5ODNoZ2IrOVNtUlVzd3JQZS9QcCszRjE4K0J2cjM5MkxVcTJFZDI2RlZPbS9ZakZZc0ZnTUZ6ejhXOVVhNWN1NWJkMTYvakhtMi9pNU9Sa2MyemZ6cDFjeU02dTh2cmcwRkRxTm1od1JmZjg0ZlBQU1Q1K25MYysvN3hhbjNWaVFzSVZqVjhSSDE5Zi9BTURiZlp0M2JTSmVULzl4UGhISDZWNW16WTJ4dzdzM3MzQzJiUHg5UElpdW1QSEs3clhqaTFiaUZ1M2pzNjllbFY0Zk9PcVZSell2WnYyblR0WE9jN3UrUGh5Kzd5OHZZbHMyTkJtbjlsc1p0M3k1Wnc1ZFlxSlR6OU43WWlJS3NkTjJMZVBLWjkreWgzMzNrdE1sei8rc2w1eFVSRVo2ZW1WSGc4TUNhbjJDeFkrdnI0NHUyaTJIaEVSRVJFUkVSR1Jta1RwbFlqY2tKYXVqdVBNMlF3QXdzTUM2ZGM5eHM0VmlkUXNKMVBPNHVEb1JPMncwR3N5M3RHRGU3QllMTFJvWDNtNHRXdnplZ0RxUlRXL3FudkViMXJGMWczTENha1RhUk80bnpxZVNHaWRlamJCNXRtVWt4UmY0NDdtakxSVU10TE9ZREJjK1FSQlMrZDhUOXFaVXpSdDA0RzZEWnRXZWw1MlZrYUZkZWZsWG1EVnZCbVlUTVVNSC92SUZkOGZJTHgyR0FZSFI1SlQwZ2dQQzd6OEJUVkE5dm56Yk5tNGthZ21UY2pQelNXL3RPUGExOThmUnljblZpeGNTSEpTVXBWajlCbzB5QnE0NzlpeWhUM3g4ZHp6cHo5aE5Cb3J2Y1ppc1Z4Um5WKzg5OTRWblYrUjd2MzZNV1RVS0pzYU5xMVpRMEJ3TUUxYnRTcDMvdm9WSzNCMGNzTGQwNU5EKy9kWE9HWlUwOHAvVml0ak5wdEpURWdnb2w0OVhGeGRxengzNmhkZmxOdlhxSGx6eGt5WVVLNDd2di93NFV6KzlGTVM5dTdGMmJuOEN5K0JJU0hXcit0RVJ1SVhHTWljSDM3QTJkbVoxakV4cEtlbThzNkxMMWI3T1RwMDc4NklzV01CT0gzcUZKKzg4VWFsNTc0NWFSTC9lZm5sYW8zNzRKTlAwcmo1MWYwZUtDSWlJaUlpSWlJaU55WUY3aUp5d3lucGJsOXUzYjV2VkgrTVJxMkFJWEl0N1VzNFJzdG1WeDZtVmViZ3JxMEF0SXJwVnVIeGMybG5PSkY0a0lnR1RmSDI5Yi9pOGMwbUUzdmpZekVZREVSMzZtM2RuNTZhd3Z2L2ZJU2dzRHI4L2UxdnJxNzQ2dFpnTmdQZ1VFWFFXcEhEKzNhd2R2RnNmQU9DdVdmaTN6RVlESnhOT2NtQ0dWOHo3SjQvRXhCU3U5SnI4M0l2c0dIcHI2eGI4ak41dVJkd2NuYWgrOEFSMVBJUHVxcG5hTlc4R1hzVGp0NHlnZnV5dVhNcExDamd3SjQ5SE5qeiszVDZmM25oQmNMcjF1WEpGMTRBWVBuOCtheGN1SkEzUHZzTUI0ZVNQMjhzRmd2UFAvSUlQclZxV2E4N2R2Z3d1K1Bqc1h6MUZXTWZmdGg2N3FYS1poRzRrcGtFb2p0MnBGT1BIbGZ6bUh6Njl0dmw5dTNldG8yME0yZTQrOEVIeTlWNTlOQWhqaHc4Q01CM24zeFM2Ymh2VnhDSVg4NkIzYnZKejh1amVkdTIxVHEvYTU4KzlCdzRrS1FqUi9qaDg4L3hEd3hreGNLRnhLNVpVK0g1UzM3OWxTVy8vbHBsclc3dTdqend4Qk44OHNZYi9QVGRkL2dGQnVJZkdFajNmdjJxVmRPNjVjc3IzUC9NcTYvYUJQdTc0K090THcxYytsbE4vdlJUMGxKVGVlYlZWNnQxVHhFUkVSRVJFUkVSdVhrcGNCZVJHODZ5TlpzNW5WcXlwbXp0RUgvNmRtdHY1NHBFYXA0VEo4OVFONkxPSHhwai92UXZyVi92M3JvQm82TWoyemF0Wk51bWxkYjl0ZXMySkxwemJ6YXZXWXpGWXFGTng2c0xGQS92MzBudWhmTTBhaEZ0RTlnZjNyc2RnSWdHVGE1b3ZHMGJWekw5OC9JaDVhWGUrbmFCZGZwNGs2bjRpa1BVN0t4ei9QajUyemc2T1RQaHJ5L2o3dWtGd01samg5Z2J2NG5NOUZTZWZPVmpqSTYyZnlWTE81M014cFh6MmJ4bU1RWDVlYmk0dXRGenlHaDZEQnFKbDQvZkZUeXByWWc2NFp4TVRyM3E2MjhtaVFrSmJObTRrVHZ2dlplT1BYcGdzVmlZL09tblpLU25FeElXWm5QdW1WT244UEgxdFFtbUMvTHpBYWhkdDY1MTMrMTMzMDFPZGphN3RtMWo1dVRKakhuZ0FRd0dBK3RYcktDd3NOQjZYblpXRmdBckZ5MHFWMWVkdW5WcFZFR0hzN2VQRHhIMTYvK3hoeTVsTnB0WnNXQUJZWFhxME9hMjJ3Q1kvdlhYQklXRzBudndZQmJNbWdXVWRNVmZPaTE4d3I1OS9EeDFxczAwK211V0xyVitIZ0FuangwRFlPbmN1VGJYRHJqOWRyWnMzQWlVekM2d1llVktLaExac0NIaHBaK3JzNHNMWHQ3ZXBKWk95ZDY2Zlh2cVJVVnh4ejMzc0hMaFFvNGRPY0s0aVJQTFRjUCt5N1JwR0J3Y0dEWjZ0TTJ2bjhLQ0FvcUtpdkFMQ0dEc3d3K3paY01HYWtkRTRPRGdZRE1EUUZVcUM5elBwYVhaYkZlMVR2ekpZOGRvZUJVekJJaUlpSWlJaUlpSXlNMUhnYnVJM0ZDS2k4MU1uZjM3MnUxalJ3MVFkN3ZJZFhEOFZDcDllMWU5RHZybHJGMDArN0w3Mm5Uc1Fac09QZGk4ZGdrQWM2ZE9ZdTdVU1ZXT0c5MjVOL2MrK3J6TnZyalZKY0ZsNXo3RGJQYnYzN2tacUx5enZqSnU3aDRFaG9aYnQ5TlRVekNiVERiN0FKdnA0ODNGeFJnZGJkY0FyMHBPZGhaZnZmTUMyWm5udVArdkwxTTc4dmQxcWR0MjZzV2h2ZkZzWHJ1VXhiTytZK2c5ZjdZZU81K1p6dHQvZnhDTHhZSzNyeis5aG82aFM5L2h1SGw0VXBDZmQwWFBlYW1JOE5xc1dyUDNENDF4TThpNWNJR2Z2dnVPeGkxYTBMRzBhM3pEeXBVYzJyK2ZKNTUvSHNlTDFuTFB5c2pnd0o0OXRHclh6bWFNalBSMEhCd2NxRjNuOXhkVERBWURZeDU4a015TURMYkh4ZUhyNThlQU8rNWcxYUpGNU9ia2xLdGoyU1dCTkVDbm5qMHJETndCOXU3WVFaM0lTTHhMdStxTGlvcVkrdm5uOUJvOG1NaEwxcEhQU0U5bjQ2cFY5T2pmdjl3NFd6WnM0RXhLQ284Kyt5d0dnNEZEKy9lelk4c1d1dlh0Uzl6NjlaeE1TcUoyUkFSeDY5ZlRxV2RQL0FJQ3JKL0Zzbm56Y0hOM1o4d0REMWpIVzc5aUJSZk9ueTkzbjFXWHZGRFE5cmJiMkw5ckZ3RHJsaTByZDM2WlFYZmVhUTNjeXh3N2RBanZXclZzMW05dkhSTkQ3Sm8xekp3OG1mc21UclR1WDd0MEtaczNiR0RrdUhIbFhsWlpNSHMyY2V2VzhmWVhYOUN3U1JNYU5ybXlsM0dxOG0wVnN3RWNUMHdzTjlQQTlyZzR0c2ZGV2JjZmZmYlpjdXZUaTRpSWlJaUlpSWpJelUrQnU0amNVSmF0M1dMdGJnOE45dGZhN1NMWFNYSktHdUcxd3k1L1loWCs4ME5Kb0xaazltUld6UDJScC83OU9XRVI1VHQwdDY1Znp2bk1jNFNFUjFiWmlYNXcxMWF5TXRKdzkvUzIyWC9oZkNaN3RtM0MzZE9iWm0wN1d2Zm41K1Z5WU9jV0FMWnRXTUdPMzliWVhKZVRuY1dQazk0cWQ1K2VnMGZUckcxSG03SCs5ZVM5WkdXazhkdzczMXIzVGYzMDN6ejN3T0J5MXo4enJuekFXZWFlUjU2alhaYytaS1NkWWRLL24rRmMyaG1hUjNmQ2JESVJ0M29SdVRuWjVGN0lKamNubTh6MHN3Q3NYVHliRnUyN0VCblZEQ2laamp3eXFobGQrOTlCcTVodTFpbnNMUllMci8zbGJtSzZEK0NPY1k5VldrTlZ3bXVIa1p5U2R2a1RiM0p4NjlkelBqT1R6SFBuZU82aW9CYmdvOWRmQjBxbUIzZDJkZVc3Ly80WFUzRXgzZnIyWmUzU3BXU2NPNGVIcHlmN2QrMGl0RTZkY29HdW82TWo0eDk5bE9sZmYwMzd6cDBCZVBuOTkyM09lZStWVjhoSVQrZjFTd0xhUzJ1NVdFRkJBYjlNbTBhOXFDakdQdnd3QUh1M2IrZkFuajMwSERpUTM5YXVKYnBqUjJ1bjk1WU5HOWkwZWpVOUJneXdHU2NuTzVzbHYvNUttNWdZSWhzMnhHdzJzM0QyYkR5OHZJanUySkZKNzc1TG8rYk5HVGR4SWgrOS9qcmZUNXJFSTg4K1MzRlJFZDk4OUJGNXViazg4TVFUK0FmK3Z1ekFpKysrYTNPUG42ZE5zNGJhRjV2NnhSZFlMQlphdFd0bmZRWW9lWEhnL3ozeEJERmR1akJxL1BoeXoyNDJtemwyNUFneFhicnc5ai8vU1VaNnVzM3gzZkh4Rlg1MnM2Wk1ZZGFVS1FDODhOWmIrUGo2VnZyNVhndFZUU2xmNXFHLy9oVmZQOXRaS0xJeU0vbnFndyt1YTIwaUlpSWlJaUlpSW1JL0N0eEY1SVpSWEd4bTJweUx1dHRIOXNQUlVkM3RJdGREVG00ZVhsNmUxMlNzblhIckNBNkxJQ3lpUGwrODlSeFJ6ZHZTZTlqZFFFbEl2SEwrZEFCR1BmQlhJaHMxWi91bVZXUmxwdE45d0Focm1KeDI1aFRiTnE3QXhkV04za1BIMkl5L2VlMFNUS1ppM053OWJkWlAzN1Y1UGNYRlJTVTFiRjVYcnE3Q2duemlONjBxdDc5TngxNkUxVzFRYnYrbGZId0RiRHJlTTlQUFVsUllnSDlRR0E2WHpMeHhJU3V6WkkzMTB1bm5QYjFya1p1VERjRGUrRmoyeHNmYW5HOHdHSEIxODhBL0tKVDAxQlJtZnYwZVQvLzdDK3Q5bjNqcHczTDE1RjQ0VDBGK0hzbEpoeTliZTJXOHZiekl5ZmxqWGZJM2cxNERCeEljR3NyM2t5WXg4ZW1uY1haMjVwTTMzMlRrdUhIVWE5aVEvN3o4TXZ0MjdtVDFraVhrNWVZeS9PNjdDUTBQNThEdTNkYTF3LzBDQXJqbm9ZY3FITi9MMjV1SG4zcXEwdnViVFNZY0hhL3NyOWt1TGk0TUdqbVNtZDk5Ujh6ZXZUUnEzcHd0R3pjU0VoYUdqNjh2WDMvNEllZlMweGs4WWdRbWs0a3RtemJSTWpvYUwyL2JGMVNTVDV3Z055ZUgzZkh4N0hyMFVjeG1Nd0NqNzcrZnZKd2NQTDI4dUd2Q0JKeGRYQmovNktOTWV2ZGR2bnIvZmZKeWN6bWZtY200aVJPSnVvcXAwSThjUE1pZTdTVkxQR1NlTzJkekxMTTBRSy9sVi9GeUNDZVBIYU1nUDUvV01URjA3dFVMczhsMHhmZjM4dkdwOUZoVkx6cVVxYzU2OWRXWlV0NC9JQUQvb0NEeTgvUEp6c3drTUNURVprWUZFUkVSRVJFUkVSR3BlUlM0aThnTlkvbTZMWnc2WGZLUDJTR0JmdlR2ZVp1ZEt4S3hQNHZGUW41K0VUbDVlZVRtNVpPYm0wOU9Ya0hwZi9QSXljMG5OeStmL1B4Q1RDWXp4U1lUcG1JVEpyT1o0bUlUeFdWZm0wcS9MajBuN2R4NTNOM2MvbkI5cDVLT2NQYjBTUWFNS09sYVBiUjNPMTQrdjNlWmJsMi9qTE1wSjZuYnNCbVJqVXFtMFY2LzdCZU9IemxJbDc3RHJRSDYvQisveEZSY3pJQVI0MjNXYUM4cUxHRGQ0amtWM252ajhwTHB1di95OG9mVWJkak01dGd6NC9yakd4RE1Qei80NGFxZmJkaTlFeGwyNys5QjNYOWYreitPSGRySDQvL3ZQWnNhQVdaOTh3RnhheFpiZ3pVblp4ZUdqMzJFekhObjhmTHh4Y1BMQnk5dlg5eTl2UEh3OU1iZDA5dTZYdmozbi95TGhOM2JPSjE4RElQQmdObGNjZGg0N216Skd0ZCtBY0ZYL1V6dWJtNmtwbWZTYThSZnIzcU1tNEhCWUNDb3RCUFpQekRRMmhYdTQrdHI3VkFPajR6RXc4dUw0V1BHV05jNTd6Vm9FTFhyMXNYWHo4K21rL2xLRlJjVlhWWElHdDJoQTV2WHJXUHVqQm5jKytjL2MvakFBZTY0NXg3OEFnTG8zcThmYTVjdEk2WnpaNUlTRXptZm1WbHUvWFdBQm8wYk0rSHh4L0h5OXNaa012SGwrKzhUWHJjdTdUcDF3bUF3OFBRcnIxaHJDd29OcFZYNzlzU3RLM2xocFZ2ZnZqUnQxZXFLNnk0c0tHRDI5OS9qWURUU3FGa3prbzRjc1RsKzlzd1pnRW8vMDhNSEQrTGo2MHRFdlhxL1gxTzZwbnQxVk9kN1ZiOVJvd3FuY3o5MitEQ0pDUW5WdWs5VlU4cGZhdi9PbmN6NDl0dHFCZmtpSWlJaUlpSWlJbkp6VStBdUlqY0VrOG5NdE5sTHJkdjNqdXlMazZPeGlpdEViazRXaTRYc0M3bWN5OHptWE9aNXptV2NML2s2byt6cjg2Um5acE9iV3hLbTUrVVZZTFpZcmtzdDdtN3VmM2lNc2c3eXRwMTdsenVXbjV2RHdwKytBYUQvaVB1cys4c2V4OEdoNU5mNDRYMDcyUnUvQ2YrZ01Mb1BHbWt6eHNZVjg3aVFuVlZ1N0NQN2Q1S2NkSmlROE1oeVlmdjFVbFJZQ0lCamFSZjd4VXpGeFNYSExscmovYlllQTZzMTd1MWpIOFZrTnVFWEVJeTdwemVaNmFrYzJMV0ZlbzFhV004cHlNdGxiZW1MQjhHMTYxWTIxR1c1dWJ0aHdVeElrUC9sVDc0R1RxZW1YLzZrNnl3ckl3TW41NUx2MllYejU2M1RsWHY3K1BEMEs2OXdPam1aVi83Mk54Nzh5MStJYk5pUWJ6NzZpTjZEQnpQZzl0c3JIZk5jV2hyZVBqNlZodW9GQlFWNGVubGRjYTBHZzRGaFk4YnczemZmNU50UFBzSEQwNVAyWGJvQUpTOERiSTJOWmU2TUdXUmxabEl2S29xNkRjclAxR0EwR3EyaCthd3BVN0FBSThhTncyQXdBRmhyVGs1S1l1Nk1HU1FsSmhKV3B3NzVlWG1zWDdHQ3hJUUVlZzRjU0l1MmJhMHZoVlNIbTRjSGJXNjdEYitBQVBidjJrVmFhaW9CUVVFQTFnQytkcDA2RlY0YkZCTEMrY3hNRHUzZmIrMnUvOC9MTDFmNzN0VUp0UnMyYlVxZndlV1hpRmk1YU5GbEEzZDNEdzlhUmtjemZNd1l2R3ZWc3U0L25wakl1dVhMclordGlJaUlpSWlJaUlqY21oUzRpOGdOWWNXNnJTU2ZMZ2xCZ2dKcU1iQlhCenRYSkhKMTh2SUtPWDAyblZPbjAwZzVrMDVLYWpvcFo5Skx3L1ZzTXJMT1UxeHN0bmVaMTRURlltRjc3R3JxTm14R1FIRDU5ZUROWmpNdDIzY2xQZlVValZ1MnYyaC9TUWQzV1hkNzVybFVHcmRzVDVkK3Q5c0Uxdm01T2F4Wk9BdEhSeWZyMVBGbEZzLzZEb0JPZllaZTgrZXFURUYrTGdBdXJ1Vm5CakNaU2dKMzR5VUJiRlhydlpjSkRBMjNyaDBmMDYwL3kzNzVnYS9mL1dlRjU3cDVlTksyVS9tdTVpdGhkSEJnK3Vjdi9hRXhxdXR2TC8yWEhYc08vVS91VlpsUDMzN2IrdlhNeVpOdGpqazRPTEIzeHc2S0NndkpQbitlL2J0MkFaQ2VtbXI5MnRYTmpYcFJVVGJYclZxMGlFUDc5L1BRazA5eTdKSnVib0Q4dkR6YzNOM1p2R0ZEdVdPcEtTblcvYmQxN1ZydWVIamR1clR0MElINDMzNmo3OUNoT0pYK1REbTd1RERnOXR1dGE1WS85T1NUVlQ3MzBVT0gyQlliUzkraFF3a09EYlh1VHo1K25OV0xGN05uKzNZY0hCem9OV2dRL1lZTm82aW9pRVd6WjdONXd3YW1mZmtsbnQ3ZXRJbUpvV1AzN2dTR2hMQTdQdDQ2eHJtelp3RnM5ajN3eEJPNHU3dGJ1OWtURXhLc2dmdVJnd2Z4OVBiR3YzVDdVaTNhdHFWMVRBeS8vUGdqejd6NnFqWG9Iemx1WElXZlVabk5Hell3NTRlcm44V2lPbEpUVWtnNWVaS1cwZEVjUFZUK1o3bGxkRFM3dG03RjE5LzJKUmFUeWFRZ1hrUkVSRVJFUkVUa0ZxSEFYVVRzem15eDhPT2M1ZGJ0ZTBiMHc4bEp2ejNKamNsaXNaQjJMb3RUcDlNNGRTYWRsTlBwbkRwVEdxNmZTU01qNjhJMXY2ZXpzeE1lYmk1ZGxrVXJBQUFnQUVsRVFWUzR1N3ZpN3VhR2g1c3JIaDZ1ZUxpNTR1N3Vpb2ViQ3k2dUxqZzZHbkYwTU9Mb2FNUm9OT0RvNklqUjZJQ2owWWpSYU1UUjZGRHlYMGNIWG5ubk8zTHpjdkcraWk3Y01vZjNiU2NySTQwK3crK3A4TGk3cHhjakgzalN1b1owbVpMMXJaMnNZVlQ3cnYxbzM3VmZ1ZXNYejU3TWhmT1o5Qmc4aXJXTFpsdjNaNmFmSmVYRVVieDhmTG10KzRDcnJ2OUtaV2RsNE9ybWpyR0N0Ym5MT3R5ZEt1aCtkL2YwcG11L2lydWxsLzFpR3hiMkh6R08wSWg2SER1MGorTFNqbm9BZzRNRHZ2NUJ0TzNVcTl4MDlsY2lMemNQOXdwZUdLakovdjc2NjdpNHVQQ3ZaNTlsd3VPUEU5VzBLZjk4NGdtZzlLV1J1RGpNWmpOVEwrcVMzcmwxS3p1M2JnVWdPQ3lNcHk3cXRyWllMQnpZc3dlRHdZQ0RnME9sZ2UrNXRMUUtqeDA1ZUpBakJ3OENGUWZ1Z0RWd0xndXZ5N1NKaWVIWDZkTXhHQXpVYjl5NDBtY3VMQ2hnMXZmZkV4b2VUcTlCZzZ6N1owNmV6TGJZV0FBYU4yL09rTkdqcldHODBXaGt4SDMzMGJGSEQ1Yk5tOGYrWGJ2WXNISWwwUjA3QXRoOFBtVXUzbGZXWlI0Y0ZvYW50emU3dG03bHRxNWRTVDk3bGhQSGp0RytjK2NxQStqK3c0Ynh6b3N2a3JCdkgwMWFsTXp1TU9lSEg2NTdvSDQ1KzNidVpQRXZ2MXoydk1lZmU4NW1PeTgzMTdxVWdZaUlpSWlJaUlpSTFHeEt0RVRFN2padTNzWHhVNmtBQlBqNU1LUlBSenRYSkZJaUt6dUhvOGRQY1RUcE5FZVBwM0QweENtT0pxV1FrNXYvaDhaMWQzWEJ6ODhiMzFyZStOWHl3cStXRjc2MXZQSDM5Y2F2bGplK1BsNTRlYnJoNGVHR3U1dnJkVmxld2N2TG5keTh2RDhVdUo4OFd0THQrZk9VVC9oNXl1OXJHOGR2V21XZGFoN2dQejhzczdrdUx6Y0hrNm1ZQzlsWmVIcjVWRGgyeW9sRVlsZk94ODNEazc3RDc3VUozR3Y1Qi9LWFZ6N21aR0lDVHM3L20wQXJQeStYZ3Z3OEFrUERLenhlWEZ6NWRQTWVYdDcwSHpHdXd1c3VEZHpYTEpxRmg2YzN3KzU1K0E5V1hMSGN2RHpjM1c2dEVORFIwZEg2a29TRDBXZ3pEZnpoQXdkSVAzdVdzUTgvVE4zNjlRRjQ0L25uNmRLN056MzZsOHhPWURUYS92bzdjZlFvMlZsWmRPL1hELytnSUY1Njd6MmI0L3QzN2JKMm9kODVkaXd0bzZPdnFONVRKMDZ3TFRZV3Y0QUFkbTdaUXVkZXZZZ3NuVHArdzZwVjFxVU4xaTlmYmhPbWx6R2J6Zno0OWRla3A2YlNZOEFBMWk1YlJtWjZPdWZTMHVnelpBaDV1YmswYU55WXlJWU5LU29zNUdSU1Vya3grZzRkU25TSERwelB5cUoyUklSMWYvdk9uZWw5eVQxWExWN00xazJick5zR2c0R1cwZEhFclZ2SHViUTA0dGF2QjZCMVRFeVZ6KzBmRkVSUWFDakhqeHl4QnU3OWI3K2RWbFY4ZnJ2aTQxazJkMjZWNC81UlBRY09wT2ZBZ1dTa3ArUGg2WW16aXd2UFRaekkzUTgrU05zT3Y4L0djend4MGVhNk02ZE9VY3ZYOTdyV0ppSWlJaUlpSWlJaU53WUY3aUppVnhhTGhSOS9YbW5kSGoyOGw3cmI1WCt1b0xDSXhHT25PSG9pcFNSWVR6cEY0dkVVTWpLenIzZ3NvOUdCa0VCZlFvSURDQXNPSURURW45QWdmd0w5YXVGYnl4Ty9XbDY0dXRvLzhQUndkeU03K3dJaGxVenhYQjExNmplaHgrQlJOdnZXTHBwTmNGZ0VUZHJjVnVFMUZvdUY4NW5wV0N3V0R1M2VWdUhhN3dBdWJoNVlMQmFHalBrVGJoNmU1WTZIMUs1THlCOVl5L3hLblVvcW1UWThNS1NTd0wyb1pNcjdpanJjaXdvTE9acXdwMXIzV1REOUt3SkR3NG1wb0hQLzdPbVRyUGgxR2tQdmVSZ3ZuNnNMOHM1blorUGhjV3QwdUZzc0ZnRFN6NTdGdVhRTjk2eU1ETTZlUG0wOVo5UHExZmo2KzlNeU90cW0rOXJGMVJXZlNzTFNzbW5VMjhURVlEQVk4UEMwL2ZsTVRFakFhRFRpNmVYRnhsV3JpT25jdWNKWkVTcXpZUFpzdkh4OGVPeTU1L2pndGRkWU1ITW1qei8vUEJleXMxbTFhQkV0bzZNcExpNW0xZUxGdE8vY0dTK2Y4aSt0SEQ1d0FJQzFTNWZpNXU2T3I3OC93V0ZoMUl1S29sNVVGTTlObkhqWk9qeTl2WG54M1hkdDlybTZ1WldiRnQ3VnJmelBVMHlYTHNTdVdjUDhtVE01dEg4L2djSEIxclhacStKVHF4WTVGMzZmSmNUWjJSbFhkL2RLenkvN3ZsYkg0ZjM3cmI5T0wzYnM4T0hMWGx1UW44OWJMN3hnRTdLYkxSYWIyVHQ4ZkgzcFBYZ3diaDRlbUlxTDJiZHJGMkhoNFZnc0ZsemQzT2c5ZURDMS9QeXFYYStJaUlpSWlJaUlpTnc4bEdxSmlGM3QzSHVZQTRkS3V1czhQZHdZMnIrem5TdVNtczVzc1hEeVZDcjdFNUxZZitnWSt4S09rNWlVak1sVS9YWFYzVjFkcUJNZVJGaElJR0ZCZm9TR2xJYnJ3ZjRFK3RmQ2FIUzRqazl3YmRRT0RlQms4aW1pR3RTLzZqRWFObXROdzJhdGJmYXRYVFNiMnBFTksrM1FQbjN5S0daVHlScnVPN2VzcnpSdzl3c0lac0RJKytuUXMzd0hiOUxoL1d4Y2Z2bXUxcHpzTEg2YzlGYUZ4Kzc2ODlNMjY4VmZUdExoZlFEVXFWL3hOTjVsYTh3N1ZSQUFacWFuOHVtL25xcjJ2UzUxTHUwTUsrZit5SmIxeXpDYlRCZ2RuYmpyVDFjMzNzbmtVOVFPRGJqcVdtNG1oUVVGQUh4eFVRZjZwZE9UM3pWaEFtZlBuS24yV3RzV2k0WGQ4Zkg0QndWUnUyNzVGejR5MHRQWnVYVXJVYzJhMGJ4MWErWk1uY3F5ZWZNWU5HSkV0Y2JmRmh2TGtRTUh1R3ZDQkx5OHZla3paQWp6WnN4ZzU5YXQ3SW1QeDJ3eU1XVFVLSW9LQy9uZ3RkZFlPbmN1bzhhUHR4bkR3Y0dCOFk4OGdydW5KLzZCZ2JoVkVsZzNiZFdLVGoxN1ZuaHN6ZzgvWUNyOWRYbzFha2RFMExoRkMvYnQzQWxBditIREwvc1ptODFtMGxKVENhMVR4N3B2d2F4WkxKZzE2NnJydUZoaVFnS0pDUWxYZFczMitmTUFlRi8wY3NQTTc3NWo1bmZmQVJCUnJ4NlBQLzg4QTI0dldUcGk4Uysva0plVFExcHFLcFAvKzEvdW1qREJla3hFUkVSRVJFUkVSR29lQmU0aVlsZlRmbDVoL2ZyT1FkMXd2d0U2ZjZWbXljaTZ3UDZFWXh3NGRKeDloNDV4NEZCU3RhZUVkM0kwVXJkT0tQWHFoQkJaTjVUNkVXRkVSb1FRSE9CYjdZRHVSaFVSRnNUeC84L2VmUVpFZGFadEhQOVBvUmVsQ1lJS2lvSmlBUkVEMkd2c3h0aVNqYkdrR3BOc0VsTTJaVGM5bTdMcHhmUTNsbFExSnJIMzNudHZxTmhSRVJRTG9ERE12QitNWTVBcVFVZmwrbjJhODV6bm5MbUdJTXR5bitkK0RoMis1dSs3Wi9zbUFGemRQZGkrWVNXWlowN2hVVVJiK1E2MzNWWG8rTW0wWS9sYTFoY2w1L3k1SXVmMXVlZnhFZ3Z1eDQ4ZXNxOW8zN1I2Q1FDMTYwVVhPamZuL0lYdktYTWhMZTU5QTRLNDk4blhDcjN1dmVlTGJoMmZjaUNaaGROK1pjT0tCZVRsV2ZEMHFrU2I3djFwM3FGbnNibUxjK0RRWVdvRWw3MnJ3WTNrNGtycDF6LzVoTHk4UEY0WlBweDdIM3VNeVByMTdTdThYeGsrdk5CcjUwMmJ4cnhwMCt6SDdicDJwZE50dDVHY2xNVEo5UFFDYmRYaFFqSCt0eDkrd0pLYlM2c09IYWdWR2NuYUZTdFlNSE1tZmxXcUZMbGYrMS96VGhrL25sb1JFZlo5MHhOYXRpVDF5QkZPblRqQjVuWHI2TnlyRno1K2ZnQTBTVXhremJKbE5HOVg4S0dWaVByMVMvejZWUGIxSmJLSWVjN096bVJuWjVkNGorSUVWNi9PemkxYk1EczVVYk4yN1NMbmJkMndnWU43OTNJNkk0T1Q2ZW5VL1ROVFFHQWdiYnQySmFwUkl3RDI3dHJGNk04L1oraFRUMUcxMm9WL2w5czJiV0wrWC80N0ZlZlcyMjZqZmRldVpmb3NxVWVPQUxCNzUwN0M2OVlGb0Z2ZnZ0U1B2dkR6NE9JMkJaYmNYR2I4OFFlTDU4eWhSLy8reENZa01PYUxML2pvalRlNDYvNzdxVm1uVHBuZVgwUkVSRVJFUkVSRXJtOHF1SXVJdyt4S1BzaWFEUmZhM2pvN08zRjd0OVlPVGlRM2crUHBHYXpibk1UNnpidll0RzBQUjQ2bGwrcTY0Q0Ivd3NPQ0NROE5JYXg2RURWRHF4SVNGSEJEckZZdmkrclZBbG16NmVCVnU3L1ZhdVgweVhReTBsTnhkZmNncUZvWUFHdVh6c1ZvTk5MenJxR00rL1lEbHN5ZVNLZmVnNHEvMldWaUV0b1FrOUNtMkRsUEQ3d1ZILzlBL3YzaDk4WE91OXpxeGJQWXMzMGp1N2F1NTlTSk5QNDNlZ2FwS1FjNG1Md1RieDgvd2lJS0wxQmUzRmZidVpDQ3U4bHN0bi8rMHNnOGM0clBYaC9PdnFTdEFIaDZWNlpWNTk2MHVMVVh6aTZ1Vi9SNUxuZmc0Q0hpR2xVdmVlSk40T2pod3ppN3VPRHM0a0oyVmxhaGMvb01IRmhnYk1MMzMxTzNZVVBxeDhUWXgwTCtYSFY5Y2EveVJuRnhCYTZiK01zdkpHM2JScU1tVGV4RjJic2VlSUFSYjczRmJ6Lzh3SmxUcDJqWHRXdVJEK3VjeXNqQXg4K1B2b01HMmVlWXpHWnV2K3N1Um8wWVFVaG9LSzA3WGRwcW9HT1BIbVJuWlpYWVZqM3QyREgyN3Q3TnZ0Mjc4ZkQwcEd1ZlBzWE9MdzhyRmk1ay92VHB1TG03azUyVnhmOTk4Z2tQUFBFRW50N2VCZVlHVnEzS2tVT0g4UEQwcE0vQWdYaFhyc3p4bzBjWi9QRERBSno5YzNWNVZtWW1jT0hCaEl0ak5jTENHUHp3d3h3L2VoUmZmLzhpVy9mM0d6dzQzMTcwVnlvNUtRa25aMmNXenB4SjhKL2ZDMTdlM3ZiMitpZlQwNWszZlRyTDVzOG5Pek9UMisrNmk0VFdGMzZuZWVDSkp4ZzdhaFJmZi9BQlBmcjNwMW5idG1YT0lTSWlJaUlpSWlJaTF5Y1YzRVhFWVg3Ni9kTGU3VjNieGVOVHFlQSt6U0lseVRoOWxnMmJkN0Z1OHk3V2IwbmlVTXJ4RXEveDlIQ2picDFRb3VxRUVoVVpSdDA2b1ZUeThyZ0dhYThmVVJGaGpQeGxWcG12UDNzNmd3TjdkbkFtNHdTbk0wNXc1dFJKVG1kY2VMaGg0NnBGYkZpeHdMNi9jYmM3N2lPb1doaTd0MjNrWVBKT29ob24wS1JGQjZhUEg4bVNtWC9Rdk9OdGVCYXh5djFxU2swNXlONmRtMG5ldVlXelp6SUFHUHYxZXdBWURBWkNRbXVUYy80Y3MzNi9VTFMvcFZXbklvdWw1ODlkV0Ezc1ZFakIvVnhXSnN2blRTbDFycXl6WjlpWHRKWHFOU05vZnV0dE5FNW9heThrWm1lZHhjMjk3RDhyTjIzZHh1QytyY3A4L1kxazU5YXRWS2xhdGRnNWhhMDZuL0Q5OXdSWHIxN2dYRlptSnB2V3JzVy9TaFg3Q211NDBMcisxKysvWitQcTFRUUVCdEw3N3J2dDV5cFZyc3dEdzRmenpZY2ZNbXZTSkhadDM4NXRkOTZaNy9xTGdxdFZLN0wxL0tCaHc4ZzhleGFqOGRJRFFKVjhmQmo0MEVNRjVwNU1UMmZ0OHVVYzNMdVhBM3YzMmd2VkpwT0pOcDA3Ri92MUtNbVN1WE5aTW5kdWtlZHROaHV6SmsxaTNyUnBlRmV1ekxCbm5tSHB2SGtzbVR1WHo5NSttNEZEaHhab3hlOGZHTWlBQnk5MWVpaHBmL2tmdnZxcTBQSGhMNzlNVUhCd29lZmltcFYrdTVxTHJmUXYvbHUzV0N4c1dMMmErakV4VkE4TDQ2ZHZ2Z0V1YlZrQWtKYWF5c0laTTRpS2lhRmpqeDc0K2wvYXRzRmtOdk9QKys3RHc5UFQzcDFBUkVSRVJFUkVSRVJ1TGlxNGk0aERIRW81enFKbEd3QXdHZ3owNjZrVlgxSTZtVm5uMkxoMU4rdTM3R0xkcGlTUzk2Y1VPOTlrTWhJZUZrSlVuVkRxUm9SU0x5S01hbFVETU43Z0xlSC9ybXBWQTdCYWNqbWNjb1NRNE9LTGtvVTV1RGVKN3o1NEtkK1lpNnNiQUY2VmZJaHNHRWRsdnlwVTh2R25kdjBZOGl3V0p2MzBKUUN0dS9iRlpETFRyRU5QWms0WXpjUWZ2bURBc09mKy9vZTZBcE4rL0pKRk0zN0xOK1pYcFNwMTZqY21va0VUYWtkRjQrN3B6WTZOcTltMGFqRXVybTYwNmx6MFB0dzU1N014bTUwS0xjaWZPWFdTQ1NNL0tYVTJUNjlLM1BQa2E0VFdybGZnM0p2REIxRTM1cFl5ZmIwT0hVN0JaclZVaUQzY2p4ODdSbkpTa24wMXNkbkppVnRhdHFTU2p3L0hqeDBEd05uMXlyb0YyS3hXR3NiR1V0blgxejZXdEhVcnYvLzBFeWZTMGdnSUN1S0JKNTRvc0dkNlFGQVFqenozSEQ5OC9UVjdkKzNpNHpmZUlDbzZtblpkdWxBdExLeFU3MjAwR3ZINmMzVzRKVGVYOCtmTzRlTG1oc2xrWXRmMjdRQi9lU2dqaTltVEoyTTJtNmxScXhiaGtaSFVyRjJiR3VIaE9EbGQya1loNWNBQkZzeVlVZWo3WldWbEZmcTlYQ3NpZ29heHNZVmVjem9qZzNHalJyRnIrM2I4cWxUaC9zY2Z4OWZmbng3OSsyTXltMWs0Y3lZajNubUhWcmZlU3B0T25YQjFjeXYwUHU4VVVWRGZ0WDA3MzM3MEVmOTg0UVdxWFZhMC96dXlzN0l3R0kzMlRnSHJWcXdBd01QendvTXR5K2JQNTh5cFUwVEh4UkVWSFkydnZ6K1R4bzdsdHg5L1pQSGN1UVJXcllxN2h3ZU5FeEp3Y1hWbHpkS2xBTmdBYTE0ZWVYbDVXQ3dXTExtNXJGKzFpbE1aR1NTMHFoZ1B2WWlJaUlpSWlJaUlWQlFxdUl1SVE0eWJOQStyelFaQTJ4YU5DUTY2K1F0QVVuYUhVbzZ6Yk0wV2xxL2V5cWJ0ZSt3cnB3dGpOaHVwRjFHVEpnMGppR2xRbTdwMVFuRnhMbjZ2N29ySVlEQVEyeWlDdFJzMmxhbmdIbElqbkc1MzNJZHZRQkMrQVVINEJBVGg2VldKcHdmZVNxM0lodlM3TC8vZTJMK1BHVUhLL2owMGlHdE9lTjBMZXpLMzdkYVBOWXRuczM3WlBNTHJOaUtoYmRuMlZ5NkxzRHIxV2JsZ091SDFvcW5icUNrUkRadmdINWgvZFd4R2VpcGp2M2tmZ001OUJ1UHVXYkFkOWtVNTU4N2g1Rkp3ZFR0QVFOVnFQUHUvN3dvOTkvVEFXd3VNdVhsNkZWcHN6ODA1VDNiV1dWSVBIeWd5UjNIV2JkeEViS09JSWxmcDMweldyMXlKeldhenQzNTNjbkxDeTh1TEQxOTlGWUM2RFJ0U3FYTGxLN3FuaDVjWGQ5NTdMN1kvLzdmcjJKRWpqUHpzTTZ4V0sxSFIwZlFmTXFSQXNmMmlTajQrREh2bUdSYk5uczNjcVZQWnQzczNiaDVsNjZxUmNmSWs3Nzc0WXI0eGc4RkFSRlFVQUZXclZlUEJKNThrdEZZdCs5N2loZG1mbk16KzVPUWl6MS9lL3QzSHo0L3d5TWhDVzZMdjNiV0w5MTk1aFhQWjJVVFVyODgvN3JzUDk3OTh2cTY5ZXhOWXRTcS8vL2dqODZkUHgydzIwNkY3OTFKOTNxdHQyZno1ekpvMEtkK1l5V3kyZis5VUN3M0YxOStmdWcwYkFoQVZIVTFrZ3diczNMS0ZwRzNiU0QxNmxMVFVWTEt6c3NnNWZ4NUxiaTVXcTlYK2ZXSXdHakVZREpoTUprd21FM0dKaWRmMkE0cUlpSWlJaUlpSXlGV25ncnVJWEhQcEowOHpZOTVLKy9HZHZkbzdNSTFjai9MeXJHemRzZmZQSXZzV0RxU2tGam5YYURBUVdhY0dqUnZVSWJaaEJQWHIxc1RWcGZnOWplV0N4TGo2VEptN2hKNWRPNVU4K1RMZVBuNjA3WDVIcWViTyt1MTdsczZlaUxlUEgzMkdQR1lmTnpzNTAzdklvM3o3N3IvNWJkUW5PRGs3MDZSNWh5dk9VaGIxWXhONTdjc0ptRXlGL3lwME91TUVYNzM5SEdkT25hQjJWQXd0T3QxZTVMM09uRHFCeFpKTFpiK0Fjc2xtelN2OGdaS1RhUmYrSGZqNFZ5blRmZWN2V2tyUGprM0tuT3RHMHJaelo4NmVQazFZZUxoOXJGV25UalNPajhmSjJabEtQajVsdnZmRkJ4WUNxMWJsdGp2dnhOWGRuWmltVFV1OHptZzAwcVpUSitLYU5lUHM2ZFA0QlZ6NmZvbHYxWW9hdFdxVjZ2MzlBZ0xvMHJzM2VYbDUyS3hXVENZVDRaR1I5dXNOQmdQaGtaSEYzcU5HelpvMGJOS0VWaDA3Rm5yK3AyKys0Znk1Yy9uR25udnp6V0x2VjZkZVBjSnExNlo1dTNhRlB0VFJKREdSMFBCd0ZzNmNTZHN1WFFDSWpvdWpha2hJc1ZrdmNuVnpJeVEwdE1ROTY2OVV2VWFOeU1yTXhHYTFZZ05jWEYxcDFLU0p2VDE5cllnSTdoNDZORjg3ZjVQSlJGUjBORkhSMGVXYVJVUkVSRVJFUkVSRWJrd3F1SXZJTlRkaDhnSnlMUmYyU0cwYVU0L2FOUXZ1WlNzVlQyYldPVmF2Mzg3UzFWdFl0VzQ3cDg5bUZqazNQQ3lFSm8waWlHbFFoMFpSNFhpNFgxbHJhTGtnTWE0KzczODVsclQwRS9qNytaWjh3UlhLelRuUGhGR2ZzR2J4Yk56Y1BibnZ5ZGZ4cXBTLzBCblpNSTdiN2g3R0g5OS96czlmL284RGUzYlN0Zis5OXZiMFY4dkY5dHVGT2JCbkI2TStmcFhUSjlNSkRBbGw4T012WVRBWXNPVG1rSnB5RU05S1ByaDdlR0l5TzJISnpXSDYrRkVBaElUV0x2Rjl6MlZuWVRLWk1EczVzMmY3SmlEL3Z1OGVYcFU0bVhhVWJldFhVQ1c0aG4wOEw4L0MvQ2xqQVFpcUZuYkZuL2Q0ZWpxNzl1d204ZmxCVjN6dGpjakoyVG5mWHVvQXJxNnV1QVlGbFhodFVTM05DNVBRdXZVVlovUDA4c0xUeXl2ZldPOEJBMHA5dmNGZ29FMm5LMzlJNXE4ZWVhNzRMUW51ZXVDQks3cWZ5V3ptN2hMMlhnZndyMUtGUGdNSGx1bDlxb2VGOGRnTEw1UTRyL2VBQVZmMDlReXVYcDNnNnRXTG5STlNvMGF4NTBWRVJFUkVSRVJFcEdKVHdWMUVycW5zN0J3bXpWcHFQNzZyajFhM1YyU1oyZWRZdW1vejh4YXZZODNHSGVRVnNiTFh5Y2xNYk1NSW10L1NnSVM0K2dUNFhsa3JhQ21jczdNVGJackZNR3ZlQXU3cVYvVCs1R1Z4OXN3cFBuM2xNZEpUaitEdDQ4ZDlUNzVPU0ZqaEJla1d0L1lpTitjODA4Wjl4OUxaRTBuZXNabmhyNC9BYURLVmE2YVM1RmtzVEJ2L0hZdG4vbzQxTDQ4YTRaSGNNL3cxM053djdPVnNNQmo1NUpYSHNGaHlDNzArc1gyUEV0OWoxbTlqQ3V3ZEgxSC8wcDdZaWUyNk1XZmlUM3ozd1V1Rlh1L200VW5UVmdYYjBKZjR2bk1YMERveEJpY24vZW9uSWlJaUlpSWlJaUlpVXA3MFYxY1J1YVptekY5Slp0YUZOcldSdFdzUUhWWHlpbEM1dVp6UHlXWGwybTNNWGJLV0ZXdTNrWk5UZVBIU3A1SW5pWEgxU1l4clFGeDBKSzZ1aGUrUExYOVA5NDdOZU9uZDBkelIrelpNNVZqZzl2U3FSSzI2amZDclVwVTdoLzRMNzhyRnI2QnYyLzBPYWtZMFlPS1BYM0xIQTA5ZDgySTdYRmlsbTUxNUJtdGVIdkZ0dTlMcjdtSDVWcCtiekdZaUdzWnlNRG1KM053Y2JOWUxENGo0K0FmU3ZzZWQxSTRxMkY0Nm9HbzEvS3BVdFI5SE5VN2tkRVk2Qm9NUms4bE1jR2c0elR2MHRKL3YzSGNJdGVvMkl1WEFIcXg1ZWZaeGc5R0lwMWNsNmpWT3dOT3IwaFY5TGt0ZUhyOVBuc3JyL3hweVJkZUppSWlJaUlpSWlJaUlTTWtNbHN4a202TkRpRWpGWUxYWkdQVG9HeHcra2diQWkwOE9wbDJMMkJLdWtwdUJ4V0psN2FZZHpGdThqaVVyTjVGMTdueWg4OEtxQjlHOGFRT2EzZEtRdW5WQ01SYXlEN0NVdjMrOTlpWHQybmFrVzZmeTNUL2RZc25GWkRJWHVwL3pGZDhyTitkQ2ticVlWdkRsSVMvUHdzRTlPd21McUg5VjMrZGFtanB6TnZNWHpPR2RGeCs2NXU4OS9LWFAyTEJsRi9OLysvaWF2N2VJaUlpSWlJaUlpSWhJV1pnOWFsM1JIN1cxd2wxRXJwa1ZhN2JhaSswQnZwVnBsUkRqNEVSeU5kbHNOclluN1dQRy9OVXNYTDZCMDJjSzM1TzllbkFWMnJkc1F0dVdzZFFJcm5LTlV3ckF3SDYzOHIvUHg5T2xZenVNUm1PNTNkZHNkaXEvZXprNWw5dTlpbU15bVcrcVlydlZhdVhIY1JONDl1SCtqbzRpSWlJaUlpSWlJaUlpY2xOU3dWMUVycG54a3hmWVgvZnEyaEt6dWZ3S2UzTDlPSDAyazlrTDFqQmw5akwySFR4YTZKd0F2OHEwYXhGTCs1YXgxSzVaclZ4V1FFdlpOYXhYaTVEQXlvei9ZeEozOU83bDZEaFNqc2IvUG9tUXdNbzBxRmZUMFZGRVJFUkVSRVJFUkVSRWJrb3F1SXZJTmJGNzd5RTJiTmtGZ0l1ekU5MXZUWFJ3SWlsUE5wdU5UZHYyTUdYMmNoWXUzMEJ1cnFYQUhHOHZEOW8wYTB6N0ZyRTBpS3FsZHZIWG1YL2UxNGRIbnYrSTlxMWI0ZTlYL0g3cmNtTklTMC9uaDdIakdmSDJjRWRIWWZUWUdZNk9JSEpERzN4SFowZEhFQkVSRVJFUkVSR1JJcWpnTGlMWHhLOVRGdHBmZDJvYmo3ZW5od1BUU0hrNWVlb3NNeGVzWk5yc0ZSeE1TUzF3M213MjBpSSttczV0YjZGSm83cnFhbkFkQzZucVQ2L096Zmx3eEpmODk2VVhIQjFIeXNHSEk3N2k5aTR0Q0FueWMzUVVSbzJkN3VnSUlqYzBGZHhGUkVSRVJFUkVSSzVmS3JpTHlGVjNJdU0wOHhhdnRSLzM2ZDdLZ1duazc3TFpiR3pkc1k4SlV4ZXdaTlVtTEJacmdUazFncXZRN2RabTNOcW1LWlc5UFIyUVVzcGlRSitPUFBMOFIvdytaUnEzZCsvcTZEanlOL3crZVNwSGp4N214Y2Y3T1RSSFRQM2FiTml5aS9tL2ZlelFIQ0lpSWlJaUlpSWlJaUpYaXdydUluTFZUWnF4bEZ4TEhnRHhzVkhVQ0FsMGNDSXBDNHZGeXNMbEd4Zy9lVDQ3ZHg4b2NON1oyWWsyaVRGMDc1aElnM3ExdEMvN0Rjakp5Y3pMVDkvRFA1LzdrQWIxNmxJbnZKYWpJMGtaN05xVHpLanZmK0xUdDRmajVLUmY5VVJFUkVSRVJFUkVSRVN1SnYwVlZrU3VxcHljWENiT1dHSS83dHU5dFFQVFNGbWN5Y3hpeXV6bC9ENTFFY2ZUTXdxY3J4VWFUUGVPemVqUXVnbGVIdTRPU0NqbEtTVElqeWVHOXVPRlYvL0w1eC84andCL3g3Y2psOUk3bnBiTzg2Kzh3Uk5EKzEwWHJlUkZSRVJFUkVSRVJFUkVibllxdUl2SVZUVm44VG95VHA4RklMUmFFRTJpSXgyY1NFcnJVTXB4Smt4ZHlJejVxemgzN255K2MwYWprVGJOWXVqVHZUWDE2b1JxTmZ0TnBsVmlORWVQbitDcEYxNWl4UHZ2NE9XbGJRRnVCR2ZPbk9YSkYxNmlUN2NXdEVxTWRuUWNFUkVSRVJFUkVSRVJrUXBCQlhjUnVXcHNOaHUvVDF0a1ArN1R2YlVLc3plQXJUdjI4ZFB2czFtK1ppczJteTNmT1E5M1YzcDBiRTZ2cmkwSkRQQnhVRUs1RnZyM2JNdUprNmQ1NnQ4djgvNS9YMVhSL1RwMzVzeFpudnIzeXlRMmpxQi96N2FPamlNaUlpSWlJaUlpSWlKU1lhamdMaUpYemZaZCs5bTk5eEFBM3A0ZWRHd2Q1K0JFVXB6TjIvWXdhdXdNMW0xT0tuQXVPTWlmUHQxYTA3bDlQTzZ1TGc1SUo0N3c0S0NlZkRObU1nOC85U3dmdlBtYTJzdGZwNDZucGZQa0N5K1IyRGlDQndiMWNIUWNFUkVSRVJFUkVSRVJrUXBGQlhjUnVXb21UciswZDN2bmRyZmc2dUxzd0RSU0dKdk54c2F0dXhrOWRpWWJ0dTRxY0w1aFZEajllN1NoV2RNR0dJMUdCeVFVUnpJYURBd2QzQk1mbi9rTUcvNE1iNzN5SCtxRTEzSjBMUG1MWFh1U2VmNlZOK2piclNYOWVyWnhkQndSRVJFUkVSRVJFUkdSQ2tjRmR4RzVLazZkeVdUKzBuWDI0NTZkV2pnd2pWek9ack94YnZNdVJvK2J3ZVp0ZXdxY2J4a2Z6WUErSFlpc1hjTUI2ZVI2MDc5blc0SUNmSG5xK2Y5d3o4QUIzTjZqbTZNakNmRGJwS21NK3VFbmhnL3RwejNiUlVSRVJFUkVSRVJFUkJ4RUJYY1J1U3FtelYxQnJpVVBnS1l4OVFpcDZ1L2dSQUlYQ3Uyck4reGc5TGlaYk51NU45ODVnOEZBNjhSb0J2YnJSSzNRWUFjbGxPdFZxOFJvd3NOQ2VQWDlVYXhadjVIaGp3ekYzMDh0NWgwaExUMmREMGQ4eGRHamgvbnM3ZUdFQk9tL2c0aUlpSWlJaUlpSWlJaWpxT0F1SXVYT2FyVXlhY2FsZHZLOXVtaDErL1ZnMjg2OWZERm1JbHUyRnl5MHQyM2VtSUg5T2hGV1BjaEI2ZVJHRUZMVm54RnZQY0ZQdjgzaG5tR1BjZmNkL2VoM2UwOXROM0NOV0sxV3h2OCtpUi9HanVmMkxpMTQ4ZkYrT0RucFZ6a1JFUkVSRVJFUkVSRVJSOUpmYVVXazNLMWF2NE9qcVNjQXFPSmZtWVFtVVE1T1ZMRWRURW5sbXg4bXMzakZwbnpqUm9PQjlpMmJjSGUvVzZrUkV1aWdkSEtqY1hJeU0vaU96blJvRmNlbi96ZUJpZE5tTUtCL0h6cDFhSWZaWkhKMHZKdVNKUytQbVhQbThlTzRDWVFFVm1hRVZyV0xpSWlJaUlpSWlJaUlYRGRVY0JlUmN2Zkg5TVgyMTkxdmJhN1ZydzV5TXVNTVk4Yk5ZTktzWlZpdFZ2dTQwV0NnWSt1bURPamJrZXJCVlJ5WVVHNWtJVlg5ZWZzL1E5bThQWmtmZnAzRnFCOS9vVmYzcnR6YXZnMEJhalZmTG82bnB6TnI3Z0orbnp5Vm10V3I4T3pEL1dsUXI2YWpZNG1JaUlpSWlJaUlpSWpJWDZqZ0xpTGxLdVZvR3F2V2J3ZkFiRGJTclVPQ2d4TlZQTm5aT1l5YlBJK3hFK2VTbloyVDcxeDhiQlJEQi9Xa1pvMnFEa29uTjV1RzlXcnh6b3NQa2JUbklGTm1MK2VlaDM2bFRuaHQyclpxVG14MEk2cUZCRHM2NGczbDBPRVUxbTNjeFB4RlM5bTFaOEJscTdRQUFDQUFTVVJCVkRldEUyTjQvVjlEaUFpdjd1aG9JaUlpSWlJaUlpSWlJbElJRmR4RnBGeE5tYlVNbTgwR1FLdUVHSHdyZXpzNFVjVmh0VnFaT21jRm8zNlp6b21NMC9uT1JZUlg1NkZCdDlHNFlSMEhwWk9iWFVSNGRaNE1yODZqOTk3T2lyWGJXTFptRGFOLy9BbUQwVXlqK2xIVXFGNk5HdFZDcUJZU2pMZVhGKzV1YnJpNXUrRmtybGkvaXVSYUxHUm5aWk9WbmMzcE0yYzRkRGlGQTRjT2MrRGdJVFp0M1liTmFpRzJVUVE5T3pZaDRibUJPRHM3T1RxeWlJaUlpSWlJaUlpSWlCU2pZdjJWVzBTdXFweWNYS2JPWFdFL3ZxMVRDd2VtcVZpMjdkekxSOTlNWUZmeXdYempRVlY4dVg5QUQ5cTJhSXpSWUhCUU9xbEluSjJkYUpVWVRhdkVhR3cyRzRlUHBMRTFhUytIRHFjeWI4RldEaDlKSXpNem02enM4MlNkeThaaXNaWjgwNXVJMld6RTNkVU5kemNYUER6Y0NLbnFUNDNnS3NRMXFzN2d2cTBJcWVxUFFmOVdSVVJFUkVSRVJFUkVSRzRZS3JpTFNMbFp1bW96cDg5a0FoQldQWWlHVWJVY25Pam1kL0xVV2I3NWZoTFQ1NjNNTis3bDRjN0FmcDNvMWFVRlRrNzZVUytPWVRBWXFCWWNRTFhnQUVkSEVSRVJFUkVSRVJFUkVSRzVLbFNGRVpGeU0rMHZSZCtlblZwb2xlWlZsSmRuWmRMTXBYejM4MVRPWm1iYngwMG1JMzI2dGVidWZyZmk1ZUh1d0lRaUlpSWlJaUlpSWlJaUlpSTNQeFhjUmFSY3BLWmxzSGJqVGdDY25NeDBhTjNFd1lsdVhsdTI3K1dqYjhhelo5L2hmT014RGVydytJTjlDYXNXNUtCa0lpSWlJaUlpSWlJaUlpSWlGWXNLN2lKU0xtWXVXSVhOWmdPZ1JYd2pyYTYrQ2s2ZU9zdFhZeVl5Yy82cWZPUCt2cFVZTnFRWGJaczNWbGNCRVJFUkVSRVJFUkVSRVJHUmEwZ0ZkeEg1MjJ3Mkd6UG5YMm9uMzZYZExRNU1jL094Mld6TVc3S09UNzZkd09rem1mWnhrOGxJMys1dEdIUkhaOXhkWFJ5WVVFUkVSRVJFUkVSRVJFUkVwR0pTd1YxRS9yWXQyNU01ZkNRTmdBQy95alJwRk9uZ1JEZVA0eWN5K09pcjhTeGJ2U1hmdU5ySGk0aUlpSWlJaUlpSWlJaUlPSjRLN2lMeXQwMmJlMmwxZTZjMlRURWFqUTVNYzNPdzJXeE1uN2VLejBmK1JtYldPZnQ0Wlc5UEhyMnZEKzFhcUgyOGlJaUlpSWlJaUlpSWlJaUlvNm5nTGlKL1MzWjJEZ3VXYjdBZmQyNlg0TUEwTjRlanFTZDQ3NHRmV0x0eFo3N3g5aTJiOE0vNysxREp5OE5CeVVSRVJFUkVSRVJFUkVSRVJPU3ZWSEFYa2I5bHdmTDFuRHQzSG9DR1VlR0VWUFYzY0tJYmw5Vm1ZOUtNSlh6MS9XVDcxeFRBejhlYkp4KzZnMlpOR3pnd25ZaUlpSWlJaUlpSWlJaUlpRnhPQlhjUitWdW16N3ZVVHI1THUzZ0hKcm14SFUvUDRLMVBmbUQ5NWwzNXhydTJqMmZZa052eDlIQnpVRElSRVJFUkVSRVJFUkVSRVJFcGlncnVJbEptaDFLT3MzbmJIZ0JjWFYxb2s5all3WWx1VEl1V2IrUzl6My9oVEdhV2ZTd3d3SWVuaDkxSlhFeGRCeVlURVJFUkVSRVJFUkVSRVJHUjRxamdMaUpsTm5QK3BkWHRiUkpqY0hOemRtQ2FHMDkyZGc2ZmZmY3IwK2F1ekRmZXMxTUxoZzd1aWJ1cmk0T1NpWWlJaUlpSWlJaUlpSWlJU0dtbzRDNGlaV0sxV3BrNWY3WDlXTzNrcjh5T1hmdDU0Nk14SEQ2U1poL3pxZVRKcy84Y1FIeHNsQU9UaVlpSWlJaUlpSWlJaUlpSVNHbXA0QzRpWmJKMjAwNk9uOGdBSUNUSWo0WlJ0UnljNk1aZ3RWcjU4YmM1alBwbE9sYXIxVDRlSHh2RnM0L2VoVTlsTHdlbUV4RVJFUkVSRVJFUkVSRVJrU3VoZ3J1SWxNbjBlYXZzcnp1MWk4ZGdNRGd3elkwaE5TMkROejRhWTkvM0hzREp5Y3l3d2IzbzFhV0Z2b1lpSWlJaUlpSWlJaUlpSWlJM0dCWGNSZVNLblQ2YnlaS1Ztd0F3R0F4MGFxTjI4aVZadXltSjE5OGZ4YWt6bWZheG1qV3E4dEtUZ3dtclVkV0J5VVJFUkVSRVJFUkVSRVJFUktTc1ZIQVhrU3MyYi9FNmNuTXRBTVEyaXFDS2YyVUhKN3ArV1cwMmZwd3dpNUUvVDhkbXM5bkgrM1J2ellOMzk4RFoyY21CNlVSRVJFUkVSRVJFUkVSRVJPVHZVTUZkUks3WTlIa3I3YSs3dGs5d1lKTHIyK216bWJ6NTBRK3NYTGZOUHVibDRjNExUd3drb1VtVUE1T0ppSWlJaUlpSWlJaUlpSWhJZVRBNk9vQ0kzRmoySGpoQzBwNkRBSGg2dU5IaWxvWU9UblI5U3RwemtLRlB2NWV2MkY2blZuVytldTlwRmR0RlJLNnhFMmxwN051OXU5Qnp1VGs1Yk4yd2dXTXBLZGM0MWRWMy90dzVqaDQrWE9nNW04M0dvdG16eVRoeG9semVhOGVXTGF4WXRLaGM3dlZYeDQ4ZDQyaEtDdWV5czYvb3V0TVpHZVdlUlVSRVJFUkVSRVJFcERCYTRTNGlWMlQ2dkJYMjErMWJ4cW9sK21Wc05odFQ1eXpuazI4bjJOdnVBM1Rya01oajkvZlIxMHRFeEFFV3paN044Z1VMZU9lcnJ3cWN5OHJLWXN3WFg5Q3lRd2U2OSt2SHlrV0xNRHM3MHlTaDhBNHVKOVBUT2JSL2Y1bXorQVVFRUZ5OWVyNng1S1NrTXQvdm9rbytQdmdGQk9RYlc3TnNHWlBHam1YUXNHSFVqNG5KZDI3SDVzMU0vZlZYUEwyOGlDM2lzNWFXeFdKaDJxKy9rbnIwS0o1ZVhqUm8zUGh2M2UraTlTdFg4c3QzM3dIdzBOTlBVN05PblZKZGw3UnRHNk5IaktEWFhYZlJ0SG56djUzRGtwdkx5ZlQwSXM4SEJBVngvT2pSVXQycmtvOFB6aTR1Znp1VGlJaUlpSWlJaUloY1AxUndGNUZTeTdYa01YdkJHdnR4bDNacUovOVh1YmtXUHZwNkhOUG1YbXE1Nyt6c3hPTVA5S05yKzNnSEpoTVJrYUs0L0ZuOHRPYmxBWERvd0FGV0xWN005bzBiNlROd0lHN3U3dm5tNzltNWsvR2pSNWY1L1JMYnRLSFhQLzZSYit5cjk5OHY4LzB1YXRXeEk5MzY5clVmMjJ3MmxpMVlnSDlnSVBVYU5Tb3dmL0djT1ppZG5IRDM5R1RYOXUyRjNyTk92WHFsZW0rejJjemdoeC9tay8vK2wvR2pSbEV0TEl6S1BqNWwreUIvU2s1SzR0Y3hZL0R3OUNRM041ZXhJMGZ5NkhQUDRlbnRYZUsxMWNQQzhBMElZTUwzMytQczdFeDAwNmFrcDZieXZ4ZGZMUFg3eDdkcVJlOEJBd0E0bXBMQ3AyKytXZVRjdDc3NGd2ZGVmcmxVOTczM3NjZUlyRisvMURsRVJFUkVSRVJFUk9UNnA0SzdpSlRhaXJWYnlEaDlGb0N3NmtGRWhGY3Y0WXFLSStQMFdWNTg1MXUyYk45ckh3c084dWZWWis2aGRzMXFEa3dtSWlMRnViamEyUEpud2IzUDNYZFRxMDRkSm56L1BSKzkvanIzUC9FRUFZR0I5dmt4dDl4U2FBRzdORjU3NnFraXo4VW1KSkRZdW5XWjdqdmluWGNLakcxZXU1YTBZOGU0ODk1N01Scno3eUsxZDljdTl1emNDY0RJVHo4dDhyNS83UWl3ZWQwNlVnNGVMRFpIWUhBd3AwK2RZdVhDaFdBd0ZEbXYwMjIzRlh1ZjVLUWtSbjcyR1FhRGdjRVBQOHo1YytjWStkbG5mUHZ4eHp3d2ZEZ2VucDdGWHUvbTdzNDlqejdLcDIrK3lkaVJJL0VOQ01BdklJQldIVHNXZTkxRmkyYlBMblQ4NlZkZkpTQW95SDY4ZWQwNmZ2anphM1I1OTRSUkkwYVFscHJLMDYrK1dxcjNGQkVSRVJFUkVSR1JHNWNLN2lKU2FyTVhyTFcvN3RJK0FVTXhmMHl2U1BZZE9NTHpiMzdOMGRSTCsrQW14dFhuK2NmdnhzdkR2WmdyUlVUa2FsbS84bEsza2JSangvS051Ymk2RWhVZERZRFJhTVRzNUlRbE45Yyt2M0Y4UEFHQmdTeWRQeDlmZi85ODl6V2J6WmhMS1BpV2hYZWxTdFNvVmF0YzdtVzFXcGt6WlFyQjFhc1RjOHN0QVB6ODdiZFVxVnFWZGwyN01tWDhlT0RDcXZobWJkdm11elpwMnpaKysrRUhRc1BEODQxdjNiQWgzOWUwT1BPbVR5LzJmSEVGOXcyclZ6Tis5R2dNd09CSEhySG42RGQ0TU9OR2plTEw5OTdqbmtjZkxmRGY1YUtjOCtmSnpjM0YxOStmQVE4K3lPb2xTd2lwVVFPajBaaXZBMEJ4aWlxNG4waEx5M2RjM0Q3eGgvYnRvM1lwT3dTSWlJaUlpSWlJaU1pTlRRVjNFU21Wek94enJGaTNGYmhRbk9qWUtzN0JpYTRQeTlkczVmVVBSNUdkbldNZnU3dFBSKzY1cXh0R1BaQWdJdUl3Ri9mK0xtek1MeURBWG5DSEN3WDQzTDhVM09IQ3Z0eHRPbmRtejQ0ZFdLMVc2alpzYUQvMzBldXZjK1RRb1hMUHZIWERCcXFIaGVGZHVUSUF1Ym01L1BEbGw3VHQycFd3eXdyZ0o5UFRXVHB2SHExdnZiWEFmVll2V2NLeEkwY1k5c3d6R0F3R2RtM2Z6b2JWcTJuWm9RTXJGeS9tMFA3OWhOU293Y3JGaTBsczA4WmV2RDUxOGlTekprM0N6ZDJkTys2NXA5Q01sNi9rQmppUW5FeGVYbDZKZTZ5Lzk5SkxIUC96NFlmTDVWa3NUSjB3Z2FYejV1SHU0Y0hnUng3Sjk1bGpFeEl3bTgzOE1uSWtuNzc1SnYySERDbTAwOENVWDM5bDVhSkZ2UFBWVjlTdVc1ZmFkZXNXbStsS2ZGZE1ONEFEeWNrRk9nMnNYN2t5MzBNS3c1NTVockRhdGNzdGo0aUlpSWlJaUlpSVhCOVVjQmVSVWxtMmVndTV1UllBNHFJajhhbnM1ZUJFam1XejJSZy9lUUZmanA2SXpXWUR3TW5Kekw4ZStRY2Q5RENDaUlqRHZmU1hmZEduLy9ZYnE1Y3V0WTlaclZiU2p4L24xTW1UWkp3NGdjMXFaZitlUFh6MzZhZWNPbkdDakpNbk9aZWRiYi9ldjBxVmZBWDM5dDI2a1huMjdCVm4rdjNISDRzOGQvNzhlWDcvOFVkcTFxbkRnQWNmQkdEcit2WHMyTEtGTnAwN3MyTGhRbUlURXV3dDhGY3ZXY0t5K2ZOcDNhbFR2dnRrbmpuRGpELytJS1pwVThKcTE4WnF0VEwxMTEveDhQSWlOaUdCTDk1OWw0ajY5Ums0ZENnZnYvRUdZNzc0Z29lZWVRWkxiaTcvOS9ISFpHZGxjYytqaitJWEVGRDZ6L1hUVHh3OWZKaG5Ybis5eUpYbnhUbTRieC9qUjQvbVdFb0t3ZFdyTS9DaGh3cTlUNk80T0R3OFBmbmg2NjhaTldJRVRSSVQ2ZHFuRDU1ZTErWjNrdUpheWw5MDMrT1A0K1BybTIvc1ZFWUczM3o0NFRYSktDSWlJaUlpSWlJaTE1NEs3aUpTS3ZPWHJMTy9idE84c1FPVE9GNnVKWStQdmhyTHRMbVhWcTM1VlBiaWplZnVKeW9pekhIQlJFVEU3cS83Zkp1ZG5QS052VEo4T05sWldmbm1HN0t5Y0haeHdjZlhseHJoNFZUMjlhV3lyeTgrdnI3NCtQbmxtOXN3TnJaTW1Zb3J1THU0dU5DbFR4L0dqUnhKMDYxYmlhaGZuOVZMbHhJVUhFd2xIeCsrL2VnalRxU24wN1YzYi9MeThsaTliQmtOWTJQeDh2Yk9kNS9EQncrU2xabko1blhyMkRSc0dGYXJGYmpRa2owN014TlBMeS82RHhtQ3M0c0xnNFlONDR0MzMrV2JEejRnT3l1TDB4a1pEQnc2bERxRnRFS1BiOW15ME5YaTJ6WnVKT1hnUVc1cDBhTEVZbnZuMjIvUDl5RERtZE9ubVRWeElxdVhMZ1dnZWJ0MmRPM1RCN081NlArTEVsNjNMays4K0NLL2ZQY2RhNWN2Wjh2NjliUm8xNDVtN2RvVldYaC9kdWpRWW5OQjRTdjNMMWVhbHZKKy92NzRWYW5DdVhQbk9KT1JRVUJRa1AzN1QwUkVSRVJFUkVSRWJrNHF1SXRJaWM1a1pyRjZ3M1lBekdZakxlSWJsbkRGemV0TVpoYi9lZnRiTm0zZFl4OExEd3Zodjg4L1FHQ0Fqd09UaVloSWFYWHUxUXVBU2o0K1ZQTHhZZUhNbVd6ZHNJR25YMzAxMzd4alI0N2c1KytmcjJCNllPOWVUbDVXZUMwdnNmSHhyRnEwaUltLy9NSmREenpBN2gwNzZQV1BmK0RyNzArcmpoMVpPR3NXVFpzMVkzOXlNcWN6TWdyc3Z3NFFIaG5Ka0VjZXdjdmJtN3k4UEw3KzRBT3FoWWJTSkRFUmc4SEFVNis4WXY4OFZhcFdwVkZjSENzWExRS2daWWNPaGJacEI2aFpwMDZCbHZFMm00MVpreVpoZG5LaVEvZnVKWDYrQm8wdlBiQ1h0SFVyWTc3OGt0eWNIUHdEQXdrTER5ZTRlblUyckZwVnVxOVZRZ0orQVFGc1hyZU91ZE9tY1NvamczNkRCeGM1djFaRVJLSHQzUGZ0M2sxeVVsS3Azck80bHZLWDI3NXhJNzk4OTEycEN2a2lJaUlpSWlJaUluSmpVOEZkUkVxMFpPVm1MSllMSytUaW91dmk1ZUh1NEVTT2tacVd3Yk92ZmNHK1EwZnRZeTNpRy9IQ1l3TnhjM04yWURJUkVia1NDYTFiNXp1dTdPZEhibTR1T2VmUDIxdTJuejF6aG04Lytnai9LbFVZK3RSVDlya3JGaTVrN2ZMbFZ5V1h3V0NneHgxMzhObGJiL0hkcDUvaTRlbEpYUFBtQUxUdDBvVTF5NWN6OFpkZk9KV1JRYzA2ZFFpOWJGOTNBSlBKWkMrYWp4ODlHaHZRZStCQURBWURjR20xLytIOSs1bjR5eS9zVDA0bXVIcDF6bVZuczNqT0hKS1RrbWpUdVRNTkdqZkdhRFFDY1BUd1lUYXVXVlBndlU1blpIRGswQ0g4QXdOWjhXZlJ2clRhZCsxS1VIQXcwVTJiY2t1TEZyejArT09zV2Jic2l1N1JyVThmL3ZYNjY4eWZNWVAyM2JvVk83ZDJ2WHEwNzlxMXdQamNhZE5LTExpN2UzalFNRGFXbm5mY2dYZmx5dmJ4QThuSkxKbzkyLzYxRlJFUkVSRVJFUkdSaWtrRmR4RXAwZndsNisydjI3WW9XeHZkRzkyK0EwZjQxMnRmY3Z6RXBmYXhBM3AzNE40QjNUSHFEKzBpSXRjdG04MkdKVGNYZ05tVEozUDR3QUV5VHB6Z2lSZGZ0TS94cmxRSnVGQkE5ZzhNSkRjM2w5R2ZmODZaVTZmb1BXQkF2dnYxK3NjLzZOYTNiNW15ZlBQaGgxVDJLYjRiU3JYUVVCckh4N051eFFvNmRPK08wNThGY21jWEZ6cmRkaHZqUjQ4RzRMN0hIaXYyUG50MzdXTHQ4dVYwNk42ZHdLcFY3ZU9IRHh4Zy92VHBiRm0vSHFQUlNOc3VYZWpZb3dlNXVibE0rL1ZYVmkxWndvOWZmNDJudHpjeFRadVMwS29WeDFKU21EZHRXcEh2bFhic1dMSG5DOVBwdHR0NDlQbm43Y2N2dlAxMm9mUGVmTzQ1L0FJQzhqMzBjSkdidXp2T0xpNTA3OWZ2aXQ3N1NxUWVPY0tSUTRkb0dCdkwzbDI3Q3B4dkdCdkxwalZyQ213N2tKZVhwMEs4aUlpSWlJaUlpRWdGb1lLN2lCVHIxSmxNMW03YUNZQ1QyVVR6cGhXdm5meW1yWHY0OTl2ZmNEYnp3cjZ6Um9PQko0ZmRRYmNPaVE1T0ppSWloVWxQVFdYMmxDa2NQM2FNMUNOSHlEbC9Ib0M1VTZkU0pTaW93TXJ3aThYU3RPUEhxZXpyeTVqUFArZEFjaks5Qnd3bzBHTGQyY1hGdmdxK3RNYU5Hb1ZYcFVyNWl2ekZ1Yml5L1BpeFkvbkdZNW8yNVkrZmY4WmdNRkFyTXJMSTYzUE9uMmY4bURGVXJWYU50bDI2NU10eGNYVitaUDM2ZE92WHoxNk1ONWxNOUw3N2JoSmF0MmJXcEVsczM3U0pKWFBuRXB1UVFIVFRwa1EzYlpydlBTYVBHOGVTdVhPNTg5NTdhUndmWDJpT243LzlsZzJyVnpQODVaY0pDZzR1OWpOWEt1WkJCS1BSV096NXEybmJ4bzFNLy8zM0V1Yzk4dXl6K1k2enM3S3UrUHRFUkVSRVJFUkVSRVJ1VENxNGkwaXhGaTNmaU5WNm9aMTgwOGIxOEhCM2RYQ2lhMnZSOG8yODhkRVljbk10QURnN08vSHlVME5vMXJTQmc1T0ppRWhSVEU1T2JGaTFDcitBQU9vMWFrUjZhaXFIOXUvbnRZOC9MclFJR2hBWUNNRGVwQ1FXekpqQjNsMjc2TjZ2SC9HdFd0bm5uRWhMNCtEZXZXWEtzM2I1Y3J3clZ5YTRXclY4NDVjWHNRRlNEaDVrN2ZMbCtQcjdzM0gxYXBxMWJVdlludzhJTEprM2o5eWNIQUFXejU2ZHI1aCtrZFZxNWFkdnZ5VTlOWlhXblRxeGNOWXNNdExUT1pHV1J2dHUzY2pPeWlJOE1wS3cyclhKemNuaDBQNzlCZTdSb1h0M1l1UGpPWDNxRkNFMWFoUTRmL2pBQVpiTm4wL05PbldLTExhbkhqbkNwclZyQ1krTUxMSFlmajFyMDdremJUcDM1bVI2T2g2ZW5qaTd1UERzMEtFRkhqUTRrSnljNzdwaktTa2xkak1RRVJFUkVSRVJFWkdiZ3dydUlsS3NCVXN2dFpOdlY4SGF5Zjh4ZlRHZmZEc0JtODBHZ0xlbkIyKys4Q0QxNjRZNU5waUlpQlNyc284UHIzejRJYTV1YmdEODhmUFBITnEvdjhnVngzNVZxdURzNHNLQ21UTXhHbzMwSFRTSXBuL3VuWDdSN2gwN21QRDk5MlhPZERvamc1KysvVGJmV0dFRjl5bS8vb3BYcFVvOC9PeXpmUGphYTB3Wk40NUhubnVPczJmT01HL2FOQnJHeG1LeFdKZzNmVHB4elpyaDlXYzcvTXV6QWl5Y09STTNkM2Q4L1B3SURBNm1acDA2MUt4VGgyZUhEaTB4cjZlM055KysrMjZCY2F2VnlxOWp4bUMxV2drS0NTRTdLd3MzZC9kOGN5d1d5NFg5NDIyMlVyWGZuejE1Y3JIbk04K2VMWEpPaCs3ZFM5VzZmZmYyN2ZhdEJmNXEzKzdkSlY1Ny90dzUzbjdoaFh4RmRxdk5abjhnRVM2czBHL1h0U3R1SGg3a1dTeHMyN1NKNEdyVnNObHN1THE1MGE1clZ5cjcrcGI0WGlJaUlpSWlJaUlpY3VOUndWMUVpblF5NHd3YnRsellyOVRaMlluRUNyS3EyMmF6TWZMbmFYei82eXo3V0dDQUQrKzgrQkNoMVlJY21FeEVSRXJyWXJHOUpGYXJsZm5UcDl1THNZT0dEY3ZYUnQ1aXNXQXltV2dVRjBkNFJFUythdy90MzArMTBOQVMzK04vTDc2SXI3OC85ei8rZUxIejFpNWZ6cDRkTytnL1pBaGUzdDYwNzlhTlNiLzh3c1kxYTlpeWJoM1d2RHk2OWUxTGJrNE9INzcyR2pNblRxVHZvRUg1N21FMEdobjAwRU80ZTNyaUZ4QlFvQmgrVWIxR2pVaHMwNmJRY3hPKy81Njh2THdpYzdidDNKbEZzMmV6Zk1FQzFpNWZUbXg4UEMzYXR5Y2dLSWk4dkR6R2Z2Y2RCL2J1NWRhZVBRdGRJWCs1T1ZPbUZIcytLek96eURudHUzVXJWY0U5T1NtSjVLU2tFdWNWNXN6cDB3QjQvK1hoaG5FalJ6SnU1RWdBYXRTc3lTUFBQVWVuMjI0RFlQcnZ2NU9kbVVsYWFpcWpQdnVNL2tPRzJNK0ppSWlJaUlpSWlNak5Sd1YzRVNuU3doVWJzZjY1dWpzK3RoN3VyamYvWHFRMm00MFIzLzNPaEtrTDdXTTFhMVRsZnk4Tnc5KzM0Q3BDRVJHNWNTVW5KVEh4NTU4NW1wS0NYMEFBNmNlUGs1V1ptVy9POWsyYm1EWmhBZ01mZW9qZzZ0WHQ0NXZXck9HbmI3K2xkYWRPZExuOTloS0x2aWFUQ2I4cVZZbzhuM24yTEZQR2o2ZFdSQVN4Q1FrQUpMUnNTZXFSSTV3NmNZTE42OWJSdVZjdiszN3pUUklUV2JOc0djM2J0U3R3cjRqNjlVdjg3SlY5Zllrc1lwNnpzelBaMmRtRm5qTWFqVFNLaTZOUlhCeDdkKzFpNGF4WnJGeThtSldMRnhOUnZ6NjVPVGtrSnlYUkpER1JkbDI3bHBnRDRKMnZ2aXJ5M0xORGh4SVFHTWpUcjcxV3Fuc1Y1ZGJiYnFOOUtmTmNMdlhJRVFCMjc5eEplTjI2QUhUcjI1ZjYwZEVBbUoyY0FMRGs1akxqano5WVBHY09QZnIzSnpZaGdURmZmTUZIYjd6QlhmZmZUODA2ZGY3V1p4QVJFUkVSRVJFUmtldVRDdTRpVXFUNVM5ZlpYN2R0MXRpQlNhNE5xODNHUjErTlkvS3NaZmF4NlBxMWVlTzUrL0gwS04xS1NSRVJ1ZjZsSER6SXJFbVQyTDVwRTU3ZTNneDQ4RUhDSXlONTg5bG5tVDlqQm8zajR6RWFqUUNjT0g2Y0UybHBPUDFaVkwwb0tpYUdCbzBiczNEbVRFNGNQODZkOTk1ckw3eVd4YW1NREh6OC9PZzdhSkM5ZUc4eW03bjlycnNZTldJRUlhR2h0TzdVeVQ2L1k0OGVaR2RsNGV6c1hPeDkwNDRkWSsvdTNlemJ2UnNQVDArNjl1bFQ1b3lYdTlpaS9zaWhRNHorL0hOMmJ0bGl6MTJ6VGgzeTh2SXdteDMvZnpmNkRSNWNxcFgyUlVsT1NzTEoyWm1GTTJmYUg3cnc4dmEyUDBCeE1qMmRlZE9uczJ6K2ZMSXpNN245cnJ0SWFOMGFnQWVlZUlLeG8wYng5UWNmMEtOL2Y1cTFiZnYzUDVDSWlJaUlpSWlJaUZ4WEhQOFhNQkc1THFXZE9NWG1iY2tBdURnN2tkRGs1bTRubjVkbjVkMFJQek56d1NyN1dFS1RLRjU5NWw2Y25jdGVRQkVSa2V2THVoVXJHRHR5Skdhem1SYnQyOU8rV3pmY1BUd0FpRy9WaXFYejVqRjcwaVE2OWVvRndOR1VGSnhkWFBBUERNeDNIN1BaeklBSEgyVGNxRkdzWDdrU2c5SElnQWNlS1BCK2Y5M251empCMWFyUnBYZnZRczhOR2phTXpMTm43UThCd0lVOXd3Yys5RkNCdVNmVDAxbTdmRGtIOSs3bHdONjk5aFg3SnBPSk5wMDdseXBMYVdXZVBjdkcxYXRaTW5jdUo5UFQ4ZkR5SXFwUkl6YXVXY092WThZdzQ0OC9TR3pkbXNUV3JmSHc4aXJYOTc0U2NjMmFsWHJ1eFZiNkZ4OTZzRmdzYkZpOW12b3hNVlFQQytPbmI3NEJJT2Y4ZWZzMWFhbXBMSnd4ZzZpWUdEcjI2SUd2djcvOW5NbHM1aC8zM1llSHA2ZTlPNEdJaUlpSWlJaUlpTnhjVkhBWGtVSXRYTFlCMjUvdDVCUGo2dVBtVnZ3S3VodVp4V0xsdngrUFljSFM5ZmF4bHZIUnZQalVZSnpNSmdjbUV4R1JzanFSbG9iUlpNSmtOSko2NUlpOWdCcHp5eTBjUDNhTVcxcTBLRkFBN2RpakIxdlhyMmZlOU9rWVRTYWF0MnRIOHM2ZFZLOVpzOUNXOFVhamtUdnV1UWQzRHc5dWFka1N3RjdnZG5GeHdXZ3lzWEgxYW9DL3RmcmRhRFRpNWUwTlhHaGJmdjdjT1Z6YzNEQ1pUT3phdmgyNFVOZ0Z5TTdLWXZia3laak5abXJVcWtWNFpDUTFhOWVtUm5oNHZsWDZLUWNPc0dER2pFTGZMeXNycTlEUG0yZXhjRFFsaFQwN2Q3SnIyemIyN054SlhsNGVMcTZ1dE9uY21UYWRPdUhtN2s3WFBuMVlPbS9laFljWEprOW13WXdaeENZbTBxcERoM3dQTG14WnY1N0RCdzZVK1Breno1NWw1c1NKeGM0cDZ4N3AyVmxaR0l4R2U2ZUFkU3RXQU9EaDZRbkFzdm56T1hQcUZORnhjVVJGUitQcjc4K2tzV1A1N2NjZldUeDNMb0ZWcStMdTRVSGpoQVJjWEYxWnMzUXBBRGJBbXBkSFhsNGVGb3NGUzI0dTYxZXQ0bFJHQmdtdFdwVXBxNGlJaUlpSWlJaUlYSjlVY0JlUlFzMzdTL0c1elUzY1RqNDMxOEtyNzQ5aTZhck45ckYyTFdKNS9yR0JtTTNHWXE0VUVaSHIyZHlwVTFtejdOSVdJWUhCd2NDRjRuVlJ4VmszZDNjR1Bmd3czM3o0SVhPbVRHSE9sQ2tBK1ZxNVg4NWdNTkR6amp2c3gydVdMbVhxaEFrRjVvV0doNWZwYzF3dTQrUkozbjN4eFFJWklxS2lBS2hhclJvUFB2a2tvYlZxRlZ2azM1K2N6UDdrNUNMUGUvNVo0TDlvOHJoeExGK3dJTjhLOEJvMWF4S2JrRUJNZkR5dXJxNzJ1ZTRlSG5UczBZT1dIVHV5ZE81Y0ZzK1p3OHBGaTFpOVpBbFB2dnd5QVVGQkFHemJ1SkcxeTVlWCtKbXpNak9aTjIxYXNYUEtXbkJmTm44K3N5Wk55amRtTXB0cEZCY0hRTFhRVUh6OS9hbmJzQ0VBVWRIUlJEWm93TTR0VzBqYXRvM1VvMGRKUzAwbE95dUxuUFBuc2VUbVlyVmE3UTh0R294R0RBWURKcE1KazhsRVhHSmltWEtLaUlpSWlJaUlpTWoxU3dWM0VTbmcyUEdUYk51NUZ3QlhWeGZpbTBRNU9OSFZjVDRubDVmZStUOVdyZDl1SCt2VTloYis5Y2cvOHJYdEZSR1JHMDlFL2Zwa25qMkx6V3JGemNPRE5zVVV6ZjhxcEVZTi92bkNDOHlkT3BXVWd3ZXBYck1tOFZld0lqbWtSZzJxVksxcUw3cWFUU2JDYXRlbXkrMjNGM2xOZkt0VzFLaFZxMVQzOXdzSW9FdnYzdVRsNVdHeldqR1pUSVJIUnRxdk54Z01oRWRHRm51UEdqVnIwckJKRTFwMTdGam8rWisrK1liejU4N2xHNnNmRThPZVAxZjcxNnhkbXpwUlVmWlY5MFZ4ZFhXbGZiZHVORy9mbmlWejVwQm5zZGlMN1FEOWh3eWgvNUFocGZqVVYwKzlSbzNJeXN6RVpyVmlBMXhjWFduVXBBbEJmejZnVVNzaWdydUhEczMzZTRISlpDSXFPcHFvNkdnSHBSWVJFUkVSRVJFUmtldUp3WktaYkhOMENCRzV2b3liTko4dlJ2MEJYRmp0L2VLVGd4MmNxUHpsNU9UeTc3ZS9aYzJHSGZheDdoMmJNZnloL2hnTGFhTXJJaUpYYnZUWUdZd2FPNTI1RXo3U3oxWVJFUkVSRVJFUkVSRzVJWmc5YWwzUkh6TzFoRk5FQ3BpM1pKMzlkWnZtTVE1TWNuWGtXdko0NWIyUitZcnR2YnUxNGtrVjIwVkV5cFdibXdzQVI0NmRjSEFTRVJFUkVSRVJFUkVSa2F0REJYY1J5U2ZsYUJvN2R4OEF3TTNObWZqR04xYzcrYnc4SzI5OE9KcmxhN2JheC9yMWJNT2o5L2JHb0dLN2lFaTVxaDlSRTRCZHlRY2RuRVJFUkVSRVJFUkVSRVRrNmxEQlhVVHlXYkJzZy8xMTg2YU5jSFoyY21DYThtVzFXbm5ya3g5WXRIeWpmYXhYNXhZTUc5eEx4WFlSa2F1Z1htUW80V0VoL0RoaE5ybVdQRWZIRVJFUkVSRVJFUkVSRVNsM0tyaUxTRDd6bDY2M3YyN2J2TEVEazVRdnE4M0dlNS8vd3R6RmErMWpYZHNuOE04SCtxcllMaUp5bFJnTkJwNS9iQUQ3RHFZdy9BbWdCZ0FBSUFCSlJFRlU0cnNKS3JxTGlJaUlpSWlJaUlqSVRVY0ZkeEd4TzVpU3l1Njlod0R3Y0hPbGFVeGRCeWNxSHphYmpVKytHYy8wZVN2dFkrMWJOdUdwWVhkb3ozWVJrYXNzUEN5RXh4L294OVE1eXhuMnIvZFpzSFE5aDQra1liWFpIQjFOUkVSRVJFUkVSRVJFNUc4ek96cUFpRncvbHF6YWJIL2RJcjRSVGs0My9vOEltODNHbDZNbk1uSEdVdnRZcThSb25uL3Nib3hHUFhNa0luSXRkTy9ZakhwMVFubnJreDk1OWYxUmpvNGpjc09aLzl2SGpvNGdJaUlpSWlJaUlpSkZ1UEdyYVNKU2JwYXR2bFJ3Yjkwc3hvRkp5cy9QZjh4bDNLVDU5dU5tVFJ2d24rR0RNWmxVYkJjUnVaYkN3MEw0K3YxbjJKRzBqeTA3OTVHZGZkN1JrVVJFUkVSRVJFUkVSRVQrTmhYY1JRU0FqTk5uMmJwakh3QXV6azdFTm9wd2JLQnlNSFArS3I3NWZyTDl1RWwwSkM4L05RUW5zOG1CcVVSRUtpNmp3VUJVWkUyaUltczZPb3FJaUlpSWlJaUlpSWhJdWRBU1R4RUJZT1hhYmRqKzNFKzNTWFFrTHM1T0RrNzA5NnhjdDQzL2pmalpmbHd2SXBRM25yMFA1eHY4YzRtSWlJaUlpSWlJaUlpSWlNajFRd1YzRVFGZzZWL2F5VGRyMnNDQlNmNis3VW43ZWVYZGtWaXRWZ0JxQkZmaHJYOFB4ZFhWeGNISlJFUkVSRVJFUkVSRVJFUkU1R2FpZ3J1SWtKT1R5K29OTyszSGlYSDFIWmptN3ptUWtzcHovLzJLYytkekFQRHo4ZWFkbDRaUnljdkR3Y2xFUkVSRVJFUkVSRVJFUkVUa1pxT0N1NGl3WWV0dXpwMDdEMERkT3FINFZ2WjJjS0t5U1R0eGltZGYvWUxUWnpJQjhIQno1WDh2RFNPb2lxK0RrNG1JaUlpSWlJaUlpSWlJaU1qTlNBVjNFV0g1NmkzMjE4MmEzcGlyMnpPenovSHM2MTl5OVBnSkFKek1KdDU0NFg1cWhRWTdPSm1JaUlpSWlJaUlpSWlJaUlqY3JGUndGNm5nYkRZYnk5WmNLcmczYjlyUWdXbktKaS9QeXV2dmp5WjVmd29BQm9PQmZ6OHhpSmo2ZFJ5Y1RFUkVSRVJFUkVSRVJFUkVSRzVtS3JpTFZIQjc5aDBtTlMwRGdNQUFIMnJXcU9yZ1JGZnU4MUcvczNMZE52dnhQKy9yUSt0bU1RNU1KQ0lpSWlJaUlpSWlJaUlpSWhXQkN1NGlGZHpTdjdTVFQ0eHJnTUZnY0dDYUsvZkg5TVg4Tm5XUi9iaFA5OWJjM3JXbEF4T0ppSWlJaUlpSWlJaUlpSWhJUmFHQ3UwZ0Z0K3dHM3I5OTFmcnRmUHJ0QlB0eFFwTW9IaDdTeTRHSlJFUkVSRVJFUkVSRVJFUkVwQ0pSd1Yya0FqdCtJb09rUFFjQmNITnp2cUgyUE45MzRBaXZ2anNTcTgwR1FNMGFWWG54cVNFWWpmcXhKaUlpSWlJaUlpSWlJaUlpSXRlR0tsTWlGZGlLTlZ2dHI1dkcxTVBKeWV6QU5LVjNNdU1Nei8vM2E3TE9uUWZBcDdJWGIvMTdLTzZ1TGc1T0ppSWlJaUlpSWlJaUlpSWlJaFdKQ3U0aUZWaStkdkp4RFJ5WXBQUnlMWG04K0w5dk9YcjhCQURPems2OCtmd0RCQWI0T0RpWmlJaUlpSWlJaUlpSWlJaUlWRFFxdUl0VVVPZk9uV2Z0cGlRQWpBWUQ4VTJpSEp5b2RENzd2OS9ZdW1PZi9majVmdzZnYnAxUXh3VVNFUkVSRVJFUkVSRVJFUkdSQ2tzRmQ1RUthdTJtSkhKekxRQkUxUTJqc3Jlbmd4T1ZiTnJjRlV5YXVjUitQT1RPTHJScDN0aUJpVVJFUkVSRVJFUkVSRVJFUktRaVU4RmRwSUphdG5xei9YWGlEZEJPZnNldS9YejAxVGo3Y2JPbURSallyNU1ERTRtSWlJaUlpSWlJaUlpSWlFaEZwNEs3U0FWa3RkbFl2bWFyL2JoWjArdTc0SDR5NHd3dnZmTWR1Wlk4QUtvSFYrR0Z4d2RpTkJnY25FeEVSRVJFUkVSRVJFUkVSRVFxTWhYY1JTcWdIYnYyYy9MVVdRQkNndndJRFFsMGNLS2lXU3hXWG5sL0pNZFBaQURnNXViTTY4L2RoNGU3cTRPVGlZaUlpSWlJaUlpSWlJaUlTRVduZ3J0SUJiUnMxVi9heVRkdGlPRTZYaW4rNWVnLzJMUjFqLzM0K1g4T0pMUmFrQU1UaVlpSWlJaUlpSWlJaUlpSWlGeWdncnRJQmJUMHIrM2tyK1A5MitjdFdjZUVxUXZ0eHdONmQ2QmxRaU1ISmhJUkVSRVJFUkVSRVJFUkVSRzVSQVYza1FybWFPb0o5aDA0QW9DSHV5c042NFU3T0ZIaGpoeEw1NE12eHRxUG04YlU0OTY3dWprd2tZaUlpSWlJaUlpSWlJaUlpRWgrS3JpTFZEQ3JOK3l3djc0bE5ncXorZnI3TVdDeFdIbmp3ekZrWnA4RG9JcC9aZjd6NUVDTXh1c3ZxNGlJaUlpSWlJaUlpSWlJaUZSY3FsNkpWREJyTisyMHY0NXZYTStCU1lvMlp0eDB0aVh0QThCb01QQ2Y0WVB4OXZSd2JDZ1JFUkVSRVJFUkVSRVJFUkdSeTZqZ0xsS0JXSzFXMW0xTXNoL0hSa2M0TUUzaE5temR4UThUWnR1UEIvWHZUTU42dFJ5WVNFUkVSRVJFUkVSRVJFUkVSS1J3S3JpTFZDQkpldzV5SmpNTGdMQnFRUVQ0Vm5ad292eE9uOG5relE5L3dHYXpBZENnWGszdTdudXJnMU9KaUlpSWlJaUlpSWlJaVB3L2UvY2RYM1Y5NzNIOGZVNzJoQ3l5UThna0NWTVFCVlEySWlMdVZVZnJxTGExZHR6cmFtOXJhNzNxMWRaUmJSMnRXbGNWUmV0RUJVU1dnTWdPa0VEMkhtVHZkWExPL1NOd1NDUWhDWnprSk9IMWZEeDg4QnZmMy9mN09YbEF3THgvMys4WEFMcEg0QTZjUVhic083NmMvTFFwOFhhczVFUVdpMFYvZm42RnlpcXJKVWtlN3E3Nm4xL2RMQWNIdmswQkFBQUFBQUFBQUFCZ2FDTEpBczRndXpvRjd0TW5qN2RqSlNmNmRNMFdmYk05MlhwK3o4K3VWMUNBcngwckFnQUFBQUFBQUFBQUFFNk93QjA0UXpRMXRlcmc0U3hKa3FPalVaTVRZK3hjMFhFNStTWDYrNzgrc3A0dlhYQ3U1czZhWXNlS0FBQUFBQUFBQUFBQWdONFJ1QU5uaUgwcEdUS1p6SktreFBoeGNuTnp0bk5GSFZwYTIvU25KMTlUYTJ1YkpDa2laSXp1dnUwS08xY0ZBQUFBQUFBQUFBQUE5STdBSFRoRDdOeDN5SG84ZmZMUTJiLzl4ZGMvVm5aZXNTVEp5ZEZCdi8vdkg4clYxY1hPVlFFQUFBQUFBQUFBQUFDOUkzQUh6aEM3OW5iYXYzM1MwTmkvZmV1T0Evcm9pODNXOHp0dVdxNlljV0YyckFnQUFBQUFBQUFBQUFEb093SjM0QXhRVmxHdG5JSVNTWktuaDV2aVk4THRYSkZVVmxtdHgvLzJ0dlg4bkxNU2RlV3lPWGFzQ0FBQUFBQUFBQUFBQU9nZkFuZmdETEFyK2Zqczlxa1RZMlUwMnZlUHZ0bHMxbU4vZlV1MWRRMlNKSi9SWHJyLzdodGtNQmpzV2hjQUFBQUFBQUFBQUFEUUh3VHV3QmxnWitmbDVJZkEvdTByUHY1YWUvYW5XODkvKzRzYjVUUEswNDRWQVFBQUFBQUFBQUFBQVAxSDRBNk1jR2FMUmJzN3pYQ2ZOam5CanRWSWVZV2xldTJkejYzbjF5eWZwK2xUaHNhZThnQUFBQUFBQUFBQUFFQi9FTGdESTF4V1RxR3FhdW9sU2NHQmZnb044ck5iTFdhTFJYOTU0VjIxbWRvbFNUSGp3blQ3alpmWXJSNEFBQUFBQUFBQUFBRGdkQkM0QXlQY3p1U2hzNXo4WjJ1MmFIOUtwaVRKYURUcS9wOWZMeWRIQjd2V0JBQUFBQUFBQUFBQUFKd3FBbmRnaE91OGYvdTBTZllMM01zcXEvWFM2NTlZejYrN2RMNWl4b1haclI0QUFBQUFBQUFBQUFEZ2RCRzRBeU5ZUzJ1YjlxZG1TWklNQm9PbVRvcTFTeDBXaTBYUHZMUlNqYzB0a3FUUUlEL2RmTzBTdTlRQ0FBQUFBQUFBQUFBQTJBcUJPekNDSFVqTlVtdHJteVFwTGpwTTNwNGVkcWxqMDdaOTJycmpnUFg4bnA5ZEx4ZG5KN3ZVQWdBQUFBQUFBQUFBQU5nS2dUc3dnblZlVG42Nm5aYVRyNjF2MEY5ZmZ0OTZ2blRCdVpveXdUNHo3UUVBQUFBQUFBQUFBQUJiSW5BSFJyQ2R5WjBDOXluajdWTERTNjkvcktycU9rbVN6Mmd2L2VSSGw5cWxEZ0FBQUFBQUFBQUFBTURXQ055QkVhcXFwbDRaMlFXU0pGY1haeVhGanh2MEduYnZUOVBuNjdaYnozOTUrMVh5OG5BZjlEb0FBQUFBQUFBQUFBQ0FnVURnRG94USt3NW1XSThuSlViTHljbHhVTWR2Ym1uVlV5K3NzSjdQbmpGUkY4eWNQS2cxQUFBQUFBQUFBQUFBQUFPSndCMFlvVG9IN21kTmlodjA4VjlmOGFVS1N5b2tTUjV1cnZybEhWZkpZREFNZWgwQUFBQUFBQUFBQUFEQVFDRndCMGFvem9IN2xLU1lRUjA3UFN0ZjczM3l0Zlg4anBzdlVZRHY2RUd0QVFBQUFBQUFBQUFBQUJob0JPN0FDRlJiMzZEc3ZHSkprcXVyaTJMR2hRM2EyQ2FUV1UvOGZZWE1Gb3NrYVdKQ2xKWXRuajFvNHdNQUFBQUFBQUFBQUFDRGhjQWRHSUVPcEdaYmo1UGlJK1hnTUhoLzFGZCt0bDRaMlFXU0pDZEhCOTN6cyt0a1pDbDVBQUFBQUFBQUFBQUFqRUFFN3NBSTFIazUrY2xKMFlNMmJuRnBoVjViOFlYMS9LWnJMbFJFYU9DZ2pROEFBQUFBQUFBQUFBQU1KZ0ozWUFUYWw1SnBQWjZjTUhqN3QvL2p6VS9VMnRvbVNZcU1DTloxbHkwY3RMRUJBQUFBQUFBQUFBQ0F3VWJnRG93d2pjMHRTczg2dnFUNytOaUlRUmszK1dDbU5temRhejMvN3p1dmxaT2p3NkNNRFFBQUFBQUFBQUFBQU5nRGdUc3d3cVFjeXBiWmJKWWtqWStMbExPejA0Q1BhVGFiOWR5ci83R2V6ei92TEUxSUdEZmc0d0lBQUFBQUFBQUFBQUQyUk9BT2pEREpuWmFUbjVJNE9QdTNyOTZ3UXhuWkhiUHFuWjJkOU9PYkxobVVjUUVBQUFBQUFBQUFBQUI3SW5BSFJwaTluUUwzU1lNUXVEYzJ0K2psdHo2em5sKzdmSjZDQW53SGZGd0FBQUFBQUFBQUFBREEzZ2pjZ1JHa3RiVk5oOUp5SkVsR2cwR0o0d2QrV2ZkM1BsaXJ5dXBhU1pMdmFHOWRmL21pQVI4VEFBQUFBQUFBQUFBQUdBb0kzSUVSNUZCNm50cE03WktrMk9nd3VidTZET2g0SlVjcTllNG42NjNuUDc1cG1kemNuQWQwVEFBQUFBQUFBQUFBQUdDb0lIQUhScEI5cVJuVzQ4bUpNUU0rM2t0dmZxSzJOcE1rS1RZcVhJdm56aGp3TVFFQUFBQUFBQUFBQUlDaGdzQWRHRUgySFJ5OC9kdjNwMlpwdzVZOTF2TzdiNzFjUm9OaFFNY0VBQUFBQUFBQUFBQUFoaElDZDJDRU1Kbk1Pbmc0eDNvK01TRnF3TVl5V3l6NjI2di9zWjdQbVRWRkV3YzQ0QWNBWUtoNDY2V1g5UEl6end6S1dLMHRMYnIvemp0MS81MTNEc3A0QUFBQUFBQUFBUHFId0IwWUlUS3k4OVhjM0NKSmlvd0lscmVYeDRDTnRYYkREcVZsNWt1U25Cd2RkT2ROeXdkc0xBQUErdXZEZi85Yjk5OTVwLzc5ajMvMDJLYXl2TndhWkJmbTVYWGJwckdoUVEvODVDZTYvODQ3VlhIa2lQVjY2djc5U2s5TmxkbHN0bm50QUFBQUFBQUFBSVlYQW5kZ2hOaVhjbnc1K1NrRE9OdThxYWxWLzN6clUrdjUxY3ZuS1RqUWI4REdBd0NnditJblRKQWtaUnc2Skl2RjBtMmIxT1JrNjNGR2FtcTNiYkxTMG1TeFdPUVhFQ0MvTVdPczEyZk5uYXRaOCtiSmFPU2YwZ0FBQUFBQUFNQ1pqcDhTQWlORWNzcmc3Ti8rem9kZnFhS3FWcExrTTlwTFA3aHkwWUNOQlFEQXFZZ1pQMTRPam81cWJHaFFVUSt6MTFPVGs2MkJlWG9QZ1h2R29VT1NwTGlrcEM3WEw3N3FLbDE2M1hVMnJCZ0FBQUFBQUFEQWNFWGdEb3dBWnJPNVMrQStVUHVwbDVSVjZ0MVB2cmFlMzM3RE1ubTR1UTdJV0FBQW5DcG5GeGRGeGNaSzZqNU1iMjFwVVZaNnV2d0NBdVRpNnFyc2pBeVoydHBPYUpkMStMQWtLUzR4Y1dBTEJnQUFBQUFBQURCc09kcTdBQUNuTHp1dldQVU5UWktrMENBLytmdU9HcEJ4WHZuM0tyVzJkZ1FTTWVQQ3RHVGVqQUVaQndDQTB4VS9ZWUxTVTFPVmxwcXF1VXVXZExtWGxwS2lkcE5KWTZPalZWNWFxcHpNVEdWblpDZzJJY0hhcHI2MlZxWEZ4WEp3Y0ZETStQRmRuci8vempzbFNROC8rNnljWFZ5NnZaNlRtYW12UC85Y0JUazVNaGlOQ28rTTFJV1hYYWF4VVZIZDFsdGFWS1IxbjMrdXpNT0gxZHpZcU5HK3ZqcDc5bXlkTzJmT1NUOW5XV21wTnE1ZXJZeERoMVJiVXlNWEZ4ZUZqUjJyMlFzV2FQelJwZlVsNmYwMzN0Q09MVnQwMFJWWGFPNkZGM2JwNDUyWFg5YmVIVHUwNUxMTE5PK2lpN3JjZStuSko1V1ZscVpmL2Y3M0NnNExreVFWNWVkcjQrclZ5a3BQVjMxdHJaeGRYQlFVRXFMRmwxNnE2UGo0azlZTEFBQUFBQUFBakRUTWNBZEdnSDBIT3k4bkh6TWdZK1FVbEdqZDVsM1c4N3R1dVl5OWF3RUFROWF4c0RrM0kwTnQzNXU5Zm1qL2Zra2RvWHpzMGRucjZTa3BYZHBrSHAzZFBqWTZ1a3VvM2hlN3RtM1RxODgrcThhR0JvV1BHeWVEd2FETXc0ZjFqNmVlVWtsUjBRbnRVNU9UOWV3amoyamZqaDJTcElpb0tEazRPT2lMRHovVUIyKzkxZU00S2Z2MjZabUhIOWFPTFZ0a05wc1ZHUjB0RDA5UHBhV2s2Ri9QUGFldlB2dk0ydmJZdnZaWmFXbGQrckJZTE5hbDg0OTk1bVBhVFNibFpXZkxhOVFvYTlpZXNtK2YvdmJZWTlxN1k0ZWNYVncwTGk1T28zeDhsSnVWcGZ6czdINTluUUFBQUFBQUFJQ1JnQm51d0FodzRQRHhIM0JQU2hxWTVlUmZmL2RMV1N3V1NkSTVaeVZxeW9UWUFSa0hBQUJiQ0FnS2txKy92eXJMeTVXZG5tNWRGdDVpc2VqUS92MHlHbzJLUzB6VWFGOWZyZjMwMHhPV25zODRHajdIZjIvLzlyNVkvZkhIdXZYdXU2MTd2emMyTk9nZlR6Mmw0b0lDYmZqeVMxMTM2NjNXdGpYVjFWcnh5aXN5bVV5NjhOSkxOWGZKRXVzTGJXa3BLZnIzU3k5MU8wWlZSWVhlZWVVVnRadE11dXo2NjNYdW5Ea3lHQXlTcEVNSER1aXRGMS9VVjU5OXB1ajRlSTJMalZWc1FvS01ScU55TWpKa05wdXRZeFFYRktpK3JrN09MaTdLeWNpUXlXU1NvMlBIL3lMazUrVEkxTmJXNVd1dzZ2MzMxZDdlcnF0LytFTk5uelhMZXIyMnVscjFkWFg5L2xvQkFBQUFBQUFBd3gzVFU0RVJJUFZ3anZWNFFuejNTOVdlanV5OFltM1lzc2Q2ZnV2MVMyMCtCZ0FBdG5ac1ZuZm5NTDB3TDA5MXRiV0tqSW1ScTV1YndpTWo1ZTdob2VLQ0FqVjBDb3lQemZhT080WEFmZjVGRjNWNXp0M0RRNHVYTDVja1pYOXZodm5XOWV2VjNOeXN5ZE9uYS83U3BWMVdqNGxMVE5URlYxL2Q3UmpmckZ1bjFwWVdUWjgxU3pQbnpyV0c3VkxIN1A2NVM1YklZckhvbTNYckpFbXVibTRhR3gydGx1Wm1GZVhsV2R0bUhQM2FuSFh1dVdwcmExTmVWcGIxWGxaNnVxU3VMeDFVVlZSSVVwZmw5eVhKZS9Sb2hZU0g5L2FsQVFBQUFBQUFBRVljQW5kZ21LdXFybE5KV2FVa3lkdkxRNkhCL2pZZjQxOHJQcmNlejU0eFVYSFIvRUFkQUREMEhWdFd2dk55OGFuSnlWM3VHUXdHeFNZa2RGbGF2YnFxU2hWSGpzalQyOXU2bEhwL1REanJyQk91aFkwZEswbXFxNjN0Y2ozdDRFRkowam5ubjk5dFh3bVRKblY3L2RobjZqekx2TE5KMDZaSmtySXpNcXpYamdYbm1aMUMvL1RVVlBrRkJHam0wYjNpTXpxOW5KQ2RuaTZqMFdoZGRsL3FXTzVla3Q1NzdUV1ZsWlIwT3pZQUFBQUFBQUJ3SmlGd0I0YTUxUFJjNjNGQzdOZ3VNOXhzSVNPN1FKdS9UYmFlLytqYUpUYnRId0NBZ1JJZEh5OUhKeWVWRkJaYWx6dFBQYnAvKy9pSkU2M3RqczFHUHpZVDNqcTdQVEh4bFA1ZTlmVHlPdUdhcTV1YkpLbTl2YjNMOWZJalJ5UkpnYUdoM2ZibDBzUCs4WlZIWjVvSEJBVjFlOTgzSUVDUzFGQlhKN1BaTE9uRWZkeE5KcE95MDlNVlAyR0Nna0pENWVYdGJWMUszMncyS3pjelUrR1JrWEp6ZDdmMmU5WE5OeXN3SkVRWmh3N3B5VC8rVVM4Lzg0ejI3ZHhwSFFNQUFBQUFBQUE0MHhDNEE4TmNTcWY5MjhmSFJ0aTgvMyt0K01KNmZNSE15WW9aMS8rWmZnQUEySU9UczdPaTR1S3NzOWZyYW1wVWxKY25IejgvQllhRVdOc2QyOS85Mkt6eHpLTXozZU02emV3ZUtLYTJOa21TZzRORHQvZk5Ga3UzMXkxSEErNmVYZ2c0ZHRWZ01GamJCSWVGeWN2YjI3cVBlMjVHaHRyYTJxd3ZIOFFrSkNnL08xdXRMUzBxeXM5WFMzT3pOYVEveG4vTUdQM3E5Ny9YOWJmZnJuR3hzVXBQVGRYYi8veW4vdnJ3dzZvc0wrL1had2NBQUFBQUFBQkdBZ0ozWUpoTDZUVERQVEV1MHFaOUg4N0kwOVlkQnlSMS9NRCtsbXN2c21uL0FBQU10R1BMcUtlbnBPalFnUU95V0N3bmhNamVvMGNyS0RSVTFWVlZLaXN0VmViaHd4MUx6UTlDNE81eGREWjhUMkYxZFdWbHQ5ZTlSNCtXZEh5Ry9QY2Q2MitVajQ4MWNEY1lESXFmTUVITlRVMHF6czlYK3FGRGNuSjJWblJjbkNRcE5qRlJack5aV2VucHl1NW0vL1pqakVhanBweDl0dTc4Ny8vV2YvM2hENHFLaTFOSlVaRld2djU2WHo4MkFBQUFBQUFBTUdJUXVBUERtTmxzMXFHTTQ0RzdyV2U0ZDU3ZFBtLzJWRVZHQk51MGZ3QUFCdHF4MmR2WjZlazZmS0RqSmJMeDN3dmNwZVBCOG80dFcxUmRXYW1ROFBCdWw0YTN0WWh4NHlSSmU3LzdydHY3dTdadTdmWjZ6UGp4SjcyZnZHdVhwQk1EODg3N3VLZW5wRmlYM1plazJLTjlacVNtS2lzdFRSNmVuZ285dXZkOFR3SkRRblRkYmJkSmtuS3pzazdhRmdBQUFBQUFBQmlKQ055QllTeXZvRlJOVGEyU3BQQ1FNZkwyOUxCWjN5bUhzN1Y5ZDhmU3VrYURRVDlrNzNZQXdERGtQMmFNL0FJQ1ZGVlJvZHlzTERrNk9WbkQ2czZPN2VPK2QvdDJTZDNQN0I0STUxeHdnU1RwbTNYcnRPZm8yTWQ4OTgwMzJyWmhRN2ZQbmJkd29Sd2NIYlY5ODJaOXUzR2pMSjJXbms4N2VGRHJ2L3hTVGs1T3VtRFJvaTdQeFNZbXltZzBLajAxVllWNWVVcm90SmU5OStqUkNnd0pVVzVtcHZLeXNoU1hsSFRDa3ZXclAvcElEWFYxWGE3bEhRM2FmZno4K3ZmaEFRQUFBQUFBZ0JIQTBkNEZBRGgxQjlOeXJNY0pzU2VmZ2RaZnIzYWEzYjd3Z3VtS0NBMjBhZjhBQUF5VzhSTW1hTXY2OWFxdHJsWjhVcEtjbkoxUGFETXVKa2JPTGk2cXFhNldkRHlBSDJqeFNVbWFPWGV1dG0zWW9CV3Z2cW8xbjN3aUgzOS9WWmFWcWJxeVVzdXZ2VllmcjFoeHduT0J3Y0c2NG9ZYjlNR2JiK3JEdDkvVytpKytrRjlnb0dxcnExVldVaUlIQndkZGQrdXQ4Zy9zK3ZlM203dTd3c2VOVTliaHc5MHVyeCtia0tCdk4yMlNxYTJ0MjVjT3Z2N2lDMjFZdlZxQklTSHk5UEpTZlYyZGlnc0taRFFhZGRIbGw5djJpd01BQUFBQUFBQU1BOHh3QjRheDFMVGp5OGtueE5rdWNOK2ZrcWxkK3c1TDZ0aW45YWFyTDdSWjN3QUFETGJPb1hKOHB4bmRuVGs0T2lycTZGN21McTZ1aW9pS0dwVGFKT25TNjY3VGxUZmRwTkNJQ05YVzFDZ3ZLMHMrZm42NjllNjdOWDNXckI2Zm16NXJsdTY2LzM1TlBPc3NtVXdtNWFTbnE3bXhVVlBPUGx0My8vYTNtalI5ZXJmUHhVK1lJSlBKcE1EZzRCTm1wY2NtSnNyVTFpYUR3YUM0YnZhd1g3aHNtWUpDUTFWKzVJZ3lEeDlXWTMyOUpwOTl0dTU2NEFGTm1EcjE5TDRRQUFBQUFBQUF3REJrTURWa1dYcHZCbUFvdXZWWC82ZnN2R0pKMG90UDNLUDRtSENiOVB2ckIvK212UWZTSlVrWHpUOUg5LzM4QnpicEZ3QUFBQUFBQUFBQUFCaktIRDJpREwyM09vNFo3c0F3MWRqY29wejhFa21TczdPVG9pSkRiTkx2M2dQcDFyRGR3WUhaN1FBQUFBQUFBQUFBQUVCUENOeUJZU290STA4V1M4Y0NGYkZSb1hKeWREanRQaTBXaTE1OTUzUHIrZElGNXlvNDBPOGtUd0FBQUFBQUFBQUFBQUJuTGdKM1lKZzYyR24vOXNTNFNKdjB1ZWRBdXZhblprbVNIQjJOdXVIS3hUYnBGd0FBQUFBQUFBQUFBQmlKQ055QllTbzFMY2Q2bkJBejFpWjl2dlBoT3V2eHNvV3pGQmpnWTVOK0FRQUFBQUFBQUFBQWdKR0l3QjBZaGl3V2kxSTZCKzQybU9HZWxWdWtuWHNQU1pLTVJxT3V1M3poYWZjSkFBQUFBQUFBQUFBQWpHUUU3c0F3VkZwZXBhcnFPa21TenloUG04eEVmKy9qOWRiamViT25NcnNkQUFBQUFBQUFBQUFBNkFXQk96QU1IZXEwZjN0Q1hLUU1Cc05wOVZkV1VhMnZOdSswbmw5NzZielQ2ZzhBQUFBQUFBQUFBQUE0RXpqYXV3QUEvWmVTbm1NOXRzVnk4di81YkpQYTI4MlNwS2tUWXhVYkZYN2FmUUlBOEgxbWkwV3BoM04xTUMxYlRVMHQ5aTRIUTh6a0NkR2FraFJyN3pJQUFBQUFBQUNBZmlGd0I0YWh6dnUzSjhhTlBhMitHcHFhOWVtYUxkYnpheStkZjFyOUFRRFFuY3ljUWozNjE3ZVVsVnRrNzFJd1JQMUlGeEc0QXdBQUFBQUFZTmdoY0FlR21UWlR1OUl5Q3lSSkJvTkI4VEVScDlYZnFyWGIxTkRVTEVtS0RBdlNqS2tKcDEwakFBQ2RmYnBtcTU1OWVhVWl3MFAwaDN0dVVXeFV1SUlEZldVOHpTMVJBQUFBQUFBQUFNRGVDTnlCWVNZcnAwaHRiU1pKMHRqUVFIbTR1WjV5WHlhVFdlOS91c0Y2ZnMxbDgwOTdQM2dBQURyTHpDblVzeSt2MUxLRnMvU3pXNitRazZPRHZVc0NBQUFBQUFBQUFKc3gycnNBQVAyVGxwVm5QVTQ0emVYa04yemRyYktLYWttUzcyaHZMVHgvMm1uMUJ3QkFaMmFMUlk4OSsyOUZob2NRdGdNQUFBQUFBQUFZa1FqY2dXRW1QYXZRZWh3WEhYN0svVmdzRnEzNDZHdnIrUlhMNXNqSmlVVXZBQUMyazNvNFY1azVoYnJoeWtXRTdRQUFBQUFBQUFCR0pBSjNZSmhKeThxM0hzZU9PL1hBZmZmK2RHWG1kSVQzcnE0dXVtVHh6Tk91RFFDQXpnNm1aVXVTWXFOTy9lOHJBQUFBQUFBQUFCaktDTnlCWWNSa01pc3J0MGlTWkRBWUZCMFpmTXA5dmR0cGR2dkZDODZWdDZmSGFkY0hBRUJuVFUwdGtxVGdRRjg3VndJQUFBQUFBQUFBQTRQQUhSaEc4b3RLMWRabWtpU0ZoNHlScTZ2TEtmV1RsVnVrSFh0VEpVbEdnMEZYTHB0anN4b0JBUGcrbzhGZzd4SUFBQUFBQUFBQVlFQVF1QVBEU0ZwbXArWGtvMEpQdVovM1BsNXZQYjVnMWhRRkIvcWRWbDBBQUFBQUFBQUFBQURBbVlqQUhSaEcwck1Mck1lbnVoOXVlV1dOdnRxODAzcCszYVh6VDdzdUFBQUFBQUFBQUFBQTRFeEU0QTRNSTJsWm5RUDNzRlBxWTlWWDI5VGVicFlrVFV5TVZueE1oRTFxQXdBQUFBQUFBQUFBQU00MGp2WXVBRURmbUMwV1pXUWZYMUkrWmx6L2w1UnZiemRyMVpwdDF2TXJsMTVnazlvQW9Ec1dpMFVGeFdWS1NjdFJma0dwOG9xT3FMQzRYQTJOVFdwc2JGRlRTN05NSnJPOXl4eFVqbzVHdWJtNHl0M2RSUjd1YmdvTjlsZEV5QmlGaHdVcU1TNVNZY0VCTXJEZk9RQUFBQUFBQUFBTUd3VHV3REJSVkZ5dXBxWldTVkpRZ0srOFBUMzYzY2UzdXc2cXJMSmFrdVE3Mmx1eloweXlhWTBBME5yYXBtMDdEMnJiem9QYW5ad21nNE9qSmlVbGFteEV1QmJPUDB0aG9TSHk4dktVdTV1YjNOM2M1ZWpvWU8rU0I1WEoxSzdHcGtZMU5qV3BycTVlQllWRnlpc28xTTdrZkwzNnptcFp6Q2FkTlRGT002Y25hZWIwSkRrN085bTdaQUFBQUFBQUFBREFTUkM0QThORWVsYW4yZTJudUp6OEo2dTNXSTh2WGpoVGpvN3NLZ0hBTnRJeTgvWFoycTNhc0hXdjRtTmpOZmY4OC9Tam0yOVRhRWl3dlVzYlVod2RIZVR0NVNWdkx5OEZqUm1qMk9pb0x2Y0xpNHExYTIreVBsdjNqWjU2NlQzTm1UbFp5eGJOVWx4MHVKMHFCZ0FBQUFBQUFBQ2NESUU3TUV4a1pCZGFqMDlsLy9haWtuTHQySHRJa21RMEdIVHhvcGsycXczQW1XdC9hcGJlWExsR2VVWGx1dnlTaS9YNlMzZkkzOC9YM21VTlc2RWh3UW9OQ2RieXBSZXFyS0pDYTladDBJTi9mbDFqUS8xMTQxV0xOVEVocXZkT0FBQUFBQUFBQUFDRGhzQWRHQ1lPZDVyaEhqdXUvNEg3cXErMnlXS3hTSkxPbVphb3dBQWZtOVVHNE14VFdGeXU1MTc1UUlXbDFicmhtcXUwWk9FOE9UaWNXY3ZERDdRQVB6L2RjTTJWdXU3S3kvVGxWK3YxeFBNckZSbzRXbmZmZHFWQ2cvM3RYUjRBQUFBQUFBQUFRQVR1d0xCZ3NWaVVubFZnUFkrSkN1M1g4MjF0Sm4zKzFiZlc4K1VYbm1lejJnQ2NXZHJhVFByM0IydjEwWmRiZE9OMVYrdnh5NWJMYUdSN2lvSGs0T0NnaXk5Y3FJc1d6ZGZLano3UlhiOTVScGN0bWEwYnJsd2tKeWYrS1FjQUFBQUFBQUFBOXNSUHlJRmhvS3lpUnJWMURaSWtuMUdlOHZjWjFhL25OMjlQVm5WdHZTUXBNTUJITTZhT3QzbU5BRWErd3VKeS9leUJwNVcxdE9OdEFBQWdBRWxFUVZSZFVLTi92ZkNjcnIzaU1zTDJRV1EwR25YdEZaZnBYeTg4cDZ5Q2F0MzFtMmRVV0ZKaDc3SUFBQUFBQUFBQTRJekdUOG1CWVNDOTAzTHlNZVBDWlRBWSt2WDhKNnUzV0k4dlhqU0xnQXhBdjIzY3VsYy8vODNUdXVUaVpmcmZCMy9EUHUxMjVPL25xMGNlL0syV1hiUlVkei93dERadDIyZnZrZ0FBQUFBQUFBRGdqTVU2cE1BdzBIazUrZGgrTGllZlcxQ2lmUWN6SkVrT0RrWXRYWEN1VFdzRE1QSzk5OGw2L2VmekxYcnlzZjlWYkhTVXZjdkJVWmRmY3JFbUpDYm90dzg5b3BLeVNsMnpmSjY5U3dJQUFBQUFBQUNBTXc3VFhJRmhJRDI3YytBZTNxOW5QMTJ6MVhwODNqbVQ1T2ZqYmJPNkFJeHNab3RGTDc3K3NiNzRlcGVlZitvSnd2WWhLRFk2U3M4LzlZUSsvM3FYWG56OVk1a3RGbnVYQkFBQUFBQUFBQUJuRkFKM1lCaEl6K3dVdUk4TDYvTnp6UzJ0V3IzK08rdjU4Z3RuMjdRdUFDUGJQOTc0UlB0UzgvWDNKeDlYZ0wrZnZjdEJEd0w4L2ZUOGs0OXJYMnErL3ZuR3AvWXVCd0FBQUFBQUFBRE9LQVR1d0JCWFZWT3Zzc3BxU1pLN3E0dUNnL29lZXEzZnNrZjFEVTJTcExDUUFFMlpFRHNnTlFJWWVkNzdaTDIyNzBuWGs0ODhKQzh2VDN1WGcxNTRlWG5xeVVjZTByWTlhWHJ2ay9YMkxnY0FBQUFBQUFBQXpoZ0U3c0FRbDVHZGJ6Mk9pUTZUMFdEbzg3T2ZyTjVpUGI1azhleCtQUXZnekxWcDI3Nk9QZHNmL1JOaCt6RGk1ZVdwcHg3OWt6NVk5WTAyYmR0bjczSUFBQUFBQUFBQTRJeEE0QTRNY2RsNUpkYmoyTWkrTHllZmtWMmdRK201a2lRbkowZGRPRytHeldzRE1QSVVGcGZyNlpmZTA2Ti8rQitXa1IrR0F2ejk5TmdmZjZkblhscXB3cElLZTVjREFBQUFBQUFBQUNNZWdUc3d4R1huRmx1UHg0ME43dk56cXpmc3NCN1BtVGxGbzd3OGJGb1hnSkducmMya2g1NThUYmZjZktOaW82UHNYUTVPVVd4MGxINTAwdy8wMEYvK3BiWTJrNzNMQVFBQUFBQUFBSUFSamNBZEdPS3k4NHVzeCtNaStoYTR0N2VidFc3ekx1djVSUXZPc1hsZEFFYWVmMyt3VnNGQllicDgyVko3bDRMVGRQa2xGeXNvS0ZSdi8rY3JlNWNDQUFBQUFBQUFBQ01hZ1Rzd2hKa3RGdVYwV2xKK2JIaFFuNTdidWUrUXFxcnJKRWtCdnFNMUpTbG1RT29ETUhJVUZwZnJveSszNkZkMzNXbnZVbUFqdjc3clRuMzR4VGNzTFE4QUFBQUFBQUFBQTRqQUhSakNpa3NyMWRMYUpra0tDdkNWaDV0cm41NWJ1L0g0Y3ZJTEw1Z21vNUUvNmdCTzdybFhQdENOMTEwdGZ6OWZlNWNDRy9IMzg5T04xMTZ0NTE1KzM5NmxBQUFBQUFBQUFNQ0lSUW9IREdFNWVjZVhrKy9yN1BiRzVoWjlzMzIvOVh6UjNMTnRYaGVBa1dWL1NxWUtTNnQxOVdYTDdWMEtiT3pxeTVlcnNMUmErMU96N0YwS0FBQUFBQUFBQUl4SUJPN0FFSmFWVjJ3OWp1cmovdTJidHUyMXpvcVBqZ3p0ODc3dkFNNWNiNzYvVmpkY2N4V3JZWXhBUnFOUk4xeHpwZDU2ZjQyOVN3RUFBQUFBQUFDQUVZbWZyQU5EV0U2bndEMXliTitDOHpVYmppOG52NWpaN1FCNmNUZ2pYM2xGNVZxeWNKNjlTOEVBdVhEaGZPVVVsQ2t0TTkvZXBRQUFBQUFBQUFEQWlFUGdEZ3hoL1ozaFhsWlJyYjBITWlSSlJvTkJDODZmTm1DMUFSZ1pWbjIxVlpkZmNyRWNIQnpzWFFvR2lLT0RneTYvNUdKOXRuYWJ2VXNCQUFBQUFBQUFnQkdId0IwWW90cE03Y292TEpYVUVaNkhod2IyK3N6YVRUdGxzVmdrU1dkTmpwZWZqL2VBMWdoZ2VHdHRiZE9Hclh1MWVQNWNlNWVDQWJaNHdWeHQzTFpYclVlM0hBRUFBQUFBQUFBQTJBYUJPekJFRlJZZFVYdTdXWklVR2h3Z0YyZW5rN2EzV0N4YXkzTHlBUHBoMjg2RGlvK05sYitmcjcxTHdRQUw4UE5UYkhTTXZ0MlZZdTlTQUFBQUFBQUFBR0JFSVhBSGhxak95OGxIUmdUMTJqNHpwMUE1K1NXU0pGY1haNTEzOXFRQnF3M0F5TEJ0NTBITlBmODhlNWR4V2t5bWdaK3h2WDNERjlxMVpkMHBQMTlUVmE3SzhsS2J0KzJ2ZVJmTTF0YWRCd2FrYndBQUFBQUFBQUE0VXhHNEEwTlVUcGY5MjBONmJiOW00L0haN2VlZk0wbHViczREVWhlQWtjRmlzV2gzY3BxbVRSbStMK2UwdGJib3VZZCtxVGVlZlZnMVZlVUROczdLVjU3V3gyKzljTXJQdi9qWWZYcjAxemZadkcxL25UVjVrbllucDFtM0hnRUFBQUFBQUFBQW5ENUhleGNBb0h0ZFo3Z0huN1J0ZTd0WlgyM2FaVDFuT1hrQXZTa29McFBSMFVtaElTZi8vdEtieCsrNzFVWVZkWWlLbjZpcmIvdDFyKzBzRm90Vy9PTXZLc3pKVUZORHZZeEczaUhzVFZob2lBeEdSeFVXbHlzc0pNRGU1UXlLKysrOFU1TGs2T2lvM3o3K3VEdzhQWHQ5NXJuSEhsTkJUbzRrNmVGbm41V3ppOHRBbHRoRmEwdUxkbXpkcW9ONzlxaWtzRkJOalkxeWRISlNRR0NnRWlaTjBxeTVjK1hoNWRYdHN4YUxSUWYyN05HdWJkdFVrSnVyeHZwNlNaSzdwNmVDUTBOMThWVlhLU2cwZE5BK0N3QUFBQUFBQUhDbUlIQUhocWljdkNMcjhiaGVscFRmbFh4WVZkVjFraVEvSDIrZE5TbHVRR3NETVB5bHBPVm9ZbUxDYWZkVFZseGdnMnFPOC9YdmZRc05TVnExNG1YdDI3NVJIbDZqOU9QN0hwWFhLUGFoNzR0SlNZazZtSlo5eGdUdXg1aE1KdTNjdWxWekZpOCthYnY4bkJ4cjJEN1ljak16OWZZLy82bnFxaXBKMHBqZ1lBV0ZocXFwc1ZIRkJRVXF6TXZUbHErLzFuVzMzcXJ4RXlkMmViYTFwVVZ2dnZpaTBsSlNaRFFhRlJRYXFxQ1FFTFUwTit0SVNZblNVbEkwdmFpSXdCMEFBQUFBQUFBWUFBVHV3QkRVM055aW90SktTWktUbzROQ2c4YWN0UDI2VHJQYkY1dy9qWm1lQUhxVlgxQ3FzUkhocDkzUFg5NWMwMnViQjI2NVdDWlRXNS9hOXNYNno5N1ZoczlYeXMzZFUzZmM5NWdDZ3NKT2FGTmRVYVoxbjd5dFpkZmZJUmRYdHhQdXIzemxhV1VkM3Qvbk1ac2I2L3M4bS8vK0oxN3RVN3Z1K3Fzc0srbnhYbDluLzU5TVJIaVlDZ3FQbkZZZnc0MkRvNk9jbkp6MDdjYU51bURSSWhrTWhoN2JibDIvWGdhRFFhNXVibXBxYkJ5MEdndHljL1hQWjU1UlcydXJKazJicHFWWFhpa2ZQei9yL2FiR1JxMy84a3R0V3JOR3J6Ly92Rzc5eFM4VW0zRDhoWmt2UC94UWFTa3BpaGsvWHRmZWNvdThSNCsyM3JOWUxNbzRkRWh1N3U2RDlua0FBQUFBQUFDQU13bUJPekFFNVJZY3NlNnhHeFl5Um82T1BRZm9iYVoyYmRseFBEUmFOR2Y2Z05jSFlQakxLenFpaGZQUHNsbC9oYmtaQ2gwYmMwclA1bWFrS0NBb1RPNmUzcjIyM2ZENVNxMTY5eFc1dUxycHgvYzlxdERJN3NmOFl1V3IyclZsbllyenMzWDd2WS9LMWExcjJGaGRVZGF2MmZsbXM3bGY3Vjk0NUI3VjFuUzhPTlZkaUg3L0U2K2V0TC91N3ZWMTl2L0pSSVNGNnVzTkIwKzduK0drM1dSUzdQanhPblRnZ05KU1VoU2ZsTlJ0dTRiNmVpWHYzS253Y2VOVVZsSXlhUFdaeldhdGVPVVZ0YlcyYXViY3VicnMrdXRQYU9QbTdxNmxWMXloVVQ0KyttVEZDcjMzMm11NjkwOS9zaTUzdjIvblRrblNsVGZkMUNWc2x5U0R3ZEFsbkFjQUFBQUFBQUJnV3dUdXdCQ1VuWDk4T2Ztb3NTZmZYM2wzOG1FMU5EWkxra0tDL0JVZHlYS3hBSHBYV0Z5dXNOQVFtL1QxK1h1djZ1dFBWK2lIdjN4UUU2ZWYxNjluNjJ1cjllcFRmNUJCMHUzM1BxcXdjYkU5dHYzcTQ3ZjE1ZnV2eWQzVFN6Kys5MUdGUjhYMzJQYXFXMytsbXFvS1phVHMxVXVQM2FjZjMvZVkzRDJQNzMzOTQvc2U3WE9OOTl5MFdPNmUzdnJUQysvMytabnkwaUxWVkpWM3VmYjlFTDI3R2YrUDMzZXJ5b29MYkxZYXdQZUZoWWFvc0xpODk0WWp6SlFaTTNUb3dBRjl1M0ZqajRIN2Q1czN5MlF5YWNaNTUray9iNzNWYlp1cWlncHQrZnBySFQ1NFVKWGw1VEpJQ2c0UDE3d2xTNVE0ZVhLM3o5VFgxbXJqbWpWS1RVNVdWV1dsREFhRGdrSkN0T1R5eXhVemZyeVNkKzVVV1dtcC9NZU0wU1ZYWDMzU3p6Rjczanp0Kys0NzVXWmxhZGUyYlpvNWQ2NGtxYm1wcWM5ZkN3QUFBQUFBQUFDMnhiclR3QkNVblZ0c1BZNk1PSGtndG1uYlh1dnhCZWRNUHVsU3VRQndURU5qazd5OFBHM1NWK0xVYzJWMGNOQ0tsLzZzOHRLaTNoODR5bUt4NkwyWG4xUkRYWTE4L0FNVkhENnUyM1ptczFrZi9PdFpmZm4rYS9JZTdhdWYvdll2SnczYkpjbkoyVVczL2ZmRGlveExVbjUybWw1NDlGN1YxOVgwNjNPZGp0OC8rN2IrOHVZYS9lWE5OUW9JN2xqeS90ajVRSVhwZmVIdDVhV0doak12bkUyWU5FbWpmWHgwYVA5K1ZWZFdubkRmYkRicjIwMmI1T2J1cmlrelpzaHNObmZienorZmZscWJ2L3BLcmMzTmloZzNUcU45ZlpXWGxhVTNYbmhCcWNuSko3UXZ5TW5SVXc4OXBFMXIxNnF1cGtiaGtaRUtDZ2xSVVVHQnN0UFRKVW43ZCsrV0pNMmNPMWNPanIyL0MzdjJlUjB2dFJ6Y2UvenYvNGlvS0VuU1IyKy9UZmdPQUFBQUFBQUFEREptdUFORFVIYmU4YVZzb3lKNm51SGUzbTdXTjk4ZHNKNWZNTFA3MlhVQTdNOWlzYWkxemFTVzFsYTF0TFNwdWFWVkxTMnRhbWt4cWJtMTQ3aTVwVlV0clcxcWFXbVZ5ZFF1czhXaWRyTlo3ZTFtbWMxbVdjd1d0YmUzcTkxc2xybmRvblpMZThldlpyUE1SKytaang2YjJqdWVOM2Q2dnIzZGZQUlpzOG9yYStYdWR1TGU1cWNpTWpaUml5NjlRYXYvODRiZWZPNS85WXMvUHR1bjRIRFRGeDhvWmM5MnVYbDQ2cWE3ZjlmdE0zVTFWVnJ4MHA5MWVQOU9CWVZGNnZaN0h0Rm92NEJ1KzJzM21kVGEycXkybGhhMXRiV290YVZGaXkrN1VXODkvNWlLODdQMHo4ZC9vNS84OWdtNXVkdm1SWVBoeU4zTlRVY3Fxalh2aWwvYXU1UkJaVFFhZGM0RkYyajF4eDlyKytiTnV2RFNTN3ZjVDAxT1ZuVmxwYzVmdUZCT1RrNDk5aE1TSHE1cmI3bEZZNk9qcmRkV3ZmKytOcTFkcXcyclZ5dGgwaVRyOWFiR1JyMyt3Z3RxcUsvWHpMbHpkZkdWVjhySjJWbVNWRjlYcDRvalJ5UkpoWGw1a3FTb3VMZytmWmJ3Y1IwdnBoUVhGbHF2TGJ2cUtyMzQ1Sk02ZlBDZy92emdnMXF3ZEtsbW5IZWVIRS95V1FBQUFBQUFBQURZQm9FN01BVGxGNVphajhlRzlieG43NzZVRE5YV05VaVNBdnhHS3o0MllzQnJBODRVN2UxbTFUVTBxcTYrVWZYMVRhcXRiMUI5UTVQcTZodFYxOUNvNXFaV05iZTJxcm01VlMydHJXcHVhYk9HNWMwdEhiKzJXTzkzM0xOWUxQYitXRjI0ZjI5Zjg5T3hZUG4xU3QyM1hYbVpoL1hGeW45cDJmVS9QbW43dEFPN3RlcmRsMlV3R0hUalhiK1ZiOENKMyt0MmJWbW5EOS80bTVvYk83N1BPVGc0Nm8zbkhwYXByVlZ0cmExcWEydFJXMnZyMGZPV0htY2xIMU9ZbTZHWC8vdzczWEgvWTNKeFBmNnlRZWU5MVh2UzNGamZZN3RSUHY3NnlXK2U2TFdQWTlhdmVrL2ZiZnl5MjN2ZDdmZitmZmMvOFdxZngvbytOM2MzV1dSVzBCaS9VKzZqUDBxT1ZBektPSDB4NC96ejlkV3FWZnJ1bTIrMGNOa3lPVGc0V085dFhiOWVCb05CTStmTU9Xa2ZOOXh4eHdrcnlaeTNjS0UyclYycmdweWNMdGUzcmwrdjJ1cHF4U2NsbmJBdnU2ZVhsenk5T3JZNHFLM3BXSGxobEk5UG56NkgxOUhuR3V2cnJkZEN4NDdWeng5NFFDdGZmMTM1T1RuNmVNVUtyZnY4YzgxWnRFaXo1cytYWXg5ZWdBRUFBQUFBQUFCd2F2anBHekRFdExTMnFiUzhTcExrNU9pZzRFRGZIdHQyV1U3KzNNa3lzcHc4MElYWllsRkRZNU5xNjVwVVg5K28rb1pHMWRZMWRBVHBEYzJxcjJ0VWJmM1I4L3FPTUwyK29WRjFkWTFxYkc2eGQvbkRpdEhCUWRmKytCNDk5YnVmYXVNWDd5dnBySmthRnoraDI3WWxoYmw2ODduL2xkbHMxaVhYMzZINGlkTzdiZWMxeXNjYXRrc2RnWGxuam81T2NuWjFrNGVudDV4ZFhPWHM2aVpuRjFlNXVMckwyZFcxNDVxTHExeGNYT1hrN0tMTnF6OVVia2FLL3ZYMGc3cjlua2ZrNk5ReDIvajdlNnQzeDJ3Mjk5aXV2YTJ0MStjN3E2K3Q3blhNdnRSMHFoeU1ScjN6NG9NRDFuOW52Mzd3YjlwN0lIMVF4dXFOcDVlWEprMmJwajNidCt2QW5qMmFQTDNqOTExWlNZa3lEaDFTWEZLUy9NYU1PV2tmeDhMMmRwTkpsZVhsS2o5eVJHV2xIUy9KbVV3bXRiVzJXbWV4cCt6YkowazZiOEdDay9acGJtL3Yzd2M1V29QUjJIVm5xTUNRRU4zMXdBUGF2M3UzdnY3OGN4VVhGR2pWQngvbzIwMmI5SVBiYjFkWVpHVC94Z0VBQUFBQUFBRFFKd1R1d0JCVFdGeG1uUVViR2hSd3dnL1VqekdiemRyODdYN3IrUVhuc3B3OHpoek5MYTJxcUtwVFpWV05LcXRxVlZGVnE4cXFtbzVyMWNmUHEyc2JodFNzY2xjWFo3azRPOG5WMVZrdXpzNXljWEdXaTR1alhKeWQ1ZXJpTEZjWHA2UFhuZVRrNkNpandTaWpnMEVPUnFPTVJxTU1Sb01jSEJ4a05CNjkxdW0rZzBOSG00Ny9qai9qWUR6V3hxSEx2UWNmZjBXTlRZM3lQanBiMWhZQ1E4ZHF3U1hYYTgySGIrckw5MS9UVC8vbkx5ZTBzVmdzZXZQWmg5WFVXSzl6NWw2a09VdXY2ckcvMktTcHV1SkhkMnVVajc4OHZFYkoxYzFkcm03dWNuRjFsNHVybTR5ZFppajNSZEpaTS9YQ28vZXFvYTVXTlZVVjhodlRzV1hIc1QzVlAzcnplWDJ6NWlQZDhOTUhOSFhXL0Y3N2UvYVBkeXN2ODdBbXpqaS96eldVbHhacDhvdzV1dVQ2Ty9yVVBqY2pWVTdPTGdxSmlPcnpHQ2ZUMU5na2QxZmJiQ1V3SE0yY08xZDd0bS9YdHhzM1dnUDNyUnMyU0pKbXpaM2I2L05wQncvcTZ5KytVRjVXbHRxN0NjbzdmNzg1RnNTSGhJZWZ0RThQVDAvVjE5V3BycVpHSHA2OWIzZFFYMXNyU2ZJYU5lcUVld2FEUVpPbVRkT2thZE9Vc20rZnZ2endRNVVXRit2Rko1L1VUKys5VjZFUnJJUURBQUFBQUFBQTJCcUJPekRFNUJVY1gwNCtQRFN3eDNZSEQyV3JzcnJqaCs0K283MDBJV0hjZ05jR0RDU0x4YUs2K3NhT0FMMjZUaFZWTlVlRDg5cE9vWHF0S2lwckJtWDJ1ZEZvbEplSG03eTgzT1hwNFM0dkQzZDVlN25KeThOZFhwN3Vjbk4zbGV2UjBMd2pLSGM2R3FnN3k5WFZTYzR1em5KMVBuclB4Vm5PVG80bkxFVnRUMTVlN21wc2FySnA0QzVKOHkrNVZoVkhpblR4ZGQwdktXOHdHSFRUTDM2dkxXcysxdVUvL1BsSit6SVlESnExNEJLYjFSWVVGcWxmL1BHdkd1VWJJRWZIRS9lMm5yMW91YmFzL1ZqclAxL1phK0MrOTl1TnlzczhMRGNQVHkxYy9vTWUyMVdWbDZxdHRlUDM2NlAvZGJNcXkwcDAvcElyRkJFZDM2ZWFuM3ZvbHdvSURqdXRaZVE3YTJ4cWtydWJpMDM2R283R1JrVXBKRHhjV1dscEtpMHVsbyt2cjNadjJ5WWZQeitObnpqeHBNOG03OXlwdDE5K1dTNHVMcHE5WUlIR1JrWEoxOTlmZmdFQmV2Q1h2enlodmVub3lnZTl2UmdTSEJhbTlOUlVaYWVuS3lnMHROZlBrSnVWSlVtOWh1ZUpreWNyTGlsSjc3ejhzZzdzMmFOVkgzeWdPMzc5NjE3N0J3QUFBQUFBQU5BL0JPN0FFSk5YZE1SNkhCNGEwR083amQvdXN4NmZmODdrSG1mQ0EwT0Z4V0pSZFcyRFNrb3JWSHlrUWlWSEtsVnlwRUpGcFJVcU9WS2hJMlZWYWpQMWMybmxYaGdOaG82dzNOTlZucDRkd2JtM2wwZEhhTzdoS2srdm8wRzZwNGU4UE4zazZlRW1UOCtPUU4zZDFXVklCZVMyNXVIdXBycTZlZ1gxc29SMmZ6azZPZXY2bjl4LzBqWkJvV04xNVMyLzZGZS9mZGxuL1dUY1BieDA5eC8rS3I4eElUMjJDUWdLVTlLMFdUcXdjNHYyYlAyNng5QzlycVpTSDczNWQwblNKZGZmSVRlUHJyT1NXMXVhOWQ3TFR5a25QVVhWRmNlL3B6YzExbXZxclBtYWNzN0o5d2tmU0xWMWRmTHdPSE5udUV2U3JIbno5UDRiYitpN3pac1ZIQmFtNXVabXpWdTZ0TmMvNzErdFdpV0x4YUliN3J4VGNZbUoxdXV0TGQyL0FPVGw3YTNxcWlxVkh6bWlpSEU5dnhTWE5HV0swbE5UdFgzelpwMDdaMDZ2ZGV6NDVodEowb1NwVTAvYVRwSWNIUjIxOU1vcmRXRFBIdVZtWlBUYUhnQUFBQUFBQUVEL0ViZ0RRMHgrWWVmQXZmc2d6R0t4YUhPbndQMkNtU3duajZHaG9hbTVJMUF2clZCeGFhVkt5bzRkVjZpa3JFck5OcHFaN3VyaUxEOGZML242akpLdmo3ZjhmTHpsTTdyalY5L1JYaDIvK25ocnRMY25MNlAwSURUWVh3V0ZSWXFOUHZXbHl1KzVhZkdBdEE4YkY2dGYvZW52WGE2ZDdwN203cDdlZldxMzdMb2ZLM1h2ZG4zeTlrdUtuM1MyM0QyN3JnQmdibS9YMnk4OHJ2cmFhazJjZnA1bXpGbHlRaCtPVHM1Sy9tNlR6R2F6QW9MQ1ZGdGRvWmJtSmozMC9Qc3lHbzNhc1dtMVZ2emp6MzJ1dmJLc3hQckNRZWpZYU4xNDEvLzArZG52S3lnc1VtaXcveWsvUHhKTW1URkRxOTUvWC90MjdsUnhRWUVjSFIxMTl1elp2VDVYZm5TSitMQ3hZN3Rjenp4OHVOdjJVZkh4MnYzdHQ5cnh6VGNuRGR5bnpaeXByNy80UXNVRkJWcjc2YWRhdkh4NWoyMDNmL1dWOHJLejVUOW1qQ1lkWFJKZjZ0aG1wcWZ2ZGNjQ2ZCZTNNL3RGQ3dBQUFBQUFBR0NnRUxnRFEweCswZkVsNVNOQ3VnL2NEMmZrNlVoNXRTVEoyOU5Ea3hOakJxVTJRSktxYSt1Vm0xK2l2TUpTRlJWWHFQaG9xRjVTV3FuYStvWlQ3dGRnTUdpMHQ4ZlI0SHlVZkgyT0J1ZldJTDBqUlBmMTlaYTc2NW03SkxhdFJJU01VVjVCNFduMUVSQWMxcWQyNVNXRnNsZ3NmVzd2NngvVTdYVjNUMi85NllYMysxemZNZjE1TWNBL01FVHpMN2xPYXo5OFMyLzkvUkhkZnUrajFpRFRZckhvN1JjZlYvckJQUW9NSGF0cmJ2K3ZidnN3R28xYWZzTlBGSk0wVlVHaFkvWDRmYmVxckxqQTJrOURmVzIvWGlCb041bXM3ZDNjZTkvaisyVHlDZ3A3L0x2bFRPSGs1S1N6WjgvV3ByVnJWVmRUbzdQT1BiZFBlNmU3ZTNxcXJxWkcrM2JzME15ais3MVhsSlhwMC9mZTY3YjlCWXNXYWU5MzMybkhsaTBLQ0FyU2VRc1dXSDhQVkZWVXFLS3NUREhqeDh2WnhVWFgzWEtMWG5uMldhMWJ0VXIxdGJWYWZPbWw4dXkwM1VORFhaMisvdUlMZmJOdW5aeWNuSFRkYmJmSm9kTlM5WDkvL0hFdFdMcFVjVWxKY25ROC9zLzdwc1pHZmJaeXBhU09tZlFBQUFBQUFBQUFiSS9BSFJoQ0xCYUw4Z3FQQis1aFBjeHczN1R0K096MjJUTW15TkdSR2J5d0xZdkZvcktLR3VVV0ZDczN2MVI1aGFYS3lTOVJia0dwYXV0T1BWVDNHZVdwb0VBL0JZL3hVOUFZWHdXTjhWTklvSitDeHZocFRJQ1BuQnhQdnRjeGJDYzhMRkE3ay9OUHE0Kys3aXYrd0MwWHkyUnFzOWsrNUFOdDBXVTNLaU5scjlJTzdOYktsNS9TMWJmL2w5cE5iVnJ4ajc5bzMvYU5HdTAzUm5mYzk5Z0pTOGwzZHQ3aXkzcThOM2ZwMVpxNzlHcVpURzFLM2J0ZEU2ZWYxMlBiZTI1YWJOTTkzUFB5Q3pSOVVyaE4raHJPenAwelI1dS8ra29XaThVYW52Zm1uUFBQMTFlZmZhYVAzbmxITzdac2taT1RrL0p6YzNYK2dnWGFzSHIxQ2UyRHc4SjB4WTAzNm9NMzM5U3E5OS9YeGpWckZCZ2NyT2FtSmhVWEZHaiswcVdLR1Q5ZWtoUTlmcngrK0xPZmFjV3JyMnI3NXMzYXNXV0xna0pENWViaG9jYjZlcFVVZHJ5MDRqMTZ0SDV3KyswS2o0enNNbFpCVG81ZWYvNTVPVG82S2pBa1JPNGVIbXBxYWxKSlFZRk1KcE5DeDQ3VlJaZGZmcnBmTmdBQUFBQUFBQURkSUhBSGhwQ0txbG8xTmJWS2trWjdlOHJiMCtPRU5oYUxwY3YrN1JmTVpNWWFUcDNaYkZaUlNZVTFVTThyS0ZWT1FZbnlDa3VzdnhmN3c5UERUVUZqL0JRYzZIczBWUGRUY0tDZmdnSjlGZVR2STFkbXBnOFppWEdSK3RlS05mWXVZMGd5R28yNitlN2Y2Zm4vdlVjN05xOVJRMzJONnFxcmxKK2Rwc0NRQ04xMjd5TWE1WHY2eTdLdi91QU5yZi9zWFYzK3c1OXI5c0tlbHhHM3BlU0RLZnJoVlJjTXlsaERtVjlBZ09LU2tsUmZXM3ZTNWQ0N1c3aHNtUndjSGZYZDVzMHFMaWpRS0I4ZkxibjBVcDIvYUZHM2dic2tuVDE3dGdLRGc3Vmg5V3JsWkdRb096MWRIbDVlbWpSdG1pWjNXaEpla3VJblROQzlEeitzYlJzM0ttWGZQcFdWbEtpMW9FQ3VibTZLaklsUjBwUXBtbkhlZVhKeGRUMWhuT3R1dlZVcHlja3F5cy9Ya2VKaXRiZTN5OTNUVStOaVl6VnAyalJObXpXcnk0eDRBQUFBQUFBQUFMWkQ0QTRNSVFWRnZlL2ZucFZicEtLU2NrbVNoNXVycGsyS0c1VGFNTHhaTEJhVlY5WW9MVE5mNmRrRnlpMG9WVzUraVFxS3k5VFdadXBYWDk1ZUhob2JIcVRJc0VDRmhZenBFcTU3ZXJCSDhIQVJGaHdnczZsTmhVWEZDZzBKdG5jNVE0N1hLRi9kY2Y5aitzdHY3bERLbnUyU3BGRysvdnJaNzU2VWg5Y29tNHl4WVBuMU9yQnJpejUrODNrRkJJWXFidUkwbS9UYms0TENJbG5NcGpOcUQvZkhYM3FweDN1MzNuMTN2NTR6R0F5YWY5RkZtbi9SUmYwYUp5SXFTamYvOUtlOVZOckIzY05EQzVZdTFZS2xTL3ZVL3BpcDU1eWpxZWVjMDY5bkFBQUFBQUFBQU5nR2dUc3doT1FXZEFyY2U5aGpkK3ZPZzliamM2Y255Y21KUDhib3ltS3g2RWg1dGRLeThwU2VXYUMwckFLbFplYXBxcWErWC8zNCs0N1MyTEJBalEwUDZ2ZzFMRWhqdzRNMDJ2djA5cERHMEdBd0dIVFdwRGp0MnB0TTRQNDlyUzNOMnJWbG5kWi91a0l0elUweUdBeXlXQ3lxcVN6WHMzLzhoZVlzdlVwVFo4NDc3ZjNVWGQzY2RmUGR2OWN6RDk2bHQ1NS9WUGMvOGFyTnd2enU3TjZYckxNbXhjbGdNQXpZR0FBQUFBQUFBQUJ3cGlHcEE0YVEvS0xqKzdlSGgzVWZ1Ry9mZlR4d24zWDJoQUd2Q1VPYnhXSlJhVmxWeDh6MXJId2R6dXdJMTJ2NnVNKzZ3V0JRY0tDZklrTEhLRElzV0JIaGdZb01DMUpFV0tBODNFOWN0aGdqeTh6cFNmcHMzVGRhdnZSQ2U1ZGlkK2IyZG1VZDNxODkyOVpyNzdjYnJFSDcxSm56ZE5FMXR5bzM3YUJXdmZlS0tvNFU2eit2UGFkUDNucFI0NmZNVU9LVWN4V2JORVUrL29Hbk5HNXcrRGd0dSs3SGNuVnpIOUN3WFpMV2I5cWk1WXNHZGhZOUFBQUFBQUFBQUp4cENOeUJJU1MvOFBnTTk0aVFFOE9iMnJvR3BSN09sU1FaRFFaTm54SS9hTFhCL2l3V2kwcU9WQ290TTE5cFdmazZuSm12OUt3QzFmWXhYUGYyOUZCc2RKamlvOElWRlJtaXNVZVhoSGQxY1I3Z3lqRlV6WnllcENkZmZGZmxGWlh5OS9PMWR6bTlhcXl2MVQwM0xiWlpmK1dsUmNvNnRGL3BCM2ZyMEw0ZGFtcnNXQVhDMGRGSloxOXdvUzVZY29XQ3d6djI5L2IxRDlURXM4L1Q3cTFmYTh2YVQxU1ltNkVETzdmb3dNNHRraVFmLzBDRlJFUXJKR0tjWmkrNlZHYXpXZTZlWG1wcXFGTnRWWVVjSEhyK0o5ZjVGMTR1U1dvM21lVGdlTHhkVVc2bXRaN1RWVlpSb2ZUTURNMzh6YzJuM1JjQUFBQUFBQUFBNERnQ2QyQUl5U3M4UHNNOXJKczkzSGZzUFN5enhTSkpTaHdmS1c5UGowR3JEWU92dmQyc3pKeEM3VS9OVW5KcXB2YW5acW1xdXE1UHovcU04bFJjZElUaW9zSVVHeDJtMktod0JmcjdzSlEwdW5CMmR0TGNXVk8wNXVzTitzSFZWOWk3bkY0WmpVYjVCWWIwKzdteTRvSVRybjM5NlFwOS90NnJYYTVGUk1mcnJGa0xOR1htUEhsMk05dmMwY2xaTStZczBZdzVTMVNVbDlVUnVPL2VxcUxjVEZXVmw2cXF2RlIxTlpWYWZNWE4rdXNmZnE2QzdIVHJzMk5qRW5xdDg0Vkg3MUZoYnFaYzNkeGxkSEJRZlUxMW41L3R6WnAxR3pSbjVoUzJJUUVBQUFBQUFBQUFHK09ucnNBUTBkTGFwdEt5S2ttU2c0TlJJV1A4VDJqejdhN2p5OG1mYzFiU29OV0d3ZEhjMHFwREdibEtUc2xTY2txbVV0S3kxZFRVMnV0ei9yNmpGQnNWcHZqb0NNVWVEZGo5ZlVZUnJxTlBsaTJhcFFmLy9McXV2ZUpTT1RnNDJMdWNIbm1OOHBHN3A3ZnUvYjkvOXZ2WmgzNStyZHc5dmJ0Y20zUFJWZHE5OVd0NSsvZ3BZZklNSlU0OVY3SldrV01BQUNBQVNVUkJWSDVqK3I2WGZVaEVsRUlpb3JUNGlwdlVVRmVqblBRVTVhUWQxT1J6NXNoZ01DZ21ZWXBhbXB0a3NWamtQeVpFbDl4d1o2OTlSc1lscWFteFFXWnp1MlNSeG9SRWFGeDhrcFplYzF1L1AzTm5wdloyZmZqcEtqMTgzNDlPcXg4QUFBQUFBQUFBd0lrTXBvWXNpNzJMQUNCbDV4WHIxbC85bnlRcFBHU00zdmpiLzNTNWJ6YWJkZmt0djdNdUgvN1BKKzlWekxpd1FhOFR0bE5iMTZBRGg3S1ZuTkl4ZXowdEswOG1rL21rei9pTzlsWkMzRmpGUlljclBqcGNzVkZoOGgzdGZkSm5nTjdjOTZjWE5YL2VJbDE4NGNJQjZUOHY4N0FzRnJOTlptcWovMWF0WHF2MUc3N1M0Ny8veWFDUC9lc0gvNmE5QjlLMS9qOS9IZlN4QVFBQUFBQUFBT0JVT0hwRTlXdEdJelBjZ1NFaXQrRDRjdkxoM1N3bmZ5Z2p6eHEyKy91T1VuUms2S0RWQnR1b3JLN1Y3dVMwam9BOUpVczVCU1c5UGhNZU1rWVRFNkkwTVRGS0V4TmlGQkxveTh4MTJOeE5WeS9XRTgrdjFFV0w1c3RvTk5xOC80am9lSnYzaWI0eG04MzY5M3NmNlA2ZlhXUHZVZ0FBQUFBQUFBQmdSQ0p3QjRhSS9LTGpnWHRFU09BSjk3ZnZTckVlbjNOV0lxSHJNTkRXWnRLQlE5bmFzU2RWMyswOXBNeWN3cE8yTnhxTmlvMEsxYVRFYUUwY0g2MEpDVkh5R2VVNVNOWGlURFl4SVVxaGdhTzE4cU5QZE8wVmw5bTdITmpReWc4L1VXamdhRTFJR0dmdlVnQUFBQUFBQUFCZ1JDSndCNGFJZ3NJeTYzRjQySWt6M0wvZDNTbHduOGF5ekVPUnhXSlJRWEdaZHV3NXBCMTdVN1gzUUlhYVczcmVnOTNWeFZrSmNXTTFPVEZHRXhLaWxCZ2JLVGMzNTBHc0dEanU3dHV1MUYyL2VVWUw1bHdnZno5ZmU1Y0RHeWl2cU5CYjc2N1UzLy92MS9ZdVJhKy8rNlc5UzhCcCt1RzFTK3hkQWdBQUFBQUFBREFrRWJnRFEwUkJTYm4xT0N3b29NdTl5dXBhcFdYbVM1SWNIWTJhTm5uOG9OYUdualUwTld0MzhtSHQySE5ZTy9hbXF1UklaWTl0WFp5ZE5Ea3BSdE1teDJ0U1FwUml4b1hMMGRIMnkzY0RweUkwMkYrWExabXRwLy8rb2g1NThMZjJMZ2MyOFBUZlg5TGxGNTJuMENBL2U1ZWkxOTc5d3Q0bDREUVJ1QU1BQUFBQUFBRGRJM0FIaG9qaWt1TXozSU9EdTRZajMrMUp0UjVQU29pUnU2dkxvTldGcml3V2l6S3lDL1R0N2xUdDJIdElCdzlseTJ3Mjk5ZytNaUpZTTZhTTE0eXBDWnFZRUNWblo2ZEJyQmJvbnh1dVhLUzdmdk9NUHZ6c2MxMitiS205eThGcCtQRFRWU29wS2RUdmYzbTFYZXVZa2hTanZRZlN0ZjQvZjdWckhRQUFBQUFBQUFBd1VBamNnU0dnc2JsRlZUWDFraVJuWnlmNStZenFjdi9ienZ1M1Qwc2MxTm9nbVMwV3BSN08xYVp2OTJyVHQvdE9Pb3ZkMjh0RDB5Zkg2K3lwNHpWOThuajUrNDdxc1MwdzFEZzVPZW9QOTl5aXV4OTRXaE1TeGlzMk9zcmVKZUVVcEdkbTZiVTMzOVp6Ly9kck9UbnhUejBBQUFBQUFBQUFHRWo4RkJZWUFrcEtLNnpISVdQOFpEUVlyT2NtazFrNzl4eXlucDlMNEQ0bzJ0dk5TazdKMUtadGU3VjVlN0lxcW1xN2JXYzBHcFVVSDZtenA0N1hqQ2tKaW8wS2s5SElNdkVZdmtLRC9QU3JPLytmdmZzT2o2cksvemorbVdUU0UwSklRa2hJQ0tHazBFSnZRbWdDSW9LQW9vdDFVYkd2L1dkYjY2NWxMVmdYVjBSZEMzWkZFWkVxdlVodklZUVFRZzhFRWtvS2FaUE03dytXSVRlRnRFa213UHYxUEQ3UFBlZWVlKzczemlTSWZ1LzVudkY2K3NXWDljRmJyeXN3d1BIbHlGRjF4OUl6OU5RTEwrbWh1OFkzaUZMeUFBQUFBQUFBQUhDeEkrRU9OQUNIU3BhVEw1VWdTZGk1UnptNWVXZk9CZmtyTEtScHZjWjJLU2tzdEdqanRpUXRXNzFaSzliR0t6TXJwOXh4alJ0NTY3S2VIZFdyVzR5NmRveVNsNmQ3UFVjSzFLMjRQckU2Y3V5NEhuMzZPVTJaL0pwOGZMd2RIUktxSUNzclc0ODgvWnl1R2RsUGNYMWlIUjBPQUFBQUFBQUFBRndTU0xnRERVRHFrUklyM0pzRkdNNXQyTHJUZHR5clM0eE1KVmEvby9ieThndTBidk1PTFZ1OVZhdlh4ZHRlYmlndDBMK3g0bnJIcW4vdlR1b1kwNHBWN0xqb1hUZDZrSTZmeU5TamYzOWVrMTkra2FSN0E1ZVZsYTFILy82OCtuU0oxSFdqQnprNkhBQUFBQUFBQUFDNFpKQndCeG9BUThJOXlKaHczeGlmWkR2dUdodFpiekZkeklxTGk3VnhhNUxtTGw2cmxXdTNLUysvb054eHpadjVLNjUzWjhYMWlWVmtteGFHVXYvQXBlRE9XMFpyMmhlemRPK2pUK2l0Vi81QmVma0c2bGg2aGg1NStqbjE2UktwU2JlTWNuUTRBQUFBQUFBQUFIQkpJZUVPTkFBbFM4bzNEejZYY00vTkxkQ09wSDJTSkpQSnBOajJiZW85dG92SjNvTkhOSC9SV2kxWXRsN3B4MCtWTzZabGkyQU42QjJydUQ2eGltZ1JURVVCWE5LY1RDYmRkZXRvK2ZrdDFqMFAvNTllZmVFWnRXM2R5dEZob1lSZHUxUDAxQXN2NmRxUi9UVis5RUJIaHdNQUFBQUFBQUFBbHh3UzdrQURjRGp0M0FyMzRCSWw1YmZ1U0ZaUlViRWtxVTFFcUJwNWU5VjdiQmU2VTFrNVdyUjhvK1l0V2FPZHlRZktIUlBaT2t3RCtuUlcvOTZkRkJiU3RKNGpCQnErNjBZUFVyUEFKbnIwcVdjMDhlWWJOWGJVU0VlSEJFa3pmcDJ0ejZaL3JZZnZHcytlN1FBQUFBQUFBQURnSUNUY0FRY3JLaXJXa2FQSEpaMVp4UjRjMk1SMmJ1UFdjK1hrdTNXa25IeFZGVnFLdEdiRGRzMWJzazUvYm9pWHhWSmNaa3lnZjJNTkc5QmR3d2IxVkl2bVFRNklFcml3eFBXSlZldVd6ZlhpNU0rMGZ0TVdQWHpmWFFyd3A4UzhJNlJuWk9qdEtWTjE1TWdoL2Z0ZkQ2dDVNNzRIQUFBQUFBQUFBSEFVRXU2QWc2VWRPNjdpNGpNSjRVQi9YN200blB1MTNMaHRsKzI0UzZlMjlSN2JoU1o1ejBITldiUkdDNWR0VUdaV1Rwbno3bTZ1aXVzZHErR0RlNnB6K3paeWNuSnlRSlRBaGF0NWNJQ212UHFRdnA2eFVCUHZlVUEzWFQ5ZTQ4ZU81bmVwbmhRWEYrdUhuMy9WOU85KzBOZ1IvZlRzZytNTi84NEFBQUFBQUFBQUFOUS8vaTh0NEdBbHk4bUhCQVhhampPemNyUjc3eUZKa3JPemt6cEd0NjczMkM0RWhaWWlMVnU5V1ROK1g2NkVuWHZLbkRlWlRPcmNvWTJHRCt5cHVONmQ1ZUhoNm9Bb2dZdUhpNHRadDE1L2hTNlA2NjczUC9sSk0zK2ZxeHV2dTBiREx4OHNzN096bzhPN0tGbUtpalJ2NFNKOTlmMVBhaDdVV0ZOWTFRNEFBQUFBQUFBQURRWUpkOERCRGgwNVpqc09LWkZBMlJ5ZkxLdlZLa2xxRjltU1JIRXB4NDZmMUcvelZtbldnbFU2Y1RLcnpQblFrRUFORzloVHd3YjBVRkNnbndNaUJDNXV6WU1EOUs5bjd0SzJIU21hL3VOOGZmYlZ0eHB6MVpVYU5tU2dBaWsxYnhmSE1qSTAvNDhsK25uV2JFV0VOZFVUOTE2bkRqRVJqZzRMQUFBQUFBQUFBRkFDQ1hmQXdWS1BsRmpoSG54dWhmdW1iZWYyYisvSy91MlNKS3ZWcXEwSnUvWExuT1ZhOXVkV1d5bitzMXhkWFhSNS82NGFPYlN2WXRxR3kyUXlPU2hTNE5MUk1hYVZYbnYyYmlYdFBxRGZGcXpXeEx0L1ZOdldiVFFvN2pKMWplMmswT1loamc3eGduTHdVS28yYnRtcXhjdFdhdGZ1WkEzbzAxbi9mUHl2aW13ZDV1alFBQUFBQUFBQUFBRGxJT0VPT0ZocVdycnR1SG5RdVZXaEc3ZWVTN2gzNlhocDc5K2VtMXVnaGN2WGFjYnZ5N1YzLytFeTU0T0QvSFgxRmYwMFlrZ3ZOZkwyY2tDRUFDSmJoK21SMW1HNi83YXgrbk5EZ2xhdFg2L1B2L3BhSmllek9yVnZweFpob1dvUjJseWh6VVBVeU1kSG5oNGU4dkQwa0l2NTB2cXJTS0hGb3R6VHVUcWRtNnZNckN3ZFBKU3EvUWNQYWYrQmc5cTZQVUhXWW91NmRvclU2S0hkMVB2Sm0rWHE2dUxva0FFQUFBQUFBQUFBNTNGcC9WOXVvQUVxdWNJOU9DaEEwcGx5NmZ0VGowcVMzRnhkMUM2eXBTTkNjN2dqeDQ3cnA5K1dhczRmZnlybmRGNlo4ejI3eEdqc2xYSHEyU1ZhVGs1T0RvZ1FRR211cmk2SzZ4T3J1RDZ4c2xxdE9uUTRYZHVUOXVqZ29hTmF0R1M3RGgxT1YwNU9yazduNXV0MFhxNHNsdUxLSjcySW1NMU84blQza0tlSG03eThQTlE4T0VBdFFwcXFlNmN3M1hwdG5Kb0hCMUNkQXdBQUFBQUFBQUF1SUNUY0FRZXlXcTFLVFN1eGgzdndtUlh1bStPVGJYMGRZbHJKeGVYUytsWGRuM3BVMy95MFVBdVdyVk5Sa1RFWjUrWHByaEZEZW12MDhNc1VGdExVUVJFQ3FBcVR5YVRRa0VDRmhnUldQaGdBQUFBQUFBQUFnQXZRcFpYRkF4cVl6T3pUeXMwdGtDUjVlM25JeDh0VGtyUnhTNG45Mnp0ZE92dTNKKzg1cUs5K1dxQ2xxN2ZJYXJVYXpyVnNFYXh4Vi9iWDVmMTd5TVBEMVVFUkFnQUFBQUFBQUFBQUFPZVFjQWNjS08zb2NkdHhzNmJuOW0vZnVtTzM3YmhyaDR0Ly8vWnRPMUwwMVU4THRHWmpRcGx6M1RwRjZzWnJocWx6aHphVVdRWUFBQUFBQUFBQUFFQ0RRc0lkY0tDMFl5ZHN4MEdCZnBLazR5Y3psWG9rWFpMazd1YXFOaEZoRG9tdHJsbXRWcTNma3FndmYxeWdiUW03eTV5L3JHZEgzWFROVUVXM0RYZEFkQUFBQUFBQUFBQUFBRURsU0xnRERuU2t4QXIzc3duMytCMTdiSDNSYmNObE5qdlZlMXgxeVdxMWF2WDY3ZnI4KzdsSzJuM0FjTTdKWk5MZy90MTA0N2pMMWJKRnNJTWlCQUFBQUFBQUFBQUFBS3FHaER2Z1FFY3pTcTV3YnlKSml0K1pZdXZyR04ycTNtT3FTd2s3OStqREwzN1Z0aDBwaG40WHM3T3VHTnhMMTQrNVhNMmIrVmR3TlFBQUFBQUFBQUFBQU5Dd2tIQUhIQ2p0NkxtRWU5T0FNeXZjdDVWWTRkNGhKcUxlWTZvTCsxT1A2dU12ZjlQeU5Wc00vZTV1cmhvMXZLL0dqeDZrd0NhTkhSUWRBQUFBQUFBQUFBQUFVRE1rM0FFSE9uTHNYRW41Wm9GK3lzc3YwSzZVTTJYV1RTYVQya1cyZEZCazlwRnhJbE9mZnpkSHN4ZitxZUxpWWx1LzJleWtxNi9vcjV1dUhhYkdqYndkR0NFQUFBQUFBQUFBQUFCUWN5VGNBUWRLSzVGd2J4cm9wNlRrQXlvcU9wT1lEZzlySm04dkQwZUZWaXM1dVhuNjd1Yy85TU9zSmNyTEw3RDFtMHdtWGQ2L215Wk91RkxCUVpTT0J3QUFBQUFBQUFBQXdJV05oRHZnSUhsNStjck15cEYwWmcvenhyNCttck5vcmUzOGhiaC9lMUZSc1diT1hhRXZ2cCtyVS85N3RyTjZkb25ScEp1dVVwdUlVQWRGQndBQUFBQUFBQUFBQU5nWENYZkFRZExTUyt6Zkh1Z25KNU5KOFR0MjIvb3V0UDNidCsxSTBkdFR2OWVlL1ljTi9WRnRXdWp1VzBhcmM0ZTJEb29NQUFBQUFBQUFBQUFBcUJzazNBRUhTVHRXSXVFZTRLZGlxMVhiRS9mYStqcEVYUmdKOXhPbnNqWDFpNW1hdDNpdG9UODBKRkIzM0hDVjR2ckV5bVF5T1NnNkFBQUFBQUFBQUFBQW9PNlFjQWNjcE9UKzdjMENtMmovb1RSbDVaeVdKRFZwM0tqQjczRmVYRnlzWCtldjBpZGYvYWJzbkZ4YnY0ZUhxeVplUDFKanI0eVQyZXprd0FnQkFBQUFBQUFBQUFDQXVrWENIWENRb3lWV3VBY0ZObEg4amhSYnUwTk1SSU5lRlo2NGE1L2UvdWdISmUwK1lPZ2YzSytyN3ZuckdBVTA4WFZRWkFBQUFBQUFBQUFBQUVEOUllRU9PTWlSWThZOTNMZHVMN0YvZTFRclI0UlVxY3pzSEgwOC9UZjl0bUMxckZhcnJUOHNwS2tldkhPOHVuV0tkR0IwQUFBQUFBQUFBQUFBUVAwaTRRNDRTTW1TOGtHQmZrcE0zbWRydDQ4S2QwUkk1N1ZtWTRMZW1QS05NazVrMnZwY1hWMTA4L2podW43MElMbTQ4TWNKQUFBQUFBQUFBQUFBTGkxa3lBQUhPWnArYm9WN0kyOXY3VCtZSmtseWNuSlM2NGhRUjRWVlJrNXVudjd6MzE4MGUrRnFRMy9mSGgxMC8yM2pHdnhlOHdBQUFBQUFBQUFBQUVCZEllRU9PRUJSVWJHT1paeXl0VE96c2xUOHZ4THRFUzJDNWVicTRxalFERGJINzlKcjczK3RJeVZXNC92NWV1dmh1NjlULzE2eERvd01BQUFBQUFBQUFBQUFjRHlUSlNmRld2bXdoaTBuTjAvZi83SklLOVp1VTJwYWh2THk4aDBkRWdCY01OemQzUlFTNUs5K1BUdnF1akdENWVYaDd1aVFBRndrUHY5dXJqNzdibzRXejNqWDBhRUFBQUFBQUFBQVFKV1l2VnFacWpXK3JnS3BMeHUySnVtTktWOHI3ZGlKeWdjREFNckl5OHRYeXI1VXBleEwxYndsYS9WLzk5MmdicDBpSFIwV0FOU3I2Vk9uS2k4M1YzYzg5SkNqUTdrbzhIa0NBQUFBQUFEZ1V1SGs2QUJxWThQV0pEMzJ3aFNTN1FCZ0oybkhUdWl4RjZabzQ3WWtSNGNDQUxYMnhGMTM2WW03N2xKQmZ1WFZqM1pzMjZaZE8zYW91TGk0SGlLckc4WEZ4WHJwOGNmMTRpT1B5R0t4U0tyYVoxQ1FuMjhiWnk4WHcrY0pBQUFBQUFBQVZNVUZ1OEk5SnpkUGIwejUydFp1R2hpZ2UrNllxTTRkTzhpL2laOERJd09BQzB2RzhSUGF2QzFlSDB6N3I0NmxwMHVTWHYvMzEvcmtuU2NwTHcvZ2t0RjM0RUJaTEJZNU9WMjQ3Nk1tYk5taXJGT24xUC95eTJVMk8vYXYrUmZENXdrQUFBQUFBQUJVeFFXYmNQLytsMFcybGUyQkFRSDY5SU4zMWNqSHg4RlJBY0NGeDcrSm40WU02SzhlWFR0cjRqMFA2bGg2dXRLT25kRDN2eXpTeEFsWE9qbzhBS2dYSTYrOTF0RWgxTnFhWmNza1NiM2k0aHdjeWNYeGVRSUFBQUFBQUFCVmNjRXVPVm14ZHB2dCtONUpFMG0yQTBBdE5mTHgwYjJUSnRyYUs5ZkZPekFhQUVCMUhFOVAxNjRkTzlRcU1sS0JRVUdPRGdjQUFBQUFBQUM0WkZ5d0s5eFQwekpzeDUwN2RuQmdKQUJ3OFlqdDBONTJuSnAyeklHUkFFRDlPcnQvK1QvZmUwK3VibTdsOXUvZHZWdUxmdjlkQi9mdWxjbkpTV0V0VzJyNG1ERUtiOVdxeXZOSlovWk1mL2FCQnlSSnIwMmRLa2xLVGt6VXRMZmZscXVibTU1NCtXVjVsM2laOUhoNnV0NTgvbm1aeldZOStzSUw4dlVydTMzUzJoVXJaTFZhN2I2NjNWN1BYOXZuQXdBQUFBQUFBQnFxQzNhRmUxNWV2dTJZUGRzQndENEMvSnZZam5OekN4d1lDUUEwTEJ0V3I5YW43NzJuMHprNUNvdUlrTWxrMHU2ZE8vWFJXMi9wU0dwcXJlZHZFeDJ0Mk83ZFZaQ2ZyMFd6Wnh2T3pmbjVaeFZaTEJwKzlkWGxKcU9MaW9xMGJ1VktlWGw3cTBPWExyV09wVHkxZmY3YVBCOEFBQUFBQUFEUWtGMndDWGNBQUFDZ3ZzeWJPVk8zL2UxdmV1VDU1M1hYbzQvcXlWZGVVWEJvcUN5RmhWb3lkNjVkN2pGeS9IaTV1cm5weitYTGRTTGpURFduL1h2MmFPdjY5UXB0MlZKOUJ3MHE5N3FFTFZ1VW5abXBibjM3eW15dW13Slc5bmorbWo0ZkFBQUFBQUFBMEpDUmNBY0FBQUFxTVhqRUNFVzJQN2Z0aHFlWGw0YU5IaTFKMnBPVVpKZDcrRFp1cktHalJxbklZdEg4WDMrVkpNMys4VWM1T1RucG1wdHVrc2xrS3ZlNk5jdVdTWko2OWU5dmx6aktZNC9ucituekFRQUFBQUFBQUEzWkJidUhPd0FBQUZCZk9uVHRXcVl2TkR4Y2twU1ZtV20zKy9RYk1rVHJWNjNTcGpWcjFMUlpNKzFOVGxiYzBLRUtDUXNyZDN6R3NXTktUa3hVNjZnb0JUUnRhcmM0U3JQWDgxZjMrUUFBQUFBQUFJQ0dqaFh1QUFBQVFDVzhmWHpLOUxsN2VFZzZzNGU2dlRnNU9Xbk1oQW15V3EyYSs4c3Y4dlAzMTlCUm95b2N2M2I1Y2xtdFZ2V0tpeXYzL05sVjQ4VldhNFZ6V1A5M3pzbXA0djgwc05melYvZjVBQUFBQUFBQWdJYU9oRHNBQUFEUWdIajcrTWpaMlZtUzVPTHFhanN1cmFpb1NPdFhyWktYajQ4NmRPNWM3aGhYTnpkSlVtNU9Ub1gzeTh2TmxYUXVnVjdYcXZwOEFBQUFBQUFBd0lXQWhEc0FBQUJnWjg3bU16czM1ZWZsbFRtWGs1MWQ0WFZXcTFVL2ZQR0ZyRmFyMm5mdXJLT0hEMnZKdkhubGp0MithWk95czdMVXZVOGYyLzFLYXhJUUlFazZ1RzlmaGZkTVBYQkFraFFZRkZUaEdIdXB6dk1CQUFBQUFBQUFGd0lTN2dBQUFJQ2ROZkwxbFNRZDJMdTN6TG1FTFZzcXZHN0ZIMzlvZjBxS2V2YnJwL0czM2lwUEx5OHQrdjEzcGFlbGxSbTdadmx5bVV3bTllcmZ2OEw1V2tWR25wbDM0VUpiNmZqU1ZpOVpJa2xxMjY1ZGhmUFlTM1dlRHdBQUFBQUFBTGdRa0hBSEFBQUE3S3gxVkpRa2FkN01tWVlWN1h1VGs3VmcxcXh5cjhrNGRrenpaczZVaDZlbmhsMTl0VHc4UFhYNXFGR3lXQ3o2YWZwMDQ5aWpSN1Y3NTA2MWpvcVNmOU9tRmNiUlo4QUFPWnZOMnJ0N3Q2WlBuYXIwbzBkdDUwNmRQS2tmUHY5Y083ZHZsN3VIaDNwWHNBKzh2VlRuK1FBQUFBQUFBSUFMUmZtMUp3RUFBSUNMeE9RWFhwREpaQ3JUMzIvSUVQVWJNcVJPN2psb3hBaHQzYkJCUnc0ZDByK2VmbHFoNGVIS3k4M1Y0WU1ITldUa1NDMzg3VGZEZUt2VnFoKy8rRUtGQlFXNllzd1llWGw3U3pxVE1GKzllTEZTa3BLMGZ0VXFkZS9iVjlLWjFlMVdxMVc5S2ttU0J6WnJwckUzM0tBWjA2Y3JmdE1teFcvYUpBOVBUNWxNSnAzKzM3N3VybTV1dXVHT08rVHp2MVg1ZGFHNnp3Y0FBQUFBQUFCY0tGamhEZ0FBZ0l2YXllUEhkU0lqbzh3L3VhZFAxOWs5QTVvMjFiMlBQNjdvamgzbDVPU2t2Y25KS2k0dTF2aGJiOVdBWWNQS2pGK3pmTGxTa3BJVUdCU2tQZ01IMnZxZG5KdzA4dHBySlVtemYveFJPVmxaS3JKWXRINzFhbm43K0toOTU4NlZ4dExqc3N0MC8xTlBxVXV2WG1yY3BJa0tDZ3BVV0Zpb3dHYk4xSGZRSUQzODNIT0s2dERCYnM5ZW51bzhId0FBQUFBQUFIQWhNVmx5VXNyZnpMR0JHelR1UWR2eHNybS9PakFTQUxpNHhGMHgybmE4ZU1hN0Rvd0V3SVh1OCsvbTZyUHY1dkJuaVoxdFdiOWVYMCticG9IRGgydkV1SEdPRGdjQUFBQUFBQUM0cUppOVdwVXRsM2tlckhBSEFBQUFMaUJybGkyVHlXUlN6Lzc5SFIwS0FBQUFBQUFBY01rajRRNEFBQUJjSU5LUEh0WHVuVHZWSmpwYS9vR0JqZzRIQUFBQUFBQUF1T1NaSFIwQUFBQUFMbTdGVnF1Y1ROV3F3b1FLQkRSdHF0ZW1UblYwR0FBQUFBQUFBQUQraHhYdUFBQUFxQk1lSG02U3BNTnB4eDBjQ1FBQUFBQUFBQURVRFJMdUFBQUFxQlB0SXlNa1NidFNEamc0RWdBQUFBQUFBQUNvR3lUY0FRQUFVQ2Rpb3NMVnVtVnpmZlhUQWhWYWlod2REZ0FBQUFBQUFBRFlIUWwzQUFBQTFBa25rMGxQUFhDajloNUkxWlJQZnlMcERnQUFBQUFBQU9DaVE4SWRBQUFBZGFaMXkrWjZjTko0elY2NFd2YzhQbGxMVm03U29jUHBLclphSFIwYUFBQUFBQUFBQU5TYTJkRUJBQUFBNE9KMjFkQytpbWticmxmZiswb3ZUdjdNMGVIZ0lyUjR4cnVPRGdFQUFBQUFBQUNYS0JMdUFBQUFxSE90V3piWFI1UC9UNGxKZXhXL2M2OXljL01kSFJJQUFBQUFBQUFBMUJvSmR3QUFBTlFMSjVOSjdhSWkxQzRxd3RHaEFBQUFBQUFBQUlCZHNJYzdBQUFBQUFBQUFBQUFBQUExUU1JZEFBQUFBQUFBQUFBQUFJQWFJT0VPQUFBQUFBQUFBQUFBQUVBTmtIQUhBQUFBQUFBQUFBQUFBS0FHU0xnREFBQUFBQUFBQUFBQUFGQURKTndCQUFBQUFBQUFBQUFBQUtnQkV1NEFBQUFBQUFBQUFBQUFBTlFBQ1hjQUFBQUFBQUFBQUFBQUFHcUFoRHNBQUFBQUFBQUFBQUFBQURWZ2RuUUFBQ0JKR1VjUHkycTFTcEk4dmJ6bDZkMm94bk5sWjU1VVh1NXBXN3RKWURNNU9mRitFUUFBQUFBQUFBQUFBT3lMaERzQWgwdmN1azRmdi9GM1cvdXVKMTlUMi9aZGFqUlhZVUcrM25ybUhtV2V5SkFrTlcvWlJnLy84d083eEZrYng0OGQwZnlmdnpUMGRlODNWRzNhZFhaUVJBQUFBQUFBQUFBQUFLZ3RFdTRYbWVQSGp1aTdqOTdVd2IyNzFLSjF0SzY3NHhINUJRUTVPcXdHNTdHYmh4bmE0MjkvV0wwR2puQlFOQTFMZlg4MnhjWEYrdTJiYWJaMmVKdDJOVTYyUzlMaTJkL2JrdTJTTkd6c3piV0t6eDZzVnF1Ky8zaXlraE8yMlBvYU5XNmlhMjk3eUlGUkFRQUFBQUFBQUFBQW9MYW9zWHlSK1c3YVpPMU8zS3I4dkZ6dDJyNUozMDJiN09pUWdQTmF0M1N1amh6Y2EydGZjZTJ0Tlo0cjgrUnhMWm45ZzYwZDNxYWQybmZ0VTV2dzdHTDFvdDhNeVhicFRLeUptOWM2S0NJQUFBQUFBQUFBQUFEWUF5dmNTemgyK0tCZWUvdzJRMSs3THIxMTJ5UC9xUEdjSDczK2xKSzJiYkMxdlJzMTF2UC8vazRtazZuYWMyMVp1MHhmdnYrU29lLzZPeDlUai83blZpUWZTTmxwT0YrNkRUUWttU2N5TlB2N1QyenR5STdkYXJXNi9lZlAvNjJDL0R4YmUvU05kOVVxUG5zNGR1U2dabi83Y2JubmZ2ajBIWVczYlNjZlg3OTZqZ29BQUFBQUFBQUFBQUQyUU1LOWhNRGdVUGszRFZIRzBWUmIzKzRkVzFSY1ZDUW5aK2RxejFlUW42ZVVIVnNOZmRtWkozWDR3QjZGdEdoVjdmbVN0MjhxMHhmVnNidWgzVHk4amZZa3hkdmFvUzNiVnZzK1FIMndXcTM2ZHRxYk9wMmRaZXRMMnJhaFRFbjd5cno0d1EveTh2SFYxclhMdFczOUNzTzU5MTk4c05weGRlclJYN2M4OEd5MXJ5dFBZVUcrUG4vM0g4clB5N1gxaFVhMDFjRTl1eVJKT1ZtbjlOMUhiK3IyeDE2cTBVczRBQUFBQUFBQUFBQUFjQ3hLeXBjU0hkdkQwTTdQeTlXKzVCMDFtbXRYL0VaWkxJVmwra3V1ZUsvV2ZBbWJEZTJRRnEzVXFIRVRROS8xa3g1Vnk4ajJjblZ6VjV0MnNicit6c2RxZEMrZ3JxMWNNTFBHdnd1bDVXU2QwczlmL05zdWM5blRENSs4YlNpWEh4d1dvZnVmZlZ1UkhidloraEszcnRQY0h6K3IvK0FBQUFBQUFBQUFBQUJRYTZ4d0x5VW10cWRXTHBocDZFdUszNkNJcUE3Vm5pdGhTL243TXlmRmI5REFrZU9yTmRlcDQrbEtQM0xJMEJmVnFVZVpjUUhObXV2K1o5K3UxdHhBZlV0TzJLeFpYMzlrYTd0N2VNcW4xTXNqVldVeU9lbnJELytsckZNbmJIMStBVUV5dTdqVWFMNUdmdjQxdXE2MFJiTysxY1pWaTJ4dFo3TlpFKzUrUW1ZWFYxMTMreU42ODZsSnlzczlMVW42NDlkdkZCTGVXckU5NCt4eWJ3QUFBQUFBQUFBQUFOUVBFdTZsdEdrWEt4ZFhOeFVXNU52NmRtN2JvT0hYM0ZydHVSSTNsNTl3VDlrWkwwdGhnY3d1cmxXZWExYzU1ZVNqTzNVdlp5VFFzQjFOUGFEUDMvMkhpb29za2lSWE4zZmQ4L2MzMVR5OGpXMU1kdFlwelp6K0gvVWJPbHJoYmRxZGQ3NUZzNzVWNHBaMXRuWkVaQWZkOC9RYnRtMGdNazhlMXk5ZlR0RmxRNjlXNitoT2RmQkVaYTFmdmtDL2YvK3BvZS9xbSs2eGJTWFIyRDlRMTk3MnNLWlBlZGwyL3R1cGI4aTdVZU42aXhFQUFBQUFBQUFBQUFDMVIwbjVVc3d1cm1yVHJyT2g3K0NlSk9XZXpxN1dQS243ZHV2VWlmUnl6MWtLQzVTeU03N2NjeFZKTGxWTzNzM2RReTBqMjFkckRzRFJUbVljMHllVG43SDlQcGxNSnQxdzl4T0daUHVSZzNzMSthbTd0R25WSW4zNDZoTkszTHF1b3VuS2xHUDM5dkhWVGZjL2JVdTJIejZ3UjI4OGVZZTJybDJ1ajkvNHU1SVR0dFROZzVXd1kvTWFmZi9KVzRhK0huSEQxWGZJS0VOZjU5NEQxUCtLY2JaMllVRytQcDM4ckE3c1NhcnpHQUVBQUFBQUFBQUFBR0FmSk56TEVSUGIwOUF1TGk0dWQ0WDUrU1JzWG1Ob1IwUWFTOUpYZCsvcTVCM0doSHViZHAzbDdFeUJBbHc0TW80ZTFnY3ZQYUtNbzRkdGZTUEdUMVNIN3BjWnhqVU5EbE53V0V0Slo1TFEvMzM3ZWUzY3RyN01mS243ZHV2TDkxOVNjWEd4Sk1uSnlVazMzUHVVZlAwQ2JHT2FoYlpVWklkdXRyayttZnlNOWlYdnNQZWoyY1J2V0tYUDNuMVJ4VVZGdHI2V2JkdnBtb2tQbER0KzFGOG1xVTI3V0ZzN1B5OVgwMTUvU2dkU2R0WlpqQUFBQUFBQUFBQUFBTEFmRXU3bGlPN2NzMHpmcnZpTjFacGpSNmx5OHFFUmJRM3RwUGlxSjl6VGp4elN5WXhqaHI0b3lzbmpBbklpUFUwZnZQU29qcWVuMmZyaXJoaW53YVArSXVsTTJmZXpuSnlkZGV1RHp5czQ3RXo1OVNLTFJaKzk4NkwySm0yM2piRmFyWnJ4eGIrVm41ZHI2eHQ5NDkySzdORFZjRitUeWFRSmR6K3VsbTNQbEtVL2szUi9Wc2VPSExUN00yNytjNG0rZVArZktySlliSDFCNituZlJBQUFJQUJKUkVGVXpjTjErNk12eVd3dWZ6OTVKMmRuL2ZYQkYyelBLa21uczdQMDRhdVBsL3VTQVFBQUFBQUFBQUFBQUJvV0V1N2xhQklRcEtEbTRZYStwR29rM0hPeVRtbi83bk9yYU4wOXZkUytheC9EbU1NSDlpZzc4MlNWNXR1VlVONys3VDJxSEEvZ2FJMzgvTlU2NXR6ZTVFTkdUOURvRysrV0pLMWFPRXN2UDN5VDFpeiszWGJlemQxREV4OStRWjdlUHBLa2RwMTdxV2xJQzl0NWs4bWt1NTk2WFZmOVpaTGMzRDEwMmVXajFXL1ltSEx2YlRhNzZLOFB2NmpHL29HU3BGWlJIZVRkcUxGZG4yL3g3Ty8xMVFldkdsYTJOL1p2cWpzZmYxVWVYdDdudmRiZDAwdVRIbjlGVFFLQ2JIMzVlYm42ZFBKeldydDBybDNqQkFBQUFBQUFBQUFBZ0gxUms3d0NNYkU5bFhab242MmRjZlN3TW82bXlyOXBTS1hYSm01ZEw2dlZhbXRIUkhaUWFFU2tuSnljYk9XdnJWYXJrdUkzcW12ZndaWE9sN3pkV0U0K29GbHpOUWxzVnRWSHFaVlRKOUtWbkxCWnA0Nm55K3ppcXVDd0NMVnQzNlZLMXg0L2RrUUg5KzVTMXNuanlzL0xsWmQzSXpWcUVxQ0l5QTV5OS9Dc2NVeFdxMVZwcWZ1VnVtKzNjakpQS2o4L1R5NHVydkpwM0VSQklTMFUzS0tWbkp4cS95NUoxcWtUMnJ0cnU0NGZQYUtpSW9zOHZSc3BzRmx6dFd6YlhzN20ydjNxV0sxV0hVM2RyOE1IOWlnbk8xTjVwM1BrNHVvbUw1OUdhdDZ5cllKQ1dzaGtNdFg2R1VxcXpYZFpXODdPWmsyNCt3azVtMTBVRUJTaUlhTW5TRHF6My9tTXo5K1hKUDN3NlR2S3o4OVQzUC8yTlc4UzJFdzMzZmQzWlowNm9XNlhEU2t6cDluc29vRWp4NnRidnlIeThqbC9BdDNieDFlMy9PMVo3VXZlb2Y3RHg5cnR1U3lXUXYzNHlUdGF2MktCb2I5SlFKRHVmdm9OK1RZSnFPQktvMGFObStpZXY3K3BEMTk5UWhsSFV5VkpSVVVXZmYveFc5cVh2RU5qYjdsUFpoZFh1OFVOQUFBQUFBQUFBQUFBK3lEaFhvSG8ySjVhOHZzUGhyNmQyemFvNzVES0UrNDdTdTNmSHQycHU5dzlQTldpZGJUMjdrcXc5U2ZGYjZnMDRXNjFXclY3eDVaUzgxVzh1bjNOa2puNjRaTzNEWDF2ZmptL3d2R1AzVHpNMEI1Lys4UHFOWENFQ2d2eTlldFhVN1ZtNlJ6RHF0M0s1ck5hclZxN1pJNVcvakZMcWZ0Mmx6dkd5ZGxaYmRwMTF2Qnh0eWk4VFV5RmM1V1dkZXFFbHM3NVVSdFcvS0dzVThjckhPZm03cUYyWGZ0bzlBMTN5Y2ZYcjhyem4zWGs0Rjc5L3YybjJyRjVqZUhGaVpMejl4czJSb05IL1VWdTdoN1ZtbnZYOWsxYXYzeUI0amVzTkpSREw4M1hMMEJ4VjR4VHYyRmpxcHpjdC9kM1dSMUhEdTNUbEg4OHJOelQyWWIrYXlZK3FENkRSMG82c3lyOStrbVBHczdIZE82bGJwY04wWWFWZjBpU2Z2M3FRMW10VmcwWWNZMGtLYkpEVjZXbnBaWjV0dHFZT2YwLzVmYmY5ZVMvMUxaOTEzTFBsU2ZqYUtxKyt1QlY3ZDl0M0cvZHYybUk3bm42ZFRYMmIxcXR1UHdDZ25UZk01UDE0YjhlMTlIVUE3YitOVXZtNk9DZVhacHd6eE5xVnFyeUJnQUFBQUFBQUFBQUFCeUxoSHNGSXFMYXk5M0RVM201cDIxOVNmRWIxWGZJcVBOZVYxeGNYR2J2NWVqWU0zdkNSM1hxVVNyaFhubVorc01IOWlnNzY1U2hyNjczYnkreVdEVHRqYWVWa3JpdFd0ZWxwZTdYMXgvOFM0ZjJKWjkzWEhGUmtaSzJiVkRTdGcyNmJPalZHblB6dlpXdTVsNjdkSjUrL2VvL2h1K2pJdmw1dWRxMGFwSDZEYjI2MmduM3RVdm5hc1puNzh0aUtUenYvSC84K28wU3Q2elRwQ2RlbGJlUGI2WHpIdHFickorL25HTFloL3g4VHAxSTE2eHZQdExXZFNzMDhaRVhxM1NQOHRUMHU2eU9reG5ITk8zMXA4b2syMGZkY0pjdDJYNCsxMDE2VktkT1pDZzU0VXdsaDFsZlQ1VzdoNmQ2RFJ4UkovSGF3L3JsQy9SenFUM2tKYWw1eXphNi9kR1gxS2h4a3hyTjI4alBYL2M5ODVZK2UrZEY3VW1LdC9VZjJwZXN0NSs1UjBOR1Q5Q1EwUlBrN013ZjNRQUFBQUFBQUFBQUFBMEJlN2hYd05uWnJNZ08zUXg5eVFtYmJTWGhLN0p2VjRKeWM4NGxIZ09iaGNxL2FiQ2tNeXZkUzhvOGthRWpKY3JXbCtkc0V2SXNzOWxGYldKaUs0Mi9OdWJOK0tMYUNkcDl5VHMwNVo4UFY1cHNMMjNsZ3BtYVB1V1Y4NDVaTk90YmZmL3g1Q29sMjJ0ajNiSjUrdjdqdDg2YmJDL3AwTDVrZmZPZjE2bzA5cy9GczZ1Y2JDOXBYM0tDcHYvNzVYSlgybGRGVGI3TDZzak55ZGEwTjU3V3FlUHBodjdoNDI2eHJWS3ZqTE96V1g5OThIa0ZOZ3UxOWYzMDJYdktPSHBZa21RMm14VVlIRm9uLzFUWHFlUHArdXpkRi9YdFIyK1VTYmJIZE82bCs1NTVxOGJKOXJPOGZIeDE5MU92cTN2L29ZYitJb3RGODJkOHFiZWV2bHNKbS82czFUMEFBQUFBQUFBQUFBQmdIeXlUUEkvbzJKN2F1bTY1cloxM09rY0hVaElWM3FaZGhkY2tsQzRuMzdtbjdUZzBJbEplUHI3S0tiRmlQV25iaHZPV2lVNU8yR1JvUjBSMWxJdXJXNVdmb2JveVQyUm8yWnlmSkVrQlFTRWFQR3FDSWlMUDdGbCsvRmlhTnF4Y1dPYWE5TFJVZmZUYWs0WUVwTWxrVW15dk9IWHBNMWpOUXNObE5ydnExSWwwSmNWdjFJcjV2eWc3ODZSdDdKWTFTeFVSMlY3OWhvMHBNL2UrNUIyYTg4Ti9EWDB1cm03cTN1OXlkZW9aSnovL3BuSnhjOVBwN0N5bEhkcW5QVHZqdFdYTjBqSlZBU3B6K01BZXJWNzBteVRKM2NOVC9ZYU5VVXpuWG1yc0g2aUMvRHp0Uzk2aFpYTitVdXIrRk1OMU83ZXRWOEttUDlXdVMrOHEzOHZaYkZaMHA1Nks3TmhWb1MzYnlNdW5zVnhjWFhVaS9haTJyRm1xVlgvTVVwSEZZaHVmbkxCWm0xWXZyblQ3Z2RKcThsMVdoNld3UUorODlhelNTcjAwTXZESzhSbzY5cVpxemVYdTZhVy9QdlM4M252aEFSWGs1Mm5zTGZmYlhsUnA3TjlVVDd6K2FhMWlyVWhWUzlVWEZ4ZHIrYnlmTlgvR0YrVnVCVEJneERVYStaZEpjbkt5enp0TXptYXovbkxuLzZsNWVCdjk5dTAwdzg5RFd1cCtmZnJXYzRxSTdLQXJyN3RORVZFZDdISlBBQUFBQUFBQUFBQUFWQjhKOS9PSWp1MGhrOGxrV0YyOGM5dUc4eWJjUysvZkhsTml2M1dUeWFTb2p0MjBjZFVpVzE5Uy9BYkZYVEd1M0xtS2k0dkxyRTR1dlVyZTN2NWMvTHNzbGtLMWpvblZiWS84dzdCSGVaUEFabXJUenJpNjNtSXAxSmZ2djJSSVF2cjQrdW1XdnoxYkpoSG8yeVJBTFZwSHErK1FVZnIwN2VjTUs3NW5mL2VKdXZZZExFL3ZSb1pybHMyZFlmajhQVHk5ZGQ5emI1ZDVTY0hYTDBEQllSSHEzSHVnUnQ5MHQ5WXVuU3NQVCs4cVAvZktCVE5sdFZvVjBxS1Y3bmpzWlRYeTh6ZWNEMndXcXE1OUJtdjZsRmNNTDJGSVovYllya3JDM2RuWnJIN0R4MmpBRmRlVW1mL3NNN1JzMjA3UnNUMzA4UnQvTnp6M3lnVy9WanZoWHQzdnNqcUtpNHMxZmNvclpWYnQ5eDB5U2xkTm1GVHA5UXRuZm0wNzduYlpFUGtGQkNtb2ViaXVtL1NvY2pKUFZha1VmWDJ3V3EzYXRtNkY1djcwbVdGZjliUGMzRDEwM2FSSEZkc3pUbnVTNHJVdmVZY2t5U1NUQmx4NWJiWHVsYkJwamFHTS9NanJiMWYvNFdQVktxcWp2cHp5c3RLUEhES00zNU1VcnlrdlBhS3dWbEVhTU9JYWRlclJYMDdPempWNFNnQUFBQUFBQUFBQUFOUVVDZmZ6YU5TNGlVSmF0RGFVU1UrSzM2aGhZMjh1ZC96SmpLTTZjbkN2cmUzaTZxWldNWjBNWTZJNjlUQWszSGZ2MktvaWkwWE81ckpmeFlHVW5XWEtxRWZGOWlnenpwNU9uVWlYajI4VDNmckFjNFlFYlVWV0w1eGwrSHpjUFR4MTE1T3ZxVmxveXdxdjhmVDIwVjhmZWtGdlBuR0hiU1Y2WVVHKy9sejh1d2FQK290aGJNa0VwQ1QxR1hMVmVTc0NTR2NTMjMwR1gxVnA3Q1ZaclZZMTh2UFhYVSsrSnE4SzlrdDNjbmJXZFpNZVZVcmlWc01LK3FUNGpTb3VMajd2NnVhZzV1RjY4TVgzRlJMZXV0SllvanAyVjdkK2wydjk4Z1cydmdNcGljclB5NjNTZDNKV2RiL0w2dmo1OC9jVnYyR1ZvYS9iWlpkcjdLMzNWK242dVQ5K1pqdU9pR3d2djRBZ1NWSnN6emk3eFZoYnh3NGYxRmYvZVZVSDkrd3E5M3h3V0N2ZGZQL2YxVFFrVEpLMFkvTmFMWnIxcmFRekw5ZFVOK0crYS90R0xaLzNzNjA5OHZyYkpaM1pGLzdoZjM2ZzJkOStyTldMZml1enZjQ0JsSjM2NmIvdnFWVjBwMXFYc3djQUFBQUFBQUFBQUVEMXNJZDdKV0pLbElTWHBQMjdFeXZjUzd4ME9mbTI3VHZMYkhZeDlFVjE2aTZUeVdSckZ4YmthMDhGZTN1WDNyL2R0MGxBcGNsbWV4ZzI3bVo1ZXZ0VU9xNm95S0tsYzM4eTlJMzh5NlR6SnR2UDh2YnhWZCtob3cxOW0vOWNVbVpjVHFheE5MeFBvOGFWemwxVFkyNit0OEprKzFudUhwN3EzdDlZaHJ5d0lGOUhENWRkL1Z4U3YyRmpxcFJzUDZ0ckgrTnE5dUxpWXFYdTMxM2w2OCtxNm5kWkhRdCtucTdWaTJZYitqcDI3NmZyNzN6TThMTjlvV3ZzSDZqODNMTGw0MDBta3dhT0hLK0gvdkZ2VzdKZGtxekZ4YlpqSnlmN3JqUjNjL2ZRdUwvK1RmYytNOWx3ejdORzNYQW55WFlBQUFBQUFBQUFBQUFIWUlWN0pXSTY5elNVdnk0dUt0THVoTTFxMzYxdm1iRTdOcTgxdEtNNzlTd3p4dHZIVjgxYnRqR3NtazJLMzFCdWVlL1NDZmVvam5WYlRsNDZzeXEvcXFYTGsrSTM2bVRHTVZ2YjF5OUF2UVpjVWVWN1JYZnFxZmt6dnJTMWp4emNXMllWdDZlM2o3Sk9uYkMxOXlSdFYvOEtTdkRYaGw5QWtEcDI3MWVsc1pFZHUybko3ejhZK2s2a3A5bjFaWWpnRnEzSzlKVisrYUF5MWZrdXEyck5ram1hTitNTFExOTBiQS9kZE4vVGR0dS8vS3lxN3E5ZUZXOStPYi9hMTdpNHV1a3ZkejJtZi8vallkdXFjdittSWJwdTBpTnFIZDJwelBoaTY3bUV1OG5PbjhWWkVaRWQ5TWpMSDJyNTNCbjY0OWR2bEpkN1dpMGoyNnRuTlg3dkFBQUFBQUFBQUFBQVlEK3NjSzlFaTlZeFpmWVYzeG0vb2N3NFMyRkJtUVI1ZEFYbDM2TTdHZnVUeXB2UFVsaG01WHZwNitwQ1JHVDdLcGNmVDk2K3lkRHUyS05mdGZhUURneHVibWdYRnhmcnlNRTlwZUl4N2dPL2RkMXlyVm80cThyM3FLcTI3YnRVZVhWMlVFaUxNbjM1RlZROXFDbExZVUdadnR6VDJkV2FvenJmWlZVa2JQcFRQLzMzWFVOZjYraE91dldCNThyZEV1RmlFTjZtbmJyMkhTd25aMmNOdXVwNlBmYnExSEtUN1pKVVpMSFlqcDNyY0M5MXM5bEZnNjY2WGs5Ty9seDloNHpTbUp2dXJiTjdBUUFBQUFBQUFBQUE0UHd1eml5WkhabE1Ka1YxNnE1TkpmWmRUNHJmV0daY2NzSVdGUmJrMjlwTlE4TFVKTEJadVhOR2QrcGhXRFYvYUcreVRtZG5HaEw3ZTVNU0RFbFhKeWNudGUzUXBWYlBVaFVoTGFwZTluenZyZ1JEKzhqQlBmcjU4MzlYK1hxcnJHWDZjckt5RE8xK3c4Wm82N3JsaHI0Wm43K3ZEU3NYYXNqb0d4VFR1YWRkeXBnM0RTNWJwcnNpNVpWb0w4alBxL1k5TTA5a0tDMTFuOUxUVXBXUmRsanBhWWVVY2ZTdzB0TlNEVDlMWnhXWEtGbGVGZFg1TGl1ekx6bEJYLzc3WlVNTUxWcEg2N1pIL3lrWFZ6ZTczYWNpblhzUGxObkZwZktCLzJNcExDeDNpNEthdVBMNjJ6Vnc1SFVLRG9zNDc3akNFcit2OWZHWmVQdjRhdHhmLzFibjl3RUFBQUFBQUFBQUFFREZTTGhYUVV4c1QwUENQZjNJSVIxUFQxT1RnQ0JiMzQ1Uys3ZWZielY2aXpZeDh2RDB0cTFZdGxxdFNvcmZwTTY5QjlqR0pDZHNLdmVhdXViajYxZmxzYWRPWkJqYXlRbGJsSnl3cFZiM3p6MXRUTGkzaXU2b29XTnYwb0tmcHh2Njl5WHYwS2R2UFN2L3BpSHFQV2lFZXNRTmwzY3Q5bmYzOFBTcTh0anlrcWxuUzQ1WFp1ZTI5ZHEwYXJGMmJsdHZLSlZmRjZyelhaN1AwY01ITlB1N2p3MHZBUVNIdGRLay8zdkZyaXZvejJmc0xmZkp5OGUzeXVOenNrN1pMZUh1NnhjZ1g3K0FTc2RaQ3VvMzRRNEFBQUFBQUFBQUFBREhvNlI4RlVSMzZsNW1GZld1YmNZeThLVVQ3akdkeSs3ZmZsWjVxOVZMbDVVdlU1NitIc3JKUzVLYmgyZVZ4NTdPenJUNy9TMkZoV1g2aG8rN1JUZmUrMVM1Q2RlTW82bWEvZDBuK3VjRE4yajZsRmQwNU9EZW10M1lEcXZreitkbzZnRzk5OElEbXZiNjAxcS9Za0dkSjl1bDZuMlg1N1AwOXg5MU92dmNpeEJPVGs2NjljSG41T0ZWOXkrQVhFanlTbXdyNE9ybTdzQklBQUFBQUFBQUFBQUFVRjlZNFY0Rm50Nk4xS0oxalBZbG55dWh2ak4rZzNvTnVsS1NsSFpvbjQ2bnA5bk91YnE1S3lLcTQzbm5qTzdVUTF2WG5pdVZYckpNZlg1ZXJ2YW43RFNNaityWXJWYlBVRlhWS2M5ZVZHU3BmSkNkZE9relNPMjY5TmF5T1Q5cDVjSmZsWjE1c2t3c20vOWNvaTFybHFyUDRLdDAxWVJKRFNicGVTQmxwejU4OVhIbDUrV1dPZGZZdjZtQ1ExdktQeWhFL29ITjFLUnBzTzM0cWR0SDFlcSs5aWkxTDBraExWb3BkWCtLclYxY1hLenZQNTZzU2YvM0NpdTVTOGpMemJFZHUzdFV2V0lDQUFBQUFBQUFBQUFBTGx3azNLc29wbk5QUThJOU9XR3pyRmFyVENhVGRteGVheGpicGwxbm1jM24zMjg2cWxOM1EvdGt4bEVkTzN4UWdjR2hTdG01VGNWRlJiWnpYajYrQ28ySXRNTlQySmVubDQ5aHBmYllXKzdUWlVPdnJyUDd1Ymw3YU9qWW16UjQxRiswWmUweXJWa3lSN3QzR0V2WVc2MVdyZnBqbGc2azdOVGRUNzlSYnlYUEsxS1FuNmZQM25uUmtHdzN1N2hxME1qeDZoRTNYRTBDbXprd3VxcTViT2pWU3QyZm9wVUxadHI2VWhLMzZiTjNYdFJ0ai94RHptYitHSkZrcUFMZzRVWENIUUFBQUFBQUFBQUE0RkpBcHF5S1ltSjdhdTZQbjluYXA3T3pkQ0FsU1MxYVIxV3JuUHhadm40QkNnNkwwT0VEZTJ4OVNmRWJGQmdjV3FhY2ZHVEhiblpicld4UEhsN2Vob1I3VGgyVW1DK1BzOW1zcm4wSHEydmZ3VW83dEU5TFp2K2dEU3NYcXJpNDJEYm13SjRrL2ZyMVZJMi83YUY2aWFraWF4Yi9ybE1uMG0xdEp5Y24zZlhrdnhRUjJlRzgxeFZaNnE5NlFGV011ZmxlWlo4Nm9TMXJsOW42ZG01YnJ5K252S3hiL3Zhc25KenFkbmVLNSs4ZFg2ZnoyME4yNXJuZkJXK2Z4ZzZNQkFBQUFBQUFBQUFBQVBXRlBkeXJLQ1M4dFJvMWJtTG8yN1Y5by9KTzUyalBydTJHL3FydXQxNTZsZnZPLyswTG43eTk5UDd0eG5FTlJWQkl1S0Y5YU8vdStvK2hlYml1di9NeC9lMzVkK1hqYS94KzFpMmJWeWY3ekZkSC9NYlZobmJIN3YwcVRiWkxVdGFwNDNVVlVvMllUQ1pOdU9jSnRZNkpOZlRIcjErcDd6NTZRMWFyMVVHUk5RekZSVVhLeVRwbGEvdVUrck1DQUFBQUFBQUFBQUFBRnlkV3VGZVJ5V1JTZEd3UHJWMDZ6OWEzTDNtSG1vVzJOSlIvRHdwcEliK0FvQ3JOR2QycGg1Yk0vc0hXM3BNVXI5eWNiS1h1UDVlNE5wbE1pdXhRUC91M1YxZkx0dTIwYmYwS1d6c2xjYXNLQy9JZHNxOTNXS3NvamIvOVlYMzYxck8ydnVLaUl1MUwzcUdZenIzcVBaNnowZzd1TmJSYnRtMVhwZXYySkcydmZGQTlNNXRkTlBHaEZ6VGxwVWQxK01DNVBkMDNyUHhEcm03dXVtYmlnM1YyNzc2WGo2cld6MVZoUWI1V0xaeFZaL0dVZGp3OXpWQmh3ZGZQdjk3dURRQUFBQUFBQUFBQUFNY2g0VjROMGJFOURRbjNJd2YyS0NWeHEzRk1GY3JKbnhVUjJVRnU3aDYyL2IxemM3SzFZZVZDdzJyaGtCYXQ1ZVByVjh2STYwWlVwKzZhOWMxSHRuYnU2V3o5dWZoMzlSOCsxaUh4Ukhib1VxYnZkRTVXT1NQcnorblQyWWEycVlxbDExY3YrcTB1d3FrMWQwOHZUWHI4RmIzLzRvTTZrWjVtNjErOWFMWmMzVDAwYXNLZGRYTGY0ZU51a1plUGI1WEg1MlNkcXRlRSs3RWpCdzN0Z0tEbTlYWnZBQUFBQUFBQUFBQUFPQTRsNWFzaHNrTTNPVHVmZTBjaE8rdVVZUTkycWVybDVLVXplNUdYTHRHOWZlT2ZobmJwc3ZNTlNiUFFsbVhpbi9QRGYzV2sxS3J1eWhRVzVHdlg5bzNsbnNzOFdmWFM2aVgza3ovTHU1Rmo5OUoyOS9BMHRQZnVxbnpsK3ZybEM1U1N1SzJ1UXFxMVJvMmI2TTdIWDVXbmR5TkQvOUxmZjlUOEdWODZLQ3JIT3JRMzJkQU9EQTUxVUNRQUFBQUFBQUFBQUFDb1R5VGNxOEhkdzFNUlVlMXQ3WUw4UEtYc2pMZTEzZHc5MUNxcVk3WG1qSTQxSnVoM0oyNHhucTlHQXQ4UmhveWVZR2dYNU9mcGc1Y2YxWTR0YXl1OXRxaklvazJyRit1Tkp5ZHB3OG8veWgzeit1TzNhZW52UDlxcUFGVEVhclZxd1MvVERYMW1zNHZDSXFJcWphTXVCVFUzN25PL1pjMHk3ZHkydnNMeG0vOWNvaDgvZmFldXc2cTF3T0JRM2ZIWVMyWEt2TS8vK1VzdC9mMUhCMFhsT01rSm0yM0hIbDdlOG04YTdNQm9BQUFBQUFBQUFBQUFVRjhvS1Y5TjBiRTlsWnh3TGlsdUtTeXdIYmRwMTBYTzV1cDlwS1VUNmlYM2czZjM4RlI0MjVnYVJsby9JanQwMVdXWGo5YktoYi9hK2s1blorbVRONTlSUkdRSHhmYUtVM2liR0hrM2Fpd25aMmZsWkdVcS9jZ2g3ZDZ4UmRzMnJGVG1pUXhKVXF2bzhsOVV5TXM5clZuZmZLVDVQMytwVGozNnEzVzdXQVdIUmNqTDIvZC84NTNTb2IzSldyTmtqdllreFJ1dTdYclpFSGw2KzlUZHcxZEJiTTg0N1NueFVvYlZhdFVuazU5VnY2RlhxM1B2Z1dyczMxUUZlYms2dEgrMzFpMmJwOFF0NnlSSlhmb00wcWJWaXgwVmRwVzBhQjJ0Vy83MmpQNzd6Z3VHbjl0WjMzd2tWM2QzOVJsOGxkM3U5ZE5uNzhsc2RxbnllSXVsMEc3M3JreldxZU9HNzdobG0zYjFkbThBQUFBQUFBQUFBQUE0RmduM2FvcUo3YW5mdnBsVzdyblNxOVdyb2tsZ013VTJDeTJ6QjdRa3RXblgyVkRDdnFFYWRjT2RPcDZlcGgyYjF4ajY5eVRGbDBtQzExUitYcTdXTFordmRjdm5WMmw4VVBOd2piN3hicnZjdXpaNkQ3cFN5K2Y5b295anFiYSs0cUlpTFpzN1E4dm16aWozR3YrbUlScDd5LzBOUHVFdVNUR2RlMm44YlEvcHUybVREZjB6UG50ZnJtNGU2bmJaRUx2Y1ordmE1WGFacHk0cyt1MTdGUlZaYk8zb3pqMGRHQTBBQUFBQUFBQUFBQURxRXlYbHF5bW9lYmlhQkFTVmV5NG10bWFKdG9yMmFZOXE0T1hrenpLN3VHcml3eStxMzdBeE1wbE0xYjYrV2ZOdzlSNTRwZDNpYWQrMWorNS83dTB5KzZjN2d0bkZWWGM4OXBKOC9RS3FORDRnS0VSM1B2R3F3MWZtVjBlUHVPRWFNWDZpb2M5cXRlcTdqOTdRdHZVckhCUlYvVGkwTDFrcjUvOWlhN3U0dXFsTDcwRU9qQWdBQUFBQUFBQUFBQUQxcWVFdm4yNkFvanYzMUtxRnN3eDl6WnFIcTdGL1lNM21pKzJoRlNXU2RyYitDaEx4RFpHVGs1UEczSHl2ZWcrNlVndCsrVXFKVzlhZWQ5OTFaN05aa2UyN3FsdS9vZXJVbzUrY25KM0xIWGZQMDI5bzVjSmZ0WFByK2tybmkrN1VVLzJHalZiYjlsMXIvVHoyRkJnY3FrZGUvbzkrLy81VGJWaXhzTnh5NXk2dWJ1bzllS1N1dU9aV3VibDdPQ0RLMmhreWVvSXlUeDdYeWdVemJYM0Z4Y1dhUHVVVlRYejR4VEpiSjFUWGl4LzhJQzhmMzlxR2FWZVpKNC9yODNkZVZIRnhzYTJ2Ly9DeEY5VExFZ0FBQUFBQUFBQUFBS2dka3lVbnhlcm9JR3BpMExnSGJjZkw1djU2bnBGd2hLSWlpL1luSitwNCtoRmxaNTZTcGJCQTdoNmU4dkR5VVZCSUN6VUxiVm10L2U2TExCYWxIa2pSMGRUOXlzNDhwY0tDZkxtNHVNckR5MGROUThJVTBxS1ZYTjNjNi9DSjdDTXY5N1QySm0xWGV0b2g1ZVdlbHF1YnU1b0doNmxWZE1jTEluNTdlZXptWWJiamU1NStRNjFqWXM4N3BpNFM3b1VGK1hycTlsR1Z4bEdlN0t4VCt1aTFKNVc2YjdldHo3ZEpnSjU0L2RNYWY0OHpwLzlIeStmOWJHdS8rV1hWdGsrb0MzRlhqTFlkTDU3eHJzUGlBQUFBQUFBQUFBQUFxRzltcjFiVkt1bk5DbmZVQ1dkbnN5S2lPaWdpcW9OOTVqT2JGUllScWJDSVNMdk01eWp1SHA2S2p1MGg2Y0xZTHNDUkhubnBQN1pqRHkvN3J4cmZsNXhvYUZkMVpYcGE2bjU5OHVZek9uN3NpSzNQYkhiUnpmZjkvWko2YVFJQUFBQUFBQUFBQUFBazNBRTBVQ0hocld0MXZkVnExZm9WQytUcDVTTlBieCs1dXJuTGJIYVJUQ2FsSGR5bjM3NmRaaHRyZG5GVjArQVdsYzY1YWZWaS9mVFplOG83bldQck01bE1Hbi9ISTJvWjJiNVc4UUlBQUFBQUFBQUFBT0RDUThJZHdFWEpaREpwNFM5ZktlUG80VXJIZHU0OTRMeGJIQlFXNU91N2FaTzErYzhsaG40bkp5ZU52K01SZGJ0c1NHM0RCUUFBQUFBQUFBQUF3QVhJeWRFQkFFQmRDV3NWVmVtWUpvSE5kTlZmSnAxM2pJdXJtMXpkM01yMDNmckFjK3JSZjFnRlZ3RUFBQUFBQUFBQUFPQml4d3AzQUJldHNJaEliZCs0V3BiQ0FsbXRWc081SmdGQjZ0aWpuNGFNbmlCUDcwYVZ6blh0YlE4cjgrUnhKVzVacDhEZ1VOM3l0MmNWSEJaUlY2RURBQUFBQUFBQUFBRGdBbUN5NUtSWUt4L1c4QXdhOTZEdGVObmNYeDBZQ1lDR3ptcTFxcWpJb2lLTFJWYXJWYTZ1Ym5KeWRxNzJQSG1uYzdSdzV0Y2FPdlltdWJsNzFFR2tEVVBjRmFOdHg0dG52T3ZBU0FBQUFBQUFBQUFBQU9xWDJhdVZxVnJqNnlvUUFHZ29UQ2FUekdZWG1jMHV0WnJIM2ROTFYwMDRmL2w1QUFBQUFBQUFBQUFBWERyWXd4MEFBQUFBQUFBQUFBQUFnQm9nNFE0QUFJQkx6cEZEaHpSaituUlpMQlpIaHdJQUFBQUFBQURnQWtaSmVRQUFBRnh5ZGljbGFjM3k1WEx6OE5ESWE2NnA4blVwU1VtMXZyZXZuNS84QXdOclBROXFadnJVcWNyTHpkVWREejNrNkZCc25yanJMa25TUDk5N1Q2NXVic1FDQUFBQUFBQndBU0hoRGdBQWdFdE8zNEVEdFhIMWF1MU9URlNSeFNKbmM5WCtXangxOHVSYTN6dHU2RkNOdlBiYVdzK0RtdG14Ylpzc2hZVXFMaTZXa3hNRnZ3QUFBQUFBQUZBN0pOd0JBQUJ3MFRtN1NyY3Fucjd2dmdyUDlZcUwwN2diYnpUMGRlM2RXMzBHREtoUlhGTmVlNjFHMThGKytnNGNLSXZGUXJJZEFBQUFBQUFBZGtIQ0hRQUFBQmVsOEZhdDFMbG56eHBmUC9QYmI4dnRiK1RycXhhdFd0VjRYamdXMVFVQUFBQUFBQUJnVHlUY0FRQUFjRkZxR2h5c3ZvTUcxZmo2aWhMdWtyUjk4MmFGdFd5cFJvMGJTNUlLQ3dzMS9jTVBOZWpLSzlXeWRXdkQyQk1aR1ZxNWFKRUdEQnRXNDFqZ0dKZEMyZm1HL0l3Tk9UWUFBQUFBQUlDelNMZ0RBQURnb3RNbU9scEJJU0dTcFBXclZsWDcrdTU5KzZwTmRMU2FObXRXNWx4K2ZyNSsvdW9yUmJSdHF4dnZ2Rk9TdEgzVEppWEd4MnZnRlZmb3o2VkwxYlYzYjdtNnVVbVMxcTFZb1ZXTEYydkE4T0hWamlNN0swdkxGeTVVWkx0MmFoMFZWZW40SDcvNFF1dFdydFNJY2VNMHNOVDl2dm40WTIxZXQwNVhqQm1qUVNOR0dNNU5uVHhaS1VsSmV1alpaN1Z5MGFJR01VZHdhS2hkbit2c2ZHZTNHL2puZSsvWnZxT1MvUysrODQ0Vy92YWIxcTFZb2J5OFBMMDJkYXBoenFPSEQydmg3TmxLVGt4VWZtNnUvQUlDMUxWM2J3MFlPbFRPWnVOL1hxVWVPS0NsOCtZcFpkY3VaV2RteXRYTlRjMUNRalRzNnFzci9ENlR0bS9Yb2psemRIRHZYcG1jbkJRYUhxNWhvMGNyb20zYk1tUFB2c3l4Yy90MkhVOVBsMGxTY0ZpWUJsMXhoZHJGeHBZWlg5Vm5MTTFxdGVxektWT1V1RzJiUWx1MjFGMlBQR0w0N01wekxDMU5TK2ZOVTNKaW9qSlBuWktibTV0Q3c4TjEyWkFoaXU3UW9jYXhIVDU0VUl2bXpGRktVcEx5VHA5V1kzOS85ZXJYVHozajR2VDhndzlLVXFYUEF3QUFBQUFBWUU4azNBRUFBSERSbWZUd3c3YmpIejcvdk5yWGQrL2IxekJIU1c1dWJocHh6VFg2L3IvL1ZZL3QyeFhadnIzV3JWeXBaaUVoOHZYejA4ZnZ2S1BqR1JtNmN0dzRGUlVWYWQycVZlcll0YXQ4R2pXcWRoeUxacy9XeXNXTHRXYlpNcjN3OXR1VmpvL3EwRUhyVnE1VVNsS1NJVEZ0dFZxVm5KZ29TZHE5YzZjaE1WMWtzV2ovbmozeThmVlZjR2hvZzVuRDNzOW81QmpXQUFBZ0FFbEVRVlJWVlV2bXpkUHFKVXNVRmhHaGs4ZVBHODRsSlNUb2l3OCtVR0Zob1lLQ2d4VVVIS3lEKy9acDNpKy9hRjl5c3Y1Ni8vMHltVXlTcElRdFd6Ujk2bFFWRlJVcElDaElFWkdSeXM3TTFMNlVGQjNZczZmY2hQdUcxYXMxODl0djFiUlpNNFZGUkNoMS8zNmxKQ1ZwMnR0djY5NG5ubEJvZUxoaC9MUzMzMWJHc1dOcTdPZW5GaEVSeWpwMVN2dFRVdlRGZi82alcrKzlWekdkT2xYN0djc3orOGNmbGJodG0vd0RBelh4L3ZzclRiWW5iTm1pcjZaTms2V3dVTDUrZm1yWnVyVXlUNTVVVWtLQ2toSVNOSFRVS0YxKzFWWFZqaTFoeXhaTi8rZ2pGVmtzOG1uVVNDMWF0VkoyVnBabS8vU1REdTNmWCtsekFBQUFBQUFBMUFVUzdnQUFBTGpvOVlxTDA3Z2JiNngwM0MvZmZLUFZTNVpVT3E1cnIxNWF1MnlaWm43N3JXNllORW5KaVlrYU0yR0NtZ1FFS0c3b1VDMmRQMTg5K3ZiVnZwUVVaWjQ4V2VQUzltMWlZclJoOVdxMTc5eTVTdVBieHNUSXljbEplNU9URGVXNER4ODhxT3lzTExtNnVXbHZjcklzRm92TS8xdU5mV0R2WGxrS0N4WFZ2bjJEbXNQZXoxVlZtLzc4VXcvOC9lOEtDZ21SMVdxMTlXZWVQS212cDAxVFVWR1JicGcwU2JIZHUwdVNjckt6TmUzdHQ1VVlINi9OYTllcVM2OWVrczRrcVl1S2lqVCsxbHZWdlc5Znd6elpXVm5sM252dXp6L3JsbnZ1c2ExT3p6MTlXaCs5OWRhWmxmTHo1K3ZHU1pNTTQwUEN3blQ5eElrS0w3R053ZXdmZjlTeUJRdTBaTjY4Q2hQdUZUMWplZGF1V0tIbEN4Zkt5OGRIdHovd2dMeDlmTTQ3L2tSR2hyNzU1Qk1WV1N3YU0yR0NlZzhZWUhzSklURStYdE0vL0ZBTGYvdE5yYU9peWwyMVgxRnNwMDZlMUhlZmZxb2lpMFVqeG8zVGdHSERiUFB1M0w1ZDAxblZEZ0FBQUFBQUhJUU44UUFBQUlCcU1wbE1Hblg5OWNvNGRreWZ2disrdkx5OTFmMnl5eVJKZzBhTWtKZVBqMlorKzYyV3pwK3ZpTFp0RFFuUjZtZ1hHNnNYMzMxWDQyKzl0VXJqM1QwOEZONjZ0Zkx6OHBSYVlzVnY4bzRka3FTdXZYdXJzTEJRKzFOU2JPZFNkdTJTSkZ0aXVxSE1ZZS9ucXFwZWNYRzI3UWpPSm5RbGFjV2lSY285ZlZweFE0ZmFrdTJTNU9YdHJSRmp4MHFTTnY3NXA2My9SRWFHcERNdkM1VFVxSEZqaFlTRmxYdnZBY09IRzByQmUzaDZhdGpvMFpLa2ZjbkpaY2JmZU9lZFpYNjIrbDErdVNUcDRONjkxWDdHMGxLU2t2VEwxMS9MeGRWVkUrKy9YLzVObTFZNDlxd1ZmL3loZ3Z4OGRlL2JWMzBHRGpUTUg5Mmhnd1plY1lXc1ZxdFcvUEZIdFdKYnZXU0o4dkx5Rk51amh3WU9IMjQ0RjlXK3ZVWmVlMjJsc1FFQUFBQUFBTlFGRXU0QUFBQzQ2QjA3Y2tUclY2MnE5SjlqUjQ1VWVjN1E4SEIxNmRWTDJabVo2ak53b1A2ZnZmc09qNnJLM3dEK3ppU1RQdW05RjlJVENDV0VtdEJCS1FLQ29pZ3N1b3FJYTFsZGNYV3QrMXRkRjVXMUlOaEZGQVFFc2hUcEhVS0hCTko3TDZUM011MzNSOEpJU0VJeVNjaWRoUGZ6UEQ2NU9mZmNjOStid1R6Szk1NXpKQklKQUVCUFh4L1RIM2dBS1FrSnVGRlFnRW0zN1N0K3Q5MHNNS2NsSjZ2YlVoSVNZR1ZqZzlFUkVRRCtLRlFEUUVaS0NzUmlNYndEQXJSdWpONStycTdvYUZaNDR2WHJBSURRbGhjcmJuVnpxZmU4bkJ4MW02dW5Kd0JnNjQ4L2R2blAxYTJGL052SHJxNnFhblB1WnRGWklaZWp1TEFRQ2RldUllYmlSUUNBWEM2SHJLbXAzZnQwOUl5M0tybHhBeHZYcjRkS3BjSmpUejhORjNmM0xqMURTbnc4QUxTYTFYK3J3Y09IQXdBeTJubUI0RTdaa21KakFRQWp4NDFyOTN4WFY0RWdJaUlpSWlJaUl1cHRYRktlaUlpSWlBYTg5T1JrcE45U3FPMHRONWMyTHk0cWF0VWVFaHFLeU0yYklSS0o0Tm5PWHQxM2syOVFFUFpIUmlJOU9Sa1IwNlpCTHBjakl5VUZvZVBHd2Q3SkNWSlRVNlFtSldFYUFLVlNpYXkwTkxpNHU4UFF5RWpyeHVqdDUrb0tjMHZMZHR2TGlvc0JBS3ZmZXF2RGErdHJhOVhIQzVZc3dVL3IxaUUxTVJFZnYvTU9Cdm41SVhUY09BUVBHNmIrYzNNN0UxUFRObTM2QmdZQW1wL3Bkc2x4Y1RpNmJ4K3kwOU9oVUNqYW5POW91ZmlPbnZGV1A2MWJoN3JhV3N4KzZDSDRCUWQzMnYrbXNwYVovVGIyOXUyZXQ3U3hBUURVVmxlMzJoNmdzMnlsTFQ5Lys1Ylo3N2ZUNzJSZmVTSWlJaUlpSWlLaXU0VUZkeUlpSWlJYThMcTZoM3YwaFF0SVRVenMwcGo1T1RtNGZQWXNMSzJ0RVhQeElzWk1uQWozbHVXOVR4ODlxcDVkZk9yUUlVenN3MW51RHM3T2tKcWFxdmM3ejBwTmhVd21VeGROQi9uN0krYmlSVFExTnVKR1lTRWFHeHJnR3hTa2xXUGN6ZkU2b3FPajAyNzd6ZUwxSUQ4L2lEdm9jeXRyVzF1OCtPYWJ1SGI1TXM2ZlBJbVVoQVNrSkNUQTN0RVJTMWV1aEtXMWRadHI3clM4KysydVhicUVUZDkrQzMxOWZZeWRQQmx1bnA2d3RMYUdsWTBOM25yaGhUdGUyOUV6M3NyZXlRbmxwYVc0ZHZreXdzTEQxU3M0ZEViVjhtSkFSODl5czFVa0VyWGJwNk5zTi85OTB0RnQvMzlobFozc1JVOUVSRVJFUkVSRWRMZXc0RTVFUkVSRUExNTlYUjBLOC9NNzdXZnY3QXg3WjJkVVYxWkNhbVoyeDc1N2Z2c05Vak16UEx0cUZkYTg5eDcyYk4yS2xhKzlocHJxYWh6OS9YY0VEeHNHdVZ5T28vdjJZY1NZTVoyTzExdEVJaEY4ZzRKd0tTb0tCVGs1U0VsTWhFUlBEMTQrUGdBQTc0QUFYRDEvSHVrcEtlcWx6bS9mNTF4YnhyaWI0MmxLYW1hRzh0SlNMRml5QkJaV1ZsMjZSaXdXSXlRMEZDR2hvU2pLejBmazVzMUlUMDdHdGcwYnNQemxsM3VVNS9EZXZWQ3BWRmk4ZkRsOGJsazJ2Nm14c1VmajNyUnc2Vkw4OFBubnlFcEx3Ni9mZllmSGxpL3YwZ3NCcHVibUtDc3BRY21ORzNEMThHaHp2cXlrQkFCZ1ptR2gwUXNHUmlZbXFLbXFRbmxwYWJ1ckZsU1VsWFY1TENJaUlpSWlJaUtpM3NTQ094RVJFUkVOZU5jdVhjSzFTNWU2M0gvMGhBbVkrOGdqSFo2L2ZQWXMwaElUOGRDZi9nU3BxU2ttejV5SlhiLytpcGhMbHhCNzVRcVVDZ1ZtTGxnQVdWTVQxcnozSGc3ODczOVlzR1JKYnp4S2wvZ0dCdUpTVkJUU2twT1JFaDhQTDE5ZjZMYk1VUGIyOHdQUXZOOTVhWEV4akUxTTROU3lUN2cyam5FM3g5T0VtNWNYeWt0TGtYRHRHc1pNbktqeDlYYU9qbGowNUpONGY5VXFaS1duOXpoUFNjczJCczYzUFdOYVVsS1B4d1lBaVVTQ3BTdFg0b3YzMzBmczFhdjQzNisvM3ZIZmlac0crZm5od3VuVHVCd1YxVzdCL2RybHl3QTBmeG5DMWNNRDhURXh1SHoyTEJ4ZFhOcWN2M1RtakViakVSRVJFUkVSRVJIMUZoYmNpWWlJaUdqQUN4bzZ0TXZMdW4vKy92dDNQRjliVTRNOTI3YkIwOGNIdzBhTkFnQ01HajhlTndvS1VGbFdodXRYcm1ERzNMbnFXZEREUjQvR3BhZ29qSjAwU2VQY05WVlZPSFg0TUx3REFqQ29wYURjRmQ0QkFSQ0x4VWhKU0VCZWRuYXJRcW1wdVRuc0hCMlJsWmFHc3BJUytBUUd0anZUV09neDlrZEdvcW14RVhNZWZyaFhNM1hYNkFrVEVIUHhJdlpIUnNMS3hxYlZjdldORFEwNGQvSWtnb1lPaFZYTEh1VUhJaU14YnZKa0dFdWw2bjdaTFlYMnJzNlF2eE1qRXhOVVYxWWk1dUpGako0d0FVRHpQdWU3dDI3dDhkZzNTVTFOc1hUbFNxeGJ2UnBuangrSHVhVWxKa3lmM3FyUDdaL1R1Q2xUY1BuY09ady9kUW9PenM0SUN3OVhmdzdKY1hFNHRuOC9KQklKd3FkTzFTakxxUEJ3eE1mRUlPcllNVGk3dVdGb1dCaUE1cVgrejU4OGliTW5UdlRDRXhNUkVSRVJFUkVSYVk0RmR5SWlJaUlhOEl5bDBqWXpnYnVyc3FJQ0ZsWldXTEJraWJxUXFLT3JpM21QUG9vZjE2NkZrNXNiSW00cFNrNmRQUnYxZFhYUTA5UFQrRjVIZnY4ZFVjZU80ZnlwVTNobnpab3VYMmRvWkFRWER3K2tKeVZCcFZLMTJjdmMyOThmNTA2ZWhGd202M0Ntc2RCam5EcDhHQXE1SExNV0xvUllMTzYxVE4zbDd1V0Z5VE5uNHZDZVBmais4ODloYVcwTlMydHJOTlRYb3pBdkQzSzVIUDR0KzhrRHdORjkrM0Q4d0FIWU9UckNSQ3BGVFhVMUNuSnpJUmFMY2QrOGVUM09FelorUEE3djJZUEl6WnR4OGN3WlNDUVM1R1JsWWZ6a3lUaCs0RUNQeDcvSjBjVUZpNTU0QWh2WHI4ZituVHRoWm02dUxuWURiVDhuT3djSHpGKzhHTnMzYnNUT1RadHdiTjgrV05uWm9hcWlBc1dGaGREUjBjR2lKNTZBdFoyZFJqbDhnNEl3ZXNJRW5EMStITDkrL3owTzdkNE5jeXNybEJZVm9iS2lBZzhzV29USXpadDc5U1VMSWlJaUlpSWlJcUt1RUFzZGdJaUlpSWlvUDNGMGRzYnpiN3lobnNsOHF5VXJWbURaYzgrcEM4UkE4MTdWanovekRLeHNiVFcrbDA5QUFBd01EUkVZRXFMeHRiNUJRWkRMNWJCemNHZ3pvOW83SUFCeW1Rd2lrYWpWL3QvYU5JWnZZS0I2Um50dlorcXVxYk5uWThtS0ZmRHk5VVZkYlMzU2s1TlJXVkVCditCZ1BQbjg4N0IxY0ZEM25USnJGdXlkbkZCeTR3YlNrcEpRVjFPRElhR2hXUG5hYXdnYU9yVEhXYWJNbW9YcExTc3BGT1Rtb3JLaUFqTWVlQUF6ZXFHWWY3dkFrQkRNbURjUEtwVUsyelpzUUdwaW92cGNlNS9UaURGanNITFZLZ1FQR3dhNVhJN01sQlEwMU5VaEpEUVVmM245ZFF3ZU1hSmJPZVkrOGdnV0xGa0NKemMzVkZaVUlEczlIWlkyTm5qeWhSY3dlUGh3QUlDQm9XSFBIcGFJaUlpSWlJaUlTRU1pZVcyNlN1Z1EzVEZ4L2d2cTQ1UDdkd21ZaElob1lBbWZNVWQ5Zkd6SHB3SW1JU0xxSGF1V0w5ZjRtbzcyY0YrMWZEa21USitPKytiUDczUU11VXlHeG9ZRzZCc2FRa2RIQnlrSkNmanUwMDh4OGI3N01HUHVYSTB6RVZISE1sTlRzVzcxYWppNnVPQ0ZmL3hENkRoRVJFUkVSRVJFMUkvcEdudHF0SVFlbDVRbklpSWlvZ0hQMjk4Zm9XUEhkcW52cG0rLzdaVjdWcFNYWS9XYmI3WnF1MXN6cjRudWRlZFBuUUxRdk1vQkVSRVJFUkVSRVZGZllzR2RpSWlJaUFZMGR5OHYrQVFFWUVob2FKZjZuejV5QkpiVzF1MmVDd3NQaDZ1blo1ZkdzYkt4d1gzejUwT2hVRUNsVkVKSFJ3ZGV2cjVkdnA2SS9sQlJWb2E0NkdnTURRdURrYkd4dXIycHNSSEg5dS9IbFhQbm9HOWdnREVUSndxWWtvaUlpSWlJaUlqdVJWeFNub2lJV3VHUzhrUkVSS1J0Q3ZQenNlYmRkeUVXaTJGamJ3K3BxU21hR2h0UmtKY0hXVk1UOVBUMXNmanBwK0VYRkNSMFZDSWlJaUlpSWlMcTUrNlpKZVVORFBUUjBOQUlBQ2d0SzRlVnBZWEFpWWlJK3IrUzBqTDFzYUdobm9CSmlJaUlpUDVnWldPRCsrZlBSOEwxNnlqS3owZHhZU0VrZW5xd3RyV0Z0NzgveGs2YUJITkxTNkZqRWhFUkVSRVJFZEU5cU44VzNCM3RySkNlbFE4QWlMNGVpOGtSNHdWT1JFVFUvOFhFeHFtUEhlMXNCRXhDUkVSRTlBZUpSSUtJNmRNUk1YMjYwRkdJaUlpSWlJaUlpRm9SQ3gyZ3U4YU5ERllmZi9uTkQ2aXFyaFl3RFJGUi8xZFZYWTB2di9sQi9mM1lVQzdKU2tSRVJFUkVSRVJFUkVSRWRDZjl0dUQrME54SnNMTnBYa2ErdUtRRXkxYThnQ01uVHJWYURwbUlpRHBYVWxxR0l5ZE9ZZG1LRjFCY1VnSUFzTGV4eE1QekpndWNqSWlJaUlpSWlJaUlpSWlJU0x1SjVMWHBLcUZEZE5mbGE4bDQ1WjIxUXNjZ0locHdQbjUzSllZRit3Z2RnNGdHR0tWS2hZU2tMTVFsWjZDK3ZsSG9PRVJFYlN4OWVJYlFFWWlJaUlpSWlJaElZTHJHbmlKTit2ZnJnanZRWEhSZnZYWVRpb3JMaFk1Q1JOVHYyZGxZNE5YbkhtV3huWWg2WFZwbUh0Ny85R2VrWitVTEhZV0lxRVBIZG53cWRBUWlJaUlpSWlJaUV0ZzlWM0FIZ05yNkJteU5QSW96RjJPUlgxU00rdm9tb1NNUkVmVWJob1o2Y0xTendkalFJRHcwZHhLTURRMkVqa1JFQTh6dWcxSDQ3TnR0Y0hkeHhPSUhwOExiMHdVT2RwWVFpelQ2NzFZaUlpSWlJaUlpSWlLaXUrNmVMTGdUOVZlWG9oUHh0L2ZXQVFBR0IzcmgwMzgrTDNDaXJpbXZxTVpQMnc1Zzk4RXpVQ2lVNm5ZZEhUSG1UQitMeHhmT2dJV1ppWUFKaVloSVc2Umw1dUdaVnovQ3JDbGo4T3dUOHlIUjFSRTZFaEVSRVJFUkVSRVJFVkdIV0hBbjZrZUtpc3V4YVBrN0FBQnpVeFBzL1BGZndnYlNVRjVCQ2I3YnZCZkhUbDlwMVc1b3FJZDVNOEt4WVBZRVdKaExCVXBIUkVSQ1U2cFVlUHJsMVJDSlJQanl3Nyt5MkU1RVJFUkVSRVJFUkVSYVQ5T0N1L2h1QlNHaXp0bFltOFBRVUE4QVVGRlZnL0xLR29FVGFjYkp3UnB2L1hVcDF2L25GUXdOOWxhMzE5YzNZZFBPdzFqMHpMdjQvTHZ0dUZGU0lXQktJaUlTU2tKU0Z0SXk4N0Q0d2Frc3RoTVJFUkVSRVJFUkVkR0F4SUk3a1lERUloRThYQnpWMzJkazV3dVlwdnQ4QjduZzQzZFdZdlZiS3pESXcxbmQzdFFrdzQ2OUo3SDQyWGV4ZXUxbTVCV1VDSmlTaUlqNldseHlCZ0RBMjlORjRDUkVSRVJFUkVSRVJFUkVkd2NMN2tRQzgzVDdvK0NlbnRrL0MrNEFJQktKTUNMRUQxOS85QW8rZUdNNUFuemMxZWZrY2lWK1AzSU9TNTc3UC96emt3M0l5QzRRTGlnUkVmV1ordnBHQUlDRG5hWEFTWWlJaUlpSWlJaUlpSWp1RGwyaEF4RGQ2enhjSGRUSC9YV0crNjFFSWhGR0RROUEyREIvUk1lbVl1TnZCM0QxZWdxQTVyMThqNTYrZ3FPbnIyQk1hQkFXejU4Q2Z4OTNpRVFhYllWQlJFVDlqSmkvNTRtSWlJaUlpSWlJaUdpQVlzR2RTR0NlN244VTNOT3lCczdNYjVGSWhLSEIzaGdhN0kzNHBBeHMvTzBnemwyT1Y1K1B1aGlMcUl1eDhQRnl3Zno3d3pGeDdGRG82VWtFVEV4RVJFUkVSRVJFUkVSRVJFU2tHUzRwVHlRd1Q5Yy9scFRQeWltRVVxVVNNTTNkRWVEcmdRL2VXSTV2UHY0Ykpvd0phVFdqUFRrdEIvLysvQmM4OU5UYitPNlhQU2d1clJBd0tSRVJFUkVSRVJFUkVSRVJFVkhYc2VCT0pEQlRxVEdzTGMwQUFBMk5UU2dvTEJVNDBkMHp5TU1aYjcreUREOTgraHBtVHhzTEEzMDk5Ym5LNmxyOHZQMFFGaTEvRis5ODlBT3V4YVZCTlFCZlBpQWlJaUlpSWlJaUlpSWlJcUtCZzB2S0Uya0JEMWRIbEpSVkFnRFNzL1BnNUdBdGNLSzd5ODNaSG45OTVpRTg5ZmdzN0R0eUhwSDdUcUdncVBsRkE2VlNpUk5SMFRnUkZRMHZkeWZNdTM4OEpvOGYzcW80VDBUOWcwcWxRbTVCTWVLVE01R1RXNFRzL0J2SUt5aEJiVjA5NnVvYVVkL1lBTGxjS1hUTVBxV3JLNGFodmdHTWpQUmhiR1FJSndkcnVEcmF3c1haRGdFKzduQjJzR20xQ2dnUkVSRVJFUkVSRVJFUmFUY1czSW0wZ0tlYkF5NUdKd0FBMHJNS01ENXNpTUNKK29iVTJBZ1B6Wm1JQmJNaWNPNXlQSGI4ZmhLWFk1TFU1OU15OC9EUmw3OWkvWWIvWWNyNDRaZ3hLUXcrWGk0c1JoRnBzYVltR2M1ZWlzUFpTM0c0Y2kwWkloMWREQTRNZ0p1ckM2Wk1HZ1puSjBkSXBTWXdNalNFa2FFUmRIVjFoSTdjcCtSeUJlcnE2MUJYWDQvcTZocms1dVVqT3pjUGw2N2w0UHZOQjZCU3lqRXMyQWVqUndSaTlJaEE2T2xKaEk1TVJFUkVSRVJFUkVSRVJIZkFnanVSRnZCd2MxQWZaMlFYQ0poRUdHS3hHR05DZ3pBbU5BalplVVhZK2ZzcDdEOTJBUTBOalFDQW10cDZSTzQvamNqOXArSHVZby83Sm8vQzFQQVJzRENYQ3B5Y2lHNUtUc3ZCbmtOUk9CNFZEVjl2YjB3WVB3NS9XdklrbkJ3ZE9yLzRIcUtycXdOVHFSU21VaW5zYlczaDdlWFo2bnhlZmdFdVIxL0RuaU9uOGNsWFd4RXhlZ2htVFIwREh5OFhnUklURVJFUkVSRVJFUkVSMFoySTVMWHAzQ1NaU0dDcEdibDQ2dVhWQUFCWFIxdHMrT0lOZ1JNSnI3YXVBZnVQbnNmLzlwOUdUdjZOTnVmRllqRkdEUS9BakVrak1XcDRFQ1QzMkN4WkltMXhQU0VkRzdjZFJIWitDZWJObm9scGt5YkEyc3BTNkZnRFFuRnBLUTRlT1k3SVBiL0R6Y2thankyWWhtQi96ODR2MUNJYnR1ekhqMXYyNGRpT1Q0V09Ra1JFUkVSRVJFUkVSTlFsdXNhZUdpMjF6SUk3a1JhUXllU1k4Y2pmb0ZRcUlSYUo4UHZtMWREbk1zSUFtdmVBVGtqT3hMNmpGM0QwMUdYVXRjeDZ2NVdaMUJoVElrYmd2a2xoOEhKM0VpQWwwYjBucjZBRW4zKzNIWGxGRlZqODBBTE1tRElST2pwODhlVnVVQ2dVMkgvNEdIN1oraHVjN016eGx5Y2ZoSk9EdGRDeHVvUUZkeUlpSWlJaUlpSWlJdXB2V0hBbjZxZis5UHdIeU1vdEJBQjgvZEVyOFBiazhzRzNhMmhzd3VuejE3RC82SGxjdVo0Q2xhcnRyNjlCSHM2WUhENE00V0ZENEdqZlB3cFNSUDJKVENiSEw5c1BJWEwvR1R5MmFDRVd6cDBEc1Znc2RLeDdnbEtweExiSVhmajUxMjJZTzJNc0ZqODRGUktKZHU4T3hJSTdFUkVSRVJFUkVSRVI5VGVhRnR5MSsyOXBpZTRobnU2TzZvSjdhbVkrQys3dE1ORFh3NVR3RVpnU1BnSkZ4ZVU0ZU9JQ0RodzlqN3pDVW5XZjFJeGNwR2JrNHFzTnUrRHQ2WUlKWTBJUU1UcWszOHdHSmRKbWVRVWxlT2VqSCtEbzRJSWYxbjNPcGVQN21GZ3N4c1B6NTJKeVJEaldyRjJQbFgvL0w5NStaUm1jN0syRWprWkVSRVJFUkVSRVJFUjB6K0lNZHlJdHNXbm5ZWHl6Y1RjQVlPNTk0L0hDVXdzRVR0US9xRlFxeENha1kvK3g4emdXZFJYMTlVM3Q5dk55ZDBMRW1DR0lHRE1Vcm82MmZaeVNxUDg3RVJXTi8zNjlEY3VXUElaNXMrNFhPZzRCMkxsN0wzN2N1QWt2TGwrSThORkRoSTdUTHM1d0p5SWlJaUlpSWlJaW92NkdNOXlKK2lsZkwxZjFjWEpham9CSitoZVJTSVRnQUM4RUIzamhMMDgraVBOWEVuRDhiRFRPWFlwRFErTWZ4ZmUwekR5a1plYmgrMDIvdzkzVkFSR2poMkRDbUtGd2Q3RVhNRDFSLzdCMTF6SHMrUDBNUHY3Zy8rRHQ1U2wwSEdveGIvWk1CQVg0NC9WMy80WEM0akk4TkdlaTBKR0lpSWlJaUlpSWlJaUk3amtzdUJOcENXOVBKL1Z4V21ZZUZBb2xkSFM0TDdJbURBejBFVEVtQkJGalF0RFEySVNMVnhOeDR1eFZSRjJLYlRYelBUTzdBSm5aQmRpd1pUL2NuTzB4UGl3WUk0Y0ZJTURIblQ5em9sc29WU3A4L2RNdW5MK2FnaTgvK1E5c3JMbDB1YmJ4OXZMRWw1LzhCMzk5L1MyVWxWZmg2U1Z6SUJacDlQSWxFUkVSRVJFUkVSRVJFZlVBQys1RVdzTFV4QmdPZGxZb0tDcEZZNU1NMlhsRjhIQjFFRHBXdjJXZ3I0Znhvd1pqL0tqQmFHeVM0VkowSW81SFJTUHF3blhVTlRTcSsyWGxGaUlydHhBL2J6OEVFMk5EakFqeHc2aGhBUmc1MUI4VzVsSUJuNEJJZUYvL3RBc3hDVGxZKy9HSGtFcE5oSTVESGJDeHRzS1hIMytJbDk5NEc5Lzh0QnZMbDg0Uk9oSVJFUkVSRVJFUkVSSFJQWU1GZHlJdDR1UGxnb0tpVWdCQVVsbzJDKzY5UkY5UGdyRWpnekYyWkRDYW1tUzRGSk9FazJkamNQckNOZFRXTmFqNzFkVFc0L2lacXpoKzVpcUE1czlqMUxBQWhBM3poNSszRzhSaXpuNm5lOGZXWGNkdy9tb0tpKzM5aEZScWdvLy85UzZlZlhrVkxDeU9jWGw1SWlJaUlpSWlJaUlpb2o3Q2dqdVJGdkh4ZE1HSnFHZ0F6ZnU0ejVnWUpuQ2lnVWRQVDRJeG9VRVlFeG9FbWV4aFJNZWw0UHlWQkZ5NGtvQ2MvQnV0K2lhbjVTQTVMUWMvYlRzQVV4TmpoQTcxUmRqd1FJU0crTUhjbEFWSUdyaE9ubzNCanQvUDRNdFAvc05pZXo4aWxacmdrL2ZmdzRxWC9nWjdHMHVFang0aWRDUWlJaUlpSWlJaUlpS2lBWThGZHlJdDR1dmxvajVPU3NzVk1NbTlRU0xSUldpSVAwSkQvSUVuZ0x5Q0VweS9FbzhMVnhOd05UWUZUVTB5ZGQrcW1sb2NPWFVGUjA1ZGdVZ2tnbytYQzRZRmVXTkkwQ0FFK1h2QzJOQkF3Q2NoNmoxNUJTVlk4OVZXZlB6Qi8zSFA5bjdJeHRvS0g3enpEN3p5OXpmaDVlRU1KM3QraGtSRVJFUkVSRVJFUkVSM0V3dnVSRnJFMjh0WmZaeVdrUXVGUWdrZEhTNWozbGVjSEt3eGYyWTQ1czhNUjBOakUyTGlVbkgrU2p6T1gwbEFmbUdKdXA5S3BVSlNhamFTVXJPeE9mSUl4Q0lSdkwyY01TUmdFSVlFRHNMZ0FDK1lHQnNLK0NSRTNTT1R5Zkh1eHo5aTJaTEg0TzNsS1hRYzZpWnZMMC84NmZGSDhlNUhQMkR0Qnk5Q0l1Ri83aEVSRVJFUkVSRVJFUkhkTGZ3YldDSXRZbXBpREFjN0t4UVVsYUt4U1lhY3ZDSzRjeDkzUVJqbzZ5RnNXQURDaGdWQXBWSWh0NkFZNXkvSDQvelZCTVRFcGtBbVY2ajdLbFVxSktYbUlDazFCMXQzSFlOSUpJS1h1eE5DZ2daaFNJQVhCZ2Q2d2RURVdNQ25JZXFhWDdZZmdvTzlNK2JOdWwvb0tOUkQ4MmJQeEtXck1kaTA0ekNXUGp4RDZEaEVSRVJFUkVSRVJFUkVBeFlMN2tSYXhzZkxCUVZGcFFDQXBMUWNGdHkxZ0Vna2dvdWpMVndjYmJGZzlnUTBORFFpTGprTE1iRXBpSTVMUlVKS0p1UnlwYnEvU3FWQ2FrWXVVak55OGR2dTR3QUFEMWNIREEzMnhwQ0FRUWoyOTRTRnVWU2dweUZxWDE1QkNTTDNuOEVQNno0WE9ncjFrcGRXTHNleUZjOWpTa1FvbDVZbklpSWlJaUlpSWlJaXVrdFljQ2ZTTWo2ZUxqZ1JGUTBBU0U3UHdmU0pJd1ZPUkxjek1OREg4TUUrR0Q3WUJ3RFEwTmlFaE9Rc1JNZW1JRG8rRlFsSm1hMW13QU5BUm5ZQk1ySUxzR1B2U1FDQXZZMGwvTHhkNGV2dEN2OUJidkR4ZElXaG9WNmZQd3ZSVFo5L3R4MlBMVm9JYXl0TG9hTlFMN0cyc3NKakR5L0U1OS8raG4vL1k3blFjWWlJaUlpSWlJaUlpSWdHSkJiY2liU01yNWVMK2pncExWdkFKTlJWQnZwNkdCcnNqYUhCM2dDQXhpWVpFbEl5RVJPYmh1allWTVFsWjBBbWs3ZTZwckM0RElYRlpUamU4bktGV0NTQ3E0czlBcnhkNGVmdEJuOXZON2k3T0VKWFY5em56MFAzbnV2eGFjZ3Jxc0NIYytjSUhZVjYyY0o1Yy9DLzMvZmpla0k2Z3YwOWhZNURSRVJFUkVSRVJFUkVOT0N3NEU2a1pidzluZFhIYVJuNVVDcVZFSXRaZE8xUDlQVWtDQW4wUmtpZ041WStERFExeVpDWWtvM28rRlJjaTB0RlltbzJhdXNhV2wyalZLbVFtVjJBek93Qy9IN2tQQUJBVDA4Q2IwOG4rSHU3dzIrUUsvd0d1Y0hSM2dvaWtVaUl4NklCYk9Odmg3RDRvUVg4WFRNQWljVmlMSDdvUWZ6ODIwRjgrT1l6UXNjaElpSWlJaUlpSWlJaUduQlljQ2ZTTXFaU1k5amJXcUx3UmhrYUdwdVFuVnZFZmR6N09UMDlDUVlIZW1Gd29CZXdjRHFVS2hWeUM0cVJtSktGeEpRc0pLUmtJeTBqdDgweTlFMU5Nc1FsWmlJdU1WUGRabXBpREM4UFIzaTZ0ZnpqNmdCM0Yzc1lHT2ozOFZQUlFKR1Vtb1BzL0JMTW1ESlI2Q2gwbDB5Zk1nay8vTHdaeVdrNThMbGxGUlVpSWlJaUlpSWlJaUlpNmprVzNJbTBrTjhnVnhUZUtBTUF4Q1Zuc3VBK3dJaEZJcmc2MnNMVjBSYlRJa0lCQURLWkhPbForVWhJeVVKaVNqWVNVcktRblZmVTV0cXFtbHBjdlo2Q3E5ZFQxRzBpa1FpT2RwYndjSE9DcDZzRFBOd2M0ZW5tQUNkN0cram9jTVl5M2RuZXcxR1lOM3NtZEhSMGhJNUNkNG11amc3bXpaNkpQWWZPNHE4c3VCTVJFUkVSRVJFUkVSSDFLaGJjaWJSUWdJK0hlbS92K0tRTXpKd3lXdUJFZExkSkpMcndIZVFLMzBHdXdIM05iVFcxOVVoT3owRkNTallTa2pPUmtKeUZzb3FxTnRlcVZDcmtGWllpcjdBVXA4OWZheldtbTdNOXZOd2M0ZUhtQUU4M0IzaTRPc0xLd3BUTDBoT0E1bFVVamtkRlk4TlhUd3NkaGU2eWFaTW5ZTmt6ditHNUorWkJUMDhpZEJ3aUlpSWlJaUlpSWlLaUFZTUZkeUl0Rk9qbnJqNk92V1U1Y2JxM21CZ2JZbGl3RDRZRit3Qm9McXlYbGxjaEl6c2Y2VmtGeU1ncVFGcFdQckp5Q3lHVHlkdGNMNVBKa1pxUmk5U00zRmJ0cGxKanVEcmJ3dG5lRms2T05uQjJzSUd6Z3pXYzdHMWhhS2pYSjg5RzJ1SHNwVGo0ZW52RDJzcFM2Q2gwbDlsWVdjSGJheERPWFk1SCtPZ2hRc2NoSWlJaUlpSWlJaUlpR2pCWWNDZlNRdDRlenJJaTBKMEFBQ0FBU1VSQlZKQklkQ0dUeVpHZFY0U3FtbHFZbWhnTEhZc0VKaEtKWUcxcEJtdExNNFNHK0t2YkZRb2xjZ3R1SUNPckFPbFpCVWpQemtkR2RnSHlDMHZhSGFlcXVoYXhDUm1JVGNob2M4N0t3aFJPampad2NiaFpqTGVHaTRNdEhPeXRvYzlac1FQTzJVdHhtREIrbk5BeHFJOU1EQitMcUV1WFdIQW5JaUlpSWlJaUlpSWk2a1VzdUJOcElZbEVGejVlem9ocm1kMmVrSnlGc0dFQndvWWlyYVdqSTRhYnN6M2NuTzB4WWV4UWRYdGRReU15c3d1UW50VmNnRS9QYkQ2dXFxbnRjS3pTOGlxVWxsZmhXbHhhbTNPMjF1WndjckNCczRNdG5GdG14anZhVzhQRzJoekdoZ1ozNWRubzdsR3BWTGh5TFJsL1d2SmtyNHkzN2wrdm9LUW9IMjkrdHFsWHhtdFAwdlZMcUN3cnhjaUk2WjMyemN0TVJmVDVFNWc4ZXhFTWpJUi9ZZW1MZjc0RUMyczdMRjd4V3BmNmYvYk84ekExdDhTZlhueW4xeklNR3pJWUczN1pCSlZLeFcwbE5QRHpWMStob2I0ZWYzN3h4VmJ0cTVZdkJ3RDg4N1BQb0tldjMrMXg3b2ErdkZkWGFmcnp1bGV5RUJFUkVSRVJFUkZSLzhlQ081R1dDdlR4VUJmYzQ1TXlXWEFualJrWjZDUEF4eDBCUHU3cU5wVktoZkxLYXVUbEZ5T25vQVI1QlRlUVcxQ00zUHhpNUJVVW83RkoxdUY0TjBvcWNLT2tBbGV2cDdRNVoyeG9BQnRyYzloYVc4RFcycUxsdVBsN0c2dm1yNXdocjExeUM0b2gxcFhBeWRHaFY4YXJxaXhEWlhuN3F5cHMvK0ZUamNaNmNOa0xiZHJxYTJ2dzg5cjNVVjliZy9yYWFrVGN2NkRENjVVS0JiWjg4eEh5czlOUmtKMk9QLy90WHgzMi9mRFZKelRLMXBsVi8vbSszZmJNNURqVVZsZDJlWnpzdEVSWVdOdjFWaXdBZ0xPVEkwUmlYZVFWbE1EWjBhWlh4eDdJRXE1Zmgxd21nMUtwaEZnc0Zud2NiYnNYRVJFUkVSRVJFUkhSdlk0RmR5SXRGZVRuaWEyN2pnRUFZaFBiTHYxTjFCMGlrUWlXNXFhd05EZEZjSUJYcTNNcWxRb2w1WlhJS3loR1RsNXpBVDYzb0JoNStjWElLeXBwZDUvNG0ycnJHMUNiVTRqTW5NSU8rNWhLalZzSzh1YXd0VEtIalkwRjdLd3Rtbyt0TFdCdGFRNWRYUmFHK2twOGNpYUNBL3c3NzlnTHpoN2RxMUgvOWdydWhzWW1XUGJpdS9obTlldll2ZmxyTkRVMllPcTh4OXE5L3NpdXpjalBUb2ZVekFJTC8velNIZTlWWEpDclViYitibkJnQU9LU00xaHcxOENZQ1JNZ2w4dDdYTGp1clhHMDdWNUVSRVJFUkVSRVJFVDNPaGJjaWJSVWdLKzcramdoTlpPejFPaXVFNGxFc0xFMGg0MmxPVUlDdlZ1ZFU2cFV1RkZTanJ5Q2t1Ylo4SVUza0p0ZmpLTGljaFNYVktDNnRxN1Q4YXVxYTFGVlhZdlVqUFlMbkNLUkNLWW1SckF3azhMY1RBcHpjeE5ZbUpuQTNFemE4dFVFRnFhbXpWL05wVEF5MU9leTJEMlFrMXNFTjFlWFBydWZqWU56aDdPL2IvcncxU2Z1V0FEMzlBdkdzaGZmd1hlZnZJa0RPMzZDcWJrbHdpYmUzNnBQVG5vU0R2M3ZGK2pvNm1McDgyL0J6TUs2VjdKMXByUHMyc0xWeFJtNWVUZUVqdEd2ekZ6UThXb0tRb3lqYmZjaUlpSWlJaUlpSWlLNjE3SGdUcVNsckN4TVlXOXJpY0liWmFpdmIwSm1UaUU4M1J5RmprWDNLTEZJQkhzYlM5amJXR0w0WUo4MjUrdnJtM0NqdEF6RkpSVW9LbWt1d3Q4b0tXLzVwL240VHN2VkE4MHo3Q3VyYTFGWlhRdmtkanhUL2lhSnJrNXpZYjZsSU45Y3FEZHBMdFNidGh5YlNtRmliQWdURTBNWUd4cHlCdjB0c3ZOdllNcWtZVUxIMEpoUDhIQTgrc3dxWER4NUVDR2pKN1k2SjJ0cXhLYjFIMEtwVU9EaHAxNkd1MCtnUUNtMWw2dXpFNDRlanhNNkJtbVJlK0dGUG0xK1JtM09Sa1JFUkVSRVJFUkVYY09DTzVFV0MvUjFSK0dOTWdCQWJHSTZDKzZrdFF3TjllRG1iQTgzWi90Mno2dFVLbFRYMUxVcXdOOG9Mc2VOMGorK0x5bXJoRUtoN1BJOVpYSUZpa3NyVUZ4YTBlVnI5UFVrTURZeWhJbXhJWXlORFpxUGpReGdZbXdFWXlPRDVqYkQ1blBTbTIxR0xmMU1ER0ZzYURCZ0NpTjVCU1Z3ZHVyWjc1UlhIcDkyeHpaM24wQTg5K2FhSHQzajdORTkyUDdEWisyZWUrT3BCenE4YnNzM0gyUExOeCszYWY5bzQ4RjIremMxTmlBM0l3V2Vmc0hxTnFWQ2dVM3IvNDBSNDZmQmIzQm9tMnNLY3pPUkhIc0ZJOFpON2V3eE9uUnpabnhIdVhxYnM1TWo4Z3BLK3VSZVF2cnRwNTl3OGN3WjNEZC9QaVpNbjk3cTNPWnZ2MFgweFl1WU1YY3VKdDUzWDZ0elgzMzhNZEtUay9IaW0yL0N3ZGtaQUxCcStYSUF3RDgvK3d4Nit2cDN2SzlLcGNLUGE5Y2k4ZnAxT0x1N1kvbGYvNnErcHJOeCtpTHp6ZlozLy90ZkhONnpCeGRQbjBaRFF3TSsvT3FyVm1QZUtDakE0YjE3a1pxWWlNYjZlbGhZVzJQWXFGR0ltRG9WT3JxdC8vY2hQeWNISnc0Y1FIcEtDbXFxcXFDbnJ3OTdSMGRNZStBQmVQbjZ0dnR6U282THc5RjkrNUNibVFtUldBeG5OemRNbXpNSEh0N2ViZnFXbDViaXpOR2pTSXFMUTFsSkNVUUFIRnhjTUhIR0RBUU1HZEttZjFlZjhYWjMrdXc2VWx4VWhCTUhEaUExTVJGVmxaWFExOWVIczVzYnhrNmVETCtnb0c1bks4ak54ZEY5KzVDZW5JeUd1anFZVzFraGJOdzRqQXdQeDlzdk5HKzUwZG56RUJFUkVSRVJFUkZSMzJIQm5VaUxCZmg0NE1pcEt3Q0ErS1FzekprK1R1QkVSTjBqRW9sZ0tqV0dxZFFZZ3p5YzIrMmpWS2xRVTF1SDhvcHFWRlRXb0x5eUJoV1YxU2l2cUc0NXJrRjVWVlh6K1lvYTFOWTNhSnlqc1VtR3hpWVp5aXFxdXYwc2hvWjZNREUwZ3FHQkh2VDA5YUNuSjRHK25pNzA5U1RRMTllRG5xNHU5UFgxbXIvWGswQ2kxL0s5UkFKOWZVbEx1eDcwOUhTaHJ5K0JucVM1VGErbFhWOWZBbjJKTG5SMGRDQVdpeUVXaSs3SzB2bTFkZldRU2sxNk5NYllLWFBVeCtlTy93NkZYTjZxemNxdTV5OEpHUnBKWWVQUS9wK1ptMjR1NWQ1WnZ6dlo5dDBheEY2T3dpc2ZmQTByV3djQVFPSzFpNGcrZHdLT3JsNXc5ZlJGUTBNOUxLM3QxTmVjT2JRTFo0L3VnVWM3TSttano1M0FnUjBiV3JXVkZSZml3MWVmVUgvZjAyWHN1OE5VS2tWdGJYMmYzN2V2K1FZRjRlS1pNMGhQVG01VnZGYXBWRWhOVEFRQXBDVWx0U3BlSytSeVpHZGtRR3BtcGk1Y2EycnZiNzhoOGZwMVdObllZTmx6ejNWYXNCVXE4L0VEQjNEMitIRzRlSGlnb3F5czFibmsrSGo4OU9XWGtNbGtzSE53Z0oyREEzS3pzbkFnTWhKWnFhbjQwM1BQcVg4bnhjZkU0T2V2dm9KQ29ZQzFuUjA4Zkh4UVUxV0ZyUFIwNUdSa3RGdHd2M3oyTFA3MzY2K3d0YmVIaTRjSDhyT3prWjZjakcvV3JNR3pxMWJCMmMydFZmOXYxcXhCYVhFeHpDMHM0T3JoZ2VyS1NtU25wK09uZGV1dzlObG40VDk0c01iUDJCNU5QN3Y0bUJqODhzMDNrTXRrTUxPd2dMdVhGNm9xS3BBY0g0L2srSGhNblQwYlUyYk4wamhiZkV3TWZ2NzZheWprY2toTlRlSHE2WW1hNm1yczNiNGRlZG5ablQ0SEVSRVJFUkVSRVJIMVBSYmNpYlJZa0orSCtqZ3VPVVBBSkVSM24xZ2tncW1KTVV4TmpPSFdoYnBSVTVNTUZWVzF6UVg0cW1xVVY3WVU1aXRhaXZSVnpVWDYycnA2MU5ZMm9LYXVIa3BsMTJmUWQ2Uyt2Z24xOVUwOUhrY1RJcEVJWXJHb3VRQXZFa0dzSTRKWUpJYU9XT2VQZHZFZmZYVEVJb2pGelFWN2tWalVmSTFZREIyZFAvcVdsRlhDeU5Dd1I3bm1MWDBPQUZCNm93Qm5EdTlxMWRaYlFrWkZJR1JVUklmblZTb1YvclprT3NRNk9qMHFZRStadXhqWExwekN6cCsrd0o5ZitSY0E0TkxwUXhEcjZHRFltRW40K0kxbllHWHJnR2ZmYUo0MUwydHF4Tld6UitIaTZRc1h6N1pGeGZxNjZqWjd1aXZrY28zMmVhOHNMMmxWb0w5cC90Sy93RHR3cUNhUHAyWmthSWdicFJXWU9QK0ZibDNmWDNqNyswTXNGaU16TmJYVmt0MEZ1Ym1vcWE2R25yNCtNbE5USVpmTG9kc3lZenNuTXhOeW1ReStnZDNiaXVEQzZkTTRkZmd3aktWU1BQbjg4ekNSU3JVMjg5Vno1L0Q4RzIvQXp0RVJLcFZLM1Y1VlVZRk4zM3dEaFVLQlI1OTZDa05HakFBQTFOYlU0SnMxYTVBWUc0dm9DeGN3TkN3TVFIT1JXcUZRWU9IU3BSZ3haa3lyY1dxcXE5dTk5LzZkTzdGa3hRcjE3UFQ2dWpwOC9ja256VFBsRHg3RTRxZWVhdFhmMGNVRkR5OWJCamN2TDNYYjN0OSt3OGxEaDNEOHdJRU9DKzRkUFdON05QM3N5a3RMc2ZtNzc2Q1F5ekgza1Vjd0tpSkMvUkpDWW13c2ZsNi9Ib2YzN0lHWHIyKzdzL1k3eWxaWlVZRXQzMzhQaFZ5TysrYlBSOFMwYWVweGsrTGk4RE5udFJNUkVSRVJFUkVSYVNVVzNJbTBtS2ViRS9UMUpHaHNraUUzdnhnVlZUVXdOKzNaakZTaWdVSlBUd0piYTNQWVdwdDNxYjlLcFVKall4TnE2cHFMNzNXMTlhaXBhMER0emEvMTlhaXQrYU90dHI2NVgyM3R6VDcxcUt0cmdMS1R3czNkb0ZLcG9GQ29ORnB5dnl1TURJMTZaWnlrYTVjNjdWTmNrTnZ1RXZTOVJZU2VyUUpnNStpS2NkTWV3SWw5MnhGN09Rb3VuajZJdlJ3Ri95RmhNTGV5UmRpRSszQnd4MFpjaVRxS1lXTW00ZUxKZzJpb3IyczFvLzlXb3lmTnd1aEpmOHh1ZmVYeGFiQnhjTmJvcFFDbFF0RnVnYjZ4b2ZzejFBMk5ES0dDRXZhMlZ0MGVReE9GTjByNzVENjNNekEwaEp1WEZ6SlNVcENmblExbmQzY0FRR3BDQWdCZzJLaFJPSGZpQkxMVDArSHA0d01BU0U5SkFZQnVGZHpUazVNUnVXa1RKSHA2V1BiY2M3Q3l0ZFhxekdIaDRiQnpiRjZCNHRZVk5FNGZQWXI2dWpwTW1ENWRYV3dIQUdNVEU5dzNieDYrLy94elhEbDNUbDF3THk5dC9ueTkvZjFialc5cWJnNVQ4L1ovTjBkTW45NXFLWGhESXlOTW16TUhQNjVkaTZ6VTFEYjlGei85ZEp0VlBzWk5tWUtUaHc0aE56TlQ0MmU4WFhjK3U5TkhqcUNwc1JHaFk4ZGk5SVFKcmM3NUJRVmh3b3daT0xSN04wNGZPZEp1d2IyamJHZVBIMGREUXdPR2hJYTIyVmJBTnpBUU14Y3N3TTVmZnVrMEh4RVJFUkVSRVJFUjlTMFczSW0wbUs2dUdMN2VycmdXbHdZQWlFL0t4SmpRdG51Q0VsSG5SQ0lSREF6MFlXQ2dEMnRMczI2Tm9WS3BVTi9ZaE5yYWV0UTNOcUdwc1FsTlRUSTBOc21ibDZ0dmJFS2pUSWJHUmxsTGU4dlhSaGthWlUzTlg1dGthR3FTbzZHeHFWV2JyS21wZVp4R0dScGxNaWlWQ2lnVktrRUsvSnFLdVhCU2ZheFVLS0JVS3FBcjBXdlZ4OGhFaXREdzZiZGYyc3JGa3dkUVY5UCtyTmhPOWNLcSsxUG5QWTdMcHc5ajE4L3JFRHh5UEpRS0JjWlBud3NBbURqeklWdzRzUjk3ZnYwR0FTRmhPTEZ2TzZSbWxuZWNmZDlURnRaMmVHUE54bDRmVjBjc3h1YjFiL1g2dU8xNTZhMHZFQjJiMGlmM3VwMXZZQ0F5VWxLUWxweXNMbDZuSkNUQXlzWUdveU1pY083RUNhUW1KS2lMMXhrcEtSQ0x4ZkFPQ05Eb1BpVTNibURqK3ZWUXFWUjQ3T21uNGRKeUwyM08zTkdzOE1UcjF3RUFvV1BIdGpsM2M2bjN2SndjZFp1cnB5Y3lVbEt3OWNjZk1mZVJSMkJqYjkvcHZXOHQ1TjgrZG5WVjIrMCtiaGFrRlhJNXlrcEtVSExqQm9xTGlnQUFjcmtjc3FZbVNQVDAybHpYMFRQZXFydWZYVXA4UEFDMG10Vi9xOEhEaCtQUTd0M0lhT2NGZ2p0bFM0cU5CUUNNSE5mK0ZrS0JJU0VzdUJNUkVSRVJFUkVSYVNFVzNJbTBYSkN2aDdyZ0hwZVV3WUk3a1lCRUloR01EUFJoWk5EMWZabDdTcVZTTmM5d1Y2cWdWQ3FoVWlxaFVEVWZLNVVxS0JWS0tKVEtsajVLS0JVdDdhcm1yODJ6NHhYTmJVb2xsRW9sRkVvVlh2dm5ldFRWMThGVXcyV3ZiMWRSZWdQcGlkZlUzLyt3NW0zVTFsUmgyVXZ2UW1wbW9XNDNscHBoOWlOUDMzR3MrS3ZuTkM2NEt4VUtBSUJZcktQUmRlMHhNRFRDdFBsTHNHUEQ1emp4KzI5d2NodUVRUUVoQUFDSm5qN3VmK2hKYkZyM2IzejE3MVVvdlpHUG1ZdiszT2JGQW0xWFgxY1BJNE9lYlNYUVgvZ0dCV0YvWkNUU2s1TVJNVzBhNUhJNU1sSlNFRHB1SE95ZG5DQTFOVVZxVWhLbUFWQXFsY2hLUzRPTHV6c01qVFJiK2VHbmRldFFWMXVMMlE4OUJML2c0SDZSMmR6U3N0MzJzdUppQU1EcXR6cCtJYU8rdGxaOXZHREpFdnkwYmgxU0V4UHg4VHZ2WUpDZkgwTEhqVVB3c0dIcUpmRnZaMkpxMnFaTjM4QUFBTnJkOWlNNUxnNUg5KzFEZG5vNkZDMy92dCtxbytYaU8zckdXM1gzc3l0cm1kbmYwUXNHbGpZMkFJRGE2dXBXMndOMGxxMjA1ZWR2M3pMNy9YYjZuZXdyVDBSRVJFUkVSRVJFd21EQm5VakxCZnIrc1k5N1RIejdNNldJYU9BU2lVUXRlN2dEUU0rTHlqZEpwVWFvcTYvdmNjSDk3Tkc5a09qcHc5RFlCSlZsSmJCMWRNR0pmZHZ4MlR2UDQ4OS8reGZzSEYyN05hNUNMc2RIcjkrNVFBOEFhS20xeVdWTjdlNTMzcDdscS80TmM2djJsNDBlTmZGK25EcTRFOFVGdVJnNzlZRlc1NGFPbm9qVEIzY2lPeTBKaGtZbUdETjVkcGZ1cDAzcTZ1dGhaSGh2Rk8wY25KMGhOVFZWNzRtZWxab0ttVXltTHF3Tzh2ZEh6TVdMYUdwc3hJM0NRalEyTk1BM1NQT1gydXlkbkZCZVdvcHJseThqTER3Y0VvbEU2elByNkxUL3UrUm04WHFRbngvRUhmUzVsYld0TFY1ODgwMWN1M3daNTArZVJFcENBbElTRW1EdjZJaWxLMWZDMHRxNnpUVjNXdDc5ZHRjdVhjS21iNytGdnI0K3hrNmVERGRQVDFoYVc4UEt4Z1p2dmZEQ0hhL3Q2Qmx2MWQzUFR0WHlZa0JIejNLejllYnY3NjVta3pVMU5aL1hiZjkvMGZyRGlpZEVSRVJFUkVSRVJQY2lGdHlKdEZ4d2dDZEVJaEZVS2hVU1U3TFIwTkFJZ3o2Y1hVdEVBNU94a1NHcXEydGczNDI5cG05cWFteEExSkhkQ0J3K0Jya1p5UUNBMlk4dWgwZ3N4dkc5Mi9ERmV5OWk1VDgrNmRiWUtwV3kzZjNMTys2djZuSi91VnplNGJuR3huclVWamN2YTUwYWZ4VWpJLzVZQmw4a0VtSEl5QWhrcHlYQjBjMEwrdjF3cG5oVmRUV01qZnRmN3U0UWlVVHdEUXJDcGFnb0ZPVGtJQ1V4RVJJOVBYaTFMTWZ1SFJDQXErZlBJejBsQmNXRmhRQzZ0My83d3FWTDhjUG5ueU1yTFEyL2Z2Y2RIbHUrWEtPaXNoQ1pPeUkxTTBONWFTa1dMRmtDQ3l1ckxsMGpGb3NSRWhxS2tOQlFGT1huSTNMelpxUW5KMlBiaGcxWS92TExQY3B6ZU85ZXFGUXFMRjYrSEQ2M0xKdmYxTmpZbzNGdjZ1NW5aMnB1cmw3ZTN0WERvODM1c3BJU0FJQ1poWVZHZnhhTVRFeFFVMVdGOHRMU2RsY3RxQ2dyNi9KWVJFUkVSRVJFUkVUVWQxaHdKOUp5VW1NamVMazdJVFVqRndxRkVuRkptUmcreEZmb1dFVFV6ems1V0NNM0x4L2VYcDdkSHVQay9oMm9yNjNCcUluMzQ3ZVdnanNBekZyMEZCUUtCWFIwZEdEYnpSbnV1aEk5ZkxUeFlLZjlJamQraWRNSEl3RUE0NmZQd3dPUHJlalcvVzQ2c21zejZtcXFZQ0kxdzlXenh6QnUybHk0ZXZrQkFCb2I2bkZpMzI4QWdMU0VHS1RHeDJCUXdKQWUzYSt2NWVibHc4bWg3YXpqZ2NvM01CQ1hvcUtRbHB5TWxQaDRlUG42UXJkbEZyTzNYL1BubXBxUWdOTGlZaGlibU1DcFpTOXhUVWdrRWl4ZHVSSmZ2UDgrWXE5ZXhmOSsvUlZ6SDNsRXF6TjN4TTNMQytXbHBVaTRkZzFqSms3VStIbzdSMGNzZXZKSnZMOXFGYkxTMDN1Y3A2UmxyM2JuMjU0eExTbXB4Mk1EM2Yvc0J2bjU0Y0xwMDdnY0ZkVnV3ZjNhNWNzQU5IOFp3dFhEQS9FeE1iaDg5aXdjWFZ6YW5MOTA1b3hHNHhFUkVSRVJFUkVSVWQ5b2YzTkZJdElxUTRNSHFZK2pZMU1FVEVKRUE0V3JveTJ5Yy9PNmZYMTFaUm1PN2RrQ0o3ZEI4UEliM09iOEE0dWZ3YXhGVDZuM0xpNHV5TVVyajArNzR6K2F6R2dIZ0lhNldseUpPZ0tSU0FSVGMwdWNQYklIeFlXYWpYR3I4cElpbkQ0UUNTZjNRVmoyMS9lZ1Vxbnd2NS9YcTg4ZjJiVVpWUlZsaUxqdlFZakZZdXo2WlYySCswZDNScVZTb2FteG9kdFp1eXM3TncrdWp0MWYxYUMvOFE0SWdGZ3NSa3BDQXZLeXMrRi95ejdkcHVibXNITjBSRlphR3JMVDArRVRHTmp0bWVsU1UxTXNYYmtTZXZyNk9IdjhPSTRmT05DbDYvWkhSbUxYbGkyQ1pHN1A2QWtUSUJLSnNEOHlFa214c2EzT05UWTA0TVRCZytwOXhnSGdRR1FrYXF1clcvWExiaW0wZDNXRy9KMFltWmdBQUdJdVhsUzNsUllYWS9mV3JUMGUrNmF1ZkhhM2YwN2pwa3lCanE0dXpwODZoWE1uVHJUNlBaQWNGNGRqKy9kRElwRWdmT3BVamJLTUNnOEhBRVFkTzRhcjU4K3IyMVVxRmM2ZE9JR3pKMDVvK25oRVJFUkVSRVJFUk5RSE9NT2RxQjhJQ2ZUR3RsM0hBUUJYNDFod0o2S2VjM0cydzZWck9kMitYa2RIRndxRkF0UG1QOTZsL2tZbVVvU0dUNzlqbjRzbkQ2Q3VwdnFPZlc1MVlPZEcxTlZVSTJqNEdBU05HSXRmdjFxTlRlcyt4SE52cnVsd0QrUTcyZm5UV3NqbE1zeDVkRG5jQnZsamNPaDRYTHQ0Q2pFWFRzTFJ4Uk1uOTIySG81c1haajN5TkJvYjZuSHUyTys0ZVBJQVJrYk02UEk5aXZLeWNQWHNNVnc1Y3dRVFp5L1NPR05QWmVma1lzVGd0ak5uQnlwREl5TzRlSGdnUFNrSktwV3F6WDduM3Y3K09IZnlKT1F5V1krWFpuZDBjY0dpSjU3QXh2WHJzWC9uVHBpWm0yTm9XTmdkcnpsMStEQVVjamxtTFZ5b2ZqbWxMelBmenQzTEM1Tm56c1RoUFh2dy9lZWZ3OUxhR3BiVzFtaW9yMGRoWGg3a2NubXJGd0NPN3R1SDR3Y093TTdSRVNaU0tXcXFxMUdRbXd1eFdJejc1czNyY1o2dzhlTnhlTThlUkc3ZWpJdG56a0Fpa1NBbkt3dmpKMC91OGtzTlhkSFpaM2Y3NTJUbjRJRDVpeGRqKzhhTjJMbHBFNDd0Mndjck96dFVWVlNndUxBUU9qbzZXUFRFRTdDMnM5TW9oMjlRRUVaUG1JQ3p4NC9qMSsrL3g2SGR1MkZ1WllYU29pSlVWbFRnZ1VXTEVMbDVjNisrWkVGRVJFUkVSRVJFUkQzSGdqdFJQOEI5M0ltb3R3WDR1T09IWHp0ZnNyMGpSaWFtbVB2NHN3Z2NOcnBML1kybFpwajl5Tk4zN0JOLzlWeVhDKzV4bDZOdytzQk82T2pvNHI2RnkyRHI2SXBMcHc0aE5UNGF2MzY5R28rdWVFMmpvdFMxQzZjUWYvVWNob3dNaDVkLzh6THgweGNzUmV6bE0waU5pOGJwQTVGUUtPU1l0MlFsUkNJUnBzMWZnc3Ruam1EL2J6OGlaTlNFTzQ1ZFVwVGYvTFV3RDZ0ZmV3cEE4d3NMT2pvNlhjN1hXNjdGeFdQcGd2QSt2NitRZklPQ2tKV1dCanNIaHphenJyMERBbkQ2U1BNcUNiZnVFZDVkZ1NFaG1ERnZIdmJ0MklGdEd6WkFhbWFHUVMzTHdMZWJMVEFRTXBsTVhXd1hJdlB0cHM2ZURVY1hGNXc1ZWhSNTJkbW9LQ3VEc1ZRS3YrQmdoSTBmRDFzSEIzWGZLYk5tSVQ0bUJzVkZSU2pLejRmVTFCUkRRa01SUG5WcW0yWGd1MlBLckZuUTBkWEZoVk9uVUpDYkN6TUxDOHg0NEFHTW56cTFWd3Z1d0owL3UvWStweEZqeHNEZTBSSEhEeHhBUmtvS01sTlNZR1JzakpEUVVFeVlNUU1PenM3ZHlqSDNrVWZnNU9xS3N5ZE9vQ2cvSDFXVmxYQnhkOGVDcFV2aDZPeU15TTJiWVdCbzJDdlBURVJFUkVSRVJFUkV2VU1rcjAzdjNscW9STlNubm5wNU5WSXptcGRLL3VqdFo3bVBPeEgxaUVxbHdzTlB2WVBQUHZvUVRvNE9uVi9RaVE5ZmZRTEZCYm50N3J2K3l1UFRZT1BnakZYLytiN2JZOXdxSWVZQ05uejZIdVN5SnN4YzlHZE1uUGtRQUtDeXZBU2Z2ZjA4S3N0TE1DUXNBbzg4OHlwMGRTVjNIT3VWeDZmQnpOSWFLcVVTTWxrVFh2M3dXMGpOTE5YblM0cnlrWFR0SW5iK3RCYWpKODNFZzh0ZVVKL2J1K1U3SE51ekJmUC85QmVjT3JDelZmYnlraUpFbnp1T21Bc25rWnZ4eDhva3JsNitHRDUyQ2tKR1RZQ3gxS3pEWjM3bDhXbXdzTGJERzJzMjNqRy9Kbkx6OHZIQ3E2OWh5OWZ2OU5rTTJaZmUrZ0xSc1NrNHR1UFRQcmtmMFVDV21acUtkYXRYdzlIRkJTLzg0eDlDeHlFaUlpSWlJaUlpR3JCMGpUMDErZ3RVem5BbjZpZUdCWHVyQys1WHJ5ZXo0RTVFUFNJU2lUQnNzQTh1UjEvcmxZSjdYMUNwVkRqKyt6YnMyL1lEbEFvRndpYmVyeTYyQTRDWmhUWCsvTGYvdy9vUFZpSG0vQWtVRitiaTBSV3Z3ZDdwempOdDlmUU5NR3ZSVTFESTVhMks3UUJnYmVlSUhHTXBIRjA5TVhQUlU2M09UWnIxTU95ZDNUQnN6R1NjT3JDejFibllTMmV3ZDh0M0FBQnpLeHNNSHpzRm9lT253ZHJlcVNjL2doNjVFbk1Od3diN2NEbHFvbjdxL0tsVEFKcFhPU0FpSWlJaUlpSWlJdTNCZ2p0UlB6RWtjQkMyN2pvR0FMZ2FseVp3R2lJYUNFYVBDTVNlSTZjeDUvNDc3NjJ1RGZLejByRGpweStRbVJ3SEFJaTRmd0ZtM1ZZQUJ3QUhGMCtzL01jbitQNlRONUdmbFlZMWI2ekE2TW16TUhuT0k1Q2FXWFE0L3AyV3hoODZaaEpDUms5c1U2ZzJORGJCOExGVG1yKzViYjJnd1dIaHlNNUlSdWo0YWZBT0hLb1ZSZTVqSjg5Z3p0VGhRc2Nnb2c1VWxKVWhMam9hUThQQ1lHUnNyRzV2YW16RXNmMzdjZVhjT2VnYkdHRE14SWtDcGlRaUlpSWlJaUlpb3R1eDRFN1VUd3dPOEZMdjQ1NlVtb1g2K2lZWUd1b0pIWXVJK3JIUkl3THg4Zm90S0NrdGc3V1ZaZWNYOUVCeFFTNWVlWHlheHRmbFphYml5TzdOdUg3eE5GUXFGWXhNVFBIZ3N1Y3haR1RIKzVEYk9ycmd4ZmZXWXZ1R3ozRTE2aWhPSDR6RTJhTjdFQkkyQWNQSFRjRWcveUVRYTdoLytxMEY4K3JLY29qRll1Z2JHa0ZIUnhjNTZja29LeWxzdFh5OW1ZVTFGcTk0cmQyeDJ2czV0TmRXWGxMVWJydWpxeWYrK3EvMUd1VXZMaTFGU2xvcVJ2OTlpVWJYRVZIZmFXaG93SzR0VzdCbjJ6YlkyTnREYW1xS3BzWkdGT1RsUWRiVUJEMTlmVHo2MUZNd3QrajQ1U0VpSWlJaUlpSWlJdXA3TExnVDlSTW14b1lZNU9HTWxQUWNLQlJLeENXbFkwU0luOUN4aUtnZjA5T1RZTUtZRUJ3OGVoeVBMcHgvVis5bGFHU0NrRkVSZCt3VGZlNEU2dXRxQUFBRk9Sblk4czFINnYzUHhXSXhSb3lmaHBtTC9nd1RxVm1uOXpNd01zYmlGYTloeExncDJMUDVXeFRrcE9QeW1jT0lQbjhjSzE3L0NPN2UzVitTK2VTKzdUaTJkMnViZHY4aEk3dDB2WTJEYzdmdkRRQ1dOdllhWDNQd3lIRkVqQTZCUk1MLzlDUFNWbFkyTnJoLy9ud2tYTCtPb3Z4OEZCY1dRcUtuQjJ0YlczajcrMlBzcEVrd3Q3eTdMMGNSRVJFUkVSRVJFWkhtK0xldVJQM0kwS0JCU0VuUEFRQkV4NmF3NEU1RVBUWnI2aGk4dFhvREhwNy9BSFEwblBWOUt6MTlBK2pwRzNSNDNzVE1IQTh1ZStHT1k2UW14S2dMN3ZiTzdyQ3lkVVJCVGdaQ3dpWmcwcHhGc0hOMDFUaVhiL0FJK0FRTlI5emxLSnc2R0luQm9lTmFGZHR0SEp4aFphdlpIdlkrd2NOUW1KY0ZoVUlPbFZJRkhSMGQyTHU0WTlLc1JWMjZmdFYvdnRmb2ZqMGxWeWl3Yy9kZS9QUFZQL1hwZllsSU14S0pCQkhUcHlOaXV2WnY4MEZFUkVSRVJFUkVSSDhReVd2VFZaMTNJeUp0Y1BaU0hGNS8vMnNBUUlDdkI5Wis4S0xBaVlob0lIajF2ZldZTkhFcVprNmZJblNVVnVSeUdlcHJxeUUxNDR6T250aDc0QkNPSFQrTUQ5OThwcy92L2RKYlh5QTZOZ1hIZG56YTUvY21JaUlpSWlJaUlpSWk2ZzVkWTA5UjU3MytJTDViUVlpbzl3WDdlMExjc28vd3pYM2NpWWg2NnZHRjAvREwxdCtnVkNxRmp0S0tycTZFeGZZZVVpcVYrR1hyZGp5K2dETm1pWWlJaUlpSWlJaUlpTzRHRnR5SitoRVRZME1NOG16ZSsvZm1QdTVFUkQwVjdPOEpKenR6Ykl2Y0pYUVU2bVhiZHU2Q2s1MDVndnc5aEk1Q1JFUkVSRVJFUkVSRU5DQnhEM2VpZmlZa2NCQ1MwNXIzY2IvS2ZkeUpxSmY4NWNrSHNmTHYvOFhraUhCWVczRlcrVUJRVWxxS243ZHN3OXAvdnlSMEZHellzbC9vQ0VSMG02VVB6eEE2QWhFUkVSRVJFUkhSZ01DQ08xRS9FeExramEyN2pnRUFMa1luNGFuSFpndWM3YmRZOFFBQUlBQkpSRUZVaUlnR0FpY0hhOHlkTVJacjFxN0h2OTU2WGVnNDFBdldyUDBLOCs0YkJ5ZDdLNkdqNE1jdCs0U09RRVMzWWNHZGlJaUlpSWlJaUtoM3NPQk8xTStFQkhwRFYxY011VnlKbFBRY2xGZFV3OEpjS25Rc0lob0FGajg0RlN2Ly9sL3MzUE03NXMyNlgrZzQxQU03ZCs5RllXRWUzbnhob2FBNVFnSUhJVG8yQmNkMmZDcG9EaUlpSWlJaUlpSWlJcUs3aFh1NEUvVXpob1o2Q1BMelVuOS82VnFTZ0dtSWFDQ1JTSFR4OWl2TDhPTlB2eUFsTFYzb09OUk5LV25wK0hIakpyejl5akpJSkh5M2tvaUlpSWlJaUlpSWlPaHVZc0dkcUI4YU9jeGZmWHpoU29LQVNZaG9vSEd5dDhLTHl4Zmk5WGYvaGVLU1VxSGprSWFLUzByeDkzZitEeTh1WDZnVlM4a1RFUkVSRVJFUkVSRVJEWFFzdUJQMVEyRkQveWk0WDd5YUFLVktKV0FhSWhwb3drY1B3Zno3eCtMbDE5OUNkWFdOMEhHb2k2cXJhL0RYMTkvQ2d6UEhJWHowRUtIakVCRVJFUkVSRVJFUkVkMFRXSEFuNm9jOFhCMWdaV0VLQUtpc3JrVktXcTdBaVlob29IbG96a1NFRGZYR3kyKzh6YUo3UDFCZFhZT1gzM2dibzRmNjRLRTVFNFdPUTBSRVJFUkVSRVJFUkhUUFlNR2RxQjhTaVVRWWVjc3M5d3ZSWEZhZWlIcmYwMHZtSU1UZkZjKyt2SXJMeTJ1eDRwSlNQUHZ5S29UNHUrS3BKYk9GamtORVJFUkVSRVJFUkVSMFQySEJuYWlmR25uYnN2SkVSTDFOTEJKaCtkSTV1SC9TY0t4NDZXOUlTVXNYT2hMZEppVXRIU3RlK2h0bVRocUI1VXZuUUN3U0NSMkppSWlJaUlpSWlJaUk2SjZpSzNRQUl1cWVZVU44SUJhSm9GU3BFSmVVaVpyYWVwZ1lHd29kaTRnR29JZm1USVM5alNWZS92cy9zT3p4eFpnM2U2YlFrUWpBamwxNzhlUFBtL0RTOG9YY3M1MklpSWlJaUlpSWlJaElJQ3k0RS9WVHBpYkc4UE54UjN4U0JwUktKYTVjUzJiQmhZanVtdkRSUStEbDdvUjNQLzRSbDY3RzRLV1Z5MkZ0WlNWMHJIdFNTV2twMXF6OUNvV0ZlZmppM3kvQnlaNmZBeEVSRVJFUkVSRVJFWkZRdUtROFVUODJjcWlmK3ZoaWRLS0FTWWpvWHVEa1lJMjFIN3dJTHhjTExGdnhQTFpzajRSU3FSUTYxajFEcVZSaXkvWklMRnZ4UEx4Y0xMRDJneGRaYkNjaUlpSWlJaUlpSWlJU0dBdnVSUDFZMkMzN3VGKzRHZytWU2lWZ0dpSzZGMGdrdWxqNjhJei9aKy9PNDZxcUUvK1B2KzlsRTFrRVJXVlZGRGRjY1F0M0tkTmNNMHZMbHNuSkZpc2JwMmxtc21tcVg4djBiV29tSzV0U3N5eVh6TkxTU25QZjkxMWNRRUVRRmNUY1pWOHU5LzcrVUcrZ1lDTGdnY3ZyK1hqMGVOelBPWjl6N3ZzQUR4N0orMzdPMFNmdlBLOGRPN2Zva1NlZjFhS2x5MlVwS0RBNm1zT3lGQlJvMGRMbGV1VEpaN1ZqNXhaOTh1Ky9hTlFEL2VYaXdvMktBQUFBQUFBQUFNQm8vS1VXcU1LYWhZWEkyOHREYWVtWk9uWG1nbzZtL0tyUVlIK2pZd0dvQm9JQy9QVHZWOFpvWDJ5aVpzMWJwcSsrbnFON0JnOVV2ejVScXN1dDVzdkY2Yk5udFd6bEdzMy9lWkVhaGRUVCtHZnZWK3Z3UmtiSEFnQUFBQUFBQUFBVVF1RU9WR0ZtczFtZEk1cHI1ZnBka3FSdHUySXAzQUhjVW0zQ0crdmRWNTlXWE1KeExWeStXWTg5UFU5Tnc1cm85bDdkMWFGZFd3VUhCUm9kc1VwSlRqbWhYZEY3dFhyZFJzVW5IRmJ2cmhGNjY4VS9xbGxZaU5IUkFBQUFBQUFBQUFERm9IQUhxcmpPN2NQdGhmdjJQUWQxLzkyM0c1d0lRSFhVTEN4RUw0U0Y2TG5SdzdSbFo0dzI3ZGloNlYvUGxzbnNyTGF0V3FwQlNMQWFCQWNwT0NoUTNsNWVxdW51THZlYTduSnhybDcvSzVKdnNTZzdLMXRaMmRsS1MwOVhjc29KSFV0TzBiSGp5ZHA3SUVZMnEwVWQyamJUM1gwN3FzdExmNUNycTR2UmtRRUFBQUFBQUFBQTExRzkvc29OT0tET0VTM3NyNk1QSEZaT2JwNXF1TGthbUFoQWRlYnE2cUplWGR1cFY5ZDJzdGxzU2trOW93TnhSNVNjY2txcjFoeFFTdW9aWldabUt5czdWMWs1MmJKWXJFWkh2cVdjbmMycVdjTmROZDNkNU9IaHJxQUFQelVJcktkT2JVTTBhbmd2QlFYNHlXUXlHUjBUQUFBQUFBQUFBSENES055QktxNjJqN2VhTkFyVzRTUEp5cyszYVBlK2VIWHQxTXJvV0FBZ2s4bWs0TUM2Q2c2c2EzUVVBQUFBQUFBQUFBQXFoTm5vQUFES3JrdUhjUHZyRFZ2M0dwZ0VBQUFBQUFBQUFBQUFxRDRvM0FFSDBDT3lyZjMxcHUzN1piVldyMXMwQXdBQUFBQUFBQUFBQUVhZ2NBY2NRTE93RU5XdDdTTkp1cENXb1FPSGtvd05CQUFBQUFBQUFBQUFBRlFERk82QUF6Q1pUT29lMmNZKzVyYnlBQUFBQUFBQUFBQUFRTVdqY0FjY1JNOHV2OTFXZnVPMnZiTFpiQWFtQVFBQUFBQUFBQUFBQUJ3ZmhUdmdJTnFHTjVHWFIwMUpVc3JKczBvNmZ0TGdSQUFBQUFBQUFBQUFBSUJqbzNBSEhJU3pzMWxkTzdXeWo5ZHpXM2tBQUFBQUFBQUFBQUNnUWxHNEF3NmtSK1J2dDVYZnNIV2ZnVWtBQUFBQUFBQUFBQUFBeDBmaERqaVF6aEhONWVycUlrbUtUenl1WDArZk56Z1JBQUFBQUFBQUFBQUE0TGdvM0FFSFVxT0dtenBIdExDUE4yNWpsVHNBQUFBQUFBQUFBQUJRVVNqY0FRZlRJN0tOL1RYUGNRY0FBQUFBQUFBQUFBQXFEb1U3NEdDNmRXb3RzOGtrU2RvYms2QzA5RXlERXdFQUFBQUFBQUFBQUFDT2ljSWRjRERlWGg1cTI3S0pKTWxxdFdyenpnTUdKd0lBQUFBQUFBQUFBQUFjRTRVNzRJQjZkUG50dHZJYnQrNDNNQWtBQUFBQUFBQUFBQURndUNqY0FRZlUvYmJmQ3ZkdHUyT1VrNXRuWUJvQUFBQUFBQUFBQUFEQU1WRzRBdzdJdjI1dE5XMGNJa25LemN2WHp1aERCaWNDQUFBQUFBQUFBQUFBSEErRk8rQ2dla1QrdHNwOXphWTlCaVlCQUFBQUFBQUFBQUFBSEJPRk8rQ2dlblZ0WjMrOVlkcytiaXNQQUFBQUFBQUFBQUFBbERNS2Q4QkJoUWI3cTNIRFFFbFNUazZ1dHV3NFlIQWlBQUJRV2N5YU1rV2ZmL2loMFRHS0dEOW1qTWFQR2FPODNGeWpvNVE2UzJYS1hwektuZzhBQUFBQUFLQXFvM0FISEZpZlhoM3RyMWVzMzJsZ0VnQUFVSm5FN3R1bitOaFlXYTFXbzZNQUFBQUFBQUFBVlJxRk8rREE3dWpSd2Y1NjY2NERTcy9NTWpBTkFBQ29MTHBGUmFuYjdiZkxiT2FmQXdBQUFBQUFBRUJaOEJjMndJSDUxNjJ0TnVHTkpVa1dpMVhyTmtjYm5BZ0FBRlFHZzRZUDE5Q1JJNDJPQVFBQUFBQUFBRlI1Rk82QWcrdlRzNVA5OVlwMTNGWWVBQUNVVG5XNDdYeDF1RVlBQUFBQUFBQlVER2VqQXdDb1dGSGRJL1R4Ri9OVVVHQlY5SUhET24zdWd1clc5akU2RmdBQUZXYmVqQm5hdm5HakJ0eDdyNkx1dXF2SXZtOCsvMXg3dG05WC8zdnUwZTBEQmhUWk4rWDk5NVVZRjZmblgzMVZHMWV0cWhUbkNBZ09MdGZydW5LKzhXUEdTSkxlbWpoUnJtNXU5cmxYdHIveDRZZGFzWENodG0vWW9KeWNITDA3WlVxUmM1NUtUZFdLUll0MCtPQkI1V1pueTlmUFR4MjZkRkh2dm4zbDVGejBueGduamgvWDJxVkxsUmdmcjR5ME5MbTZ1Y2svTUZEOWhnNVZXUFBtS2s3Y2dRTmF0WGl4a3BPU1pES2JGZHl3b2ZyZGZiY2FOVzE2emR6elo4OXE0NnBWT25UZ2dNNmRPU09UcElDUUVOM2V2NzlhdG10M3pmd2J2Y2FyMld3MmZmWEpKenE0YjUrQ1EwTTE1b1VYaW56dHJraEtTTkRLUll0ME5DRkIxb0lDMWZYM1YyVFBub3JzMVVzbWsrbWErYWQvL1ZWcmx5N1Y0WU1IbFhieG90emMzQlRjc0tHNjkrbWpGcTFiRjV2bFpvNjUyZXNwTENNdFRXdVhMVlBzM3IwNmYrNmNUQ2FUL0FNRDFYL1lNRFZwMGVLbTh4WCtlZHkxZGF2V0wxK3VjMmZPeUs5K2ZkMDFkS2hhdDI4dlMzNitsdjM4czNadjNhck05SFRWcVZkUHQvZnZydzVkdXR6UTlRSUFBQUFBQUZRVVZyZ0REcTZXbDRjNnRidjBCMUNiemFiVkczWWJuQWdBZ0lyVi9IS2hseGdYVjJTN3pXYlQ0WU1ISlVrSmh3NFYyVmRnc2VqWWtTUHlxbFZMQWNIQmxlWWM1WDFkTjJyTjBxWGF2R2FOQWtKQzVGdW5UcEY5Y1RFeG12ajIyNHJldmwyZW5wNXEwTGl4THA0L3I2VUxGbWpHcEVteTJXejJ1VEhSMGZyZk8rOW96L2J0Y25WelU2Tm16VlRMMTFkSEV4TjEvTWlSWXQ5NzUrYk5tdmJ4eDhyS3lGQklvMFl5bTB4S2pJdlQxQTgrVVBMUm85Zk1uL3JCQjFxL1lvWHljbkxVb0ZFaitkU3VyV09KaVpveGFaSmk5KzY5cVdzc3pxSjU4M1J3M3o3VnFWdFhqejMzWExIbDlMN2R1elhsdi8vVnlaUVVCVGRzS0ovYXRYWGkrSEhObnoxYjgyYk11R1orVEhTMFBuenJMVzNmdUZGV3ExV2hZV0h5OFBSVVhFeU12dno0WTYxWXVMQmNqcm5aNnlrc09TbEpFOTU0USt1V0wxZjZ4WXNLQ1EyVmYyQ2dUaVFuNjBoOGZMbmtXNzE0c1JiTm15ZHZIeDk1MWFxbFU2bXBtalZsaXVKall6VmowaVJ0WExWS2Z2WHFxWmF2cjA2bHB1cmJMNys4N3ZjWUFBQUFBQURnVm1DRk8xQU45T25WVVZ0M3hVaVNWcTdmcWZ2dnZ0M2dSQUFBVkp5bTRlRXltODFLT254WVZxdFZadk9sejVpbUppY3JJejFkcm01dVNqcDhXQmFMUmM2WFYyTWZUMHFTSlQ5ZnpWdTFxbFRuS08vcnVsRzd0MnpSdUgvK1UvVURBNHNVNkdrWExtajIxS2txS0NqUVEwOCtxWGFkTGoyNkpqTWpRMU0vK0VBSDkrL1hubTNiMUQ0eVV0S2xVcmVnb0VBalJvMVNwMjdkaXB3bkl6MjkyUGRlTW4rK0huM21HZnZxOU95c0xIMDJZY0tsbGZMTGx1bmhKNThzTWo4d0pFUVBQUGFZR29hRjJiY3RtamRQNjVZdjE1cWxTeFhldG0ycHJyRTQyelpzMFBvVksrVGg1YVhIeDQyVHA1ZFhzZk1Xeko2dHdTTkdxTnZ0dDl0WHM4ZEVSK3ZycVZPMVk5TW10WXFJc0YvWCtiTm45YzBYWDZqQVl0RTlEejZvTHIxNzI0ODV1SCsvWmsyZXJCVUxGeXFzZVhQN3l2NmJPYVlzMTNORmRsYVdwaythcE15TURIV05pdEtnKys2VGk2dXJKQ2tqUFYxblQ1MHFsM3k3dDIzVFg5OTRRejYrdnJKYXJabzFaWW9PN05tajJWT25TcEtlZitVVjFmWDNsODFtMDV4cDA3Um4yemF0WDdHaXhPOHhBQUFBQUFEQXJjQUtkNkFhNkg1Ykc3bTV1a2lTNGhLTzY5aUpVd1luQWdDZzR0UndkMWZEc0REbDV1VG94TEZqOXUySFkyTWxTUjI2ZEZGK2ZyNk9KU2JhOXlWZVhxRjdwWml1TE9jbzcrdTZVWkc5ZXFsK1lLQWtGYmtOK29aVnE1U2RsYVZlZmZ2YXkzWko4dkQwMUlCaHd5Ukp1N1pzc1c4L2YvYXNwRXNmRmlqTTI4ZEhnU0VoeGI1Mzc3dnVLbklyZVBlYU5kWHY3cnNsU1VjUEg3NW0vc05QUFZXa2JKZWtIbmZlS2VuU3F1elNYdVBWRXVQaXRHRDJiTG00dXVxeDU1NVRuWHIxU2o1bno1N3Fmc2NkUmM3WHNsMDc5ZTdYVDVLMGRmMTYrL1lOSzFjcUx6ZFhuYnAxVTllb3FDTEh0R2pkV2xIOSs4dG1zMm5EeXBWbE9xWXMxM1BGcHRXcmxYYmhncHEzYXFWN0huelFYclpMa3FlWGwvM3JYOVo4ZHc0ZUxCOWZYMG1TMld4V24wR0RKRWxabVpucU8yU0k2dnI3UzdyMC9icnlOVDErbmU4eEFBQUFBQURBclVEaERsUUROV3U0cWR0dGJlemoxZXQzR1pnR0FJQ0tkNlZnVGloMCsvWDQyRmpWcVZ0WFhYdjNsdlJiVVMxSlIrTGpaVGFiMWJSbHkwcDNqdksrcmh0UjBvcmhnL3YyU1pJNmQrOSt6YjdnaGcwbFNTbkhqOXUzTldqY1dKTDAzVmRmNmZUSmt6ZjAzb1dML0t2UG5aNldkczIrSzZWdWdjV2kweWRQS25idlhrVnYzeTVKc2xnc3lzL0xLL1o5Ym1SVjlKbFRwelJ6OG1UWmJEWTk4dFJUQ2drTnZlNzg0cjR1MG0vWFZQaVcrUEV4bCs0K1ZIamxmMkZ0TzNhVUpCMHA5Q0dEbXptbXNOSmV6eFV4MGRHU3BCNTkrbHgzWGxuek5ibnFneG4xQXdMc3I2LytmbDBwMy9OeWMyV3hXSzZiQ3dBQUFBQUFvQ0p4UzNtZ21yaXpaMGV0M25DcGFGK3hmb2NldmYrdTY2N21BZ0NnS212ZXVyV1dMRmlneExnNDllN1hUeGFMUlVmaTQ5VzVSdy81QndYSnk5dGJodzhkVWo5SlZxdFZSeE1TRkJJYUt2ZWFOU3ZkT2NyN3VtNkVUKzNheFc0L2QvcTBKT2svcjcxVzRySFptWm4yMThNZmZWUXpKazNTNFlNSDlmN3JyNnRKaXhicTNLT0gyblRvWUw4bC90VTh2YjJ2MmVaV280YWtTOWQwdGJnREI3UnE4V0lkUzB4VVFVSEJOZnRMdWwxOFNkZFkySXhKazVTVm1ha2g5OSt2Rm0zYS9PNzhXaVdjMDl2SFIxTFJyODI1eTZ2L3J4VEhWNnRkdDY0a0tUTTkzZjRJZ1pzNXBpelhjOFhwWDMrVnBCTHZTbkJGV2ZQVnZPcm4xTm5GeGY3YXc5T3p5RDZYUXZ1c0JRV1NNLyswQlFBQUFBQUF4dUN2RWtBMTBibDl1THc4YWlvOU0wdkpKMDRyTGlGWnpadGMvNCttQUFCVVZRSEJ3Zkx5OXJZLzcvem80Y1BLejgrM2w0eE53c01WdlgyNzhuSnpkZXJrU2VYbTVLaDU2OWFWOGh3VmViNlNPRGs1RmJ2OVNubmRwRVVMbVV1WVU1aGZ2WHA2L3RWWHRYZm5UbTFkdDA3eHNiR0tqNDJWZjJDZ1JvMGRxOXArZnRjY1U1b1BCTzdkc1VPelAvOWNibTV1NnQ2bmp4bzJicXphZm42cVU3ZXVYdnZ6bjY5N2JFblhXSmgvVUpET256MnJ2VHQzS3JKWHJ5SWxiM0hNSldUUHU3ekt2dkR4dHNzZkhpanBlcTlzTlpsTTlqazNjMHhacnVjS1MzNitKUDN1OTd5cytRQUFBQUFBQUtvaWJpa1BWQk11ems3cTNTM0NQbDYxWWFlQmFRQUFxRmdtazBuTlc3ZFdUbmEyVW84ZlYvekJnM0p4ZFZWWXMyYVNwS1l0VzhwcXRTb3hQbDVIU25qT2VXVTVSMFdlcjdTOGF0V1NkR25sK3VQanhwWDRYMkZtczFrUm5UdHJ6Ri8vcWhmKzMvOVQ0MmJOZFBMRUNjMmRQcjNNZVZZc1dpU2J6YWFIeDR6Um9QdnVVK3YyN1JVWUVsSnVaZTZJVWFNVUVocXFvd2tKbXZQRkZ5V3VscjhpSnp1NzJPMnB5Y21TVk9SNTZWZFd2Wjg1ZGFyWVk4NmRPU05KcXVYcmE3K2Vtem1tTE5kemhkZmx1dzZVOUw1WGxEVWZBQUFBQUFCQVZVVGhEbFFqZlhwMXNMOWV0V0ZYc2JkbEJRREFVUlIrM25sOFRJekNtamUzMzZLNmFZc1draTQ5N3p3eExrNGVucDRLdXZ5YzhNcDRqb284WDJrMERBdVRKTVh1M1h0VHg5Y1BETlRJeHgrWEpCMU5UQ3h6bmpPWGIzVWVmTlUxSmh3NlZPWnpTNWRXcEk4YU8xWSt2cjdhdjN1M2Zwd3o1N3J6RCt6WlUrejJyZXZXU1NyNjRZY21sNzlYT3pkdEt2YVl2VHQzbHNzeGhaWDJlcTVvM0x5NUpHbjdoZzNYblZmV2ZBQUFBQUFBQUZVUmhUdFFqYlFORDVOZjdVc3IwODZjdTZpOU1Ra0dKd0lBb09JMGJkbFNack5aOGJHeFNqbDJUT0dGbmxudDdlT2orb0dCT3BxUW9HT0ppV3JXcWxXeEsyNk5Qc2VTQlF2MDA3ZmZsbnVtbTlVMUtrb21rMGxMRml6UW9mMzdpK3pMemNuUjJtWExkUGJ5Yzk0bGFlbUNCY3BNVHk4eTc5amxvdDIzVHAweTU2bDUrYm5lMGR1MzI3ZWRQWDFhUDMvM1hablBmWVdYdDdkR2pSMHJWemMzYlY2elJtdVdMaTF4N2k4Ly9LQkRCdzdZeDFhclZTc1dMbFJNZExScXVMdXJhMVNVZlYrUE8rK1VrN096dHE1ZnJ5MXIxeFpaYlI1MzRJQldMMWtpRnhjWDllcmJ0MHpIM016MVhQMXoxNnR2WDVuTlptM2Z1RkhybGk4djhxSE44MmZQNnZEQmcrV1dEd0FBQUFBQW9LcmhHZTVBTldJMm0zVkhqdzc2N3FmVmtxU2xxN2Nyb25WVGcxTUJBRkF4M0d2V1ZFaWpSa284ZEVnMm0rMmFaNWszRFEvWGxuWHJaTW5QTDNIRnJkSG5XTDlpaFFvc0ZnMGVNVUptczduY010MnMwTEF3OVJrMFNDc1dMdFMwano5V2JUOC8xZmJ6VTA1MnRrNm1wTWhpc1JUNUFNQ3F4WXUxWnVsUzFROE1sS2VYbHpMUzA1V2FuQ3l6MmF3Qnc0YVZPVTlrejU1YXNYQ2hGbnp6amJadjNDZ1hGeGNkUDNwVVBmdjB1VzR4WGxxQklTRWFPWHEwWms2ZXJDWHo1NnVXajQvYVIwWmVNeStpYzJkTm16aFI5UUlDNU9YdHJWT3BxVXBQUzVPenM3TkdqaDV0ditXNkpOVVBDTkM5RHorczcyZk8xUHpaczdWNjhXTFZxVjlmYVJjdTZQVEprM0p5Y3RMSTBhUGxWNzkrbVk2NW1ldTUrdWN1SURoWTl6N3lpTDZmT1ZPTDVzM1QybVhMVkQ4ZzROS2pEWktUZGNmQWdXclNva1c1NVFNQUFBQUFBS2hLV09FT1ZETjllbmEwdjE2emFiY3lzM01NVEFNQVFNVnEzcnExTEJhTDZnY0VYTE9pdW1uTGxyTGs1OHRrTXFsWnk1YVY4aHpOVzdXeXIyZ3Y3MHczcSsrUUlYcjBtV2NVMXJ5NXNqSXpsUmdYcDRzWExxaEZtelo2Zk53NDFRc0lzTSs5Yy9CZytRY0Y2Y3lwVTBvNGRFaFpHUmxxMTdtenhyNzBrbHEzYjEvbUxIY09IcXk3N3JsSHZuWHFLRFU1V1JjdlhGRC9vVVBWdnh6Sy9LdTFpb2hRLzJIRFpMUFpOSGY2ZFB1cTdzSUdqeGlodTBlT2xNMW1VMUpDZ213Mm05cDI2cVEvdmZ5eXd0dTJ2V1orcDI3ZE5IYjhlTFhwMEVFV2kwVko4ZkhLeWNwU1JPZk8rdFBMTDZ0dHAwN2xja3hwcjZlNG43dk8zYnZyMlJkZlZLdUlDTm1zVmgySmoxZmF4WXRxMjdHajJoVjZ6L0xLQndBQUFBQUFVRldZTEptSnR0K2ZCc0JSMkd3MlBmSENlMG84ZWtLUzlNTFQ5MnRJdis0R3B3SUFPS0xwM3k3UlY5OHUxdW9mUGpJNkNnQUFBQUFBQUFEY0VHZVB4cVY2UmlNcjNJRnF4bVF5YVhEZmJ2YnhvaFdiRFV3REFBQUFBQUFBQUFBQVZGMFU3a0ExZEdmdmpuSjFkWkVrSFRwOFhJZVBKQnVjQ0FBQUFBQUFBQUFBQUtoNktOeUJhc2pMbzZaNmQybG5IeTlhc2NYQU5BQUFSMmUxOFFRakFBQUFBQUFBQUk2SndoMm9wZ3JmVm43NTJ1M0t5YzB6TUEwQXdCRzV1N3RKa2xKL1BXZHdFZ0FBQUFBQUFBQ29HQlR1UURYVnBtVmpoUVRXa3lSbFp1Vm8zWlpvZ3hNQkFCeE5xMmFOSkVueGljY05UZ0lBQUFBQUFBQUFGWVBDSGFpbVRDYVRCdmJ0WWg4dlhMN1p3RFFBQUVjVTNyeWh3a0tEOVBYM3k1VnZLVEE2RGdBQUFBQUFBQUNVT3dwM29CcTdLeXBTVGs2WGZnM3NpMG5Rc1JPbkRFNEVBSEFrWnBOSi94ajNzSktPbjlBbjA3Nm5kQWNBQUFBQUFBRGdjQ2pjZ1dyTXQ1YW51dC9XeGo3K2hWWHVBSUJ5RmhZYXBEOC9PVUtMVm16V015KytyelViZHlzbDlZeXNOcHZSMFFBQUFBQUFBQUNnekV5V3pFVCsyZ2xVWTl2M3hPckZOeWRMa255OFBmWGQ1Mi9LeGRuSjRGUUFBRWVUa0pTaWR5WityWVNrRktPakFFQVJmM3hnZ0VZOTBOL29HQUFBQUFBQW9KSnc5bWhzS3RYOGlnb0NvR3JvMkxhNTZ0ZjExYStueit0Q1dvWTJiZHVuM3QwaWpJNEZBSEF3WWFGQit1ejl2K3RnWEpMMkgwcFNkbmF1MFpFQVFKTFVybldZMFJFQUFBQUFBRUFWUnVFT1ZITm1zMWtEK25UUlYzTVdTNUlXcmRoQzRRNEFxQkJtazBrdG16ZFN5K2FOakk0Q0FBQUFBQUFBQU9XQ1o3Z0QwSUE3dXNoc3VuUjNqQjNSQjNYeTFEbURFd0VBQUFBQUFBQUFBQUNWSDRVN0FOWHo4MUhuOXVHU0pKdk5waVdydGhxY0NBQUFBQUFBQUFBQUFLajhLTndCU0pJRzkrMXFmLzNMeWkyeVdxMEdwZ0VBQUFBQUFBQUFBQUFxUHdwM0FKS2tMaDFicTdhUHR5VHA5TmtMMnJvcjF1QkVBQUFBQUFBQUFBQUFRT1ZHNFE1QWt1VHNiRmIvTzI2emozLzRaWjJCYVFBQUFBQUFBQUFBQUlES2o4SWRnTjNndnQxa05wa2tTVHYySEZUUzhaTUdKd0lBQUFBQUFBQUFBQUFxTHdwM0FIWUI5ZXVvZTJRYisvajdoV3NOVEFNQUFBQUFBQUFBQUFCVWJoVHVBSW9ZTVRqSy9ucloydTI2bUo1cFhCZ0FBQUFBQUFBQUFBQ2dFcU53QjFCRTYvREdhaFlXSWtuS3k4dlhUMHMzR3B3SUFBQUFBQUFBQUFBQXFKd28zQUVVWVRLWk5HSklsSDM4NCtMMXlyY1VHQmNJQUFBQUFBQUFBQUFBcUtRbzNBRmNvM2UzOXZLclhVdVNkUFo4bXRadTJtMXdJZ0FBQUFBQUFBQUFBS0R5b1hBSGNBMFhaeWNOSGREVFBwNjNjSTFzTnB1QmlRQUFBQUFBQUFBQUFJREtoOElkUUxIdTd0ZE5icTR1a3FSRGg0OXIvOEVqQmljQ0FBQUFBQUFBQUFBQUtoY0tkd0RGOHZieVVMK28yK3pqZVF2WEdCY0dBQUFBQUFBQUFBQUFxSVFvM0FHVTZMN0J2ZXl2TjJ6WnE1T256aG1ZQmdBQUFBQUFBQUFBQUtoY0tOd0JsS2hoc0w5dWF4OHVTYkxhYkpyL3l6cURFd0VBQUFBQUFBQUFBQUNWQjRVN2dPc2FNU1RLL25yUjhzM0t5c2sxTGd3QUFBQUFBQUFBQUFCUWlWQzRBN2l1anUyYUt6VEVYNUtVbVoyakpTdTNHcHdJQUFBQUFBQUFBQUFBcUJ3bzNBRmNsOGxrMHZCQ3E5eC9XTFJHVnB2TnVFQUFBQUFBQUFBQUFBQkFKVUhoRHVCMzNkbXJrMnA1ZVVpU1VrNmUxWllkQnd4T0JBQUFBQUFBQUFBQUFCaVB3aDNBNzNKemRkSGRkL1d3aitmK3RNYTRNQUFBQUFBQUFBQUFBRUFsUWVFTzRJWU1IZEJEenM2WGZtWHNPUkN2MkxpakJpY0NBQUFBQUFBQUFBQUFqRVhoRHVDRzFQSDFWcCtlbmV6akdYT1hHSmdHQUFBQUFBQUFBQUFBTUI2Rk80QWI5dEI5ZldVeW1TUkpXM2JHS0M3aHVNR0pBQUFBQUFBQUFBQUFBT05RdUFPNFlRMEM2K21PSHUzdDR4bHpseHFZQmdBQUFBQUFBQUFBQURBV2hUdUFVbmxreEYzMlZlNGJ0KzNUNFNQSkJpY0NBQUFBQUFBQUFBQUFqRUhoRHFCVVFvUDkxYnRiaEgwOGM5NHlBOU1BQUFBQUFBQUFBQUFBeHFGd0IxQnFvMGJjWlgrOWJuTzBrbzZsR3BnR0FBQUFBQUFBQUFBQU1BYUZPNEJTQzIwUW9GNWQyOW5ITTFqbERnQUFBQUFBQUFBQWdHcUl3aDNBVFhtMDBDcjNOUnQzNjJqeVNRUFRBQUFBQUFBQUFBQUFBTGNlaFR1QW14SVdHcVFla1cwbFNUYWJUVFBuc3NvZEFBQUFBQUFBQUFBQTFRdUZPNENiTnVyKzMxYTVyOTZ3UzhkT25ESXdEUUFBQUFBQUFBQUFBSEJyVWJnRHVHbE5HZ1dyVytmV2tpU3J6YWJaODVZYm5BZ0FBQUFBQUFBQUFBQzRkU2pjQVpUSm95UDYyMTh2WDdkREthbG5ERXdEQUFBQUFBQUFBQUFBM0RvVTdnREtwSG1URUVWMmFDbEpzbHF0bXYwRHozSUhBQUFBQUFBQUFBQkE5VURoRHFETVJ0My8yeXIzcFd1MksvWFhzd2FtQVFBQUFBQUFBQUFBQUc0TkNuY0FaUmJlcktFNlI0UkxrZ29LclBwbS9ncURFd0VBQUFBQUFBQUFBQUFWajhJZFFMbjQ0d04zMlY4dlhyVkZ2NTQrYjJBYUFBQUFBQUFBQUFBQW9PSlJ1QU1vRnkyYk4xTEh0czBrU1JhTFZUTytXMkp3SWdBQUFBQUFBQUFBQUtCaVViZ0RLRGVqSGhoZ2Y3MWsxVllkT1pacVlCb0FBQUFBQUFBQUFBQ2dZbEc0QXlnM2JjSWJxMHZIbHBJa3E4Mm15ZE4vTkRnUkFBQUFBQUFBQUFBQVVIRW8zQUdVcXpHamhzcHNNa21TdHUyTzFjN29Rd1luQWdBQUFBQUFBQUFBQUNvR2hUdUFjaFVhN0s5QmZidlp4NTkrdFVCV3E5WEFSQUFBQUFBQUFBQUFBRURGb0hBSFVPNytPTEsvM04xZEpVbUpSMDlvMmRydEJpY0NBQUFBQUFBQUFBQUF5aCtGTzRCeVY5dkhXdzhPdTlNKy91THJSY3JKelRNd0VRQUFBQUFBQUFBQUFGRCtLTndCVklnUlEyNlhYKzFha3FRejV5NXE3czlyakEwRUFBQUFBQUFBQUFBQWxETUtkd0FWb29hYnF4NS9lSkI5L00zODVUcC9JZDNBUkFBQUFBQUFBQUFBQUVENW9uQUhVR0g2OWU2c3NOQWdTVkoyZHA2KytuYUp3WWtBQUFBQUFBQUFBQUNBOGtQaERxRENtTTFtUFROcXFIMjhjUGttSFUwK2FXQWlBQUFBQUFBQUFBQUFvUHhRdUFPb1VCM2JOZGR0N2NNbFNWYXJWWi9OL05uZ1JBQUFBQUFBQUFBQUFFRDVvSEFIVU9HZUdUVlVacE5Ka3JScCszN3QyUjl2Y0NJQUFBQUFBQUFBQUFDZzdDamNBVlM0MEFZQkd0Q25pMzM4NlZjL3ltcXpHWmdJQUFBQUFBQUFBQUFBS0RzS2R3QzN4R01QRGxRTk4xZEpVbnppY2ExY3Y5UGdSQUFBQUFBQUFBQUFBRURaVUxpRkQrUFhBQUFnQUVsRVFWUUR1Q1hxK0hycmdYdnVzSSsvK0hxaGN2UHlEVXdFQUFBQUFBQUFBQUFBbEEyRk80QmJadVRRTzFUSDExdVM5T3ZwOC9wKzRWcURFd0VBQUFBQUFBQUFBQUEzajhJZHdDMVRvNGFiUmo4MHlENytldDR5blRsMzBjQkVBQUFBQUFBQUFBQUF3TTJqY0Fkd1MvVy8vVFkxYWhBZ1Njckt5ZFdrcnhZWW5BZ0FBQUFBQUFBQUFBQzRPU1pMWnFMTjZCQUFxcGM5QitMMWwxZi9aeCsvLzhaWWRXalR6TUJFQUFEY3ZGbFRwaWduTzF0UFBQLzhOZnRzTnB1MnJGMnJqYXRXNmR5Wk0zTDM4TkNyLy9uUERlOEhBQUFBQUFBQWNHczVlelEybFdwK1JRVUJnSkpFdEdxcVBqMDdhdVg2blpLa2p6NmJwODgvR0M4WFp5ZURrd0VBSEluTlp0UCszYnUxYy9ObUpSODlxcXlNREVsU1RVOVBCUVFGYWREdzRmSVBDaXJ6KzhUdTJ5ZExmcjZzVnF2TTVxSTNrRnE5ZUxHVy92aWp6R2F6UWhvMVVsNXVicW4yQXdBQUFBQUFBS2pjS053QkdPS1pQOTZqTFRzT0tETTdSOGRTZnRYY24xYnJvWHZ2TkRvV0FNQkI1T1htYXVia3lZcUxpWkhaYkpaL1VKRDhBd09WbTVPalV5ZFBLaTRtUnAxT25DaVh3cjFiVkpRc0ZzczFaYnNrYlZpNVVwTDBoNmVmVnN0MjdVcTlId0FBQUFBQUFFRGxSdUVPd0JCMWZMMzEyRU1EOWI4dmZwQWt6Wnk3VkgxNmRsVDl1cjRHSndNQU9JSWw4K2NyTGlaR1RWcTAwQU9QUFNadkh4LzdQcHZOcHNNSEQ4cTlaczF5ZWE5Qnc0Y1h1ejAvTDArWmwxZlZOMi9WcXRUN0FRQUFBQUFBQUZSKzF5N0RBWUJiNUo3K1BkV2tVYkFrS1NjM1Q1OU1tMjl3SWdDQW80amVzVU9TZE44Zi9sQ2tiSmNrazhta3B1SGhDbTdZc0VJejJHdzIrMnNuNTJzLzUvcDcrOHVEMVdxdGtQTUNBQUFBQUFBQXVJUVY3Z0FNNCtSazFsK2VHcTZ4Ly9oUWtyUithN1MyN29wUlpJZVdCaWNEQUZSMU9kblpwVDVtL0pneGtxUzNKazVVVWtLQ1Z2M3lpNUtUa21ReW14VVNHcXE3N3JsSERSczN2dTV4cm01dVJiWmRQVWVTM3AweTVYZjNYM0VxTlZVckZpM1M0WU1IbFp1ZExWOC9QM1hvMGtXOSsvYTlwcVMvY280M1B2eFFLeFl1MVBZTkc1U1RrMVBrZkFBQUFBQUFBQURLRnl2Y0FSaXFaZk5HR3RnbjBqNmUrUG4zeXNuTk16QVJBTUFSTkxoY2pDK1lQYnZVNWZ2T3paczFiZUpFWldWbUtxUlJJNWxNSmlVY09xVFBKa3pReVJNbmJ1Z2N6VnExVXRQdzhDTGpLLy9keUg1SmlvdUowY1MzMzFiMDl1M3k5UFJVZzhhTmRmSDhlUzFkc0VBekprMHFza0src0RWTGwycnptalVLQ0FtUmI1MDZwYnAyQUFBQUFBQUFBS1Zqc21RbUZ2K1hPZ0M0UlM2bVorclJzVzhyTFNOVGt2VEEwRHYwOUtpaEJxY0NBRlJsS1VlUGF2TDc3eXN2TjFlZTN0N3FNM0NnYnV2UlE4NHVMaVVlYzJXRnVIdk5tbnJvaVNmczVYZFdacVkrbXpCQnFjbkphaDhacVpHalJ4ZDdYT0VWN3BLVWw1dXJWOGVOazZSaVY1bGZiMy9haFF1YThNWWJ5czNKMGNqSEgxZTdUcDBrU1prWkdacjZ3UWRLVFU3V3lOR2oxVDd5dHcrdFhjbmg0K3VyMGVQR3FYNWdvR3cybTB3bTB3MTh4UUFBQUFBQUFBQklrck5INDFMOVFZMFY3Z0FNVjh2TFEwODlPc1ErbnZ2VGFoMDZmTnpBUkFDQXFpNm9ZVU05OTlKTENna05WVVphbW42Y00wZnZ2UHl5MWkxYkpvdkZjdDFqN3hnd29NaEs4NW9lSHVwMzk5MlNwQ054Y1JXYSs0b05xMVlwT3l0THZmcjJ0WmZ0a3VUaDZha0J3NFpKa25adDJWTHNzWkc5ZXFsK1lLQWtVYllEQUFBQUFBQUFGWXpDSFVDbE1MQlBGMFcwYmlwSnN0cHNldStUMmJKWXJBYW5BZ0JVWmZVREF6WDJwWmYwOEZOUEtTQTRXQmxwYVZyMC9mZWE4UHJyU2s1S0t2RzQxaDA2WExNdHVHRkRTVko2V2xwRnhTM2k0TDU5a3FUTzNidVhtQ1hsZVBFZlRndHYyN2JpZ2dFQUFBQUFBQUFvd3Rub0FBQWdYVnFCOTdkblJtcjBYLzZ0dkx4OEpSNDlvVGsvcnRRajkvVTFPaG9Bb0Fvem1VeHEyN0dqMm5ic3FKam9hQzJaUDErL3BxWnE4dnZ2NjVtLy8xMUJEUnBjYzR5bmw5YzEyMnE0dTB1U0Nnb0tLanl6SkowN2ZWcVM5Si9YWGl0eFRuWm1ackhiZldyWHJwQk1BQUFBQUFBQUFLNUY0UTZnMGdnSzhOUG9Cd2RxOHZRZkpVa3p2bHVpWGwzYnFVRmdQWU9UQVFBY1FjdDI3ZFNzVlN0OTgvbm4ycjk3dHhaOS83MmUrc3Rmakk1VkxKdk5Ka2xxMHFLRnpFNU9wVHJXcVpUekFRQUFBQUFBQU53OENuY0FsY3J3d1ZGYXRXR1g0aEtPS3ovZm92OSs4bzArL05jNG1Ya0dMUUNnSERnN08ydmdmZmRwLys3ZE9ucjRzTkZ4U3VSVnE1Yk9uejJyNFk4K0t0ODZkWXlPQXdBQUFBQUFBS0FFUE1NZFFLWGk1R1RXaTJNZmxKUFRwVjlQKzJJVDlmUFNUUWFuQWdCVU5WYXJ0Y1I5cHNzZjRuSzdmSnY0eXFoaFdKZ2tLWGJ2WG9PVEFBQUFBQUFBQUxnZUNuY0FsVTVZYUpBZUduYW5mVHhsNWdMOWV2cThnWWtBQUZYTkorKytxNWpvYUZrc2xpTGJzN095dEhEdVhFbFNxNGdJSTZMZGtLNVJVVEtaVEZxeVlJRU83ZDlmWkY5dVRvN1dMbHVtczVlZjh3NEFBQUFBQUFEQU9OeFNIa0NsOU1qd2ZscTdhWStPblRpbDdPdzh2ZnUvci9YZjE4ZHlhM2tBd0ExSlRrclM5RTgvbGJPenMrb0hCcXFtaDRleXM3TjFNamxaRm90RlFRMGJhc0N3WVViSExGRm9XSmo2REJxa0ZRc1hhdHJISDZ1Mm41OXErL2twSnp0YkoxTlNaTEZZRk42bWpkRXhBUUFBQUFBQWdHcVB3aDFBcGVUcTZxSy9qMzFJNDE3NVNEYWJUYnYzeFd2QkwrdDE3NkJlUmtjREFGUUJJMGVQVnN6ZXZUcHgvTGhPcGFhcW9LQkFOVDA5MWFocFU3WHQyRkVkdTNXVGs1T1QwVEd2cSsrUUlRb01DZEhHVmF1VWN1eVlMcHc3Snc4dkw3Vm8wMGFSUFh1cVhrQ0EwUkVCQUFBQUFBQ0FhczlreVV5MEdSMENBRW95ZWZxUCt2YkhWWklrTjFjWFRaM3dva0lDNnhtY0NnQUFBQUFBQUFBQUFJN0kyYU54cVc2M3pEUGNBVlJxb3g4Y3FOQVFmMGxTYmw2KzNwazRTd1VGVm9OVEFRQUFBQUFBQUFBQUFCVHVBQ281VjFjWC9mUDVQOGpKNmRLdnE5aTRvL3Btd1VxRFV3RUFBQUFBQUFBQUFBQVU3Z0NxZ0NhTmdqWHFnUUgyOGZSdmY5SGhJOGtHSmdJQUFBQUFBQUFBQUFBbzNBRlVFUThOdTFQaHpScEtraXdXcTk3K2FKYnk4eTBHcHdJQUFBQUFBQUFBQUVCMVJ1RU9vRXB3Y2pMcnBYR1B5TTNWUlpLVWRDeFZYMzd6aThHcEFBQUFBQUFBQUFBQVVKMVJ1QU9vTWhvRTF0T1lSNGZheDNOK1hLV2QwWWNNVEFRQUFBQUFBQUFBQUlEcWpNSWRRSlV5ZEVBUGRXemJUSkprczluMDlrY3pkZjVDdXNHcEFBQUFBQUFBQUFBQVVCMlpMSm1KTnFOREFFQnBuRGwzVVUrKzhKNHVwR1ZJa2pwSGhPdmZyNDZSMldReU9Ca0E0SHFzTnB0aUR4M1ZnYmdqeXM3T05Ub09ia0M3MW1HS2FOWFU2QmdBQUFBQUFBREFMZVBzMGJoVWhST0ZPNEFxYWV1dUdMMzByeW4yOGRPamh1cUJvWGNZbUFnQWNEMEpTU242djQ5bUtmSG9DYU9qb0JUKytNQUFqWHFndjlFeEFBQUFBQUFBZ0Z1R3doMUF0VEhwcXdYNjdxZlZraVFuSjdNK2VlY3ZhdDZrZ2NHcEFBQlgrM25aSmszOGZLNUNRd0wxOEgxOTFiUnhpQUxxMStiT0pBQUFBQUFBQUFBcW5kSVc3anpESFVDVjljUWpROVM4U1lna3FhREFxamNuVEZkbWRvN0JxUUFBaFNVa3BXamk1M00xK001dSt2VGRGeFRWTFVKQi9uVW8yd0VBQUFBQUFBQTRCQXAzQUZXV2k3T1RYbjNoTWRXczRTWkpPbkh5akQ2WS9LMXNObTdjQVFDVmdkVm0wenNUdjFab1NLQ2VIWDJ2WEp5ZGpJNEVBQUFBQUFBQUFPV0t3aDFBbFJia1gwY3ZQRFBTUGw2NWZwY1dyOXBxWUNJQXdCV3hoNDRxSVNsRkQ5L1hsN0lkQUFBQUFBQUFnRU9pY0FkUTVmWHAyVUVEN29pMGp6LzhiSzdpRTQ4Ym1BZ0FJRWtING81SWtwbzJEakU0Q1FBQUFBQUFBQUJVREFwM0FBNWgzQlAzcVVGUWZVbFNmcjVGcjcwM1RXa1ptUWFuQW9EcUxUczdWNUlVVUwrMndVa0FBQUFBQUFBQW9HSlF1QU53Q0RWcXVPbk44YVBsN3U0cVNUcDU2cHplL21DbXJEelBIUUFNWnphWmpJNEFBQUFBQUFBQUFCV0N3aDJBdzJnWTdLL3hZeCsyajdmdGp0WE03NVlhbUFnQUFBQUFBQUFBQUFDT2pNSWRnRVBwM1MxQ0k0ZjJzWStuZjdkRVczZkZHSmdJQUFBQUFBQUFBQUFBam9yQ0hZRERlZUtSd1lwbzNWU1NaTFBaOVBZSE01WDY2MW1EVXdFQUFBQUFBQUFBQU1EUlVMZ0RjRGhPVG1hOTl0Yy9xbTV0SDBsU2VtYVdYbnR2bW5MejhnMU9CZ0FBQUFBQUFBQUFBRWRDNFE3QUlmblc4dFRyTHo0bVorZEx2K1lPSDBuVys1L09rYzFtTXpnWkFBQUFBQUFBQUFBQUhBV0ZPd0NIMWJKWnFQNzArSDMyOGZKMU8vVE4vSlVHSmdJQUFBQUFBQUFBQUlBam9YQUg0TkNHOU91dWdYMGk3ZU9wczM3V2hxMTdEVXdFQUFBQUFBQUFBQUFBUjBIaERzQ2htVXdtUGYvVS9Xb1QzdGkrN2UyUFp1bndrV1FEVXdFQUFBQUFBQUFBQU1BUlVMZ0RjSGd1THM1NmMvemo4cTlYVzVLVWs1T3JmNzR6VmVjdXBCbWNEQUFBQUFBQUFBQUFBRlVaaFR1QWFzSEgyMVB2dlB5VWF0WndreVNkT25OQnIvNzdDK1hsNVJ1Y0RBQUFBQUFBQUFBQUFGVVZoVHVBYWlPMFFZQmUrOXNmWlRhWkpFa3hjVW42ejZkelpMUFpERTRHQUFBQUFBQUFBQUNBcW9qQ0hVQzFFdG1ocFo0ZWRZOTl2R0xkRHMzNmZybUJpUUFBQUFBQUFBQUFBRkJWVWJnRHFIYUdEK210UVhkMnRZK256VjZrWld1M0c1Z0lBQUFBQUFBQUFBQUFWUkdGTzRCcXgyUXk2YzlQalZDN1ZrM3MyOTc3MzJ4dDN4TnJZQ29BQUFBQUFBQUFBQUJVTlJUdUFLb2xGMmNudlRsK3RCb0crMHVTQ2dxc2V1MjlMeFdYY056Z1pBQUFBQUFBQUFBQUFLZ3FLTndCVkZ2ZW5oNTY5OVduNVZlN2xpUXBKeWRYTC8xcnNsSk9ualU0R1FBQUFBQUFBQUFBQUtvQ0NuY0ExVnI5dXI1Njc3Vm41Rkd6aGlUcC9NVU1qWC96RTUyL21HRndNZ0FBQUFBQUFBQUFBRlIyRk80QXFyMUdEUUwwcjM4OElSZG5KMGxTeXNteitzZmJrNVdkbldkd01nQUFBQUFBQUFBQUFGUm1GTzRBSUNtaVZWTzkvUHlqTXBsTWtxUkRoNC9yOWY5T2s4VmlOVGdaQUFBQUFBQUFBQUFBS2lzS2R3QzRMS3BiaEo0YmZhOTl2RzEzclA3OThVeFpyWlR1QUFBQUFBQUFBQUFBdUJhRk93QVVjdStnWG5ybzNqdnQ0NVhyZCtuOVNkL0thck1abUFvQUFBQUFBQUFBQUFDVkVZVTdBRnpsaVljSGE4QWRrZmJ4THl1MzZIOWZmQzhicFRzQUFBQUFBQUFBQUFBS29YQUhnS3VZVENiOTdkbVJ1cjFIQi91MitiK3MxMmN6ZnFaMEJ3QUFBQUFBQUFBQWdCMkZPd0FVdzJ3MjYrVnhmMUNQeUxiMmJYTitYS25wM3kweE1CVUFBQUFBQUFBQUFBQXFFd3AzQUNpQnM3TlpyNzB3U3JlMUQ3ZHZtLzd0RW4yellLV0JxUUFBQUFBQUFBQUFBRkJaVUxnRHdIVzR1RGpyemZHUEs2SjFVL3UyejJiOHBQbS9yRGN3RlFBQUFBQUFBQUFBQUNvRENuY0ErQjF1cmk3NnYzODhwVll0UXUzYkpuNCtUejh1MldoY0tBQUFBQUFBQUFBQUFCaU93aDBBYm9DN3U2dmVmZVVaTlc4U1l0LzI0V2ZmYWU1UGE0d0xCUUFBQUFBQUFBQUFBRU5SdUFQQURmS29XVVB2dmZhTXdrS0Q3TnMrL1dxK1puMi8zTUJVQUlEcVlOYVVLZnI4d3crTmpuSER4bzhaby9GanhpZ3ZOOWZvS0FBQUFBQUFBRUNGY2pZNkFBQlVKZDZlSHBydzVsaTkrT1lrSFRwOFhKTDB4ZGNMbFplYnI4Y2VIQ0NUeVdSd1FnREExZkp5YzdWOTB5WWQyTDFiSjFOU2xKMlZKV2NYRjlXdFgxL2hiZHVxVzFTVVBMeThqSTU1WGJINzlzbVNueStyMVNxem1jL01BZ0FBQUFBQUFKVUZoVHNBbEpLM3A0ZmVmLzA1dmZUMlpPMlBQU0pKbWpsdnFYTHo4dlQwcUtHVTdnQlFpUnhOU05Ec3FWTjE0Zng1U1ZLOWdBRDVCd1VwT3l0THFjbkpTamwyVEJ0WHJkTEkwYVBWb2swYmc5T1dyRnRVbEN3V0MyVTdBQUFBQUFBQVVNbFF1QVBBVGZDb1dVUHZ2ZktzWG43bk0rM1pIeTlKK3U2bjFjckx0K2hQVDl3bk02VTdBQmd1K2VoUlRmM3dRK1huNWFsdHg0NGFlTjk5OHExVHg3NC9PeXRMcTVjczBicGx5elQ5MDA4MWV0dzROUTBQTnpCeHlRWU5IMjUwQkFBQUFBQUFBQURGWUlrTUFOd2tkM2RYL2Z1Vk1icXQvVy9seklMRjYvWCtwM05rdFZvTlRBWUFzRnF0bXZQRkY4clB5MVBYcUNnOS9OUlRSY3AyU1hLdldWTUQ3NzFYUXg1NFFGYXJWZDk5OVJYUEhBY0FBQUFBQUFCUUtxeHdCNEF5Y0hOMTBiOWVla0p2VHBpdURWdjNTcEorV2JsRldkazUrc2U0UitUcTZtSndRZ0NvbnZidTJLSFR2LzRxdjNyMU5HVEVpT3ZPN1g3NzdZcmV0azFIRXhPMWMvTm1kWTJLc3U4YlAyYU1KT210aVJPMWErdFdyVisrWE9mT25KRmYvZnE2YStoUXRXN2ZYcGI4ZkMzNytXZnQzcnBWbWVucHFsT3ZubTd2MzE4ZHVuUzU1cjBLbnk4cElVR3JmdmxGeVVsSk1wbk5DZ2tOMVYzMzNLT0dqUnRmOXpoWE43ZGl0NTlJVHRiS1JZdDBOQ0ZCQlFVRnF1ZnZyOXQ2OUZDWDNyMkxmZHpKcWRSVXJWaTBTSWNQSGxSdWRyWjgvZnpVb1VzWDllN2JWMDdPMS80em9iVHpyMmF6MmZUVko1L280TDU5Q2c0TjFaZ1hYaWh5TFFBQUFBQUFBRUJWeEFwM0FDZ2pGeGRuL2IrL1BxWTdlblN3YjF1emFZOWVmR3V5TWpLekRVd0dBTlhYdmwyN0pFbGRvNkp1cUF6dTNLT0hKT25BbmozRjdsKzllTEVXelpzbmJ4OGZlZFdxcFZPcHFabzFaWXJpWTJNMVk5SWtiVnkxU243MTZxbVdyNjlPcGFicTJ5Ky9WT3pldlNXKzM4N05telZ0NGtSbFpXWXFwRkVqbVV3bUpSdzZwTThtVE5ESkV5ZEtmNzI3ZDJ2S2YvK3JreWtwQ203WVVMNTE2dWpFOGVOYThNMDMrbjdtekd2bXg4WEVhT0xiYnl0NiszWjVlbnFxUWVQR3Vuait2Sll1V0tBWmt5Ykpack9WYVg1eEZzMmJwNFA3OXFsTzNicDY3TG5uS05zQkFBQUFBQURnRUZqaERnRGx3Tm5ackg4Ky93ZlZjSFBSTHl1M1NwS2lEeHpXdUg5K3BIZGZlMXAxYS9zWW5CQUFxcGVVWThja1NZMmJOYnVoK1NHTkdrbVNVbE5TaXQyL2U5czIvZldOTitUajZ5dXIxYXBaVTZib3dKNDltajExcWlUcCtWZGVVVjEvZjlsc05zMlpOazE3dG0zVCtoVXJGTjYyYmJIblcvcmpqeHI5cHorcFdhdFdrcVNzekV4OU5tR0NVcE9UdFdiSkVvMGNQYnBVMTd0ZzltemQvY0FEUlZhengrN2RxMW1mZmFidEd6ZXFWVVNFUFV2YWhRdWFQWFdxQ2dvSzlOQ1RUNnBkcDA2U3BNeU1ERTM5NEFNZDNMOWZlN1p0VS92SXlKdWFYNXh0R3paby9Zb1Y4dkR5MHVQanhzblR5NnRVMXdjQUFBQUFBQUJVVnF4d0I0QnlZamFiOWJkbkg5UWZodDlsMzNia1dLcWVlK2tESlNXZk5EQVpBRlEvYVJjdlNwSnErZnJlMEh5dnl3VndWa1pHc2Z2dkhEeFlQcGZQWlRhYjFXZlFvRXZ6TXpQVmQ4Z1ExZlgzbHlTWlRDYjE3dGRQa25ROEthbkU5N3Rqd0FCNzJTNUpOVDA4MU8vdXV5VkpSK0xpYmloellaRTllNnByVkZTUlc4ZUh0MjJyMi92M2x5UnRYYi9ldm4zRHFsWEt6c3BTcjc1OTdlVzVKSGw0ZW1yQXNHR1NwRjFidHR6MC9Lc2x4c1Zwd2V6WmNuRjExV1BQUGFjNjllcVYrdm9BQUFBQUFBQ0F5b3JDSFFES2tjbGswdWlIQnVvdlkwYklmTG4wT0hYbWdzYjk0eVB0aTAwME9CMEFWQi9XZ29MU0hYRDVkN2JaWFB6L0hqY0pEeTh5cmg4UVlIOTk5U3IySytWN1htNnVMQlpMc2VkcjNhSEROZHVDR3phVUpLV25wZDFnNk45MDd0NjkyTzF0THI5UGNxSHkvK0MrZlNVZWN5VkR5dkhqTnoyL3NET25UbW5tNU1teTJXeDY1S21uRkJJYStqdFhBZ0FBQUFBQUFGUXQzRkllQUNyQTNYZjFVQjNmV25wenduVGw1ZVVyUFROTGYzdmpVNzN5bHorb1oyUTdvK01CZ01QejhQUlVSbnE2MGk5ZWxJZW41Ky9PejdoY2NudlZxbFhzL3BvMWF4WVpPN3U0Rkhtdndsd0s3Yk1XRkVqRlBFTyt1RnVxMTNCM2x5UVZsUGJEQXBKcTFhNWQ3SFp2bjB1UE5Nbkt6TFJ2TzNmNnRDVHBQNis5VnVMNXNzc3d2N0Faa3lZcEt6TlRRKzYvWHkzYXRDbnhlQUFBQUFBQUFLQ3FvbkFIZ0FyUy9iWTJtdkQ2YzNyNS96NVRXa2FtOHZMeTlmcDdYK3BQVHc3WFBmMTdHQjBQQUJ4YVFIQ3c0bU5qZFNRK1h2NUJRYjg3LzJqaXBidVFCRFZvVU5IUktvUzUwSzNrQzh2THk1TlU5RU1BTnB0Tmt0U2tSUXVablp4Kzk5eWxuVitZZjFDUXpwODlxNzA3ZHlxeVY2OGlPUUFBQUFBQUFBQkhRT0VPQUJXb1ZZdFFmZnpPbnpYK3pjazZlZnFjckRhYlB2cHNybzRsbjlUWXgrNlZreE5QOWdDQWl0QXFJa0x4c2JIYXVuNjl1dlR1WGVUWjVzWFp2bUdESktsMSsvYTNJbDY1eThuT2xxdWIyelhiVTVPVEpVbDE2dGUzYi9PcVZVdm56NTdWOEVjZmxXK2RPcjk3N3RMT0wyekVxRkg2OHVPUGRUUWhRWE8rK0VLUGpCbnp1OThMQUFBQUFBQUFvQ3FoNlFHQUN0WWdxTDQrZnVkNWhZWCt0c0p5L2kvcjllS2JrNVNXVWZ3dGVBRUFaZE94YTFkNSsvZ29OVGxaeTMvKyticHoxNjlZb1dOSGpzaXZYajIxN2RUcEZpVXNYd2YyN0NsMis5WjE2eVJKelZ1MXNtOXJHQlltU1lyZHUvZUd6bDNhK1lXNXVMaG8xTml4OHZIMTFmN2R1L1hqbkRtbFBnY0FBQUFBQUFCUW1WRzRBOEF0NEZlN2xqNTZlNXdpTzdTMGI5dTFMMDdQanArZ1l5bS9HcGdNQUJ5VHE1dWJSajcybUp5Y25MUnkwU0w5TUd1V010TFRpOHpKVEUvWHo5OTlwNFZ6NThyRnhVVWpIMzljVHFXOFpYcGw4Y3NQUCtqUWdRUDJzZFZxMVlxRkN4VVRIYTBhN3U3cUZoVmwzOWMxS2tvbWswbExGaXpRb2YzN2k1d25OeWRIYTVjdDA5bkx6MjIvbWZsWDgvTDIxcWl4WStYcTVxYk5hOVpvemRLbFpieGFBQUFBQUFBQW9QTGdsdklBY0l0NHVOZlEvNzM4cEtiT1hLZzVQNjZVSktXa250R3pMMDdRcTM4ZFZhU01Cd0NVWFZpTEZocjE3TE9hTTIyYXRxNWZyKzBiTjhvL0tFanVIaDdLeXNqUXlaUVUyV3cyZWZ2NDZLRW5ubEJJYUtqUmtXOWErOXR1MDdTSkUxVXZJRUJlM3Q0NmxacXE5TFEwT1RrN2ErVG8wZktxVmNzK056UXNUSDBHRGRLS2hRczE3ZU9QVmR2UFQ3WDkvSlNUbmEyVEtTbXlXQ3dLYjlQbXB1Y1hKekFrUkNOSGo5Yk15Wk8xWlA1ODFmTHhVZnZJeUFyN2VnQUFBQUFBQUFDM0NvVTdBTnhDWnJOWlkwYmRyZENHL25yLzB6bkt0eFFvTXp0SEw3LzltY2FNR3FvUlE2SjR0aTBBbEtQbXJWdnI3Mis5cGMxcjF5b21PbHFuVDU1VVhuS3lhcmk3SzdSSkU3V0tpTkJ0UFhySXJVWU5vNk9XeWFEaHd4VVFIS3hOYTlZb0tTRkJOZHpkMWJaalI5MHhjS0FDZ29Pdm1kOTN5QkFGaG9SbzQ2cFZTamwyVEJmT25aT0hsNWRhdEdtanlKNDlWUzhnb0V6emk5TXFJa0w5aHczVDRoOSswTnpwMCtWVnE1YWF0R2hSYmw4REFBQUFBQUFBd0FnbVMyYWl6ZWdRQUZBZHhjUWw2ZFYvZjZGekY5THMyL3JmSHFrWG5yNWZMaTU4SGdwQTFUZjkyeVg2NnR2Rld2M0RSMFpIY1Zqang0eVJKTDAxY2FKYzNkd01UZ01BQUFBQUFBQlVmYzRlalV1MU1wSm51QU9BUVZvMkM5WGsvL3gvOXU0N09zb3liK1A0TlpNQ3FVQUtwRk5Dd0JBSUxVcnZWWnJTeEs3WUVOZGxzYmZWMWRYZGxYZFZWbGhXVVZkUkZGRkJldThkQmFRWlNocVFDcVFRMHN0azV2MUR5UnFUUURJRWhpVGZ6em1ldzl6MTk2QWVjcmptdnA5bjFDWTRzTFJ0N1pZZk5PM1BzM1EyTmNPR2xRRUFBQUFBQUFBQUFLQXFDTndCd0lhOFBSdnIvYmVtYVdEdkxxVnRKNkxQYU1vejcyanZnV00yckF3QUFBQUFBQUFBQUFCWFF1QU9BRGJXc0lHai92elUvWHI0bmxHbDcyL1B5c25WUzMrYnEwKytYS0dTRXJPTkt3UUFBQUFBQUFBQUFFQkZDTndCNEFaZ01CaDA3L2doZXVmMUo5U2trV3RwKzFmZmI5UXpyODlSK29Xc3k4d0dBQUFBQUFBQUFBQ0FMUkM0QThBTnBFdUhOdnJvM2VjVkhoWmMyblk0TWthUFBqMURCNDlHMjdBeUFNQ05hTWJjdVpveGQ2NGNHelN3ZFNrQUFBQUFBQUJBdlVUZ0RnQTNHQytQUm5ydjlTZDF6N2pCcFcwWEx1Ym8yZGZuNkl2djFzbHNzZGl3T2dBQUFBQUFBQUFBQUZ4QzRBNEFOeUE3TzZNZXVYZTAzdjd6RkxtN3VraVN6QmFMUHZ0NnRaNTcvVDlLVGMrMGNZVUFBQUFBQUFBQUFBQ3d0M1VCQUlES2RldlNUaCsvOTd6ZWVIZWVqcDA4SlVuNjZXaVVIcHIrdHFZL2RvY0c5ZWxpNHdvQm9PcDI3RDJpWmV0MjZsalVLZVhuRjltNkhOUmlXNzUvMzlZbEFBQUFBQUFBQUpJSTNBSGdodGZVcTdIZWYzT2FQdjV5dWI1ZHZrV1NsSk9icjdkbWZxNWQrNDVxK21NVFNrL0JBOENONkdKMnJ2NzEwWGZhdXV1Z1dnVDRxUGZONGZKdDVpbWprY3VXQUFBQUFBQUFBTlJ1QmxOdUhDOERCb0JhNHNEaGs1b3hlNEZTTS81M3BieVhSeU85OE9UZGl1aDBrdzByQTREeVB2OW1yZVo5czBZaHJRSjFQalZEMDZmY29mNDlPOW02TEFBQUFBQUFBQUNvbEwxTEswTjF4bk9zQ0FCcWthNGQyK3EvNzcrZ1FYMjZscmFsWlZ6VWMzLzlRTE0rV2FTQ1FxNW9CbkRqaVR1VHBIZGVmNEt3SFFBQUFBQUFBRUNkUStBT0FMV01tNHV6L3Z6VS9YcnQ2UWZrNXVKYzJyNWs5UTVOZWVhZk9oa1RiOFBxQU9CL0NvdCsrUkxRbmJjTlZPdVdBVGF1QmdBQUFBQUFBQUJxSG9FN0FOUlNBM3AzMGFmdnY2aWJPNFdXdHNVbm45Y1RMODdVQi9PV3FxQ2cwSWJWQVlDVW1Kd3FTZXJldGIyTkt3RUFBQUFBQUFDQWE0UEFIUUJxTVMrUFJwcng2aFJOZit3T05XemdLRWt5bTgzNmR2a1dUZjdUMi9yaHAyTTJyaEJBZlphZG15OUphdG5DMThhVkFBQUFBQUFBQU1DMVFlQU9BTFdjd1dEUWJjTjc2ZU4zbjFmWVRTMUsyOCttWnVqRnQrYnFyWm1mNjBKbXR1MEtCRkR2dVRnMXRIVUpBQUFBQUFBQUFIQk5FTGdEUUIwUjRPZXRXWCticnVtUDNWRW0zTnEwNHljOThNZS9hL1dtdmJKWUxEYXNFQUFBQUFBQUFBQUFvRzRoY0FlQU9zVDQ2Mm4zZWJOZlZ0OGVIVXZiczNQejlNODVYK3VwMS82dCtPVHpOcXdRQUFBQUFBQUFBQUNnN2lCd0I0QTZ5TXVqa2Q1NDdpRzk5ZUlqOHZab1hOcCtPREpHajB4L1cvTVdybEZCUWFFTkt3UUFBQUFBQUFBQUFLajlDTndCb0E3cmRVc0hmVGI3SlkwYjJWY0dnMEdTVkd3cTBlZmZydFg5VC81ZEc3ZnZsNWxyNWdFQUFBQUFBQUFBQUt4aU1PWEdrYlFBUUQxd1BPcU0zdmxnb2VMT0pKZHBEMjNUWEU4K05FN3QyclN3VFdHb3N5d1dpeEpUVW5VczZyUVNFczhwUHZtOGtsTFNsSnVYcjd5OFF1VVhGc2hrTXR1NnpPdkszdDRvcHdZTjVlemNRQzdPVHZMMzlWS1FYMU1GQmpSVHV6WXRGT0RyWGZybG1McmdxZGYrclVNL1Iydkw5Ky9idWhRQUFBQUFBQUFBcUJKN2wxYlYra3RhQW5jQXFFZE1Kck9XcmR1aHp4ZXVWWFp1WHBtK1FYMjY2ckg3eHFpcFYrTktaZ05YVmxSVXJEMzdJN1ZuZjZSK09oSWxnNTI5d3NQYXFYbFFvSUlDL0JYZzd5YzNOMWM1T3puSjJjbFo5dloydGk3NXVqS1pTcFNYbjZlOC9IeGxaK2NvTVNsWjhZbEpPaE9mb0NPUngyUXhtOVNsUXh2MWlBaFRqNGd3T1RvNjJMcmtxMExnRGdBQUFBQUFBS0MySVhBSEFGeFJWazZ1dnZobW5aYXMyU0d6K1g4bmpCczRPdWl1c1lNMTZiWUJhdGl3Z1EwclJHMFRGWnVnbFJ0MmErdnVRMm9iRXFMK2ZYcXJhL1VwNVZFQUFDQUFTVVJCVktkdytmdjUycnEwV2lVcE9VVUhEaDNSMWgwN0ZSVVRvMzQ5T21yVWtKNXFFeHhvNjlLc1F1QU9BQUFBQUFBQW9MWWhjQWNBVk5tWnhMUDZZTjR5L2ZEVHNUTHQzaDZOOWRBOUl6U2s3ODJ5c3pQYXFEclVCa2VQeDJuK2Qrc1ZuNXltc2FOSGF1akEvdkx5OUxCMVdYVkNhbnE2MW0vYXFxVXJWNnU1djVmdW5UQlVIVUpiMmJxc2FpRndCd0FBQUFBQUFGRGJFTGdEQUtwdDM2SGorcytuUzNVNjhXeVo5a0MvcG5wZzBxMGEwTHV6akhYb3ZkSzRla2twYVpyOTM4VktPcGVwZSs2WW9PR0RCOGpPcm41ZEQzKzlsSlNVYU8zR0xmcnEyMFh5YjlaWWYzeDR2UHg5dld4ZFZwVVF1QU1BQUFBQUFBQ29iUWpjQVFCV0tTa3hhOFdHM2ZyczY5WEt5czR0MDljaTBFZVQ3eHloM3QzRENkN3J1ZUppazc1YXZFRkwxKzdTdlhkTzFNVGJ4OGhvNUJhRTY4RnNOdXU3cGN2MTVjTHZkUHZ3WHJwbi9CQTVPTmpidXF6TEluQUhBQUFBQUFBQVVOc1F1QU1BcmtwMmJwNitXYkpKaTFmdlVFRkJZWm0rMWkwRDlOQmRJOVM5YXpzWkNON3JuYVNVTkwzK3ptZnk4dzNVOUQ5TTRlcDRHMGxMejlETU9SL3E3TmtrL2VYWnlmTDM4YlIxU1pVaWNBY0FBQUFBQUFCUTJ4QzRBd0JxeElXTE9WcTRaS09XcnQycG9xTGlNbjJoYlpycm9UdEhxR3ZIdGdUdjljUzIzWWYwcjQrKzArVDc3OVhZVVNOc1hRNGtMVm14U3ZQbUw5RDBLUlBWdDBkSFc1ZFRJUUozQUFBQUFBQUFBTFVOZ1RzQW9FYWxYOGpTVjR2WGErWDYzU28ybFpUcGF4L2FVbmZkUGxqZEk4SzRhcjRPKzNiNUZuMi9lcGYrL3BkWEZCTGN5dGJsNERlaVkrUDA4aHQvMDdnUnZYVEhtQUcyTHFjY0FuY0FBQUFBQUFBQXRRMkJPd0RnbWppWGVrRmZMVjZ2MVp2MnFxVEVYS1l2eUwrWkp0MCtVRVA2UnR6dzc1UkcxWmt0Rm4zMHhYTDljREJhNy83OXIvTDJ1bkd2THEvUFV0UFM5ZlRMcjZsNzV4QTlkditZRytyTEx3VHVBQUFBQUFBQUFHb2JBbmNBd0RXVmZEWk44Nzlici9WYmY1VFpVdmFQRUkvRzdoby9xcC9HRE9zbFZ4Y25HMVdJbXZMaDU4dDArSGlDM3YzYkczSnpjN1YxT2JpTTdPd2NQZlBLWDlRcE5FaFRIaGhqNjNKS0ViZ0RBQUFBQUFBQXFHMEkzQUVBMTBYUzJYUXRXcjVaYXpiL29NTGZ2ZVBkeWNsUm80ZjAwdmhSL2RYVXE3R05Lc1RWK0hiNUZxM1pmRUJ6M3AxQjJGNUxaR2ZuNklsblh0Q0lnVjF2bU92bENkd0JBQUFBQUFBQTFEWUU3Z0NBNitwaWRxNldyTjZ1cGF0MzZHSjJicGsrT3p1akJ2YnFvdkdqK3F0dDYwQWJWWWpxMnI3bnNQN3orUXI5NTczLzR4cjVXaVkxTFYxVG4zcE9mM2h3alByMjZHanJjZ2pjQVFBQUFBQUFBTlE2Qk80QUFKc29LQ3pTK3EwLzZ0dmxXNVNVa2xhdVA2UlZvRVlQN2FsQmZidkt1V0VERzFTSXFraEtTZE9UTDgzVXUvOTRTeUhCcld4ZERxd1FIUnVuWjE5NlZiUGZma3IrUHJiOXdnU0JPd0FBQUFBQUFJRGFoc0FkQUdCVFpyTlp1Mzc4V1F1WGJ0S3hxTlBsK3AyY0hEVzRUNFJHRCsycGtGYWNlcitSRkJlYjlJZVgvcVZSSTBacTdLZ1J0aTRIVjJISmlsVmF1V2ExNXZ4anVod2M3RzFXQjRFN0FBQUFBQUFBZ05xbXVvRzc3ZjRHRmdCUUp4bU5SdlhwSHE3ZTNUcm81eE9uOVAycWJkcnh3eEdWbEpnbFNmbjVSVnF4ZnJkV3JOK3R0cTBETlhwb0x3M3MxVlZPVG80MnJoeGZMZDRnWDU4QXd2WTZZT3pva2RwLzhMQVdmTDlSRDB3YWJ1dHlBQUFBQUFBQUFLRE9JbkFIQUZ3VEJvTkJIVUpicVVOb0sxM0l6TmFhTFQ5bzFZWTlTajc3dit2bVQ4WWs2R1RNUXYzbjB5VWEzTzltM1Ryd0ZyVnRIU1NEb1ZwZkhrTU5TRXBKMDlLMXUvVFpCN050WFFwcXlGTi9tS0xKVTZkcGNMK2JiWDYxUEFBQUFBQUFBQURVVlZ3cER3QzRic3dXaXc0ZWpkYUs5YnUwOHplbjNuL0wzOGRUQTN0SGFGRGZMbW9lNEdPREt1dW5GOSthcTRpSTdwbzA3blpibDRJYTlNM2lwZHAvWUsvZS92TVVtK3pQbGZJQUFBQUFBQUFBYWh1dWxBY0EzTENNQm9PNmhyZFIxL0EyeXNqTTB0ck5QMnJsaHQxS09aZGVPaWJwYkxybUwxcW4rWXZXS2JpRnZ3YjE3YXFCdmJxb21YY1RHMVpldHgwOUZxdWtjNW1hY2ZzWVc1ZUNHalp4N0JndFc3MVdSNC9IcVVOb0sxdVhBd0FBQUFBQUFBQjFEb0U3QU1BbVBCcTc2KzV4ZzNYbjJFRTZlQ1JLYXpidjFhNGZmMVpCWVZIcG1OalRTWW85bmFTUHZsaXVEcUd0TktoUGhQcjE3S2pHN3E0MnJMenVtYjlvZys2NVk0S01ScU90UzBFTk14cU51dWVPOGZweTBYck5lUFZ4VzVjREFBQUFBQUFBQUhVT2dUc0F3S2FNQm9PNmRteXJyaDNicXFDZ1VMdjNSMnJUamdQNjhlQXhtVXovdTNMKzZQRTRIVDBlcDFtZkxGTG5EaUhxR2RGZVBTTEM1TnVNZDFOZmpaTXhDWXBQVHRQd3dRTnNYUXF1a1dHREIrcXpMNzlXVkd5QzJnUUgycm9jQUFBQUFBQUFBS2hUQ053QkFEZU1oZzBiYUdEdkxocll1NHV5Y25LMVkrOFJiZHB4UUlkK2pwSEZZcEVrbWMxbUhUaDhVZ2NPbjlUcy95NVdpd0FmOWJ5NXZicEhoS2xkbXhheXMrT1VkbldzMnJoYlkwZVBsSjJkbmExTHdUVmliMmVuc2FOSGF1V0dQWHFhd0IwQUFBQUFBQUFBYWhTQk93RGdodVR1NnFLUmczdG81T0FlU3IrUXBhMjdEbXJqamdNNkVYMm16TGpUaVdkMU92R3NGaXpaS0hkWEYzWHJFcW9lRVdHNnVYT29YRjJjYkZSOTdWQlVWS3l0dXcvcDg3bVAyYm9VWEdOREIvWFg1TWNYNmNtSHhzclIwY0hXNVFBQUFBQUFBQUJBblVIZ0RnQzQ0WGsyY2RmNFVmMDBmbFEvblQyZm9UMzdJN1ZuZjZRTy9SeWxZbE5KNmJpc25GeHQyTDVmRzdidmw5Rm9WSGhvc0xwMGJLUE9ZU0ZxR3hJa0IzdE9jZi9XbnYyUmFoc1NJaTlQRDF1WGdtdk0yOU5USWNHdHRmZkFNZlh0MGRIVzVRQUFBQUFBQUFCQW5VSGdEZ0NvVlh5YWVtanNpRDRhTzZLUDh2T0xkT0RJQ2UzWi83UDJIRGltQzVuWnBlUE1ack1PUlViclVHUzBKS21CbzRQQzJyWlV4L2F0MVRtc3RXNEthUzRIaC9yOXgrQ2UvWkhxMzZlM3JjdTRZU1NmaVpXM2I0QWNIQnRVMkorZmx5TlRjWkhjR3RYT0x5Z002TnRMdS9mdkozQUhBQUFBQUFBQWdCcFV2NU1HQUVDdDV1VGtxTjdkd3RXN1c3ak1Gb3VpWXhPMFozK2tkdStQVkhSY1FwbXhoVVhGK3Vsb2xINDZHcVhQSkRrNk9xaGRteGJxR0Jhc3p1MURGQnJTdkY1ZHRXMnhXUFRUa1NnOWVQL0ROYkxlQjM5N1Ztbm5rdlhxckFVMXNsNUZUaDdkcjRzWjZicWwzN0FyamswNkhhTkRQMnpUb05GM3FxR3p5eFhINStmbGFPYXJUNmlaWDVDZWZmdmpDc2Y4c0hXTlZpMzhSUGMrK1lvNjN0SzMydlZIUng3VWdaMGIxYlgzSUlXRWRibnMyQm5QUDZSR1RiejArRXYvVisxOUt0T2xZN2crLzJxQkxCYUxEQVpEamExYlYzdzVkNjRLOHZQMXlQVHBWWjVUVkZpb1Y2ZE5reVRObUR1M1J1YTlNR1dLSk9uTldiUGsyS0RpTDM4QUFBQUFBQUFBdUhFUXVBTUE2Z1Nqd2FDMnJZUFV0bldRSHJ6elZxVm1aR3Ivb1pNNkhCbWp3ei9INkd4cVJwbnhSVVhGT3ZSenRBNzlISzNQdjFrckJ3ZDdCYmZ3Vjl2Z0FMVUpicTYyd1FGcUh1QXJlM3Vqalo3bzJrcE1TWlhSM2tIK2ZyNDFzbDdXeFF4ZHZKQldZZC9pejk2djFscmpKLytwWEZ0K2JvNituUE4zNWVmbUtEODNXLzFHVEtoMHZybWtSTjk4L0k2UzQrT1VFaCtuUjU3NzJ4WDNQSFh5WjFrc0ZyV1A2RlhwbUNNLzdwQWt0UXdKcThKVGxQZlQ3czNhdjNPRGZBSmJsQW5jaytQajVCdllza3dJbnBxU0tGTnhzVlg3VkNiQTMwOEdvNzJTVXRJVTRPZGRvMnZmcUM2RjE1WDViZGg5L09oUm1ZcUxaVGFiWlRUV3pmL3ZBUUFBQUFBQUFOUThBbmNBUUozazdkRll0dzdzcGxzSGRwTWtuVDJmb2NPUk1UcjBjNHdPSDR0UnlybjBNdU9MaTAwNkVYMUdKNkxQU05vbDZaZFQ4TUV0L05TMlZhQkNnb1BxVkFoL0xPcTBPclFMdlM1NzdkbThxbHJqS3dyY25WeGNOWG42Ry9yNG55OXJ4ZGNmcWFpd1FFUEczbHZoL0UzTHYxWnlmSnpjR2pYUnhFZWVxdEtlSjQvc2x5U0YzOXlud3Y2TXRITktpRHVwb09CUXVUZnhyT0tUL0krNXBFU1JQKzJSd1dCUWx4NERTOXZUejZmb3ZWY2VWMU8vUUQwLzQ3L1ZYcmU2d3NQYUtUTHFWTDBKM0M4SkNRMlY0UW9oZXMvKy9XVXltUWpiQVFBQUFBQUFBRlFMZ1RzQW9GN3dhZW9objZhM2FOaUFXeVJKWjFOL0NlQ1BSTWJvVUdTc2tzK1dQNTFkVkZTczQxRm5kRHpxVEduYnBSQytkUXQvQmZnMVZaQi9Nd1g2TjVOdjB5YTFLcWhMU0R5bjVrR0IxMjAvYjk4QXZmQi9uMTUyekl6bkgxSnFTbUtsL2ExdTZxREowMS9YZjk5N1ZldSsvMEx1alQzVWJjQ0lNbU1TNGs1cXc3S3ZaR2R2cndlbXZhWkdUYndxWFcvRjF4K1YvdnJvL3AyeXM3ZlhnZDJiZEdEM3B0SjIvK2F0MWFYblFQMjRkWTBzRm9zNmRlOTNwVWV0VU16eHc4ckx5VktiOWwzS0JQWXhrUWNsU1VIQk4xbTFiblVGQlFZb01lbjhkZG5yUm5MLzFLbFh2SjU5NUlUS2IwMEFBQUFBQUFBQWdNb1F1QU1BNmlVZmJ3LzU5TDlGdy9yL0VzQ25YOGhTVkd5Q1RzYkdLem91VVZHeENVckx1Rmh1WGtVaHZDUTUyTnZKMzlkYmdmNU4xZHkvbVFMOG15cklyNWtDL1p2SzFjWHB1anhUZGNRbm45ZmdnWmQvai9pTnFFMkhycnI3OFJlMGIvdDZkZW94b0V4ZmNWR2hGbnc0USthU0VrMTY5Qm0xYUhQNXE5KzNyVjUweGJaTzNmdXBVN2QrK25IYldrblNzaTgvMExJdlA3anN1bDE2RHRUZFUxOHMwL2JEbHRXU3BKNkRScGRwUDM3NFIwbVZuNnl2YVVFQi90cThOZks2N0lVYkQ5ZmxBd0FBQUFBQUFEV1B3QjBBQUVtZVRkelZJeUpNUFNMK0Y5SldOWVNYcEdKVGlVNG5uTlhwaExQYThidStKbzNkMU16YlE5NmVqZVR0MlZoZW5vM1YxTE94dkR3YXljdXppYnc5M09YbzZIQU5uNjY4cEpRMEJmajdYZFVhejk0MzlMSnRMZHFFNmNsWFoxN1ZIbnMycjlUaXoyWlYyUGZLbzdkVk91K2JqOS9WTngrL1c2NzluZm5yeS8xNjdhSjUycmhzZ1o3KzI0ZnlDMnBWYnM3K0hSdVVsWmtobjRBV2x6MkpmdkxJZmwyOGtDWm5WL2N5N1RsWm1mcjV3RzQ1dTdxclhlZnVwZTBGK1hrNmNYaWZKT25Bem8wNnRIZHJtWG01MlJlMTRJTzN5KzNUZjhSRStUVVByclNPeXdudzkxTlNTdm5iSFBDLzk3Mi9PV3RXdWRQdzU1S1R0V24xYXNXZVBLbUN2RHcxOXZEUXpiMTZxWHUveTk5NFlPMjh5cHhQU2RIR1Zhc1VjK0tFQ3ZQejFjVExTMTI2ZDFlL0lVTmtaMS8yeC9wTHovUEd2LzZsalN0WGF0L09uU29vS0NqejNub0FBQUFBQUFBQVY0L0FIUUNBU2xRVXdtZGtaaWs2TGxGbkVzOHBQdkdjNHBQUEt5SHhuREt6Y2lwZDUwSm10aTVrWnV0RWRPVjd1YnU1L0JMR2Uvd1N5amQyZDVHTHE1TmNuWjNrNXVJc1YxZG51Yms0eWNYRldXNnVEZVhxN0hSVkoxVno4L0xsNXVacTlYeEo2alY0VE9tdjkyNWRyUktUcVV5Ylo3T3JDL1FseWNuWlRkNitBWmNkYytrYStpdU5xOHpoSDdhcm1WK1EvSUphYWU3Ykx5Z2tyTE1HanI1VGttU3hXTFJweGRlU3BBbVQvNlFXYmNKMGNQZG1YY3hNVjk5aDQyUzBzNU1rcFoxTDFvRmRHOVdnb1pNR2pwcFVadjBmdDYxVlNZbEpUczZ1cGVNbDZjaVBPMlF5RmY5U3c0L2J5OVZWVkZpZ24zWnZMdGZlcWZzQXF3TjNkemMzNWVibVd6VzN2anArNUlpK25EdFhKcE5KcnU3dUNtclZTcm5aMlZxelpJbVNFaEpxZkY1bG9vNGQweGYvK1krS2k0dlZ6TmRYelh4OWxYam1qTll0WGFvek1URjY4TWtuWlRBWXlzM2J1bTZkOW16ZHFzQ1dMWldaa1ZIdGZRRUFBQUFBQUFCY0hvRTdBQURWNE5IWVhkMjZ0Rk8zTHUzS3RHZm41aWtoNmJ6aWs4NHBJZW04RXBKU0ZaOTBUa2xuejh0a01sOXgzYXpzWEdWbDV5cjJkRktWYTNGeGFpaFhWeWU1T0R2SnhibWg3T3pzWkc5dkp3ZDdPOW5iMmN2TzNpaUhYOXZLL0dPMDA0WE1IRGs3WGQxVjkyTWZlRktTbEg0K1JiczJMaS9UVmxNNmRlOTMyZmVtV3l3V1BYZi9NQm50N0s3NGp2aUtKSitKVmVyWlJBMGJkNzhrS1RyeW9Od2FOU250Mzc5anZWSlRFdFc4ZGJ2U0srcDNyRitpK05pVDZqVjRUR21Bdm1MQlJ5b3htVFJzM1AxbDN0RmVYRlNvN1dzV1Y3ajNyZzNMSkVsLy9NdS8xTHgxMmYrZW5yMXZxSnA0TmRNck0rZFgrNWt1eDluSlNYbjVoVFc2WmwxMk1UTlRDLy83WDVsTUpnMjc3VGIxSHo2ODlJc3VVY2VPNmF0S1RvdGJPNjh5V1ptWld2RHh4eW9wS2RIZGp6NnFqaEVSa3FUY25CeDlQSE9tVHZ6OHN3NzkrS002ZCt0V2J1N0J2WHMxN1pWWDFNelBUeGFMcFZyN0FnQUFBQUFBQUxneUFuY0FBR3FBbTR1ejJyVnBvWFp0V3BScEx5a3g2MXhxaHRMU0x5bzFJMVBuMHpPVm5uNVI1OU12S0RYOW90TFRMeXI5d2tXWnJRakNjdk1MbEp0ZklPbUNWVFU3T3psYk5lLzNUaDdaZjhVeHFTbUpGVjVCWDFNTUtuK3l0eW91blNEdjNITmd1YjZDdkZ5dCt1YS9rcVNoNCs0dGJiLzByOHBvL0NWc2p6bDJXSkUvN1pablV6LzF2WFY4bVRWMmJWeXVuT3p5cnlHSVBYNVlTV2RpNUJQUW9sellmaTA1T1RzcE96ZFBBOGI5NmJydGVTTjRkZHEwY20yRFI0M1NrTkdqTHp0djk1WXRLaWdvVU1lSUNBMGNNYUpNWDV0MjdUUnk0a1F0bmwvK1N4SFd6cXZNenMyYmxaK1hwLzdEaHBXRzdaTGs0dXFxVzhlTzFhZXpaK3VudlhzckROeTc5ZTJyWm42LzNEWlIwUWw0QUFBQUFBQUFBRmVId0IwQWdHdkl6czRvUHg4ditmbDRWVHFtcE1Tc2pNeXNYMEw1OUV5bFptUXFPeWRQdVhrRnlzN0pVMDV1dm5KeTgzOXR5MWRPVHY2dlFmdU40YmZYb1p0TFNtUTJsOGpld2JITUdHZFhOOTNjZDlobDE5bTNmWjN5Y3JLdEs4S0tITkZpc2VqZ25pMXEzcnFkdkNxNC90NXNOcXREUkcrbG4wOVcydzRSdjJrdmthVFMwKzJaR2VmVnRrT0VlZzI1VGZiMkRxWGpDdkp5dFhYVmQ3SzNkeWk5T3Y2U05kOTlKa25xTVdoVTlRdS9TaGFEUlk0T0RsY2VXQU9LaW9xdlBPZzZDQWtObGVGM3IyRHdhdHIwaXZPaUlpTWxTZDM2OUttd1B6UTh2RWJuVmViRTBhT1NwSnQ3OVNyWEY5Qzh1U1JWZWsxOWRmY0NBQUFBQUFBQVVEMEU3Z0FBMkppZG5WSGVubzNsN2RsWW9XcGVwVGxtczFrNWw4TDN2SHpsNXhmSlpDNVJjYkZKSlNWbW1Vd2xNcFdVcU5oMDZiTkpKcE5acHBJU21Vd2wrdUxidGNyTHo1TzdtOXRWMVo2WmZsNXhKNDZVZnY1czVsK1VtNU9seVUrOVVlWnFkaGUzUmhwOTEyT1hYZXZZd2IzVkR0ek5KYitHMzBhN0s0d3NMK2JZUVYyOGtLWkJZKzZxc04vWjFVM2pKMCtUMlZ6MmxRRG1raExaMnp1VW5oYU82RDFFRWIySGxKdS9adEU4NVdSbHF0K0lDZHEyZWxGcGUyWjZxbElTVHNtdFVSUGRjb1V2SWRTMC9MeDh1VHU3YU5rWGY3OHUrOTMxK0Y5MTluejZkZG5yY3U2Zk9sV09EUnBVZTE3YStmT1NwR2IrL2hYMk42aGtUV3ZuVlNZak5WV1M5TS9YWHF0MFRINXVib1h0alQwOHFyVVhBQUFBQUFBQWdPb2hjQWNBb0JZeUdvMXlkM1dSdTZ1TFZmT1hyOXVwdlB6OHF3N2M5MnhlSlFmSEJuSnljZFhGakRRMTlRdlV0aldMTmV2MWFYcmt1YitwbVYrUVZldVdtRXg2NStYTEIvU1NwRit2ZHpjVkYybkc4dzlWYWUwcEw3eXR4cDVObFhncVdwTDAvZWV6OWYzbnMwdjdmOXE5dWZTcWVVbDZaLzc2TXZQejgzSlZVbUpTVHZaRnVibzFxbkNQbElRNDdkbTBRazR1cmhvODV1NHlnWHRqVDIvOThmVlpTb3lMa29OajlVUGdxNUdYbnk5bnArdTdaMjFtS3Y3bGhMNmRYY1ZmNktqc1ZSRFd6cXZNcFhldnQ3N3BwdEtiRmFxcXNob0FBQUFBQUFBQTFBd0Nkd0FBNmlFWFp5ZGxaK2ZJcHdyWGFsZW1xTEJBdXpldFVGalhua284RlNWSkduMzNGQm1NUm0xZDlaMysvZGZwK3NPZjM3TnFiWXZGck5TVXhHcU10MVI1dk1sa2tpUUZ0cnBKL1VaTUtOTzNiZlVpTmZNTDBrMmRicWwwbjZ6TWRGa3NGa1VmUFZEaHU5OGxxWUdUaXl3V2kwWk9la1JPTHE3bCtuMzhtOHZIdjJxM0dkU2tyT3hzdWJnNFhmZDlheXNYTnpkbFg3eW9qTFEwK1FlVi8vSklaa1pHamM2cmpGdWpScnFRbnE0Sjk5K3ZKcDZlMVpvTEFBQUFBQUFBNE5vaWNBY0FvQjd5OS9WU1lsS3lRb0piV2IzRzlyWGZLejgzUjkwSGpOQ2lYd04zU1JwMTU2TXFLU21SbloyZG1scDV3dDNld2JIY3lmS0tMSjMvSCsxY3YxU1MxR2ZZV04xMjc5UXE3OUc2WFVlMWJ0ZXhUTnUyMVl2azM2SjFwZGZmbjAwOFZYcU4vZUY5T3lvTjNEMjhtbW5ZK0FmVXJmK3Q1ZnJPeEJ6WHJnM0xybGhmYnZaRkxmamc3UXI3N25qMG1UTHZpNitxeEtSaytmdDZWWHRlZlJYVXNxVWlEeDNTb1I5L3JEQTRQN0I3ZDQzT3Eweno0R0JkU0UvWDhTTkgxSFBBZ0dyTkJRQUFBQUFBQUhCdEViZ0RBRkFQQmZrMVZYeGlrdFh6c3k5bWFNdktiK1RmdkxXQ2J3b3YxMy9iUFkrWCtaeWFrcWhuN3h0cTlYNFZLY2pMMVUrN044bGdNTWl0VVJQdDJiUlNQUWVQbHJkUFFJM3U4MXV4eDM5NVgzMURaeGNkUC9TRGNyTXZ5cVdTYStVSDMzWjNoZTBYMHM2VnViSytNa1dGQlpXT0d6LzVUMVlGN3ZHSlNRcnlzLzVXZy9xbVc5KytpangwU0RzM2JaSmZZS0E2ZCt0VzJ2Zmp6cDNhczNWcmpjNnJUSS8rL1hWNDN6NnRYYnBVbnQ3ZWF0dStmV2xmWVVHQjltN2ZydmFkTzh2VDI3dGE2d0lBQUFBQUFBQzRlZ1R1QUFEVVE0RUJ6YlQvU0lMVjgrM3M3RlZTVXFLaDQrNnIwbmhuVnpmZDNIZllaY2ZzMjc1T2VUblpWYTVoM1pMNXlzdkpWdnV1UGRVK29wY1d6djJuRm53d1EwKytPbE4yOWxmM0k0N1piRmJXaFhSbHBwOVhRMmNYK1FTMGtDUWQyTFZKUnFOUlkrNmVvbTgvZVU4N055elRzSEgzVjJ2dFR0MzdxMVAzL3BjZDgreDlROVhFcTVsZW1UbmZ5aWVvV0h4Q29pTENBMnQwemJxc2JWaVlldlR2cnoxYnQycmhwNTlxL2ZMbGF1TGxwWXpVVkdWbVpHak1wRWxhdG5CaGpjMnJUSXZnWUEwYU9WSWJWNjdVcDdObnk4UExTeDVlWGlySXo5ZlpwQ1NaVENhRmR1aFFrNDhPQUFBQUFBQUFvSW9JM0FFQXFJZmF0V21oenhaZStjcjJ5amk3dXV2Mis1NVFXSmNlVlJydjR0YW8wbXZhTHpsMmNHK1ZBL2ZJQTd1MWM5MFMyZG5aNjlhSms5WFVMMGo3ZDJ4UXpMRkRXdmpSUDNYMzFCZGxNQmdxblorVGxhbjQyQlBLenN4UVZtYUdzaTllVUZabXVpVHA4SS9iZFdqdlZwbk5aa25TeUVrUHl5ZWdoV0tPSFZaQzNFbTE2OXhkWFhzUDFwcnZQdFBPZFV2VmE4aHRjcTNrbFB1TjVramtNVDB3b2ErdHk2aFZicnZ6VHZrRkJtcnZ0bTA2bDVLaTdLd3NCYlpvb1hIMzNLTVdyVnRYR3B4Yk82OHlRMGFQbGw5Z29IWnQzcXlrK0hobFptVEl4YzFOTjNYb29HNTkrcWlwcjI5TlBDNEFBQUFBQUFDQWFpSndCd0NnSGdydzlaYlpWS3lrNUJUNSsxa1gxSFVmTUtLR3E2cWE0NGQvMVB3NWY1ZkZZdEh3aVErcW1YOXpTZEpkanordldYK1pwb043dHNoc051dXV4NSt2OU5yMWhGTlIrdlM5MThxME5Xam9KRWx5YTlSRWJUdEVxTEZuVXpWcTRxWFdZWjFVWWpKcCtZSVBKVW45Umt5UW5aMjllZzRlbzNXTFA5ZXlMei9RUFZOZnZJWlBYRE1TazVKbE1adnExVHZjWjh5ZGU5VmpEUWFEYnVuZFc3ZjA3bjFkNWwydTVyQk9uUlRXcVZPbC9WVmRCd0FBQUFBQUFFRE5JWEFIQUtBZU1oZ002aExlUmdjT0hiRTZjTC9lTEJhTHRxNytUbXUrKzB6bWtoSjFHekJDQTBiZVVkcmZxSW1YSG5udUxYMzRqeGQwK0lkdFNqMmJxTHVudmlpZlh3UDUzL0lQQ3RiSVNRL0x3OXRISHQ0K2F1THRJMWUzUm5yMnZxRnExYmFESmo3OFZKbnhTNzZZbytRenNXb2YwYXYwbmZVRFJrN1UvaDBiZEhEM1pnWGZGRzZ6THlCVTFVK0hqNmhMZUp2TG52d0hBQUFBQUFBQUFGU1AwZFlGQUFBQTIrZ1JFYWF0TzNiYXVvd3FTVDRUcXpsdlBhMVZDeitSdWFSRS9VWk0wSVRKZnlvM3pqZXdsZjd3NS9mazFjeFB5V2RpTmZPVnFWbzYvei9Ldm5paHpEajNKcDRhTUdxU09uYnJwOEJXYlM5N0pmejY3K2RyMTRabGNtL2lxZkVQVGl0dHQzZHcxTGdIbjVUQllORDM4MmJwd0s2Tk5mZkExOENXN2J2VU02SzlyY3NBQUFBQUFBQUFnRHFGRSs0QUFOUlRQU0xDOU82SDN5Z3RQVU5lbmg3WGRLL1VsRVE5ZTkvUWFzOUxPaDJqVFN1KzF0RjlPMld4V09UczZxN3hrNmVwNHkyVnY0ZThxVitncHY5MWpoWi9QbHNIZDIvV3p2Vkx0V2Z6U25YcTFsOWRldzlXNjlDT010clpYWEh2NHFKQ0xaNDNTL3QzYkpDVHM2c2VmdnBOdVRWcVVtWk0ydzRSdXUzZVgwTDlyei84UDhYSG50U0lPeDRxdlo3K1JwR2FucTdvMkJqMWVPbCtXNWNDQUFBQUFBQUFBSFVLZ1RzQUFQV1VvNk9EK3Zmc3BQV2J0K3J1aWVPdTZWNU96cTdxMUwzZlpjY2MycnROK1hrNWtxU1VoRlA2NXVOM2xIZ3FXcEprTkJvVjBXZW9SdDc1eUdWUG8xL1MwTmxGOTB4OVVSRzlCMnZsMTU4b0pTRk9CM1p0MUtFZnRtcnF5KytvUlVpN3k4N1B5YjZvMmE5UFUvcjVGTGszOGRURFQ3OHAveGF0S3h6YmUranRLaTRxMU9wdlA5V3VEY3NVZCtLb25ucHpUcFZDL2V0bC9hYXQ2dGVqa3h3YytORVBBQUFBQUFBQUFHb1NmK3NLQUVBOU5tcElUNzMyejg4MWFkeHRzcnVLZ05peFFVTTVObWhZYWI5cm84WWFYOEVWOEw4VmMveHdhZUR1RTlCQ25rMzlsSkp3U3AyNjlkZkFNWGVxbVY5UXRldHEyeUZDYmRwM1ZlU0IzZHF4ZnFuQ2IrNTl4YkJka2x6ZEdxblZUZUh5Yk9xck82YzhML2ZHbDc4QllNQ29TV3JacHIyV2ZmV2hKajM2ekEwVnRwdEtTclJreFNxOStmeUR0aTRGQUFBQUFBQUFBT29jZ3lrM3ptTHJJZ0FBZ08wOC85Y1BOWERBRUkwY050aldwWlJoTWhVclB6ZGJibzJ1N1hYM2w5dmZ6czVlQm9QaDZ0Y3FMcExCWUpTZC9mWC9ydU9xZFJ1MFpldEd6WGoxOGV1KzkxMlAvMVZuejZkcnkvZnZYL2U5QVFBQUFBQUFBTUFhOWk2dHF2V1h3c1pyVlFnQUFLZ2Q3cHM0VkY5OXUwaG1zOW5XcFpSaGIrOWdzN0Q5MHY0MUViWkxrcjJEbzAzQ2RyUFpySysrWGF6N0pneTc3bnNEQUFBQUFBQUFRSDFBNEE0QVFEM1hJYlNWL0pzMTFuZExsOXU2Rk5Tdzc1WXNsMyt6eG1vZjJ0TFdwUUFBQUFBQUFBQkFuVVRnRGdBQTlNZUh4K3ZMaGQ4cExUM0QxcVdnaHFTbHArdkxiNzdUSHgrWllPdFNBQUFBQUFBQUFLRE91djUzbXdJQWdCdU92NitYYmgvZVN6UG5mS2kvdmZheXJjdEJEWmc1WjY3RzN0cGIvajZldGk1Rm4zK3oxdFlsb0FaMGJCK3NUbUVodGk0REFBQUFBQUFBdUtFUXVBTUFBRW5TUGVPSDZBOHYvVXRMVnE3VzJGRWpiRjBPcnNLU0ZhdDA5bXlTWHYzVFJGdVhJa21hOTgwYVc1ZUFHdkNnYmlWd0J3QUFBQUFBQUg2SHdCMEFBRWlTSEJ6czlaZG5KK3VQTDg1VSs5Q2JGQkxjeXRZbHdRclJzWEdhTjMrQlpyLzlsQndjYlB1am5rOVRENTA5bjY0dDM3OXYwem9BQUFBQUFBQUE0RnJoSGU0QUFLQ1V2NCtucGsrWnFKZmYrSnRTMDlKdFhRNnFLVFV0WFMrOS9wYW1UNWw0UTF3bER3QUFBQUFBQUFCMUhZRTdBQUFvbzIrUGpobzNvcGVlZWZrMVpXZm4yTG9jVkZGMmRvNmVmdmsxalIvWlczMTdkTFIxT1FBQUFBQUFBQUJRTHhDNEF3Q0FjdTRZTTBEZFZXTmVoQUFBSUFCSlJFRlVPb2ZvbVZmK1F1aGVDMlJuNStpWlYvNmlIcDNiNkk0eEEyeGREZ0FBQUFBQUFBRFVHd1R1QUFDZ1FvL2RQMGFkUW9QMHhETXZjTDM4RFN3MUxWMVBQUE9DT29VRzZkSDdSOXU2SEFBQUFBQUFBQUNvVndqY0FRQkFoWXdHZzZZOE1FWWpCbmJWMUtlZVUzUnNuSzFMd3U5RXg4WnA2bFBQYWVUQUNFMTVZSXlNQm9PdFN3SUFBQUFBQUFDQWVzWGUxZ1VBQUlBYjJ4MWpCc2pIMjBQUHZQUm5UYjd2SG8wZFBkTFdKVUhTOTh0WGFkNlhDL1RVbEltOHN4MEFBQUFBQUFBQWJJVEFIUUFBWEZIZkhoMFYzTUpmYjd3N1Qvc1BIdFpUZjVnaUwwOVBXNWRWTDZXbHAydm1uTGs2ZXpaSi8zNzdLZm43OE84QkFBQUFBQUFBQUd5RksrVUJBRUNWK1B0NmFjNC9waXM0c0lrbVQ1Mm1ieFl2bGRsc3RuVlo5WWJaYk5ZM2k1ZHE4dFJwQ2c1c29qbi9tRTdZRGdBQUFBQUFBQUEyeGdsM0FBQlFaUTRPOW5wZzBuQU43aHVoMmY5ZHJHV3IxK3FlTzhacjJPQ0JzcmV6czNWNWRaS3BwRVRyTm03V1Y5OHVsbit6eHByRHFYWUFBQUFBQUFBQXVHRVF1QU1BZ0dyejkvWFMyMytlb3FQSDQvVGxvdldhOTlWQzNUNXFoSVlPNmk5dnJwcXZFYW5wNlZxL2FhdVdyRmlsbG9GTjljSVRkNmg5YUV0Ymx3VUFBQUFBQUFBQStBMENkd0FBWUxVT29hMDA0OVhIRlJXYm9KVWI5bWp5NDRzVUV0eGFBL3IyVXBlTzRRcnc5N04xaWJWS1lsS3lmanA4UkZ1MjcxSjBiSXo2OWVpa041OS9VRzJDQTIxZEdnQUFBQUFBQUFDZ0FnWlRicHpGMWtVQUFJQzZvYWlvV0hzUEhOUHUvVC9ycHlOUk1oanRGUjdXVGtHQkFRb0s4RmVBdjUvYzNkems3T1FrSjJjbk9kalhyKy8rRlp0TXlzL0xWMTUrdnJLeXM1V1lsS3o0eENURkp5VHFTT1F4V2N3bWRRbHZvNTRSN2RXOWF6czVPanJZdXVTcjh0UnIvOWFobjZPMTVmdjNiVjBLQUFBQUFBQUFBRlNKdlVzclE3WEdYNnRDQUFCQS9lUG82S0MrUFRxcWI0K09zbGdzU2twSlUyVFVLU1VtbmRmbXJaRktTa2xUYm02Kzh2SUxsVmVRTDVQSmJPdVNyeXQ3ZTZPY0d6ckoyYW1CWEZ5YzVPL3JwU0MvcG9vSUQ5UURFL3JLMzlkTEJrTzFmcFlEQUFBQUFBQUFBTmdRZ1RzQUFMZ21EQWFEQXZ5OEZlRG5iZXRTQUFBQUFBQUFBQUM0Sm95MkxnQUFBQUFBQUFBQUFBQUFnTnFJd0IwQUFBQUFBQUFBQUFBQUFDc1F1QU1BQUFBQUFBQUFBQUFBWUFVQ2R3QUFBQUFBQUFBQUFBQUFyRURnRGdBQUFBQUFBQUFBQUFDQUZRamNBUUFBQUFBQUFBQUFBQUN3QW9FN0FBQUFBQUFBQUFBQUFBQldJSEFIQUFBQUFBQUFBQUFBQU1BS0JPNEFBQUFBQUFBQUFBQUFBRmlCd0IwQUFBQUFBQUFBQUFBQUFDc1F1QU1BQUFBQUFBQUFBQUFBWUFVQ2R3QUFBQUFBQUFBQUFBQUFyRURnRGdBQUFBQUFBQUFBQUFDQUZRamNBUUFBQUFBQUFBQUFBQUN3QW9FN0FBQUFBQUFBQUFBQUFBQldJSEFIQUFBQUFBQUFBQUFBQU1BS0JPNEFBQUFBQUFBQUFBQUFBRmlCd0IwQUFBQUFBQUFBQUFBQUFDc1F1QU1BQUFDb2NTOU1tYUlYcGt4UlVXR2hyVXNCQUFBQUFBQUFyaGtDZHdBQUFOUkpWUTE4THpldXVLaElQeDg4ZU5uNVZSbFRtOVMxNXdFQUFBQUFBQUN1SlFKM0FBQUFvQUxGUlVWNjQ1bG5OUC9ERDY5cVRHMVMxNTRIQUFBQUFBQUF1TllJM0FFQUFJQUtXQ3dXRlJjVlhmV1kycVN1UFE4QUFBQUFBQUJ3clJHNEF3QUFBQUFBQUFBQUFBQmdCWHRiRndBQUFBRGNhRjZZTXFYU3p6UG16cTN5bU4rMnZ6bHJscElURTdWcDFTcWRpWTFWU1VtSm12cjQ2SmJldmRXOVh6OFpEQVpKMHFJdnZ0QytYYnQwNjdoeDZqOXNXSms5dnY3a0V4M2F0MC9EYjc5ZEEyNjl0VXpmM0hmZlZWeFVsS2EvK3FwOEF3SWtTUmZTMDdWcjgyYWRqSXhVUmxxYURKSjhBd00xWVBod3RldllzZHJQZkVsT1ZwYTJyVit2NDBlTzZFSkdoZ3dHZzN6OC9EUjg3RmkxdnVrbS9WNVVaS1EycjFtanhOT25aVEFhRmRDOHVZYU9HYU9XSVNIbHhnSUFBQUFBQUFDMUNTZmNBUUFBZ045cEV4YW1rTkRRTXA4di9WT2RNYjkxOU9CQnpYM25IWjFOU2xKQTgrWnE0dW1wNUlRRUxmMzZheTJlUDc5MFhOdjI3U1ZKY1ZGUlplWmJMQmJGbkRnaFNZbzllYkpNWDRuSnBQaFRwK1RXcUZGcDJDNUpIOCtjcVIwYk42cW9vRUJCTFZ1cXNZZUg0dVBpOU1VSEgrajRrU1BWZm1aSlNqeDlXdSs5OFlhMmI5aWc3SXNYRmRpaWhYejgvSlNjbUtoVDBkSGxudnZBbmozNmRQWnM1ZVhrS0xCbFN4a05Cc1ZGUmVuam1UT1ZlT1pNaGI5WEFBQUFBQUFBUUczQkNYY0FBQURnZHg2ZU5rMUZoWVY2ZGRxMDBzL1dqUG10cFFzV2FNeWtTV1ZPc3g4L2NrUmZmdlNSOXUzYXBiQk9uUlFhSHE2UTBGQVpqVWFkam9tUjJXeVcwZmpMZDJSVEVoT1ZrNTB0eHdZTmREb21SaWFUU2ZiMnYvdzRuM0Q2dEV6RnhXcjd1M0RjTHpCUWt5WlBWdlBnNE5LMlZZc1dhZnVHRGRxNmJwMUN3OE9yOVR6NWVYbjYvSU1QbEp1VG94NzkrMnZrK1BGeWNIU1VKT1ZrWnl2OS9QbHljOVl1V2FMN3AwNHRQVkdmbjVlbmo5NTdUOGtKQ2RxMmZyM3VlZlRSeS82K0FRQUFBQUFBQURjeUFuY0FBQURVYWE5ZUlRaS9YcnIxNmFNZS9mdVhhUXNORDllQTRjTzFZY1VLL2JCamgwTER3OVhReVVuTmc0TjFLanBheWZIeENtalJRcElVYy95NEpLbEw5KzdhdTIyYjR1UGkxS3BORzBsUzNLOG55MzhmdU4vejJHT2w0ZjRsdlFjUDF2WU5HNVI0K25TMW4ySDNsaTNLeXN4VTI3QXczWDdYWFdYNlhOM2M1T3JtVm01T3YySER5bHhmNytUc3JLRmp4bWplbkRrNkV4TlQ3Um9BQUFBQUFBQ0FHd21CT3dBQUFPcTBrTkJRR1l5VnYwa3BLakx5dXRSeGM2OWVGYlozNk5KRkcxYXNLQk9BdHcwTDA2bm9hTVZHUlpVRzd0SEhqOHZUMjFzOSt2WFQzbTNiRkhQOGVHbmdmaW82V2thalVTSHQycFZaKzFMWVhtSXlLU010VFdubnp5djEzRGxKa3Nsa1VuRlJVZWtKOWFvNGR2aXdKS24zb0VGVm50TXhJcUpjVzBEejVwS2s3S3lzS3E4REFBQUFBQUFBM0lnSTNBRUFBRkNuM1Q5MXFod2JOS2kwLzRVcFU2NUxIWTA4UENwc2QyL2NXSktVbDV0YjJ0YTJmWHV0WGJwVWNWRlI2amQwcUV3bWswNUZSK3ZtM3IzbDQrOHZOM2QzeFp3OHFhR1N6R2F6enNUR0tyQkZDems1TzVkWk95b3lVcHZYckZGOFhKeEtTa3JLN1cyeFdLcjFESmZDZXIvQXdDclBjWFYzTDlmV29HRkRTYi9VRGdBQUFBQUFBTlJtQk80QUFBREFkV0Q4M2RYdWx4UVZGVW1TSEJ3Y1N0dDhBd0xrNXU1ZStoNzNNekV4S2k0dTFrMGRPa2lTV29lRzZ2QytmU29xTE5UNXMyZFZXRkNndHUzYmwxbjN5UDc5V3ZESkoyclFvSUY2RFJxazVxMWF5Y1BMUzU3ZTNucnRUMyt5NmhsTXhjVy9QSXVkWFpYbi9QNUtld0FBQUFBQUFLQXVxZnh1VFFBQUFBQTFwaUEvdjhMMmxNUkVTWkpuczJhbGJRYURRVzNidDFkQmZyNVNFaElVZmVLRUhCd2RGZnpyRmZJaDdkckpiRFlyTGpwYXB5cDVmL3ZHVmF0a3NWaDB6NVFwR2psK3ZOcDM3aXkvd01DckNzRGRmajJ0bm5iK3ZOVnJBQUFBQUFBQUFIVUpnVHNBQUFCUWdkOEcweFZkeDE3Vk1aZEVIanBVWWZzUDI3ZExLaCtZWC9vY0d4V2w2R1BIRk55MnJleC9QUVVmY3ROTmtxU1k0OGNWRnhVbEYxZFgrZi82WHZSTDBuNjkvajNnZCsyeEowOVdXdU9WbnFkVjI3YVNwSDA3ZDFhNkJnQUFBQUFBQUZDZkVMZ0RBQUFBRlhCd2RDeDk5M3RjVkpTazh1OGNyOHFZUzFaLy83MU9Sa2FXZmphYnpkcTRjcVdPSFQ2c2hrNU82dG0vZjVueEllM2F5V2cwS3ZyNGNTWEZ4eXYwMSt2a3BWL2UrOTdNejA5blltTVZIeGVuTm1GaDVVNnVPN3U2U3BJTzc5dFgycGFlbXFvVjMzNXI5VFAzSFRKRVJxTlIrM2J0MHZZTkc4cjBYVWhQVjh5SkU1V3VEUUFBQUFBQUFOUkZ2TU1kQUFBQXFFVDd6cDMxMDk2OW1qZG5qb0phdHRTRjlIUzkrUGUvVjN1TUpIVys1Ulo5T211V212cjZ5czNkWGVkVFVwU2RsU1U3ZTN2ZCtkQkRjbXZVcU14NEoyZG5CYlpzcWJpVEoyV3hXTXE5b3owa05GUjd0MitYcWJpNDNPbDRTZXJXcDQ4MnJseXBwVjkvclgyN2RzbkJ3VUVKWjg2b3o2QkIycnB1blZYUDdCc1FvSEgzM3F2RjgrZHIxYUpGMnJaK3ZacjUrdjV5OVgxaW9nYU9HS0hXdjU2K0J3QUFBQUFBQU9vRFRyZ0RBQUFBbFJnemFaSTYzWEtMN08zdEZYL3FsRngrUFRWZTNUR1NOSExDQk4xKzExMlNwTk94c1RKYkxBcnYybFYvZk9rbGhZYUhWemluYmZ2Mk1wbE1hdWJycXlhZW5tWDZRdHExazZtNFdBYURRVzNhdFNzM2QvQ29VUnAyKysxcTR1bXBsTVJFWGN6TTFQRGJidFB3c1dPdjZwbHY3dFZMVHp6L3ZNSTZkWkxGYk5hcDZHaGxYYnlvOEs1ZDFURWk0ckpyQXdBQUFBQUFBSFdOd1pRYlo3RjFFUUFBQUtoN25ucnQzenIwYzdTMmZQKytyVXV4cVJlbVRKRWt2VGxyVnVsMTdRQUFBQUFBQUFCdVRQWXVyUXhYSHZVL25IQUhBQUFBQUFBQUFBQUFBTUFLQk80QUFBQUFBQUFBQUFBQUFGaUJ3QjBBQUFEWFZHNStnYTFMQUFBQUFBQUFBSUJyZ3NBZEFBQUExNFNicTVNazZkVHBGQnRYQWdBQUFBQUFBQURYaHIydEN3QUFBRURkNU8vckxVbmFlK0JudFE5dGFlTnFiR2ZHM0xtMkxnRUFBQUFBQUFEQU5jSUpkd0FBQUZ3VERSMGRKVWtMbDIxV3pLbEVHMWNEQUFBQUFBQUFBRFdQd0IwQUFBRFhWSEFMZnozNytuKzBkZmNoVzVjQ0FBQUFBQUFBQURXS0srVUJBQUJ3VGYzenRhbjYxOGVMOU1ZN24ybGVnSTlDV2dYSXI1bW5qRWErKzRtcjk4Q2s0Yll1QVFBQUFBQUFBUFVZZ1RzQUFBQ3VLWGMzRjczMjlBTWEwTE96bHEvZnBWMzdqaWcvdjhqV1phR09JSEFIQUFBQUFBQ0FMUkc0QXdBQTRMcm8wejFjZmJxSDI3b01BQUFBQUFBQUFLZ3gzT01KQUFBQUFBQUFBQUFBQUlBVkNOd0JBQUFBQUFBQUFBQUFBTEFDZ1RzQUFBQUFBQUFBQUFBQUFGWWdjQWNBQUFBQUFBQUFBQUFBd0FvRTdnQUFBQUFBQUFBQUFBQUFXSUhBSFFBQUFBQUFBQUFBQUFBQUt4QzRBd0FBQUFBQUFBQUFBQUJnQlFKM0FBQUFBQUFBQUFBQUFBQ3NRT0FPQUFBQUFBQUFBQUFBQUlBVkNOd0JBQUFBQUFBQUFBQUFBTEFDZ1RzQUFBQUFBQUFBQUFBQUFGWWdjQWNBQUFBQUFBQUFBQUFBd0FvRTdnQUFBQUFBQUFBQUFBQUFXSUhBSFFBQUFBQUFBQUFBQUFBQUt4QzRBd0FBQUFBQUFBQUFBQUJnQlFKM0FBQUFBQUFBQUFBQUFBQ3NRT0FPQUFBQUFBQUFBQUFBQUlBVkNOd0JBQUFBQUFBQUFBQUFBTEFDZ1RzQUFBQUFBQUFBQUFBQUFGWWdjQWNBQUFBQUFBQUFBQUFBd0FvRTdnQUFBQUFBQUFBQUFBQUFXSUhBSFFBQUFBQUFBQUFBQUFBQUt4QzRBd0FBQUFBQUFBQUFBQUJnQlFKM0FBQUFBQUFBQUFBQUFBQ3NRT0FPQUFBQUFBQUFBQUFBQUlBVkNOd0JBQUFBQUFBQUFBQUFBTEFDZ1RzQUFBQUFBQUFBQUFBQUFGWWdjQWNBQUFBQUFBQUFBQUFBd0FvRTdnQUFBQUFBQUFBQUFBQUFXSUhBSFFBQUFBQUFBQUFBQUFBQUt4QzRBd0FBQUFBQUFBQUFBQUJnQlFKM0FBQUFBQUFBQUFBQUFBQ3NRT0FPQUFBQUFBQUFBQUFBQUlBVkNOd0JBQUNBMzdpUW5xNjgzRnlyNWg0L2NrVG5VbEpxdUNMckZCWVU2R3hTVW9WOUZvdEYyemRzVUdaR3hsWHRrWHJ1WEpuUDJWbFoycmh5cFFyeTg2OXEzUnVSeFdMUjJxVkxsWnlRVUdGL1NVbUp0cTFmcnkvbnpwWFpiTDdPMVFFQUFBQUFBTUJXN0cxZEFBQUFBSEE5bU0xbVhieHdRWVVGQmZMeDk2OTAzTnN2djZ3ZS9mdnI5cnZ1cXZZZTgrYk1VZTlCZ3pUNmpqdXFQQ2N1S3FyYSsveGVveVpONU9udFhhWnQvKzdkV3Y3Tk43cC82bFNGZGVwVXB1L0UwYU5hdFdpUlhOM2MxS1Y3ZDZ2MlBKZWNySCs5K2FaNkRSeW9VUk1uU3BMaTQrSzBZY1VLMmRuWmFjQ3R0MVpwblEwclZtamp5cFdhTVhkdWhmMm00bUlWRlJXcHFLaEl4WVdGeXMzSlVVNTJ0bkp6Y3BTYm5TMnZwazBWSGhGUjZmcW00bUlWRmhTb29LQkFCWGw1eXMvUFYzNWVudkp6YzVXWG02dmMzRnpsWm1jck56dGIyZG5aeXMzSzBqTnZ2Q0hIQmczS3JITXlNbEpiMXF5Um82T2ovQUlEeSsxak5CcDFKalpXa1ljT2FkbkNoUnA3OTkxVmVuNEFBQUFBQUFEVWJnVHVBQUFBcUZNS0N3cTBaOXMyNVdSbEtmdmlSV1ZuWnlzelBWMlpHUmtxS1NsUmc0WU45ZW8vL3lrSFIwZGJseXBKbXZ2dXUxZTlSdDhoUXpSeXdvVFN6eGFMUmJ1M2JwVlhzMllLRFE4dk4zN0h4bzJ5ZDNDUXM2dXJvbzhmcjNETmtORFFTdmN6bTgzNjd2UFBaYkZZMVBtV1cwcmIyM1hzcUdaK2Z0cTZicDF1N3QxYnJtNXVWai9UeXUrKzA4NU5tMlN4V0Nyc2I5aXdvUnA1ZU1nM0lFQWR1bmFWd1dCUXpJa1RXckpnZ1lxTGlsUlVXS2pDZ29MTG5qWjMrUFgzd05uRlJTNnVydkx5OWxaUXk1WXF5TTh2RjdqdjJMQkJ6aTR1NmpWd1lJVnJHUXdHM2ZuUVEvcjNQLzZodUtnbzVlWG15dG5GeGVybkJ3QUFBQUFBUU8xQTRBNEFBSUE2eGJGQkEyMWJ0MDRXaTBYdWpScnBYRXFLL0FJRDFYLzRjRFZxMGtSTlBEeGtzVmdVSHhlbkpRc1dhT0lERDFSNFlya2lPemR0dXVLWXBQajR5NDd6RHdwU3k1Q1FNbTFkdW5kWGozNzlxbFRENzgyWk1hTmMyOUVEQjVSMjdwenVmT2doR1kxbDN5SjFLanBhc1NkUFNwSSttejI3MG5Vck8zRXVTUnRYcmxUQzZkUHFPM1NvL0pzM0wyMDNHQXdhTldHQy9qdHJsaGJQbjY4SG5uaWl1bzlUeW1ReXlXS3hhT1NFQ1hKeWRwYXppNHVjWGY2L3ZUdVBxcnJhL3ovK09oemdIQTZUakNJaUlBaW9hQTZKT09TVTRwZ1RadVpVV3RlcC9McFdsdFZ0L2U2OTM1dHJOVnkvM2E2Vm1tbE9hWkZhcVRtazVHd2lxVGdrNVlnaWlXRWk0TUFNNS9lSGNyNGlJSGp1YlpWK240KzFXSEErZTMvMlozOCs1eS9XNi9QZTIxVXVycTd5ckZkUExoWkxsWE1hTkd5bzhNaEltY3ptLy8weG1XUnljZEhKMUZRZDJMdFhUWm8yMVlqeDQyVnhjNU9qWTkzK0hicVFucTdUeDQrclgzeThUR2F6OG5KeTlNYXJyOTcxbkw5UG4xN2wyS2cvL1VtdFltTHE5Z0FBQUFBQUFBQndYeUJ3QndBQXdBUEZZRERvLzgyYUphUFJLRWw2WmRJa05XbmFWTDBIRGFyVXo5M1RVMWFyVlhQZmZsdER4NHpSdzNWWVd2M3JsU3RyN1hQMjFDbWRQWFdxeHZhdWNYRlZBbmNQVDA4Rmg0WFZPblpkbEplWDY5djE2eFhZcUpGYTM2bysvMnpoUXZrM2FLQkgrL2ZYK2xXcmJQUG8xS05IcFhOUC92aWp2bHkrWENIaDRUV08vOVBSbzlxMmNhTWFCQVdwengzUFZKSWlvNlBWdGtNSHBlemJwMjBiTityUi92MnI5Q2txTEZUT3JmM2pyMSs3SmtuNkpUUFQxaDRRR0dqN3UydGNYRjF2WGE3dTdvb2ZNNmJTc2NLQ0FxMzcvSE1kVEVwU2FIaTRob3dhSlk5NjlTcjF1WnFicTEySmllbzVZRUMxUVg3aSt2Vnk5L0JRNTF2UHk4VmkwWUJodzJ6dHBhV2wrbmI5ZW9WR1JDaXFlWE1aRElacTV4Y1lIRnpuZXdFQUFBQUFBTUQ5Z2NBZEFBQUFENXlLc1AxdXZIeDhOR1hHREsxWXNFQXJGeS9XcGN4TTlZdVB2K3M1RlZYZk9kblpjbkYxbGRsc3J0VCt5cVJKMWU3aGZ1N01HWVdFaGRVWXhFcFM2dUhEYWhRYWFndURTMHBLdFB6REQ5V2pmMytGM2hHQTUyUm42N3R0MjlTdGQrOHE0K3pmczBkWkZ5OXF5b3daTWhnTU92WFRUenE4ZjcrNjlPcWw1TjI3OVhONnVob0dCeXQ1OTI1MTdONWQzcjYra3FTOG5CeHRXYmRPTGhhTFJvd2ZYKzBjTDZTbjY3T1BQNWJKWk5Mb2lSUGw2T1JVYmI4aEkwZnFRbnE2TnE5ZEsyZVRTWS8wN0ZtcFBlM2tTUzJaTTZmU3NYZi8vbmZiMzNlcnJyOFhxWWNQYSsxbm42bTR1Rmp4bzBlcmZaY3VWYjZESDQ4YzBlcGx5NVIvNDRZOHZielVwVmV2U3UzcFo4N29wNk5IRlQ5bWpKeWNuWFVvT1ZrL0hUMnF4NFlQdDMxWDM2eFpvN0t5TWprWURPb1NGMmRiVmNCcXRkNzFPd2NBQUFBQUFNRDl6NkgyTGdBQUFNRDlvNml3VUttSEQ5dCtKT255cFV0VmprbVN5V3pXdU9lZlY1dlkyQnJENHpzVjVPZnIvVGZmMUlKMzMxVkJmbjZ0L1g5SVNkR0hzMlpwdytyVk5jKzVxRWhmclZoUnFZSSs5ZEFoSFQ5MlROYnljdTNidVZQRlJVVzJ0djE3OW1qdjl1M1NIV0h1ald2WDlNMmFOV29kRTZQUUprMVVYbDZ1RGF0WHk5WGRYVzA3ZE5DRzFhc1ZHUjJ0eVMrOUpIY1BEeTJiTjArRmhZVzZmdTJhUHA0OVd3WDUrUm85Y2FKOC9QeXF6REV6STBNZnYvZWVTb3FMTldyQ0JQblZyMS9qL1pqTVpvMmJPbFVlOWVycDY1VXI5ZlhLbFpYMlVnOXQwa1JUWnN6UWxCa3pGTm04dVNUWlBrK1pNYVBXWjFxYnpJd01MWHJ2UFMyZlAxOU5XN2JVakprekZkdTFxeTM4dGxxdHVwcWJxODhYTDliU3VYTmxNcHMxY2ZyMEttRzcxV3JWdXM4L1YwQmdvR0k2ZDViVmF0WFdEUnQwOXZScG1WMWNKTjE4Q1dIbjVzM3k5ZmZYNklrVGJXRjdYazZPUG5qckxSMDdkT2pmdmg4QUFBQUFBQUQ4Y1ZIaERnQUFnQWRLenBVcldqWnZYcVZqUHg0NW9oK1BITEY5Zm52K2ZPWGZ1Q0dMcTZzY0hCdzBZdno0T2xjaXUxZ3NHalJpaEJJKy9sZ0wvL1V2VFp3K1hhWTdLdDBycEowOHFZUkZpK1RsNDFOdE5Yb0ZrOG1rZnNPR2FlWGl4WXBKVFZWa2RMVDJmL2VkQWdJRDVlbmxwWVgvK3BldVpHZXJmM3k4eXNyS3RIL3ZYclZzMjFidUhoNlZ4cm1Ra2FIOEd6ZjBRMHFLams2WllndTVoei85dEFwdTNKQ2J1N3VlR0RkT3ppYVRucG95UmZObXpkS0NmLzVUQmZuNXVwcWJxN0dUSmltaVdiTXE4enR6L0xnK21UOWZoUVVGR3Y3MDA0cHEwYUxXNStUdDY2dEowNmRyNGV6WjJyTjFxODZlT3FWaFk4ZXFZWEN3WEN3V2hUWnBJa25LdW5oUmtteWYvMTNMNTgvWER5a3BrcVNHd2NHNmZ1MmFWbnowa1FyeTgxVllVR0Q3YmJWYTVlRGdvSzV4Y1lvYk9GRE9KbE9Wc2I3YnRrMC9wNmZya1o0OWRlelFJV1ZtWk9qWHJDeU5mUFpaT1p0TUtzalAxL0tQUHBMWnhVWGpwMDZ0dEJ5OXhjMU54VVZGK25MNWNvVTJhU0kzZC9mL3lQMEJBQUFBQUFEZ2o0WEFIUUFBQUE4VVAzOS92VHh6cGlUcC9ObXpTbGkwU0RHZE82dEgzNzYyUHQrdVg2OTl1M2JwcWNtVEZWekxVdS9WYVIwVG82dTV1ZHF3ZXJVMnIxbWpRVTgrV2FWUDFzV0xXdnpCQjNMMzhOREU2ZFBsN3VsNTF6SGJ4c2JxKzEyN3REWWhRYU1tVE5EcDQ4YzFaT1JJZWZ2NnFtdGNuSFp1MmFLWVRwMlVucGFtcTdtNVZmWmZsNlR3cUNpTmUvNTV1WHQ0cUt5c1RCLzk4NThLQ2duUnd4MDd5bUF3Nk1YLy9tOWJKYjkvZ3daNnFGMDdKZS9hSlVucTBxdVhtajMwVUpVeDkrM2FwWFVKQ2JKYXJScis5Tk42dUdQSE9qOG4zL3IxOWZ5cnIrclRCUXVVZHZLazNuL2pEZlVlUEZpUDl1c242V1lsZWw1T2ppUnB3K3JWaXVuY1dmNE5HbFFhSS9IcnIrdDByYmlCQXlWSjlRTURkU0kxVlo3MTZzblpaSktEZzRQOEFnTGs1dTZ1M0N0WGRPajc3MlcxV3RVNElrSkRSNDJTWDBDQXJTcjlUaFdyQ3V6WnVsVjd0bTZWZFBNWnQyN2ZYaVVsSmZwMDRVSmR5OHZUaE9uVDVYdGJ4WDlKU1lsS2lvdlZaL0JnZmZMaGgxcno2YWNhTTJsU25aOGJBQUFBQUFBQTdoOEU3Z0FBQUhpZ0dCMGQ1ZVB2TDBuYXUyT0hwSnRWNlE1R283eDhmQ1JKYldKamRTZzVXZlBmZVVmRHhvNVYydzRkN3ZrNlhlUGlaSEYxVmV1WW1HcmIvUU1DMUd2QUFMVnEzMTcxdkx4cUhjOWdNR2pnaUJINjRNMDN0ZWo5OStYcTVxWjJuVHRMa25yMDY2Y0RTVWxhbTVDZ3ZOeGNOWTZJVU1nZCs3cExOL2V1cndqTlZ5MWRLcXVrK0xGamJTOFVWSVR0RjlMVHRUWWhRZWxwYVFwczFFaUZCUVhhL2UyM1NqdDVVdDM3OWxXTE5tMXNJWFJBdzRaeXNWZzBiT3hZWlp3N3A4MXIxOTdUY3dwdTNGZ1RYbmhCdXhJVGRXRHZYclcvZFUrU2REQXB5ZmIzb2VSa0hUMTRVRlAvL09kS2xmdmZybDlmcCt0VUJPNDlCd3l3L1YwaEx5ZEgzNnhabzBQSnlmTHg5MWUvb1VQVm9rMGJGUllXNnNOWnM5UTRJa0o5aHc2dDh1SkZ4KzdkMWJKdFc3bTR1bXI3cGszYXQzT25obzRlTFVuNmVQWnNuVDExU2s3T3pscngwVWNxS1M1V1NYR3hTa3RMWmJWYUs0M3pRMHFLVWc4ZlZuVHIxblc2RndBQUFBQUFBTncvQ053QkFBRHdRQ29yTGRYaC9mc2xTU2VPSGRPZXJWdlZaL0JnZGUvYlZ6NStmbnJ1NVplMTZJTVA5UG5peFNvdEtWSDdMbDN1T3Q0ck5WUW9yMXE2dE5MbjI2dWhKV25qbDE5V09hZCtZS0NtLysxdlZZNEhoWVNvVFd5c1V2YnRVNi9ISHBQVHJZRGMyV1JTbjhHRGJkZDZkdHEwdTg3MTdLbFRPcGlVcEY2UFBhYjZ0MVdNWHpoL1h0czNiZEt4UTRmazRPQ2dIdjM2S1c3Z1FKV1VsR2pqNnRYNmZzOGVyZmpvSTdsNWVLaDFUSXc2ZE8ycTBQQnd2ZnJHRzdKYXJWbzZkKzVkcjF1ZGlzcjU3bjM2cUZ2djNyWlF1NlNrUkllU2srVmlzYWdnUDErakprelFnbmZmMWJLNWN6WHBwWmRzNTc4OWYzNmw4ZFo4OXBtU2R1eW9jcnpDN2RYcVYzTnp0ZU9iYjVTOGU3Y3NibTRhTW5LazJuZnBZdXZqNU9Ra2J6OC83ZGk4V2I5a1ptcmtuLzRrODIzYkE3aFlMSEt4V0hRK0xVMTd0MjlYM0tCQnRyM3J3eUlqbFpPZExXOWZYNTA3ZlZwQklTRnExNm1UekM0dVN0bTNUOGVQSGRNTGYvMnJuRTBtZlRocmx0WW1KQ2lpV2JOcWw2NEhBQUFBQUFEQS9ZdkFIUUFBQUEra293Y1BxckNnUUpMVXBGa3pCUVFGYWROWFh5a25PMXVEUjQ2VXE3dTdKcjd3Z2xZdFhhcklPdXhKUHJpYVplTXJXQ1h0MnJ4WnViZVdSMytrWjAvNStQblYyTi9pNWxaalcwVVkvR3RXVnFYanJXTml0T2F6ejJRd0dCUVdGVlhqK2NWRlJWcTFiSmthQkFXcHg2MmwyeVZwNVpJbHRvcnlxT2hvRFJnKzNCYkdHNDFHeFk4Wm93N2R1bW5MdW5YNjZlaFI3ZG02MVZiNTcrVHNMS2x5K0gwNUswdXovdnBYUGRxdm4vb01HVkpsSGpuWjJYcnJ0ZGZrZk90Y1NaVXF5QS91M2F2OEd6ZlVybE1uN2YvdU80VkZScXJuZ0FGSy9QcHI3ZHl5UmFVbEpYSjB0Ty9mbFlzLy82enY5K3pSOTN2MnlNM05UWThOSDY2WVJ4NnhqVmRlWHE3aTRtSVZGeGFxWi8vK3VuSDl1bzcvOElQbXZ2V1d4di9YZjlsV1FwQ2t3b0lDSlN4YXBNQkdqZFM5VHgvYjhiaUJBOVY3MENCSjBwK25URkdqMEZERmR1MHFTVHA3K3JTa202c0RTTktqL2Zzck55ZEhEa2FqWGZjREFBQUFBQUNBUHk0Q2R3QUFBRHh3ckZhcnRuL3pqVnEyYmF0RHlja3lHbzBhK2V5emt0V3ExQ05IMUtOZlA5WHo5cGJKYks1MWIyMnIxU3FEd1ZEdG51a1Y3YXVYTFZOeGNiR2ttOHUycHg0K3JFa3Z2bGdwdUsyTHpJd01IVXhLa3JldnI0N3MzNjlPUFhvbzlOYlM4WHUyYlZQSnJXdnNUa3lzRktaWEtDOHYxNmNMRnlyNzBpVjE2OU5ITzdkc1VXNTJ0cTVjdnF5ZUF3YW9JRDlmNFZGUkNtM1NSQ1hGeGZvNVBiM0tHTDBlZTB4dFkyTjFOUzlQRFlPRGE1enJsZXhzU1ZJOWIrOXEyeXZtNm5SYjRINTcyN1pObXhUVm9vVThiMXR1LzlIKy9XVXltOVd4V3pldFdMRGducXZCclZhcjNuMzlkV1ZsWnRxT21WMWN0SGZIRHUzY3NrWEZSVVVxS2lwU2FVbEp0ZWRuWGJ5b09XKy9yZkZUcDZwaGNMREt5c3EwWXNFQ1pmLzZxL3E1TlptV0FBQU52RWxFUVZRTkhhcmRpWW42TlN0TGwzNzVSYzlNbXlhejJhemlvaUtWbDVmTHhkVzF4bmwxNk5idG51NERBQUFBQUFBQTl3OENkd0FBQUR4d0RpVW5LeXN6VS9Ganh1aFFjcktrbTlYVlR6NzdySzdtNXNyVHkwdjVOMjdvV2w2ZXJsKzlxbXZYcnQzOG5aY25TZnJ4eUJHbG56bWphM2w1TXBuTm1qRnpaclhYS1M0cTB1ZUxGK3Y0c1dONmR0bzB6WC9uSGJYcjJGR1pHUm1hOTQ5L2FOelVxUXBzMUtqTzgxNi9lclhjUFQzMTNDdXY2TjNYWDlmNmxTdjEvS3V2NnZxMWE5cTJjYU5hdG0ycjB0SlNiZHUwU2UwNmRaSzdwMmVWTVU0ZlB5NUoycmw1czF3c0ZubjUrS2grWUtBYVIwU29jVVJFalV2ajM4N053ME4vbVRYcnJuMHl6cDJUSkRVSUNxcTJ2ZUlGQk9mYmxtaXZzRy9YTHVYbDVPakpaNTdSbVJNbmJNY2RIQnpVcFZjdlNWTHVsU3VWd3ZpNk1CZ01hdHF5cFl4R296eTl2T1RxNWlhVDJTeXppNHZNWnJOTVpyTytYTEZDVFZ1MFVMYytmV1F5bVdReW0rVmtNc25aMlZuSGYvaEJLNWNzMGJKNTh6Umo1a3hkdm5SSkoxTlRKVW1idnZySzltenFCd2JhbHA3UHZYSkZrdVJacjk0OXpSVUFBQUFBQUFBUEJnSjNBQUFBUEZBSzh2TzE0WXN2RkJvZWJxc09yMUJhVXFJNWI3K3Q2MWV2cXJ5OHZNcTVqcmYyVEM4dkw1ZW5sNWVDUWtMazdldGI3WFd1WEw2c3BYUG42dktsUzNwcThtU0ZSVWJheGhnM2Rhcm0vOC8vYU80Ly9xRkJJMGFvL1NPUDFEcnZnMGxKT25QOHVKNFlOMDd1SGg3cU9XQ0ExaVVrNk1pQkF6cVdrcUx5c2pJTmVQeHhsUlFYNjkzWFg5Zm10V3YxK0ZOUFZSckR3Y0ZCVDAyZUxJdWJtM3o4L09SaXNWUjdyV1lQUGFTTzNidFgyL2JGSjUrb3JLeXMxdmtlUzBtUjJXeXVzUXErNk5aeS91WnFBdmZBb0NCRlJrY3JMREt5VXVCZW9iUzBWRmtYTDZwRjY5YTF6dU5PL2VQanBmaDRTZEtKMUZSRk5HdFdhVi8zTDFlc2tLZTN0KzM3T3Zuamp3b05ENWV6eWFRMnNiRXlHbzN5OXZPVG82T2o2amRvb081OSs4cXZmbjM1QndUSXYwRURtVjFjS2wzdjRzOC9TNUw4QWdMdWVhNEFBQUFBQUFDNC94RzRBd0FBNElHU2R2S2tybCs5cWpFVEoxWnBjemFaMUt4bFMxbmMzT1RtN2k1M1QwKzVlM2pJM2NORGJoNGVjckZZOU1xa1NXclJwbzJHakJ4WjR6VU83dHVuZFFrSk1oZ01lbmJhTkZ0NFc4SFZ6VTJUWG54Uml6NzRRRjk4OG9tT3BhUm84TWlSTmU3cmZ1UDZkYTFmdFVwaGtaRzJmZE03ZE9taVN4Y3ZLdS9LRmYyUWtxSytRNGJZbHFoL3VHTkhIZGk3VjUwZmZiVEtXSkhSMGJVK28zcmUzb3Fxb1orenM3TUtib1hsTlRtUm1xck1qQXpGZE80c1l3MzdyT2ZuNTB1U1ROVUU3bUZSVWZLcFg3L0c4ZE5PbkZCWmFhbUN3OEx1T28rNzJiWnhvemF2WGFzTzNicHA2S2hSMWZiSnlzelU0dmZmbDdldnIwWlBuS2pBUm8zMFVMdDJ0bmFEd2FCK1E0ZFdPZS9LNWNzeXU3akk0dXFxNDhlT3lXZzAzblg1ZlVsYU1tZU8yc1RHcXRWdDR3TUFBQUFBQU9EK1IrQU9BQUNBQjByVGxpM1ZyWGR2Tlk2SXFMWTlmc3dZdThmT3k4M1Z1b1FFSFR0MFNINEJBWHI2dWVma1YwTnc3T3J1cnNrdnZhU3ZWcXpRd2FRa3ZmTzN2Nmw5bHk3cTNxZFBsWDNQODNKejVlWGpvOGVmZWtvR2cwR1NaSFIwMU5CUm83Umt6aHcxREFsUnR6NTliUDNqQmc1VVFYNituS3ZaSC8xMmw3T3lkUGIwYVowN2ZWcXVibTdxUDJ5WTNmZGU0VnBlbmxZdFhTcWpvNk82M3phbk8rWGw1RWk2K2ZMQm5Rd0dnK3JkWmJuNGxGdmJBRFJ0MmZLZTUyZTFXclYrMVNydDJicFZRYUdoNmoxd1lJMTk2d2NHYXRqWXNmcnEwMDgxNTYyM05IREVDSFhvMnJWU24rS2lJdjJjbnE2TXMyZDEvdXhablR0elJ0ZXZYdFZ6TDc4c1Z6YzNIVGx3UUpIUjBiWHVOMy8yNUVtNVdDd0U3Z0FBQUFBQUFBOFlBbmNBQUFBOFVJeEc0MzhrV0w1ZGFXbXBkaVVtYXZ1bVRTb3VLdExESFR0cXlNaVJ0WWFzVGs1T2VtTGNPRVcxYUtHMUNRbEsyckZEeWJ0MnFlWEREMnZFK1BFeUdvMlNiaTZ4M3UvV011aDNlbXJLRk4yNGZyM1NzdWllWGw0YU8zbHlsYjQ1MmRrNm1KUmtDNGZ6Yjl5UWRQT1pkTy9iMTk3YnQvazFLMHVMM250UDEvTHlOT0R4eCtWYnc4c0c1ZVhsT3JKL3Z3d0dnK29IQnQ3VE5iSXZYZExSQXdmVU9DSkN2djcrOTNSdWNWR1JFaFl0VXVyaHc0cUtqdGFZU1pOcS9ZN2FkZXFrZ0lZTjljbThlZnBxeFFxbG56bWpZV1BHeU5ISlNSdS8rRUs3RWhObHRWb2xTZDYrdm9xS2psYmppQWpWOC9iV2tqbHpaQzB2VjUvQmd5dU5XZkhTaE5WcWxjRmdVRWx4c1FvTEMrVjF4NHNXQUFBQUFBQUF1UDhSdUFNQUFBQzFLTXpQMSs3RVJKbk1aajM1ekRPS3ZzZTl4VnUxYTZmSTVzMjFkY01HSmUzWW9kRHdjRnZZWGhzSEJ3ZTVlM2hJdXJrSGZWRmhvVXd1TGpJYWpUcjEwMCtTWkZ2V3ZTQS9YNGxmZnkxSFIwY0ZoNFVwUENwS2paczBVWEI0dUp4dTdVOHZTWm5uejJ2SE45OVVlNzM4L0h4YllHeTcvOEpDZmJkdG03WnQzS2pTa2hMMTdOOWZYZVBpYkczTFAveFFiaDRlTXBsTWNqQWFkZTcwYVdWbVpLaFZUSXdzcnE1MWZrNVdxMVZmTEYrdXNySXk5Und3b003blNkS3Z2L3lpNWZQbjY1Zk1USFhzM2wyRFJveVFnNE9EOG5KeTVHd3l5V1EyNjl6cDA1SlVaV1dBb0pBUVRYM3ROUzJaTTBjcCsvYnAwc1dMZW1iYU5JVTJhYUpyVjYrcVNiTm1haElWSmM5YlZma1h6cC9Yd3RtemRlbmlSUTE4NGdrMUNBcXFORjVGVmYvaDc3OVhVRWlJZmp4NlZKTGtmNDh2SHdBQUFBQUFBT0NQajhBZEFBQUFxSVdiaDRmR1Q1MHEvOEJBbWF2Wms3d3VYQ3dXUFRaOHVIcjA3U3RYZDNlN3hzak55ZEdzdi95bDBqR0R3YURJNXMwbFNRMkNnalJ4K25TRmhJWEo4YmFBL1U3cGFXbEtUMHVyc2QzdFZzQXYzYXdhbnoxenBxNWN2aXlQZXZVMGROUW9OVy9WeXRadU5wdDE2WmRmZFByNGNWc2x1TFBKcEhhZE9tblFpQkgzZEgvYk4yM1NtUk1uMUtwZE8wVTBhM1pQNTE0NGYxNi9YcnFrK05HakZYdmJzdkRyVjYzUzBZTUhiWjhOQmtPMVM5VzdlM2hvOGtzdmFlWGl4U290TFpXTHhhTG1yVnBWdWxkSlN0cXhRMnNURXVSZ05Hcm82TkZWbHFDWHBOYnQyMnRYWXFJU0ZpMnlIYXZuNWFXbUxWcmMwejBCQUFBQUFBRGdqNC9BSFFBQUFMK3BjcXRWRG5kVVROK1Bnc1BDL2lQajNCbTJ4M2J0V3VleGZmejgxQzgrWG1WbFpiS1dsOHRvTkNvOEtzcDJ2c0ZnVUhoVTFGM0hDRzdjV0MwZmZ0aFdvWDZuVHhjc1VGRmhvZTJ6czhta0o4YU4wNFh6NXhYYnRXdWxTdmtLcjczMWxxeFdxOHJLeWlSSmpvNTEvemZEMmRuWlZnWGZKalpXcDArY1VQellzVFgyTjVsTTFWYk50MjdmWG8waklteFY2QlZpT25lV2o3Ky95c3JLNU9qb3FNam16ZFU0SXFMYXNaMmNuRFJxd2dTVmw1VlZXc0wvenV1a3A2V3BSOSsrTlM2WDcrdnZyNWRuemxUR3VYTXFMeStYazVPVGdzUEQ3WDVaQXdBQUFBQUFBSDljaHRJYmFkYmZleElBQUFCNDhLeGN0MTN6bHF6UjhybC9WY01Bbjk5N09nQUFBQUFBQUFCUUswZlhzSHVxSHFxK2JBTUFBQUQ0TjBWSE5wWWtuVXJMK0oxbkFnQUFBQUFBQUFDL0RRSjNBQUFBL0NhYVJZVW9QTFNoVm55UnFKTFNzdDk3T2dBQUFBQUFBQUR3SDBmZ0RnQUFnTitFZzhHZ1AwOGJyWE1abVpxejZBdENkd0FBQUFBQUFBQVBIUFp3QndBQXdHOXFmZUplelY2d1NpRkJEVFJtV0p3aXdocXBRWUNQSEF6M3RCVVNBQUFBQUFBQUFQem03blVQZHdKM0FBQUEvT2JPbkx1Z045OWJvVFBuTHZ6ZVV3SHVPOXUvblAxN1R3RUFBQUFBQU9EL0RBSjNBQUFBL0NHVlc2MDZmdktjanAwNHA0S0NvdDk3T3NCOTQra1JmWC92S1FBQUFBQUFBUHlmUWVBT0FBQUFBQUFBQUFBQUFJQWQ3alZ3ZC9pdEpnSUFBQUFBQUFBQUFBQUF3SU9Nd0IwQUFBQUFBQUFBQUFBQUFEc1F1QU1BQUFBQUFBQUFBQUFBWUFjQ2R3QUFBQUFBQUFBQUFBQUE3RURnRGdBQUFBQUFBQUFBQUFDQUhRamNBUUFBQUFBQUFBQUFBQUN3QTRFN0FBQUFBQUFBQUFBQUFBQjJJSEFIQUFBQUFBQUFBQUFBQU1BT0JPNEFBQUFBQUFBQUFBQUFBTmlCd0IwQUFBQUFBQUFBQUFBQUFEc1F1QU1BQUFBQUFBQUFBQUFBWUFjQ2R3QUFBQUFBQUFBQUFBQUE3RURnRGdBQUFBQUFBQUFBQUFDQUhRamNBUUFBQUFBQUFBQUFBQUN3QTRFN0FBQUFBQUFBQUFBQUFBQjJJSEFIQUFBQUFBQUFBQUFBQU1BT0JPNEFBQUFBQUFBQUFBQUFBTmlCd0IwQUFBQUFBQUFBQUFBQUFEc1F1QU1BQUFBQUFBQUFBQUFBWUFjQ2R3QUFBQUFBQUFBQUFBQUE3RURnRGdBQUFBQUFBQUFBQUFDQUhRamNBUUFBQUFBQUFBQUFBQUN3QTRFN0FBQUFBQUFBQUFBQUFBQjJJSEFIQUFBQUFBQUFBQUFBQU1BT0JPNEFBQUFBQUFBQUFBQUFBTmlCd0IwQUFBQUFBQUFBQUFBQUFEc1F1QU1BQUFBQUFBQUFBQUFBWUFjQ2R3QUFBQUFBQUFBQUFBQUE3RURnRGdBQUFBQUFBQUFBQUFDQUhRamNBUUFBQUFBQUFBQUFBQUN3QTRFN0FBQUFBQUFBQUFBQUFBQjJJSEFIQUFBQUFBQUFBQUFBQU1BT0JPNEFBQUFBQUFBQUFBQUFBTmlCd0IwQUFBQUFBQUFBQUFBQUFEc1F1QU1BQUFBQUFBQUFBQUFBWUFjQ2R3QUFBQUFBQUFBQUFBQUE3RURnRGdBQUFBQUFBQUFBQUFDQUhRamNBUUFBQUFBQUFBQUFBQUN3QTRFN0FBQUFBQUFBQUFBQUFBQjJJSEFIQUFBQUFBQUFBQUFBQU1BT0JPNEFBQUFBQUFBQUFBQUFBTmlCd0IwQUFBQUFBQUFBQUFBQUFEc1F1QU1BQUFBQUFBQUFBQUFBWUFjQ2R3QUFBQUFBQUFBQUFBQUE3RURnRGdBQUFBQUFBQUFBQUFDQUhRamNBUUFBQUFBQUFBQUFBQUFBQUFBQUFBQUFBQUFBQUFBQUFBQUFBQUFBQUFBQUFBQUFBQUFBQUFBQUFBQUFBQUFBQUFBQUFBQUFBQUFBQUFBQUFBQUFBQUFBQUFBQUFBQUFBQUFBQUFBQUFBQUFBQUFBQUFBQUFBQUFBQUFBL3BqK1AvZ1o4VmhlYXJEY0FBQUFBRWxGVGtTdVFtQ0MiLAogICAiVHlwZSIgOiAibWluZCIKfQo="/>
    </extobj>
  </extobjs>
</s:customData>
</file>

<file path=customXml/itemProps1.xml><?xml version="1.0" encoding="utf-8"?>
<ds:datastoreItem xmlns:ds="http://schemas.openxmlformats.org/officeDocument/2006/customXml" ds:itemID="{F53D93AD-EBDE-402D-806D-F646FFE725B7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3959</Words>
  <Application>Microsoft Office PowerPoint</Application>
  <PresentationFormat>全屏显示(4:3)</PresentationFormat>
  <Paragraphs>497</Paragraphs>
  <Slides>45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45</vt:i4>
      </vt:variant>
    </vt:vector>
  </HeadingPairs>
  <TitlesOfParts>
    <vt:vector size="67" baseType="lpstr">
      <vt:lpstr>GungsuhChe</vt:lpstr>
      <vt:lpstr>Times New Roman Regular</vt:lpstr>
      <vt:lpstr>等线</vt:lpstr>
      <vt:lpstr>黑体</vt:lpstr>
      <vt:lpstr>华文楷体</vt:lpstr>
      <vt:lpstr>华文新魏</vt:lpstr>
      <vt:lpstr>楷体</vt:lpstr>
      <vt:lpstr>宋体</vt:lpstr>
      <vt:lpstr>微软雅黑</vt:lpstr>
      <vt:lpstr>微软雅黑 Light</vt:lpstr>
      <vt:lpstr>Arial</vt:lpstr>
      <vt:lpstr>Bookman Old Style</vt:lpstr>
      <vt:lpstr>Calibri</vt:lpstr>
      <vt:lpstr>Calibri Light</vt:lpstr>
      <vt:lpstr>Gill Sans MT</vt:lpstr>
      <vt:lpstr>Tahoma</vt:lpstr>
      <vt:lpstr>Times New Roman</vt:lpstr>
      <vt:lpstr>Times New Roman Bold</vt:lpstr>
      <vt:lpstr>Wingdings</vt:lpstr>
      <vt:lpstr>Wingdings 3</vt:lpstr>
      <vt:lpstr>质朴</vt:lpstr>
      <vt:lpstr>Office 主题​​</vt:lpstr>
      <vt:lpstr>《计算机网络与通信》课程 实验二 </vt:lpstr>
      <vt:lpstr>实验目的</vt:lpstr>
      <vt:lpstr>实验内容</vt:lpstr>
      <vt:lpstr>Wireshark简介</vt:lpstr>
      <vt:lpstr>Wireshark简介</vt:lpstr>
      <vt:lpstr>主窗口信息</vt:lpstr>
      <vt:lpstr>数据包过滤</vt:lpstr>
      <vt:lpstr>显示过滤器</vt:lpstr>
      <vt:lpstr>显示过滤器的示例</vt:lpstr>
      <vt:lpstr>生成显示过滤器表达式（I）</vt:lpstr>
      <vt:lpstr>生成显示过滤器表达式（II）</vt:lpstr>
      <vt:lpstr>捕获过滤器的使用</vt:lpstr>
      <vt:lpstr>捕获过滤器</vt:lpstr>
      <vt:lpstr>数据包保存</vt:lpstr>
      <vt:lpstr>数据包保存</vt:lpstr>
      <vt:lpstr>任务1：捕获和分析有线以太网数据包 </vt:lpstr>
      <vt:lpstr>过滤出与本机IP相关的数据</vt:lpstr>
      <vt:lpstr>显示过滤器的示例</vt:lpstr>
      <vt:lpstr>1.1 观察MAC帧格式</vt:lpstr>
      <vt:lpstr>附录1：以太网MAC帧格式</vt:lpstr>
      <vt:lpstr>1.2 观察IP数据报的首部结构</vt:lpstr>
      <vt:lpstr>1.2 观察IP数据报的首部结构</vt:lpstr>
      <vt:lpstr>观察IPv4数据报的首部结构</vt:lpstr>
      <vt:lpstr>观察IPv6数据报的首部结构</vt:lpstr>
      <vt:lpstr>附录2：IPv4数据报的格式</vt:lpstr>
      <vt:lpstr>附录3：IPv6数据报的格式</vt:lpstr>
      <vt:lpstr>1.3 IP数据报分片</vt:lpstr>
      <vt:lpstr>1.4 解释ICMP报文</vt:lpstr>
      <vt:lpstr>PowerPoint 演示文稿</vt:lpstr>
      <vt:lpstr>PowerPoint 演示文稿</vt:lpstr>
      <vt:lpstr>PowerPoint 演示文稿</vt:lpstr>
      <vt:lpstr>附录4：ARP报文的格式</vt:lpstr>
      <vt:lpstr>PowerPoint 演示文稿</vt:lpstr>
      <vt:lpstr>PowerPoint 演示文稿</vt:lpstr>
      <vt:lpstr>附录3：ICMP报文的格式</vt:lpstr>
      <vt:lpstr>任务2：捕获和分析802.11数据</vt:lpstr>
      <vt:lpstr>构建无线环境(实验室)</vt:lpstr>
      <vt:lpstr>PowerPoint 演示文稿</vt:lpstr>
      <vt:lpstr>无线网卡配置</vt:lpstr>
      <vt:lpstr>捕获和分析802.11数据</vt:lpstr>
      <vt:lpstr>附录5：Wireshark中的无线帧类型和过滤规则对照表</vt:lpstr>
      <vt:lpstr>任务3：探索Wireshark更丰富的功能（三选一）</vt:lpstr>
      <vt:lpstr>3.1 数据流追踪</vt:lpstr>
      <vt:lpstr>3.2 协议分层统计</vt:lpstr>
      <vt:lpstr>3.3 网络节点和会话统计功能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777</dc:creator>
  <cp:lastModifiedBy>Lenovo</cp:lastModifiedBy>
  <cp:revision>527</cp:revision>
  <dcterms:created xsi:type="dcterms:W3CDTF">2023-10-10T13:44:00Z</dcterms:created>
  <dcterms:modified xsi:type="dcterms:W3CDTF">2025-09-23T01:39:20Z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CD87AADF5AB84140B1BCF4F2F01968EC_13</vt:lpwstr>
  </property>
</Properties>
</file>