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72" r:id="rId1"/>
  </p:sldMasterIdLst>
  <p:notesMasterIdLst>
    <p:notesMasterId r:id="rId23"/>
  </p:notesMasterIdLst>
  <p:sldIdLst>
    <p:sldId id="421" r:id="rId2"/>
    <p:sldId id="454" r:id="rId3"/>
    <p:sldId id="424" r:id="rId4"/>
    <p:sldId id="425" r:id="rId5"/>
    <p:sldId id="426" r:id="rId6"/>
    <p:sldId id="313" r:id="rId7"/>
    <p:sldId id="427" r:id="rId8"/>
    <p:sldId id="328" r:id="rId9"/>
    <p:sldId id="429" r:id="rId10"/>
    <p:sldId id="408" r:id="rId11"/>
    <p:sldId id="450" r:id="rId12"/>
    <p:sldId id="442" r:id="rId13"/>
    <p:sldId id="455" r:id="rId14"/>
    <p:sldId id="451" r:id="rId15"/>
    <p:sldId id="437" r:id="rId16"/>
    <p:sldId id="456" r:id="rId17"/>
    <p:sldId id="441" r:id="rId18"/>
    <p:sldId id="330" r:id="rId19"/>
    <p:sldId id="440" r:id="rId20"/>
    <p:sldId id="457" r:id="rId21"/>
    <p:sldId id="453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F44E0C"/>
    <a:srgbClr val="F76F09"/>
    <a:srgbClr val="BA5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0317" autoAdjust="0"/>
  </p:normalViewPr>
  <p:slideViewPr>
    <p:cSldViewPr>
      <p:cViewPr varScale="1">
        <p:scale>
          <a:sx n="65" d="100"/>
          <a:sy n="65" d="100"/>
        </p:scale>
        <p:origin x="9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2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kumimoji="1" sz="1200">
                <a:latin typeface="Franklin Gothic Book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kumimoji="1" sz="1200">
                <a:latin typeface="Franklin Gothic Book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B7D0CE-ECC1-4D4D-85B1-B1E6A82C43F6}" type="datetimeFigureOut">
              <a:rPr lang="zh-CN" altLang="en-US"/>
              <a:t>2025/10/11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kumimoji="1" sz="1200">
                <a:latin typeface="Franklin Gothic Book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1" sz="1200">
                <a:latin typeface="Franklin Gothic Book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AFA88B-D5F8-4651-BDA5-7C8F2DA062D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32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9AEE1-6BC3-410B-94AE-CA367B8A66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42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AFA88B-D5F8-4651-BDA5-7C8F2DA062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8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AFA88B-D5F8-4651-BDA5-7C8F2DA062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1353-EF43-40B7-A5E3-5C6F410134D9}" type="datetime1">
              <a:rPr lang="zh-CN" altLang="en-US" smtClean="0">
                <a:solidFill>
                  <a:srgbClr val="2F2F2F"/>
                </a:solidFill>
              </a:rPr>
              <a:t>2025/10/11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8478-87DC-4B68-BB0D-6ECF1AE31EB9}" type="datetime1">
              <a:rPr lang="zh-CN" altLang="en-US" smtClean="0">
                <a:solidFill>
                  <a:srgbClr val="2F2F2F"/>
                </a:solidFill>
              </a:rPr>
              <a:t>2025/10/11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78B8-75EB-44DD-A38F-0BED517F9E11}" type="datetime1">
              <a:rPr lang="zh-CN" altLang="en-US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2025/10/11</a:t>
            </a:fld>
            <a:endParaRPr lang="zh-CN" altLang="en-US">
              <a:solidFill>
                <a:srgbClr val="2F2F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srgbClr val="2F2F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61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365125"/>
            <a:ext cx="10586392" cy="1325563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825625"/>
            <a:ext cx="10586392" cy="435133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  <a:lvl2pPr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0198-58AC-4321-B227-403B997A8567}" type="datetime1">
              <a:rPr lang="zh-CN" altLang="en-US" smtClean="0">
                <a:solidFill>
                  <a:srgbClr val="2F2F2F"/>
                </a:solidFill>
              </a:rPr>
              <a:t>2025/10/11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‹#›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9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902F-94F8-439E-9997-31FD1FB0CB0B}" type="datetime1">
              <a:rPr lang="zh-CN" altLang="en-US" smtClean="0">
                <a:solidFill>
                  <a:srgbClr val="FFFFF4"/>
                </a:solidFill>
              </a:rPr>
              <a:t>2025/10/11</a:t>
            </a:fld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FFFFF4"/>
                </a:solidFill>
              </a:rPr>
              <a:t>‹#›</a:t>
            </a:fld>
            <a:endParaRPr lang="zh-CN" altLang="en-US">
              <a:solidFill>
                <a:srgbClr val="FFFF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2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2A57-F2A7-4EF1-9563-8433FD9AC589}" type="datetime1">
              <a:rPr lang="zh-CN" altLang="en-US" smtClean="0">
                <a:solidFill>
                  <a:srgbClr val="2F2F2F"/>
                </a:solidFill>
              </a:rPr>
              <a:t>2025/10/11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‹#›</a:t>
            </a:fld>
            <a:r>
              <a:rPr lang="en-US" altLang="zh-CN">
                <a:solidFill>
                  <a:srgbClr val="2F2F2F"/>
                </a:solidFill>
              </a:rPr>
              <a:t>/47</a:t>
            </a:r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4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CF4E3-88D0-4AD6-BA70-E9D146DFA0CE}" type="datetime1">
              <a:rPr lang="zh-CN" altLang="en-US" smtClean="0">
                <a:solidFill>
                  <a:srgbClr val="2F2F2F"/>
                </a:solidFill>
              </a:rPr>
              <a:t>2025/10/11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7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CCA9-C6D8-4913-9BCF-063771115993}" type="datetime1">
              <a:rPr lang="zh-CN" altLang="en-US" smtClean="0">
                <a:solidFill>
                  <a:srgbClr val="2F2F2F"/>
                </a:solidFill>
              </a:rPr>
              <a:t>2025/10/11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5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4C68C-4874-4610-BE15-124EB1645087}" type="datetime1">
              <a:rPr lang="zh-CN" altLang="en-US" smtClean="0">
                <a:solidFill>
                  <a:srgbClr val="2F2F2F"/>
                </a:solidFill>
              </a:rPr>
              <a:t>2025/10/11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7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0BB2-AF37-4E04-95A6-106521A9306D}" type="datetime1">
              <a:rPr lang="zh-CN" altLang="en-US" smtClean="0">
                <a:solidFill>
                  <a:srgbClr val="2F2F2F"/>
                </a:solidFill>
              </a:rPr>
              <a:t>2025/10/11</a:t>
            </a:fld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2F2F2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t>‹#›</a:t>
            </a:fld>
            <a:endParaRPr lang="zh-CN" altLang="en-US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7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486E-2F53-45EE-9B61-206AA26F3E1E}" type="datetime1">
              <a:rPr lang="zh-CN" altLang="en-US" smtClean="0">
                <a:solidFill>
                  <a:srgbClr val="FFFFF4"/>
                </a:solidFill>
              </a:rPr>
              <a:t>2025/10/11</a:t>
            </a:fld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FFFFF4"/>
                </a:solidFill>
              </a:rPr>
              <a:t>‹#›</a:t>
            </a:fld>
            <a:endParaRPr lang="zh-CN" altLang="en-US">
              <a:solidFill>
                <a:srgbClr val="FFFF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2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A5568-CCC4-4F47-A20D-9A1C0895069D}" type="datetime1">
              <a:rPr lang="zh-CN" altLang="en-US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2025/10/11</a:t>
            </a:fld>
            <a:endParaRPr lang="zh-CN" altLang="en-US">
              <a:solidFill>
                <a:srgbClr val="2F2F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2F2F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srgbClr val="2F2F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69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ng_mochen/article/details/79314118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hyperlink" Target="https://www.runoob.com/python/python-basic-synta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63700" y="2235494"/>
            <a:ext cx="9144000" cy="23876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计算机网络与通信</a:t>
            </a:r>
            <a:r>
              <a:rPr lang="en-US" altLang="zh-CN" sz="4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》</a:t>
            </a:r>
            <a:r>
              <a:rPr lang="zh-CN" altLang="en-US" sz="4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课程</a:t>
            </a:r>
            <a:b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4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实验三 </a:t>
            </a:r>
            <a:r>
              <a:rPr lang="en-US" altLang="zh-CN" sz="4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Socket</a:t>
            </a:r>
            <a:r>
              <a:rPr lang="zh-CN" altLang="en-US" sz="4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编程</a:t>
            </a:r>
            <a:b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86749"/>
            <a:ext cx="9144000" cy="500179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2025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年秋季学期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205" y="2934335"/>
            <a:ext cx="638175" cy="2924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42720" y="2182337"/>
            <a:ext cx="220980" cy="18211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5550" y="2182337"/>
            <a:ext cx="9122410" cy="182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6354" y="4027241"/>
            <a:ext cx="220980" cy="7931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4495" y="4027241"/>
            <a:ext cx="9122410" cy="7931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444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67408" y="365125"/>
            <a:ext cx="10586392" cy="543595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server_example.c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767408" y="908720"/>
            <a:ext cx="10586392" cy="547260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server_addr.sin_port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(12345);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server_addr.sin_addr.s_addr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htonl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(INADDR_ANY); //INADDR_ANY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表示本机所有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server_addr.sin_zero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server_addr.sin_zero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零填充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绑定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与地址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server_sock_listen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b="1" dirty="0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200" b="1" dirty="0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altLang="zh-CN" sz="2200" b="1" dirty="0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*)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监听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server_sock_listen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server_sock_data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solidFill>
                  <a:srgbClr val="F44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server_sock_listen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NULL, NULL);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接收并显示消息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接收数组置零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server_sock_data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0);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%s",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发送消息	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("Send: %s",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server_sock_data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0);	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	</a:t>
            </a:r>
          </a:p>
          <a:p>
            <a:r>
              <a:rPr lang="en-US" altLang="zh-CN" b="1" dirty="0">
                <a:solidFill>
                  <a:srgbClr val="F44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server_sock_data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//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关闭监听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server_sock_listen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9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8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Grp="1"/>
          </p:cNvSpPr>
          <p:nvPr>
            <p:ph type="title"/>
          </p:nvPr>
        </p:nvSpPr>
        <p:spPr>
          <a:xfrm>
            <a:off x="767408" y="620689"/>
            <a:ext cx="10586392" cy="66074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准备工作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实验环境</a:t>
            </a:r>
            <a:r>
              <a:rPr lang="zh-CN" alt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Ubuntu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+ GCC 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7408" y="1281433"/>
            <a:ext cx="10586392" cy="508722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使用终端命令行安装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，监听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号端口：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apt update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apt install 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xinetd</a:t>
            </a:r>
            <a:endParaRPr lang="en-US" altLang="zh-CN" sz="1600" dirty="0">
              <a:solidFill>
                <a:srgbClr val="F44E0C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nano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xinetd.d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/echo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disable=no</a:t>
            </a:r>
            <a:r>
              <a:rPr lang="zh-CN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Ctrl+O</a:t>
            </a:r>
            <a:r>
              <a:rPr lang="zh-CN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保存、</a:t>
            </a:r>
            <a:r>
              <a:rPr lang="en-US" altLang="zh-CN" sz="16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Ctrl+X</a:t>
            </a:r>
            <a:r>
              <a:rPr lang="zh-CN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退出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service 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xinetd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reload</a:t>
            </a:r>
            <a:endParaRPr lang="zh-CN" altLang="zh-CN" sz="1600" dirty="0">
              <a:solidFill>
                <a:srgbClr val="F44E0C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netstat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-</a:t>
            </a:r>
            <a:r>
              <a:rPr lang="en-US" altLang="zh-CN" sz="1600" dirty="0" err="1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an|grep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:7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1600" dirty="0">
                <a:solidFill>
                  <a:srgbClr val="F44E0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telnet localhost 7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，连接本机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服务器，输入任意文本，观察响应；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1600" b="1" dirty="0">
                <a:solidFill>
                  <a:srgbClr val="F44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Ctrl+]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服务，输入</a:t>
            </a:r>
            <a:r>
              <a:rPr lang="en-US" altLang="zh-CN" sz="1600" b="1" dirty="0">
                <a:solidFill>
                  <a:srgbClr val="F44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600" b="1" dirty="0">
                <a:solidFill>
                  <a:srgbClr val="F44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000" dirty="0">
              <a:solidFill>
                <a:srgbClr val="F44E0C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10</a:t>
            </a:fld>
            <a:endParaRPr lang="zh-CN" altLang="en-US" dirty="0">
              <a:solidFill>
                <a:srgbClr val="2F2F2F"/>
              </a:solidFill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079776" y="3069091"/>
            <a:ext cx="6048672" cy="499745"/>
          </a:xfrm>
          <a:prstGeom prst="rect">
            <a:avLst/>
          </a:prstGeom>
        </p:spPr>
      </p:pic>
      <p:pic>
        <p:nvPicPr>
          <p:cNvPr id="10" name="图片 9" descr="F:\WeChat Files\WeChat Files\wxid_cadgg0b37fpn21\FileStorage\Temp\166403315440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4456394"/>
            <a:ext cx="6624736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4991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7408" y="1311540"/>
            <a:ext cx="10586392" cy="505711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开启两个终端窗口，分别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server_example.c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client_example.c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观察它们实现的功能：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按以下要求，修改范例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client_example.c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，实现类似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服务器的效果：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为所有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函数调用添加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错误处理代码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范例中服务器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是固定值，请将它们改成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允许用户以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命令行参数形式输入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范例中客户机发送的是固定文本“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Network!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”，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请改成允许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用户输入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字符串，按回车发送；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实现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，直至客户机输入“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”退出。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11</a:t>
            </a:fld>
            <a:endParaRPr lang="zh-CN" altLang="en-US" dirty="0">
              <a:solidFill>
                <a:srgbClr val="2F2F2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22" y="2185905"/>
            <a:ext cx="5648325" cy="4374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122" y="2724637"/>
            <a:ext cx="5654761" cy="409575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767408" y="620689"/>
            <a:ext cx="10586392" cy="690851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ea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3200" dirty="0"/>
              <a:t>完善</a:t>
            </a:r>
            <a:r>
              <a:rPr lang="en-US" altLang="zh-CN" sz="3200" dirty="0"/>
              <a:t>socket</a:t>
            </a:r>
            <a:r>
              <a:rPr lang="zh-CN" altLang="zh-CN" sz="3200" dirty="0"/>
              <a:t>客户机</a:t>
            </a:r>
            <a:r>
              <a:rPr lang="zh-CN" altLang="en-US" sz="3200" dirty="0"/>
              <a:t>（现场检查）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590" y="3645024"/>
            <a:ext cx="42218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67408" y="620689"/>
            <a:ext cx="10586392" cy="728072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：字符串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逆序回送服务器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348761"/>
            <a:ext cx="10586392" cy="50325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主要功能：服务器接收客户机发送的字符串，逆序处理后回送给客户机，不断循环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12</a:t>
            </a:fld>
            <a:endParaRPr lang="zh-CN" altLang="en-US" dirty="0">
              <a:solidFill>
                <a:srgbClr val="2F2F2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A456FD-4935-4723-8D4F-C392903427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59497" y="1818380"/>
            <a:ext cx="6120680" cy="19706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132648-3592-4F68-B7BC-5DC2FBC10F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59496" y="3929590"/>
            <a:ext cx="6120681" cy="209989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180C961-561D-404A-8EF2-91B9505ABD1C}"/>
              </a:ext>
            </a:extLst>
          </p:cNvPr>
          <p:cNvSpPr txBox="1">
            <a:spLocks/>
          </p:cNvSpPr>
          <p:nvPr/>
        </p:nvSpPr>
        <p:spPr>
          <a:xfrm>
            <a:off x="8117429" y="2310346"/>
            <a:ext cx="2515074" cy="986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ea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个客户机正常收发，第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个客户机输入后，无响应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CB5B920F-F157-473A-8165-E8FF3121CA90}"/>
              </a:ext>
            </a:extLst>
          </p:cNvPr>
          <p:cNvSpPr txBox="1">
            <a:spLocks/>
          </p:cNvSpPr>
          <p:nvPr/>
        </p:nvSpPr>
        <p:spPr>
          <a:xfrm>
            <a:off x="8117429" y="4498716"/>
            <a:ext cx="2515074" cy="9867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ea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个客户机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bye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之后，第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个客户机马上收到回复并进入循环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15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67408" y="620689"/>
            <a:ext cx="10586392" cy="720080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逆序回送服务器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340769"/>
            <a:ext cx="10586392" cy="483619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按以下要求，修改范例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server_example.c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① 为所有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函数调用添加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错误处理代码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② 范例中服务器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地址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端口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是固定值，请将它们改成允许用户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命令行参数形式输入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③ 实现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循环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，直至客户机输入“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bye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”退出；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服务器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迭代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处理客户机请求，一个客户机退出后、继续接受下一个，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</a:t>
            </a:r>
            <a:r>
              <a:rPr lang="en-US" altLang="zh-CN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Ctrl+C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可以终止服务器程序。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13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31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3944" y="620689"/>
            <a:ext cx="10586392" cy="720079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实验报告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3944" y="1340768"/>
            <a:ext cx="10586392" cy="483619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20040" lvl="1" indent="0">
              <a:buNone/>
              <a:defRPr/>
            </a:pP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①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说明客户机和服务器的运行情况，附上截图；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源代码要有充分的注释，随报告一起打包。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②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设置服务器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listen( )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backlog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，同时打开多个终端窗口、让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客户机连接服务器，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使用</a:t>
            </a:r>
            <a:r>
              <a:rPr lang="en-US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netstat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命令观察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状态变化，对照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连接状态图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6-15/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6-17/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图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6-18)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说明变化过程以及</a:t>
            </a: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backlog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与客户机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完成队列</a:t>
            </a:r>
            <a:r>
              <a:rPr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的数量关系。</a:t>
            </a:r>
            <a:endParaRPr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netstat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-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anp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| grep 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服务器端口号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” </a:t>
            </a:r>
            <a:endParaRPr lang="en-US" altLang="zh-CN" sz="2000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③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选做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端口为什么要进行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字节顺序转换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？不转换会有什么情况？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提示：运行不转换代码进行对比。</a:t>
            </a:r>
            <a:endParaRPr lang="en-US" altLang="zh-CN" sz="2000" b="1" dirty="0">
              <a:solidFill>
                <a:srgbClr val="F44E0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④ 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选做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试验客户机也像服务器一样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bind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固定端口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看看结果如何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  <a:endParaRPr lang="en-US" altLang="zh-CN" sz="2000" dirty="0">
              <a:solidFill>
                <a:srgbClr val="F44E0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提示：先在终端中运行命令：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sysctl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net.ipv4.tcp_timestamps=0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让客户机</a:t>
            </a: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bind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固定端口，运行客户机连接服务器，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客户机主动退出、再次运行客户机，</a:t>
            </a:r>
            <a:r>
              <a:rPr lang="en-US" altLang="zh-CN" sz="2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netstat</a:t>
            </a:r>
            <a:r>
              <a:rPr lang="zh-CN" altLang="en-US" sz="2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观察。</a:t>
            </a:r>
            <a:endParaRPr lang="en-US" altLang="zh-CN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endParaRPr lang="en-US" altLang="zh-CN" sz="1900" b="1" dirty="0">
              <a:solidFill>
                <a:srgbClr val="F44E0C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14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3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20689"/>
            <a:ext cx="10586392" cy="684708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：字符串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逆序回送服务器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(TCP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并发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305398"/>
            <a:ext cx="10586392" cy="50509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主要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功能：在任务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的基础上修改服务器代码，以多进程的方式提供并发服务，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实现“同时”与多个客户机交替对话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15</a:t>
            </a:fld>
            <a:endParaRPr lang="zh-CN" altLang="en-US" dirty="0">
              <a:solidFill>
                <a:srgbClr val="2F2F2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09D239-4E69-43E8-9848-6F2F7CC5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135261"/>
            <a:ext cx="7920880" cy="41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9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62" y="620688"/>
            <a:ext cx="10586392" cy="720081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多进程实现并发服务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340768"/>
            <a:ext cx="10586392" cy="501558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创建子进程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——fork( )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返回值：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成功：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父进程返回子进程的进程号（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子进程返回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marL="914400" lvl="2" indent="0">
              <a:buNone/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失败：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fork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创建的子进程与父进程共享代码正文，可以通过判断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来区分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示例：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  <a:defRPr/>
            </a:pP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fork();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== -1)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 return 1;}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if 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== 0)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 /*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子进程执行功能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*/}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{ /*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父进程执行功能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*/}</a:t>
            </a:r>
          </a:p>
          <a:p>
            <a:pPr lvl="1">
              <a:buFont typeface="Wingdings 2" charset="2"/>
              <a:buChar char="Þ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#include &lt;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signal.h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914400" lvl="2" indent="0"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在创建子进程前加入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signal(SIGCHLD,SIG_IGN)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可以清除僵尸进程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16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56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75449" y="621892"/>
            <a:ext cx="10586392" cy="718876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多进程实现并发服务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0586392" cy="501558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子进程与父进程示例：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17</a:t>
            </a:fld>
            <a:endParaRPr lang="zh-CN" altLang="en-US" dirty="0">
              <a:solidFill>
                <a:srgbClr val="2F2F2F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907367" y="1778977"/>
            <a:ext cx="3879708" cy="469032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9pPr>
          </a:lstStyle>
          <a:p>
            <a:pPr lvl="2" fontAlgn="auto"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子进程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lvl="2" fontAlgn="auto">
              <a:spcAft>
                <a:spcPts val="0"/>
              </a:spcAft>
              <a:defRPr/>
            </a:pPr>
            <a:endParaRPr lang="en-US" altLang="zh-CN" sz="16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1919536" y="2223301"/>
            <a:ext cx="4248472" cy="424012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 panose="05000000000000000000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listen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{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xxx=accept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914400" lvl="2" indent="0">
              <a:buNone/>
              <a:defRPr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= fork();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== -1)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{ return 1;}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else if (</a:t>
            </a:r>
            <a:r>
              <a:rPr lang="en-US" altLang="zh-CN" sz="16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== 0)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{ while</a:t>
            </a:r>
            <a:r>
              <a: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循环收发数据</a:t>
            </a:r>
            <a:endParaRPr lang="en-US" altLang="zh-CN" sz="16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914400" lvl="2" indent="0"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close(xxx);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exit(0);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}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else 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{……}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……</a:t>
            </a:r>
          </a:p>
          <a:p>
            <a:pPr marL="914400" lvl="2" indent="0"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5774905" y="1756122"/>
            <a:ext cx="3538736" cy="432088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9pPr>
          </a:lstStyle>
          <a:p>
            <a:pPr lvl="2" fontAlgn="auto"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父进程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lvl="2" fontAlgn="auto">
              <a:spcAft>
                <a:spcPts val="0"/>
              </a:spcAft>
              <a:defRPr/>
            </a:pPr>
            <a:endParaRPr lang="en-US" altLang="zh-CN" sz="16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774905" y="2188210"/>
            <a:ext cx="3441778" cy="4210920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Franklin Gothic Book"/>
                <a:ea typeface="宋体" panose="02010600030101010101" pitchFamily="2" charset="-122"/>
                <a:cs typeface="+mn-cs"/>
              </a:defRPr>
            </a:lvl9pPr>
          </a:lstStyle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……</a:t>
            </a: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listen</a:t>
            </a:r>
            <a:r>
              <a:rPr lang="zh-CN" altLang="en-US" sz="1600" dirty="0">
                <a:latin typeface="宋体" panose="02010600030101010101" pitchFamily="2" charset="-122"/>
                <a:cs typeface="Courier New" panose="02070309020205020404" pitchFamily="49" charset="0"/>
              </a:rPr>
              <a:t>；</a:t>
            </a:r>
            <a:endParaRPr lang="en-US" altLang="zh-CN" sz="16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zh-CN" altLang="en-US" sz="1600" dirty="0">
                <a:latin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cs typeface="Courier New" panose="02070309020205020404" pitchFamily="49" charset="0"/>
              </a:rPr>
              <a:t>）</a:t>
            </a: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{ </a:t>
            </a: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xxx=accept</a:t>
            </a:r>
            <a:r>
              <a:rPr lang="zh-CN" altLang="en-US" sz="1600" dirty="0">
                <a:latin typeface="宋体" panose="02010600030101010101" pitchFamily="2" charset="-122"/>
                <a:cs typeface="Courier New" panose="02070309020205020404" pitchFamily="49" charset="0"/>
              </a:rPr>
              <a:t>；</a:t>
            </a:r>
            <a:endParaRPr lang="en-US" altLang="zh-CN" sz="16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en-US" altLang="zh-CN" sz="1600" dirty="0" err="1">
                <a:latin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 = fork();</a:t>
            </a: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latin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 == -1) </a:t>
            </a: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  { return 1;} </a:t>
            </a: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else if (</a:t>
            </a:r>
            <a:r>
              <a:rPr lang="en-US" altLang="zh-CN" sz="1600" dirty="0" err="1">
                <a:latin typeface="宋体" panose="02010600030101010101" pitchFamily="2" charset="-122"/>
                <a:cs typeface="Courier New" panose="02070309020205020404" pitchFamily="49" charset="0"/>
              </a:rPr>
              <a:t>pid</a:t>
            </a: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 == 0) </a:t>
            </a: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  { while</a:t>
            </a:r>
            <a:r>
              <a:rPr lang="zh-CN" altLang="en-US" sz="1600" dirty="0">
                <a:latin typeface="宋体" panose="02010600030101010101" pitchFamily="2" charset="-122"/>
                <a:cs typeface="Courier New" panose="02070309020205020404" pitchFamily="49" charset="0"/>
              </a:rPr>
              <a:t>循环收发数据</a:t>
            </a:r>
            <a:endParaRPr lang="en-US" altLang="zh-CN" sz="16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    close(xxx); </a:t>
            </a: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    exit(0);</a:t>
            </a: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   } </a:t>
            </a:r>
          </a:p>
          <a:p>
            <a:pPr lvl="2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else </a:t>
            </a:r>
          </a:p>
          <a:p>
            <a:pPr lvl="2">
              <a:defRPr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cs typeface="Courier New" panose="02070309020205020404" pitchFamily="49" charset="0"/>
              </a:rPr>
              <a:t>  {……}</a:t>
            </a: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……</a:t>
            </a:r>
          </a:p>
          <a:p>
            <a:pPr lvl="2">
              <a:defRPr/>
            </a:pPr>
            <a:r>
              <a:rPr lang="en-US" altLang="zh-CN" sz="1600" dirty="0">
                <a:latin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92696"/>
            <a:ext cx="10586392" cy="828726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实验报告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521422"/>
            <a:ext cx="10586392" cy="465554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lvl="1" indent="0" eaLnBrk="1" hangingPunct="1">
              <a:buNone/>
              <a:defRPr/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①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给出客户机和服务器运行时的截图，要求至少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个并发客户机，        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源代码随报告一起打包。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② 服务器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accept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之后会返回一个用于传输数据的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调用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fork()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会使父子进程同时拥有此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描述符，父进程分支中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是否需要关闭该</a:t>
            </a:r>
            <a:r>
              <a:rPr lang="en-US" altLang="zh-CN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socket</a:t>
            </a:r>
            <a:r>
              <a:rPr lang="zh-CN" altLang="en-US" sz="2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？</a:t>
            </a:r>
            <a:endParaRPr lang="en-US" altLang="zh-CN" sz="2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提示：分别试验其关闭和不关闭的代码，看运行是否正常；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netstat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观察多个客户机退出后的连接状态，考虑系统资源分配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18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26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20688"/>
            <a:ext cx="10586392" cy="853976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实验介绍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474664"/>
            <a:ext cx="10586392" cy="470229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1">
              <a:buFont typeface="Wingdings" panose="05000000000000000000" pitchFamily="2" charset="2"/>
              <a:buChar char="u"/>
              <a:defRPr/>
            </a:pP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实验目的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协议主要特点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的基本概念和工作原理，编程实现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n-US" altLang="zh-CN" sz="2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marL="0" lvl="1"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实验任务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客户机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：字符串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逆序回送服务器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迭代）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：字符串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逆序回送服务器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并发）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获取网页内容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(Python)</a:t>
            </a:r>
            <a:endParaRPr lang="zh-CN" altLang="zh-CN" sz="2200" dirty="0">
              <a:solidFill>
                <a:schemeClr val="tx1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1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92696"/>
            <a:ext cx="10586392" cy="792088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任务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获取网页内容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(Python)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484784"/>
            <a:ext cx="10586392" cy="475252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 marL="0" indent="0">
              <a:buNone/>
              <a:defRPr/>
            </a:pPr>
            <a:endParaRPr lang="en-US" altLang="zh-CN" sz="2600" b="1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编写程序，建立与</a:t>
            </a:r>
            <a:r>
              <a:rPr lang="en-US" altLang="zh-CN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www.people.com.cn</a:t>
            </a: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62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tcp</a:t>
            </a: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连接，请求网页的内容并保存。</a:t>
            </a:r>
            <a:endParaRPr lang="en-US" altLang="zh-CN" sz="6200" b="1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推荐语言：</a:t>
            </a:r>
            <a:r>
              <a:rPr lang="en-US" altLang="zh-CN" sz="6200" b="1" dirty="0">
                <a:solidFill>
                  <a:srgbClr val="0070C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Python</a:t>
            </a:r>
          </a:p>
          <a:p>
            <a:pPr marL="0" indent="0">
              <a:buNone/>
              <a:defRPr/>
            </a:pPr>
            <a:endParaRPr lang="en-US" altLang="zh-CN" sz="6200" b="1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步骤：</a:t>
            </a: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Socket</a:t>
            </a: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建立对指定</a:t>
            </a:r>
            <a:r>
              <a:rPr lang="en-US" altLang="zh-CN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URL</a:t>
            </a: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的连接，使用</a:t>
            </a:r>
            <a:r>
              <a:rPr lang="en-US" altLang="zh-CN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HTTP</a:t>
            </a: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GET</a:t>
            </a: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指令，获取网页的内容。</a:t>
            </a:r>
            <a:endParaRPr lang="en-US" altLang="zh-CN" sz="6200" b="1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任务：</a:t>
            </a:r>
            <a:r>
              <a:rPr lang="zh-CN" alt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将网页的内容以字符串形式保存在</a:t>
            </a:r>
            <a:r>
              <a:rPr lang="en-US" altLang="zh-CN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txt</a:t>
            </a: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文件中。</a:t>
            </a:r>
            <a:endParaRPr lang="en-US" altLang="zh-CN" sz="6200" b="1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6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6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b="1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6000" b="1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选做</a:t>
            </a:r>
            <a:r>
              <a:rPr lang="en-US" altLang="zh-CN" sz="6000" b="1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6200" b="1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将网页中的图片保存到本地文件夹</a:t>
            </a:r>
            <a:endParaRPr lang="en-US" altLang="zh-CN" sz="6200" b="1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6200" b="1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提示：</a:t>
            </a:r>
            <a:endParaRPr lang="en-US" altLang="zh-CN" sz="49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使用</a:t>
            </a: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时，可能需要用到的</a:t>
            </a:r>
            <a:r>
              <a:rPr lang="en-US" altLang="zh-CN" sz="49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49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socket.connect</a:t>
            </a: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49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socket.send</a:t>
            </a: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49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socket.recv</a:t>
            </a: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CN" altLang="en-US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请注意</a:t>
            </a:r>
            <a:r>
              <a:rPr lang="en-US" altLang="zh-CN" sz="49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为阻塞接收，编码时可通过循环接收、直到收到的串长度为</a:t>
            </a: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停止。</a:t>
            </a:r>
            <a:endParaRPr lang="en-US" altLang="zh-CN" sz="49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获取网页内容的</a:t>
            </a:r>
            <a:r>
              <a:rPr lang="en-US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请求：</a:t>
            </a:r>
            <a:r>
              <a:rPr lang="pt-BR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"GET / HTTP/1.1\r\nHost: </a:t>
            </a:r>
            <a:r>
              <a:rPr lang="zh-CN" altLang="pt-BR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网址</a:t>
            </a:r>
            <a:r>
              <a:rPr lang="pt-BR" altLang="zh-CN" sz="4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\r\n\n</a:t>
            </a:r>
            <a:r>
              <a:rPr lang="pt-BR" altLang="zh-CN" sz="49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lvl="1"/>
            <a:endParaRPr lang="pt-BR" altLang="zh-CN" sz="6200" dirty="0">
              <a:solidFill>
                <a:srgbClr val="E7E6E6">
                  <a:lumMod val="5000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5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764704"/>
            <a:ext cx="10586392" cy="746597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实验报告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511302"/>
            <a:ext cx="10586392" cy="466566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描述解决思路，展示运行情况及关键环节，       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源代码随报告一起打包。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lvl="1" indent="0">
              <a:buNone/>
              <a:defRPr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参考资料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环境配置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IDE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https://blog.csdn.net/ling_mochen/article/details/79314118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基础语法：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https://www.runoob.com/python/python-basic-syntax.html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Python socket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编程：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https://www.runoob.com/python/python-socket.html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Python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文件读写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https://www.runoob.com/python/python-files-io.html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eaLnBrk="1" hangingPunct="1">
              <a:buNone/>
              <a:defRPr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20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08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20687"/>
            <a:ext cx="10586392" cy="864097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运输层协议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484783"/>
            <a:ext cx="10586392" cy="469217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运输层为应用层提供两种服务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协议：面向连接，可靠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协议：无连接，不可靠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&lt;IP</a:t>
            </a:r>
            <a:r>
              <a:rPr lang="zh-CN" alt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地址，端口号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标识应用程序的服务接入点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运输层提供端到端的通信能力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为通信双方提供一条逻辑通信管道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编程对象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地址，端口号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来标识管道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2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89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20689"/>
            <a:ext cx="10586392" cy="864096"/>
          </a:xfr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484785"/>
            <a:ext cx="10586392" cy="46921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Font typeface="Wingdings" pitchFamily="2" charset="2"/>
              <a:buChar char="u"/>
              <a:defRPr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u"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是个多义词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通信双方的逻辑通信管道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围绕这种管道设计的一套应用编程接口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(API)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位于应用层和运输层之间，包含一系列相关函数和数据结构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用于标识管道的数据结构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通常以该结构的描述符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句柄形式出现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Unix/Linux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系统中用于创建管道的函数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——socket()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3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47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92697"/>
            <a:ext cx="10586392" cy="792088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常见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的类型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484785"/>
            <a:ext cx="10586392" cy="46921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按协议类型划分：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 2" charset="2"/>
              <a:buChar char="Þ"/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SOCK_STREAM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面向连接，可靠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 2" charset="2"/>
              <a:buChar char="Þ"/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数据报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SOCK_DGRAM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无连接，不可靠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 2" charset="2"/>
              <a:buChar char="Þ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SOCK_RAW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无连接，不可靠，用于直接访问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层协议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性能划分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阻塞式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：函数调用将阻塞至有结果返回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非阻塞式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：函数调用立即返回，结果以消息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事件或异步回调方式告知应用程序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4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12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92696"/>
            <a:ext cx="10586392" cy="809079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网络通信模型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501775"/>
            <a:ext cx="10586392" cy="467518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网络通信最常见的模型，是客户机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“Client/Server”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简称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(vs B/S)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发起通信请求的一方称为客户机，接受并处理通信请求的一方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称为服务器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5</a:t>
            </a:fld>
            <a:endParaRPr lang="zh-CN" altLang="en-US" dirty="0">
              <a:solidFill>
                <a:srgbClr val="2F2F2F"/>
              </a:solidFill>
            </a:endParaRPr>
          </a:p>
        </p:txBody>
      </p:sp>
      <p:grpSp>
        <p:nvGrpSpPr>
          <p:cNvPr id="9" name="组合 28"/>
          <p:cNvGrpSpPr/>
          <p:nvPr/>
        </p:nvGrpSpPr>
        <p:grpSpPr bwMode="auto">
          <a:xfrm>
            <a:off x="3359696" y="3451111"/>
            <a:ext cx="5584825" cy="2692400"/>
            <a:chOff x="1763688" y="3645024"/>
            <a:chExt cx="5584080" cy="2692981"/>
          </a:xfrm>
        </p:grpSpPr>
        <p:grpSp>
          <p:nvGrpSpPr>
            <p:cNvPr id="10" name="组合 23"/>
            <p:cNvGrpSpPr/>
            <p:nvPr/>
          </p:nvGrpSpPr>
          <p:grpSpPr bwMode="auto">
            <a:xfrm>
              <a:off x="1763688" y="3645024"/>
              <a:ext cx="1224136" cy="2692981"/>
              <a:chOff x="1763688" y="3645024"/>
              <a:chExt cx="1224136" cy="2692981"/>
            </a:xfrm>
          </p:grpSpPr>
          <p:sp>
            <p:nvSpPr>
              <p:cNvPr id="20" name="图文框 19"/>
              <p:cNvSpPr/>
              <p:nvPr/>
            </p:nvSpPr>
            <p:spPr>
              <a:xfrm>
                <a:off x="1763688" y="3645024"/>
                <a:ext cx="1223799" cy="503347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客户机</a:t>
                </a:r>
              </a:p>
            </p:txBody>
          </p:sp>
          <p:sp>
            <p:nvSpPr>
              <p:cNvPr id="21" name="图文框 20"/>
              <p:cNvSpPr/>
              <p:nvPr/>
            </p:nvSpPr>
            <p:spPr>
              <a:xfrm>
                <a:off x="1763688" y="4618372"/>
                <a:ext cx="1223799" cy="498583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客户机</a:t>
                </a:r>
              </a:p>
            </p:txBody>
          </p:sp>
          <p:sp>
            <p:nvSpPr>
              <p:cNvPr id="22" name="图文框 21"/>
              <p:cNvSpPr/>
              <p:nvPr/>
            </p:nvSpPr>
            <p:spPr>
              <a:xfrm>
                <a:off x="1763688" y="5869592"/>
                <a:ext cx="1195228" cy="468413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客户机</a:t>
                </a: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2376381" y="5229691"/>
                <a:ext cx="0" cy="431893"/>
              </a:xfrm>
              <a:prstGeom prst="line">
                <a:avLst/>
              </a:prstGeom>
              <a:ln w="317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图文框 10"/>
            <p:cNvSpPr/>
            <p:nvPr/>
          </p:nvSpPr>
          <p:spPr>
            <a:xfrm>
              <a:off x="5908097" y="4653305"/>
              <a:ext cx="1439671" cy="64784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服务器</a:t>
              </a:r>
            </a:p>
          </p:txBody>
        </p:sp>
        <p:grpSp>
          <p:nvGrpSpPr>
            <p:cNvPr id="12" name="组合 27"/>
            <p:cNvGrpSpPr/>
            <p:nvPr/>
          </p:nvGrpSpPr>
          <p:grpSpPr bwMode="auto">
            <a:xfrm>
              <a:off x="2959787" y="3645666"/>
              <a:ext cx="3667901" cy="2458313"/>
              <a:chOff x="2959787" y="3645666"/>
              <a:chExt cx="3667901" cy="2458313"/>
            </a:xfrm>
          </p:grpSpPr>
          <p:cxnSp>
            <p:nvCxnSpPr>
              <p:cNvPr id="13" name="直接箭头连接符 12"/>
              <p:cNvCxnSpPr>
                <a:stCxn id="20" idx="3"/>
                <a:endCxn id="11" idx="0"/>
              </p:cNvCxnSpPr>
              <p:nvPr/>
            </p:nvCxnSpPr>
            <p:spPr>
              <a:xfrm>
                <a:off x="2989074" y="3895903"/>
                <a:ext cx="3638065" cy="757401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21" idx="3"/>
                <a:endCxn id="11" idx="1"/>
              </p:cNvCxnSpPr>
              <p:nvPr/>
            </p:nvCxnSpPr>
            <p:spPr>
              <a:xfrm>
                <a:off x="2989074" y="4867662"/>
                <a:ext cx="2919023" cy="109562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22" idx="3"/>
                <a:endCxn id="11" idx="2"/>
              </p:cNvCxnSpPr>
              <p:nvPr/>
            </p:nvCxnSpPr>
            <p:spPr>
              <a:xfrm flipV="1">
                <a:off x="2960503" y="5301144"/>
                <a:ext cx="3666636" cy="803448"/>
              </a:xfrm>
              <a:prstGeom prst="straightConnector1">
                <a:avLst/>
              </a:prstGeom>
              <a:ln w="3175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 rot="871445">
                <a:off x="3293833" y="3645024"/>
                <a:ext cx="934912" cy="252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请求</a:t>
                </a:r>
              </a:p>
            </p:txBody>
          </p:sp>
          <p:sp>
            <p:nvSpPr>
              <p:cNvPr id="17" name="右箭头 16"/>
              <p:cNvSpPr/>
              <p:nvPr/>
            </p:nvSpPr>
            <p:spPr>
              <a:xfrm rot="795166">
                <a:off x="4193825" y="3946714"/>
                <a:ext cx="919040" cy="127027"/>
              </a:xfrm>
              <a:prstGeom prst="rightArrow">
                <a:avLst>
                  <a:gd name="adj1" fmla="val 50000"/>
                  <a:gd name="adj2" fmla="val 26420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730778">
                <a:off x="4709695" y="4492932"/>
                <a:ext cx="936500" cy="2524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响应</a:t>
                </a:r>
              </a:p>
            </p:txBody>
          </p:sp>
          <p:sp>
            <p:nvSpPr>
              <p:cNvPr id="19" name="右箭头 18"/>
              <p:cNvSpPr/>
              <p:nvPr/>
            </p:nvSpPr>
            <p:spPr>
              <a:xfrm rot="11575163">
                <a:off x="3731925" y="4315093"/>
                <a:ext cx="919039" cy="127027"/>
              </a:xfrm>
              <a:prstGeom prst="rightArrow">
                <a:avLst>
                  <a:gd name="adj1" fmla="val 50000"/>
                  <a:gd name="adj2" fmla="val 26420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92697"/>
            <a:ext cx="10586392" cy="792088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服务器类型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484785"/>
            <a:ext cx="10586392" cy="46921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迭代服务器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(iterative server)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同一时刻只能服务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客户机。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在此过程中，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下一个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客户机处于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等待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消耗资源少，效率低，适用于处理耗时较短的服务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实现简单：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单进程循环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并发服务器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concurrent server)</a:t>
            </a: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同一时刻可以服务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客户机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消耗资源多，效率高，适用于对服务响应时间要求较高的场合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charset="2"/>
              <a:buChar char="Þ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实现复杂：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多进程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线程、轮询选择、消息通知、事件响应、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I/O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复用、异步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6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181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665532"/>
            <a:ext cx="10586392" cy="8488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流式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通信模型</a:t>
            </a:r>
          </a:p>
        </p:txBody>
      </p:sp>
      <p:sp>
        <p:nvSpPr>
          <p:cNvPr id="40" name="TextBox 51"/>
          <p:cNvSpPr txBox="1">
            <a:spLocks noGrp="1" noChangeArrowheads="1"/>
          </p:cNvSpPr>
          <p:nvPr>
            <p:ph idx="1"/>
          </p:nvPr>
        </p:nvSpPr>
        <p:spPr bwMode="auto">
          <a:xfrm>
            <a:off x="5122218" y="2636117"/>
            <a:ext cx="182103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indent="0" algn="ctr" eaLnBrk="0" hangingPunc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连接管理三阶段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7</a:t>
            </a:fld>
            <a:endParaRPr lang="zh-CN" altLang="en-US" dirty="0">
              <a:solidFill>
                <a:srgbClr val="2F2F2F"/>
              </a:solidFill>
            </a:endParaRPr>
          </a:p>
        </p:txBody>
      </p:sp>
      <p:grpSp>
        <p:nvGrpSpPr>
          <p:cNvPr id="9" name="组合 16"/>
          <p:cNvGrpSpPr/>
          <p:nvPr/>
        </p:nvGrpSpPr>
        <p:grpSpPr bwMode="auto">
          <a:xfrm>
            <a:off x="3541804" y="1514383"/>
            <a:ext cx="5072063" cy="5194970"/>
            <a:chOff x="2051720" y="795154"/>
            <a:chExt cx="5071934" cy="5740873"/>
          </a:xfrm>
        </p:grpSpPr>
        <p:grpSp>
          <p:nvGrpSpPr>
            <p:cNvPr id="10" name="组合 403473"/>
            <p:cNvGrpSpPr/>
            <p:nvPr/>
          </p:nvGrpSpPr>
          <p:grpSpPr bwMode="auto">
            <a:xfrm>
              <a:off x="2051720" y="795154"/>
              <a:ext cx="5071934" cy="5740873"/>
              <a:chOff x="1835696" y="795154"/>
              <a:chExt cx="5071934" cy="5740873"/>
            </a:xfrm>
          </p:grpSpPr>
          <p:grpSp>
            <p:nvGrpSpPr>
              <p:cNvPr id="15" name="组合 403471"/>
              <p:cNvGrpSpPr/>
              <p:nvPr/>
            </p:nvGrpSpPr>
            <p:grpSpPr bwMode="auto">
              <a:xfrm>
                <a:off x="1835696" y="827420"/>
                <a:ext cx="1569660" cy="5708607"/>
                <a:chOff x="1835696" y="827420"/>
                <a:chExt cx="1569660" cy="5708607"/>
              </a:xfrm>
            </p:grpSpPr>
            <p:sp>
              <p:nvSpPr>
                <p:cNvPr id="27" name="TextBox 4"/>
                <p:cNvSpPr txBox="1">
                  <a:spLocks noChangeArrowheads="1"/>
                </p:cNvSpPr>
                <p:nvPr/>
              </p:nvSpPr>
              <p:spPr bwMode="auto">
                <a:xfrm>
                  <a:off x="1869072" y="827420"/>
                  <a:ext cx="153628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zh-CN" altLang="en-US" b="1">
                      <a:latin typeface="宋体" panose="02010600030101010101" pitchFamily="2" charset="-122"/>
                    </a:rPr>
                    <a:t>服务器</a:t>
                  </a:r>
                </a:p>
              </p:txBody>
            </p:sp>
            <p:grpSp>
              <p:nvGrpSpPr>
                <p:cNvPr id="28" name="组合 3"/>
                <p:cNvGrpSpPr/>
                <p:nvPr/>
              </p:nvGrpSpPr>
              <p:grpSpPr bwMode="auto">
                <a:xfrm>
                  <a:off x="1835696" y="1196752"/>
                  <a:ext cx="1550800" cy="5339275"/>
                  <a:chOff x="1362627" y="1196752"/>
                  <a:chExt cx="1550800" cy="5339275"/>
                </a:xfrm>
              </p:grpSpPr>
              <p:sp>
                <p:nvSpPr>
                  <p:cNvPr id="29" name="流程图: 过程 28"/>
                  <p:cNvSpPr/>
                  <p:nvPr/>
                </p:nvSpPr>
                <p:spPr>
                  <a:xfrm>
                    <a:off x="1362627" y="1196824"/>
                    <a:ext cx="1538248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创建</a:t>
                    </a:r>
                    <a:endParaRPr lang="en-US" altLang="zh-CN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socket()</a:t>
                    </a:r>
                    <a:endParaRPr lang="zh-CN" altLang="en-US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" name="流程图: 过程 29"/>
                  <p:cNvSpPr/>
                  <p:nvPr/>
                </p:nvSpPr>
                <p:spPr>
                  <a:xfrm>
                    <a:off x="1362627" y="2149403"/>
                    <a:ext cx="1550948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绑定</a:t>
                    </a:r>
                    <a:endParaRPr lang="en-US" altLang="zh-CN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bind()</a:t>
                    </a:r>
                    <a:endParaRPr lang="zh-CN" altLang="en-US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" name="流程图: 过程 30"/>
                  <p:cNvSpPr/>
                  <p:nvPr/>
                </p:nvSpPr>
                <p:spPr>
                  <a:xfrm>
                    <a:off x="1362627" y="3101981"/>
                    <a:ext cx="1538248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监听</a:t>
                    </a:r>
                    <a:endParaRPr lang="en-US" altLang="zh-CN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listen()</a:t>
                    </a:r>
                    <a:endParaRPr lang="zh-CN" altLang="en-US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2" name="流程图: 过程 31"/>
                  <p:cNvSpPr/>
                  <p:nvPr/>
                </p:nvSpPr>
                <p:spPr>
                  <a:xfrm>
                    <a:off x="1362627" y="4054560"/>
                    <a:ext cx="1536660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接受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accept()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" name="流程图: 过程 32"/>
                  <p:cNvSpPr/>
                  <p:nvPr/>
                </p:nvSpPr>
                <p:spPr>
                  <a:xfrm>
                    <a:off x="1362627" y="5007138"/>
                    <a:ext cx="1538248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发送</a:t>
                    </a: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/</a:t>
                    </a: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接收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send()/</a:t>
                    </a:r>
                    <a:r>
                      <a:rPr lang="en-US" altLang="zh-CN" sz="1600" b="1" err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recv</a:t>
                    </a: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" name="流程图: 过程 33"/>
                  <p:cNvSpPr/>
                  <p:nvPr/>
                </p:nvSpPr>
                <p:spPr>
                  <a:xfrm>
                    <a:off x="1362627" y="5959717"/>
                    <a:ext cx="1538248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关闭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close()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5" name="下箭头 34"/>
                  <p:cNvSpPr/>
                  <p:nvPr/>
                </p:nvSpPr>
                <p:spPr>
                  <a:xfrm flipH="1">
                    <a:off x="2048409" y="1773134"/>
                    <a:ext cx="163509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6" name="下箭头 35"/>
                  <p:cNvSpPr/>
                  <p:nvPr/>
                </p:nvSpPr>
                <p:spPr>
                  <a:xfrm flipH="1">
                    <a:off x="2056347" y="2725713"/>
                    <a:ext cx="163508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7" name="下箭头 36"/>
                  <p:cNvSpPr/>
                  <p:nvPr/>
                </p:nvSpPr>
                <p:spPr>
                  <a:xfrm flipH="1">
                    <a:off x="2042059" y="3667178"/>
                    <a:ext cx="163509" cy="376269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8" name="下箭头 37"/>
                  <p:cNvSpPr/>
                  <p:nvPr/>
                </p:nvSpPr>
                <p:spPr>
                  <a:xfrm flipH="1">
                    <a:off x="2049997" y="4630870"/>
                    <a:ext cx="163508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9" name="下箭头 38"/>
                  <p:cNvSpPr/>
                  <p:nvPr/>
                </p:nvSpPr>
                <p:spPr>
                  <a:xfrm flipH="1">
                    <a:off x="2042059" y="5583448"/>
                    <a:ext cx="163509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16" name="组合 403472"/>
              <p:cNvGrpSpPr/>
              <p:nvPr/>
            </p:nvGrpSpPr>
            <p:grpSpPr bwMode="auto">
              <a:xfrm>
                <a:off x="5330712" y="795154"/>
                <a:ext cx="1576918" cy="5740873"/>
                <a:chOff x="5330712" y="795154"/>
                <a:chExt cx="1576918" cy="5740873"/>
              </a:xfrm>
            </p:grpSpPr>
            <p:sp>
              <p:nvSpPr>
                <p:cNvPr id="17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5371346" y="795154"/>
                  <a:ext cx="153628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zh-CN" altLang="en-US" b="1">
                      <a:latin typeface="宋体" panose="02010600030101010101" pitchFamily="2" charset="-122"/>
                    </a:rPr>
                    <a:t>客户机</a:t>
                  </a:r>
                </a:p>
              </p:txBody>
            </p:sp>
            <p:grpSp>
              <p:nvGrpSpPr>
                <p:cNvPr id="18" name="组合 403465"/>
                <p:cNvGrpSpPr/>
                <p:nvPr/>
              </p:nvGrpSpPr>
              <p:grpSpPr bwMode="auto">
                <a:xfrm>
                  <a:off x="5330712" y="1196752"/>
                  <a:ext cx="1538674" cy="5339275"/>
                  <a:chOff x="5364088" y="1196752"/>
                  <a:chExt cx="1538674" cy="5339275"/>
                </a:xfrm>
              </p:grpSpPr>
              <p:sp>
                <p:nvSpPr>
                  <p:cNvPr id="19" name="流程图: 过程 18"/>
                  <p:cNvSpPr/>
                  <p:nvPr/>
                </p:nvSpPr>
                <p:spPr>
                  <a:xfrm>
                    <a:off x="5364658" y="2149403"/>
                    <a:ext cx="1535074" cy="2481467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连接</a:t>
                    </a:r>
                    <a:endParaRPr lang="en-US" altLang="zh-CN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connect()</a:t>
                    </a:r>
                    <a:endParaRPr lang="zh-CN" altLang="en-US" sz="1600" b="1" dirty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" name="流程图: 过程 19"/>
                  <p:cNvSpPr/>
                  <p:nvPr/>
                </p:nvSpPr>
                <p:spPr>
                  <a:xfrm>
                    <a:off x="5364658" y="1196824"/>
                    <a:ext cx="1538249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创建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socket()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" name="流程图: 过程 20"/>
                  <p:cNvSpPr/>
                  <p:nvPr/>
                </p:nvSpPr>
                <p:spPr>
                  <a:xfrm>
                    <a:off x="5364658" y="5007138"/>
                    <a:ext cx="1538249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发送</a:t>
                    </a: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/</a:t>
                    </a: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接收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send()/</a:t>
                    </a:r>
                    <a:r>
                      <a:rPr lang="en-US" altLang="zh-CN" sz="1600" b="1" err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recv</a:t>
                    </a: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" name="流程图: 过程 21"/>
                  <p:cNvSpPr/>
                  <p:nvPr/>
                </p:nvSpPr>
                <p:spPr>
                  <a:xfrm>
                    <a:off x="5364658" y="5959717"/>
                    <a:ext cx="1538249" cy="57631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关闭</a:t>
                    </a:r>
                    <a:endParaRPr lang="en-US" altLang="zh-CN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close()</a:t>
                    </a:r>
                    <a:endParaRPr lang="zh-CN" altLang="en-US" sz="1600" b="1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" name="下箭头 22"/>
                  <p:cNvSpPr/>
                  <p:nvPr/>
                </p:nvSpPr>
                <p:spPr>
                  <a:xfrm flipH="1">
                    <a:off x="6050441" y="1773134"/>
                    <a:ext cx="163509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" name="下箭头 23"/>
                  <p:cNvSpPr/>
                  <p:nvPr/>
                </p:nvSpPr>
                <p:spPr>
                  <a:xfrm flipH="1">
                    <a:off x="6052029" y="4630870"/>
                    <a:ext cx="163508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5" name="下箭头 24"/>
                  <p:cNvSpPr/>
                  <p:nvPr/>
                </p:nvSpPr>
                <p:spPr>
                  <a:xfrm flipH="1">
                    <a:off x="6044091" y="5583448"/>
                    <a:ext cx="163509" cy="376268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流程图: 过程 25"/>
                  <p:cNvSpPr/>
                  <p:nvPr/>
                </p:nvSpPr>
                <p:spPr>
                  <a:xfrm>
                    <a:off x="5445619" y="2204970"/>
                    <a:ext cx="1360453" cy="576309"/>
                  </a:xfrm>
                  <a:prstGeom prst="flowChartProcess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>
                        <a:shade val="5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zh-CN" altLang="en-US" sz="16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绑定</a:t>
                    </a:r>
                    <a:endParaRPr lang="en-US" altLang="zh-CN" sz="16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  <a:p>
                    <a:pPr algn="ctr" eaLnBrk="0" hangingPunct="0">
                      <a:defRPr/>
                    </a:pPr>
                    <a:r>
                      <a:rPr lang="en-US" altLang="zh-CN" sz="16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bind()</a:t>
                    </a:r>
                    <a:endParaRPr lang="zh-CN" altLang="en-US" sz="1600" b="1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11" name="组合 15"/>
            <p:cNvGrpSpPr/>
            <p:nvPr/>
          </p:nvGrpSpPr>
          <p:grpSpPr bwMode="auto">
            <a:xfrm>
              <a:off x="3768558" y="3334571"/>
              <a:ext cx="1624765" cy="3137951"/>
              <a:chOff x="3768558" y="3334571"/>
              <a:chExt cx="1624765" cy="313795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768558" y="3334571"/>
                <a:ext cx="1612859" cy="124152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连接建立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780462" y="4999217"/>
                <a:ext cx="1612859" cy="5429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数据传送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780464" y="5929552"/>
                <a:ext cx="1612859" cy="5429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zh-CN" altLang="en-US">
                    <a:solidFill>
                      <a:schemeClr val="tx1"/>
                    </a:solidFill>
                  </a:rPr>
                  <a:t>连接释放</a:t>
                </a:r>
              </a:p>
            </p:txBody>
          </p:sp>
        </p:grpSp>
      </p:grpSp>
      <p:sp>
        <p:nvSpPr>
          <p:cNvPr id="41" name="下箭头 40"/>
          <p:cNvSpPr/>
          <p:nvPr/>
        </p:nvSpPr>
        <p:spPr>
          <a:xfrm flipH="1">
            <a:off x="5978053" y="4992019"/>
            <a:ext cx="163513" cy="376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 flipH="1">
            <a:off x="5988138" y="5852427"/>
            <a:ext cx="163513" cy="377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" name="动作按钮: 帮助 1">
            <a:hlinkClick r:id="" action="ppaction://noaction" highlightClick="1"/>
          </p:cNvPr>
          <p:cNvSpPr/>
          <p:nvPr/>
        </p:nvSpPr>
        <p:spPr>
          <a:xfrm>
            <a:off x="8155323" y="2903619"/>
            <a:ext cx="291753" cy="378829"/>
          </a:xfrm>
          <a:prstGeom prst="actionButtonHel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67408" y="365125"/>
            <a:ext cx="10586392" cy="543595"/>
          </a:xfr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client_example.c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66763" y="908050"/>
            <a:ext cx="10587037" cy="576131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	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client_sock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b="1" dirty="0">
                <a:solidFill>
                  <a:srgbClr val="F44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(AF_INET, SOCK_STREAM, 0)) == -1)          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(“Client Socket Error”);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错误提示	     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exit(1);}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出错后，退出整个程序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指定服务器地址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server_addr.sin_port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(12345); 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server_addr.sin_addr.s_addr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inet_addr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(“127.0.0.1”);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指向本机     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server_addr.sin_zero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server_addr.sin_zero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零填充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连接服务器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connect(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client_sock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b="1" dirty="0" err="1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1200" b="1" dirty="0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sockaddr</a:t>
            </a:r>
            <a:r>
              <a:rPr lang="en-US" altLang="zh-CN" sz="1200" b="1" dirty="0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*)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server_addr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	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发送消息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("Send: %s",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send_msg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client_sock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send_msg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send_msg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0);	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接收并显示消息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memset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接收数组置零	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client_sock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0);	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%s",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recv_msg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	</a:t>
            </a:r>
          </a:p>
          <a:p>
            <a:pPr marL="0" indent="0"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b="1" dirty="0">
                <a:solidFill>
                  <a:srgbClr val="F44E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client_sock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B2DC-4C9A-4742-B13C-FB6460FD3503}" type="slidenum">
              <a:rPr lang="zh-CN" altLang="en-US" smtClean="0">
                <a:solidFill>
                  <a:srgbClr val="2F2F2F"/>
                </a:solidFill>
              </a:rPr>
              <a:pPr/>
              <a:t>8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73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质朴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67827</TotalTime>
  <Words>2416</Words>
  <Application>Microsoft Office PowerPoint</Application>
  <PresentationFormat>宽屏</PresentationFormat>
  <Paragraphs>307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华文中宋</vt:lpstr>
      <vt:lpstr>宋体</vt:lpstr>
      <vt:lpstr>Arial</vt:lpstr>
      <vt:lpstr>Calibri</vt:lpstr>
      <vt:lpstr>Calibri Light</vt:lpstr>
      <vt:lpstr>Franklin Gothic Book</vt:lpstr>
      <vt:lpstr>Times New Roman</vt:lpstr>
      <vt:lpstr>Wingdings</vt:lpstr>
      <vt:lpstr>Wingdings 2</vt:lpstr>
      <vt:lpstr>Wingdings 3</vt:lpstr>
      <vt:lpstr>质朴</vt:lpstr>
      <vt:lpstr>《计算机网络与通信》课程 实验三 Socket编程 </vt:lpstr>
      <vt:lpstr>实验介绍</vt:lpstr>
      <vt:lpstr>运输层协议</vt:lpstr>
      <vt:lpstr>什么是socket</vt:lpstr>
      <vt:lpstr>常见socket的类型</vt:lpstr>
      <vt:lpstr>网络通信模型</vt:lpstr>
      <vt:lpstr>服务器类型</vt:lpstr>
      <vt:lpstr>流式socket的C/S通信模型</vt:lpstr>
      <vt:lpstr>client_example.c</vt:lpstr>
      <vt:lpstr>server_example.c</vt:lpstr>
      <vt:lpstr>准备工作( 实验环境：Ubuntu + GCC )</vt:lpstr>
      <vt:lpstr>PowerPoint 演示文稿</vt:lpstr>
      <vt:lpstr>任务2：字符串逆序回送服务器（TCP迭代）</vt:lpstr>
      <vt:lpstr>字符串逆序回送服务器（TCP迭代）</vt:lpstr>
      <vt:lpstr>   实验报告(任务2)</vt:lpstr>
      <vt:lpstr>任务3：字符串逆序回送服务器(TCP并发)</vt:lpstr>
      <vt:lpstr>多进程实现并发服务</vt:lpstr>
      <vt:lpstr>多进程实现并发服务</vt:lpstr>
      <vt:lpstr>   实验报告(任务3)</vt:lpstr>
      <vt:lpstr>任务4：使用Socket获取网页内容(Python)</vt:lpstr>
      <vt:lpstr>   实验报告(任务4)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edward fan</dc:creator>
  <cp:lastModifiedBy>Lenovo</cp:lastModifiedBy>
  <cp:revision>1710</cp:revision>
  <dcterms:created xsi:type="dcterms:W3CDTF">2015-10-31T14:09:00Z</dcterms:created>
  <dcterms:modified xsi:type="dcterms:W3CDTF">2025-10-11T02:24:26Z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