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07" r:id="rId3"/>
    <p:sldId id="308" r:id="rId5"/>
    <p:sldId id="30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4" autoAdjust="0"/>
    <p:restoredTop sz="80611" autoAdjust="0"/>
  </p:normalViewPr>
  <p:slideViewPr>
    <p:cSldViewPr snapToGrid="0" snapToObjects="1" showGuides="1">
      <p:cViewPr varScale="1">
        <p:scale>
          <a:sx n="92" d="100"/>
          <a:sy n="92" d="100"/>
        </p:scale>
        <p:origin x="7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6A1A1-D7D5-4C0E-89A7-42C0DF404A0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D8ED9-DDB0-413D-ACC9-81FAA2CEE2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DengXian" charset="0"/>
              </a:rPr>
              <a:t>Base64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DengXian" charset="0"/>
              </a:rPr>
              <a:t>编码</a:t>
            </a:r>
            <a:r>
              <a:rPr lang="zh-CN" altLang="en-US" dirty="0"/>
              <a:t>转换命令</a:t>
            </a:r>
            <a:endParaRPr lang="en-US" altLang="zh-CN" dirty="0"/>
          </a:p>
          <a:p>
            <a:r>
              <a:rPr lang="en-US" altLang="zh-CN" dirty="0"/>
              <a:t>Linux OS</a:t>
            </a:r>
            <a:endParaRPr lang="en-US" altLang="zh-CN" dirty="0"/>
          </a:p>
          <a:p>
            <a:r>
              <a:rPr lang="en-US" altLang="zh-CN" dirty="0"/>
              <a:t>echo –n </a:t>
            </a:r>
            <a:r>
              <a:rPr lang="zh-CN" altLang="en-US" dirty="0"/>
              <a:t>字符串 </a:t>
            </a:r>
            <a:r>
              <a:rPr lang="en-US" altLang="zh-CN" dirty="0"/>
              <a:t>| base64 </a:t>
            </a:r>
            <a:endParaRPr lang="en-US" altLang="zh-CN" dirty="0"/>
          </a:p>
          <a:p>
            <a:r>
              <a:rPr lang="en-US" altLang="zh-CN" dirty="0"/>
              <a:t>Windows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FA1ED-BF0C-4EAF-A44A-29E70A6850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建议预先准备好（</a:t>
            </a:r>
            <a:r>
              <a:rPr lang="en-US" altLang="zh-CN" dirty="0"/>
              <a:t>4</a:t>
            </a:r>
            <a:r>
              <a:rPr lang="zh-CN" altLang="en-US" dirty="0"/>
              <a:t>）和（</a:t>
            </a:r>
            <a:r>
              <a:rPr lang="en-US" altLang="zh-CN" dirty="0"/>
              <a:t>5</a:t>
            </a:r>
            <a:r>
              <a:rPr lang="zh-CN" altLang="en-US" dirty="0"/>
              <a:t>）的命令，避免输入错误或超时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BFA1ED-BF0C-4EAF-A44A-29E70A6850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6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62467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98B61E84-471E-4EF6-B1A9-BC3E9783F2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E26CF-7905-1241-B65A-A56AA3B29643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6D6D3-6723-EE4A-8550-5FBD5B7ABCFC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运用命令行发送邮件</a:t>
            </a:r>
            <a:r>
              <a:rPr kumimoji="1"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br>
              <a:rPr kumimoji="1" lang="en-US" altLang="zh-CN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3600" dirty="0"/>
              <a:t>建议使用</a:t>
            </a:r>
            <a:r>
              <a:rPr lang="en-US" altLang="zh-CN" sz="3600" dirty="0"/>
              <a:t>163</a:t>
            </a:r>
            <a:r>
              <a:rPr lang="zh-CN" altLang="en-US" sz="3600" dirty="0"/>
              <a:t>邮件服务器</a:t>
            </a:r>
            <a:endParaRPr kumimoji="1" lang="zh-CN" altLang="en-US" sz="36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295400" y="1624965"/>
            <a:ext cx="10777220" cy="4995545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建立连接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telnet  </a:t>
            </a:r>
            <a:r>
              <a:rPr kumimoji="1" lang="en-US" altLang="zh-CN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SMTP</a:t>
            </a: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服务器域名  </a:t>
            </a:r>
            <a:r>
              <a:rPr kumimoji="1" lang="en-US" altLang="zh-CN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SMTP</a:t>
            </a: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服务端口号</a:t>
            </a:r>
            <a:endParaRPr kumimoji="1" lang="en-US" altLang="zh-CN" i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163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邮箱为例：</a:t>
            </a: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telnet smtp.163.com 25</a:t>
            </a:r>
            <a:endParaRPr lang="zh-CN" altLang="en-US" sz="2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kumimoji="1" lang="sk-SK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建立会话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sk-SK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kumimoji="1" lang="sk-SK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lo</a:t>
            </a: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</a:rPr>
              <a:t>主机名</a:t>
            </a:r>
            <a:r>
              <a:rPr kumimoji="1" lang="zh-CN" altLang="en-US" i="1" dirty="0">
                <a:solidFill>
                  <a:schemeClr val="tx1"/>
                </a:solidFill>
                <a:latin typeface="华文楷体" panose="02010600040101010101" pitchFamily="2" charset="-122"/>
              </a:rPr>
              <a:t>（如</a:t>
            </a:r>
            <a:r>
              <a:rPr kumimoji="1" lang="en-US" altLang="zh-CN" i="1" dirty="0">
                <a:solidFill>
                  <a:schemeClr val="tx1"/>
                </a:solidFill>
                <a:latin typeface="华文楷体" panose="02010600040101010101" pitchFamily="2" charset="-122"/>
              </a:rPr>
              <a:t>helo 163.com</a:t>
            </a:r>
            <a:r>
              <a:rPr kumimoji="1" lang="zh-CN" altLang="en-US" i="1" dirty="0">
                <a:solidFill>
                  <a:schemeClr val="tx1"/>
                </a:solidFill>
                <a:latin typeface="华文楷体" panose="02010600040101010101" pitchFamily="2" charset="-122"/>
              </a:rPr>
              <a:t>）</a:t>
            </a:r>
            <a:endParaRPr kumimoji="1" lang="en-US" altLang="zh-CN" b="1" i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(3)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身份认证</a:t>
            </a:r>
            <a:endParaRPr kumimoji="1" lang="zh-CN" altLang="en-US" sz="2800" i="1" dirty="0">
              <a:solidFill>
                <a:srgbClr val="0070C0"/>
              </a:solidFill>
              <a:latin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en-US" altLang="zh-CN" i="1" dirty="0" err="1">
                <a:latin typeface="华文楷体" panose="02010600040101010101" pitchFamily="2" charset="-122"/>
              </a:rPr>
              <a:t>auth</a:t>
            </a:r>
            <a:r>
              <a:rPr kumimoji="1" lang="en-US" altLang="zh-CN" i="1" dirty="0">
                <a:latin typeface="华文楷体" panose="02010600040101010101" pitchFamily="2" charset="-122"/>
              </a:rPr>
              <a:t>  login</a:t>
            </a:r>
            <a:endParaRPr kumimoji="1" lang="en-US" altLang="zh-CN" i="1" dirty="0">
              <a:latin typeface="华文楷体" panose="02010600040101010101" pitchFamily="2" charset="-122"/>
            </a:endParaRPr>
          </a:p>
          <a:p>
            <a:pPr>
              <a:buNone/>
            </a:pP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</a:rPr>
              <a:t>用户名</a:t>
            </a:r>
            <a:r>
              <a:rPr kumimoji="1" lang="zh-CN" altLang="en-US" i="1" dirty="0">
                <a:latin typeface="华文楷体" panose="02010600040101010101" pitchFamily="2" charset="-122"/>
              </a:rPr>
              <a:t>（</a:t>
            </a:r>
            <a:r>
              <a:rPr kumimoji="1" lang="en-US" altLang="zh-CN" i="1" dirty="0">
                <a:latin typeface="华文楷体" panose="02010600040101010101" pitchFamily="2" charset="-122"/>
              </a:rPr>
              <a:t>base64</a:t>
            </a:r>
            <a:r>
              <a:rPr kumimoji="1" lang="zh-CN" altLang="en-US" i="1" dirty="0">
                <a:latin typeface="华文楷体" panose="02010600040101010101" pitchFamily="2" charset="-122"/>
              </a:rPr>
              <a:t>编码</a:t>
            </a:r>
            <a:r>
              <a:rPr kumimoji="1" lang="en-US" altLang="zh-CN" i="1" dirty="0">
                <a:latin typeface="华文楷体" panose="02010600040101010101" pitchFamily="2" charset="-122"/>
              </a:rPr>
              <a:t>,</a:t>
            </a:r>
            <a:r>
              <a:rPr kumimoji="1" lang="zh-CN" altLang="en-US" i="1" dirty="0">
                <a:latin typeface="华文楷体" panose="02010600040101010101" pitchFamily="2" charset="-122"/>
              </a:rPr>
              <a:t>先行转换）</a:t>
            </a:r>
            <a:endParaRPr kumimoji="1" lang="en-US" altLang="zh-CN" i="1" dirty="0">
              <a:latin typeface="华文楷体" panose="02010600040101010101" pitchFamily="2" charset="-122"/>
            </a:endParaRPr>
          </a:p>
          <a:p>
            <a:pPr>
              <a:buNone/>
            </a:pP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</a:rPr>
              <a:t>授权码</a:t>
            </a:r>
            <a:r>
              <a:rPr kumimoji="1" lang="zh-CN" altLang="en-US" i="1" dirty="0">
                <a:latin typeface="华文楷体" panose="02010600040101010101" pitchFamily="2" charset="-122"/>
              </a:rPr>
              <a:t>（</a:t>
            </a:r>
            <a:r>
              <a:rPr kumimoji="1" lang="en-US" altLang="zh-CN" i="1" dirty="0">
                <a:latin typeface="华文楷体" panose="02010600040101010101" pitchFamily="2" charset="-122"/>
              </a:rPr>
              <a:t>base64</a:t>
            </a:r>
            <a:r>
              <a:rPr kumimoji="1" lang="zh-CN" altLang="en-US" i="1" dirty="0">
                <a:latin typeface="华文楷体" panose="02010600040101010101" pitchFamily="2" charset="-122"/>
              </a:rPr>
              <a:t>编码</a:t>
            </a:r>
            <a:r>
              <a:rPr kumimoji="1" lang="en-US" altLang="zh-CN" i="1" dirty="0">
                <a:latin typeface="华文楷体" panose="02010600040101010101" pitchFamily="2" charset="-122"/>
              </a:rPr>
              <a:t>,</a:t>
            </a:r>
            <a:r>
              <a:rPr kumimoji="1" lang="zh-CN" altLang="en-US" i="1" dirty="0">
                <a:latin typeface="华文楷体" panose="02010600040101010101" pitchFamily="2" charset="-122"/>
              </a:rPr>
              <a:t>先行转换），先在网页登录并开启</a:t>
            </a:r>
            <a:r>
              <a:rPr kumimoji="1" lang="en-US" altLang="zh-CN" i="1" dirty="0">
                <a:latin typeface="华文楷体" panose="02010600040101010101" pitchFamily="2" charset="-122"/>
              </a:rPr>
              <a:t>SMTP/POP3</a:t>
            </a:r>
            <a:endParaRPr kumimoji="1" lang="zh-CN" altLang="en-US" i="1" dirty="0">
              <a:solidFill>
                <a:srgbClr val="0070C0"/>
              </a:solidFill>
              <a:latin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en-US" altLang="zh-CN" sz="2800" i="1" dirty="0">
                <a:solidFill>
                  <a:srgbClr val="0070C0"/>
                </a:solidFill>
                <a:latin typeface="华文楷体" panose="02010600040101010101" pitchFamily="2" charset="-122"/>
              </a:rPr>
              <a:t>base64</a:t>
            </a:r>
            <a:r>
              <a:rPr kumimoji="1" lang="zh-CN" altLang="en-US" sz="2800" i="1" dirty="0">
                <a:solidFill>
                  <a:srgbClr val="0070C0"/>
                </a:solidFill>
                <a:latin typeface="华文楷体" panose="02010600040101010101" pitchFamily="2" charset="-122"/>
              </a:rPr>
              <a:t>在线转换</a:t>
            </a:r>
            <a:r>
              <a:rPr kumimoji="1" lang="en-US" altLang="zh-CN" sz="2800" i="1" dirty="0">
                <a:solidFill>
                  <a:srgbClr val="0070C0"/>
                </a:solidFill>
                <a:latin typeface="华文楷体" panose="02010600040101010101" pitchFamily="2" charset="-122"/>
              </a:rPr>
              <a:t>  </a:t>
            </a:r>
            <a:r>
              <a:rPr kumimoji="1" lang="zh-CN" altLang="en-US" sz="2800" i="1" dirty="0">
                <a:solidFill>
                  <a:schemeClr val="tx1"/>
                </a:solidFill>
                <a:latin typeface="华文楷体" panose="02010600040101010101" pitchFamily="2" charset="-122"/>
              </a:rPr>
              <a:t>https://www.qqxiuzi.cn/bianma/base64.htm</a:t>
            </a:r>
            <a:endParaRPr kumimoji="1" lang="zh-CN" altLang="en-US" sz="2800" i="1" dirty="0">
              <a:solidFill>
                <a:srgbClr val="0070C0"/>
              </a:solidFill>
              <a:latin typeface="华文楷体" panose="02010600040101010101" pitchFamily="2" charset="-122"/>
            </a:endParaRPr>
          </a:p>
          <a:p>
            <a:pPr marL="273050" lvl="1" indent="0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内容占位符 2"/>
          <p:cNvSpPr>
            <a:spLocks noGrp="1"/>
          </p:cNvSpPr>
          <p:nvPr>
            <p:ph idx="1"/>
          </p:nvPr>
        </p:nvSpPr>
        <p:spPr>
          <a:xfrm>
            <a:off x="838200" y="299085"/>
            <a:ext cx="10538460" cy="6260465"/>
          </a:xfrm>
        </p:spPr>
        <p:txBody>
          <a:bodyPr>
            <a:normAutofit fontScale="72500"/>
          </a:bodyPr>
          <a:lstStyle/>
          <a:p>
            <a:pPr>
              <a:buNone/>
            </a:pPr>
            <a:r>
              <a:rPr kumimoji="1"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(4) 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指定发件人邮箱地址</a:t>
            </a:r>
            <a:endParaRPr kumimoji="1"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mail from</a:t>
            </a:r>
            <a:r>
              <a:rPr kumimoji="1" lang="zh-CN" altLang="en-US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</a:t>
            </a:r>
            <a:r>
              <a:rPr kumimoji="1" lang="zh-CN" altLang="en-US" sz="2400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你的邮件地址</a:t>
            </a:r>
            <a:r>
              <a:rPr kumimoji="1" lang="en-US" altLang="zh-CN" sz="2400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&gt;</a:t>
            </a:r>
            <a:endParaRPr kumimoji="1" lang="en-US" altLang="zh-CN" sz="24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mail from &lt;csnetwork2022@163.com&gt; 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自己申请一个</a:t>
            </a: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163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邮箱测试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输入收件人邮箱地址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4955" lvl="1">
              <a:buClr>
                <a:schemeClr val="accent1"/>
              </a:buClr>
              <a:buSzPct val="85000"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rcpt</a:t>
            </a: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to: 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&lt;</a:t>
            </a:r>
            <a:r>
              <a:rPr kumimoji="1" lang="zh-CN" altLang="en-US" sz="2400" dirty="0">
                <a:solidFill>
                  <a:srgbClr val="0070C0"/>
                </a:solidFill>
                <a:latin typeface="华文楷体" panose="02010600040101010101" pitchFamily="2" charset="-122"/>
              </a:rPr>
              <a:t>对方的邮件地址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&gt;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marL="274955" lvl="1">
              <a:buClr>
                <a:schemeClr val="accent1"/>
              </a:buClr>
              <a:buSzPct val="85000"/>
              <a:buNone/>
            </a:pP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例： </a:t>
            </a:r>
            <a:r>
              <a:rPr kumimoji="1" lang="en-US" altLang="zh-CN" dirty="0" err="1">
                <a:latin typeface="华文楷体" panose="02010600040101010101" pitchFamily="2" charset="-122"/>
              </a:rPr>
              <a:t>r</a:t>
            </a:r>
            <a:r>
              <a:rPr kumimoji="1" lang="en-US" altLang="zh-CN" sz="2400" dirty="0" err="1">
                <a:latin typeface="华文楷体" panose="02010600040101010101" pitchFamily="2" charset="-122"/>
              </a:rPr>
              <a:t>cpt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 to: &lt;10027834@qq.com&gt;</a:t>
            </a:r>
            <a:endParaRPr kumimoji="1" lang="en-US" altLang="zh-CN" sz="2400" dirty="0">
              <a:latin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lang="en-US" altLang="zh-CN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(6)</a:t>
            </a:r>
            <a:r>
              <a:rPr lang="zh-CN" altLang="en-US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 </a:t>
            </a:r>
            <a:r>
              <a:rPr lang="zh-CN" altLang="en-US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命令，撰写邮件</a:t>
            </a:r>
            <a:endParaRPr lang="en-US" altLang="zh-CN" sz="28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data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from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&lt;</a:t>
            </a:r>
            <a:r>
              <a:rPr kumimoji="1" lang="zh-CN" altLang="en-US" sz="2400" dirty="0">
                <a:solidFill>
                  <a:srgbClr val="0070C0"/>
                </a:solidFill>
                <a:latin typeface="华文楷体" panose="02010600040101010101" pitchFamily="2" charset="-122"/>
              </a:rPr>
              <a:t>你的邮件地址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&gt;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to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&lt;</a:t>
            </a:r>
            <a:r>
              <a:rPr kumimoji="1" lang="zh-CN" altLang="en-US" sz="2400" dirty="0">
                <a:solidFill>
                  <a:srgbClr val="0070C0"/>
                </a:solidFill>
                <a:latin typeface="华文楷体" panose="02010600040101010101" pitchFamily="2" charset="-122"/>
              </a:rPr>
              <a:t>对方的邮件地址</a:t>
            </a:r>
            <a:r>
              <a:rPr kumimoji="1" lang="en-US" altLang="zh-CN" sz="2400" dirty="0">
                <a:latin typeface="华文楷体" panose="02010600040101010101" pitchFamily="2" charset="-122"/>
              </a:rPr>
              <a:t>&gt;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subject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kumimoji="1" lang="en-US" altLang="zh-CN" sz="24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 test</a:t>
            </a:r>
            <a:endParaRPr kumimoji="1"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zh-CN" altLang="en-US" sz="24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endParaRPr kumimoji="1"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This is my test.</a:t>
            </a:r>
            <a:endParaRPr kumimoji="1" lang="en-US" altLang="zh-CN" sz="24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lang="en-US" altLang="zh-CN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(7)</a:t>
            </a:r>
            <a:r>
              <a:rPr lang="zh-CN" altLang="en-US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以“ </a:t>
            </a:r>
            <a:r>
              <a:rPr lang="en-US" altLang="zh-CN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r>
              <a:rPr lang="zh-CN" altLang="en-US" sz="28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”结束邮件主体后退出。</a:t>
            </a:r>
            <a:endParaRPr lang="zh-CN" altLang="en-US" sz="28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 algn="l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i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回车</a:t>
            </a:r>
            <a:endParaRPr kumimoji="1" lang="en-US" altLang="zh-CN" sz="2400" i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.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quit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84175" lvl="1">
              <a:spcBef>
                <a:spcPts val="1000"/>
              </a:spcBef>
              <a:buClr>
                <a:schemeClr val="accent1"/>
              </a:buClr>
              <a:buSzPct val="85000"/>
              <a:buNone/>
            </a:pPr>
            <a:endParaRPr kumimoji="1"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4955" lvl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9394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EB092B0C-35B8-4FFD-994B-61AF7E106C02}" type="datetime1">
              <a:rPr lang="zh-CN" altLang="en-US" smtClean="0">
                <a:solidFill>
                  <a:srgbClr val="FFFFFF"/>
                </a:solidFill>
              </a:rPr>
            </a:fld>
            <a:endParaRPr lang="zh-CN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运用命令行接收邮件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412776"/>
            <a:ext cx="9812965" cy="4896544"/>
          </a:xfrm>
        </p:spPr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kumimoji="1"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kumimoji="1"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建立连接</a:t>
            </a:r>
            <a:endParaRPr kumimoji="1"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kumimoji="1" lang="en-US" altLang="zh-CN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telnet</a:t>
            </a:r>
            <a:r>
              <a:rPr kumimoji="1" lang="zh-CN" altLang="en-US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en-US" altLang="zh-CN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POP</a:t>
            </a: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服务器域名  </a:t>
            </a:r>
            <a:r>
              <a:rPr kumimoji="1" lang="en-US" altLang="zh-CN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POP</a:t>
            </a:r>
            <a:r>
              <a:rPr kumimoji="1" lang="zh-CN" altLang="en-US" i="1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服务端口号</a:t>
            </a:r>
            <a:endParaRPr kumimoji="1" lang="en-US" altLang="zh-CN" i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邮箱为例：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telnet pop.163.com 110</a:t>
            </a:r>
            <a:endParaRPr lang="zh-CN" altLang="en-US" sz="24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输入用户名和密码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3050" lvl="1" indent="0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user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kumimoji="1" lang="zh-CN" altLang="en-US" sz="20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用户名（明文的邮箱</a:t>
            </a:r>
            <a:r>
              <a:rPr kumimoji="1" lang="zh-CN" altLang="en-US" sz="20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名称）</a:t>
            </a:r>
            <a:endParaRPr kumimoji="1" lang="zh-CN" altLang="en-US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3050" lvl="1" indent="0"/>
            <a:r>
              <a:rPr kumimoji="1"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pass</a:t>
            </a:r>
            <a:r>
              <a:rPr kumimoji="1"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kumimoji="1" lang="zh-CN" altLang="en-US" sz="20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密码（明文的</a:t>
            </a:r>
            <a:r>
              <a:rPr kumimoji="1" lang="zh-CN" altLang="en-US" sz="20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授权码）</a:t>
            </a:r>
            <a:endParaRPr kumimoji="1" lang="en-US" altLang="zh-CN" sz="2000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74955" lvl="1">
              <a:buClr>
                <a:schemeClr val="accent1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楷体" panose="02010600040101010101" pitchFamily="2" charset="-122"/>
              </a:rPr>
              <a:t>(3)</a:t>
            </a:r>
            <a:r>
              <a:rPr lang="zh-CN" altLang="en-US" sz="2400" dirty="0">
                <a:solidFill>
                  <a:schemeClr val="tx1"/>
                </a:solidFill>
                <a:latin typeface="华文楷体" panose="02010600040101010101" pitchFamily="2" charset="-122"/>
              </a:rPr>
              <a:t>登陆成功后，使用命令操作邮箱</a:t>
            </a:r>
            <a:endParaRPr lang="zh-CN" altLang="en-US" sz="2400" dirty="0">
              <a:solidFill>
                <a:schemeClr val="tx1"/>
              </a:solidFill>
              <a:latin typeface="华文楷体" panose="02010600040101010101" pitchFamily="2" charset="-122"/>
            </a:endParaRPr>
          </a:p>
          <a:p>
            <a:pPr marL="61595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楷体" panose="02010600040101010101" pitchFamily="2" charset="-122"/>
              </a:rPr>
              <a:t>查看邮箱中所有邮件的统计信息：</a:t>
            </a:r>
            <a:r>
              <a:rPr lang="en-US" altLang="zh-CN" sz="2000" i="1" dirty="0">
                <a:latin typeface="华文楷体" panose="02010600040101010101" pitchFamily="2" charset="-122"/>
              </a:rPr>
              <a:t>stat</a:t>
            </a:r>
            <a:endParaRPr lang="zh-CN" altLang="en-US" sz="2000" i="1" dirty="0">
              <a:latin typeface="华文楷体" panose="02010600040101010101" pitchFamily="2" charset="-122"/>
            </a:endParaRPr>
          </a:p>
          <a:p>
            <a:pPr marL="61595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楷体" panose="02010600040101010101" pitchFamily="2" charset="-122"/>
              </a:rPr>
              <a:t>显示邮件列表信息：</a:t>
            </a:r>
            <a:r>
              <a:rPr lang="en-US" altLang="zh-CN" sz="2000" i="1" dirty="0">
                <a:latin typeface="华文楷体" panose="02010600040101010101" pitchFamily="2" charset="-122"/>
              </a:rPr>
              <a:t>list</a:t>
            </a:r>
            <a:endParaRPr lang="zh-CN" altLang="en-US" sz="2000" i="1" dirty="0">
              <a:latin typeface="华文楷体" panose="02010600040101010101" pitchFamily="2" charset="-122"/>
            </a:endParaRPr>
          </a:p>
          <a:p>
            <a:pPr marL="61595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楷体" panose="02010600040101010101" pitchFamily="2" charset="-122"/>
              </a:rPr>
              <a:t>选择一封邮件进行查看：</a:t>
            </a:r>
            <a:r>
              <a:rPr lang="en-US" altLang="zh-CN" sz="2000" dirty="0" err="1">
                <a:latin typeface="华文楷体" panose="02010600040101010101" pitchFamily="2" charset="-122"/>
              </a:rPr>
              <a:t>retr</a:t>
            </a:r>
            <a:r>
              <a:rPr lang="en-US" altLang="zh-CN" sz="2000" dirty="0">
                <a:latin typeface="华文楷体" panose="02010600040101010101" pitchFamily="2" charset="-122"/>
              </a:rPr>
              <a:t> </a:t>
            </a:r>
            <a:r>
              <a:rPr lang="zh-CN" altLang="en-US" sz="2000" dirty="0">
                <a:latin typeface="华文楷体" panose="02010600040101010101" pitchFamily="2" charset="-122"/>
              </a:rPr>
              <a:t>邮件序号</a:t>
            </a:r>
            <a:r>
              <a:rPr lang="en-US" altLang="zh-CN" sz="2000" dirty="0">
                <a:latin typeface="华文楷体" panose="02010600040101010101" pitchFamily="2" charset="-122"/>
              </a:rPr>
              <a:t>;</a:t>
            </a:r>
            <a:r>
              <a:rPr lang="zh-CN" altLang="en-US" sz="2000" dirty="0">
                <a:latin typeface="华文楷体" panose="02010600040101010101" pitchFamily="2" charset="-122"/>
              </a:rPr>
              <a:t>例如 </a:t>
            </a:r>
            <a:r>
              <a:rPr lang="en-US" altLang="zh-CN" sz="2000" i="1" dirty="0" err="1">
                <a:latin typeface="华文楷体" panose="02010600040101010101" pitchFamily="2" charset="-122"/>
              </a:rPr>
              <a:t>retr</a:t>
            </a:r>
            <a:r>
              <a:rPr lang="en-US" altLang="zh-CN" sz="2000" i="1" dirty="0">
                <a:latin typeface="华文楷体" panose="02010600040101010101" pitchFamily="2" charset="-122"/>
              </a:rPr>
              <a:t> 2</a:t>
            </a:r>
            <a:endParaRPr lang="zh-CN" altLang="en-US" sz="2000" i="1" dirty="0">
              <a:latin typeface="华文楷体" panose="02010600040101010101" pitchFamily="2" charset="-122"/>
            </a:endParaRPr>
          </a:p>
          <a:p>
            <a:pPr marL="61595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楷体" panose="02010600040101010101" pitchFamily="2" charset="-122"/>
              </a:rPr>
              <a:t>将一封邮件设置删除：</a:t>
            </a:r>
            <a:r>
              <a:rPr lang="en-US" altLang="zh-CN" sz="2000" i="1" dirty="0">
                <a:latin typeface="华文楷体" panose="02010600040101010101" pitchFamily="2" charset="-122"/>
              </a:rPr>
              <a:t>dele</a:t>
            </a:r>
            <a:r>
              <a:rPr lang="zh-CN" altLang="en-US" sz="2000" i="1" dirty="0">
                <a:latin typeface="华文楷体" panose="02010600040101010101" pitchFamily="2" charset="-122"/>
              </a:rPr>
              <a:t> </a:t>
            </a:r>
            <a:r>
              <a:rPr lang="en-US" altLang="zh-CN" sz="2000" i="1" dirty="0">
                <a:latin typeface="华文楷体" panose="02010600040101010101" pitchFamily="2" charset="-122"/>
              </a:rPr>
              <a:t>2</a:t>
            </a:r>
            <a:endParaRPr lang="zh-CN" altLang="en-US" sz="2000" i="1" dirty="0">
              <a:latin typeface="华文楷体" panose="02010600040101010101" pitchFamily="2" charset="-122"/>
            </a:endParaRPr>
          </a:p>
          <a:p>
            <a:pPr marL="615950" lvl="2" indent="-342900">
              <a:buClr>
                <a:schemeClr val="accent1"/>
              </a:buClr>
              <a:buSzPct val="85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楷体" panose="02010600040101010101" pitchFamily="2" charset="-122"/>
              </a:rPr>
              <a:t>断开连接：</a:t>
            </a:r>
            <a:r>
              <a:rPr lang="en-US" altLang="zh-CN" sz="2000" i="1" dirty="0">
                <a:latin typeface="华文楷体" panose="02010600040101010101" pitchFamily="2" charset="-122"/>
              </a:rPr>
              <a:t>quit</a:t>
            </a:r>
            <a:endParaRPr kumimoji="1" lang="zh-CN" altLang="en-US" sz="2000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43" name="日期占位符 3"/>
          <p:cNvSpPr>
            <a:spLocks noGrp="1"/>
          </p:cNvSpPr>
          <p:nvPr>
            <p:ph type="dt" sz="half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fld id="{7CD8AE1C-C556-4248-AFF3-C5AE8A279691}" type="datetime1">
              <a:rPr lang="zh-CN" altLang="en-US" smtClean="0">
                <a:solidFill>
                  <a:srgbClr val="FFFFFF"/>
                </a:solidFill>
              </a:rPr>
            </a:fld>
            <a:endParaRPr lang="zh-CN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718</Words>
  <Application>WPS 表格</Application>
  <PresentationFormat>宽屏</PresentationFormat>
  <Paragraphs>53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0" baseType="lpstr">
      <vt:lpstr>Arial</vt:lpstr>
      <vt:lpstr>宋体</vt:lpstr>
      <vt:lpstr>Wingdings</vt:lpstr>
      <vt:lpstr>华文楷体</vt:lpstr>
      <vt:lpstr>Wingdings 2</vt:lpstr>
      <vt:lpstr>DengXian</vt:lpstr>
      <vt:lpstr>汉仪中等线KW</vt:lpstr>
      <vt:lpstr>汉仪书宋二KW</vt:lpstr>
      <vt:lpstr>等线 Light</vt:lpstr>
      <vt:lpstr>等线</vt:lpstr>
      <vt:lpstr>微软雅黑</vt:lpstr>
      <vt:lpstr>汉仪旗黑</vt:lpstr>
      <vt:lpstr>宋体</vt:lpstr>
      <vt:lpstr>Arial Unicode MS</vt:lpstr>
      <vt:lpstr>Calibri</vt:lpstr>
      <vt:lpstr>Helvetica Neue</vt:lpstr>
      <vt:lpstr>Office 主题​​</vt:lpstr>
      <vt:lpstr>运用命令行发送邮件(1) 建议使用163邮件服务器</vt:lpstr>
      <vt:lpstr>PowerPoint 演示文稿</vt:lpstr>
      <vt:lpstr>运用命令行接收邮件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关于Ping不通的问题</dc:title>
  <dc:creator>Microsoft Office User</dc:creator>
  <cp:lastModifiedBy>糖果风之猪</cp:lastModifiedBy>
  <cp:revision>50</cp:revision>
  <dcterms:created xsi:type="dcterms:W3CDTF">2023-11-29T09:52:34Z</dcterms:created>
  <dcterms:modified xsi:type="dcterms:W3CDTF">2023-11-29T09:52:34Z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C7257E0FC88B9A8FE20967654AF80AE5_43</vt:lpwstr>
  </property>
  <property fmtid="{D5CDD505-2E9C-101B-9397-08002B2CF9AE}" pid="3" name="KSOProductBuildVer">
    <vt:lpwstr>2052-6.3.0.8471</vt:lpwstr>
  </property>
</Properties>
</file>