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89" r:id="rId2"/>
    <p:sldMasterId id="2147483803" r:id="rId3"/>
  </p:sldMasterIdLst>
  <p:notesMasterIdLst>
    <p:notesMasterId r:id="rId53"/>
  </p:notesMasterIdLst>
  <p:sldIdLst>
    <p:sldId id="975" r:id="rId4"/>
    <p:sldId id="881" r:id="rId5"/>
    <p:sldId id="882" r:id="rId6"/>
    <p:sldId id="883" r:id="rId7"/>
    <p:sldId id="884" r:id="rId8"/>
    <p:sldId id="885" r:id="rId9"/>
    <p:sldId id="886" r:id="rId10"/>
    <p:sldId id="887" r:id="rId11"/>
    <p:sldId id="888" r:id="rId12"/>
    <p:sldId id="889" r:id="rId13"/>
    <p:sldId id="890" r:id="rId14"/>
    <p:sldId id="891" r:id="rId15"/>
    <p:sldId id="892" r:id="rId16"/>
    <p:sldId id="893" r:id="rId17"/>
    <p:sldId id="894" r:id="rId18"/>
    <p:sldId id="895" r:id="rId19"/>
    <p:sldId id="896" r:id="rId20"/>
    <p:sldId id="897" r:id="rId21"/>
    <p:sldId id="898" r:id="rId22"/>
    <p:sldId id="899" r:id="rId23"/>
    <p:sldId id="900" r:id="rId24"/>
    <p:sldId id="901" r:id="rId25"/>
    <p:sldId id="902" r:id="rId26"/>
    <p:sldId id="903" r:id="rId27"/>
    <p:sldId id="904" r:id="rId28"/>
    <p:sldId id="905" r:id="rId29"/>
    <p:sldId id="906" r:id="rId30"/>
    <p:sldId id="907" r:id="rId31"/>
    <p:sldId id="908" r:id="rId32"/>
    <p:sldId id="909" r:id="rId33"/>
    <p:sldId id="910" r:id="rId34"/>
    <p:sldId id="1321" r:id="rId35"/>
    <p:sldId id="913" r:id="rId36"/>
    <p:sldId id="914" r:id="rId37"/>
    <p:sldId id="915" r:id="rId38"/>
    <p:sldId id="916" r:id="rId39"/>
    <p:sldId id="917" r:id="rId40"/>
    <p:sldId id="918" r:id="rId41"/>
    <p:sldId id="919" r:id="rId42"/>
    <p:sldId id="920" r:id="rId43"/>
    <p:sldId id="921" r:id="rId44"/>
    <p:sldId id="922" r:id="rId45"/>
    <p:sldId id="923" r:id="rId46"/>
    <p:sldId id="924" r:id="rId47"/>
    <p:sldId id="925" r:id="rId48"/>
    <p:sldId id="926" r:id="rId49"/>
    <p:sldId id="1120" r:id="rId50"/>
    <p:sldId id="1121" r:id="rId51"/>
    <p:sldId id="1228" r:id="rId52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D9D5"/>
    <a:srgbClr val="99FF66"/>
    <a:srgbClr val="FFCCFF"/>
    <a:srgbClr val="FFFF99"/>
    <a:srgbClr val="CCECFF"/>
    <a:srgbClr val="CCFF99"/>
    <a:srgbClr val="CCCC00"/>
    <a:srgbClr val="183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36" autoAdjust="0"/>
    <p:restoredTop sz="89002" autoAdjust="0"/>
  </p:normalViewPr>
  <p:slideViewPr>
    <p:cSldViewPr>
      <p:cViewPr varScale="1">
        <p:scale>
          <a:sx n="78" d="100"/>
          <a:sy n="78" d="100"/>
        </p:scale>
        <p:origin x="660" y="5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1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93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93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693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93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/>
            </a:lvl1pPr>
          </a:lstStyle>
          <a:p>
            <a:pPr>
              <a:defRPr/>
            </a:pPr>
            <a:fld id="{83F93CA1-8D25-43A4-9080-2B51CEC27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5870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C5C9C33-B987-498B-86E6-E5A85258480D}" type="slidenum">
              <a:rPr lang="en-US" altLang="zh-CN"/>
              <a:pPr algn="r" eaLnBrk="1" hangingPunct="1"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A7C3A24-388A-4680-A579-D3FE5B23C7D6}" type="slidenum">
              <a:rPr lang="en-US" altLang="zh-CN"/>
              <a:pPr algn="r" eaLnBrk="1" hangingPunct="1"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3288" y="4376738"/>
            <a:ext cx="5038725" cy="40751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3288" y="4376738"/>
            <a:ext cx="5038725" cy="40751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3288" y="4376738"/>
            <a:ext cx="5038725" cy="40751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3288" y="4376738"/>
            <a:ext cx="5038725" cy="40751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578E515-B18E-4856-BD4D-C230F8ECF844}" type="slidenum">
              <a:rPr lang="en-US" altLang="zh-CN"/>
              <a:pPr algn="r" eaLnBrk="1" hangingPunct="1"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3288" y="4376738"/>
            <a:ext cx="5038725" cy="40751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50A3830-0B0D-44E0-BC3B-658124BBB5B1}" type="slidenum">
              <a:rPr lang="en-US" altLang="zh-CN"/>
              <a:pPr algn="r" eaLnBrk="1" hangingPunct="1">
                <a:spcBef>
                  <a:spcPct val="0"/>
                </a:spcBef>
              </a:pPr>
              <a:t>25</a:t>
            </a:fld>
            <a:endParaRPr lang="en-US" altLang="zh-CN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1400">
                <a:latin typeface="Times New Roman" pitchFamily="18" charset="0"/>
              </a:rPr>
              <a:t>Originally, the timeout value </a:t>
            </a:r>
            <a:r>
              <a:rPr lang="en-US" altLang="zh-CN" sz="1400" i="1">
                <a:latin typeface="Times New Roman" pitchFamily="18" charset="0"/>
              </a:rPr>
              <a:t>RTO</a:t>
            </a:r>
            <a:r>
              <a:rPr lang="en-US" altLang="zh-CN" sz="1400">
                <a:latin typeface="Times New Roman" pitchFamily="18" charset="0"/>
              </a:rPr>
              <a:t> is set to </a:t>
            </a:r>
            <a:r>
              <a:rPr lang="en-US" altLang="zh-CN" sz="1400" i="1">
                <a:latin typeface="Times New Roman" pitchFamily="18" charset="0"/>
                <a:sym typeface="Symbol" pitchFamily="18" charset="2"/>
              </a:rPr>
              <a:t>RTT</a:t>
            </a:r>
            <a:r>
              <a:rPr lang="en-US" altLang="zh-CN" sz="1400">
                <a:latin typeface="Times New Roman" pitchFamily="18" charset="0"/>
                <a:sym typeface="Symbol" pitchFamily="18" charset="2"/>
              </a:rPr>
              <a:t>. </a:t>
            </a:r>
            <a:r>
              <a:rPr lang="en-US" altLang="zh-CN" i="1">
                <a:latin typeface="Times New Roman" pitchFamily="18" charset="0"/>
                <a:sym typeface="Symbol" pitchFamily="18" charset="2"/>
              </a:rPr>
              <a:t> </a:t>
            </a:r>
            <a:r>
              <a:rPr lang="en-US" altLang="zh-CN">
                <a:latin typeface="Times New Roman" pitchFamily="18" charset="0"/>
                <a:sym typeface="Symbol" pitchFamily="18" charset="2"/>
              </a:rPr>
              <a:t>is usually set to 2.</a:t>
            </a:r>
          </a:p>
          <a:p>
            <a:pPr eaLnBrk="1" hangingPunct="1"/>
            <a:endParaRPr lang="en-US" altLang="zh-CN">
              <a:latin typeface="Times New Roman" pitchFamily="18" charset="0"/>
              <a:sym typeface="Symbol" pitchFamily="18" charset="2"/>
            </a:endParaRPr>
          </a:p>
          <a:p>
            <a:pPr eaLnBrk="1" hangingPunct="1"/>
            <a:r>
              <a:rPr lang="en-US" altLang="zh-CN" sz="1300">
                <a:latin typeface="Arial" pitchFamily="34" charset="0"/>
              </a:rPr>
              <a:t>RFC 2988</a:t>
            </a:r>
            <a:r>
              <a:rPr lang="zh-CN" altLang="en-US" sz="1300">
                <a:latin typeface="Arial" pitchFamily="34" charset="0"/>
              </a:rPr>
              <a:t>基于</a:t>
            </a:r>
            <a:r>
              <a:rPr lang="en-US" altLang="zh-CN" sz="1300">
                <a:latin typeface="Arial" pitchFamily="34" charset="0"/>
              </a:rPr>
              <a:t>Jacobson/Karels algorithm (</a:t>
            </a:r>
            <a:r>
              <a:rPr lang="en-US" altLang="zh-CN">
                <a:latin typeface="Arial" pitchFamily="34" charset="0"/>
                <a:sym typeface="Symbol" pitchFamily="18" charset="2"/>
              </a:rPr>
              <a:t>http://www.ssfnet.org/Exchange/tcp/tcpTutorialNotes.html),</a:t>
            </a:r>
            <a:r>
              <a:rPr lang="zh-CN" altLang="en-US">
                <a:latin typeface="Arial" pitchFamily="34" charset="0"/>
                <a:sym typeface="Symbol" pitchFamily="18" charset="2"/>
              </a:rPr>
              <a:t>但不完全相同。</a:t>
            </a:r>
            <a:endParaRPr lang="zh-CN" altLang="en-US" sz="130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B609A96-CFD2-427D-9A56-95328C820F77}" type="slidenum">
              <a:rPr lang="en-US" altLang="zh-CN"/>
              <a:pPr algn="r" eaLnBrk="1" hangingPunct="1">
                <a:spcBef>
                  <a:spcPct val="0"/>
                </a:spcBef>
              </a:pPr>
              <a:t>28</a:t>
            </a:fld>
            <a:endParaRPr lang="en-US" altLang="zh-CN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AC8D512-7CAF-45A2-95C1-CFB0BEC0E7F5}" type="slidenum">
              <a:rPr lang="en-US" altLang="zh-CN">
                <a:latin typeface="Calibri" pitchFamily="34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77A4226-8B00-44D6-AD3A-53475F519780}" type="slidenum">
              <a:rPr lang="en-US" altLang="zh-CN"/>
              <a:pPr algn="r" eaLnBrk="1" hangingPunct="1">
                <a:spcBef>
                  <a:spcPct val="0"/>
                </a:spcBef>
              </a:pPr>
              <a:t>29</a:t>
            </a:fld>
            <a:endParaRPr lang="en-US" altLang="zh-CN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15B2E5-FB60-4987-918E-8397D7C4CBF2}" type="slidenum">
              <a:rPr lang="en-US" altLang="zh-CN"/>
              <a:pPr algn="r" eaLnBrk="1" hangingPunct="1">
                <a:spcBef>
                  <a:spcPct val="0"/>
                </a:spcBef>
              </a:pPr>
              <a:t>30</a:t>
            </a:fld>
            <a:endParaRPr lang="en-US" altLang="zh-CN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38138" y="679450"/>
            <a:ext cx="6172200" cy="34718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3288" y="4376738"/>
            <a:ext cx="5038725" cy="407511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BA51AE5-A8B5-4485-93B3-79B11F94B00F}" type="slidenum">
              <a:rPr lang="en-US" altLang="zh-CN"/>
              <a:pPr algn="r" eaLnBrk="1" hangingPunct="1">
                <a:spcBef>
                  <a:spcPct val="0"/>
                </a:spcBef>
              </a:pPr>
              <a:t>33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DDDD50-A376-40A7-BAA7-BC586F8FCE8B}" type="slidenum">
              <a:rPr lang="en-US" altLang="zh-CN">
                <a:latin typeface="Calibri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92284F3-092B-4653-BEBC-E337631E2ADD}" type="slidenum">
              <a:rPr lang="en-US" altLang="zh-CN">
                <a:latin typeface="Calibri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0DCA875-6C95-4252-97AA-033D2F0EAE59}" type="slidenum">
              <a:rPr lang="en-US" altLang="zh-CN">
                <a:latin typeface="Calibri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51BC20C-3523-476D-AFF4-964573DCB083}" type="slidenum">
              <a:rPr lang="en-US" altLang="zh-CN">
                <a:latin typeface="Calibri" pitchFamily="34" charset="0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9A68C21-1C82-43BD-A293-ECAF4C6CC417}" type="slidenum">
              <a:rPr lang="en-US" altLang="zh-CN">
                <a:latin typeface="Calibri" pitchFamily="34" charset="0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zh-CN">
              <a:latin typeface="Calibri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D96ED28-11C6-4B88-9BCD-9BD3602C1EFB}" type="slidenum">
              <a:rPr lang="en-US" altLang="zh-CN"/>
              <a:pPr algn="r"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5E18D-4E04-4F1A-9F91-BE0E58985D6A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B908F-6B59-4B1A-95E8-5ABAC1800D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7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8D548-8C72-4E23-B1E6-A1425AB2C9BC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AB9040-BD9F-4096-8F19-A940D66F4BA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788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4495B-1071-4878-A698-852840E9420D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F53038-0752-4E81-BE3D-20E1F028C6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7725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2395538" y="2646760"/>
            <a:ext cx="56197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20" y="601725"/>
            <a:ext cx="5618515" cy="1906073"/>
          </a:xfrm>
        </p:spPr>
        <p:txBody>
          <a:bodyPr bIns="0" anchor="b"/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20" y="2648404"/>
            <a:ext cx="5618515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4D5D8-3274-45CA-98B8-CB09C9AD815A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5539" y="246460"/>
            <a:ext cx="3087687" cy="23217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5100" y="598885"/>
            <a:ext cx="801688" cy="378619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221B1-CEAF-43EF-A981-CF08D2F6B6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5881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2"/>
          <p:cNvCxnSpPr/>
          <p:nvPr/>
        </p:nvCxnSpPr>
        <p:spPr>
          <a:xfrm>
            <a:off x="1443038" y="1385888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3FB18-2C92-4C0F-90A1-F90BA28CA01D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DBD4EB-739A-47AD-B038-9A8A4F8D1A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168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1443038" y="2853929"/>
            <a:ext cx="561816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317097"/>
            <a:ext cx="5617002" cy="1415963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2854647"/>
            <a:ext cx="5617002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169DC-E523-412F-8212-78AEA2E55C56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F73D9-03C5-4AEF-B61E-6F6FAFBF2D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8232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32"/>
          <p:cNvCxnSpPr/>
          <p:nvPr/>
        </p:nvCxnSpPr>
        <p:spPr>
          <a:xfrm>
            <a:off x="1443038" y="1385888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603668"/>
            <a:ext cx="6571343" cy="79447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1510452"/>
            <a:ext cx="3125871" cy="257817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1510453"/>
            <a:ext cx="3125652" cy="257816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9AAB84-6D22-41B4-8184-F8A8FDC263EC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FCA85-33AC-4190-BB42-A7D589B375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777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35"/>
          <p:cNvCxnSpPr/>
          <p:nvPr/>
        </p:nvCxnSpPr>
        <p:spPr>
          <a:xfrm>
            <a:off x="1443038" y="1385888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603124"/>
            <a:ext cx="6571344" cy="79223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1514663"/>
            <a:ext cx="3125766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118203"/>
            <a:ext cx="3125766" cy="198334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1517253"/>
            <a:ext cx="3125652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116119"/>
            <a:ext cx="3125652" cy="197802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1A2D74-2C49-4D1C-923B-3D991DA1A996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71B23-7F1E-46F4-B6DF-5F0C49DC49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656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31"/>
          <p:cNvCxnSpPr/>
          <p:nvPr/>
        </p:nvCxnSpPr>
        <p:spPr>
          <a:xfrm>
            <a:off x="1443038" y="1385888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12F0A-B572-4ECD-B082-95927758BB16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DF79D5-F8B5-44BD-9A27-0A15AD1A0E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706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C2F0A-5B2B-4488-8C08-67A58E26353C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52B23E-D1D1-490A-9D41-1DC88EF674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9853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6"/>
          <p:cNvCxnSpPr/>
          <p:nvPr/>
        </p:nvCxnSpPr>
        <p:spPr>
          <a:xfrm>
            <a:off x="1441451" y="2403872"/>
            <a:ext cx="24241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599230"/>
            <a:ext cx="2425950" cy="1685338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599230"/>
            <a:ext cx="3828178" cy="3494120"/>
          </a:xfrm>
        </p:spPr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3" y="2404119"/>
            <a:ext cx="2427369" cy="1686136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CC1421-F68B-49AE-9265-26F24003E09C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F3C39-017E-4DEF-9461-0D9DB97387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010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DFD86-CA0A-4738-A566-BEF5ACDD1D15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907852-4F6A-46AC-A275-742F75CD05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8203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995863" y="361951"/>
            <a:ext cx="3511550" cy="3861197"/>
            <a:chOff x="6852919" y="583365"/>
            <a:chExt cx="4681849" cy="5181928"/>
          </a:xfrm>
        </p:grpSpPr>
        <p:sp>
          <p:nvSpPr>
            <p:cNvPr id="6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cxnSp>
        <p:nvCxnSpPr>
          <p:cNvPr id="8" name="Straight Connector 30"/>
          <p:cNvCxnSpPr/>
          <p:nvPr/>
        </p:nvCxnSpPr>
        <p:spPr>
          <a:xfrm>
            <a:off x="1441451" y="2357438"/>
            <a:ext cx="324167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847135"/>
            <a:ext cx="3244935" cy="137293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841908"/>
            <a:ext cx="223499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2359494"/>
            <a:ext cx="3240286" cy="1502807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89" y="4102894"/>
            <a:ext cx="3252787" cy="239316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6A2B5FD-A56B-4FF5-92D0-21C14B84719B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8275" y="239317"/>
            <a:ext cx="3251200" cy="24050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65AA9-9323-4C6A-8F11-571C2E48AD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99047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2"/>
          <p:cNvCxnSpPr/>
          <p:nvPr/>
        </p:nvCxnSpPr>
        <p:spPr>
          <a:xfrm>
            <a:off x="1443038" y="1385888"/>
            <a:ext cx="657225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BE8F6-EF73-4BF5-A98F-41B44773BCA5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D56867-5CCE-48AA-8646-4C1D003392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77871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4"/>
          <p:cNvCxnSpPr/>
          <p:nvPr/>
        </p:nvCxnSpPr>
        <p:spPr>
          <a:xfrm>
            <a:off x="6918325" y="598885"/>
            <a:ext cx="0" cy="3495675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9" y="599231"/>
            <a:ext cx="110302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599231"/>
            <a:ext cx="5301095" cy="34949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523B2-A343-4844-B04D-33CEA0E478B9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66981-BF9B-44BE-8538-DE6369E7AD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17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89447"/>
            <a:ext cx="4038600" cy="330874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89447"/>
            <a:ext cx="4038600" cy="330874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65953-0BD0-4D81-9ACA-55AE068E8187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A974A-9F39-453E-998B-F37B03852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4206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89447"/>
            <a:ext cx="4038600" cy="330874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图表占位符 3"/>
          <p:cNvSpPr>
            <a:spLocks noGrp="1"/>
          </p:cNvSpPr>
          <p:nvPr>
            <p:ph type="chart" sz="half" idx="2"/>
          </p:nvPr>
        </p:nvSpPr>
        <p:spPr>
          <a:xfrm>
            <a:off x="4648200" y="1289447"/>
            <a:ext cx="4038600" cy="3308747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955D8-3D30-4033-B997-C48A347B9B86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C7860-1D95-4316-B81B-03F2B7841F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6908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0C12-3A44-420E-8CD4-1E0BFD0E7E30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C34A7-4E4A-4A99-BF2A-682181F51D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028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F5EA8-7D20-4B18-853C-22C5812E1B0B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168C9-C03E-4E43-971E-4E369A1E3D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00122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A0E81-5962-4EDC-8BD2-F25A2CEDF072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E22FD-2F26-4639-8CD6-26E00BFA49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6689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5CD45-DCF4-437F-B9D5-F50C78950088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75E05-AB56-4500-99BE-5F797D25FC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4877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B090B-CEF5-4386-A267-43E6EA12BC04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640F9-18AD-4265-85C4-296FB847DD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836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36501E-C4CF-4A1E-BE0A-D41050AFE033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0F8CF-E5E0-4F13-A983-C4CC887458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80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8B8E9-EBE9-4D0F-8839-377378E99313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FAB44-9B21-4975-B330-03C243EBC2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1346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E8897-1AB3-42EB-A621-F02A7D6C1AFD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8085D-4ABC-4201-93E3-05646AB27D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28911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4E22-AED6-4001-A962-47343B2738D1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FDA2A-476C-45B9-9137-8B843C6AF2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950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37BE67-6E25-411A-AF43-AEE6A13A644D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487B1-3A9A-4320-BB66-23B5C3462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3169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34B9-6C73-4501-AEAA-A927AF729EA7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E255-076B-41EE-BADA-E5FB227BB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555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0BD6D-764A-4A58-B3B3-FA8996103DD7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E72AF-CC8B-479C-86A8-C6C426588B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995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CE8B0-1B77-445C-B1AB-AF3D2B26D3A4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9A179-1D22-4721-94BB-373F2EA1B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772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0BFD3-20E4-408A-A9BB-8D8C7AD054CD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D7585A-602E-4641-85A5-50ED2A6BE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36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63A0AA-9CC5-4FC2-AF68-45B0CF8782F7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288E5-BEBF-48F0-BF4D-5F82C1B7E6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515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C88F66-E609-4380-85B8-357CD3A7197B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3F77A-7920-4DDC-BEAE-A6A95BBFCB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812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7C6F4-6CA7-4686-8502-D13A7815F9FF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5809C-1169-4463-93C7-797E9E914D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15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CB1202-04ED-49E8-93AC-7C8C03F65893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6A2F8-9D55-4507-BA01-BBDBD45927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664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07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fld id="{4D266CAA-D572-4DA1-BF10-DD1874EC2778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907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07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400"/>
            </a:lvl1pPr>
          </a:lstStyle>
          <a:p>
            <a:pPr>
              <a:defRPr/>
            </a:pPr>
            <a:fld id="{08D57D7B-6966-4E77-AFAF-4D5BC3AC52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6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512094"/>
            <a:ext cx="9144000" cy="305990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51" name="Picture 1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>
            <a:fillRect/>
          </a:stretch>
        </p:blipFill>
        <p:spPr bwMode="auto">
          <a:xfrm>
            <a:off x="0" y="4572000"/>
            <a:ext cx="9144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0" y="45755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038" y="603648"/>
            <a:ext cx="6572250" cy="7870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43038" y="1512093"/>
            <a:ext cx="6572250" cy="258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738" y="247651"/>
            <a:ext cx="2368550" cy="232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578D86D-D9F8-415A-AB21-F51CE2285BCE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039" y="246460"/>
            <a:ext cx="4033837" cy="232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364" y="598885"/>
            <a:ext cx="795337" cy="37861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48B89DA3-FB02-4E3B-AEFD-A35D74FE94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panose="020B0502020104020203" pitchFamily="34" charset="0"/>
          <a:ea typeface="等线 Light" panose="02010600030101010101" pitchFamily="2" charset="-122"/>
        </a:defRPr>
      </a:lvl9pPr>
    </p:titleStyle>
    <p:bodyStyle>
      <a:lvl1pPr marL="228600" indent="-228600" algn="l" defTabSz="685800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685800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685800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685800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685800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0F5167A-6C11-4FF2-B486-75BE219D2035}" type="datetime1">
              <a:rPr lang="zh-CN" altLang="en-US"/>
              <a:pPr>
                <a:defRPr/>
              </a:pPr>
              <a:t>2023/10/31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9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CD969B7-59E0-4B7B-8487-4DBF1F35E82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3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95538" y="601267"/>
            <a:ext cx="5619750" cy="1906190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4800" dirty="0"/>
              <a:t>第 </a:t>
            </a:r>
            <a:r>
              <a:rPr lang="en-US" altLang="zh-CN" sz="4800" dirty="0"/>
              <a:t>5 </a:t>
            </a:r>
            <a:r>
              <a:rPr lang="zh-CN" altLang="en-US" sz="4800" dirty="0"/>
              <a:t>章  运输层</a:t>
            </a:r>
            <a:r>
              <a:rPr lang="en-US" altLang="zh-CN" sz="4800" dirty="0"/>
              <a:t>(II)</a:t>
            </a:r>
            <a:endParaRPr lang="zh-CN" altLang="en-US" sz="48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95538" y="2647950"/>
            <a:ext cx="5619750" cy="733425"/>
          </a:xfrm>
        </p:spPr>
        <p:txBody>
          <a:bodyPr rtlCol="0">
            <a:normAutofit fontScale="40000" lnSpcReduction="20000"/>
          </a:bodyPr>
          <a:lstStyle/>
          <a:p>
            <a:pPr algn="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3200"/>
              <a:t>授课教师</a:t>
            </a:r>
            <a:r>
              <a:rPr lang="en-US" altLang="zh-CN" sz="3200"/>
              <a:t>: </a:t>
            </a:r>
            <a:r>
              <a:rPr lang="zh-CN" altLang="en-US" sz="3200"/>
              <a:t>谢怡</a:t>
            </a:r>
          </a:p>
          <a:p>
            <a:pPr algn="r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3200"/>
              <a:t>csyxie@xmu.edu.cn</a:t>
            </a:r>
            <a:endParaRPr lang="zh-CN" altLang="en-US" sz="320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50032"/>
            <a:ext cx="8229600" cy="378619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/>
              <a:t>Buffers and advertised window</a:t>
            </a:r>
          </a:p>
        </p:txBody>
      </p:sp>
      <p:sp>
        <p:nvSpPr>
          <p:cNvPr id="1026050" name="Rectangle 2" descr="Light downward diagonal"/>
          <p:cNvSpPr>
            <a:spLocks noChangeArrowheads="1"/>
          </p:cNvSpPr>
          <p:nvPr/>
        </p:nvSpPr>
        <p:spPr bwMode="auto">
          <a:xfrm>
            <a:off x="5334000" y="2512219"/>
            <a:ext cx="3124200" cy="285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6051" name="Rectangle 3" descr="Light downward diagonal"/>
          <p:cNvSpPr>
            <a:spLocks noChangeArrowheads="1"/>
          </p:cNvSpPr>
          <p:nvPr/>
        </p:nvSpPr>
        <p:spPr bwMode="auto">
          <a:xfrm>
            <a:off x="685800" y="2512219"/>
            <a:ext cx="3124200" cy="28575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rot="16196359">
            <a:off x="4710907" y="-1721247"/>
            <a:ext cx="228600" cy="5383213"/>
          </a:xfrm>
          <a:prstGeom prst="can">
            <a:avLst>
              <a:gd name="adj" fmla="val 51349"/>
            </a:avLst>
          </a:prstGeom>
          <a:solidFill>
            <a:srgbClr val="FF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848600" y="854869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P2</a:t>
            </a: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1371600" y="854869"/>
            <a:ext cx="381000" cy="228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 b="1">
                <a:solidFill>
                  <a:schemeClr val="bg1"/>
                </a:solidFill>
                <a:latin typeface="Arial" pitchFamily="34" charset="0"/>
                <a:ea typeface="MS PGothic" pitchFamily="34" charset="-128"/>
              </a:rPr>
              <a:t>P1</a:t>
            </a:r>
          </a:p>
        </p:txBody>
      </p:sp>
      <p:sp>
        <p:nvSpPr>
          <p:cNvPr id="37896" name="Line 8"/>
          <p:cNvSpPr>
            <a:spLocks noChangeShapeType="1"/>
          </p:cNvSpPr>
          <p:nvPr/>
        </p:nvSpPr>
        <p:spPr bwMode="auto">
          <a:xfrm>
            <a:off x="1752600" y="969169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Line 9"/>
          <p:cNvSpPr>
            <a:spLocks noChangeShapeType="1"/>
          </p:cNvSpPr>
          <p:nvPr/>
        </p:nvSpPr>
        <p:spPr bwMode="auto">
          <a:xfrm>
            <a:off x="7543800" y="969169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Line 10"/>
          <p:cNvSpPr>
            <a:spLocks noChangeShapeType="1"/>
          </p:cNvSpPr>
          <p:nvPr/>
        </p:nvSpPr>
        <p:spPr bwMode="auto">
          <a:xfrm>
            <a:off x="762000" y="1712119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Line 11"/>
          <p:cNvSpPr>
            <a:spLocks noChangeShapeType="1"/>
          </p:cNvSpPr>
          <p:nvPr/>
        </p:nvSpPr>
        <p:spPr bwMode="auto">
          <a:xfrm>
            <a:off x="5334000" y="1712119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276601" y="1712119"/>
            <a:ext cx="598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>
                <a:latin typeface="Courier" pitchFamily="49" charset="0"/>
                <a:ea typeface="MS PGothic" pitchFamily="34" charset="-128"/>
              </a:rPr>
              <a:t>TCP</a:t>
            </a:r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7848601" y="1712119"/>
            <a:ext cx="5982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800">
                <a:latin typeface="Courier" pitchFamily="49" charset="0"/>
                <a:ea typeface="MS PGothic" pitchFamily="34" charset="-128"/>
              </a:rPr>
              <a:t>TCP</a:t>
            </a:r>
          </a:p>
        </p:txBody>
      </p:sp>
      <p:sp>
        <p:nvSpPr>
          <p:cNvPr id="1026062" name="Rectangle 14"/>
          <p:cNvSpPr>
            <a:spLocks noChangeArrowheads="1"/>
          </p:cNvSpPr>
          <p:nvPr/>
        </p:nvSpPr>
        <p:spPr bwMode="auto">
          <a:xfrm>
            <a:off x="1524000" y="2512219"/>
            <a:ext cx="762000" cy="28575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6063" name="Rectangle 15"/>
          <p:cNvSpPr>
            <a:spLocks noChangeArrowheads="1"/>
          </p:cNvSpPr>
          <p:nvPr/>
        </p:nvSpPr>
        <p:spPr bwMode="auto">
          <a:xfrm>
            <a:off x="2286000" y="2512219"/>
            <a:ext cx="762000" cy="28575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6064" name="Line 16"/>
          <p:cNvSpPr>
            <a:spLocks noChangeShapeType="1"/>
          </p:cNvSpPr>
          <p:nvPr/>
        </p:nvSpPr>
        <p:spPr bwMode="auto">
          <a:xfrm>
            <a:off x="685800" y="2512219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65" name="Line 17"/>
          <p:cNvSpPr>
            <a:spLocks noChangeShapeType="1"/>
          </p:cNvSpPr>
          <p:nvPr/>
        </p:nvSpPr>
        <p:spPr bwMode="auto">
          <a:xfrm>
            <a:off x="685800" y="2797969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66" name="Line 18"/>
          <p:cNvSpPr>
            <a:spLocks noChangeShapeType="1"/>
          </p:cNvSpPr>
          <p:nvPr/>
        </p:nvSpPr>
        <p:spPr bwMode="auto">
          <a:xfrm flipV="1">
            <a:off x="1524000" y="2855119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67" name="Rectangle 19"/>
          <p:cNvSpPr>
            <a:spLocks noChangeArrowheads="1"/>
          </p:cNvSpPr>
          <p:nvPr/>
        </p:nvSpPr>
        <p:spPr bwMode="auto">
          <a:xfrm>
            <a:off x="685801" y="2969419"/>
            <a:ext cx="158088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latin typeface="Courier" pitchFamily="49" charset="0"/>
                <a:ea typeface="MS PGothic" pitchFamily="34" charset="-128"/>
              </a:rPr>
              <a:t>LastByteAcked</a:t>
            </a:r>
          </a:p>
        </p:txBody>
      </p:sp>
      <p:sp>
        <p:nvSpPr>
          <p:cNvPr id="1026068" name="Line 20"/>
          <p:cNvSpPr>
            <a:spLocks noChangeShapeType="1"/>
          </p:cNvSpPr>
          <p:nvPr/>
        </p:nvSpPr>
        <p:spPr bwMode="auto">
          <a:xfrm flipV="1">
            <a:off x="2286000" y="2855119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69" name="Rectangle 21"/>
          <p:cNvSpPr>
            <a:spLocks noChangeArrowheads="1"/>
          </p:cNvSpPr>
          <p:nvPr/>
        </p:nvSpPr>
        <p:spPr bwMode="auto">
          <a:xfrm>
            <a:off x="1600200" y="3198019"/>
            <a:ext cx="1473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latin typeface="Courier" pitchFamily="49" charset="0"/>
                <a:ea typeface="MS PGothic" pitchFamily="34" charset="-128"/>
              </a:rPr>
              <a:t>LastByteSent</a:t>
            </a:r>
          </a:p>
        </p:txBody>
      </p:sp>
      <p:sp>
        <p:nvSpPr>
          <p:cNvPr id="1026070" name="Rectangle 22"/>
          <p:cNvSpPr>
            <a:spLocks noChangeArrowheads="1"/>
          </p:cNvSpPr>
          <p:nvPr/>
        </p:nvSpPr>
        <p:spPr bwMode="auto">
          <a:xfrm>
            <a:off x="2286000" y="1997869"/>
            <a:ext cx="17956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latin typeface="Courier" pitchFamily="49" charset="0"/>
                <a:ea typeface="MS PGothic" pitchFamily="34" charset="-128"/>
              </a:rPr>
              <a:t>LastByteWritten</a:t>
            </a:r>
          </a:p>
        </p:txBody>
      </p:sp>
      <p:sp>
        <p:nvSpPr>
          <p:cNvPr id="1026071" name="Rectangle 23"/>
          <p:cNvSpPr>
            <a:spLocks noChangeArrowheads="1"/>
          </p:cNvSpPr>
          <p:nvPr/>
        </p:nvSpPr>
        <p:spPr bwMode="auto">
          <a:xfrm>
            <a:off x="6172200" y="2512219"/>
            <a:ext cx="990600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6072" name="Rectangle 24"/>
          <p:cNvSpPr>
            <a:spLocks noChangeArrowheads="1"/>
          </p:cNvSpPr>
          <p:nvPr/>
        </p:nvSpPr>
        <p:spPr bwMode="auto">
          <a:xfrm>
            <a:off x="7543800" y="2512219"/>
            <a:ext cx="152400" cy="28575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6073" name="Line 25"/>
          <p:cNvSpPr>
            <a:spLocks noChangeShapeType="1"/>
          </p:cNvSpPr>
          <p:nvPr/>
        </p:nvSpPr>
        <p:spPr bwMode="auto">
          <a:xfrm>
            <a:off x="5334000" y="2512219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74" name="Line 26"/>
          <p:cNvSpPr>
            <a:spLocks noChangeShapeType="1"/>
          </p:cNvSpPr>
          <p:nvPr/>
        </p:nvSpPr>
        <p:spPr bwMode="auto">
          <a:xfrm>
            <a:off x="5334000" y="2797969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75" name="Line 27"/>
          <p:cNvSpPr>
            <a:spLocks noChangeShapeType="1"/>
          </p:cNvSpPr>
          <p:nvPr/>
        </p:nvSpPr>
        <p:spPr bwMode="auto">
          <a:xfrm flipV="1">
            <a:off x="7162800" y="2855119"/>
            <a:ext cx="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76" name="Rectangle 28"/>
          <p:cNvSpPr>
            <a:spLocks noChangeArrowheads="1"/>
          </p:cNvSpPr>
          <p:nvPr/>
        </p:nvSpPr>
        <p:spPr bwMode="auto">
          <a:xfrm>
            <a:off x="5715000" y="2969419"/>
            <a:ext cx="19030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latin typeface="Courier" pitchFamily="49" charset="0"/>
                <a:ea typeface="MS PGothic" pitchFamily="34" charset="-128"/>
              </a:rPr>
              <a:t>NextByteExpected</a:t>
            </a:r>
          </a:p>
        </p:txBody>
      </p:sp>
      <p:sp>
        <p:nvSpPr>
          <p:cNvPr id="1026077" name="Line 29"/>
          <p:cNvSpPr>
            <a:spLocks noChangeShapeType="1"/>
          </p:cNvSpPr>
          <p:nvPr/>
        </p:nvSpPr>
        <p:spPr bwMode="auto">
          <a:xfrm flipV="1">
            <a:off x="7696200" y="2855119"/>
            <a:ext cx="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78" name="Rectangle 30"/>
          <p:cNvSpPr>
            <a:spLocks noChangeArrowheads="1"/>
          </p:cNvSpPr>
          <p:nvPr/>
        </p:nvSpPr>
        <p:spPr bwMode="auto">
          <a:xfrm>
            <a:off x="7010400" y="3198019"/>
            <a:ext cx="1473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latin typeface="Courier" pitchFamily="49" charset="0"/>
                <a:ea typeface="MS PGothic" pitchFamily="34" charset="-128"/>
              </a:rPr>
              <a:t>LastByteRcvd</a:t>
            </a:r>
          </a:p>
        </p:txBody>
      </p:sp>
      <p:sp>
        <p:nvSpPr>
          <p:cNvPr id="1026079" name="Rectangle 31"/>
          <p:cNvSpPr>
            <a:spLocks noChangeArrowheads="1"/>
          </p:cNvSpPr>
          <p:nvPr/>
        </p:nvSpPr>
        <p:spPr bwMode="auto">
          <a:xfrm>
            <a:off x="5334000" y="1997869"/>
            <a:ext cx="1473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latin typeface="Courier" pitchFamily="49" charset="0"/>
                <a:ea typeface="MS PGothic" pitchFamily="34" charset="-128"/>
              </a:rPr>
              <a:t>LastByteRead</a:t>
            </a:r>
          </a:p>
        </p:txBody>
      </p:sp>
      <p:sp>
        <p:nvSpPr>
          <p:cNvPr id="1026080" name="Rectangle 32"/>
          <p:cNvSpPr>
            <a:spLocks noChangeArrowheads="1"/>
          </p:cNvSpPr>
          <p:nvPr/>
        </p:nvSpPr>
        <p:spPr bwMode="auto">
          <a:xfrm>
            <a:off x="533401" y="3557588"/>
            <a:ext cx="3058851" cy="461665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latin typeface="Courier" pitchFamily="49" charset="0"/>
                <a:ea typeface="MS PGothic" pitchFamily="34" charset="-128"/>
              </a:rPr>
              <a:t>LastByteAcked </a:t>
            </a:r>
            <a:r>
              <a:rPr lang="en-US" altLang="zh-CN" sz="1200">
                <a:latin typeface="Courier" pitchFamily="49" charset="0"/>
                <a:ea typeface="MS PGothic" pitchFamily="34" charset="-128"/>
                <a:sym typeface="Symbol" pitchFamily="18" charset="2"/>
              </a:rPr>
              <a:t> LastByteSent</a:t>
            </a:r>
            <a:r>
              <a:rPr lang="en-US" altLang="zh-CN" sz="1200">
                <a:latin typeface="Courier" pitchFamily="49" charset="0"/>
                <a:ea typeface="MS PGothic" pitchFamily="34" charset="-128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latin typeface="Courier" pitchFamily="49" charset="0"/>
                <a:ea typeface="MS PGothic" pitchFamily="34" charset="-128"/>
              </a:rPr>
              <a:t>LastByteSent </a:t>
            </a:r>
            <a:r>
              <a:rPr lang="en-US" altLang="zh-CN" sz="1200">
                <a:latin typeface="Courier" pitchFamily="49" charset="0"/>
                <a:ea typeface="MS PGothic" pitchFamily="34" charset="-128"/>
                <a:sym typeface="Symbol" pitchFamily="18" charset="2"/>
              </a:rPr>
              <a:t> LastByteWritten </a:t>
            </a:r>
          </a:p>
        </p:txBody>
      </p:sp>
      <p:sp>
        <p:nvSpPr>
          <p:cNvPr id="1026081" name="Rectangle 33"/>
          <p:cNvSpPr>
            <a:spLocks noChangeArrowheads="1"/>
          </p:cNvSpPr>
          <p:nvPr/>
        </p:nvSpPr>
        <p:spPr bwMode="auto">
          <a:xfrm>
            <a:off x="4724400" y="3558779"/>
            <a:ext cx="3523722" cy="461665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latin typeface="Courier" pitchFamily="49" charset="0"/>
                <a:ea typeface="MS PGothic" pitchFamily="34" charset="-128"/>
              </a:rPr>
              <a:t>LastByteRead </a:t>
            </a:r>
            <a:r>
              <a:rPr lang="en-US" altLang="zh-CN" sz="1200">
                <a:latin typeface="Courier" pitchFamily="49" charset="0"/>
                <a:ea typeface="MS PGothic" pitchFamily="34" charset="-128"/>
                <a:sym typeface="Symbol" pitchFamily="18" charset="2"/>
              </a:rPr>
              <a:t>&lt; NextByteExpected</a:t>
            </a:r>
            <a:r>
              <a:rPr lang="en-US" altLang="zh-CN" sz="1200">
                <a:latin typeface="Courier" pitchFamily="49" charset="0"/>
                <a:ea typeface="MS PGothic" pitchFamily="34" charset="-128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latin typeface="Courier" pitchFamily="49" charset="0"/>
                <a:ea typeface="MS PGothic" pitchFamily="34" charset="-128"/>
              </a:rPr>
              <a:t>NextByteExpected </a:t>
            </a:r>
            <a:r>
              <a:rPr lang="en-US" altLang="zh-CN" sz="1200">
                <a:latin typeface="Courier" pitchFamily="49" charset="0"/>
                <a:ea typeface="MS PGothic" pitchFamily="34" charset="-128"/>
                <a:sym typeface="Symbol" pitchFamily="18" charset="2"/>
              </a:rPr>
              <a:t> LastByteRcvd + 1 </a:t>
            </a:r>
          </a:p>
        </p:txBody>
      </p:sp>
      <p:sp>
        <p:nvSpPr>
          <p:cNvPr id="1026082" name="Freeform 34"/>
          <p:cNvSpPr>
            <a:spLocks noChangeArrowheads="1"/>
          </p:cNvSpPr>
          <p:nvPr/>
        </p:nvSpPr>
        <p:spPr bwMode="auto">
          <a:xfrm>
            <a:off x="1524000" y="1083469"/>
            <a:ext cx="1574800" cy="1371600"/>
          </a:xfrm>
          <a:custGeom>
            <a:avLst/>
            <a:gdLst>
              <a:gd name="T0" fmla="*/ 0 w 992"/>
              <a:gd name="T1" fmla="*/ 0 h 1344"/>
              <a:gd name="T2" fmla="*/ 2147483647 w 992"/>
              <a:gd name="T3" fmla="*/ 2147483647 h 1344"/>
              <a:gd name="T4" fmla="*/ 2147483647 w 992"/>
              <a:gd name="T5" fmla="*/ 2147483647 h 1344"/>
              <a:gd name="T6" fmla="*/ 2147483647 w 992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92" h="1344">
                <a:moveTo>
                  <a:pt x="0" y="0"/>
                </a:moveTo>
                <a:cubicBezTo>
                  <a:pt x="24" y="212"/>
                  <a:pt x="48" y="424"/>
                  <a:pt x="192" y="528"/>
                </a:cubicBezTo>
                <a:cubicBezTo>
                  <a:pt x="336" y="632"/>
                  <a:pt x="736" y="488"/>
                  <a:pt x="864" y="624"/>
                </a:cubicBezTo>
                <a:cubicBezTo>
                  <a:pt x="992" y="760"/>
                  <a:pt x="976" y="1052"/>
                  <a:pt x="960" y="1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83" name="AutoShape 35"/>
          <p:cNvSpPr>
            <a:spLocks/>
          </p:cNvSpPr>
          <p:nvPr/>
        </p:nvSpPr>
        <p:spPr bwMode="auto">
          <a:xfrm rot="5400000">
            <a:off x="7067550" y="1502569"/>
            <a:ext cx="114300" cy="1905000"/>
          </a:xfrm>
          <a:prstGeom prst="leftBrace">
            <a:avLst>
              <a:gd name="adj1" fmla="val 63484"/>
              <a:gd name="adj2" fmla="val 53667"/>
            </a:avLst>
          </a:prstGeom>
          <a:noFill/>
          <a:ln w="9525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6084" name="Rectangle 36"/>
          <p:cNvSpPr>
            <a:spLocks noChangeArrowheads="1"/>
          </p:cNvSpPr>
          <p:nvPr/>
        </p:nvSpPr>
        <p:spPr bwMode="auto">
          <a:xfrm>
            <a:off x="6400800" y="2169319"/>
            <a:ext cx="1473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FF0000"/>
                </a:solidFill>
                <a:latin typeface="Courier" pitchFamily="49" charset="0"/>
                <a:ea typeface="MS PGothic" pitchFamily="34" charset="-128"/>
              </a:rPr>
              <a:t>MaxRcvBuffer</a:t>
            </a:r>
          </a:p>
        </p:txBody>
      </p:sp>
      <p:sp>
        <p:nvSpPr>
          <p:cNvPr id="1026085" name="AutoShape 37"/>
          <p:cNvSpPr>
            <a:spLocks/>
          </p:cNvSpPr>
          <p:nvPr/>
        </p:nvSpPr>
        <p:spPr bwMode="auto">
          <a:xfrm>
            <a:off x="7391400" y="1940719"/>
            <a:ext cx="914400" cy="307777"/>
          </a:xfrm>
          <a:prstGeom prst="borderCallout3">
            <a:avLst>
              <a:gd name="adj1" fmla="val 36366"/>
              <a:gd name="adj2" fmla="val 108333"/>
              <a:gd name="adj3" fmla="val 36366"/>
              <a:gd name="adj4" fmla="val 138194"/>
              <a:gd name="adj5" fmla="val 197477"/>
              <a:gd name="adj6" fmla="val 138194"/>
              <a:gd name="adj7" fmla="val 350505"/>
              <a:gd name="adj8" fmla="val 74134"/>
            </a:avLst>
          </a:prstGeom>
          <a:noFill/>
          <a:ln w="9525">
            <a:solidFill>
              <a:schemeClr val="accent2"/>
            </a:solidFill>
            <a:miter lim="800000"/>
            <a:headEnd type="none" w="med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chemeClr val="accent2"/>
                </a:solidFill>
                <a:latin typeface="Courier" pitchFamily="49" charset="0"/>
                <a:ea typeface="MS PGothic" pitchFamily="34" charset="-128"/>
              </a:rPr>
              <a:t>AdvWnd</a:t>
            </a:r>
          </a:p>
        </p:txBody>
      </p:sp>
      <p:sp>
        <p:nvSpPr>
          <p:cNvPr id="1026086" name="Rectangle 38"/>
          <p:cNvSpPr>
            <a:spLocks noChangeArrowheads="1"/>
          </p:cNvSpPr>
          <p:nvPr/>
        </p:nvSpPr>
        <p:spPr bwMode="auto">
          <a:xfrm>
            <a:off x="4724401" y="3940969"/>
            <a:ext cx="4089581" cy="2769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latin typeface="Courier" pitchFamily="49" charset="0"/>
                <a:ea typeface="MS PGothic" pitchFamily="34" charset="-128"/>
              </a:rPr>
              <a:t>LastByteRcvd - LastByteRead </a:t>
            </a:r>
            <a:r>
              <a:rPr lang="en-US" altLang="zh-CN" sz="1200">
                <a:latin typeface="Courier" pitchFamily="49" charset="0"/>
                <a:ea typeface="MS PGothic" pitchFamily="34" charset="-128"/>
                <a:sym typeface="Symbol" pitchFamily="18" charset="2"/>
              </a:rPr>
              <a:t>&lt; MaxRcvBuffer</a:t>
            </a:r>
          </a:p>
        </p:txBody>
      </p:sp>
      <p:sp>
        <p:nvSpPr>
          <p:cNvPr id="1026087" name="Rectangle 39"/>
          <p:cNvSpPr>
            <a:spLocks noChangeArrowheads="1"/>
          </p:cNvSpPr>
          <p:nvPr/>
        </p:nvSpPr>
        <p:spPr bwMode="auto">
          <a:xfrm>
            <a:off x="4724401" y="4226719"/>
            <a:ext cx="4089581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latin typeface="Courier" pitchFamily="49" charset="0"/>
                <a:ea typeface="MS PGothic" pitchFamily="34" charset="-128"/>
              </a:rPr>
              <a:t>AdvWnd = MaxRcvBuffer - ((NextByteExpected</a:t>
            </a:r>
            <a:br>
              <a:rPr lang="en-US" altLang="zh-CN" sz="1200">
                <a:latin typeface="Courier" pitchFamily="49" charset="0"/>
                <a:ea typeface="MS PGothic" pitchFamily="34" charset="-128"/>
              </a:rPr>
            </a:br>
            <a:r>
              <a:rPr lang="en-US" altLang="zh-CN" sz="1200">
                <a:latin typeface="Courier" pitchFamily="49" charset="0"/>
                <a:ea typeface="MS PGothic" pitchFamily="34" charset="-128"/>
              </a:rPr>
              <a:t>         - 1) - LastByteRead)</a:t>
            </a:r>
            <a:endParaRPr lang="en-US" altLang="zh-CN" sz="1200">
              <a:latin typeface="Courier" pitchFamily="49" charset="0"/>
              <a:ea typeface="MS PGothic" pitchFamily="34" charset="-128"/>
              <a:sym typeface="Symbol" pitchFamily="18" charset="2"/>
            </a:endParaRPr>
          </a:p>
        </p:txBody>
      </p:sp>
      <p:sp>
        <p:nvSpPr>
          <p:cNvPr id="1026088" name="Freeform 40"/>
          <p:cNvSpPr>
            <a:spLocks noChangeArrowheads="1"/>
          </p:cNvSpPr>
          <p:nvPr/>
        </p:nvSpPr>
        <p:spPr bwMode="auto">
          <a:xfrm>
            <a:off x="6172200" y="1083469"/>
            <a:ext cx="1905000" cy="1371600"/>
          </a:xfrm>
          <a:custGeom>
            <a:avLst/>
            <a:gdLst>
              <a:gd name="T0" fmla="*/ 2147483647 w 1200"/>
              <a:gd name="T1" fmla="*/ 0 h 1200"/>
              <a:gd name="T2" fmla="*/ 2147483647 w 1200"/>
              <a:gd name="T3" fmla="*/ 2147483647 h 1200"/>
              <a:gd name="T4" fmla="*/ 2147483647 w 1200"/>
              <a:gd name="T5" fmla="*/ 2147483647 h 1200"/>
              <a:gd name="T6" fmla="*/ 0 w 1200"/>
              <a:gd name="T7" fmla="*/ 2147483647 h 120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00" h="1200">
                <a:moveTo>
                  <a:pt x="1200" y="0"/>
                </a:moveTo>
                <a:cubicBezTo>
                  <a:pt x="1136" y="132"/>
                  <a:pt x="1072" y="264"/>
                  <a:pt x="912" y="336"/>
                </a:cubicBezTo>
                <a:cubicBezTo>
                  <a:pt x="752" y="408"/>
                  <a:pt x="392" y="288"/>
                  <a:pt x="240" y="432"/>
                </a:cubicBezTo>
                <a:cubicBezTo>
                  <a:pt x="88" y="576"/>
                  <a:pt x="44" y="888"/>
                  <a:pt x="0" y="1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89" name="Rectangle 41"/>
          <p:cNvSpPr>
            <a:spLocks noChangeArrowheads="1"/>
          </p:cNvSpPr>
          <p:nvPr/>
        </p:nvSpPr>
        <p:spPr bwMode="auto">
          <a:xfrm>
            <a:off x="533400" y="3940969"/>
            <a:ext cx="3272050" cy="307777"/>
          </a:xfrm>
          <a:prstGeom prst="rect">
            <a:avLst/>
          </a:prstGeom>
          <a:noFill/>
          <a:ln w="9525">
            <a:solidFill>
              <a:srgbClr val="FF8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latin typeface="Courier" pitchFamily="49" charset="0"/>
                <a:ea typeface="MS PGothic" pitchFamily="34" charset="-128"/>
              </a:rPr>
              <a:t>LastByteSent - LastAcked </a:t>
            </a:r>
            <a:r>
              <a:rPr lang="en-US" altLang="zh-CN" sz="1400">
                <a:latin typeface="Courier" pitchFamily="49" charset="0"/>
                <a:ea typeface="MS PGothic" pitchFamily="34" charset="-128"/>
                <a:sym typeface="Symbol" pitchFamily="18" charset="2"/>
              </a:rPr>
              <a:t> </a:t>
            </a:r>
            <a:r>
              <a:rPr lang="en-US" altLang="zh-CN" sz="1200">
                <a:latin typeface="Courier" pitchFamily="49" charset="0"/>
                <a:ea typeface="MS PGothic" pitchFamily="34" charset="-128"/>
                <a:sym typeface="Symbol" pitchFamily="18" charset="2"/>
              </a:rPr>
              <a:t>AdvWnd</a:t>
            </a:r>
          </a:p>
        </p:txBody>
      </p:sp>
      <p:sp>
        <p:nvSpPr>
          <p:cNvPr id="1026090" name="AutoShape 42"/>
          <p:cNvSpPr>
            <a:spLocks/>
          </p:cNvSpPr>
          <p:nvPr/>
        </p:nvSpPr>
        <p:spPr bwMode="auto">
          <a:xfrm rot="5400000">
            <a:off x="2305050" y="2378869"/>
            <a:ext cx="114300" cy="152400"/>
          </a:xfrm>
          <a:prstGeom prst="leftBrace">
            <a:avLst>
              <a:gd name="adj1" fmla="val 5079"/>
              <a:gd name="adj2" fmla="val 53667"/>
            </a:avLst>
          </a:prstGeom>
          <a:noFill/>
          <a:ln w="9525">
            <a:solidFill>
              <a:srgbClr val="8000FF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6091" name="Rectangle 43"/>
          <p:cNvSpPr>
            <a:spLocks noChangeArrowheads="1"/>
          </p:cNvSpPr>
          <p:nvPr/>
        </p:nvSpPr>
        <p:spPr bwMode="auto">
          <a:xfrm>
            <a:off x="1524000" y="2169319"/>
            <a:ext cx="1473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8000FF"/>
                </a:solidFill>
                <a:latin typeface="Courier" pitchFamily="49" charset="0"/>
                <a:ea typeface="MS PGothic" pitchFamily="34" charset="-128"/>
              </a:rPr>
              <a:t>EffectiveWnd</a:t>
            </a:r>
          </a:p>
        </p:txBody>
      </p:sp>
      <p:sp>
        <p:nvSpPr>
          <p:cNvPr id="1026092" name="Rectangle 44"/>
          <p:cNvSpPr>
            <a:spLocks noChangeArrowheads="1"/>
          </p:cNvSpPr>
          <p:nvPr/>
        </p:nvSpPr>
        <p:spPr bwMode="auto">
          <a:xfrm>
            <a:off x="533400" y="4226719"/>
            <a:ext cx="3624710" cy="46166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latin typeface="Courier" pitchFamily="49" charset="0"/>
                <a:ea typeface="MS PGothic" pitchFamily="34" charset="-128"/>
              </a:rPr>
              <a:t>EffectiveWnd = AdvWnd - (LastByteSent</a:t>
            </a:r>
            <a:br>
              <a:rPr lang="en-US" altLang="zh-CN" sz="1200">
                <a:latin typeface="Courier" pitchFamily="49" charset="0"/>
                <a:ea typeface="MS PGothic" pitchFamily="34" charset="-128"/>
              </a:rPr>
            </a:br>
            <a:r>
              <a:rPr lang="en-US" altLang="zh-CN" sz="1200">
                <a:latin typeface="Courier" pitchFamily="49" charset="0"/>
                <a:ea typeface="MS PGothic" pitchFamily="34" charset="-128"/>
              </a:rPr>
              <a:t>         - LastByteAcked)</a:t>
            </a:r>
            <a:endParaRPr lang="en-US" altLang="zh-CN" sz="1200">
              <a:latin typeface="Courier" pitchFamily="49" charset="0"/>
              <a:ea typeface="MS PGothic" pitchFamily="34" charset="-128"/>
              <a:sym typeface="Symbol" pitchFamily="18" charset="2"/>
            </a:endParaRPr>
          </a:p>
        </p:txBody>
      </p:sp>
      <p:sp>
        <p:nvSpPr>
          <p:cNvPr id="1026093" name="Rectangle 45"/>
          <p:cNvSpPr>
            <a:spLocks noChangeArrowheads="1"/>
          </p:cNvSpPr>
          <p:nvPr/>
        </p:nvSpPr>
        <p:spPr bwMode="auto">
          <a:xfrm>
            <a:off x="2286001" y="2912269"/>
            <a:ext cx="12586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FF0000"/>
                </a:solidFill>
                <a:latin typeface="Courier" pitchFamily="49" charset="0"/>
                <a:ea typeface="MS PGothic" pitchFamily="34" charset="-128"/>
              </a:rPr>
              <a:t>MaxSendBuf</a:t>
            </a:r>
          </a:p>
        </p:txBody>
      </p:sp>
      <p:sp>
        <p:nvSpPr>
          <p:cNvPr id="1026094" name="AutoShape 46"/>
          <p:cNvSpPr>
            <a:spLocks/>
          </p:cNvSpPr>
          <p:nvPr/>
        </p:nvSpPr>
        <p:spPr bwMode="auto">
          <a:xfrm rot="16200000" flipV="1">
            <a:off x="2343150" y="1978819"/>
            <a:ext cx="114300" cy="1752600"/>
          </a:xfrm>
          <a:prstGeom prst="leftBrace">
            <a:avLst>
              <a:gd name="adj1" fmla="val 58405"/>
              <a:gd name="adj2" fmla="val 47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6095" name="Rectangle 47"/>
          <p:cNvSpPr>
            <a:spLocks noChangeArrowheads="1"/>
          </p:cNvSpPr>
          <p:nvPr/>
        </p:nvSpPr>
        <p:spPr bwMode="auto">
          <a:xfrm>
            <a:off x="533401" y="4626769"/>
            <a:ext cx="4275529" cy="27699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200">
                <a:latin typeface="Courier" pitchFamily="49" charset="0"/>
                <a:ea typeface="MS PGothic" pitchFamily="34" charset="-128"/>
              </a:rPr>
              <a:t>LastByteWritten - LastByteAcked </a:t>
            </a:r>
            <a:r>
              <a:rPr lang="en-US" altLang="zh-CN" sz="1200">
                <a:latin typeface="Courier" pitchFamily="49" charset="0"/>
                <a:ea typeface="MS PGothic" pitchFamily="34" charset="-128"/>
                <a:sym typeface="Symbol" pitchFamily="18" charset="2"/>
              </a:rPr>
              <a:t>&lt; MaxSendBuf</a:t>
            </a:r>
          </a:p>
        </p:txBody>
      </p:sp>
      <p:sp>
        <p:nvSpPr>
          <p:cNvPr id="1026096" name="Rectangle 48"/>
          <p:cNvSpPr>
            <a:spLocks noChangeArrowheads="1"/>
          </p:cNvSpPr>
          <p:nvPr/>
        </p:nvSpPr>
        <p:spPr bwMode="auto">
          <a:xfrm>
            <a:off x="7162800" y="2512219"/>
            <a:ext cx="914400" cy="285750"/>
          </a:xfrm>
          <a:prstGeom prst="rect">
            <a:avLst/>
          </a:prstGeom>
          <a:solidFill>
            <a:schemeClr val="accent2">
              <a:alpha val="52156"/>
            </a:schemeClr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26097" name="Rectangle 49"/>
          <p:cNvSpPr>
            <a:spLocks noChangeArrowheads="1"/>
          </p:cNvSpPr>
          <p:nvPr/>
        </p:nvSpPr>
        <p:spPr bwMode="auto">
          <a:xfrm>
            <a:off x="1692276" y="1117997"/>
            <a:ext cx="360363" cy="270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6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2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2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2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2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026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02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2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2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26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2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2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02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02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02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2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2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02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02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02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02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2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02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02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02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102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02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9203E-6 C -0.06892 -0.12326 -0.1375 -0.24652 -0.24027 -0.24698 C -0.34305 -0.24722 -0.48003 -0.1265 -0.61684 -0.0044 " pathEditMode="relative" rAng="0" ptsTypes="aaA">
                                      <p:cBhvr>
                                        <p:cTn id="135" dur="2000" fill="hold"/>
                                        <p:tgtEl>
                                          <p:spTgt spid="102609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30900" y="-1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02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02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102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102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02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02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02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"/>
                            </p:stCondLst>
                            <p:childTnLst>
                              <p:par>
                                <p:cTn id="17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4.78221E-6 C -0.00486 0.02341 -0.0092 0.04727 0.0125 0.05932 C 0.0342 0.0716 0.10677 0.0387 0.13021 0.07345 C 0.15364 0.10798 0.15278 0.18791 0.15225 0.26808 " pathEditMode="relative" rAng="0" ptsTypes="aaaA">
                                      <p:cBhvr>
                                        <p:cTn id="173" dur="2000" fill="hold"/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7200" y="1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2001"/>
                            </p:stCondLst>
                            <p:childTnLst>
                              <p:par>
                                <p:cTn id="175" presetID="32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6" dur="100" fill="hold"/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7" dur="100" fill="hold"/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8" dur="100" fill="hold"/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9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8" dur="500"/>
                                        <p:tgtEl>
                                          <p:spTgt spid="1026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0" grpId="0" animBg="1"/>
      <p:bldP spid="1026051" grpId="0" animBg="1"/>
      <p:bldP spid="1026062" grpId="0" animBg="1"/>
      <p:bldP spid="1026063" grpId="0" animBg="1"/>
      <p:bldP spid="1026064" grpId="0" animBg="1"/>
      <p:bldP spid="1026065" grpId="0" animBg="1"/>
      <p:bldP spid="1026066" grpId="0" animBg="1"/>
      <p:bldP spid="1026067" grpId="0"/>
      <p:bldP spid="1026068" grpId="0" animBg="1"/>
      <p:bldP spid="1026069" grpId="0"/>
      <p:bldP spid="1026070" grpId="0"/>
      <p:bldP spid="1026071" grpId="0" animBg="1"/>
      <p:bldP spid="1026072" grpId="0" animBg="1"/>
      <p:bldP spid="1026073" grpId="0" animBg="1"/>
      <p:bldP spid="1026074" grpId="0" animBg="1"/>
      <p:bldP spid="1026075" grpId="0" animBg="1"/>
      <p:bldP spid="1026076" grpId="0"/>
      <p:bldP spid="1026077" grpId="0" animBg="1"/>
      <p:bldP spid="1026078" grpId="0"/>
      <p:bldP spid="1026079" grpId="0"/>
      <p:bldP spid="1026080" grpId="0" animBg="1"/>
      <p:bldP spid="1026081" grpId="0" animBg="1"/>
      <p:bldP spid="1026082" grpId="0" animBg="1"/>
      <p:bldP spid="1026083" grpId="0" animBg="1"/>
      <p:bldP spid="1026084" grpId="0"/>
      <p:bldP spid="1026085" grpId="0" animBg="1"/>
      <p:bldP spid="1026086" grpId="0" animBg="1"/>
      <p:bldP spid="1026087" grpId="0" animBg="1"/>
      <p:bldP spid="1026088" grpId="0" animBg="1"/>
      <p:bldP spid="1026089" grpId="0" animBg="1"/>
      <p:bldP spid="1026090" grpId="0" animBg="1"/>
      <p:bldP spid="1026091" grpId="0"/>
      <p:bldP spid="1026092" grpId="0" animBg="1"/>
      <p:bldP spid="1026093" grpId="0"/>
      <p:bldP spid="1026094" grpId="0" animBg="1"/>
      <p:bldP spid="1026095" grpId="0" animBg="1"/>
      <p:bldP spid="1026096" grpId="0" animBg="1"/>
      <p:bldP spid="1026096" grpId="1" animBg="1"/>
      <p:bldP spid="1026097" grpId="0" animBg="1"/>
      <p:bldP spid="1026097" grpId="1" animBg="1"/>
      <p:bldP spid="1026097" grpId="2" animBg="1"/>
      <p:bldP spid="1026097" grpId="3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Discussion  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90650"/>
            <a:ext cx="8280400" cy="3178969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latin typeface="Times New Roman" panose="02020603050405020304" pitchFamily="18" charset="0"/>
              </a:rPr>
              <a:t>In an acceptable ACK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100" i="1" dirty="0">
                <a:latin typeface="Times New Roman" panose="02020603050405020304" pitchFamily="18" charset="0"/>
              </a:rPr>
              <a:t>LastByteAcked+1 </a:t>
            </a:r>
            <a:r>
              <a:rPr lang="en-US" altLang="zh-CN" sz="21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100" i="1" dirty="0">
                <a:latin typeface="Times New Roman" panose="02020603050405020304" pitchFamily="18" charset="0"/>
              </a:rPr>
              <a:t>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AckNo</a:t>
            </a:r>
            <a:r>
              <a:rPr lang="en-US" altLang="zh-CN" sz="2100" i="1" dirty="0">
                <a:latin typeface="Times New Roman" panose="02020603050405020304" pitchFamily="18" charset="0"/>
              </a:rPr>
              <a:t> </a:t>
            </a:r>
            <a:r>
              <a:rPr lang="en-US" altLang="zh-CN" sz="21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100" i="1" dirty="0">
                <a:latin typeface="Times New Roman" panose="02020603050405020304" pitchFamily="18" charset="0"/>
              </a:rPr>
              <a:t>LastByteSent+1</a:t>
            </a:r>
            <a:endParaRPr lang="en-US" altLang="zh-CN" sz="2100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100" i="1" dirty="0" err="1">
                <a:latin typeface="Times New Roman" panose="02020603050405020304" pitchFamily="18" charset="0"/>
              </a:rPr>
              <a:t>AckNo</a:t>
            </a:r>
            <a:r>
              <a:rPr lang="en-US" altLang="zh-CN" sz="2100" i="1" dirty="0">
                <a:latin typeface="Times New Roman" panose="02020603050405020304" pitchFamily="18" charset="0"/>
              </a:rPr>
              <a:t> </a:t>
            </a:r>
            <a:r>
              <a:rPr lang="en-US" altLang="zh-CN" sz="2100" i="1" dirty="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100" i="1" dirty="0">
                <a:latin typeface="Times New Roman" panose="02020603050405020304" pitchFamily="18" charset="0"/>
              </a:rPr>
              <a:t>LastByteAcked+1</a:t>
            </a:r>
            <a:r>
              <a:rPr lang="en-US" altLang="zh-CN" sz="2100" dirty="0">
                <a:latin typeface="Times New Roman" panose="02020603050405020304" pitchFamily="18" charset="0"/>
                <a:sym typeface="Symbol" panose="05050102010706020507" pitchFamily="18" charset="2"/>
              </a:rPr>
              <a:t> is a duplicate ACK.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latin typeface="Times New Roman" panose="02020603050405020304" pitchFamily="18" charset="0"/>
                <a:sym typeface="Symbol" panose="05050102010706020507" pitchFamily="18" charset="2"/>
              </a:rPr>
              <a:t>When a segment is retransmitted,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LastByteSent</a:t>
            </a:r>
            <a:r>
              <a:rPr lang="en-US" altLang="zh-CN" sz="2100" dirty="0">
                <a:latin typeface="Times New Roman" panose="02020603050405020304" pitchFamily="18" charset="0"/>
                <a:sym typeface="Symbol" panose="05050102010706020507" pitchFamily="18" charset="2"/>
              </a:rPr>
              <a:t> is set to an older value.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What is the condition for “all segments have been acknowledged?”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100" i="1" dirty="0" err="1">
                <a:latin typeface="Times New Roman" panose="02020603050405020304" pitchFamily="18" charset="0"/>
              </a:rPr>
              <a:t>LastByteRead</a:t>
            </a:r>
            <a:r>
              <a:rPr lang="en-US" altLang="zh-CN" sz="2100" i="1" dirty="0">
                <a:latin typeface="Times New Roman" panose="02020603050405020304" pitchFamily="18" charset="0"/>
              </a:rPr>
              <a:t>&lt;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NextByteExpected</a:t>
            </a:r>
            <a:r>
              <a:rPr lang="en-US" altLang="zh-CN" sz="2100" i="1" dirty="0">
                <a:latin typeface="Times New Roman" panose="02020603050405020304" pitchFamily="18" charset="0"/>
              </a:rPr>
              <a:t> </a:t>
            </a:r>
            <a:r>
              <a:rPr lang="en-US" altLang="zh-CN" sz="2100" i="1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sz="2100" i="1" dirty="0">
                <a:latin typeface="Times New Roman" panose="02020603050405020304" pitchFamily="18" charset="0"/>
              </a:rPr>
              <a:t>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LastByteRcvd</a:t>
            </a:r>
            <a:endParaRPr lang="en-US" altLang="zh-CN" sz="2100" i="1" dirty="0">
              <a:latin typeface="Times New Roman" panose="02020603050405020304" pitchFamily="18" charset="0"/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1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When </a:t>
            </a:r>
            <a:r>
              <a:rPr lang="en-US" altLang="zh-CN" sz="21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NextByteExpected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LastByteRcvd+1</a:t>
            </a:r>
            <a:r>
              <a:rPr lang="en-US" altLang="zh-CN" sz="21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?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latin typeface="Times New Roman" panose="02020603050405020304" pitchFamily="18" charset="0"/>
              </a:rPr>
              <a:t>Advertise the TCP sender about </a:t>
            </a:r>
          </a:p>
          <a:p>
            <a:pPr lvl="1" eaLnBrk="1" fontAlgn="auto" hangingPunct="1"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2100" i="1" dirty="0">
                <a:latin typeface="Times New Roman" panose="02020603050405020304" pitchFamily="18" charset="0"/>
              </a:rPr>
              <a:t>     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rcv_wnd</a:t>
            </a:r>
            <a:r>
              <a:rPr lang="en-US" altLang="zh-CN" sz="2100" i="1" dirty="0">
                <a:latin typeface="Times New Roman" panose="02020603050405020304" pitchFamily="18" charset="0"/>
              </a:rPr>
              <a:t>= 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MaxRcvBuffer</a:t>
            </a:r>
            <a:r>
              <a:rPr lang="en-US" altLang="zh-CN" sz="2100" i="1" dirty="0">
                <a:latin typeface="Times New Roman" panose="02020603050405020304" pitchFamily="18" charset="0"/>
              </a:rPr>
              <a:t>-[(NextByteExpected-1)-</a:t>
            </a:r>
            <a:r>
              <a:rPr lang="en-US" altLang="zh-CN" sz="2100" i="1" dirty="0" err="1">
                <a:latin typeface="Times New Roman" panose="02020603050405020304" pitchFamily="18" charset="0"/>
              </a:rPr>
              <a:t>LastByteRead</a:t>
            </a:r>
            <a:r>
              <a:rPr lang="en-US" altLang="zh-CN" sz="2100" i="1" dirty="0">
                <a:latin typeface="Times New Roman" panose="02020603050405020304" pitchFamily="18" charset="0"/>
              </a:rPr>
              <a:t>]</a:t>
            </a:r>
            <a:endParaRPr lang="en-US" altLang="zh-CN" sz="21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 dirty="0"/>
              <a:t>需要强调三点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91630"/>
            <a:ext cx="7920360" cy="2587229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800" dirty="0"/>
              <a:t>A </a:t>
            </a:r>
            <a:r>
              <a:rPr lang="zh-CN" altLang="en-US" sz="1800" dirty="0"/>
              <a:t>的发送窗口并不总是和 </a:t>
            </a:r>
            <a:r>
              <a:rPr lang="en-US" altLang="zh-CN" sz="1800" dirty="0"/>
              <a:t>B </a:t>
            </a:r>
            <a:r>
              <a:rPr lang="zh-CN" altLang="en-US" sz="1800" dirty="0"/>
              <a:t>的接收窗口一样大（因为有一定的时间滞后）。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800" dirty="0"/>
              <a:t>TCP </a:t>
            </a:r>
            <a:r>
              <a:rPr lang="zh-CN" altLang="en-US" sz="1800" dirty="0"/>
              <a:t>标准没有规定对不按序到达的数据应如何处理。通常是先临时存放在接收窗口中，等到字节流中所缺少的字节收到后，再按序交付上层的应用进程。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altLang="zh-CN" sz="1800" dirty="0"/>
              <a:t>TCP </a:t>
            </a:r>
            <a:r>
              <a:rPr lang="zh-CN" altLang="en-US" sz="1800" dirty="0"/>
              <a:t>要求接收方必须有累积确认的功能，这样可以减小传输开销。接收方也可以在自己有数据发送时再稍带确认信息。 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1800" dirty="0"/>
              <a:t>接收方不能过分推迟发送确认，</a:t>
            </a:r>
            <a:r>
              <a:rPr lang="en-US" altLang="zh-CN" sz="1800" b="1" i="1" dirty="0">
                <a:solidFill>
                  <a:srgbClr val="C10323"/>
                </a:solidFill>
              </a:rPr>
              <a:t>why?</a:t>
            </a:r>
            <a:r>
              <a:rPr lang="en-US" altLang="zh-CN" sz="1800" dirty="0"/>
              <a:t> </a:t>
            </a:r>
          </a:p>
          <a:p>
            <a:pPr lvl="1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1800" dirty="0"/>
              <a:t>不常发生确认“稍带”， </a:t>
            </a:r>
            <a:r>
              <a:rPr lang="en-US" altLang="zh-CN" sz="1800" b="1" i="1" dirty="0">
                <a:solidFill>
                  <a:srgbClr val="C10323"/>
                </a:solidFill>
              </a:rPr>
              <a:t>why?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Acknowledgement strategies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>
          <a:xfrm>
            <a:off x="457200" y="1545431"/>
            <a:ext cx="8291264" cy="30527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Send an ACK for every segment received (RFC 793).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Times New Roman" pitchFamily="18" charset="0"/>
              </a:rPr>
              <a:t>Cumulative acknowledgments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200" dirty="0">
                <a:latin typeface="Times New Roman" pitchFamily="18" charset="0"/>
              </a:rPr>
              <a:t>When a out-of-ordered segment is received, send a duplicate ACK.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Delayed acknowledgments (RFC 1122)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Selective acknowledgments (SACKs)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Cumulative acknowledgements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419622"/>
            <a:ext cx="8208912" cy="3096344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Cumulative ACKs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latin typeface="Times New Roman" panose="02020603050405020304" pitchFamily="18" charset="0"/>
              </a:rPr>
              <a:t>An acknowledgment confirms the receipt of all unacknowledged data with a smaller sequence number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With cumulative ACKs,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latin typeface="Times New Roman" panose="02020603050405020304" pitchFamily="18" charset="0"/>
              </a:rPr>
              <a:t>the receiver can only acknowledge a segment if all previous segments have been received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latin typeface="Times New Roman" panose="02020603050405020304" pitchFamily="18" charset="0"/>
              </a:rPr>
              <a:t>the receiver cannot selectively acknowledge blocks of segments (e.g., SACK for S0-S3 and S5-S7 , but not for S4)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100" dirty="0">
                <a:latin typeface="Times New Roman" panose="02020603050405020304" pitchFamily="18" charset="0"/>
              </a:rPr>
              <a:t>Note: the use of cumulative ACKs imposes constraints on the retransmission schemes</a:t>
            </a:r>
          </a:p>
          <a:p>
            <a:pPr lvl="2" eaLnBrk="1" fontAlgn="auto" hangingPunct="1">
              <a:spcAft>
                <a:spcPts val="0"/>
              </a:spcAft>
              <a:buFont typeface="Wingdings" panose="05000000000000000000" pitchFamily="2" charset="2"/>
              <a:buChar char="–"/>
              <a:defRPr/>
            </a:pPr>
            <a:r>
              <a:rPr lang="en-US" altLang="zh-CN" sz="1700" dirty="0">
                <a:latin typeface="Times New Roman" panose="02020603050405020304" pitchFamily="18" charset="0"/>
              </a:rPr>
              <a:t>In case of an error, the sender may need to retransmit all data that has not been acknowledged (go-back-n ARQ).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7175"/>
            <a:ext cx="7124700" cy="665163"/>
          </a:xfrm>
        </p:spPr>
        <p:txBody>
          <a:bodyPr anchor="b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cumulative ACKs </a:t>
            </a:r>
          </a:p>
        </p:txBody>
      </p:sp>
      <p:sp>
        <p:nvSpPr>
          <p:cNvPr id="43011" name="Line 3"/>
          <p:cNvSpPr>
            <a:spLocks noChangeShapeType="1"/>
          </p:cNvSpPr>
          <p:nvPr/>
        </p:nvSpPr>
        <p:spPr bwMode="auto">
          <a:xfrm>
            <a:off x="1577975" y="1970291"/>
            <a:ext cx="520700" cy="1652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 rot="4650591">
            <a:off x="1203325" y="1512793"/>
            <a:ext cx="76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 dirty="0" err="1">
                <a:latin typeface="Arial" pitchFamily="34" charset="0"/>
                <a:ea typeface="宋体" pitchFamily="2" charset="-122"/>
              </a:rPr>
              <a:t>SeqNo</a:t>
            </a:r>
            <a:r>
              <a:rPr lang="en-US" altLang="zh-CN" sz="1000" dirty="0">
                <a:latin typeface="Arial" pitchFamily="34" charset="0"/>
                <a:ea typeface="宋体" pitchFamily="2" charset="-122"/>
              </a:rPr>
              <a:t>=0</a:t>
            </a:r>
            <a:br>
              <a:rPr lang="en-US" altLang="zh-CN" sz="1000" dirty="0">
                <a:latin typeface="Arial" pitchFamily="34" charset="0"/>
                <a:ea typeface="宋体" pitchFamily="2" charset="-122"/>
              </a:rPr>
            </a:br>
            <a:r>
              <a:rPr lang="en-US" altLang="zh-CN" sz="1000" dirty="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 flipV="1">
            <a:off x="1139826" y="1970291"/>
            <a:ext cx="7250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762001" y="1821464"/>
            <a:ext cx="338540" cy="55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7" rIns="91433" bIns="22860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A</a:t>
            </a:r>
            <a:endParaRPr lang="en-US" altLang="zh-CN" sz="1800" i="1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1139826" y="3622879"/>
            <a:ext cx="725011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768351" y="3444285"/>
            <a:ext cx="338540" cy="55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3" tIns="45717" rIns="91433" bIns="22860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800">
                <a:solidFill>
                  <a:schemeClr val="accent2"/>
                </a:solidFill>
                <a:latin typeface="Arial" pitchFamily="34" charset="0"/>
                <a:ea typeface="宋体" pitchFamily="2" charset="-122"/>
              </a:rPr>
              <a:t>B</a:t>
            </a:r>
            <a:endParaRPr lang="en-US" altLang="zh-CN" sz="1800" i="1">
              <a:solidFill>
                <a:schemeClr val="accent2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2130425" y="1970292"/>
            <a:ext cx="452438" cy="16549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 rot="4702887">
            <a:off x="1622229" y="1464021"/>
            <a:ext cx="836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3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 dirty="0" err="1">
                <a:latin typeface="Arial" pitchFamily="34" charset="0"/>
                <a:ea typeface="宋体" pitchFamily="2" charset="-122"/>
              </a:rPr>
              <a:t>SeqNo</a:t>
            </a:r>
            <a:r>
              <a:rPr lang="en-US" altLang="zh-CN" sz="1000" dirty="0">
                <a:latin typeface="Arial" pitchFamily="34" charset="0"/>
                <a:ea typeface="宋体" pitchFamily="2" charset="-122"/>
              </a:rPr>
              <a:t>=10</a:t>
            </a:r>
            <a:br>
              <a:rPr lang="en-US" altLang="zh-CN" sz="1000" dirty="0">
                <a:latin typeface="Arial" pitchFamily="34" charset="0"/>
                <a:ea typeface="宋体" pitchFamily="2" charset="-122"/>
              </a:rPr>
            </a:br>
            <a:r>
              <a:rPr lang="en-US" altLang="zh-CN" sz="1000" dirty="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V="1">
            <a:off x="2139951" y="1970292"/>
            <a:ext cx="766763" cy="164068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 rot="17337122" flipH="1">
            <a:off x="1497013" y="3831685"/>
            <a:ext cx="96202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ACK 10</a:t>
            </a:r>
            <a:endParaRPr lang="en-US" altLang="zh-CN" sz="1000" baseline="-2500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>
            <a:off x="3370263" y="1970291"/>
            <a:ext cx="457200" cy="166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6400800" y="1970291"/>
            <a:ext cx="457200" cy="166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23" name="Line 15"/>
          <p:cNvSpPr>
            <a:spLocks noChangeShapeType="1"/>
          </p:cNvSpPr>
          <p:nvPr/>
        </p:nvSpPr>
        <p:spPr bwMode="auto">
          <a:xfrm>
            <a:off x="5351463" y="1970291"/>
            <a:ext cx="457200" cy="166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24" name="Line 16"/>
          <p:cNvSpPr>
            <a:spLocks noChangeShapeType="1"/>
          </p:cNvSpPr>
          <p:nvPr/>
        </p:nvSpPr>
        <p:spPr bwMode="auto">
          <a:xfrm>
            <a:off x="5737225" y="1970292"/>
            <a:ext cx="452438" cy="165496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V="1">
            <a:off x="2597150" y="1970292"/>
            <a:ext cx="984250" cy="164068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4370388" y="1970291"/>
            <a:ext cx="457200" cy="166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27" name="Line 19"/>
          <p:cNvSpPr>
            <a:spLocks noChangeShapeType="1"/>
          </p:cNvSpPr>
          <p:nvPr/>
        </p:nvSpPr>
        <p:spPr bwMode="auto">
          <a:xfrm>
            <a:off x="3857625" y="1970291"/>
            <a:ext cx="457200" cy="166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28" name="Line 20"/>
          <p:cNvSpPr>
            <a:spLocks noChangeShapeType="1"/>
          </p:cNvSpPr>
          <p:nvPr/>
        </p:nvSpPr>
        <p:spPr bwMode="auto">
          <a:xfrm flipV="1">
            <a:off x="3825876" y="1970291"/>
            <a:ext cx="771525" cy="16490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 rot="17337122" flipH="1">
            <a:off x="3219848" y="3857880"/>
            <a:ext cx="96440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ACK 40</a:t>
            </a:r>
            <a:endParaRPr lang="en-US" altLang="zh-CN" sz="1000" baseline="-2500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30" name="Line 22"/>
          <p:cNvSpPr>
            <a:spLocks noChangeShapeType="1"/>
          </p:cNvSpPr>
          <p:nvPr/>
        </p:nvSpPr>
        <p:spPr bwMode="auto">
          <a:xfrm flipV="1">
            <a:off x="5791201" y="1970292"/>
            <a:ext cx="766763" cy="164068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31" name="Line 23"/>
          <p:cNvSpPr>
            <a:spLocks noChangeShapeType="1"/>
          </p:cNvSpPr>
          <p:nvPr/>
        </p:nvSpPr>
        <p:spPr bwMode="auto">
          <a:xfrm>
            <a:off x="7086600" y="1970291"/>
            <a:ext cx="457200" cy="166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32" name="Line 24"/>
          <p:cNvSpPr>
            <a:spLocks noChangeShapeType="1"/>
          </p:cNvSpPr>
          <p:nvPr/>
        </p:nvSpPr>
        <p:spPr bwMode="auto">
          <a:xfrm flipV="1">
            <a:off x="7543800" y="1970291"/>
            <a:ext cx="762000" cy="1638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33" name="Text Box 25"/>
          <p:cNvSpPr txBox="1">
            <a:spLocks noChangeArrowheads="1"/>
          </p:cNvSpPr>
          <p:nvPr/>
        </p:nvSpPr>
        <p:spPr bwMode="auto">
          <a:xfrm rot="17337122" flipH="1">
            <a:off x="6937773" y="3857880"/>
            <a:ext cx="96440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ACK 100</a:t>
            </a:r>
            <a:endParaRPr lang="en-US" altLang="zh-CN" sz="1000" baseline="-2500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2684463" y="1970291"/>
            <a:ext cx="457200" cy="1662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00"/>
          </a:p>
        </p:txBody>
      </p:sp>
      <p:sp>
        <p:nvSpPr>
          <p:cNvPr id="43035" name="Text Box 27"/>
          <p:cNvSpPr txBox="1">
            <a:spLocks noChangeArrowheads="1"/>
          </p:cNvSpPr>
          <p:nvPr/>
        </p:nvSpPr>
        <p:spPr bwMode="auto">
          <a:xfrm rot="4702887">
            <a:off x="2161382" y="1484218"/>
            <a:ext cx="82391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 dirty="0" err="1">
                <a:latin typeface="Arial" pitchFamily="34" charset="0"/>
                <a:ea typeface="宋体" pitchFamily="2" charset="-122"/>
              </a:rPr>
              <a:t>SeqNo</a:t>
            </a:r>
            <a:r>
              <a:rPr lang="en-US" altLang="zh-CN" sz="1000" dirty="0">
                <a:latin typeface="Arial" pitchFamily="34" charset="0"/>
                <a:ea typeface="宋体" pitchFamily="2" charset="-122"/>
              </a:rPr>
              <a:t>=20</a:t>
            </a:r>
            <a:br>
              <a:rPr lang="en-US" altLang="zh-CN" sz="1000" dirty="0">
                <a:latin typeface="Arial" pitchFamily="34" charset="0"/>
                <a:ea typeface="宋体" pitchFamily="2" charset="-122"/>
              </a:rPr>
            </a:br>
            <a:r>
              <a:rPr lang="en-US" altLang="zh-CN" sz="1000" dirty="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 rot="4650875">
            <a:off x="2880519" y="1515174"/>
            <a:ext cx="75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latin typeface="Arial" pitchFamily="34" charset="0"/>
                <a:ea typeface="宋体" pitchFamily="2" charset="-122"/>
              </a:rPr>
              <a:t>SeqNo=30</a:t>
            </a:r>
            <a:br>
              <a:rPr lang="en-US" altLang="zh-CN" sz="1000">
                <a:latin typeface="Arial" pitchFamily="34" charset="0"/>
                <a:ea typeface="宋体" pitchFamily="2" charset="-122"/>
              </a:rPr>
            </a:br>
            <a:r>
              <a:rPr lang="en-US" altLang="zh-CN" sz="100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37" name="Text Box 29"/>
          <p:cNvSpPr txBox="1">
            <a:spLocks noChangeArrowheads="1"/>
          </p:cNvSpPr>
          <p:nvPr/>
        </p:nvSpPr>
        <p:spPr bwMode="auto">
          <a:xfrm rot="4650875">
            <a:off x="3413919" y="1515174"/>
            <a:ext cx="75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latin typeface="Arial" pitchFamily="34" charset="0"/>
                <a:ea typeface="宋体" pitchFamily="2" charset="-122"/>
              </a:rPr>
              <a:t>SeqNo=40</a:t>
            </a:r>
            <a:br>
              <a:rPr lang="en-US" altLang="zh-CN" sz="1000">
                <a:latin typeface="Arial" pitchFamily="34" charset="0"/>
                <a:ea typeface="宋体" pitchFamily="2" charset="-122"/>
              </a:rPr>
            </a:br>
            <a:r>
              <a:rPr lang="en-US" altLang="zh-CN" sz="100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38" name="Text Box 30"/>
          <p:cNvSpPr txBox="1">
            <a:spLocks noChangeArrowheads="1"/>
          </p:cNvSpPr>
          <p:nvPr/>
        </p:nvSpPr>
        <p:spPr bwMode="auto">
          <a:xfrm rot="4650875">
            <a:off x="3947319" y="1515174"/>
            <a:ext cx="75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latin typeface="Arial" pitchFamily="34" charset="0"/>
                <a:ea typeface="宋体" pitchFamily="2" charset="-122"/>
              </a:rPr>
              <a:t>SeqNo=50</a:t>
            </a:r>
            <a:br>
              <a:rPr lang="en-US" altLang="zh-CN" sz="1000">
                <a:latin typeface="Arial" pitchFamily="34" charset="0"/>
                <a:ea typeface="宋体" pitchFamily="2" charset="-122"/>
              </a:rPr>
            </a:br>
            <a:r>
              <a:rPr lang="en-US" altLang="zh-CN" sz="100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39" name="Text Box 31"/>
          <p:cNvSpPr txBox="1">
            <a:spLocks noChangeArrowheads="1"/>
          </p:cNvSpPr>
          <p:nvPr/>
        </p:nvSpPr>
        <p:spPr bwMode="auto">
          <a:xfrm rot="4650875">
            <a:off x="4785519" y="1515174"/>
            <a:ext cx="75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latin typeface="Arial" pitchFamily="34" charset="0"/>
                <a:ea typeface="宋体" pitchFamily="2" charset="-122"/>
              </a:rPr>
              <a:t>SeqNo=60</a:t>
            </a:r>
            <a:br>
              <a:rPr lang="en-US" altLang="zh-CN" sz="1000">
                <a:latin typeface="Arial" pitchFamily="34" charset="0"/>
                <a:ea typeface="宋体" pitchFamily="2" charset="-122"/>
              </a:rPr>
            </a:br>
            <a:r>
              <a:rPr lang="en-US" altLang="zh-CN" sz="100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 rot="4650875">
            <a:off x="5350669" y="1515174"/>
            <a:ext cx="75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latin typeface="Arial" pitchFamily="34" charset="0"/>
                <a:ea typeface="宋体" pitchFamily="2" charset="-122"/>
              </a:rPr>
              <a:t>SeqNo=70</a:t>
            </a:r>
            <a:br>
              <a:rPr lang="en-US" altLang="zh-CN" sz="1000">
                <a:latin typeface="Arial" pitchFamily="34" charset="0"/>
                <a:ea typeface="宋体" pitchFamily="2" charset="-122"/>
              </a:rPr>
            </a:br>
            <a:r>
              <a:rPr lang="en-US" altLang="zh-CN" sz="100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41" name="Text Box 33"/>
          <p:cNvSpPr txBox="1">
            <a:spLocks noChangeArrowheads="1"/>
          </p:cNvSpPr>
          <p:nvPr/>
        </p:nvSpPr>
        <p:spPr bwMode="auto">
          <a:xfrm rot="4650875">
            <a:off x="5776119" y="1515174"/>
            <a:ext cx="75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latin typeface="Arial" pitchFamily="34" charset="0"/>
                <a:ea typeface="宋体" pitchFamily="2" charset="-122"/>
              </a:rPr>
              <a:t>SeqNo=80</a:t>
            </a:r>
            <a:br>
              <a:rPr lang="en-US" altLang="zh-CN" sz="1000">
                <a:latin typeface="Arial" pitchFamily="34" charset="0"/>
                <a:ea typeface="宋体" pitchFamily="2" charset="-122"/>
              </a:rPr>
            </a:br>
            <a:r>
              <a:rPr lang="en-US" altLang="zh-CN" sz="100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42" name="Text Box 34"/>
          <p:cNvSpPr txBox="1">
            <a:spLocks noChangeArrowheads="1"/>
          </p:cNvSpPr>
          <p:nvPr/>
        </p:nvSpPr>
        <p:spPr bwMode="auto">
          <a:xfrm rot="4650875">
            <a:off x="6569869" y="1508031"/>
            <a:ext cx="7572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latin typeface="Arial" pitchFamily="34" charset="0"/>
                <a:ea typeface="宋体" pitchFamily="2" charset="-122"/>
              </a:rPr>
              <a:t>SeqNo=90</a:t>
            </a:r>
            <a:br>
              <a:rPr lang="en-US" altLang="zh-CN" sz="1000">
                <a:latin typeface="Arial" pitchFamily="34" charset="0"/>
                <a:ea typeface="宋体" pitchFamily="2" charset="-122"/>
              </a:rPr>
            </a:br>
            <a:r>
              <a:rPr lang="en-US" altLang="zh-CN" sz="1000">
                <a:latin typeface="Arial" pitchFamily="34" charset="0"/>
                <a:ea typeface="宋体" pitchFamily="2" charset="-122"/>
              </a:rPr>
              <a:t> 10 bytes</a:t>
            </a:r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 rot="17337122" flipH="1">
            <a:off x="1951038" y="3831685"/>
            <a:ext cx="96202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ACK 20</a:t>
            </a:r>
            <a:endParaRPr lang="en-US" altLang="zh-CN" sz="1000" baseline="-2500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 rot="17337122" flipH="1">
            <a:off x="5105401" y="3837638"/>
            <a:ext cx="96202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0" rIns="91433" bIns="0" anchorCtr="1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spcAft>
                <a:spcPts val="1000"/>
              </a:spcAft>
              <a:buClrTx/>
              <a:buSzTx/>
              <a:buFont typeface="Arial" pitchFamily="34" charset="0"/>
              <a:buNone/>
            </a:pPr>
            <a:r>
              <a:rPr lang="en-US" altLang="zh-CN" sz="1000">
                <a:solidFill>
                  <a:srgbClr val="FF0000"/>
                </a:solidFill>
                <a:latin typeface="Arial" pitchFamily="34" charset="0"/>
                <a:ea typeface="宋体" pitchFamily="2" charset="-122"/>
              </a:rPr>
              <a:t>ACK 70</a:t>
            </a:r>
            <a:endParaRPr lang="en-US" altLang="zh-CN" sz="1000" baseline="-25000">
              <a:solidFill>
                <a:srgbClr val="FF0000"/>
              </a:solidFill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730250" y="207169"/>
            <a:ext cx="7124700" cy="809625"/>
          </a:xfrm>
        </p:spPr>
        <p:txBody>
          <a:bodyPr anchor="b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Delayed acknowledgement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383507"/>
            <a:ext cx="7993062" cy="3294460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100" b="1" dirty="0">
                <a:latin typeface="Times New Roman" panose="02020603050405020304" pitchFamily="18" charset="0"/>
              </a:rPr>
              <a:t>Goal:</a:t>
            </a:r>
            <a:r>
              <a:rPr lang="en-US" altLang="zh-CN" sz="2100" dirty="0">
                <a:latin typeface="Times New Roman" panose="02020603050405020304" pitchFamily="18" charset="0"/>
              </a:rPr>
              <a:t> Avoid to send ACK packets that do not carry data.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latin typeface="Times New Roman" panose="02020603050405020304" pitchFamily="18" charset="0"/>
              </a:rPr>
              <a:t>Within the delay, the receiver will have data ready to be sent to the receiver. 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latin typeface="Times New Roman" panose="02020603050405020304" pitchFamily="18" charset="0"/>
              </a:rPr>
              <a:t>The ACK can be piggybacked with a data segment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Delayed ACK is not used when packets arrive out of order.</a:t>
            </a:r>
            <a:endParaRPr lang="en-US" altLang="zh-CN" u="sng" dirty="0">
              <a:latin typeface="Times New Roman" panose="02020603050405020304" pitchFamily="18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In a stream of MSS-sized segments, there should be an ACK for at least every second segment.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Should not delay sending acknowledgment for more than 500ms (delay ACK timer).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latin typeface="Times New Roman" panose="02020603050405020304" pitchFamily="18" charset="0"/>
              </a:rPr>
              <a:t>Newer systems use 200ms instead (any time between 0 and 200ms).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1800" dirty="0">
                <a:latin typeface="Times New Roman" panose="02020603050405020304" pitchFamily="18" charset="0"/>
              </a:rPr>
              <a:t>Excessive delays on ACKs can disturb the round-trip timing and packet “clocking” algorithms.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571750" y="603648"/>
            <a:ext cx="6572250" cy="787003"/>
          </a:xfrm>
        </p:spPr>
        <p:txBody>
          <a:bodyPr/>
          <a:lstStyle/>
          <a:p>
            <a:pPr eaLnBrk="1" hangingPunct="1"/>
            <a:r>
              <a:rPr lang="zh-CN" altLang="en-US"/>
              <a:t> </a:t>
            </a:r>
          </a:p>
        </p:txBody>
      </p:sp>
      <p:sp>
        <p:nvSpPr>
          <p:cNvPr id="45059" name="Rectangle 3"/>
          <p:cNvSpPr>
            <a:spLocks noGrp="1"/>
          </p:cNvSpPr>
          <p:nvPr>
            <p:ph idx="4294967295"/>
          </p:nvPr>
        </p:nvSpPr>
        <p:spPr>
          <a:xfrm>
            <a:off x="539750" y="897731"/>
            <a:ext cx="7989888" cy="971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 dirty="0">
                <a:latin typeface="Times New Roman" pitchFamily="18" charset="0"/>
              </a:rPr>
              <a:t>Because of delayed ACKs, an ACK is often observed for every other segment.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 b="1" i="1" dirty="0">
                <a:solidFill>
                  <a:srgbClr val="FF0000"/>
                </a:solidFill>
                <a:latin typeface="Times New Roman" pitchFamily="18" charset="0"/>
              </a:rPr>
              <a:t>What will happen if the 10-byte segment which begins with SN=20 is lost?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55651" y="303610"/>
            <a:ext cx="7561263" cy="43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000" b="1">
                <a:solidFill>
                  <a:schemeClr val="tx2"/>
                </a:solidFill>
              </a:rPr>
              <a:t>Example of delayed ACKs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539751" y="1413098"/>
            <a:ext cx="7845425" cy="3772952"/>
            <a:chOff x="483" y="1002"/>
            <a:chExt cx="4802" cy="3182"/>
          </a:xfrm>
        </p:grpSpPr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994" y="1831"/>
              <a:ext cx="328" cy="13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 rot="4650591">
              <a:off x="680" y="1462"/>
              <a:ext cx="64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 dirty="0" err="1"/>
                <a:t>SeqNo</a:t>
              </a:r>
              <a:r>
                <a:rPr lang="en-US" altLang="zh-CN" sz="1200" dirty="0"/>
                <a:t>=0</a:t>
              </a:r>
              <a:br>
                <a:rPr lang="en-US" altLang="zh-CN" sz="1200" dirty="0"/>
              </a:br>
              <a:r>
                <a:rPr lang="en-US" altLang="zh-CN" sz="1200" dirty="0"/>
                <a:t> 10 bytes</a:t>
              </a:r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V="1">
              <a:off x="703" y="1833"/>
              <a:ext cx="456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65" name="Text Box 9"/>
            <p:cNvSpPr txBox="1">
              <a:spLocks noChangeArrowheads="1"/>
            </p:cNvSpPr>
            <p:nvPr/>
          </p:nvSpPr>
          <p:spPr bwMode="auto">
            <a:xfrm>
              <a:off x="483" y="1706"/>
              <a:ext cx="207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3" tIns="45717" rIns="91433" bIns="2286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endParaRPr lang="en-US" altLang="zh-CN" sz="1800" i="1" dirty="0">
                <a:solidFill>
                  <a:schemeClr val="accent2"/>
                </a:solidFill>
              </a:endParaRPr>
            </a:p>
          </p:txBody>
        </p:sp>
        <p:sp>
          <p:nvSpPr>
            <p:cNvPr id="45066" name="Line 10"/>
            <p:cNvSpPr>
              <a:spLocks noChangeShapeType="1"/>
            </p:cNvSpPr>
            <p:nvPr/>
          </p:nvSpPr>
          <p:spPr bwMode="auto">
            <a:xfrm flipV="1">
              <a:off x="718" y="3219"/>
              <a:ext cx="456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67" name="Text Box 11"/>
            <p:cNvSpPr txBox="1">
              <a:spLocks noChangeArrowheads="1"/>
            </p:cNvSpPr>
            <p:nvPr/>
          </p:nvSpPr>
          <p:spPr bwMode="auto">
            <a:xfrm>
              <a:off x="487" y="3069"/>
              <a:ext cx="207" cy="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3" tIns="45717" rIns="91433" bIns="22860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800" dirty="0">
                  <a:solidFill>
                    <a:schemeClr val="accent2"/>
                  </a:solidFill>
                </a:rPr>
                <a:t>B</a:t>
              </a:r>
              <a:endParaRPr lang="en-US" altLang="zh-CN" sz="1800" i="1" dirty="0">
                <a:solidFill>
                  <a:schemeClr val="accent2"/>
                </a:solidFill>
              </a:endParaRPr>
            </a:p>
          </p:txBody>
        </p:sp>
        <p:sp>
          <p:nvSpPr>
            <p:cNvPr id="45068" name="Line 12"/>
            <p:cNvSpPr>
              <a:spLocks noChangeShapeType="1"/>
            </p:cNvSpPr>
            <p:nvPr/>
          </p:nvSpPr>
          <p:spPr bwMode="auto">
            <a:xfrm>
              <a:off x="1342" y="1831"/>
              <a:ext cx="285" cy="13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 rot="4702887">
              <a:off x="887" y="1394"/>
              <a:ext cx="781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3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 dirty="0" err="1"/>
                <a:t>SeqNo</a:t>
              </a:r>
              <a:r>
                <a:rPr lang="en-US" altLang="zh-CN" sz="1200" dirty="0"/>
                <a:t>=10</a:t>
              </a:r>
              <a:br>
                <a:rPr lang="en-US" altLang="zh-CN" sz="1200" dirty="0"/>
              </a:br>
              <a:r>
                <a:rPr lang="en-US" altLang="zh-CN" sz="1200" dirty="0"/>
                <a:t> 10 bytes</a:t>
              </a:r>
            </a:p>
          </p:txBody>
        </p:sp>
        <p:sp>
          <p:nvSpPr>
            <p:cNvPr id="45070" name="Line 14"/>
            <p:cNvSpPr>
              <a:spLocks noChangeShapeType="1"/>
            </p:cNvSpPr>
            <p:nvPr/>
          </p:nvSpPr>
          <p:spPr bwMode="auto">
            <a:xfrm>
              <a:off x="2123" y="1831"/>
              <a:ext cx="288" cy="1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71" name="Line 15"/>
            <p:cNvSpPr>
              <a:spLocks noChangeShapeType="1"/>
            </p:cNvSpPr>
            <p:nvPr/>
          </p:nvSpPr>
          <p:spPr bwMode="auto">
            <a:xfrm>
              <a:off x="4032" y="1831"/>
              <a:ext cx="288" cy="1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72" name="Line 16"/>
            <p:cNvSpPr>
              <a:spLocks noChangeShapeType="1"/>
            </p:cNvSpPr>
            <p:nvPr/>
          </p:nvSpPr>
          <p:spPr bwMode="auto">
            <a:xfrm>
              <a:off x="3371" y="1831"/>
              <a:ext cx="288" cy="1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73" name="Line 17"/>
            <p:cNvSpPr>
              <a:spLocks noChangeShapeType="1"/>
            </p:cNvSpPr>
            <p:nvPr/>
          </p:nvSpPr>
          <p:spPr bwMode="auto">
            <a:xfrm>
              <a:off x="3614" y="1831"/>
              <a:ext cx="285" cy="13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V="1">
              <a:off x="1636" y="1831"/>
              <a:ext cx="620" cy="13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 rot="17337122" flipH="1">
              <a:off x="1119" y="3423"/>
              <a:ext cx="8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3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>
                  <a:solidFill>
                    <a:srgbClr val="FF0000"/>
                  </a:solidFill>
                </a:rPr>
                <a:t>ACK 20</a:t>
              </a:r>
              <a:endParaRPr lang="en-US" altLang="zh-CN" sz="1200" baseline="-25000">
                <a:solidFill>
                  <a:srgbClr val="FF0000"/>
                </a:solidFill>
              </a:endParaRPr>
            </a:p>
          </p:txBody>
        </p:sp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>
              <a:off x="2430" y="1831"/>
              <a:ext cx="288" cy="1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77" name="Line 21"/>
            <p:cNvSpPr>
              <a:spLocks noChangeShapeType="1"/>
            </p:cNvSpPr>
            <p:nvPr/>
          </p:nvSpPr>
          <p:spPr bwMode="auto">
            <a:xfrm flipV="1">
              <a:off x="2410" y="1831"/>
              <a:ext cx="486" cy="138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 rot="17337122" flipH="1">
              <a:off x="1924" y="3423"/>
              <a:ext cx="8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3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>
                  <a:solidFill>
                    <a:srgbClr val="FF0000"/>
                  </a:solidFill>
                </a:rPr>
                <a:t>ACK 40</a:t>
              </a:r>
              <a:endParaRPr lang="en-US" altLang="zh-CN" sz="1200" baseline="-25000">
                <a:solidFill>
                  <a:srgbClr val="FF0000"/>
                </a:solidFill>
              </a:endParaRPr>
            </a:p>
          </p:txBody>
        </p:sp>
        <p:sp>
          <p:nvSpPr>
            <p:cNvPr id="45079" name="Line 23"/>
            <p:cNvSpPr>
              <a:spLocks noChangeShapeType="1"/>
            </p:cNvSpPr>
            <p:nvPr/>
          </p:nvSpPr>
          <p:spPr bwMode="auto">
            <a:xfrm flipV="1">
              <a:off x="3535" y="1831"/>
              <a:ext cx="483" cy="13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 rot="17337122" flipH="1">
              <a:off x="2995" y="3406"/>
              <a:ext cx="80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3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>
                  <a:solidFill>
                    <a:srgbClr val="FF0000"/>
                  </a:solidFill>
                </a:rPr>
                <a:t>ACK 50</a:t>
              </a:r>
              <a:endParaRPr lang="en-US" altLang="zh-CN" sz="1200" baseline="-25000">
                <a:solidFill>
                  <a:srgbClr val="FF0000"/>
                </a:solidFill>
              </a:endParaRPr>
            </a:p>
          </p:txBody>
        </p:sp>
        <p:sp>
          <p:nvSpPr>
            <p:cNvPr id="45081" name="Line 25"/>
            <p:cNvSpPr>
              <a:spLocks noChangeShapeType="1"/>
            </p:cNvSpPr>
            <p:nvPr/>
          </p:nvSpPr>
          <p:spPr bwMode="auto">
            <a:xfrm>
              <a:off x="4464" y="1831"/>
              <a:ext cx="288" cy="1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82" name="Line 26"/>
            <p:cNvSpPr>
              <a:spLocks noChangeShapeType="1"/>
            </p:cNvSpPr>
            <p:nvPr/>
          </p:nvSpPr>
          <p:spPr bwMode="auto">
            <a:xfrm flipV="1">
              <a:off x="4752" y="1831"/>
              <a:ext cx="480" cy="13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 rot="17337122" flipH="1">
              <a:off x="4268" y="3424"/>
              <a:ext cx="810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3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>
                  <a:solidFill>
                    <a:srgbClr val="FF0000"/>
                  </a:solidFill>
                </a:rPr>
                <a:t>ACK 90</a:t>
              </a:r>
              <a:endParaRPr lang="en-US" altLang="zh-CN" sz="1200" baseline="-25000">
                <a:solidFill>
                  <a:srgbClr val="FF0000"/>
                </a:solidFill>
              </a:endParaRPr>
            </a:p>
          </p:txBody>
        </p:sp>
        <p:sp>
          <p:nvSpPr>
            <p:cNvPr id="45084" name="Line 28"/>
            <p:cNvSpPr>
              <a:spLocks noChangeShapeType="1"/>
            </p:cNvSpPr>
            <p:nvPr/>
          </p:nvSpPr>
          <p:spPr bwMode="auto">
            <a:xfrm>
              <a:off x="1691" y="1831"/>
              <a:ext cx="288" cy="13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85" name="Text Box 29"/>
            <p:cNvSpPr txBox="1">
              <a:spLocks noChangeArrowheads="1"/>
            </p:cNvSpPr>
            <p:nvPr/>
          </p:nvSpPr>
          <p:spPr bwMode="auto">
            <a:xfrm rot="4702887">
              <a:off x="1235" y="1403"/>
              <a:ext cx="76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33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 dirty="0" err="1"/>
                <a:t>SeqNo</a:t>
              </a:r>
              <a:r>
                <a:rPr lang="en-US" altLang="zh-CN" sz="1200" dirty="0"/>
                <a:t>=20</a:t>
              </a:r>
              <a:br>
                <a:rPr lang="en-US" altLang="zh-CN" sz="1200" dirty="0"/>
              </a:br>
              <a:r>
                <a:rPr lang="en-US" altLang="zh-CN" sz="1200" dirty="0"/>
                <a:t> 10 bytes</a:t>
              </a:r>
            </a:p>
          </p:txBody>
        </p:sp>
        <p:sp>
          <p:nvSpPr>
            <p:cNvPr id="45086" name="Text Box 30"/>
            <p:cNvSpPr txBox="1">
              <a:spLocks noChangeArrowheads="1"/>
            </p:cNvSpPr>
            <p:nvPr/>
          </p:nvSpPr>
          <p:spPr bwMode="auto">
            <a:xfrm rot="4650875">
              <a:off x="1614" y="1369"/>
              <a:ext cx="875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 dirty="0" err="1"/>
                <a:t>SeqNo</a:t>
              </a:r>
              <a:r>
                <a:rPr lang="en-US" altLang="zh-CN" sz="1200" dirty="0"/>
                <a:t>=30</a:t>
              </a:r>
              <a:br>
                <a:rPr lang="en-US" altLang="zh-CN" sz="1200" dirty="0"/>
              </a:br>
              <a:r>
                <a:rPr lang="en-US" altLang="zh-CN" sz="1200" dirty="0"/>
                <a:t> 10 bytes</a:t>
              </a:r>
            </a:p>
          </p:txBody>
        </p:sp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 rot="4650875">
              <a:off x="1925" y="1336"/>
              <a:ext cx="89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 dirty="0" err="1"/>
                <a:t>SeqNo</a:t>
              </a:r>
              <a:r>
                <a:rPr lang="en-US" altLang="zh-CN" sz="1200" dirty="0"/>
                <a:t>=40</a:t>
              </a:r>
              <a:br>
                <a:rPr lang="en-US" altLang="zh-CN" sz="1200" dirty="0"/>
              </a:br>
              <a:r>
                <a:rPr lang="en-US" altLang="zh-CN" sz="1200" dirty="0"/>
                <a:t> 10 bytes</a:t>
              </a:r>
            </a:p>
          </p:txBody>
        </p:sp>
        <p:sp>
          <p:nvSpPr>
            <p:cNvPr id="45088" name="Text Box 32"/>
            <p:cNvSpPr txBox="1">
              <a:spLocks noChangeArrowheads="1"/>
            </p:cNvSpPr>
            <p:nvPr/>
          </p:nvSpPr>
          <p:spPr bwMode="auto">
            <a:xfrm rot="4650875">
              <a:off x="2813" y="1357"/>
              <a:ext cx="850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 dirty="0" err="1"/>
                <a:t>SeqNo</a:t>
              </a:r>
              <a:r>
                <a:rPr lang="en-US" altLang="zh-CN" sz="1200" dirty="0"/>
                <a:t>=50</a:t>
              </a:r>
              <a:br>
                <a:rPr lang="en-US" altLang="zh-CN" sz="1200" dirty="0"/>
              </a:br>
              <a:r>
                <a:rPr lang="en-US" altLang="zh-CN" sz="1200" dirty="0"/>
                <a:t> 10 bytes</a:t>
              </a:r>
            </a:p>
          </p:txBody>
        </p:sp>
        <p:sp>
          <p:nvSpPr>
            <p:cNvPr id="45089" name="Text Box 33"/>
            <p:cNvSpPr txBox="1">
              <a:spLocks noChangeArrowheads="1"/>
            </p:cNvSpPr>
            <p:nvPr/>
          </p:nvSpPr>
          <p:spPr bwMode="auto">
            <a:xfrm rot="4650875">
              <a:off x="3171" y="1358"/>
              <a:ext cx="848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 dirty="0" err="1"/>
                <a:t>SeqNo</a:t>
              </a:r>
              <a:r>
                <a:rPr lang="en-US" altLang="zh-CN" sz="1200" dirty="0"/>
                <a:t>=60</a:t>
              </a:r>
              <a:br>
                <a:rPr lang="en-US" altLang="zh-CN" sz="1200" dirty="0"/>
              </a:br>
              <a:r>
                <a:rPr lang="en-US" altLang="zh-CN" sz="1200" dirty="0"/>
                <a:t> 10 bytes</a:t>
              </a:r>
            </a:p>
          </p:txBody>
        </p:sp>
        <p:sp>
          <p:nvSpPr>
            <p:cNvPr id="45090" name="Text Box 34"/>
            <p:cNvSpPr txBox="1">
              <a:spLocks noChangeArrowheads="1"/>
            </p:cNvSpPr>
            <p:nvPr/>
          </p:nvSpPr>
          <p:spPr bwMode="auto">
            <a:xfrm rot="4650875">
              <a:off x="3413" y="1336"/>
              <a:ext cx="893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 dirty="0" err="1"/>
                <a:t>SeqNo</a:t>
              </a:r>
              <a:r>
                <a:rPr lang="en-US" altLang="zh-CN" sz="1200" dirty="0"/>
                <a:t>=70</a:t>
              </a:r>
              <a:br>
                <a:rPr lang="en-US" altLang="zh-CN" sz="1200" dirty="0"/>
              </a:br>
              <a:r>
                <a:rPr lang="en-US" altLang="zh-CN" sz="1200" dirty="0"/>
                <a:t> 10 bytes</a:t>
              </a:r>
            </a:p>
          </p:txBody>
        </p:sp>
        <p:sp>
          <p:nvSpPr>
            <p:cNvPr id="45091" name="Text Box 35"/>
            <p:cNvSpPr txBox="1">
              <a:spLocks noChangeArrowheads="1"/>
            </p:cNvSpPr>
            <p:nvPr/>
          </p:nvSpPr>
          <p:spPr bwMode="auto">
            <a:xfrm rot="4650875">
              <a:off x="3936" y="1351"/>
              <a:ext cx="852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 dirty="0" err="1"/>
                <a:t>SeqNo</a:t>
              </a:r>
              <a:r>
                <a:rPr lang="en-US" altLang="zh-CN" sz="1200" dirty="0"/>
                <a:t>=80</a:t>
              </a:r>
              <a:br>
                <a:rPr lang="en-US" altLang="zh-CN" sz="1200" dirty="0"/>
              </a:br>
              <a:r>
                <a:rPr lang="en-US" altLang="zh-CN" sz="1200" dirty="0"/>
                <a:t> 10 bytes</a:t>
              </a:r>
            </a:p>
          </p:txBody>
        </p:sp>
        <p:grpSp>
          <p:nvGrpSpPr>
            <p:cNvPr id="45092" name="Group 36"/>
            <p:cNvGrpSpPr>
              <a:grpSpLocks/>
            </p:cNvGrpSpPr>
            <p:nvPr/>
          </p:nvGrpSpPr>
          <p:grpSpPr bwMode="auto">
            <a:xfrm>
              <a:off x="2699" y="3331"/>
              <a:ext cx="1265" cy="853"/>
              <a:chOff x="2688" y="3408"/>
              <a:chExt cx="1265" cy="1061"/>
            </a:xfrm>
          </p:grpSpPr>
          <p:sp>
            <p:nvSpPr>
              <p:cNvPr id="45095" name="Line 37"/>
              <p:cNvSpPr>
                <a:spLocks noChangeShapeType="1"/>
              </p:cNvSpPr>
              <p:nvPr/>
            </p:nvSpPr>
            <p:spPr bwMode="auto">
              <a:xfrm>
                <a:off x="3504" y="36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45096" name="Line 38"/>
              <p:cNvSpPr>
                <a:spLocks noChangeShapeType="1"/>
              </p:cNvSpPr>
              <p:nvPr/>
            </p:nvSpPr>
            <p:spPr bwMode="auto">
              <a:xfrm>
                <a:off x="2688" y="4014"/>
                <a:ext cx="81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  <p:sp>
            <p:nvSpPr>
              <p:cNvPr id="45097" name="Rectangle 39"/>
              <p:cNvSpPr>
                <a:spLocks noChangeArrowheads="1"/>
              </p:cNvSpPr>
              <p:nvPr/>
            </p:nvSpPr>
            <p:spPr bwMode="auto">
              <a:xfrm>
                <a:off x="2736" y="3984"/>
                <a:ext cx="1217" cy="4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3" tIns="45717" rIns="91433" bIns="45717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1200">
                    <a:solidFill>
                      <a:srgbClr val="000000"/>
                    </a:solidFill>
                  </a:rPr>
                  <a:t>Max. Delay </a:t>
                </a:r>
                <a:br>
                  <a:rPr lang="en-US" altLang="zh-CN" sz="1200">
                    <a:solidFill>
                      <a:srgbClr val="000000"/>
                    </a:solidFill>
                  </a:rPr>
                </a:br>
                <a:r>
                  <a:rPr lang="en-US" altLang="zh-CN" sz="1200">
                    <a:solidFill>
                      <a:srgbClr val="000000"/>
                    </a:solidFill>
                  </a:rPr>
                  <a:t>for an ACK</a:t>
                </a:r>
              </a:p>
            </p:txBody>
          </p:sp>
          <p:sp>
            <p:nvSpPr>
              <p:cNvPr id="45098" name="Line 40"/>
              <p:cNvSpPr>
                <a:spLocks noChangeShapeType="1"/>
              </p:cNvSpPr>
              <p:nvPr/>
            </p:nvSpPr>
            <p:spPr bwMode="auto">
              <a:xfrm>
                <a:off x="2694" y="340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200"/>
              </a:p>
            </p:txBody>
          </p:sp>
        </p:grpSp>
        <p:sp>
          <p:nvSpPr>
            <p:cNvPr id="45093" name="Line 41"/>
            <p:cNvSpPr>
              <a:spLocks noChangeShapeType="1"/>
            </p:cNvSpPr>
            <p:nvPr/>
          </p:nvSpPr>
          <p:spPr bwMode="auto">
            <a:xfrm flipV="1">
              <a:off x="3912" y="1822"/>
              <a:ext cx="483" cy="137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200"/>
            </a:p>
          </p:txBody>
        </p:sp>
        <p:sp>
          <p:nvSpPr>
            <p:cNvPr id="45094" name="Text Box 42"/>
            <p:cNvSpPr txBox="1">
              <a:spLocks noChangeArrowheads="1"/>
            </p:cNvSpPr>
            <p:nvPr/>
          </p:nvSpPr>
          <p:spPr bwMode="auto">
            <a:xfrm rot="17337122" flipH="1">
              <a:off x="3382" y="3414"/>
              <a:ext cx="808" cy="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3" tIns="0" rIns="91433" bIns="0" anchorCtr="1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ts val="1000"/>
                </a:spcAft>
                <a:buFontTx/>
                <a:buNone/>
              </a:pPr>
              <a:r>
                <a:rPr lang="en-US" altLang="zh-CN" sz="1200">
                  <a:solidFill>
                    <a:srgbClr val="FF0000"/>
                  </a:solidFill>
                </a:rPr>
                <a:t>ACK 70</a:t>
              </a:r>
              <a:endParaRPr lang="en-US" altLang="zh-CN" sz="1200" baseline="-25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/>
              <a:t>Selective ACKs</a:t>
            </a: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630238" y="1401366"/>
            <a:ext cx="6553200" cy="258722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When multiple segments are lost, the sender either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wait a roundtrip time to find out about each lost segment, or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to unnecessarily retransmit segments which have been correctly received.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SACK allows a receiver to acknowledge noncontiguous blocks of segments to the sender.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The SACK option does not change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the meaning of </a:t>
            </a:r>
            <a:r>
              <a:rPr lang="en-US" altLang="zh-CN" sz="1800" i="1" dirty="0" err="1">
                <a:latin typeface="Times New Roman" pitchFamily="18" charset="0"/>
              </a:rPr>
              <a:t>AckNo</a:t>
            </a:r>
            <a:r>
              <a:rPr lang="en-US" altLang="zh-CN" sz="1800" dirty="0">
                <a:latin typeface="Times New Roman" pitchFamily="18" charset="0"/>
              </a:rPr>
              <a:t> in the TCP header.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chemeClr val="tx2"/>
                </a:solidFill>
                <a:latin typeface="Times New Roman" pitchFamily="18" charset="0"/>
              </a:rPr>
              <a:t>SACK-Permitted option</a:t>
            </a:r>
            <a:r>
              <a:rPr lang="en-US" altLang="zh-CN" sz="1800" dirty="0">
                <a:latin typeface="Times New Roman" pitchFamily="18" charset="0"/>
              </a:rPr>
              <a:t> sent in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1800" dirty="0">
                <a:latin typeface="Times New Roman" pitchFamily="18" charset="0"/>
              </a:rPr>
              <a:t>a SYN segment.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i="1" dirty="0">
                <a:solidFill>
                  <a:schemeClr val="tx2"/>
                </a:solidFill>
                <a:latin typeface="Times New Roman" pitchFamily="18" charset="0"/>
              </a:rPr>
              <a:t>SACK option</a:t>
            </a:r>
            <a:r>
              <a:rPr lang="en-US" altLang="zh-CN" sz="1800" dirty="0">
                <a:latin typeface="Times New Roman" pitchFamily="18" charset="0"/>
              </a:rPr>
              <a:t> sent in data segments.</a:t>
            </a:r>
          </a:p>
        </p:txBody>
      </p:sp>
      <p:graphicFrame>
        <p:nvGraphicFramePr>
          <p:cNvPr id="46084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5508625" y="2625329"/>
          <a:ext cx="3524250" cy="1941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r:id="rId3" imgW="3525012" imgH="2589276" progId="Word.Document.8">
                  <p:embed/>
                </p:oleObj>
              </mc:Choice>
              <mc:Fallback>
                <p:oleObj r:id="rId3" imgW="3525012" imgH="2589276" progId="Word.Documen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625329"/>
                        <a:ext cx="3524250" cy="1941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5.6.3  </a:t>
            </a:r>
            <a:r>
              <a:rPr lang="zh-CN" altLang="en-US" dirty="0"/>
              <a:t>选择确认 </a:t>
            </a:r>
            <a:r>
              <a:rPr lang="en-US" altLang="zh-CN" dirty="0"/>
              <a:t>SACK </a:t>
            </a:r>
            <a:r>
              <a:rPr lang="en-US" altLang="zh-CN" sz="3500" dirty="0"/>
              <a:t>(Selective ACK)</a:t>
            </a:r>
            <a:r>
              <a:rPr lang="en-US" altLang="zh-CN" dirty="0"/>
              <a:t> 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755576" y="1512093"/>
            <a:ext cx="7488832" cy="2587229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接收方收到了和前面的字节流不连续的两个字节块。</a:t>
            </a:r>
          </a:p>
          <a:p>
            <a:pPr eaLnBrk="1" hangingPunct="1"/>
            <a:r>
              <a:rPr lang="zh-CN" altLang="en-US" sz="2400" dirty="0"/>
              <a:t>如果这些字节的序号都在接收窗口之内，那么接收方就先收下这些数据，但要把这些信息准确地告诉发送方，使发送方不要再重复发送这些已收到的数据。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b"/>
          <a:lstStyle/>
          <a:p>
            <a:pPr eaLnBrk="1" hangingPunct="1"/>
            <a:r>
              <a:rPr lang="en-US" altLang="zh-CN" dirty="0"/>
              <a:t>5.6  TCP </a:t>
            </a:r>
            <a:r>
              <a:rPr lang="zh-CN" altLang="en-US" dirty="0"/>
              <a:t>可靠传输的实现</a:t>
            </a:r>
            <a:endParaRPr lang="zh-CN" altLang="en-US" sz="4000" dirty="0"/>
          </a:p>
        </p:txBody>
      </p:sp>
      <p:sp>
        <p:nvSpPr>
          <p:cNvPr id="29699" name="Text Box 4"/>
          <p:cNvSpPr txBox="1">
            <a:spLocks noChangeArrowheads="1"/>
          </p:cNvSpPr>
          <p:nvPr/>
        </p:nvSpPr>
        <p:spPr bwMode="auto">
          <a:xfrm>
            <a:off x="7661712" y="2449117"/>
            <a:ext cx="69762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前移</a:t>
            </a:r>
          </a:p>
        </p:txBody>
      </p:sp>
      <p:sp>
        <p:nvSpPr>
          <p:cNvPr id="29700" name="AutoShape 5"/>
          <p:cNvSpPr>
            <a:spLocks noChangeArrowheads="1"/>
          </p:cNvSpPr>
          <p:nvPr/>
        </p:nvSpPr>
        <p:spPr bwMode="auto">
          <a:xfrm>
            <a:off x="7258050" y="2576513"/>
            <a:ext cx="503238" cy="108347"/>
          </a:xfrm>
          <a:prstGeom prst="rightArrow">
            <a:avLst>
              <a:gd name="adj1" fmla="val 50000"/>
              <a:gd name="adj2" fmla="val 8707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29701" name="AutoShape 6"/>
          <p:cNvSpPr>
            <a:spLocks noChangeArrowheads="1"/>
          </p:cNvSpPr>
          <p:nvPr/>
        </p:nvSpPr>
        <p:spPr bwMode="auto">
          <a:xfrm flipH="1">
            <a:off x="6778625" y="2576513"/>
            <a:ext cx="503238" cy="108347"/>
          </a:xfrm>
          <a:prstGeom prst="rightArrow">
            <a:avLst>
              <a:gd name="adj1" fmla="val 50000"/>
              <a:gd name="adj2" fmla="val 870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29702" name="AutoShape 7"/>
          <p:cNvSpPr>
            <a:spLocks noChangeArrowheads="1"/>
          </p:cNvSpPr>
          <p:nvPr/>
        </p:nvSpPr>
        <p:spPr bwMode="auto">
          <a:xfrm>
            <a:off x="1504950" y="2576513"/>
            <a:ext cx="503238" cy="108347"/>
          </a:xfrm>
          <a:prstGeom prst="rightArrow">
            <a:avLst>
              <a:gd name="adj1" fmla="val 50000"/>
              <a:gd name="adj2" fmla="val 87072"/>
            </a:avLst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29703" name="Text Box 8"/>
          <p:cNvSpPr txBox="1">
            <a:spLocks noChangeArrowheads="1"/>
          </p:cNvSpPr>
          <p:nvPr/>
        </p:nvSpPr>
        <p:spPr bwMode="auto">
          <a:xfrm>
            <a:off x="7391291" y="3295651"/>
            <a:ext cx="146706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不允许发送</a:t>
            </a: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74169" y="3342085"/>
            <a:ext cx="121058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已发送并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收到确认</a:t>
            </a:r>
          </a:p>
        </p:txBody>
      </p:sp>
      <p:sp>
        <p:nvSpPr>
          <p:cNvPr id="29705" name="Line 10"/>
          <p:cNvSpPr>
            <a:spLocks noChangeShapeType="1"/>
          </p:cNvSpPr>
          <p:nvPr/>
        </p:nvSpPr>
        <p:spPr bwMode="auto">
          <a:xfrm>
            <a:off x="1514475" y="2830116"/>
            <a:ext cx="5761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3276601" y="2667001"/>
            <a:ext cx="227043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A </a:t>
            </a: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的发送窗口 </a:t>
            </a: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= 20</a:t>
            </a:r>
          </a:p>
        </p:txBody>
      </p:sp>
      <p:sp>
        <p:nvSpPr>
          <p:cNvPr id="29707" name="Text Box 12"/>
          <p:cNvSpPr txBox="1">
            <a:spLocks noChangeArrowheads="1"/>
          </p:cNvSpPr>
          <p:nvPr/>
        </p:nvSpPr>
        <p:spPr bwMode="auto">
          <a:xfrm>
            <a:off x="3408949" y="3420667"/>
            <a:ext cx="1980029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允许发送的序号</a:t>
            </a:r>
          </a:p>
        </p:txBody>
      </p:sp>
      <p:sp>
        <p:nvSpPr>
          <p:cNvPr id="29708" name="Rectangle 13"/>
          <p:cNvSpPr>
            <a:spLocks noChangeArrowheads="1"/>
          </p:cNvSpPr>
          <p:nvPr/>
        </p:nvSpPr>
        <p:spPr bwMode="auto">
          <a:xfrm>
            <a:off x="1514475" y="2956323"/>
            <a:ext cx="5767388" cy="48696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109538" y="3118248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26</a:t>
            </a:r>
          </a:p>
        </p:txBody>
      </p:sp>
      <p:sp>
        <p:nvSpPr>
          <p:cNvPr id="29710" name="Rectangle 15"/>
          <p:cNvSpPr>
            <a:spLocks noChangeArrowheads="1"/>
          </p:cNvSpPr>
          <p:nvPr/>
        </p:nvSpPr>
        <p:spPr bwMode="auto">
          <a:xfrm>
            <a:off x="398463" y="3117056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27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87388" y="3115866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28</a:t>
            </a:r>
          </a:p>
        </p:txBody>
      </p:sp>
      <p:sp>
        <p:nvSpPr>
          <p:cNvPr id="29712" name="Rectangle 17"/>
          <p:cNvSpPr>
            <a:spLocks noChangeArrowheads="1"/>
          </p:cNvSpPr>
          <p:nvPr/>
        </p:nvSpPr>
        <p:spPr bwMode="auto">
          <a:xfrm>
            <a:off x="976313" y="3114675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29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1265238" y="3113485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30</a:t>
            </a:r>
          </a:p>
        </p:txBody>
      </p:sp>
      <p:sp>
        <p:nvSpPr>
          <p:cNvPr id="29714" name="Rectangle 19"/>
          <p:cNvSpPr>
            <a:spLocks noChangeArrowheads="1"/>
          </p:cNvSpPr>
          <p:nvPr/>
        </p:nvSpPr>
        <p:spPr bwMode="auto">
          <a:xfrm>
            <a:off x="1554163" y="3112294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31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1843088" y="3111104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32</a:t>
            </a:r>
          </a:p>
        </p:txBody>
      </p:sp>
      <p:sp>
        <p:nvSpPr>
          <p:cNvPr id="29716" name="Rectangle 21"/>
          <p:cNvSpPr>
            <a:spLocks noChangeArrowheads="1"/>
          </p:cNvSpPr>
          <p:nvPr/>
        </p:nvSpPr>
        <p:spPr bwMode="auto">
          <a:xfrm>
            <a:off x="2132013" y="3109912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33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2420938" y="3108723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34</a:t>
            </a:r>
          </a:p>
        </p:txBody>
      </p:sp>
      <p:sp>
        <p:nvSpPr>
          <p:cNvPr id="29718" name="Rectangle 23"/>
          <p:cNvSpPr>
            <a:spLocks noChangeArrowheads="1"/>
          </p:cNvSpPr>
          <p:nvPr/>
        </p:nvSpPr>
        <p:spPr bwMode="auto">
          <a:xfrm>
            <a:off x="2709863" y="3107531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35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2998788" y="3106341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36</a:t>
            </a:r>
          </a:p>
        </p:txBody>
      </p:sp>
      <p:sp>
        <p:nvSpPr>
          <p:cNvPr id="29720" name="Rectangle 25"/>
          <p:cNvSpPr>
            <a:spLocks noChangeArrowheads="1"/>
          </p:cNvSpPr>
          <p:nvPr/>
        </p:nvSpPr>
        <p:spPr bwMode="auto">
          <a:xfrm>
            <a:off x="3287713" y="3105150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37</a:t>
            </a:r>
          </a:p>
        </p:txBody>
      </p:sp>
      <p:sp>
        <p:nvSpPr>
          <p:cNvPr id="29721" name="Rectangle 26"/>
          <p:cNvSpPr>
            <a:spLocks noChangeArrowheads="1"/>
          </p:cNvSpPr>
          <p:nvPr/>
        </p:nvSpPr>
        <p:spPr bwMode="auto">
          <a:xfrm>
            <a:off x="3576638" y="3103960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38</a:t>
            </a:r>
          </a:p>
        </p:txBody>
      </p:sp>
      <p:sp>
        <p:nvSpPr>
          <p:cNvPr id="29722" name="Rectangle 27"/>
          <p:cNvSpPr>
            <a:spLocks noChangeArrowheads="1"/>
          </p:cNvSpPr>
          <p:nvPr/>
        </p:nvSpPr>
        <p:spPr bwMode="auto">
          <a:xfrm>
            <a:off x="3865563" y="3102769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39</a:t>
            </a:r>
          </a:p>
        </p:txBody>
      </p:sp>
      <p:sp>
        <p:nvSpPr>
          <p:cNvPr id="29723" name="Rectangle 28"/>
          <p:cNvSpPr>
            <a:spLocks noChangeArrowheads="1"/>
          </p:cNvSpPr>
          <p:nvPr/>
        </p:nvSpPr>
        <p:spPr bwMode="auto">
          <a:xfrm>
            <a:off x="4154488" y="3101579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40</a:t>
            </a:r>
          </a:p>
        </p:txBody>
      </p:sp>
      <p:sp>
        <p:nvSpPr>
          <p:cNvPr id="29724" name="Rectangle 29"/>
          <p:cNvSpPr>
            <a:spLocks noChangeArrowheads="1"/>
          </p:cNvSpPr>
          <p:nvPr/>
        </p:nvSpPr>
        <p:spPr bwMode="auto">
          <a:xfrm>
            <a:off x="4443413" y="3100387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41</a:t>
            </a:r>
          </a:p>
        </p:txBody>
      </p:sp>
      <p:sp>
        <p:nvSpPr>
          <p:cNvPr id="29725" name="Rectangle 30"/>
          <p:cNvSpPr>
            <a:spLocks noChangeArrowheads="1"/>
          </p:cNvSpPr>
          <p:nvPr/>
        </p:nvSpPr>
        <p:spPr bwMode="auto">
          <a:xfrm>
            <a:off x="4732338" y="3099198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42</a:t>
            </a:r>
          </a:p>
        </p:txBody>
      </p:sp>
      <p:sp>
        <p:nvSpPr>
          <p:cNvPr id="29726" name="Rectangle 31"/>
          <p:cNvSpPr>
            <a:spLocks noChangeArrowheads="1"/>
          </p:cNvSpPr>
          <p:nvPr/>
        </p:nvSpPr>
        <p:spPr bwMode="auto">
          <a:xfrm>
            <a:off x="5021263" y="3098006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43</a:t>
            </a:r>
          </a:p>
        </p:txBody>
      </p:sp>
      <p:sp>
        <p:nvSpPr>
          <p:cNvPr id="29727" name="Rectangle 32"/>
          <p:cNvSpPr>
            <a:spLocks noChangeArrowheads="1"/>
          </p:cNvSpPr>
          <p:nvPr/>
        </p:nvSpPr>
        <p:spPr bwMode="auto">
          <a:xfrm>
            <a:off x="5310188" y="3096816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44</a:t>
            </a:r>
          </a:p>
        </p:txBody>
      </p:sp>
      <p:sp>
        <p:nvSpPr>
          <p:cNvPr id="29728" name="Rectangle 33"/>
          <p:cNvSpPr>
            <a:spLocks noChangeArrowheads="1"/>
          </p:cNvSpPr>
          <p:nvPr/>
        </p:nvSpPr>
        <p:spPr bwMode="auto">
          <a:xfrm>
            <a:off x="5599113" y="3095625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45</a:t>
            </a:r>
          </a:p>
        </p:txBody>
      </p:sp>
      <p:sp>
        <p:nvSpPr>
          <p:cNvPr id="29729" name="Rectangle 34"/>
          <p:cNvSpPr>
            <a:spLocks noChangeArrowheads="1"/>
          </p:cNvSpPr>
          <p:nvPr/>
        </p:nvSpPr>
        <p:spPr bwMode="auto">
          <a:xfrm>
            <a:off x="5888038" y="3094435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46</a:t>
            </a:r>
          </a:p>
        </p:txBody>
      </p:sp>
      <p:sp>
        <p:nvSpPr>
          <p:cNvPr id="29730" name="Rectangle 35"/>
          <p:cNvSpPr>
            <a:spLocks noChangeArrowheads="1"/>
          </p:cNvSpPr>
          <p:nvPr/>
        </p:nvSpPr>
        <p:spPr bwMode="auto">
          <a:xfrm>
            <a:off x="6176963" y="3093244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47</a:t>
            </a:r>
          </a:p>
        </p:txBody>
      </p:sp>
      <p:sp>
        <p:nvSpPr>
          <p:cNvPr id="29731" name="Rectangle 36"/>
          <p:cNvSpPr>
            <a:spLocks noChangeArrowheads="1"/>
          </p:cNvSpPr>
          <p:nvPr/>
        </p:nvSpPr>
        <p:spPr bwMode="auto">
          <a:xfrm>
            <a:off x="6465888" y="3092054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48</a:t>
            </a:r>
          </a:p>
        </p:txBody>
      </p:sp>
      <p:sp>
        <p:nvSpPr>
          <p:cNvPr id="29732" name="Rectangle 37"/>
          <p:cNvSpPr>
            <a:spLocks noChangeArrowheads="1"/>
          </p:cNvSpPr>
          <p:nvPr/>
        </p:nvSpPr>
        <p:spPr bwMode="auto">
          <a:xfrm>
            <a:off x="6754813" y="3090862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49</a:t>
            </a:r>
          </a:p>
        </p:txBody>
      </p:sp>
      <p:sp>
        <p:nvSpPr>
          <p:cNvPr id="29733" name="Rectangle 38"/>
          <p:cNvSpPr>
            <a:spLocks noChangeArrowheads="1"/>
          </p:cNvSpPr>
          <p:nvPr/>
        </p:nvSpPr>
        <p:spPr bwMode="auto">
          <a:xfrm>
            <a:off x="7043738" y="3089673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50</a:t>
            </a:r>
          </a:p>
        </p:txBody>
      </p:sp>
      <p:sp>
        <p:nvSpPr>
          <p:cNvPr id="29734" name="Rectangle 39"/>
          <p:cNvSpPr>
            <a:spLocks noChangeArrowheads="1"/>
          </p:cNvSpPr>
          <p:nvPr/>
        </p:nvSpPr>
        <p:spPr bwMode="auto">
          <a:xfrm>
            <a:off x="7332663" y="3088481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51</a:t>
            </a:r>
          </a:p>
        </p:txBody>
      </p:sp>
      <p:sp>
        <p:nvSpPr>
          <p:cNvPr id="29735" name="Rectangle 40"/>
          <p:cNvSpPr>
            <a:spLocks noChangeArrowheads="1"/>
          </p:cNvSpPr>
          <p:nvPr/>
        </p:nvSpPr>
        <p:spPr bwMode="auto">
          <a:xfrm>
            <a:off x="7621588" y="3087291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52</a:t>
            </a:r>
          </a:p>
        </p:txBody>
      </p:sp>
      <p:sp>
        <p:nvSpPr>
          <p:cNvPr id="29736" name="Rectangle 41"/>
          <p:cNvSpPr>
            <a:spLocks noChangeArrowheads="1"/>
          </p:cNvSpPr>
          <p:nvPr/>
        </p:nvSpPr>
        <p:spPr bwMode="auto">
          <a:xfrm>
            <a:off x="7910513" y="3086100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53</a:t>
            </a:r>
          </a:p>
        </p:txBody>
      </p:sp>
      <p:sp>
        <p:nvSpPr>
          <p:cNvPr id="29737" name="Rectangle 42"/>
          <p:cNvSpPr>
            <a:spLocks noChangeArrowheads="1"/>
          </p:cNvSpPr>
          <p:nvPr/>
        </p:nvSpPr>
        <p:spPr bwMode="auto">
          <a:xfrm>
            <a:off x="8199438" y="3084910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54</a:t>
            </a:r>
          </a:p>
        </p:txBody>
      </p:sp>
      <p:sp>
        <p:nvSpPr>
          <p:cNvPr id="29738" name="Rectangle 43"/>
          <p:cNvSpPr>
            <a:spLocks noChangeArrowheads="1"/>
          </p:cNvSpPr>
          <p:nvPr/>
        </p:nvSpPr>
        <p:spPr bwMode="auto">
          <a:xfrm>
            <a:off x="8488363" y="3083719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55</a:t>
            </a:r>
          </a:p>
        </p:txBody>
      </p:sp>
      <p:sp>
        <p:nvSpPr>
          <p:cNvPr id="29739" name="Rectangle 44"/>
          <p:cNvSpPr>
            <a:spLocks noChangeArrowheads="1"/>
          </p:cNvSpPr>
          <p:nvPr/>
        </p:nvSpPr>
        <p:spPr bwMode="auto">
          <a:xfrm>
            <a:off x="8769350" y="3083719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56</a:t>
            </a:r>
          </a:p>
        </p:txBody>
      </p:sp>
      <p:sp>
        <p:nvSpPr>
          <p:cNvPr id="29740" name="Line 45"/>
          <p:cNvSpPr>
            <a:spLocks noChangeShapeType="1"/>
          </p:cNvSpPr>
          <p:nvPr/>
        </p:nvSpPr>
        <p:spPr bwMode="auto">
          <a:xfrm flipH="1" flipV="1">
            <a:off x="1662114" y="3344467"/>
            <a:ext cx="9525" cy="38338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1" name="Text Box 46"/>
          <p:cNvSpPr txBox="1">
            <a:spLocks noChangeArrowheads="1"/>
          </p:cNvSpPr>
          <p:nvPr/>
        </p:nvSpPr>
        <p:spPr bwMode="auto">
          <a:xfrm>
            <a:off x="1095266" y="3711178"/>
            <a:ext cx="14670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B </a:t>
            </a: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期望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收到的序号</a:t>
            </a:r>
          </a:p>
        </p:txBody>
      </p:sp>
      <p:sp>
        <p:nvSpPr>
          <p:cNvPr id="29742" name="Line 47"/>
          <p:cNvSpPr>
            <a:spLocks noChangeShapeType="1"/>
          </p:cNvSpPr>
          <p:nvPr/>
        </p:nvSpPr>
        <p:spPr bwMode="auto">
          <a:xfrm>
            <a:off x="1504950" y="2475310"/>
            <a:ext cx="7938" cy="101798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Text Box 48"/>
          <p:cNvSpPr txBox="1">
            <a:spLocks noChangeArrowheads="1"/>
          </p:cNvSpPr>
          <p:nvPr/>
        </p:nvSpPr>
        <p:spPr bwMode="auto">
          <a:xfrm>
            <a:off x="6875404" y="2169319"/>
            <a:ext cx="800219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前沿</a:t>
            </a:r>
          </a:p>
        </p:txBody>
      </p:sp>
      <p:sp>
        <p:nvSpPr>
          <p:cNvPr id="29744" name="Text Box 49"/>
          <p:cNvSpPr txBox="1">
            <a:spLocks noChangeArrowheads="1"/>
          </p:cNvSpPr>
          <p:nvPr/>
        </p:nvSpPr>
        <p:spPr bwMode="auto">
          <a:xfrm>
            <a:off x="1122304" y="2169319"/>
            <a:ext cx="800219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后沿</a:t>
            </a:r>
          </a:p>
        </p:txBody>
      </p:sp>
      <p:sp>
        <p:nvSpPr>
          <p:cNvPr id="29745" name="Line 50"/>
          <p:cNvSpPr>
            <a:spLocks noChangeShapeType="1"/>
          </p:cNvSpPr>
          <p:nvPr/>
        </p:nvSpPr>
        <p:spPr bwMode="auto">
          <a:xfrm>
            <a:off x="7273925" y="2464594"/>
            <a:ext cx="7938" cy="10179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Text Box 51"/>
          <p:cNvSpPr txBox="1">
            <a:spLocks noChangeArrowheads="1"/>
          </p:cNvSpPr>
          <p:nvPr/>
        </p:nvSpPr>
        <p:spPr bwMode="auto">
          <a:xfrm>
            <a:off x="1932425" y="2450307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前移</a:t>
            </a:r>
          </a:p>
        </p:txBody>
      </p:sp>
      <p:sp>
        <p:nvSpPr>
          <p:cNvPr id="29747" name="Text Box 52"/>
          <p:cNvSpPr txBox="1">
            <a:spLocks noChangeArrowheads="1"/>
          </p:cNvSpPr>
          <p:nvPr/>
        </p:nvSpPr>
        <p:spPr bwMode="auto">
          <a:xfrm>
            <a:off x="6174225" y="2447926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收缩</a:t>
            </a:r>
          </a:p>
        </p:txBody>
      </p:sp>
      <p:grpSp>
        <p:nvGrpSpPr>
          <p:cNvPr id="29748" name="Group 53"/>
          <p:cNvGrpSpPr>
            <a:grpSpLocks/>
          </p:cNvGrpSpPr>
          <p:nvPr/>
        </p:nvGrpSpPr>
        <p:grpSpPr bwMode="auto">
          <a:xfrm>
            <a:off x="6011863" y="2506266"/>
            <a:ext cx="215900" cy="216694"/>
            <a:chOff x="3833" y="1298"/>
            <a:chExt cx="136" cy="182"/>
          </a:xfrm>
        </p:grpSpPr>
        <p:sp>
          <p:nvSpPr>
            <p:cNvPr id="29751" name="Line 54"/>
            <p:cNvSpPr>
              <a:spLocks noChangeShapeType="1"/>
            </p:cNvSpPr>
            <p:nvPr/>
          </p:nvSpPr>
          <p:spPr bwMode="auto">
            <a:xfrm flipH="1">
              <a:off x="3833" y="1298"/>
              <a:ext cx="136" cy="18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55"/>
            <p:cNvSpPr>
              <a:spLocks noChangeShapeType="1"/>
            </p:cNvSpPr>
            <p:nvPr/>
          </p:nvSpPr>
          <p:spPr bwMode="auto">
            <a:xfrm>
              <a:off x="3833" y="1298"/>
              <a:ext cx="136" cy="182"/>
            </a:xfrm>
            <a:prstGeom prst="line">
              <a:avLst/>
            </a:prstGeom>
            <a:noFill/>
            <a:ln w="57150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749" name="Text Box 56"/>
          <p:cNvSpPr txBox="1">
            <a:spLocks noChangeArrowheads="1"/>
          </p:cNvSpPr>
          <p:nvPr/>
        </p:nvSpPr>
        <p:spPr bwMode="auto">
          <a:xfrm>
            <a:off x="2606948" y="1383507"/>
            <a:ext cx="3620542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folHlink"/>
                </a:solidFill>
                <a:ea typeface="黑体" pitchFamily="49" charset="-122"/>
              </a:rPr>
              <a:t>根据 </a:t>
            </a:r>
            <a:r>
              <a:rPr lang="en-US" altLang="zh-CN" sz="2400" dirty="0">
                <a:solidFill>
                  <a:schemeClr val="folHlink"/>
                </a:solidFill>
                <a:ea typeface="黑体" pitchFamily="49" charset="-122"/>
              </a:rPr>
              <a:t>B </a:t>
            </a:r>
            <a:r>
              <a:rPr lang="zh-CN" altLang="en-US" sz="2400" dirty="0">
                <a:solidFill>
                  <a:schemeClr val="folHlink"/>
                </a:solidFill>
                <a:ea typeface="黑体" pitchFamily="49" charset="-122"/>
              </a:rPr>
              <a:t>给出的窗口值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folHlink"/>
                </a:solidFill>
                <a:ea typeface="黑体" pitchFamily="49" charset="-122"/>
              </a:rPr>
              <a:t>A </a:t>
            </a:r>
            <a:r>
              <a:rPr lang="zh-CN" altLang="en-US" sz="2400" dirty="0">
                <a:solidFill>
                  <a:schemeClr val="folHlink"/>
                </a:solidFill>
                <a:ea typeface="黑体" pitchFamily="49" charset="-122"/>
              </a:rPr>
              <a:t>构造出自己的发送窗口 </a:t>
            </a:r>
          </a:p>
        </p:txBody>
      </p:sp>
      <p:sp>
        <p:nvSpPr>
          <p:cNvPr id="29750" name="Text Box 57"/>
          <p:cNvSpPr txBox="1">
            <a:spLocks noChangeArrowheads="1"/>
          </p:cNvSpPr>
          <p:nvPr/>
        </p:nvSpPr>
        <p:spPr bwMode="auto">
          <a:xfrm>
            <a:off x="4601693" y="3921919"/>
            <a:ext cx="3347391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chemeClr val="folHlink"/>
                </a:solidFill>
                <a:ea typeface="黑体" pitchFamily="49" charset="-122"/>
              </a:rPr>
              <a:t>TCP </a:t>
            </a:r>
            <a:r>
              <a:rPr lang="zh-CN" altLang="en-US" sz="2400" dirty="0">
                <a:solidFill>
                  <a:schemeClr val="folHlink"/>
                </a:solidFill>
                <a:ea typeface="黑体" pitchFamily="49" charset="-122"/>
              </a:rPr>
              <a:t>标准强烈不赞成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chemeClr val="folHlink"/>
                </a:solidFill>
                <a:ea typeface="黑体" pitchFamily="49" charset="-122"/>
              </a:rPr>
              <a:t>发送窗口前沿向后收缩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50875" y="226219"/>
            <a:ext cx="7543800" cy="829866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接收到的字节流序号不连续 </a:t>
            </a:r>
          </a:p>
        </p:txBody>
      </p:sp>
      <p:sp>
        <p:nvSpPr>
          <p:cNvPr id="48131" name="Rectangle 6"/>
          <p:cNvSpPr>
            <a:spLocks noChangeArrowheads="1"/>
          </p:cNvSpPr>
          <p:nvPr/>
        </p:nvSpPr>
        <p:spPr bwMode="auto">
          <a:xfrm>
            <a:off x="179388" y="1690688"/>
            <a:ext cx="20891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8132" name="Rectangle 7"/>
          <p:cNvSpPr>
            <a:spLocks noChangeArrowheads="1"/>
          </p:cNvSpPr>
          <p:nvPr/>
        </p:nvSpPr>
        <p:spPr bwMode="auto">
          <a:xfrm>
            <a:off x="3132139" y="1690688"/>
            <a:ext cx="1944687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8133" name="Rectangle 8"/>
          <p:cNvSpPr>
            <a:spLocks noChangeArrowheads="1"/>
          </p:cNvSpPr>
          <p:nvPr/>
        </p:nvSpPr>
        <p:spPr bwMode="auto">
          <a:xfrm>
            <a:off x="5867400" y="1690688"/>
            <a:ext cx="2736850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8134" name="Text Box 15"/>
          <p:cNvSpPr txBox="1">
            <a:spLocks noChangeArrowheads="1"/>
          </p:cNvSpPr>
          <p:nvPr/>
        </p:nvSpPr>
        <p:spPr bwMode="auto">
          <a:xfrm>
            <a:off x="215900" y="1726406"/>
            <a:ext cx="84946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1                            1000                  1501                     3000                 3501                                    4500</a:t>
            </a:r>
          </a:p>
        </p:txBody>
      </p:sp>
      <p:sp>
        <p:nvSpPr>
          <p:cNvPr id="48135" name="Text Box 19"/>
          <p:cNvSpPr txBox="1">
            <a:spLocks noChangeArrowheads="1"/>
          </p:cNvSpPr>
          <p:nvPr/>
        </p:nvSpPr>
        <p:spPr bwMode="auto">
          <a:xfrm>
            <a:off x="1403350" y="2176462"/>
            <a:ext cx="14285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确认号 </a:t>
            </a: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= 1001</a:t>
            </a:r>
          </a:p>
        </p:txBody>
      </p:sp>
      <p:sp>
        <p:nvSpPr>
          <p:cNvPr id="48136" name="Text Box 26"/>
          <p:cNvSpPr txBox="1">
            <a:spLocks noChangeArrowheads="1"/>
          </p:cNvSpPr>
          <p:nvPr/>
        </p:nvSpPr>
        <p:spPr bwMode="auto">
          <a:xfrm>
            <a:off x="2924176" y="2176462"/>
            <a:ext cx="10070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L</a:t>
            </a:r>
            <a:r>
              <a:rPr lang="en-US" altLang="zh-CN" sz="1600" baseline="-250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= 1501</a:t>
            </a:r>
          </a:p>
        </p:txBody>
      </p:sp>
      <p:sp>
        <p:nvSpPr>
          <p:cNvPr id="48137" name="Text Box 27"/>
          <p:cNvSpPr txBox="1">
            <a:spLocks noChangeArrowheads="1"/>
          </p:cNvSpPr>
          <p:nvPr/>
        </p:nvSpPr>
        <p:spPr bwMode="auto">
          <a:xfrm>
            <a:off x="5659439" y="2176462"/>
            <a:ext cx="10070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L</a:t>
            </a:r>
            <a:r>
              <a:rPr lang="en-US" altLang="zh-CN" sz="1600" baseline="-250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= 3501</a:t>
            </a:r>
          </a:p>
        </p:txBody>
      </p:sp>
      <p:sp>
        <p:nvSpPr>
          <p:cNvPr id="48138" name="Text Box 28"/>
          <p:cNvSpPr txBox="1">
            <a:spLocks noChangeArrowheads="1"/>
          </p:cNvSpPr>
          <p:nvPr/>
        </p:nvSpPr>
        <p:spPr bwMode="auto">
          <a:xfrm>
            <a:off x="4643439" y="2176462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sz="1600" baseline="-250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= 3001</a:t>
            </a:r>
          </a:p>
        </p:txBody>
      </p:sp>
      <p:sp>
        <p:nvSpPr>
          <p:cNvPr id="48139" name="Text Box 29"/>
          <p:cNvSpPr txBox="1">
            <a:spLocks noChangeArrowheads="1"/>
          </p:cNvSpPr>
          <p:nvPr/>
        </p:nvSpPr>
        <p:spPr bwMode="auto">
          <a:xfrm>
            <a:off x="8097839" y="2176462"/>
            <a:ext cx="101822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sz="1600" baseline="-250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en-US" altLang="zh-CN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= 4501</a:t>
            </a:r>
          </a:p>
        </p:txBody>
      </p:sp>
      <p:sp>
        <p:nvSpPr>
          <p:cNvPr id="48140" name="Line 5"/>
          <p:cNvSpPr>
            <a:spLocks noChangeShapeType="1"/>
          </p:cNvSpPr>
          <p:nvPr/>
        </p:nvSpPr>
        <p:spPr bwMode="auto">
          <a:xfrm>
            <a:off x="179388" y="1546622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Text Box 9"/>
          <p:cNvSpPr txBox="1">
            <a:spLocks noChangeArrowheads="1"/>
          </p:cNvSpPr>
          <p:nvPr/>
        </p:nvSpPr>
        <p:spPr bwMode="auto">
          <a:xfrm>
            <a:off x="2268538" y="1494235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36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48142" name="Text Box 10"/>
          <p:cNvSpPr txBox="1">
            <a:spLocks noChangeArrowheads="1"/>
          </p:cNvSpPr>
          <p:nvPr/>
        </p:nvSpPr>
        <p:spPr bwMode="auto">
          <a:xfrm>
            <a:off x="5076825" y="1422797"/>
            <a:ext cx="7489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4400" b="1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48143" name="Line 11"/>
          <p:cNvSpPr>
            <a:spLocks noChangeShapeType="1"/>
          </p:cNvSpPr>
          <p:nvPr/>
        </p:nvSpPr>
        <p:spPr bwMode="auto">
          <a:xfrm flipH="1">
            <a:off x="171450" y="1473994"/>
            <a:ext cx="7938" cy="1988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Text Box 12"/>
          <p:cNvSpPr txBox="1">
            <a:spLocks noChangeArrowheads="1"/>
          </p:cNvSpPr>
          <p:nvPr/>
        </p:nvSpPr>
        <p:spPr bwMode="auto">
          <a:xfrm>
            <a:off x="539750" y="1400175"/>
            <a:ext cx="1415772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连续的字节流</a:t>
            </a:r>
          </a:p>
        </p:txBody>
      </p:sp>
      <p:sp>
        <p:nvSpPr>
          <p:cNvPr id="48145" name="Line 13"/>
          <p:cNvSpPr>
            <a:spLocks noChangeShapeType="1"/>
          </p:cNvSpPr>
          <p:nvPr/>
        </p:nvSpPr>
        <p:spPr bwMode="auto">
          <a:xfrm flipH="1">
            <a:off x="2260600" y="1473994"/>
            <a:ext cx="7938" cy="1988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14"/>
          <p:cNvSpPr>
            <a:spLocks noChangeShapeType="1"/>
          </p:cNvSpPr>
          <p:nvPr/>
        </p:nvSpPr>
        <p:spPr bwMode="auto">
          <a:xfrm flipV="1">
            <a:off x="2314575" y="1906191"/>
            <a:ext cx="0" cy="3238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Text Box 16"/>
          <p:cNvSpPr txBox="1">
            <a:spLocks noChangeArrowheads="1"/>
          </p:cNvSpPr>
          <p:nvPr/>
        </p:nvSpPr>
        <p:spPr bwMode="auto">
          <a:xfrm>
            <a:off x="987425" y="161686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48148" name="Text Box 17"/>
          <p:cNvSpPr txBox="1">
            <a:spLocks noChangeArrowheads="1"/>
          </p:cNvSpPr>
          <p:nvPr/>
        </p:nvSpPr>
        <p:spPr bwMode="auto">
          <a:xfrm>
            <a:off x="3867150" y="161686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48149" name="Text Box 18"/>
          <p:cNvSpPr txBox="1">
            <a:spLocks noChangeArrowheads="1"/>
          </p:cNvSpPr>
          <p:nvPr/>
        </p:nvSpPr>
        <p:spPr bwMode="auto">
          <a:xfrm>
            <a:off x="7107238" y="161686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4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…</a:t>
            </a:r>
          </a:p>
        </p:txBody>
      </p:sp>
      <p:sp>
        <p:nvSpPr>
          <p:cNvPr id="48150" name="Line 20"/>
          <p:cNvSpPr>
            <a:spLocks noChangeShapeType="1"/>
          </p:cNvSpPr>
          <p:nvPr/>
        </p:nvSpPr>
        <p:spPr bwMode="auto">
          <a:xfrm flipV="1">
            <a:off x="3348038" y="1906191"/>
            <a:ext cx="0" cy="3238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21"/>
          <p:cNvSpPr>
            <a:spLocks noChangeShapeType="1"/>
          </p:cNvSpPr>
          <p:nvPr/>
        </p:nvSpPr>
        <p:spPr bwMode="auto">
          <a:xfrm flipV="1">
            <a:off x="5148263" y="1906191"/>
            <a:ext cx="0" cy="3238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2" name="Line 22"/>
          <p:cNvSpPr>
            <a:spLocks noChangeShapeType="1"/>
          </p:cNvSpPr>
          <p:nvPr/>
        </p:nvSpPr>
        <p:spPr bwMode="auto">
          <a:xfrm flipV="1">
            <a:off x="6084888" y="1906191"/>
            <a:ext cx="0" cy="3238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3" name="Line 23"/>
          <p:cNvSpPr>
            <a:spLocks noChangeShapeType="1"/>
          </p:cNvSpPr>
          <p:nvPr/>
        </p:nvSpPr>
        <p:spPr bwMode="auto">
          <a:xfrm flipV="1">
            <a:off x="8675688" y="1906191"/>
            <a:ext cx="0" cy="32385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54" name="Text Box 24"/>
          <p:cNvSpPr txBox="1">
            <a:spLocks noChangeArrowheads="1"/>
          </p:cNvSpPr>
          <p:nvPr/>
        </p:nvSpPr>
        <p:spPr bwMode="auto">
          <a:xfrm>
            <a:off x="3419475" y="1390650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第一个字节块</a:t>
            </a:r>
          </a:p>
        </p:txBody>
      </p:sp>
      <p:sp>
        <p:nvSpPr>
          <p:cNvPr id="48155" name="Text Box 25"/>
          <p:cNvSpPr txBox="1">
            <a:spLocks noChangeArrowheads="1"/>
          </p:cNvSpPr>
          <p:nvPr/>
        </p:nvSpPr>
        <p:spPr bwMode="auto">
          <a:xfrm>
            <a:off x="6624638" y="1383506"/>
            <a:ext cx="141577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160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第二个字节块</a:t>
            </a:r>
          </a:p>
        </p:txBody>
      </p:sp>
      <p:sp>
        <p:nvSpPr>
          <p:cNvPr id="48156" name="Text Box 30"/>
          <p:cNvSpPr txBox="1">
            <a:spLocks noChangeArrowheads="1"/>
          </p:cNvSpPr>
          <p:nvPr/>
        </p:nvSpPr>
        <p:spPr bwMode="auto">
          <a:xfrm>
            <a:off x="403225" y="2661047"/>
            <a:ext cx="6420347" cy="1754326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 </a:t>
            </a: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和前后字节不连续的每一个字节块都有两个边界：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  左边界和右边界。图中用四个指针标记这些边界。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 第一个字节块的左边界 </a:t>
            </a: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L</a:t>
            </a:r>
            <a:r>
              <a:rPr lang="en-US" altLang="zh-CN" sz="1800" baseline="-250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= 1501</a:t>
            </a: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，但右边界 </a:t>
            </a: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R</a:t>
            </a:r>
            <a:r>
              <a:rPr lang="en-US" altLang="zh-CN" sz="1800" baseline="-250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1</a:t>
            </a: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= 3001</a:t>
            </a: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 左边界指出字节块的第一个字节的序号，但右边界减 </a:t>
            </a: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1 </a:t>
            </a: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才是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   字节块中的最后一个序号。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</a:pP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 第二个字节块的左边界 </a:t>
            </a: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L</a:t>
            </a:r>
            <a:r>
              <a:rPr lang="en-US" altLang="zh-CN" sz="1800" baseline="-250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= 3501</a:t>
            </a: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，而右边界 </a:t>
            </a: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R</a:t>
            </a:r>
            <a:r>
              <a:rPr lang="en-US" altLang="zh-CN" sz="1800" baseline="-250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2</a:t>
            </a:r>
            <a:r>
              <a:rPr lang="en-US" altLang="zh-CN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 = 4501</a:t>
            </a:r>
            <a:r>
              <a:rPr lang="zh-CN" altLang="en-US" sz="1800" dirty="0">
                <a:solidFill>
                  <a:schemeClr val="tx2"/>
                </a:solidFill>
                <a:latin typeface="Arial" pitchFamily="34" charset="0"/>
                <a:ea typeface="黑体" pitchFamily="49" charset="-122"/>
              </a:rPr>
              <a:t>。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/>
              <a:t>RFC 2018 </a:t>
            </a:r>
            <a:r>
              <a:rPr lang="zh-CN" altLang="en-US"/>
              <a:t>的规定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512093"/>
            <a:ext cx="7848872" cy="2587229"/>
          </a:xfrm>
        </p:spPr>
        <p:txBody>
          <a:bodyPr/>
          <a:lstStyle/>
          <a:p>
            <a:pPr eaLnBrk="1" hangingPunct="1"/>
            <a:r>
              <a:rPr lang="zh-CN" altLang="en-US" dirty="0"/>
              <a:t>如果要使用选择确认，那么在建立 </a:t>
            </a:r>
            <a:r>
              <a:rPr lang="en-US" altLang="zh-CN" dirty="0"/>
              <a:t>TCP </a:t>
            </a:r>
            <a:r>
              <a:rPr lang="zh-CN" altLang="en-US" dirty="0"/>
              <a:t>连接时，就要在 </a:t>
            </a:r>
            <a:r>
              <a:rPr lang="en-US" altLang="zh-CN" dirty="0"/>
              <a:t>TCP </a:t>
            </a:r>
            <a:r>
              <a:rPr lang="zh-CN" altLang="en-US" dirty="0"/>
              <a:t>首部的选项中加上“允许 </a:t>
            </a:r>
            <a:r>
              <a:rPr lang="en-US" altLang="zh-CN" dirty="0"/>
              <a:t>SACK”</a:t>
            </a:r>
            <a:r>
              <a:rPr lang="zh-CN" altLang="en-US" dirty="0"/>
              <a:t>的选项，而双方必须都事先商定好。</a:t>
            </a:r>
          </a:p>
          <a:p>
            <a:pPr eaLnBrk="1" hangingPunct="1"/>
            <a:r>
              <a:rPr lang="zh-CN" altLang="en-US" dirty="0"/>
              <a:t>如果使用选择确认，那么原来首部中的“确认号字段”的用法仍然不变。只是以后在 </a:t>
            </a:r>
            <a:r>
              <a:rPr lang="en-US" altLang="zh-CN" dirty="0"/>
              <a:t>TCP </a:t>
            </a:r>
            <a:r>
              <a:rPr lang="zh-CN" altLang="en-US" dirty="0"/>
              <a:t>报文段的首部中都增加了 </a:t>
            </a:r>
            <a:r>
              <a:rPr lang="en-US" altLang="zh-CN" dirty="0"/>
              <a:t>SACK </a:t>
            </a:r>
            <a:r>
              <a:rPr lang="zh-CN" altLang="en-US" dirty="0"/>
              <a:t>选项，以便报告收到的不连续的字节块的边界。</a:t>
            </a:r>
          </a:p>
          <a:p>
            <a:pPr eaLnBrk="1" hangingPunct="1"/>
            <a:r>
              <a:rPr lang="zh-CN" altLang="en-US" dirty="0"/>
              <a:t>由于首部选项的长度最多只有 </a:t>
            </a:r>
            <a:r>
              <a:rPr lang="en-US" altLang="zh-CN" dirty="0"/>
              <a:t>40 </a:t>
            </a:r>
            <a:r>
              <a:rPr lang="zh-CN" altLang="en-US" dirty="0"/>
              <a:t>字节，而指明一个边界就要用掉 </a:t>
            </a:r>
            <a:r>
              <a:rPr lang="en-US" altLang="zh-CN" dirty="0"/>
              <a:t>4 </a:t>
            </a:r>
            <a:r>
              <a:rPr lang="zh-CN" altLang="en-US" dirty="0"/>
              <a:t>字节，因此在选项中最多只能指明 </a:t>
            </a:r>
            <a:r>
              <a:rPr lang="en-US" altLang="zh-CN" dirty="0"/>
              <a:t>4 </a:t>
            </a:r>
            <a:r>
              <a:rPr lang="zh-CN" altLang="en-US" dirty="0"/>
              <a:t>个字节块的边界信息。</a:t>
            </a:r>
            <a:r>
              <a:rPr lang="en-US" altLang="zh-CN" b="1" i="1" dirty="0">
                <a:solidFill>
                  <a:srgbClr val="C10323"/>
                </a:solidFill>
              </a:rPr>
              <a:t>Why</a:t>
            </a:r>
            <a:r>
              <a:rPr lang="zh-CN" altLang="en-US" b="1" i="1" dirty="0">
                <a:solidFill>
                  <a:srgbClr val="C10323"/>
                </a:solidFill>
              </a:rPr>
              <a:t>？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/>
              <a:t>5.6.2  </a:t>
            </a:r>
            <a:r>
              <a:rPr lang="zh-CN" altLang="en-US"/>
              <a:t>超时重传时间的选择</a:t>
            </a:r>
          </a:p>
        </p:txBody>
      </p:sp>
      <p:sp>
        <p:nvSpPr>
          <p:cNvPr id="75571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重传机制是 </a:t>
            </a:r>
            <a:r>
              <a:rPr lang="en-US" altLang="zh-CN"/>
              <a:t>TCP </a:t>
            </a:r>
            <a:r>
              <a:rPr lang="zh-CN" altLang="en-US"/>
              <a:t>中最重要和最复杂的问题之一。</a:t>
            </a:r>
          </a:p>
          <a:p>
            <a:pPr eaLnBrk="1" hangingPunct="1"/>
            <a:r>
              <a:rPr lang="en-US" altLang="zh-CN"/>
              <a:t>TCP </a:t>
            </a:r>
            <a:r>
              <a:rPr lang="zh-CN" altLang="en-US"/>
              <a:t>每发送一个报文段，就对这个报文段设置一次计时器。只要计时器设置的重传时间到但还没有收到确认，就要重传这一报文段。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Retransmissions and timeouts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15938" y="1390650"/>
            <a:ext cx="7924800" cy="3209925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Times New Roman" pitchFamily="18" charset="0"/>
              </a:rPr>
              <a:t>BSD uses a coarse-grain timer for TCP’s six timers.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TCP timers: connection-establishment, retransmission, persist, </a:t>
            </a:r>
            <a:r>
              <a:rPr lang="en-US" altLang="zh-CN" sz="1800" dirty="0" err="1">
                <a:latin typeface="Times New Roman" pitchFamily="18" charset="0"/>
              </a:rPr>
              <a:t>keepalive</a:t>
            </a:r>
            <a:r>
              <a:rPr lang="en-US" altLang="zh-CN" sz="1800" dirty="0">
                <a:latin typeface="Times New Roman" pitchFamily="18" charset="0"/>
              </a:rPr>
              <a:t>, FIN_WAIT, TIME_WAIT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The coarse-grain timer ticks off every 500ms.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dirty="0">
                <a:latin typeface="Times New Roman" pitchFamily="18" charset="0"/>
              </a:rPr>
              <a:t>The retransmission timeout (RTO) is bounded between 1 and 64 seconds, and a function of the round-trip time (RTT) estimate.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If over-estimate RTO, delay the retransmission.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If under-estimate RTO, inject duplicate packets into the network.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latin typeface="Times New Roman" pitchFamily="18" charset="0"/>
              </a:rPr>
              <a:t>It also depends on the time of starting the timer in reference to the coarse-grain timer.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Round-trip time</a:t>
            </a: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4211638" y="1600201"/>
          <a:ext cx="4686300" cy="2584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6" r:id="rId4" imgW="7309104" imgH="5596128" progId="Visio.Drawing.4">
                  <p:embed/>
                </p:oleObj>
              </mc:Choice>
              <mc:Fallback>
                <p:oleObj r:id="rId4" imgW="7309104" imgH="5596128" progId="Visio.Drawing.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600201"/>
                        <a:ext cx="4686300" cy="2584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325438" y="1491853"/>
            <a:ext cx="40386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The RTT is based on time difference between segment transmission and ACK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1" dirty="0">
                <a:latin typeface="Times New Roman" pitchFamily="18" charset="0"/>
                <a:ea typeface="宋体" pitchFamily="2" charset="-122"/>
              </a:rPr>
              <a:t>But: 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TCP does not ACK each segment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Each connection has only one timer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/>
              <a:t>往返时延的方差很大</a:t>
            </a: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752475" y="1424681"/>
            <a:ext cx="7900988" cy="2587229"/>
          </a:xfrm>
        </p:spPr>
        <p:txBody>
          <a:bodyPr/>
          <a:lstStyle/>
          <a:p>
            <a:pPr eaLnBrk="1" hangingPunct="1"/>
            <a:r>
              <a:rPr lang="zh-CN" altLang="en-US" dirty="0"/>
              <a:t>由于 </a:t>
            </a:r>
            <a:r>
              <a:rPr lang="en-US" altLang="zh-CN" dirty="0"/>
              <a:t>TCP </a:t>
            </a:r>
            <a:r>
              <a:rPr lang="zh-CN" altLang="en-US" dirty="0"/>
              <a:t>的下层是一个互联网环境，</a:t>
            </a:r>
            <a:r>
              <a:rPr lang="en-US" altLang="zh-CN" dirty="0"/>
              <a:t>IP </a:t>
            </a:r>
            <a:r>
              <a:rPr lang="zh-CN" altLang="en-US" dirty="0"/>
              <a:t>数据报选择的路由变化很大。因而运输层的往返时间的方差也很大。</a:t>
            </a:r>
          </a:p>
        </p:txBody>
      </p:sp>
      <p:sp>
        <p:nvSpPr>
          <p:cNvPr id="53252" name="Line 4"/>
          <p:cNvSpPr>
            <a:spLocks noChangeShapeType="1"/>
          </p:cNvSpPr>
          <p:nvPr/>
        </p:nvSpPr>
        <p:spPr bwMode="auto">
          <a:xfrm>
            <a:off x="755651" y="4205722"/>
            <a:ext cx="79930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5"/>
          <p:cNvSpPr>
            <a:spLocks noChangeShapeType="1"/>
          </p:cNvSpPr>
          <p:nvPr/>
        </p:nvSpPr>
        <p:spPr bwMode="auto">
          <a:xfrm rot="5400000" flipH="1">
            <a:off x="-216297" y="3233776"/>
            <a:ext cx="1940719" cy="3175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Freeform 6"/>
          <p:cNvSpPr>
            <a:spLocks noChangeArrowheads="1"/>
          </p:cNvSpPr>
          <p:nvPr/>
        </p:nvSpPr>
        <p:spPr bwMode="auto">
          <a:xfrm>
            <a:off x="2762251" y="2242382"/>
            <a:ext cx="1851025" cy="1963340"/>
          </a:xfrm>
          <a:custGeom>
            <a:avLst/>
            <a:gdLst>
              <a:gd name="T0" fmla="*/ 0 w 360"/>
              <a:gd name="T1" fmla="*/ 2147483647 h 1012"/>
              <a:gd name="T2" fmla="*/ 2147483647 w 360"/>
              <a:gd name="T3" fmla="*/ 2147483647 h 1012"/>
              <a:gd name="T4" fmla="*/ 2147483647 w 360"/>
              <a:gd name="T5" fmla="*/ 2147483647 h 1012"/>
              <a:gd name="T6" fmla="*/ 2147483647 w 360"/>
              <a:gd name="T7" fmla="*/ 2147483647 h 1012"/>
              <a:gd name="T8" fmla="*/ 2147483647 w 360"/>
              <a:gd name="T9" fmla="*/ 2147483647 h 1012"/>
              <a:gd name="T10" fmla="*/ 2147483647 w 360"/>
              <a:gd name="T11" fmla="*/ 2147483647 h 1012"/>
              <a:gd name="T12" fmla="*/ 2147483647 w 360"/>
              <a:gd name="T13" fmla="*/ 2147483647 h 1012"/>
              <a:gd name="T14" fmla="*/ 2147483647 w 360"/>
              <a:gd name="T15" fmla="*/ 2147483647 h 1012"/>
              <a:gd name="T16" fmla="*/ 2147483647 w 360"/>
              <a:gd name="T17" fmla="*/ 2147483647 h 1012"/>
              <a:gd name="T18" fmla="*/ 2147483647 w 360"/>
              <a:gd name="T19" fmla="*/ 2147483647 h 1012"/>
              <a:gd name="T20" fmla="*/ 2147483647 w 360"/>
              <a:gd name="T21" fmla="*/ 2147483647 h 1012"/>
              <a:gd name="T22" fmla="*/ 2147483647 w 360"/>
              <a:gd name="T23" fmla="*/ 2147483647 h 1012"/>
              <a:gd name="T24" fmla="*/ 2147483647 w 360"/>
              <a:gd name="T25" fmla="*/ 2147483647 h 101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360" h="1012">
                <a:moveTo>
                  <a:pt x="0" y="1012"/>
                </a:moveTo>
                <a:cubicBezTo>
                  <a:pt x="14" y="1007"/>
                  <a:pt x="65" y="995"/>
                  <a:pt x="84" y="982"/>
                </a:cubicBezTo>
                <a:cubicBezTo>
                  <a:pt x="110" y="970"/>
                  <a:pt x="105" y="960"/>
                  <a:pt x="117" y="934"/>
                </a:cubicBezTo>
                <a:cubicBezTo>
                  <a:pt x="129" y="908"/>
                  <a:pt x="128" y="939"/>
                  <a:pt x="135" y="844"/>
                </a:cubicBezTo>
                <a:cubicBezTo>
                  <a:pt x="142" y="749"/>
                  <a:pt x="153" y="486"/>
                  <a:pt x="159" y="364"/>
                </a:cubicBezTo>
                <a:cubicBezTo>
                  <a:pt x="165" y="242"/>
                  <a:pt x="167" y="167"/>
                  <a:pt x="171" y="109"/>
                </a:cubicBezTo>
                <a:cubicBezTo>
                  <a:pt x="175" y="51"/>
                  <a:pt x="178" y="31"/>
                  <a:pt x="183" y="16"/>
                </a:cubicBezTo>
                <a:cubicBezTo>
                  <a:pt x="188" y="1"/>
                  <a:pt x="197" y="0"/>
                  <a:pt x="201" y="16"/>
                </a:cubicBezTo>
                <a:cubicBezTo>
                  <a:pt x="205" y="32"/>
                  <a:pt x="205" y="54"/>
                  <a:pt x="207" y="112"/>
                </a:cubicBezTo>
                <a:cubicBezTo>
                  <a:pt x="209" y="170"/>
                  <a:pt x="212" y="245"/>
                  <a:pt x="216" y="367"/>
                </a:cubicBezTo>
                <a:cubicBezTo>
                  <a:pt x="220" y="489"/>
                  <a:pt x="225" y="748"/>
                  <a:pt x="231" y="847"/>
                </a:cubicBezTo>
                <a:cubicBezTo>
                  <a:pt x="237" y="946"/>
                  <a:pt x="234" y="934"/>
                  <a:pt x="255" y="961"/>
                </a:cubicBezTo>
                <a:cubicBezTo>
                  <a:pt x="281" y="988"/>
                  <a:pt x="339" y="998"/>
                  <a:pt x="360" y="1009"/>
                </a:cubicBezTo>
              </a:path>
            </a:pathLst>
          </a:custGeom>
          <a:noFill/>
          <a:ln w="38100">
            <a:solidFill>
              <a:srgbClr val="33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Freeform 7"/>
          <p:cNvSpPr>
            <a:spLocks noChangeArrowheads="1"/>
          </p:cNvSpPr>
          <p:nvPr/>
        </p:nvSpPr>
        <p:spPr bwMode="auto">
          <a:xfrm>
            <a:off x="2339975" y="3878300"/>
            <a:ext cx="5443538" cy="327422"/>
          </a:xfrm>
          <a:custGeom>
            <a:avLst/>
            <a:gdLst>
              <a:gd name="T0" fmla="*/ 0 w 1608"/>
              <a:gd name="T1" fmla="*/ 2147483647 h 160"/>
              <a:gd name="T2" fmla="*/ 2147483647 w 1608"/>
              <a:gd name="T3" fmla="*/ 2147483647 h 160"/>
              <a:gd name="T4" fmla="*/ 2147483647 w 1608"/>
              <a:gd name="T5" fmla="*/ 2147483647 h 160"/>
              <a:gd name="T6" fmla="*/ 2147483647 w 1608"/>
              <a:gd name="T7" fmla="*/ 2147483647 h 160"/>
              <a:gd name="T8" fmla="*/ 2147483647 w 1608"/>
              <a:gd name="T9" fmla="*/ 2147483647 h 160"/>
              <a:gd name="T10" fmla="*/ 2147483647 w 1608"/>
              <a:gd name="T11" fmla="*/ 2147483647 h 160"/>
              <a:gd name="T12" fmla="*/ 2147483647 w 1608"/>
              <a:gd name="T13" fmla="*/ 2147483647 h 160"/>
              <a:gd name="T14" fmla="*/ 2147483647 w 1608"/>
              <a:gd name="T15" fmla="*/ 2147483647 h 160"/>
              <a:gd name="T16" fmla="*/ 2147483647 w 1608"/>
              <a:gd name="T17" fmla="*/ 2147483647 h 16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08" h="160">
                <a:moveTo>
                  <a:pt x="0" y="160"/>
                </a:moveTo>
                <a:cubicBezTo>
                  <a:pt x="20" y="149"/>
                  <a:pt x="76" y="118"/>
                  <a:pt x="120" y="94"/>
                </a:cubicBezTo>
                <a:cubicBezTo>
                  <a:pt x="164" y="70"/>
                  <a:pt x="211" y="26"/>
                  <a:pt x="264" y="13"/>
                </a:cubicBezTo>
                <a:cubicBezTo>
                  <a:pt x="317" y="0"/>
                  <a:pt x="367" y="4"/>
                  <a:pt x="441" y="13"/>
                </a:cubicBezTo>
                <a:cubicBezTo>
                  <a:pt x="515" y="22"/>
                  <a:pt x="639" y="54"/>
                  <a:pt x="708" y="70"/>
                </a:cubicBezTo>
                <a:cubicBezTo>
                  <a:pt x="777" y="86"/>
                  <a:pt x="803" y="102"/>
                  <a:pt x="858" y="112"/>
                </a:cubicBezTo>
                <a:cubicBezTo>
                  <a:pt x="913" y="122"/>
                  <a:pt x="979" y="128"/>
                  <a:pt x="1041" y="133"/>
                </a:cubicBezTo>
                <a:cubicBezTo>
                  <a:pt x="1103" y="138"/>
                  <a:pt x="1136" y="141"/>
                  <a:pt x="1230" y="145"/>
                </a:cubicBezTo>
                <a:cubicBezTo>
                  <a:pt x="1324" y="149"/>
                  <a:pt x="1529" y="157"/>
                  <a:pt x="1608" y="160"/>
                </a:cubicBez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"/>
          <p:cNvSpPr>
            <a:spLocks noChangeShapeType="1"/>
          </p:cNvSpPr>
          <p:nvPr/>
        </p:nvSpPr>
        <p:spPr bwMode="auto">
          <a:xfrm>
            <a:off x="3741738" y="2160229"/>
            <a:ext cx="0" cy="2045494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4613275" y="2569804"/>
            <a:ext cx="0" cy="16359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7370763" y="2569804"/>
            <a:ext cx="0" cy="16359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7961313" y="3837820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时间</a:t>
            </a:r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2616200" y="3442532"/>
            <a:ext cx="895350" cy="2714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1619250" y="3136541"/>
            <a:ext cx="1467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数据链路层</a:t>
            </a:r>
          </a:p>
        </p:txBody>
      </p:sp>
      <p:grpSp>
        <p:nvGrpSpPr>
          <p:cNvPr id="53262" name="Group 14"/>
          <p:cNvGrpSpPr>
            <a:grpSpLocks/>
          </p:cNvGrpSpPr>
          <p:nvPr/>
        </p:nvGrpSpPr>
        <p:grpSpPr bwMode="auto">
          <a:xfrm>
            <a:off x="4727577" y="3515160"/>
            <a:ext cx="1303338" cy="540544"/>
            <a:chOff x="2978" y="3249"/>
            <a:chExt cx="821" cy="454"/>
          </a:xfrm>
        </p:grpSpPr>
        <p:sp>
          <p:nvSpPr>
            <p:cNvPr id="53267" name="Text Box 15"/>
            <p:cNvSpPr txBox="1">
              <a:spLocks noChangeArrowheads="1"/>
            </p:cNvSpPr>
            <p:nvPr/>
          </p:nvSpPr>
          <p:spPr bwMode="auto">
            <a:xfrm>
              <a:off x="3198" y="3249"/>
              <a:ext cx="601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zh-CN" altLang="en-US">
                  <a:solidFill>
                    <a:srgbClr val="333399"/>
                  </a:solidFill>
                  <a:latin typeface="Arial" pitchFamily="34" charset="0"/>
                  <a:ea typeface="黑体" pitchFamily="49" charset="-122"/>
                </a:rPr>
                <a:t>运输层</a:t>
              </a:r>
            </a:p>
          </p:txBody>
        </p:sp>
        <p:sp>
          <p:nvSpPr>
            <p:cNvPr id="53268" name="Line 16"/>
            <p:cNvSpPr>
              <a:spLocks noChangeShapeType="1"/>
            </p:cNvSpPr>
            <p:nvPr/>
          </p:nvSpPr>
          <p:spPr bwMode="auto">
            <a:xfrm flipH="1">
              <a:off x="2978" y="3486"/>
              <a:ext cx="276" cy="217"/>
            </a:xfrm>
            <a:prstGeom prst="line">
              <a:avLst/>
            </a:prstGeom>
            <a:noFill/>
            <a:ln w="28575">
              <a:solidFill>
                <a:srgbClr val="333399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63" name="Text Box 17"/>
          <p:cNvSpPr txBox="1">
            <a:spLocks noChangeArrowheads="1"/>
          </p:cNvSpPr>
          <p:nvPr/>
        </p:nvSpPr>
        <p:spPr bwMode="auto">
          <a:xfrm>
            <a:off x="3487738" y="4187864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</a:t>
            </a:r>
            <a:endParaRPr lang="en-US" altLang="zh-CN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3264" name="Text Box 18"/>
          <p:cNvSpPr txBox="1">
            <a:spLocks noChangeArrowheads="1"/>
          </p:cNvSpPr>
          <p:nvPr/>
        </p:nvSpPr>
        <p:spPr bwMode="auto">
          <a:xfrm>
            <a:off x="4343401" y="4187864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2</a:t>
            </a:r>
            <a:endParaRPr lang="en-US" altLang="zh-CN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3265" name="Text Box 19"/>
          <p:cNvSpPr txBox="1">
            <a:spLocks noChangeArrowheads="1"/>
          </p:cNvSpPr>
          <p:nvPr/>
        </p:nvSpPr>
        <p:spPr bwMode="auto">
          <a:xfrm>
            <a:off x="7100888" y="4187863"/>
            <a:ext cx="4363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i="1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</a:t>
            </a:r>
            <a:r>
              <a:rPr lang="en-US" altLang="zh-CN" baseline="-2500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3</a:t>
            </a:r>
            <a:endParaRPr lang="en-US" altLang="zh-CN">
              <a:solidFill>
                <a:srgbClr val="333399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53266" name="Text Box 20"/>
          <p:cNvSpPr txBox="1">
            <a:spLocks noChangeArrowheads="1"/>
          </p:cNvSpPr>
          <p:nvPr/>
        </p:nvSpPr>
        <p:spPr bwMode="auto">
          <a:xfrm>
            <a:off x="789415" y="2265004"/>
            <a:ext cx="13388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往返时间的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 sz="1800" dirty="0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概率分布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4"/>
          <p:cNvSpPr>
            <a:spLocks noChangeArrowheads="1"/>
          </p:cNvSpPr>
          <p:nvPr/>
        </p:nvSpPr>
        <p:spPr bwMode="auto">
          <a:xfrm>
            <a:off x="684213" y="1923678"/>
            <a:ext cx="7550150" cy="726281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29791"/>
            <a:ext cx="7543800" cy="77866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加权平均往返时间</a:t>
            </a:r>
          </a:p>
        </p:txBody>
      </p:sp>
      <p:sp>
        <p:nvSpPr>
          <p:cNvPr id="54276" name="Rectangle 3"/>
          <p:cNvSpPr>
            <a:spLocks noGrp="1"/>
          </p:cNvSpPr>
          <p:nvPr>
            <p:ph type="body" idx="4294967295"/>
          </p:nvPr>
        </p:nvSpPr>
        <p:spPr>
          <a:xfrm>
            <a:off x="684213" y="897732"/>
            <a:ext cx="8101012" cy="381357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TCP </a:t>
            </a:r>
            <a:r>
              <a:rPr lang="zh-CN" altLang="en-US" dirty="0"/>
              <a:t>保留了 </a:t>
            </a:r>
            <a:r>
              <a:rPr lang="en-US" altLang="zh-CN" dirty="0"/>
              <a:t>RTT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70C0"/>
                </a:solidFill>
              </a:rPr>
              <a:t>加权平均往返时间 </a:t>
            </a:r>
            <a:r>
              <a:rPr lang="en-US" altLang="zh-CN" dirty="0"/>
              <a:t>RTT</a:t>
            </a:r>
            <a:r>
              <a:rPr lang="en-US" altLang="zh-CN" baseline="-25000" dirty="0"/>
              <a:t>S</a:t>
            </a:r>
            <a:r>
              <a:rPr lang="zh-CN" altLang="en-US" dirty="0"/>
              <a:t>（</a:t>
            </a:r>
            <a:r>
              <a:rPr lang="en-US" altLang="zh-CN" dirty="0"/>
              <a:t>i.e.</a:t>
            </a:r>
            <a:r>
              <a:rPr lang="zh-CN" altLang="en-US" dirty="0">
                <a:solidFill>
                  <a:srgbClr val="0070C0"/>
                </a:solidFill>
              </a:rPr>
              <a:t>平滑的往返时间</a:t>
            </a:r>
            <a:r>
              <a:rPr lang="zh-CN" altLang="en-US" dirty="0"/>
              <a:t>）。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dirty="0"/>
              <a:t>第一次测量到 </a:t>
            </a:r>
            <a:r>
              <a:rPr lang="en-US" altLang="zh-CN" dirty="0"/>
              <a:t>RTT </a:t>
            </a:r>
            <a:r>
              <a:rPr lang="zh-CN" altLang="en-US" dirty="0"/>
              <a:t>样本时，</a:t>
            </a:r>
            <a:r>
              <a:rPr lang="en-US" altLang="zh-CN" dirty="0"/>
              <a:t>RTT</a:t>
            </a:r>
            <a:r>
              <a:rPr lang="en-US" altLang="zh-CN" baseline="-25000" dirty="0"/>
              <a:t>S </a:t>
            </a:r>
            <a:r>
              <a:rPr lang="zh-CN" altLang="en-US" dirty="0"/>
              <a:t>值就取为所测量到的 </a:t>
            </a:r>
            <a:r>
              <a:rPr lang="en-US" altLang="zh-CN" dirty="0"/>
              <a:t>RTT </a:t>
            </a:r>
            <a:r>
              <a:rPr lang="zh-CN" altLang="en-US" dirty="0"/>
              <a:t>样本值。以后每测量到一个新的 </a:t>
            </a:r>
            <a:r>
              <a:rPr lang="en-US" altLang="zh-CN" dirty="0"/>
              <a:t>RTT </a:t>
            </a:r>
            <a:r>
              <a:rPr lang="zh-CN" altLang="en-US" dirty="0"/>
              <a:t>样本，就按下式重新计算一次 </a:t>
            </a:r>
            <a:r>
              <a:rPr lang="en-US" altLang="zh-CN" dirty="0"/>
              <a:t>RTT</a:t>
            </a:r>
            <a:r>
              <a:rPr lang="en-US" altLang="zh-CN" baseline="-25000" dirty="0"/>
              <a:t>S</a:t>
            </a:r>
            <a:r>
              <a:rPr lang="zh-CN" altLang="en-US" dirty="0"/>
              <a:t>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/>
              <a:t> 新的 </a:t>
            </a:r>
            <a:r>
              <a:rPr lang="en-US" altLang="zh-CN" dirty="0"/>
              <a:t>RTT</a:t>
            </a:r>
            <a:r>
              <a:rPr lang="en-US" altLang="zh-CN" baseline="-25000" dirty="0"/>
              <a:t>S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</a:t>
            </a:r>
            <a:r>
              <a:rPr lang="en-US" altLang="zh-CN" dirty="0"/>
              <a:t> (1 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)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(</a:t>
            </a:r>
            <a:r>
              <a:rPr lang="zh-CN" altLang="en-US" dirty="0"/>
              <a:t>旧的 </a:t>
            </a:r>
            <a:r>
              <a:rPr lang="en-US" altLang="zh-CN" dirty="0"/>
              <a:t>RTT</a:t>
            </a:r>
            <a:r>
              <a:rPr lang="en-US" altLang="zh-CN" baseline="-25000" dirty="0"/>
              <a:t>S</a:t>
            </a:r>
            <a:r>
              <a:rPr lang="en-US" altLang="zh-CN" dirty="0"/>
              <a:t>) 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/>
              <a:t>                      </a:t>
            </a:r>
            <a:r>
              <a:rPr lang="en-US" altLang="zh-CN" dirty="0">
                <a:sym typeface="Symbol" pitchFamily="18" charset="2"/>
              </a:rPr>
              <a:t>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(</a:t>
            </a:r>
            <a:r>
              <a:rPr lang="zh-CN" altLang="en-US" dirty="0"/>
              <a:t>新的 </a:t>
            </a:r>
            <a:r>
              <a:rPr lang="en-US" altLang="zh-CN" dirty="0"/>
              <a:t>RTT </a:t>
            </a:r>
            <a:r>
              <a:rPr lang="zh-CN" altLang="en-US" dirty="0"/>
              <a:t>样本</a:t>
            </a:r>
            <a:r>
              <a:rPr lang="en-US" altLang="zh-CN" dirty="0"/>
              <a:t>)                     (5-4)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zh-CN" altLang="en-US" dirty="0"/>
              <a:t>公式中，</a:t>
            </a:r>
            <a:r>
              <a:rPr lang="en-US" altLang="zh-CN" dirty="0"/>
              <a:t>0 </a:t>
            </a:r>
            <a:r>
              <a:rPr lang="en-US" altLang="zh-CN" dirty="0">
                <a:sym typeface="Symbol" pitchFamily="18" charset="2"/>
              </a:rPr>
              <a:t>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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</a:t>
            </a:r>
            <a:r>
              <a:rPr lang="en-US" altLang="zh-CN" dirty="0"/>
              <a:t> 1</a:t>
            </a:r>
            <a:r>
              <a:rPr lang="zh-CN" altLang="en-US" dirty="0"/>
              <a:t>。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若 </a:t>
            </a:r>
            <a:r>
              <a:rPr lang="zh-CN" altLang="en-US" sz="2000" dirty="0">
                <a:sym typeface="Symbol" pitchFamily="18" charset="2"/>
              </a:rPr>
              <a:t> </a:t>
            </a:r>
            <a:r>
              <a:rPr lang="zh-CN" altLang="en-US" sz="2000" dirty="0"/>
              <a:t>很接近于零，表示 </a:t>
            </a:r>
            <a:r>
              <a:rPr lang="en-US" altLang="zh-CN" sz="2000" dirty="0"/>
              <a:t>RTT </a:t>
            </a:r>
            <a:r>
              <a:rPr lang="zh-CN" altLang="en-US" sz="2000" dirty="0"/>
              <a:t>值更新较慢。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000" dirty="0"/>
              <a:t>若选择 </a:t>
            </a:r>
            <a:r>
              <a:rPr lang="zh-CN" altLang="en-US" sz="2000" dirty="0">
                <a:sym typeface="Symbol" pitchFamily="18" charset="2"/>
              </a:rPr>
              <a:t> </a:t>
            </a:r>
            <a:r>
              <a:rPr lang="zh-CN" altLang="en-US" sz="2000" dirty="0"/>
              <a:t>接近于 </a:t>
            </a:r>
            <a:r>
              <a:rPr lang="en-US" altLang="zh-CN" sz="2000" dirty="0"/>
              <a:t>1</a:t>
            </a:r>
            <a:r>
              <a:rPr lang="zh-CN" altLang="en-US" sz="2000" dirty="0"/>
              <a:t>，则表示 </a:t>
            </a:r>
            <a:r>
              <a:rPr lang="en-US" altLang="zh-CN" sz="2000" dirty="0"/>
              <a:t>RTT </a:t>
            </a:r>
            <a:r>
              <a:rPr lang="zh-CN" altLang="en-US" sz="2000" dirty="0"/>
              <a:t>值更新较快。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RFC 2988 </a:t>
            </a:r>
            <a:r>
              <a:rPr lang="zh-CN" altLang="en-US" sz="2000" dirty="0"/>
              <a:t>推荐的 </a:t>
            </a:r>
            <a:r>
              <a:rPr lang="zh-CN" altLang="en-US" sz="2000" dirty="0">
                <a:sym typeface="Symbol" pitchFamily="18" charset="2"/>
              </a:rPr>
              <a:t> </a:t>
            </a:r>
            <a:r>
              <a:rPr lang="zh-CN" altLang="en-US" sz="2000" dirty="0"/>
              <a:t>值为 </a:t>
            </a:r>
            <a:r>
              <a:rPr lang="en-US" altLang="zh-CN" sz="2000" dirty="0"/>
              <a:t>1/8</a:t>
            </a:r>
            <a:r>
              <a:rPr lang="zh-CN" altLang="en-US" sz="2000" dirty="0"/>
              <a:t>，即 </a:t>
            </a:r>
            <a:r>
              <a:rPr lang="en-US" altLang="zh-CN" sz="2000" dirty="0"/>
              <a:t>0.125</a:t>
            </a:r>
            <a:r>
              <a:rPr lang="zh-CN" altLang="en-US" sz="2000" dirty="0"/>
              <a:t>。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467544" y="1671836"/>
            <a:ext cx="8096250" cy="323850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5299" name="Rectangle 4"/>
          <p:cNvSpPr>
            <a:spLocks noChangeArrowheads="1"/>
          </p:cNvSpPr>
          <p:nvPr/>
        </p:nvSpPr>
        <p:spPr bwMode="auto">
          <a:xfrm>
            <a:off x="467544" y="2931790"/>
            <a:ext cx="8096250" cy="756047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342900"/>
            <a:ext cx="8291512" cy="932260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000"/>
              <a:t>超时重传时间 </a:t>
            </a:r>
            <a:r>
              <a:rPr lang="en-US" altLang="zh-CN" sz="3000"/>
              <a:t>RTO </a:t>
            </a:r>
            <a:br>
              <a:rPr lang="en-US" altLang="zh-CN" sz="3000"/>
            </a:br>
            <a:r>
              <a:rPr lang="en-US" altLang="zh-CN" sz="3000"/>
              <a:t>(RetransmissionTime-Out)</a:t>
            </a:r>
            <a:r>
              <a:rPr lang="en-US" altLang="zh-CN"/>
              <a:t> </a:t>
            </a:r>
          </a:p>
        </p:txBody>
      </p:sp>
      <p:sp>
        <p:nvSpPr>
          <p:cNvPr id="55301" name="Rectangle 3"/>
          <p:cNvSpPr>
            <a:spLocks noGrp="1"/>
          </p:cNvSpPr>
          <p:nvPr>
            <p:ph type="body" idx="4294967295"/>
          </p:nvPr>
        </p:nvSpPr>
        <p:spPr>
          <a:xfrm>
            <a:off x="395537" y="1275160"/>
            <a:ext cx="8568952" cy="340161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RTO </a:t>
            </a:r>
            <a:r>
              <a:rPr lang="zh-CN" altLang="en-US" dirty="0"/>
              <a:t>应略大于上面得出的加权平均往返时间 </a:t>
            </a:r>
            <a:r>
              <a:rPr lang="en-US" altLang="zh-CN" dirty="0"/>
              <a:t>RTT</a:t>
            </a:r>
            <a:r>
              <a:rPr lang="en-US" altLang="zh-CN" baseline="-25000" dirty="0"/>
              <a:t>S</a:t>
            </a:r>
            <a:r>
              <a:rPr lang="zh-CN" altLang="en-US" dirty="0"/>
              <a:t>。</a:t>
            </a:r>
          </a:p>
          <a:p>
            <a:pPr algn="ctr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/>
              <a:t>新的 </a:t>
            </a:r>
            <a:r>
              <a:rPr lang="en-US" altLang="zh-CN" dirty="0"/>
              <a:t>RTO </a:t>
            </a:r>
            <a:r>
              <a:rPr lang="en-US" altLang="zh-CN" dirty="0">
                <a:sym typeface="Symbol" pitchFamily="18" charset="2"/>
              </a:rPr>
              <a:t></a:t>
            </a:r>
            <a:r>
              <a:rPr lang="zh-CN" altLang="en-US" dirty="0"/>
              <a:t>新的 </a:t>
            </a:r>
            <a:r>
              <a:rPr lang="en-US" altLang="zh-CN" dirty="0"/>
              <a:t>RTT</a:t>
            </a:r>
            <a:r>
              <a:rPr lang="en-US" altLang="zh-CN" baseline="-25000" dirty="0"/>
              <a:t>S</a:t>
            </a:r>
            <a:r>
              <a:rPr lang="en-US" altLang="zh-CN" dirty="0"/>
              <a:t> + 4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zh-CN" altLang="en-US" dirty="0"/>
              <a:t>新的 </a:t>
            </a:r>
            <a:r>
              <a:rPr lang="en-US" altLang="zh-CN" dirty="0"/>
              <a:t>RTT</a:t>
            </a:r>
            <a:r>
              <a:rPr lang="en-US" altLang="zh-CN" baseline="-25000" dirty="0"/>
              <a:t>D</a:t>
            </a:r>
            <a:r>
              <a:rPr lang="en-US" altLang="zh-CN" dirty="0"/>
              <a:t>                  (5-5)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RTT</a:t>
            </a:r>
            <a:r>
              <a:rPr lang="en-US" altLang="zh-CN" baseline="-25000" dirty="0"/>
              <a:t>D </a:t>
            </a:r>
            <a:r>
              <a:rPr lang="zh-CN" altLang="en-US" dirty="0"/>
              <a:t>是 </a:t>
            </a:r>
            <a:r>
              <a:rPr lang="en-US" altLang="zh-CN" dirty="0">
                <a:solidFill>
                  <a:srgbClr val="0070C0"/>
                </a:solidFill>
              </a:rPr>
              <a:t>RTT </a:t>
            </a:r>
            <a:r>
              <a:rPr lang="zh-CN" altLang="en-US" dirty="0">
                <a:solidFill>
                  <a:srgbClr val="0070C0"/>
                </a:solidFill>
              </a:rPr>
              <a:t>的偏差的加权平均值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RFC 2988 : </a:t>
            </a:r>
            <a:r>
              <a:rPr lang="zh-CN" altLang="en-US" dirty="0"/>
              <a:t>第一次测量时，</a:t>
            </a:r>
            <a:r>
              <a:rPr lang="en-US" altLang="zh-CN" dirty="0"/>
              <a:t>RTT</a:t>
            </a:r>
            <a:r>
              <a:rPr lang="en-US" altLang="zh-CN" baseline="-25000" dirty="0"/>
              <a:t>D </a:t>
            </a:r>
            <a:r>
              <a:rPr lang="zh-CN" altLang="en-US" dirty="0"/>
              <a:t>值取为测量到的 </a:t>
            </a:r>
            <a:r>
              <a:rPr lang="en-US" altLang="zh-CN" dirty="0"/>
              <a:t>RTT </a:t>
            </a:r>
            <a:r>
              <a:rPr lang="zh-CN" altLang="en-US" dirty="0"/>
              <a:t>样本值的一半。在以后的测量中，则使用下式计算加权平均的 </a:t>
            </a:r>
            <a:r>
              <a:rPr lang="en-US" altLang="zh-CN" dirty="0"/>
              <a:t>RTT</a:t>
            </a:r>
            <a:r>
              <a:rPr lang="en-US" altLang="zh-CN" baseline="-25000" dirty="0"/>
              <a:t>D</a:t>
            </a:r>
            <a:r>
              <a:rPr lang="zh-CN" altLang="en-US" dirty="0"/>
              <a:t>：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zh-CN" altLang="en-US" dirty="0"/>
              <a:t>新的 </a:t>
            </a:r>
            <a:r>
              <a:rPr lang="en-US" altLang="zh-CN" dirty="0"/>
              <a:t>RTT</a:t>
            </a:r>
            <a:r>
              <a:rPr lang="en-US" altLang="zh-CN" baseline="-25000" dirty="0"/>
              <a:t>D</a:t>
            </a:r>
            <a:r>
              <a:rPr lang="en-US" altLang="zh-CN" dirty="0"/>
              <a:t> = (1 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</a:t>
            </a:r>
            <a:r>
              <a:rPr lang="en-US" altLang="zh-CN" dirty="0"/>
              <a:t>)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(</a:t>
            </a:r>
            <a:r>
              <a:rPr lang="zh-CN" altLang="en-US" dirty="0"/>
              <a:t>旧的</a:t>
            </a:r>
            <a:r>
              <a:rPr lang="en-US" altLang="zh-CN" dirty="0"/>
              <a:t>RTT</a:t>
            </a:r>
            <a:r>
              <a:rPr lang="en-US" altLang="zh-CN" baseline="-25000" dirty="0"/>
              <a:t>D</a:t>
            </a:r>
            <a:r>
              <a:rPr lang="en-US" altLang="zh-CN" dirty="0"/>
              <a:t>) 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zh-CN" dirty="0"/>
              <a:t>                   + </a:t>
            </a:r>
            <a:r>
              <a:rPr lang="en-US" altLang="zh-CN" dirty="0">
                <a:sym typeface="Symbol" pitchFamily="18" charset="2"/>
              </a:rPr>
              <a:t>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</a:t>
            </a:r>
            <a:r>
              <a:rPr lang="zh-CN" altLang="en-US" dirty="0"/>
              <a:t>旧的 </a:t>
            </a:r>
            <a:r>
              <a:rPr lang="en-US" altLang="zh-CN" dirty="0"/>
              <a:t>RTT</a:t>
            </a:r>
            <a:r>
              <a:rPr lang="en-US" altLang="zh-CN" baseline="-25000" dirty="0"/>
              <a:t>S</a:t>
            </a:r>
            <a:r>
              <a:rPr lang="en-US" altLang="zh-CN" dirty="0"/>
              <a:t> </a:t>
            </a:r>
            <a:r>
              <a:rPr lang="en-US" altLang="zh-CN" dirty="0">
                <a:sym typeface="Symbol" pitchFamily="18" charset="2"/>
              </a:rPr>
              <a:t></a:t>
            </a:r>
            <a:r>
              <a:rPr lang="en-US" altLang="zh-CN" dirty="0"/>
              <a:t> </a:t>
            </a:r>
            <a:r>
              <a:rPr lang="zh-CN" altLang="en-US" dirty="0"/>
              <a:t>新的 </a:t>
            </a:r>
            <a:r>
              <a:rPr lang="en-US" altLang="zh-CN" dirty="0"/>
              <a:t>RTT </a:t>
            </a:r>
            <a:r>
              <a:rPr lang="zh-CN" altLang="en-US" dirty="0"/>
              <a:t>样本</a:t>
            </a:r>
            <a:r>
              <a:rPr lang="zh-CN" altLang="en-US" dirty="0">
                <a:sym typeface="Symbol" pitchFamily="18" charset="2"/>
              </a:rPr>
              <a:t></a:t>
            </a:r>
            <a:r>
              <a:rPr lang="zh-CN" altLang="en-US" dirty="0"/>
              <a:t>    </a:t>
            </a:r>
            <a:r>
              <a:rPr lang="en-US" altLang="zh-CN" dirty="0"/>
              <a:t>(5-6)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ym typeface="Symbol" pitchFamily="18" charset="2"/>
              </a:rPr>
              <a:t> </a:t>
            </a:r>
            <a:r>
              <a:rPr lang="zh-CN" altLang="en-US" dirty="0"/>
              <a:t>是个小于 </a:t>
            </a:r>
            <a:r>
              <a:rPr lang="en-US" altLang="zh-CN" dirty="0"/>
              <a:t>1 </a:t>
            </a:r>
            <a:r>
              <a:rPr lang="zh-CN" altLang="en-US" dirty="0"/>
              <a:t>的系数，其推荐值是 </a:t>
            </a:r>
            <a:r>
              <a:rPr lang="en-US" altLang="zh-CN" dirty="0"/>
              <a:t>1/4</a:t>
            </a:r>
            <a:r>
              <a:rPr lang="zh-CN" altLang="en-US" dirty="0"/>
              <a:t>，即 </a:t>
            </a:r>
            <a:r>
              <a:rPr lang="en-US" altLang="zh-CN" dirty="0"/>
              <a:t>0.25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500"/>
              <a:t>往返时间的测量相当复杂 </a:t>
            </a:r>
          </a:p>
        </p:txBody>
      </p:sp>
      <p:sp>
        <p:nvSpPr>
          <p:cNvPr id="56323" name="Rectangle 5"/>
          <p:cNvSpPr>
            <a:spLocks noGrp="1"/>
          </p:cNvSpPr>
          <p:nvPr>
            <p:ph idx="1"/>
          </p:nvPr>
        </p:nvSpPr>
        <p:spPr>
          <a:xfrm>
            <a:off x="539552" y="1512093"/>
            <a:ext cx="8424936" cy="25872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800" dirty="0"/>
              <a:t>TCP </a:t>
            </a:r>
            <a:r>
              <a:rPr lang="zh-CN" altLang="en-US" sz="1800" dirty="0"/>
              <a:t>报文段 </a:t>
            </a:r>
            <a:r>
              <a:rPr lang="en-US" altLang="zh-CN" sz="1800" dirty="0"/>
              <a:t>1 </a:t>
            </a:r>
            <a:r>
              <a:rPr lang="zh-CN" altLang="en-US" sz="1800" dirty="0"/>
              <a:t>没有收到确认。重传（即报文段 </a:t>
            </a:r>
            <a:r>
              <a:rPr lang="en-US" altLang="zh-CN" sz="1800" dirty="0"/>
              <a:t>2</a:t>
            </a:r>
            <a:r>
              <a:rPr lang="zh-CN" altLang="en-US" sz="1800" dirty="0"/>
              <a:t>）后，收到了确认报文段 </a:t>
            </a:r>
            <a:r>
              <a:rPr lang="en-US" altLang="zh-CN" sz="1800" dirty="0"/>
              <a:t>ACK</a:t>
            </a:r>
            <a:r>
              <a:rPr lang="zh-CN" altLang="en-US" sz="18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如何判定此确认报文段是对原来的报文段 </a:t>
            </a:r>
            <a:r>
              <a:rPr lang="en-US" altLang="zh-CN" sz="1800" dirty="0"/>
              <a:t>1 </a:t>
            </a:r>
            <a:r>
              <a:rPr lang="zh-CN" altLang="en-US" sz="1800" dirty="0"/>
              <a:t>的确认，还是对重传的报文段 </a:t>
            </a:r>
            <a:r>
              <a:rPr lang="en-US" altLang="zh-CN" sz="1800" dirty="0"/>
              <a:t>2 </a:t>
            </a:r>
            <a:r>
              <a:rPr lang="zh-CN" altLang="en-US" sz="1800" dirty="0"/>
              <a:t>的确认？ </a:t>
            </a:r>
          </a:p>
        </p:txBody>
      </p:sp>
      <p:sp>
        <p:nvSpPr>
          <p:cNvPr id="56324" name="Line 2"/>
          <p:cNvSpPr>
            <a:spLocks noChangeShapeType="1"/>
          </p:cNvSpPr>
          <p:nvPr/>
        </p:nvSpPr>
        <p:spPr bwMode="auto">
          <a:xfrm>
            <a:off x="3611564" y="3882677"/>
            <a:ext cx="3494087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5" name="Text Box 3"/>
          <p:cNvSpPr txBox="1">
            <a:spLocks noChangeArrowheads="1"/>
          </p:cNvSpPr>
          <p:nvPr/>
        </p:nvSpPr>
        <p:spPr bwMode="auto">
          <a:xfrm>
            <a:off x="4481504" y="3706465"/>
            <a:ext cx="19193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往返时间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RTT?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>
            <a:off x="700088" y="3657649"/>
            <a:ext cx="7861300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non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 rot="16200000">
            <a:off x="773709" y="3439169"/>
            <a:ext cx="436959" cy="0"/>
          </a:xfrm>
          <a:prstGeom prst="line">
            <a:avLst/>
          </a:prstGeom>
          <a:noFill/>
          <a:ln w="76200">
            <a:solidFill>
              <a:srgbClr val="333399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258233" y="2763490"/>
            <a:ext cx="15345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发送一个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TCP 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报文段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 rot="16200000">
            <a:off x="3393084" y="3439169"/>
            <a:ext cx="436959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2810932" y="2763490"/>
            <a:ext cx="153458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超时重传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TCP </a:t>
            </a: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报文段</a:t>
            </a:r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 rot="16200000">
            <a:off x="6884988" y="3438574"/>
            <a:ext cx="43815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464161" y="2959943"/>
            <a:ext cx="12829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收到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ACK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8124469" y="3338562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时间</a:t>
            </a:r>
          </a:p>
        </p:txBody>
      </p:sp>
      <p:sp>
        <p:nvSpPr>
          <p:cNvPr id="56334" name="Text Box 14"/>
          <p:cNvSpPr txBox="1">
            <a:spLocks noChangeArrowheads="1"/>
          </p:cNvSpPr>
          <p:nvPr/>
        </p:nvSpPr>
        <p:spPr bwMode="auto">
          <a:xfrm>
            <a:off x="629291" y="332308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1</a:t>
            </a:r>
          </a:p>
        </p:txBody>
      </p:sp>
      <p:sp>
        <p:nvSpPr>
          <p:cNvPr id="56335" name="Text Box 15"/>
          <p:cNvSpPr txBox="1">
            <a:spLocks noChangeArrowheads="1"/>
          </p:cNvSpPr>
          <p:nvPr/>
        </p:nvSpPr>
        <p:spPr bwMode="auto">
          <a:xfrm>
            <a:off x="3259777" y="3323084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2</a:t>
            </a:r>
          </a:p>
        </p:txBody>
      </p:sp>
      <p:sp>
        <p:nvSpPr>
          <p:cNvPr id="56336" name="Line 16"/>
          <p:cNvSpPr>
            <a:spLocks noChangeShapeType="1"/>
          </p:cNvSpPr>
          <p:nvPr/>
        </p:nvSpPr>
        <p:spPr bwMode="auto">
          <a:xfrm>
            <a:off x="3611563" y="3719561"/>
            <a:ext cx="0" cy="1881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7" name="Line 17"/>
          <p:cNvSpPr>
            <a:spLocks noChangeShapeType="1"/>
          </p:cNvSpPr>
          <p:nvPr/>
        </p:nvSpPr>
        <p:spPr bwMode="auto">
          <a:xfrm>
            <a:off x="7105650" y="3719562"/>
            <a:ext cx="0" cy="5548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8" name="Line 18"/>
          <p:cNvSpPr>
            <a:spLocks noChangeShapeType="1"/>
          </p:cNvSpPr>
          <p:nvPr/>
        </p:nvSpPr>
        <p:spPr bwMode="auto">
          <a:xfrm>
            <a:off x="992188" y="3719562"/>
            <a:ext cx="0" cy="5548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992188" y="4148186"/>
            <a:ext cx="61134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 type="triangle" w="med" len="lg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0" name="Text Box 20"/>
          <p:cNvSpPr txBox="1">
            <a:spLocks noChangeArrowheads="1"/>
          </p:cNvSpPr>
          <p:nvPr/>
        </p:nvSpPr>
        <p:spPr bwMode="auto">
          <a:xfrm>
            <a:off x="2947978" y="3976737"/>
            <a:ext cx="191930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往返时间 </a:t>
            </a:r>
            <a:r>
              <a:rPr lang="en-US" altLang="zh-CN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RTT?</a:t>
            </a:r>
          </a:p>
        </p:txBody>
      </p:sp>
      <p:sp>
        <p:nvSpPr>
          <p:cNvPr id="56341" name="Freeform 21"/>
          <p:cNvSpPr>
            <a:spLocks noChangeArrowheads="1"/>
          </p:cNvSpPr>
          <p:nvPr/>
        </p:nvSpPr>
        <p:spPr bwMode="auto">
          <a:xfrm>
            <a:off x="4194175" y="2755155"/>
            <a:ext cx="2717800" cy="246460"/>
          </a:xfrm>
          <a:custGeom>
            <a:avLst/>
            <a:gdLst>
              <a:gd name="T0" fmla="*/ 2147483647 w 1472"/>
              <a:gd name="T1" fmla="*/ 2147483647 h 189"/>
              <a:gd name="T2" fmla="*/ 2147483647 w 1472"/>
              <a:gd name="T3" fmla="*/ 2147483647 h 189"/>
              <a:gd name="T4" fmla="*/ 2147483647 w 1472"/>
              <a:gd name="T5" fmla="*/ 2147483647 h 189"/>
              <a:gd name="T6" fmla="*/ 2147483647 w 1472"/>
              <a:gd name="T7" fmla="*/ 2147483647 h 189"/>
              <a:gd name="T8" fmla="*/ 2147483647 w 1472"/>
              <a:gd name="T9" fmla="*/ 2147483647 h 189"/>
              <a:gd name="T10" fmla="*/ 2147483647 w 1472"/>
              <a:gd name="T11" fmla="*/ 2147483647 h 189"/>
              <a:gd name="T12" fmla="*/ 2147483647 w 1472"/>
              <a:gd name="T13" fmla="*/ 2147483647 h 189"/>
              <a:gd name="T14" fmla="*/ 0 w 1472"/>
              <a:gd name="T15" fmla="*/ 2147483647 h 1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72" h="189">
                <a:moveTo>
                  <a:pt x="1472" y="189"/>
                </a:moveTo>
                <a:cubicBezTo>
                  <a:pt x="1433" y="172"/>
                  <a:pt x="1327" y="114"/>
                  <a:pt x="1240" y="85"/>
                </a:cubicBezTo>
                <a:cubicBezTo>
                  <a:pt x="1153" y="56"/>
                  <a:pt x="1041" y="31"/>
                  <a:pt x="948" y="17"/>
                </a:cubicBezTo>
                <a:cubicBezTo>
                  <a:pt x="855" y="3"/>
                  <a:pt x="762" y="2"/>
                  <a:pt x="684" y="1"/>
                </a:cubicBezTo>
                <a:cubicBezTo>
                  <a:pt x="606" y="0"/>
                  <a:pt x="549" y="3"/>
                  <a:pt x="480" y="13"/>
                </a:cubicBezTo>
                <a:cubicBezTo>
                  <a:pt x="411" y="23"/>
                  <a:pt x="332" y="44"/>
                  <a:pt x="268" y="61"/>
                </a:cubicBezTo>
                <a:cubicBezTo>
                  <a:pt x="204" y="78"/>
                  <a:pt x="141" y="100"/>
                  <a:pt x="96" y="117"/>
                </a:cubicBezTo>
                <a:cubicBezTo>
                  <a:pt x="51" y="134"/>
                  <a:pt x="28" y="149"/>
                  <a:pt x="0" y="165"/>
                </a:cubicBezTo>
              </a:path>
            </a:pathLst>
          </a:custGeom>
          <a:noFill/>
          <a:ln w="76200">
            <a:solidFill>
              <a:schemeClr val="hlink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2" name="Freeform 22"/>
          <p:cNvSpPr>
            <a:spLocks noChangeArrowheads="1"/>
          </p:cNvSpPr>
          <p:nvPr/>
        </p:nvSpPr>
        <p:spPr bwMode="auto">
          <a:xfrm>
            <a:off x="1574801" y="2537270"/>
            <a:ext cx="5337175" cy="433388"/>
          </a:xfrm>
          <a:custGeom>
            <a:avLst/>
            <a:gdLst>
              <a:gd name="T0" fmla="*/ 2147483647 w 1472"/>
              <a:gd name="T1" fmla="*/ 2147483647 h 189"/>
              <a:gd name="T2" fmla="*/ 2147483647 w 1472"/>
              <a:gd name="T3" fmla="*/ 2147483647 h 189"/>
              <a:gd name="T4" fmla="*/ 2147483647 w 1472"/>
              <a:gd name="T5" fmla="*/ 2147483647 h 189"/>
              <a:gd name="T6" fmla="*/ 2147483647 w 1472"/>
              <a:gd name="T7" fmla="*/ 2147483647 h 189"/>
              <a:gd name="T8" fmla="*/ 2147483647 w 1472"/>
              <a:gd name="T9" fmla="*/ 2147483647 h 189"/>
              <a:gd name="T10" fmla="*/ 2147483647 w 1472"/>
              <a:gd name="T11" fmla="*/ 2147483647 h 189"/>
              <a:gd name="T12" fmla="*/ 2147483647 w 1472"/>
              <a:gd name="T13" fmla="*/ 2147483647 h 189"/>
              <a:gd name="T14" fmla="*/ 0 w 1472"/>
              <a:gd name="T15" fmla="*/ 2147483647 h 18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472" h="189">
                <a:moveTo>
                  <a:pt x="1472" y="189"/>
                </a:moveTo>
                <a:cubicBezTo>
                  <a:pt x="1433" y="172"/>
                  <a:pt x="1327" y="114"/>
                  <a:pt x="1240" y="85"/>
                </a:cubicBezTo>
                <a:cubicBezTo>
                  <a:pt x="1153" y="56"/>
                  <a:pt x="1041" y="31"/>
                  <a:pt x="948" y="17"/>
                </a:cubicBezTo>
                <a:cubicBezTo>
                  <a:pt x="855" y="3"/>
                  <a:pt x="762" y="2"/>
                  <a:pt x="684" y="1"/>
                </a:cubicBezTo>
                <a:cubicBezTo>
                  <a:pt x="606" y="0"/>
                  <a:pt x="549" y="3"/>
                  <a:pt x="480" y="13"/>
                </a:cubicBezTo>
                <a:cubicBezTo>
                  <a:pt x="411" y="23"/>
                  <a:pt x="332" y="44"/>
                  <a:pt x="268" y="61"/>
                </a:cubicBezTo>
                <a:cubicBezTo>
                  <a:pt x="204" y="78"/>
                  <a:pt x="141" y="100"/>
                  <a:pt x="96" y="117"/>
                </a:cubicBezTo>
                <a:cubicBezTo>
                  <a:pt x="51" y="134"/>
                  <a:pt x="28" y="149"/>
                  <a:pt x="0" y="165"/>
                </a:cubicBezTo>
              </a:path>
            </a:pathLst>
          </a:custGeom>
          <a:noFill/>
          <a:ln w="76200">
            <a:solidFill>
              <a:schemeClr val="hlink"/>
            </a:solidFill>
            <a:prstDash val="sysDot"/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43" name="Text Box 23"/>
          <p:cNvSpPr txBox="1">
            <a:spLocks noChangeArrowheads="1"/>
          </p:cNvSpPr>
          <p:nvPr/>
        </p:nvSpPr>
        <p:spPr bwMode="auto">
          <a:xfrm>
            <a:off x="6266795" y="2427734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是对哪一个报文段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zh-CN" altLang="en-US">
                <a:solidFill>
                  <a:srgbClr val="333399"/>
                </a:solidFill>
                <a:latin typeface="Arial" pitchFamily="34" charset="0"/>
                <a:ea typeface="黑体" pitchFamily="49" charset="-122"/>
              </a:rPr>
              <a:t>的确认？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/>
              <a:t>Karn </a:t>
            </a:r>
            <a:r>
              <a:rPr lang="zh-CN" altLang="en-US"/>
              <a:t>算法 </a:t>
            </a: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971600" y="1512093"/>
            <a:ext cx="7344816" cy="2587229"/>
          </a:xfrm>
        </p:spPr>
        <p:txBody>
          <a:bodyPr/>
          <a:lstStyle/>
          <a:p>
            <a:pPr eaLnBrk="1" hangingPunct="1"/>
            <a:r>
              <a:rPr lang="zh-CN" altLang="en-US" dirty="0"/>
              <a:t>在计算平均往返时间 </a:t>
            </a:r>
            <a:r>
              <a:rPr lang="en-US" altLang="zh-CN" dirty="0"/>
              <a:t>RTT </a:t>
            </a:r>
            <a:r>
              <a:rPr lang="zh-CN" altLang="en-US" dirty="0"/>
              <a:t>时，只要报文段重传了，就不采用其往返时间样本。</a:t>
            </a:r>
          </a:p>
          <a:p>
            <a:pPr eaLnBrk="1" hangingPunct="1"/>
            <a:r>
              <a:rPr lang="zh-CN" altLang="en-US" dirty="0"/>
              <a:t>这样算的加权平均往返时间 </a:t>
            </a:r>
            <a:r>
              <a:rPr lang="en-US" altLang="zh-CN" dirty="0"/>
              <a:t>RTT</a:t>
            </a:r>
            <a:r>
              <a:rPr lang="en-US" altLang="zh-CN" baseline="-25000" dirty="0"/>
              <a:t>S</a:t>
            </a:r>
            <a:r>
              <a:rPr lang="en-US" altLang="zh-CN" dirty="0"/>
              <a:t> </a:t>
            </a:r>
            <a:r>
              <a:rPr lang="zh-CN" altLang="en-US" dirty="0"/>
              <a:t>和超时重传时间 </a:t>
            </a:r>
            <a:r>
              <a:rPr lang="en-US" altLang="zh-CN" dirty="0"/>
              <a:t>RTO </a:t>
            </a:r>
            <a:r>
              <a:rPr lang="zh-CN" altLang="en-US" dirty="0"/>
              <a:t>较准确。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876300" y="2931790"/>
            <a:ext cx="7705725" cy="1458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3" tIns="45717" rIns="91433" bIns="45717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Karn’s</a:t>
            </a:r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 Algorithm</a:t>
            </a:r>
            <a:r>
              <a:rPr lang="en-US" altLang="zh-CN" dirty="0">
                <a:latin typeface="Times New Roman" pitchFamily="18" charset="0"/>
                <a:ea typeface="宋体" pitchFamily="2" charset="-122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Don’t update </a:t>
            </a:r>
            <a:r>
              <a:rPr lang="en-US" altLang="zh-CN" sz="2000" i="1" dirty="0">
                <a:latin typeface="Times New Roman" pitchFamily="18" charset="0"/>
                <a:ea typeface="宋体" pitchFamily="2" charset="-122"/>
              </a:rPr>
              <a:t>RTT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on any segments that have been retransmitted.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Each time when TCP retransmits, it sets:</a:t>
            </a:r>
            <a:br>
              <a:rPr lang="en-US" altLang="zh-CN" sz="2000" dirty="0">
                <a:latin typeface="Times New Roman" pitchFamily="18" charset="0"/>
                <a:ea typeface="宋体" pitchFamily="2" charset="-122"/>
              </a:rPr>
            </a:br>
            <a:r>
              <a:rPr lang="en-US" altLang="zh-CN" sz="2000" i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RTO</a:t>
            </a:r>
            <a:r>
              <a:rPr lang="en-US" altLang="zh-CN" sz="2000" i="1" baseline="-25000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n+1</a:t>
            </a:r>
            <a:r>
              <a:rPr lang="en-US" altLang="zh-CN" sz="2000" i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 = min ( 2 </a:t>
            </a:r>
            <a:r>
              <a:rPr lang="en-US" altLang="zh-CN" sz="2000" i="1" dirty="0" err="1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RTO</a:t>
            </a:r>
            <a:r>
              <a:rPr lang="en-US" altLang="zh-CN" sz="2000" i="1" baseline="-25000" dirty="0" err="1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000" i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, 64)</a:t>
            </a:r>
            <a:r>
              <a:rPr lang="en-US" altLang="zh-CN" sz="2000" i="1" baseline="-25000" dirty="0">
                <a:latin typeface="Times New Roman" pitchFamily="18" charset="0"/>
                <a:ea typeface="宋体" pitchFamily="2" charset="-122"/>
              </a:rPr>
              <a:t> 	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(exponential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backoff</a:t>
            </a:r>
            <a:r>
              <a:rPr lang="en-US" altLang="zh-CN" sz="2000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Line 4"/>
          <p:cNvSpPr>
            <a:spLocks noChangeShapeType="1"/>
          </p:cNvSpPr>
          <p:nvPr/>
        </p:nvSpPr>
        <p:spPr bwMode="auto">
          <a:xfrm flipV="1">
            <a:off x="1508126" y="2509838"/>
            <a:ext cx="5768975" cy="8335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3" name="Line 5"/>
          <p:cNvSpPr>
            <a:spLocks noChangeShapeType="1"/>
          </p:cNvSpPr>
          <p:nvPr/>
        </p:nvSpPr>
        <p:spPr bwMode="auto">
          <a:xfrm flipV="1">
            <a:off x="1508126" y="903685"/>
            <a:ext cx="5768975" cy="8334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7391291" y="1651398"/>
            <a:ext cx="146706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不允许发送</a:t>
            </a:r>
          </a:p>
        </p:txBody>
      </p:sp>
      <p:sp>
        <p:nvSpPr>
          <p:cNvPr id="30725" name="Text Box 7"/>
          <p:cNvSpPr txBox="1">
            <a:spLocks noChangeArrowheads="1"/>
          </p:cNvSpPr>
          <p:nvPr/>
        </p:nvSpPr>
        <p:spPr bwMode="auto">
          <a:xfrm>
            <a:off x="186869" y="1651398"/>
            <a:ext cx="121058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已发送并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收到确认</a:t>
            </a:r>
          </a:p>
        </p:txBody>
      </p:sp>
      <p:sp>
        <p:nvSpPr>
          <p:cNvPr id="30726" name="Text Box 8"/>
          <p:cNvSpPr txBox="1">
            <a:spLocks noChangeArrowheads="1"/>
          </p:cNvSpPr>
          <p:nvPr/>
        </p:nvSpPr>
        <p:spPr bwMode="auto">
          <a:xfrm>
            <a:off x="2771776" y="735807"/>
            <a:ext cx="272087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A </a:t>
            </a: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的发送窗口位置不变</a:t>
            </a:r>
          </a:p>
        </p:txBody>
      </p:sp>
      <p:sp>
        <p:nvSpPr>
          <p:cNvPr id="30727" name="Text Box 9"/>
          <p:cNvSpPr txBox="1">
            <a:spLocks noChangeArrowheads="1"/>
          </p:cNvSpPr>
          <p:nvPr/>
        </p:nvSpPr>
        <p:spPr bwMode="auto">
          <a:xfrm>
            <a:off x="4766955" y="1776413"/>
            <a:ext cx="249299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允许发送但尚未发送</a:t>
            </a:r>
          </a:p>
        </p:txBody>
      </p:sp>
      <p:sp>
        <p:nvSpPr>
          <p:cNvPr id="30728" name="Rectangle 10"/>
          <p:cNvSpPr>
            <a:spLocks noChangeArrowheads="1"/>
          </p:cNvSpPr>
          <p:nvPr/>
        </p:nvSpPr>
        <p:spPr bwMode="auto">
          <a:xfrm>
            <a:off x="1514475" y="1281113"/>
            <a:ext cx="5767388" cy="486966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30729" name="Rectangle 11"/>
          <p:cNvSpPr>
            <a:spLocks noChangeArrowheads="1"/>
          </p:cNvSpPr>
          <p:nvPr/>
        </p:nvSpPr>
        <p:spPr bwMode="auto">
          <a:xfrm>
            <a:off x="109538" y="1443037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26</a:t>
            </a:r>
          </a:p>
        </p:txBody>
      </p:sp>
      <p:sp>
        <p:nvSpPr>
          <p:cNvPr id="30730" name="Rectangle 12"/>
          <p:cNvSpPr>
            <a:spLocks noChangeArrowheads="1"/>
          </p:cNvSpPr>
          <p:nvPr/>
        </p:nvSpPr>
        <p:spPr bwMode="auto">
          <a:xfrm>
            <a:off x="398463" y="1441848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27</a:t>
            </a:r>
          </a:p>
        </p:txBody>
      </p:sp>
      <p:sp>
        <p:nvSpPr>
          <p:cNvPr id="30731" name="Rectangle 13"/>
          <p:cNvSpPr>
            <a:spLocks noChangeArrowheads="1"/>
          </p:cNvSpPr>
          <p:nvPr/>
        </p:nvSpPr>
        <p:spPr bwMode="auto">
          <a:xfrm>
            <a:off x="687388" y="1440656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28</a:t>
            </a:r>
          </a:p>
        </p:txBody>
      </p:sp>
      <p:sp>
        <p:nvSpPr>
          <p:cNvPr id="30732" name="Rectangle 14"/>
          <p:cNvSpPr>
            <a:spLocks noChangeArrowheads="1"/>
          </p:cNvSpPr>
          <p:nvPr/>
        </p:nvSpPr>
        <p:spPr bwMode="auto">
          <a:xfrm>
            <a:off x="976313" y="1439466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29</a:t>
            </a:r>
          </a:p>
        </p:txBody>
      </p:sp>
      <p:sp>
        <p:nvSpPr>
          <p:cNvPr id="30733" name="Rectangle 15"/>
          <p:cNvSpPr>
            <a:spLocks noChangeArrowheads="1"/>
          </p:cNvSpPr>
          <p:nvPr/>
        </p:nvSpPr>
        <p:spPr bwMode="auto">
          <a:xfrm>
            <a:off x="1265238" y="1438275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30</a:t>
            </a:r>
          </a:p>
        </p:txBody>
      </p:sp>
      <p:sp>
        <p:nvSpPr>
          <p:cNvPr id="30734" name="Rectangle 16"/>
          <p:cNvSpPr>
            <a:spLocks noChangeArrowheads="1"/>
          </p:cNvSpPr>
          <p:nvPr/>
        </p:nvSpPr>
        <p:spPr bwMode="auto">
          <a:xfrm>
            <a:off x="1554163" y="1437085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31</a:t>
            </a:r>
          </a:p>
        </p:txBody>
      </p:sp>
      <p:sp>
        <p:nvSpPr>
          <p:cNvPr id="30735" name="Rectangle 17"/>
          <p:cNvSpPr>
            <a:spLocks noChangeArrowheads="1"/>
          </p:cNvSpPr>
          <p:nvPr/>
        </p:nvSpPr>
        <p:spPr bwMode="auto">
          <a:xfrm>
            <a:off x="1843088" y="1435894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32</a:t>
            </a:r>
          </a:p>
        </p:txBody>
      </p:sp>
      <p:sp>
        <p:nvSpPr>
          <p:cNvPr id="30736" name="Rectangle 18"/>
          <p:cNvSpPr>
            <a:spLocks noChangeArrowheads="1"/>
          </p:cNvSpPr>
          <p:nvPr/>
        </p:nvSpPr>
        <p:spPr bwMode="auto">
          <a:xfrm>
            <a:off x="2132013" y="1434704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33</a:t>
            </a:r>
          </a:p>
        </p:txBody>
      </p:sp>
      <p:sp>
        <p:nvSpPr>
          <p:cNvPr id="30737" name="Rectangle 19"/>
          <p:cNvSpPr>
            <a:spLocks noChangeArrowheads="1"/>
          </p:cNvSpPr>
          <p:nvPr/>
        </p:nvSpPr>
        <p:spPr bwMode="auto">
          <a:xfrm>
            <a:off x="2420938" y="1433512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34</a:t>
            </a:r>
          </a:p>
        </p:txBody>
      </p:sp>
      <p:sp>
        <p:nvSpPr>
          <p:cNvPr id="30738" name="Rectangle 20"/>
          <p:cNvSpPr>
            <a:spLocks noChangeArrowheads="1"/>
          </p:cNvSpPr>
          <p:nvPr/>
        </p:nvSpPr>
        <p:spPr bwMode="auto">
          <a:xfrm>
            <a:off x="2709863" y="1432323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35</a:t>
            </a:r>
          </a:p>
        </p:txBody>
      </p:sp>
      <p:sp>
        <p:nvSpPr>
          <p:cNvPr id="30739" name="Rectangle 21"/>
          <p:cNvSpPr>
            <a:spLocks noChangeArrowheads="1"/>
          </p:cNvSpPr>
          <p:nvPr/>
        </p:nvSpPr>
        <p:spPr bwMode="auto">
          <a:xfrm>
            <a:off x="2998788" y="1431131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36</a:t>
            </a:r>
          </a:p>
        </p:txBody>
      </p:sp>
      <p:sp>
        <p:nvSpPr>
          <p:cNvPr id="30740" name="Rectangle 22"/>
          <p:cNvSpPr>
            <a:spLocks noChangeArrowheads="1"/>
          </p:cNvSpPr>
          <p:nvPr/>
        </p:nvSpPr>
        <p:spPr bwMode="auto">
          <a:xfrm>
            <a:off x="3287713" y="1429941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37</a:t>
            </a:r>
          </a:p>
        </p:txBody>
      </p:sp>
      <p:sp>
        <p:nvSpPr>
          <p:cNvPr id="30741" name="Rectangle 23"/>
          <p:cNvSpPr>
            <a:spLocks noChangeArrowheads="1"/>
          </p:cNvSpPr>
          <p:nvPr/>
        </p:nvSpPr>
        <p:spPr bwMode="auto">
          <a:xfrm>
            <a:off x="3576638" y="1428750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38</a:t>
            </a:r>
          </a:p>
        </p:txBody>
      </p:sp>
      <p:sp>
        <p:nvSpPr>
          <p:cNvPr id="30742" name="Rectangle 24"/>
          <p:cNvSpPr>
            <a:spLocks noChangeArrowheads="1"/>
          </p:cNvSpPr>
          <p:nvPr/>
        </p:nvSpPr>
        <p:spPr bwMode="auto">
          <a:xfrm>
            <a:off x="3865563" y="1427560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39</a:t>
            </a:r>
          </a:p>
        </p:txBody>
      </p:sp>
      <p:sp>
        <p:nvSpPr>
          <p:cNvPr id="30743" name="Rectangle 25"/>
          <p:cNvSpPr>
            <a:spLocks noChangeArrowheads="1"/>
          </p:cNvSpPr>
          <p:nvPr/>
        </p:nvSpPr>
        <p:spPr bwMode="auto">
          <a:xfrm>
            <a:off x="4154488" y="1426369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40</a:t>
            </a:r>
          </a:p>
        </p:txBody>
      </p:sp>
      <p:sp>
        <p:nvSpPr>
          <p:cNvPr id="30744" name="Rectangle 26"/>
          <p:cNvSpPr>
            <a:spLocks noChangeArrowheads="1"/>
          </p:cNvSpPr>
          <p:nvPr/>
        </p:nvSpPr>
        <p:spPr bwMode="auto">
          <a:xfrm>
            <a:off x="4443413" y="1425179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41</a:t>
            </a:r>
          </a:p>
        </p:txBody>
      </p:sp>
      <p:sp>
        <p:nvSpPr>
          <p:cNvPr id="30745" name="Rectangle 27"/>
          <p:cNvSpPr>
            <a:spLocks noChangeArrowheads="1"/>
          </p:cNvSpPr>
          <p:nvPr/>
        </p:nvSpPr>
        <p:spPr bwMode="auto">
          <a:xfrm>
            <a:off x="4732338" y="1423987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42</a:t>
            </a:r>
          </a:p>
        </p:txBody>
      </p:sp>
      <p:sp>
        <p:nvSpPr>
          <p:cNvPr id="30746" name="Rectangle 28"/>
          <p:cNvSpPr>
            <a:spLocks noChangeArrowheads="1"/>
          </p:cNvSpPr>
          <p:nvPr/>
        </p:nvSpPr>
        <p:spPr bwMode="auto">
          <a:xfrm>
            <a:off x="5021263" y="1422798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43</a:t>
            </a:r>
          </a:p>
        </p:txBody>
      </p:sp>
      <p:sp>
        <p:nvSpPr>
          <p:cNvPr id="30747" name="Rectangle 29"/>
          <p:cNvSpPr>
            <a:spLocks noChangeArrowheads="1"/>
          </p:cNvSpPr>
          <p:nvPr/>
        </p:nvSpPr>
        <p:spPr bwMode="auto">
          <a:xfrm>
            <a:off x="5310188" y="1421606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44</a:t>
            </a:r>
          </a:p>
        </p:txBody>
      </p:sp>
      <p:sp>
        <p:nvSpPr>
          <p:cNvPr id="30748" name="Rectangle 30"/>
          <p:cNvSpPr>
            <a:spLocks noChangeArrowheads="1"/>
          </p:cNvSpPr>
          <p:nvPr/>
        </p:nvSpPr>
        <p:spPr bwMode="auto">
          <a:xfrm>
            <a:off x="5599113" y="1420416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45</a:t>
            </a:r>
          </a:p>
        </p:txBody>
      </p:sp>
      <p:sp>
        <p:nvSpPr>
          <p:cNvPr id="30749" name="Rectangle 31"/>
          <p:cNvSpPr>
            <a:spLocks noChangeArrowheads="1"/>
          </p:cNvSpPr>
          <p:nvPr/>
        </p:nvSpPr>
        <p:spPr bwMode="auto">
          <a:xfrm>
            <a:off x="5888038" y="1419225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46</a:t>
            </a:r>
          </a:p>
        </p:txBody>
      </p:sp>
      <p:sp>
        <p:nvSpPr>
          <p:cNvPr id="30750" name="Rectangle 32"/>
          <p:cNvSpPr>
            <a:spLocks noChangeArrowheads="1"/>
          </p:cNvSpPr>
          <p:nvPr/>
        </p:nvSpPr>
        <p:spPr bwMode="auto">
          <a:xfrm>
            <a:off x="6176963" y="1418035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47</a:t>
            </a:r>
          </a:p>
        </p:txBody>
      </p:sp>
      <p:sp>
        <p:nvSpPr>
          <p:cNvPr id="30751" name="Rectangle 33"/>
          <p:cNvSpPr>
            <a:spLocks noChangeArrowheads="1"/>
          </p:cNvSpPr>
          <p:nvPr/>
        </p:nvSpPr>
        <p:spPr bwMode="auto">
          <a:xfrm>
            <a:off x="6465888" y="1416844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48</a:t>
            </a:r>
          </a:p>
        </p:txBody>
      </p:sp>
      <p:sp>
        <p:nvSpPr>
          <p:cNvPr id="30752" name="Rectangle 34"/>
          <p:cNvSpPr>
            <a:spLocks noChangeArrowheads="1"/>
          </p:cNvSpPr>
          <p:nvPr/>
        </p:nvSpPr>
        <p:spPr bwMode="auto">
          <a:xfrm>
            <a:off x="6754813" y="1415654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49</a:t>
            </a:r>
          </a:p>
        </p:txBody>
      </p:sp>
      <p:sp>
        <p:nvSpPr>
          <p:cNvPr id="30753" name="Rectangle 35"/>
          <p:cNvSpPr>
            <a:spLocks noChangeArrowheads="1"/>
          </p:cNvSpPr>
          <p:nvPr/>
        </p:nvSpPr>
        <p:spPr bwMode="auto">
          <a:xfrm>
            <a:off x="7043738" y="1414462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50</a:t>
            </a:r>
          </a:p>
        </p:txBody>
      </p:sp>
      <p:sp>
        <p:nvSpPr>
          <p:cNvPr id="30754" name="Rectangle 36"/>
          <p:cNvSpPr>
            <a:spLocks noChangeArrowheads="1"/>
          </p:cNvSpPr>
          <p:nvPr/>
        </p:nvSpPr>
        <p:spPr bwMode="auto">
          <a:xfrm>
            <a:off x="7332663" y="1413273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51</a:t>
            </a:r>
          </a:p>
        </p:txBody>
      </p:sp>
      <p:sp>
        <p:nvSpPr>
          <p:cNvPr id="30755" name="Rectangle 37"/>
          <p:cNvSpPr>
            <a:spLocks noChangeArrowheads="1"/>
          </p:cNvSpPr>
          <p:nvPr/>
        </p:nvSpPr>
        <p:spPr bwMode="auto">
          <a:xfrm>
            <a:off x="7621588" y="1412081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52</a:t>
            </a:r>
          </a:p>
        </p:txBody>
      </p:sp>
      <p:sp>
        <p:nvSpPr>
          <p:cNvPr id="30756" name="Rectangle 38"/>
          <p:cNvSpPr>
            <a:spLocks noChangeArrowheads="1"/>
          </p:cNvSpPr>
          <p:nvPr/>
        </p:nvSpPr>
        <p:spPr bwMode="auto">
          <a:xfrm>
            <a:off x="7910513" y="1410891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53</a:t>
            </a:r>
          </a:p>
        </p:txBody>
      </p:sp>
      <p:sp>
        <p:nvSpPr>
          <p:cNvPr id="30757" name="Rectangle 39"/>
          <p:cNvSpPr>
            <a:spLocks noChangeArrowheads="1"/>
          </p:cNvSpPr>
          <p:nvPr/>
        </p:nvSpPr>
        <p:spPr bwMode="auto">
          <a:xfrm>
            <a:off x="8199438" y="1409700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54</a:t>
            </a:r>
          </a:p>
        </p:txBody>
      </p:sp>
      <p:sp>
        <p:nvSpPr>
          <p:cNvPr id="30758" name="Rectangle 40"/>
          <p:cNvSpPr>
            <a:spLocks noChangeArrowheads="1"/>
          </p:cNvSpPr>
          <p:nvPr/>
        </p:nvSpPr>
        <p:spPr bwMode="auto">
          <a:xfrm>
            <a:off x="8488363" y="1408510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55</a:t>
            </a:r>
          </a:p>
        </p:txBody>
      </p:sp>
      <p:sp>
        <p:nvSpPr>
          <p:cNvPr id="30759" name="Text Box 41"/>
          <p:cNvSpPr txBox="1">
            <a:spLocks noChangeArrowheads="1"/>
          </p:cNvSpPr>
          <p:nvPr/>
        </p:nvSpPr>
        <p:spPr bwMode="auto">
          <a:xfrm>
            <a:off x="2030413" y="1789510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已发送但未收到确认</a:t>
            </a:r>
          </a:p>
        </p:txBody>
      </p:sp>
      <p:sp>
        <p:nvSpPr>
          <p:cNvPr id="30760" name="Rectangle 42"/>
          <p:cNvSpPr>
            <a:spLocks noChangeArrowheads="1"/>
          </p:cNvSpPr>
          <p:nvPr/>
        </p:nvSpPr>
        <p:spPr bwMode="auto">
          <a:xfrm>
            <a:off x="8769350" y="1408510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56</a:t>
            </a:r>
          </a:p>
        </p:txBody>
      </p:sp>
      <p:sp>
        <p:nvSpPr>
          <p:cNvPr id="30761" name="Line 44"/>
          <p:cNvSpPr>
            <a:spLocks noChangeShapeType="1"/>
          </p:cNvSpPr>
          <p:nvPr/>
        </p:nvSpPr>
        <p:spPr bwMode="auto">
          <a:xfrm flipV="1">
            <a:off x="1662113" y="1659732"/>
            <a:ext cx="0" cy="43219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2" name="Text Box 45"/>
          <p:cNvSpPr txBox="1">
            <a:spLocks noChangeArrowheads="1"/>
          </p:cNvSpPr>
          <p:nvPr/>
        </p:nvSpPr>
        <p:spPr bwMode="auto">
          <a:xfrm>
            <a:off x="1474037" y="2070498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30763" name="Line 47"/>
          <p:cNvSpPr>
            <a:spLocks noChangeShapeType="1"/>
          </p:cNvSpPr>
          <p:nvPr/>
        </p:nvSpPr>
        <p:spPr bwMode="auto">
          <a:xfrm flipV="1">
            <a:off x="4840288" y="1659732"/>
            <a:ext cx="0" cy="43219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4" name="Text Box 48"/>
          <p:cNvSpPr txBox="1">
            <a:spLocks noChangeArrowheads="1"/>
          </p:cNvSpPr>
          <p:nvPr/>
        </p:nvSpPr>
        <p:spPr bwMode="auto">
          <a:xfrm>
            <a:off x="4669676" y="2070498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0765" name="Line 50"/>
          <p:cNvSpPr>
            <a:spLocks noChangeShapeType="1"/>
          </p:cNvSpPr>
          <p:nvPr/>
        </p:nvSpPr>
        <p:spPr bwMode="auto">
          <a:xfrm flipV="1">
            <a:off x="7451725" y="1659732"/>
            <a:ext cx="0" cy="43219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66" name="Text Box 51"/>
          <p:cNvSpPr txBox="1">
            <a:spLocks noChangeArrowheads="1"/>
          </p:cNvSpPr>
          <p:nvPr/>
        </p:nvSpPr>
        <p:spPr bwMode="auto">
          <a:xfrm>
            <a:off x="7268412" y="2070498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0767" name="Text Box 52"/>
          <p:cNvSpPr txBox="1">
            <a:spLocks noChangeArrowheads="1"/>
          </p:cNvSpPr>
          <p:nvPr/>
        </p:nvSpPr>
        <p:spPr bwMode="auto">
          <a:xfrm>
            <a:off x="7389704" y="2978944"/>
            <a:ext cx="146706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不允许接收</a:t>
            </a:r>
          </a:p>
        </p:txBody>
      </p:sp>
      <p:sp>
        <p:nvSpPr>
          <p:cNvPr id="30768" name="Text Box 53"/>
          <p:cNvSpPr txBox="1">
            <a:spLocks noChangeArrowheads="1"/>
          </p:cNvSpPr>
          <p:nvPr/>
        </p:nvSpPr>
        <p:spPr bwMode="auto">
          <a:xfrm>
            <a:off x="57041" y="2978944"/>
            <a:ext cx="146706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已发送确认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并交付主机</a:t>
            </a:r>
          </a:p>
        </p:txBody>
      </p:sp>
      <p:sp>
        <p:nvSpPr>
          <p:cNvPr id="30769" name="Text Box 54"/>
          <p:cNvSpPr txBox="1">
            <a:spLocks noChangeArrowheads="1"/>
          </p:cNvSpPr>
          <p:nvPr/>
        </p:nvSpPr>
        <p:spPr bwMode="auto">
          <a:xfrm>
            <a:off x="3492501" y="2356248"/>
            <a:ext cx="170912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B </a:t>
            </a: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的接收窗口</a:t>
            </a:r>
          </a:p>
        </p:txBody>
      </p:sp>
      <p:sp>
        <p:nvSpPr>
          <p:cNvPr id="30770" name="Text Box 55"/>
          <p:cNvSpPr txBox="1">
            <a:spLocks noChangeArrowheads="1"/>
          </p:cNvSpPr>
          <p:nvPr/>
        </p:nvSpPr>
        <p:spPr bwMode="auto">
          <a:xfrm>
            <a:off x="3942894" y="3138488"/>
            <a:ext cx="12105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允许接收</a:t>
            </a:r>
          </a:p>
        </p:txBody>
      </p:sp>
      <p:sp>
        <p:nvSpPr>
          <p:cNvPr id="30771" name="Rectangle 56"/>
          <p:cNvSpPr>
            <a:spLocks noChangeArrowheads="1"/>
          </p:cNvSpPr>
          <p:nvPr/>
        </p:nvSpPr>
        <p:spPr bwMode="auto">
          <a:xfrm>
            <a:off x="1512889" y="2625329"/>
            <a:ext cx="5767387" cy="48696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30772" name="Rectangle 57"/>
          <p:cNvSpPr>
            <a:spLocks noChangeArrowheads="1"/>
          </p:cNvSpPr>
          <p:nvPr/>
        </p:nvSpPr>
        <p:spPr bwMode="auto">
          <a:xfrm>
            <a:off x="107950" y="2787254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26</a:t>
            </a:r>
          </a:p>
        </p:txBody>
      </p:sp>
      <p:sp>
        <p:nvSpPr>
          <p:cNvPr id="30773" name="Rectangle 58"/>
          <p:cNvSpPr>
            <a:spLocks noChangeArrowheads="1"/>
          </p:cNvSpPr>
          <p:nvPr/>
        </p:nvSpPr>
        <p:spPr bwMode="auto">
          <a:xfrm>
            <a:off x="396875" y="2786062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27</a:t>
            </a:r>
          </a:p>
        </p:txBody>
      </p:sp>
      <p:sp>
        <p:nvSpPr>
          <p:cNvPr id="30774" name="Rectangle 59"/>
          <p:cNvSpPr>
            <a:spLocks noChangeArrowheads="1"/>
          </p:cNvSpPr>
          <p:nvPr/>
        </p:nvSpPr>
        <p:spPr bwMode="auto">
          <a:xfrm>
            <a:off x="685800" y="278487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28</a:t>
            </a:r>
          </a:p>
        </p:txBody>
      </p:sp>
      <p:sp>
        <p:nvSpPr>
          <p:cNvPr id="30775" name="Rectangle 60"/>
          <p:cNvSpPr>
            <a:spLocks noChangeArrowheads="1"/>
          </p:cNvSpPr>
          <p:nvPr/>
        </p:nvSpPr>
        <p:spPr bwMode="auto">
          <a:xfrm>
            <a:off x="974725" y="278368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29</a:t>
            </a:r>
          </a:p>
        </p:txBody>
      </p:sp>
      <p:sp>
        <p:nvSpPr>
          <p:cNvPr id="30776" name="Rectangle 61"/>
          <p:cNvSpPr>
            <a:spLocks noChangeArrowheads="1"/>
          </p:cNvSpPr>
          <p:nvPr/>
        </p:nvSpPr>
        <p:spPr bwMode="auto">
          <a:xfrm>
            <a:off x="1263650" y="2782491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30</a:t>
            </a:r>
          </a:p>
        </p:txBody>
      </p:sp>
      <p:sp>
        <p:nvSpPr>
          <p:cNvPr id="30777" name="Rectangle 62"/>
          <p:cNvSpPr>
            <a:spLocks noChangeArrowheads="1"/>
          </p:cNvSpPr>
          <p:nvPr/>
        </p:nvSpPr>
        <p:spPr bwMode="auto">
          <a:xfrm>
            <a:off x="1552575" y="2781300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31</a:t>
            </a:r>
          </a:p>
        </p:txBody>
      </p:sp>
      <p:sp>
        <p:nvSpPr>
          <p:cNvPr id="30778" name="Rectangle 63"/>
          <p:cNvSpPr>
            <a:spLocks noChangeArrowheads="1"/>
          </p:cNvSpPr>
          <p:nvPr/>
        </p:nvSpPr>
        <p:spPr bwMode="auto">
          <a:xfrm>
            <a:off x="1841500" y="2780110"/>
            <a:ext cx="215900" cy="215503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32</a:t>
            </a:r>
          </a:p>
        </p:txBody>
      </p:sp>
      <p:sp>
        <p:nvSpPr>
          <p:cNvPr id="30779" name="Rectangle 64"/>
          <p:cNvSpPr>
            <a:spLocks noChangeArrowheads="1"/>
          </p:cNvSpPr>
          <p:nvPr/>
        </p:nvSpPr>
        <p:spPr bwMode="auto">
          <a:xfrm>
            <a:off x="2130425" y="2778919"/>
            <a:ext cx="215900" cy="215504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33</a:t>
            </a:r>
          </a:p>
        </p:txBody>
      </p:sp>
      <p:sp>
        <p:nvSpPr>
          <p:cNvPr id="30780" name="Rectangle 65"/>
          <p:cNvSpPr>
            <a:spLocks noChangeArrowheads="1"/>
          </p:cNvSpPr>
          <p:nvPr/>
        </p:nvSpPr>
        <p:spPr bwMode="auto">
          <a:xfrm>
            <a:off x="2419350" y="2777729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34</a:t>
            </a:r>
          </a:p>
        </p:txBody>
      </p:sp>
      <p:sp>
        <p:nvSpPr>
          <p:cNvPr id="30781" name="Rectangle 66"/>
          <p:cNvSpPr>
            <a:spLocks noChangeArrowheads="1"/>
          </p:cNvSpPr>
          <p:nvPr/>
        </p:nvSpPr>
        <p:spPr bwMode="auto">
          <a:xfrm>
            <a:off x="2708275" y="2776537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35</a:t>
            </a:r>
          </a:p>
        </p:txBody>
      </p:sp>
      <p:sp>
        <p:nvSpPr>
          <p:cNvPr id="30782" name="Rectangle 67"/>
          <p:cNvSpPr>
            <a:spLocks noChangeArrowheads="1"/>
          </p:cNvSpPr>
          <p:nvPr/>
        </p:nvSpPr>
        <p:spPr bwMode="auto">
          <a:xfrm>
            <a:off x="2997200" y="2775348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36</a:t>
            </a:r>
          </a:p>
        </p:txBody>
      </p:sp>
      <p:sp>
        <p:nvSpPr>
          <p:cNvPr id="30783" name="Rectangle 68"/>
          <p:cNvSpPr>
            <a:spLocks noChangeArrowheads="1"/>
          </p:cNvSpPr>
          <p:nvPr/>
        </p:nvSpPr>
        <p:spPr bwMode="auto">
          <a:xfrm>
            <a:off x="3286125" y="2774156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37</a:t>
            </a:r>
          </a:p>
        </p:txBody>
      </p:sp>
      <p:sp>
        <p:nvSpPr>
          <p:cNvPr id="30784" name="Rectangle 69"/>
          <p:cNvSpPr>
            <a:spLocks noChangeArrowheads="1"/>
          </p:cNvSpPr>
          <p:nvPr/>
        </p:nvSpPr>
        <p:spPr bwMode="auto">
          <a:xfrm>
            <a:off x="3575050" y="2772966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38</a:t>
            </a:r>
          </a:p>
        </p:txBody>
      </p:sp>
      <p:sp>
        <p:nvSpPr>
          <p:cNvPr id="30785" name="Rectangle 70"/>
          <p:cNvSpPr>
            <a:spLocks noChangeArrowheads="1"/>
          </p:cNvSpPr>
          <p:nvPr/>
        </p:nvSpPr>
        <p:spPr bwMode="auto">
          <a:xfrm>
            <a:off x="3863975" y="2771775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39</a:t>
            </a:r>
          </a:p>
        </p:txBody>
      </p:sp>
      <p:sp>
        <p:nvSpPr>
          <p:cNvPr id="30786" name="Rectangle 71"/>
          <p:cNvSpPr>
            <a:spLocks noChangeArrowheads="1"/>
          </p:cNvSpPr>
          <p:nvPr/>
        </p:nvSpPr>
        <p:spPr bwMode="auto">
          <a:xfrm>
            <a:off x="4152900" y="2770585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40</a:t>
            </a:r>
          </a:p>
        </p:txBody>
      </p:sp>
      <p:sp>
        <p:nvSpPr>
          <p:cNvPr id="30787" name="Rectangle 72"/>
          <p:cNvSpPr>
            <a:spLocks noChangeArrowheads="1"/>
          </p:cNvSpPr>
          <p:nvPr/>
        </p:nvSpPr>
        <p:spPr bwMode="auto">
          <a:xfrm>
            <a:off x="4441825" y="2769394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41</a:t>
            </a:r>
          </a:p>
        </p:txBody>
      </p:sp>
      <p:sp>
        <p:nvSpPr>
          <p:cNvPr id="30788" name="Rectangle 73"/>
          <p:cNvSpPr>
            <a:spLocks noChangeArrowheads="1"/>
          </p:cNvSpPr>
          <p:nvPr/>
        </p:nvSpPr>
        <p:spPr bwMode="auto">
          <a:xfrm>
            <a:off x="4730750" y="2768204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42</a:t>
            </a:r>
          </a:p>
        </p:txBody>
      </p:sp>
      <p:sp>
        <p:nvSpPr>
          <p:cNvPr id="30789" name="Rectangle 74"/>
          <p:cNvSpPr>
            <a:spLocks noChangeArrowheads="1"/>
          </p:cNvSpPr>
          <p:nvPr/>
        </p:nvSpPr>
        <p:spPr bwMode="auto">
          <a:xfrm>
            <a:off x="5019675" y="2767012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43</a:t>
            </a:r>
          </a:p>
        </p:txBody>
      </p:sp>
      <p:sp>
        <p:nvSpPr>
          <p:cNvPr id="30790" name="Rectangle 75"/>
          <p:cNvSpPr>
            <a:spLocks noChangeArrowheads="1"/>
          </p:cNvSpPr>
          <p:nvPr/>
        </p:nvSpPr>
        <p:spPr bwMode="auto">
          <a:xfrm>
            <a:off x="5308600" y="2765823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44</a:t>
            </a:r>
          </a:p>
        </p:txBody>
      </p:sp>
      <p:sp>
        <p:nvSpPr>
          <p:cNvPr id="30791" name="Rectangle 76"/>
          <p:cNvSpPr>
            <a:spLocks noChangeArrowheads="1"/>
          </p:cNvSpPr>
          <p:nvPr/>
        </p:nvSpPr>
        <p:spPr bwMode="auto">
          <a:xfrm>
            <a:off x="5597525" y="2764631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45</a:t>
            </a:r>
          </a:p>
        </p:txBody>
      </p:sp>
      <p:sp>
        <p:nvSpPr>
          <p:cNvPr id="30792" name="Rectangle 77"/>
          <p:cNvSpPr>
            <a:spLocks noChangeArrowheads="1"/>
          </p:cNvSpPr>
          <p:nvPr/>
        </p:nvSpPr>
        <p:spPr bwMode="auto">
          <a:xfrm>
            <a:off x="5886450" y="2763441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46</a:t>
            </a:r>
          </a:p>
        </p:txBody>
      </p:sp>
      <p:sp>
        <p:nvSpPr>
          <p:cNvPr id="30793" name="Rectangle 78"/>
          <p:cNvSpPr>
            <a:spLocks noChangeArrowheads="1"/>
          </p:cNvSpPr>
          <p:nvPr/>
        </p:nvSpPr>
        <p:spPr bwMode="auto">
          <a:xfrm>
            <a:off x="6175375" y="2762250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47</a:t>
            </a:r>
          </a:p>
        </p:txBody>
      </p:sp>
      <p:sp>
        <p:nvSpPr>
          <p:cNvPr id="30794" name="Rectangle 79"/>
          <p:cNvSpPr>
            <a:spLocks noChangeArrowheads="1"/>
          </p:cNvSpPr>
          <p:nvPr/>
        </p:nvSpPr>
        <p:spPr bwMode="auto">
          <a:xfrm>
            <a:off x="6464300" y="2761060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48</a:t>
            </a:r>
          </a:p>
        </p:txBody>
      </p:sp>
      <p:sp>
        <p:nvSpPr>
          <p:cNvPr id="30795" name="Rectangle 80"/>
          <p:cNvSpPr>
            <a:spLocks noChangeArrowheads="1"/>
          </p:cNvSpPr>
          <p:nvPr/>
        </p:nvSpPr>
        <p:spPr bwMode="auto">
          <a:xfrm>
            <a:off x="6753225" y="2759869"/>
            <a:ext cx="215900" cy="215504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49</a:t>
            </a:r>
          </a:p>
        </p:txBody>
      </p:sp>
      <p:sp>
        <p:nvSpPr>
          <p:cNvPr id="30796" name="Rectangle 81"/>
          <p:cNvSpPr>
            <a:spLocks noChangeArrowheads="1"/>
          </p:cNvSpPr>
          <p:nvPr/>
        </p:nvSpPr>
        <p:spPr bwMode="auto">
          <a:xfrm>
            <a:off x="7042150" y="2758679"/>
            <a:ext cx="215900" cy="21550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50</a:t>
            </a:r>
          </a:p>
        </p:txBody>
      </p:sp>
      <p:sp>
        <p:nvSpPr>
          <p:cNvPr id="30797" name="Rectangle 82"/>
          <p:cNvSpPr>
            <a:spLocks noChangeArrowheads="1"/>
          </p:cNvSpPr>
          <p:nvPr/>
        </p:nvSpPr>
        <p:spPr bwMode="auto">
          <a:xfrm>
            <a:off x="7331075" y="2757487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51</a:t>
            </a:r>
          </a:p>
        </p:txBody>
      </p:sp>
      <p:sp>
        <p:nvSpPr>
          <p:cNvPr id="30798" name="Rectangle 83"/>
          <p:cNvSpPr>
            <a:spLocks noChangeArrowheads="1"/>
          </p:cNvSpPr>
          <p:nvPr/>
        </p:nvSpPr>
        <p:spPr bwMode="auto">
          <a:xfrm>
            <a:off x="7620000" y="2756298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52</a:t>
            </a:r>
          </a:p>
        </p:txBody>
      </p:sp>
      <p:sp>
        <p:nvSpPr>
          <p:cNvPr id="30799" name="Rectangle 84"/>
          <p:cNvSpPr>
            <a:spLocks noChangeArrowheads="1"/>
          </p:cNvSpPr>
          <p:nvPr/>
        </p:nvSpPr>
        <p:spPr bwMode="auto">
          <a:xfrm>
            <a:off x="7908925" y="2755106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53</a:t>
            </a:r>
          </a:p>
        </p:txBody>
      </p:sp>
      <p:sp>
        <p:nvSpPr>
          <p:cNvPr id="30800" name="Rectangle 85"/>
          <p:cNvSpPr>
            <a:spLocks noChangeArrowheads="1"/>
          </p:cNvSpPr>
          <p:nvPr/>
        </p:nvSpPr>
        <p:spPr bwMode="auto">
          <a:xfrm>
            <a:off x="8197850" y="2753916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54</a:t>
            </a:r>
          </a:p>
        </p:txBody>
      </p:sp>
      <p:sp>
        <p:nvSpPr>
          <p:cNvPr id="30801" name="Rectangle 86"/>
          <p:cNvSpPr>
            <a:spLocks noChangeArrowheads="1"/>
          </p:cNvSpPr>
          <p:nvPr/>
        </p:nvSpPr>
        <p:spPr bwMode="auto">
          <a:xfrm>
            <a:off x="8486775" y="2752725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55</a:t>
            </a:r>
          </a:p>
        </p:txBody>
      </p:sp>
      <p:sp>
        <p:nvSpPr>
          <p:cNvPr id="30802" name="Rectangle 87"/>
          <p:cNvSpPr>
            <a:spLocks noChangeArrowheads="1"/>
          </p:cNvSpPr>
          <p:nvPr/>
        </p:nvSpPr>
        <p:spPr bwMode="auto">
          <a:xfrm>
            <a:off x="8767763" y="2752725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56</a:t>
            </a:r>
          </a:p>
        </p:txBody>
      </p:sp>
      <p:grpSp>
        <p:nvGrpSpPr>
          <p:cNvPr id="30803" name="Group 93"/>
          <p:cNvGrpSpPr>
            <a:grpSpLocks/>
          </p:cNvGrpSpPr>
          <p:nvPr/>
        </p:nvGrpSpPr>
        <p:grpSpPr bwMode="auto">
          <a:xfrm>
            <a:off x="1954214" y="2994422"/>
            <a:ext cx="314325" cy="657225"/>
            <a:chOff x="1231" y="3150"/>
            <a:chExt cx="182" cy="272"/>
          </a:xfrm>
        </p:grpSpPr>
        <p:sp>
          <p:nvSpPr>
            <p:cNvPr id="30809" name="Line 88"/>
            <p:cNvSpPr>
              <a:spLocks noChangeShapeType="1"/>
            </p:cNvSpPr>
            <p:nvPr/>
          </p:nvSpPr>
          <p:spPr bwMode="auto">
            <a:xfrm flipV="1">
              <a:off x="1231" y="3150"/>
              <a:ext cx="0" cy="2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10" name="Line 89"/>
            <p:cNvSpPr>
              <a:spLocks noChangeShapeType="1"/>
            </p:cNvSpPr>
            <p:nvPr/>
          </p:nvSpPr>
          <p:spPr bwMode="auto">
            <a:xfrm flipV="1">
              <a:off x="1413" y="3150"/>
              <a:ext cx="0" cy="27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804" name="Text Box 90"/>
          <p:cNvSpPr txBox="1">
            <a:spLocks noChangeArrowheads="1"/>
          </p:cNvSpPr>
          <p:nvPr/>
        </p:nvSpPr>
        <p:spPr bwMode="auto">
          <a:xfrm>
            <a:off x="1384193" y="3617119"/>
            <a:ext cx="1467068" cy="4001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未按序收到</a:t>
            </a:r>
          </a:p>
        </p:txBody>
      </p:sp>
      <p:sp>
        <p:nvSpPr>
          <p:cNvPr id="30805" name="AutoShape 91"/>
          <p:cNvSpPr>
            <a:spLocks/>
          </p:cNvSpPr>
          <p:nvPr/>
        </p:nvSpPr>
        <p:spPr bwMode="auto">
          <a:xfrm rot="5400000">
            <a:off x="5905501" y="-17859"/>
            <a:ext cx="138113" cy="2519363"/>
          </a:xfrm>
          <a:prstGeom prst="leftBrace">
            <a:avLst>
              <a:gd name="adj1" fmla="val 113945"/>
              <a:gd name="adj2" fmla="val 50000"/>
            </a:avLst>
          </a:prstGeom>
          <a:noFill/>
          <a:ln w="9525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30806" name="Text Box 92"/>
          <p:cNvSpPr txBox="1">
            <a:spLocks noChangeArrowheads="1"/>
          </p:cNvSpPr>
          <p:nvPr/>
        </p:nvSpPr>
        <p:spPr bwMode="auto">
          <a:xfrm>
            <a:off x="5364163" y="917973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latin typeface="Times New Roman" pitchFamily="18" charset="0"/>
                <a:ea typeface="黑体" pitchFamily="49" charset="-122"/>
              </a:rPr>
              <a:t>可用窗口</a:t>
            </a:r>
          </a:p>
        </p:txBody>
      </p:sp>
      <p:sp>
        <p:nvSpPr>
          <p:cNvPr id="30807" name="Text Box 94"/>
          <p:cNvSpPr txBox="1">
            <a:spLocks noChangeArrowheads="1"/>
          </p:cNvSpPr>
          <p:nvPr/>
        </p:nvSpPr>
        <p:spPr bwMode="auto">
          <a:xfrm>
            <a:off x="1699419" y="77705"/>
            <a:ext cx="5616575" cy="646331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 dirty="0">
                <a:solidFill>
                  <a:schemeClr val="folHlink"/>
                </a:solidFill>
                <a:ea typeface="黑体" pitchFamily="49" charset="-122"/>
              </a:rPr>
              <a:t>A </a:t>
            </a:r>
            <a:r>
              <a:rPr lang="zh-CN" altLang="en-US" sz="3600" dirty="0">
                <a:solidFill>
                  <a:schemeClr val="folHlink"/>
                </a:solidFill>
                <a:ea typeface="黑体" pitchFamily="49" charset="-122"/>
              </a:rPr>
              <a:t>发送了 </a:t>
            </a:r>
            <a:r>
              <a:rPr lang="en-US" altLang="zh-CN" sz="3600" dirty="0">
                <a:solidFill>
                  <a:schemeClr val="folHlink"/>
                </a:solidFill>
                <a:ea typeface="黑体" pitchFamily="49" charset="-122"/>
              </a:rPr>
              <a:t>11 </a:t>
            </a:r>
            <a:r>
              <a:rPr lang="zh-CN" altLang="en-US" sz="3600" dirty="0">
                <a:solidFill>
                  <a:schemeClr val="folHlink"/>
                </a:solidFill>
                <a:ea typeface="黑体" pitchFamily="49" charset="-122"/>
              </a:rPr>
              <a:t>个字节的数据 </a:t>
            </a:r>
          </a:p>
        </p:txBody>
      </p:sp>
      <p:sp>
        <p:nvSpPr>
          <p:cNvPr id="30808" name="Text Box 95"/>
          <p:cNvSpPr txBox="1">
            <a:spLocks noChangeArrowheads="1"/>
          </p:cNvSpPr>
          <p:nvPr/>
        </p:nvSpPr>
        <p:spPr bwMode="auto">
          <a:xfrm>
            <a:off x="458788" y="4030267"/>
            <a:ext cx="7003840" cy="1015663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folHlink"/>
                </a:solidFill>
                <a:ea typeface="黑体" pitchFamily="49" charset="-122"/>
              </a:rPr>
              <a:t>P</a:t>
            </a:r>
            <a:r>
              <a:rPr lang="en-US" altLang="zh-CN" sz="2000" baseline="-25000" dirty="0">
                <a:solidFill>
                  <a:schemeClr val="folHlink"/>
                </a:solidFill>
                <a:ea typeface="黑体" pitchFamily="49" charset="-122"/>
              </a:rPr>
              <a:t>3</a:t>
            </a:r>
            <a:r>
              <a:rPr lang="en-US" altLang="zh-CN" sz="2000" dirty="0">
                <a:solidFill>
                  <a:schemeClr val="folHlink"/>
                </a:solidFill>
                <a:ea typeface="黑体" pitchFamily="49" charset="-122"/>
              </a:rPr>
              <a:t> – P</a:t>
            </a:r>
            <a:r>
              <a:rPr lang="en-US" altLang="zh-CN" sz="2000" baseline="-25000" dirty="0">
                <a:solidFill>
                  <a:schemeClr val="folHlink"/>
                </a:solidFill>
                <a:ea typeface="黑体" pitchFamily="49" charset="-122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黑体" pitchFamily="49" charset="-122"/>
              </a:rPr>
              <a:t> = A </a:t>
            </a:r>
            <a:r>
              <a:rPr lang="zh-CN" altLang="en-US" sz="2000" dirty="0">
                <a:solidFill>
                  <a:schemeClr val="folHlink"/>
                </a:solidFill>
                <a:ea typeface="黑体" pitchFamily="49" charset="-122"/>
              </a:rPr>
              <a:t>的发送窗口（又称为通知窗口）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folHlink"/>
                </a:solidFill>
                <a:ea typeface="黑体" pitchFamily="49" charset="-122"/>
              </a:rPr>
              <a:t>P</a:t>
            </a:r>
            <a:r>
              <a:rPr lang="en-US" altLang="zh-CN" sz="2000" baseline="-25000" dirty="0">
                <a:solidFill>
                  <a:schemeClr val="folHlink"/>
                </a:solidFill>
                <a:ea typeface="黑体" pitchFamily="49" charset="-122"/>
              </a:rPr>
              <a:t>2</a:t>
            </a:r>
            <a:r>
              <a:rPr lang="en-US" altLang="zh-CN" sz="2000" dirty="0">
                <a:solidFill>
                  <a:schemeClr val="folHlink"/>
                </a:solidFill>
                <a:ea typeface="黑体" pitchFamily="49" charset="-122"/>
              </a:rPr>
              <a:t> – P</a:t>
            </a:r>
            <a:r>
              <a:rPr lang="en-US" altLang="zh-CN" sz="2000" baseline="-25000" dirty="0">
                <a:solidFill>
                  <a:schemeClr val="folHlink"/>
                </a:solidFill>
                <a:ea typeface="黑体" pitchFamily="49" charset="-122"/>
              </a:rPr>
              <a:t>1</a:t>
            </a:r>
            <a:r>
              <a:rPr lang="en-US" altLang="zh-CN" sz="2000" dirty="0">
                <a:solidFill>
                  <a:schemeClr val="folHlink"/>
                </a:solidFill>
                <a:ea typeface="黑体" pitchFamily="49" charset="-122"/>
              </a:rPr>
              <a:t> = </a:t>
            </a:r>
            <a:r>
              <a:rPr lang="zh-CN" altLang="en-US" sz="2000" dirty="0">
                <a:solidFill>
                  <a:schemeClr val="folHlink"/>
                </a:solidFill>
                <a:ea typeface="黑体" pitchFamily="49" charset="-122"/>
              </a:rPr>
              <a:t>已发送但尚未收到确认的字节数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folHlink"/>
                </a:solidFill>
                <a:ea typeface="黑体" pitchFamily="49" charset="-122"/>
              </a:rPr>
              <a:t>P</a:t>
            </a:r>
            <a:r>
              <a:rPr lang="en-US" altLang="zh-CN" sz="2000" baseline="-25000" dirty="0">
                <a:solidFill>
                  <a:schemeClr val="folHlink"/>
                </a:solidFill>
                <a:ea typeface="黑体" pitchFamily="49" charset="-122"/>
              </a:rPr>
              <a:t>3</a:t>
            </a:r>
            <a:r>
              <a:rPr lang="en-US" altLang="zh-CN" sz="2000" dirty="0">
                <a:solidFill>
                  <a:schemeClr val="folHlink"/>
                </a:solidFill>
                <a:ea typeface="黑体" pitchFamily="49" charset="-122"/>
              </a:rPr>
              <a:t> – P</a:t>
            </a:r>
            <a:r>
              <a:rPr lang="en-US" altLang="zh-CN" sz="2000" baseline="-25000" dirty="0">
                <a:solidFill>
                  <a:schemeClr val="folHlink"/>
                </a:solidFill>
                <a:ea typeface="黑体" pitchFamily="49" charset="-122"/>
              </a:rPr>
              <a:t>2</a:t>
            </a:r>
            <a:r>
              <a:rPr lang="en-US" altLang="zh-CN" sz="2000" dirty="0">
                <a:solidFill>
                  <a:schemeClr val="folHlink"/>
                </a:solidFill>
                <a:ea typeface="黑体" pitchFamily="49" charset="-122"/>
              </a:rPr>
              <a:t> = </a:t>
            </a:r>
            <a:r>
              <a:rPr lang="zh-CN" altLang="en-US" sz="2000" dirty="0">
                <a:solidFill>
                  <a:schemeClr val="folHlink"/>
                </a:solidFill>
                <a:ea typeface="黑体" pitchFamily="49" charset="-122"/>
              </a:rPr>
              <a:t>允许发送但尚未发送的字节数（又称为可用窗口）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755651" y="1977629"/>
            <a:ext cx="7561263" cy="378619"/>
          </a:xfrm>
          <a:prstGeom prst="rect">
            <a:avLst/>
          </a:prstGeom>
          <a:solidFill>
            <a:srgbClr val="CCECFF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28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/>
              <a:t>修正的 </a:t>
            </a:r>
            <a:r>
              <a:rPr lang="en-US" altLang="zh-CN"/>
              <a:t>Karn </a:t>
            </a:r>
            <a:r>
              <a:rPr lang="zh-CN" altLang="en-US"/>
              <a:t>算法 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idx="1"/>
          </p:nvPr>
        </p:nvSpPr>
        <p:spPr>
          <a:xfrm>
            <a:off x="1258888" y="1545432"/>
            <a:ext cx="6572250" cy="2588419"/>
          </a:xfrm>
        </p:spPr>
        <p:txBody>
          <a:bodyPr rtlCol="0">
            <a:normAutofit fontScale="77500" lnSpcReduction="20000"/>
          </a:bodyPr>
          <a:lstStyle/>
          <a:p>
            <a:pPr algn="just"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600"/>
              <a:t>报文段每重传一次，就把 </a:t>
            </a:r>
            <a:r>
              <a:rPr lang="en-US" altLang="zh-CN" sz="2600"/>
              <a:t>RTO </a:t>
            </a:r>
            <a:r>
              <a:rPr lang="zh-CN" altLang="en-US" sz="2600"/>
              <a:t>增大一些：</a:t>
            </a:r>
          </a:p>
          <a:p>
            <a:pPr algn="ctr" eaLnBrk="1" fontAlgn="auto" hangingPunct="1">
              <a:lnSpc>
                <a:spcPct val="110000"/>
              </a:lnSpc>
              <a:spcBef>
                <a:spcPct val="60000"/>
              </a:spcBef>
              <a:spcAft>
                <a:spcPct val="5000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600"/>
              <a:t>新的 </a:t>
            </a:r>
            <a:r>
              <a:rPr lang="en-US" altLang="zh-CN" sz="2600"/>
              <a:t>RTO </a:t>
            </a:r>
            <a:r>
              <a:rPr lang="en-US" altLang="zh-CN" sz="2600">
                <a:sym typeface="Symbol" panose="05050102010706020507" pitchFamily="18" charset="2"/>
              </a:rPr>
              <a:t></a:t>
            </a:r>
            <a:r>
              <a:rPr lang="en-US" altLang="zh-CN" sz="2600"/>
              <a:t> </a:t>
            </a:r>
            <a:r>
              <a:rPr lang="en-US" altLang="zh-CN" sz="2600">
                <a:sym typeface="Symbol" panose="05050102010706020507" pitchFamily="18" charset="2"/>
              </a:rPr>
              <a:t></a:t>
            </a:r>
            <a:r>
              <a:rPr lang="en-US" altLang="zh-CN" sz="2600"/>
              <a:t> </a:t>
            </a:r>
            <a:r>
              <a:rPr lang="en-US" altLang="zh-CN" sz="2600">
                <a:sym typeface="Symbol" panose="05050102010706020507" pitchFamily="18" charset="2"/>
              </a:rPr>
              <a:t></a:t>
            </a:r>
            <a:r>
              <a:rPr lang="en-US" altLang="zh-CN" sz="2600"/>
              <a:t> (</a:t>
            </a:r>
            <a:r>
              <a:rPr lang="zh-CN" altLang="en-US" sz="2600"/>
              <a:t>旧的 </a:t>
            </a:r>
            <a:r>
              <a:rPr lang="en-US" altLang="zh-CN" sz="2600"/>
              <a:t>RTO)      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600"/>
              <a:t>系数 </a:t>
            </a:r>
            <a:r>
              <a:rPr lang="zh-CN" altLang="en-US" sz="2600">
                <a:sym typeface="Symbol" panose="05050102010706020507" pitchFamily="18" charset="2"/>
              </a:rPr>
              <a:t> </a:t>
            </a:r>
            <a:r>
              <a:rPr lang="zh-CN" altLang="en-US" sz="2600"/>
              <a:t>的典型值是 </a:t>
            </a:r>
            <a:r>
              <a:rPr lang="en-US" altLang="zh-CN" sz="2600"/>
              <a:t>2 </a:t>
            </a:r>
            <a:r>
              <a:rPr lang="zh-CN" altLang="en-US" sz="2600"/>
              <a:t>。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600"/>
              <a:t>当不再发生报文段的重传时，才根据报文段的往返时延更新平均往返时延 </a:t>
            </a:r>
            <a:r>
              <a:rPr lang="en-US" altLang="zh-CN" sz="2600"/>
              <a:t>RTT </a:t>
            </a:r>
            <a:r>
              <a:rPr lang="zh-CN" altLang="en-US" sz="2600"/>
              <a:t>和超时重传时间 </a:t>
            </a:r>
            <a:r>
              <a:rPr lang="en-US" altLang="zh-CN" sz="2600"/>
              <a:t>RTO </a:t>
            </a:r>
            <a:r>
              <a:rPr lang="zh-CN" altLang="en-US" sz="2600"/>
              <a:t>的数值。</a:t>
            </a:r>
          </a:p>
          <a:p>
            <a:pPr eaLnBrk="1" fontAlgn="auto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600"/>
              <a:t>实践证明，这种策略较为合理。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678"/>
            <a:ext cx="7543800" cy="736997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Exponential backoff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sz="half" idx="1"/>
          </p:nvPr>
        </p:nvSpPr>
        <p:spPr>
          <a:xfrm>
            <a:off x="395536" y="843558"/>
            <a:ext cx="4537075" cy="413742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900" dirty="0">
                <a:solidFill>
                  <a:srgbClr val="0070C0"/>
                </a:solidFill>
                <a:latin typeface="Times New Roman" pitchFamily="18" charset="0"/>
              </a:rPr>
              <a:t>Scenario: File transfer between two machines. Disconnect cable.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 dirty="0">
                <a:latin typeface="Times New Roman" pitchFamily="18" charset="0"/>
              </a:rPr>
              <a:t>The interval between retransmission attempts in seconds is: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i="1" dirty="0">
                <a:latin typeface="Times New Roman" pitchFamily="18" charset="0"/>
              </a:rPr>
              <a:t>1.03, 3, 6, 12, 24, 48, 64, 64, 64, 64, 64, 64, 64.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 dirty="0">
                <a:latin typeface="Times New Roman" pitchFamily="18" charset="0"/>
              </a:rPr>
              <a:t>Time between retransmissions is doubled each time </a:t>
            </a:r>
            <a:r>
              <a:rPr lang="en-US" altLang="zh-CN" sz="1900" dirty="0">
                <a:solidFill>
                  <a:srgbClr val="FF0000"/>
                </a:solidFill>
                <a:latin typeface="Times New Roman" pitchFamily="18" charset="0"/>
              </a:rPr>
              <a:t>(Exponential </a:t>
            </a:r>
            <a:r>
              <a:rPr lang="en-US" altLang="zh-CN" sz="1900" dirty="0" err="1">
                <a:solidFill>
                  <a:srgbClr val="FF0000"/>
                </a:solidFill>
                <a:latin typeface="Times New Roman" pitchFamily="18" charset="0"/>
              </a:rPr>
              <a:t>Backoff</a:t>
            </a:r>
            <a:r>
              <a:rPr lang="en-US" altLang="zh-CN" sz="1900" dirty="0">
                <a:solidFill>
                  <a:srgbClr val="FF0000"/>
                </a:solidFill>
                <a:latin typeface="Times New Roman" pitchFamily="18" charset="0"/>
              </a:rPr>
              <a:t> Algorithm)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 dirty="0">
                <a:latin typeface="Times New Roman" pitchFamily="18" charset="0"/>
              </a:rPr>
              <a:t>Timer is not increased beyond 64 seconds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900" dirty="0">
                <a:latin typeface="Times New Roman" pitchFamily="18" charset="0"/>
              </a:rPr>
              <a:t>TCP gives up after 13th attempt and 9 minutes.</a:t>
            </a:r>
          </a:p>
        </p:txBody>
      </p:sp>
      <p:graphicFrame>
        <p:nvGraphicFramePr>
          <p:cNvPr id="59396" name="Object 4"/>
          <p:cNvGraphicFramePr>
            <a:graphicFrameLocks noGrp="1" noChangeAspect="1"/>
          </p:cNvGraphicFramePr>
          <p:nvPr>
            <p:ph type="chart" sz="half" idx="2"/>
            <p:extLst>
              <p:ext uri="{D42A27DB-BD31-4B8C-83A1-F6EECF244321}">
                <p14:modId xmlns:p14="http://schemas.microsoft.com/office/powerpoint/2010/main" val="3752316707"/>
              </p:ext>
            </p:extLst>
          </p:nvPr>
        </p:nvGraphicFramePr>
        <p:xfrm>
          <a:off x="4788024" y="987574"/>
          <a:ext cx="4342082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4" r:id="rId4" imgW="6791040" imgH="6094440" progId="MSGraph.Chart.8">
                  <p:embed/>
                </p:oleObj>
              </mc:Choice>
              <mc:Fallback>
                <p:oleObj r:id="rId4" imgW="6791040" imgH="6094440" progId="MSGraph.Chart.8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987574"/>
                        <a:ext cx="4342082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小结</a:t>
            </a:r>
            <a:r>
              <a:rPr lang="en-US" altLang="zh-CN" dirty="0"/>
              <a:t>(I)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390650"/>
            <a:ext cx="7416800" cy="3178969"/>
          </a:xfrm>
        </p:spPr>
        <p:txBody>
          <a:bodyPr rtlCol="0">
            <a:normAutofit fontScale="6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/>
                </a:solidFill>
              </a:rPr>
              <a:t>TCP</a:t>
            </a:r>
            <a:r>
              <a:rPr lang="zh-CN" altLang="en-US" dirty="0">
                <a:solidFill>
                  <a:schemeClr val="tx2"/>
                </a:solidFill>
              </a:rPr>
              <a:t>的滑动窗口机制</a:t>
            </a:r>
            <a:endParaRPr lang="en-US" altLang="zh-CN" dirty="0">
              <a:solidFill>
                <a:schemeClr val="tx2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几个重要的指针，发送缓存与接收缓存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发送窗口和接收窗口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通告窗口和有效发送窗口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/>
                </a:solidFill>
              </a:rPr>
              <a:t>ACK</a:t>
            </a:r>
            <a:r>
              <a:rPr lang="zh-CN" altLang="en-US" dirty="0">
                <a:solidFill>
                  <a:schemeClr val="tx2"/>
                </a:solidFill>
              </a:rPr>
              <a:t>的策略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基本类型：累积型</a:t>
            </a:r>
            <a:r>
              <a:rPr lang="en-US" altLang="zh-CN" sz="2000" dirty="0">
                <a:solidFill>
                  <a:schemeClr val="tx2"/>
                </a:solidFill>
              </a:rPr>
              <a:t>ACK/</a:t>
            </a:r>
            <a:r>
              <a:rPr lang="zh-CN" altLang="en-US" sz="2000" dirty="0">
                <a:solidFill>
                  <a:schemeClr val="tx2"/>
                </a:solidFill>
              </a:rPr>
              <a:t>选择型</a:t>
            </a:r>
            <a:r>
              <a:rPr lang="en-US" altLang="zh-CN" sz="2000" dirty="0">
                <a:solidFill>
                  <a:schemeClr val="tx2"/>
                </a:solidFill>
              </a:rPr>
              <a:t>ACK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zh-CN" altLang="en-US" sz="2000" dirty="0">
                <a:solidFill>
                  <a:schemeClr val="tx2"/>
                </a:solidFill>
              </a:rPr>
              <a:t>延迟</a:t>
            </a:r>
            <a:r>
              <a:rPr lang="en-US" altLang="zh-CN" sz="2000" dirty="0">
                <a:solidFill>
                  <a:schemeClr val="tx2"/>
                </a:solidFill>
              </a:rPr>
              <a:t>ACK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/>
                </a:solidFill>
              </a:rPr>
              <a:t>TCP</a:t>
            </a:r>
            <a:r>
              <a:rPr lang="zh-CN" altLang="en-US" dirty="0">
                <a:solidFill>
                  <a:schemeClr val="tx2"/>
                </a:solidFill>
              </a:rPr>
              <a:t>的六个重要定时器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/>
                </a:solidFill>
              </a:rPr>
              <a:t>超时重传的实现</a:t>
            </a:r>
            <a:endParaRPr lang="en-US" altLang="zh-CN" dirty="0">
              <a:solidFill>
                <a:schemeClr val="tx2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RTO</a:t>
            </a:r>
            <a:r>
              <a:rPr lang="zh-CN" altLang="en-US" sz="2000" dirty="0">
                <a:solidFill>
                  <a:schemeClr val="tx2"/>
                </a:solidFill>
              </a:rPr>
              <a:t>的意义和范围</a:t>
            </a:r>
            <a:endParaRPr lang="en-US" altLang="zh-CN" sz="2000" dirty="0">
              <a:solidFill>
                <a:schemeClr val="tx2"/>
              </a:solidFill>
            </a:endParaRP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000" dirty="0">
                <a:solidFill>
                  <a:schemeClr val="tx2"/>
                </a:solidFill>
              </a:rPr>
              <a:t>RTT</a:t>
            </a:r>
            <a:r>
              <a:rPr lang="zh-CN" altLang="en-US" sz="2000" dirty="0">
                <a:solidFill>
                  <a:schemeClr val="tx2"/>
                </a:solidFill>
              </a:rPr>
              <a:t>的采样，实时更新</a:t>
            </a:r>
            <a:r>
              <a:rPr lang="en-US" altLang="zh-CN" sz="2000" dirty="0">
                <a:solidFill>
                  <a:schemeClr val="tx2"/>
                </a:solidFill>
              </a:rPr>
              <a:t>(</a:t>
            </a:r>
            <a:r>
              <a:rPr lang="en-US" altLang="zh-CN" sz="2000" dirty="0" err="1">
                <a:solidFill>
                  <a:schemeClr val="tx2"/>
                </a:solidFill>
              </a:rPr>
              <a:t>Karn</a:t>
            </a:r>
            <a:r>
              <a:rPr lang="zh-CN" altLang="en-US" sz="2000" dirty="0">
                <a:solidFill>
                  <a:schemeClr val="tx2"/>
                </a:solidFill>
              </a:rPr>
              <a:t>算法的补充</a:t>
            </a:r>
            <a:r>
              <a:rPr lang="en-US" altLang="zh-CN" sz="2000" dirty="0">
                <a:solidFill>
                  <a:schemeClr val="tx2"/>
                </a:solidFill>
              </a:rPr>
              <a:t>)</a:t>
            </a:r>
            <a:endParaRPr lang="zh-CN" alt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4300" dirty="0"/>
              <a:t>5.7  TCP </a:t>
            </a:r>
            <a:r>
              <a:rPr lang="zh-CN" altLang="en-US" sz="4300" dirty="0"/>
              <a:t>的流量控制</a:t>
            </a:r>
            <a:endParaRPr lang="zh-CN" altLang="en-US" sz="3400" dirty="0"/>
          </a:p>
        </p:txBody>
      </p:sp>
      <p:sp>
        <p:nvSpPr>
          <p:cNvPr id="61443" name="Rectangle 3"/>
          <p:cNvSpPr>
            <a:spLocks noGrp="1"/>
          </p:cNvSpPr>
          <p:nvPr>
            <p:ph idx="1"/>
          </p:nvPr>
        </p:nvSpPr>
        <p:spPr>
          <a:xfrm>
            <a:off x="1043608" y="1512093"/>
            <a:ext cx="7272808" cy="25872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200" dirty="0"/>
              <a:t>一般说来，我们总是希望数据传输得更快一些。但如果发送方把数据发送得过快，接收方就可能来不及接收，这就会造成数据的丢失。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200" dirty="0">
                <a:solidFill>
                  <a:srgbClr val="18398A"/>
                </a:solidFill>
              </a:rPr>
              <a:t>流量控制</a:t>
            </a:r>
            <a:r>
              <a:rPr lang="en-US" altLang="zh-CN" sz="2200" dirty="0"/>
              <a:t>(flow control)</a:t>
            </a:r>
            <a:r>
              <a:rPr lang="zh-CN" altLang="en-US" sz="2200" dirty="0"/>
              <a:t>就是让发送方的发送速率不要太快，既要让接收方来得及接收，也不要使网络发生拥塞。</a:t>
            </a:r>
          </a:p>
          <a:p>
            <a:pPr eaLnBrk="1" hangingPunct="1">
              <a:lnSpc>
                <a:spcPct val="90000"/>
              </a:lnSpc>
              <a:spcAft>
                <a:spcPct val="10000"/>
              </a:spcAft>
            </a:pPr>
            <a:r>
              <a:rPr lang="zh-CN" altLang="en-US" sz="2200" dirty="0"/>
              <a:t>利用</a:t>
            </a:r>
            <a:r>
              <a:rPr lang="zh-CN" altLang="en-US" sz="2200" b="1" dirty="0">
                <a:solidFill>
                  <a:srgbClr val="0070C0"/>
                </a:solidFill>
              </a:rPr>
              <a:t>滑动窗口机制</a:t>
            </a:r>
            <a:r>
              <a:rPr lang="zh-CN" altLang="en-US" sz="2200" dirty="0"/>
              <a:t>可以很方便地在 </a:t>
            </a:r>
            <a:r>
              <a:rPr lang="en-US" altLang="zh-CN" sz="2200" dirty="0"/>
              <a:t>TCP </a:t>
            </a:r>
            <a:r>
              <a:rPr lang="zh-CN" altLang="en-US" sz="2200" dirty="0"/>
              <a:t>连接上实现流量控制。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>
                <a:latin typeface="Times New Roman" panose="02020603050405020304" pitchFamily="18" charset="0"/>
              </a:rPr>
              <a:t>TCP</a:t>
            </a:r>
            <a:r>
              <a:rPr lang="zh-CN" altLang="en-US">
                <a:latin typeface="Times New Roman" panose="02020603050405020304" pitchFamily="18" charset="0"/>
              </a:rPr>
              <a:t>的窗口管理机制</a:t>
            </a:r>
          </a:p>
        </p:txBody>
      </p:sp>
      <p:sp>
        <p:nvSpPr>
          <p:cNvPr id="6246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200" dirty="0">
                <a:latin typeface="Times New Roman" pitchFamily="18" charset="0"/>
              </a:rPr>
              <a:t>基于确认和可变窗口大小</a:t>
            </a:r>
          </a:p>
          <a:p>
            <a:pPr eaLnBrk="1" hangingPunct="1"/>
            <a:r>
              <a:rPr lang="zh-CN" altLang="en-US" sz="2200" dirty="0">
                <a:latin typeface="Times New Roman" pitchFamily="18" charset="0"/>
              </a:rPr>
              <a:t>窗口大小为</a:t>
            </a:r>
            <a:r>
              <a:rPr lang="en-US" altLang="zh-CN" sz="2200" dirty="0">
                <a:latin typeface="Times New Roman" pitchFamily="18" charset="0"/>
              </a:rPr>
              <a:t>0</a:t>
            </a:r>
            <a:r>
              <a:rPr lang="zh-CN" altLang="en-US" sz="2200" dirty="0">
                <a:latin typeface="Times New Roman" pitchFamily="18" charset="0"/>
              </a:rPr>
              <a:t>时，正常情况下，发送方不能再发</a:t>
            </a:r>
            <a:r>
              <a:rPr lang="en-US" altLang="zh-CN" sz="2200" dirty="0">
                <a:latin typeface="Times New Roman" pitchFamily="18" charset="0"/>
              </a:rPr>
              <a:t>TCP</a:t>
            </a:r>
            <a:r>
              <a:rPr lang="zh-CN" altLang="en-US" sz="2200" dirty="0">
                <a:latin typeface="Times New Roman" pitchFamily="18" charset="0"/>
              </a:rPr>
              <a:t>段，但有两个例外</a:t>
            </a:r>
          </a:p>
          <a:p>
            <a:pPr lvl="1" eaLnBrk="1" hangingPunct="1"/>
            <a:r>
              <a:rPr lang="zh-CN" altLang="en-US" sz="1800" dirty="0">
                <a:latin typeface="Times New Roman" pitchFamily="18" charset="0"/>
              </a:rPr>
              <a:t>紧急数据可以发送；</a:t>
            </a:r>
          </a:p>
          <a:p>
            <a:pPr lvl="1" eaLnBrk="1" hangingPunct="1"/>
            <a:r>
              <a:rPr lang="zh-CN" altLang="en-US" sz="1800" dirty="0">
                <a:latin typeface="Times New Roman" pitchFamily="18" charset="0"/>
              </a:rPr>
              <a:t>为防止死锁，发送方可以发送</a:t>
            </a:r>
            <a:r>
              <a:rPr lang="en-US" altLang="zh-CN" sz="1800" dirty="0">
                <a:latin typeface="Times New Roman" pitchFamily="18" charset="0"/>
              </a:rPr>
              <a:t>1</a:t>
            </a:r>
            <a:r>
              <a:rPr lang="zh-CN" altLang="en-US" sz="1800" dirty="0">
                <a:latin typeface="Times New Roman" pitchFamily="18" charset="0"/>
              </a:rPr>
              <a:t>字节的</a:t>
            </a:r>
            <a:r>
              <a:rPr lang="en-US" altLang="zh-CN" sz="1800" dirty="0">
                <a:latin typeface="Times New Roman" pitchFamily="18" charset="0"/>
              </a:rPr>
              <a:t>TCP</a:t>
            </a:r>
            <a:r>
              <a:rPr lang="zh-CN" altLang="en-US" sz="1800" dirty="0">
                <a:latin typeface="Times New Roman" pitchFamily="18" charset="0"/>
              </a:rPr>
              <a:t>段，以便让接收方重新声明确认号和窗口大小。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9"/>
          <p:cNvSpPr>
            <a:spLocks noGrp="1"/>
          </p:cNvSpPr>
          <p:nvPr>
            <p:ph type="title" idx="4294967295"/>
          </p:nvPr>
        </p:nvSpPr>
        <p:spPr>
          <a:xfrm>
            <a:off x="600076" y="120254"/>
            <a:ext cx="7993063" cy="629840"/>
          </a:xfrm>
        </p:spPr>
        <p:txBody>
          <a:bodyPr/>
          <a:lstStyle/>
          <a:p>
            <a:pPr eaLnBrk="1" hangingPunct="1"/>
            <a:r>
              <a:rPr lang="zh-CN" altLang="en-US" sz="3500"/>
              <a:t>流量控制举例</a:t>
            </a:r>
            <a:endParaRPr lang="zh-CN" altLang="en-US"/>
          </a:p>
        </p:txBody>
      </p:sp>
      <p:sp>
        <p:nvSpPr>
          <p:cNvPr id="63491" name="Line 4"/>
          <p:cNvSpPr>
            <a:spLocks noChangeShapeType="1"/>
          </p:cNvSpPr>
          <p:nvPr/>
        </p:nvSpPr>
        <p:spPr bwMode="auto">
          <a:xfrm>
            <a:off x="3433763" y="1868091"/>
            <a:ext cx="0" cy="309919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492" name="Line 5"/>
          <p:cNvSpPr>
            <a:spLocks noChangeShapeType="1"/>
          </p:cNvSpPr>
          <p:nvPr/>
        </p:nvSpPr>
        <p:spPr bwMode="auto">
          <a:xfrm>
            <a:off x="231776" y="1987153"/>
            <a:ext cx="319087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754063" y="1745456"/>
            <a:ext cx="125778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seq = 1, DATA</a:t>
            </a:r>
          </a:p>
        </p:txBody>
      </p:sp>
      <p:sp>
        <p:nvSpPr>
          <p:cNvPr id="63494" name="Line 7"/>
          <p:cNvSpPr>
            <a:spLocks noChangeShapeType="1"/>
          </p:cNvSpPr>
          <p:nvPr/>
        </p:nvSpPr>
        <p:spPr bwMode="auto">
          <a:xfrm>
            <a:off x="233363" y="3900488"/>
            <a:ext cx="318611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495" name="Rectangle 8"/>
          <p:cNvSpPr>
            <a:spLocks noChangeArrowheads="1"/>
          </p:cNvSpPr>
          <p:nvPr/>
        </p:nvSpPr>
        <p:spPr bwMode="auto">
          <a:xfrm>
            <a:off x="754063" y="3640931"/>
            <a:ext cx="14373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seq = 201, DATA</a:t>
            </a:r>
          </a:p>
        </p:txBody>
      </p:sp>
      <p:sp>
        <p:nvSpPr>
          <p:cNvPr id="63496" name="Line 9"/>
          <p:cNvSpPr>
            <a:spLocks noChangeShapeType="1"/>
          </p:cNvSpPr>
          <p:nvPr/>
        </p:nvSpPr>
        <p:spPr bwMode="auto">
          <a:xfrm>
            <a:off x="234950" y="3586163"/>
            <a:ext cx="31829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497" name="Rectangle 10"/>
          <p:cNvSpPr>
            <a:spLocks noChangeArrowheads="1"/>
          </p:cNvSpPr>
          <p:nvPr/>
        </p:nvSpPr>
        <p:spPr bwMode="auto">
          <a:xfrm>
            <a:off x="754063" y="3327798"/>
            <a:ext cx="14373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seq = 401, DATA</a:t>
            </a:r>
          </a:p>
        </p:txBody>
      </p:sp>
      <p:sp>
        <p:nvSpPr>
          <p:cNvPr id="63498" name="Line 11"/>
          <p:cNvSpPr>
            <a:spLocks noChangeShapeType="1"/>
          </p:cNvSpPr>
          <p:nvPr/>
        </p:nvSpPr>
        <p:spPr bwMode="auto">
          <a:xfrm>
            <a:off x="228600" y="3259931"/>
            <a:ext cx="31956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499" name="Rectangle 12"/>
          <p:cNvSpPr>
            <a:spLocks noChangeArrowheads="1"/>
          </p:cNvSpPr>
          <p:nvPr/>
        </p:nvSpPr>
        <p:spPr bwMode="auto">
          <a:xfrm>
            <a:off x="754063" y="2994423"/>
            <a:ext cx="14373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seq = 301, DATA</a:t>
            </a:r>
          </a:p>
        </p:txBody>
      </p:sp>
      <p:sp>
        <p:nvSpPr>
          <p:cNvPr id="63500" name="Line 13"/>
          <p:cNvSpPr>
            <a:spLocks noChangeShapeType="1"/>
          </p:cNvSpPr>
          <p:nvPr/>
        </p:nvSpPr>
        <p:spPr bwMode="auto">
          <a:xfrm>
            <a:off x="230188" y="2301479"/>
            <a:ext cx="3192462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501" name="Rectangle 14"/>
          <p:cNvSpPr>
            <a:spLocks noChangeArrowheads="1"/>
          </p:cNvSpPr>
          <p:nvPr/>
        </p:nvSpPr>
        <p:spPr bwMode="auto">
          <a:xfrm>
            <a:off x="754063" y="2047875"/>
            <a:ext cx="14373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seq = 101, DATA</a:t>
            </a:r>
          </a:p>
        </p:txBody>
      </p:sp>
      <p:sp>
        <p:nvSpPr>
          <p:cNvPr id="63502" name="Line 15"/>
          <p:cNvSpPr>
            <a:spLocks noChangeShapeType="1"/>
          </p:cNvSpPr>
          <p:nvPr/>
        </p:nvSpPr>
        <p:spPr bwMode="auto">
          <a:xfrm>
            <a:off x="225426" y="2633663"/>
            <a:ext cx="21447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503" name="Rectangle 16"/>
          <p:cNvSpPr>
            <a:spLocks noChangeArrowheads="1"/>
          </p:cNvSpPr>
          <p:nvPr/>
        </p:nvSpPr>
        <p:spPr bwMode="auto">
          <a:xfrm>
            <a:off x="754063" y="2393156"/>
            <a:ext cx="14373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seq = 201, DATA</a:t>
            </a:r>
          </a:p>
        </p:txBody>
      </p:sp>
      <p:sp>
        <p:nvSpPr>
          <p:cNvPr id="63504" name="Line 17"/>
          <p:cNvSpPr>
            <a:spLocks noChangeShapeType="1"/>
          </p:cNvSpPr>
          <p:nvPr/>
        </p:nvSpPr>
        <p:spPr bwMode="auto">
          <a:xfrm>
            <a:off x="231775" y="4543425"/>
            <a:ext cx="318928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505" name="Rectangle 18"/>
          <p:cNvSpPr>
            <a:spLocks noChangeArrowheads="1"/>
          </p:cNvSpPr>
          <p:nvPr/>
        </p:nvSpPr>
        <p:spPr bwMode="auto">
          <a:xfrm>
            <a:off x="827088" y="4306491"/>
            <a:ext cx="143731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seq = 501, DATA</a:t>
            </a:r>
          </a:p>
        </p:txBody>
      </p:sp>
      <p:sp>
        <p:nvSpPr>
          <p:cNvPr id="63506" name="Line 19"/>
          <p:cNvSpPr>
            <a:spLocks noChangeShapeType="1"/>
          </p:cNvSpPr>
          <p:nvPr/>
        </p:nvSpPr>
        <p:spPr bwMode="auto">
          <a:xfrm flipH="1">
            <a:off x="201613" y="2952750"/>
            <a:ext cx="3249612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507" name="Rectangle 20"/>
          <p:cNvSpPr>
            <a:spLocks noChangeArrowheads="1"/>
          </p:cNvSpPr>
          <p:nvPr/>
        </p:nvSpPr>
        <p:spPr bwMode="auto">
          <a:xfrm flipH="1">
            <a:off x="325439" y="2711054"/>
            <a:ext cx="25616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ACK = 1, ack = 201, rwnd = 300</a:t>
            </a:r>
          </a:p>
        </p:txBody>
      </p:sp>
      <p:sp>
        <p:nvSpPr>
          <p:cNvPr id="63508" name="Line 21"/>
          <p:cNvSpPr>
            <a:spLocks noChangeShapeType="1"/>
          </p:cNvSpPr>
          <p:nvPr/>
        </p:nvSpPr>
        <p:spPr bwMode="auto">
          <a:xfrm flipH="1">
            <a:off x="214313" y="4866085"/>
            <a:ext cx="3225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509" name="Rectangle 22"/>
          <p:cNvSpPr>
            <a:spLocks noChangeArrowheads="1"/>
          </p:cNvSpPr>
          <p:nvPr/>
        </p:nvSpPr>
        <p:spPr bwMode="auto">
          <a:xfrm flipH="1">
            <a:off x="323850" y="4624387"/>
            <a:ext cx="238206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ACK = 1, ack = 601, rwnd = 0</a:t>
            </a:r>
          </a:p>
        </p:txBody>
      </p:sp>
      <p:sp>
        <p:nvSpPr>
          <p:cNvPr id="63510" name="Line 23"/>
          <p:cNvSpPr>
            <a:spLocks noChangeShapeType="1"/>
          </p:cNvSpPr>
          <p:nvPr/>
        </p:nvSpPr>
        <p:spPr bwMode="auto">
          <a:xfrm flipH="1">
            <a:off x="198439" y="4221956"/>
            <a:ext cx="3252787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511" name="Rectangle 24"/>
          <p:cNvSpPr>
            <a:spLocks noChangeArrowheads="1"/>
          </p:cNvSpPr>
          <p:nvPr/>
        </p:nvSpPr>
        <p:spPr bwMode="auto">
          <a:xfrm flipH="1">
            <a:off x="250825" y="3986212"/>
            <a:ext cx="256160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ACK = 1, ack = 501,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rPr>
              <a:t>rwnd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 = 100</a:t>
            </a:r>
          </a:p>
        </p:txBody>
      </p:sp>
      <p:sp>
        <p:nvSpPr>
          <p:cNvPr id="63512" name="Rectangle 25"/>
          <p:cNvSpPr>
            <a:spLocks noChangeArrowheads="1"/>
          </p:cNvSpPr>
          <p:nvPr/>
        </p:nvSpPr>
        <p:spPr bwMode="auto">
          <a:xfrm>
            <a:off x="34926" y="1595437"/>
            <a:ext cx="312587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</a:t>
            </a:r>
          </a:p>
        </p:txBody>
      </p:sp>
      <p:sp>
        <p:nvSpPr>
          <p:cNvPr id="63513" name="Rectangle 26"/>
          <p:cNvSpPr>
            <a:spLocks noChangeArrowheads="1"/>
          </p:cNvSpPr>
          <p:nvPr/>
        </p:nvSpPr>
        <p:spPr bwMode="auto">
          <a:xfrm>
            <a:off x="3246439" y="1595437"/>
            <a:ext cx="30296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B</a:t>
            </a:r>
          </a:p>
        </p:txBody>
      </p:sp>
      <p:sp>
        <p:nvSpPr>
          <p:cNvPr id="63514" name="Rectangle 27"/>
          <p:cNvSpPr>
            <a:spLocks noChangeArrowheads="1"/>
          </p:cNvSpPr>
          <p:nvPr/>
        </p:nvSpPr>
        <p:spPr bwMode="auto">
          <a:xfrm>
            <a:off x="3576639" y="2802731"/>
            <a:ext cx="3300072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允许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发送序号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201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至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500 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共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300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字节</a:t>
            </a:r>
          </a:p>
        </p:txBody>
      </p:sp>
      <p:sp>
        <p:nvSpPr>
          <p:cNvPr id="63515" name="Rectangle 28"/>
          <p:cNvSpPr>
            <a:spLocks noChangeArrowheads="1"/>
          </p:cNvSpPr>
          <p:nvPr/>
        </p:nvSpPr>
        <p:spPr bwMode="auto">
          <a:xfrm>
            <a:off x="3562351" y="2146698"/>
            <a:ext cx="3713903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发送了序号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101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至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200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，还能发送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200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字节</a:t>
            </a:r>
          </a:p>
        </p:txBody>
      </p:sp>
      <p:sp>
        <p:nvSpPr>
          <p:cNvPr id="63516" name="Rectangle 29"/>
          <p:cNvSpPr>
            <a:spLocks noChangeArrowheads="1"/>
          </p:cNvSpPr>
          <p:nvPr/>
        </p:nvSpPr>
        <p:spPr bwMode="auto">
          <a:xfrm>
            <a:off x="3562351" y="3111104"/>
            <a:ext cx="443204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发送了序号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301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至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400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，还能再发送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100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字节新数据</a:t>
            </a:r>
          </a:p>
        </p:txBody>
      </p:sp>
      <p:sp>
        <p:nvSpPr>
          <p:cNvPr id="63517" name="Rectangle 30"/>
          <p:cNvSpPr>
            <a:spLocks noChangeArrowheads="1"/>
          </p:cNvSpPr>
          <p:nvPr/>
        </p:nvSpPr>
        <p:spPr bwMode="auto">
          <a:xfrm>
            <a:off x="3562351" y="1835944"/>
            <a:ext cx="3534366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发送了序号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1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至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100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，还能发送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300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字节</a:t>
            </a:r>
          </a:p>
        </p:txBody>
      </p:sp>
      <p:sp>
        <p:nvSpPr>
          <p:cNvPr id="63518" name="Rectangle 31"/>
          <p:cNvSpPr>
            <a:spLocks noChangeArrowheads="1"/>
          </p:cNvSpPr>
          <p:nvPr/>
        </p:nvSpPr>
        <p:spPr bwMode="auto">
          <a:xfrm>
            <a:off x="3576639" y="3440906"/>
            <a:ext cx="3893439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发送了序号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401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至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500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，不能再发送新数据了</a:t>
            </a:r>
          </a:p>
        </p:txBody>
      </p:sp>
      <p:sp>
        <p:nvSpPr>
          <p:cNvPr id="63519" name="Rectangle 32"/>
          <p:cNvSpPr>
            <a:spLocks noChangeArrowheads="1"/>
          </p:cNvSpPr>
          <p:nvPr/>
        </p:nvSpPr>
        <p:spPr bwMode="auto">
          <a:xfrm>
            <a:off x="3562351" y="3761185"/>
            <a:ext cx="3579251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超时重传旧的数据，但不能发送新的数据</a:t>
            </a:r>
          </a:p>
        </p:txBody>
      </p:sp>
      <p:sp>
        <p:nvSpPr>
          <p:cNvPr id="63520" name="Rectangle 33"/>
          <p:cNvSpPr>
            <a:spLocks noChangeArrowheads="1"/>
          </p:cNvSpPr>
          <p:nvPr/>
        </p:nvSpPr>
        <p:spPr bwMode="auto">
          <a:xfrm>
            <a:off x="3546475" y="4071937"/>
            <a:ext cx="4192588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允许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发送序号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501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至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600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共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100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字节</a:t>
            </a:r>
          </a:p>
        </p:txBody>
      </p:sp>
      <p:sp>
        <p:nvSpPr>
          <p:cNvPr id="63521" name="Rectangle 34"/>
          <p:cNvSpPr>
            <a:spLocks noChangeArrowheads="1"/>
          </p:cNvSpPr>
          <p:nvPr/>
        </p:nvSpPr>
        <p:spPr bwMode="auto">
          <a:xfrm>
            <a:off x="3562351" y="4394598"/>
            <a:ext cx="3354830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发送了序号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501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至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600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，不能再发送了</a:t>
            </a:r>
          </a:p>
        </p:txBody>
      </p:sp>
      <p:sp>
        <p:nvSpPr>
          <p:cNvPr id="63522" name="Rectangle 35"/>
          <p:cNvSpPr>
            <a:spLocks noChangeArrowheads="1"/>
          </p:cNvSpPr>
          <p:nvPr/>
        </p:nvSpPr>
        <p:spPr bwMode="auto">
          <a:xfrm>
            <a:off x="3562351" y="4729162"/>
            <a:ext cx="4332405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不允许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A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再发送（到序号 </a:t>
            </a:r>
            <a:r>
              <a:rPr lang="en-US" altLang="zh-CN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600 </a:t>
            </a: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为止的数据都收到了）</a:t>
            </a:r>
          </a:p>
        </p:txBody>
      </p:sp>
      <p:sp>
        <p:nvSpPr>
          <p:cNvPr id="63523" name="AutoShape 36"/>
          <p:cNvSpPr>
            <a:spLocks noChangeArrowheads="1"/>
          </p:cNvSpPr>
          <p:nvPr/>
        </p:nvSpPr>
        <p:spPr bwMode="auto">
          <a:xfrm>
            <a:off x="2544764" y="2351485"/>
            <a:ext cx="1163637" cy="410765"/>
          </a:xfrm>
          <a:prstGeom prst="irregularSeal1">
            <a:avLst/>
          </a:prstGeom>
          <a:solidFill>
            <a:srgbClr val="C9DE06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endParaRPr lang="zh-CN" altLang="en-US" sz="1400">
              <a:solidFill>
                <a:srgbClr val="000099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3524" name="Rectangle 37"/>
          <p:cNvSpPr>
            <a:spLocks noChangeArrowheads="1"/>
          </p:cNvSpPr>
          <p:nvPr/>
        </p:nvSpPr>
        <p:spPr bwMode="auto">
          <a:xfrm>
            <a:off x="2771776" y="2422923"/>
            <a:ext cx="721352" cy="30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 defTabSz="7620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defTabSz="7620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zh-CN" altLang="en-US" sz="1400">
                <a:solidFill>
                  <a:srgbClr val="000099"/>
                </a:solidFill>
                <a:latin typeface="Times New Roman" pitchFamily="18" charset="0"/>
                <a:ea typeface="黑体" pitchFamily="49" charset="-122"/>
              </a:rPr>
              <a:t>丢失！</a:t>
            </a:r>
          </a:p>
        </p:txBody>
      </p:sp>
      <p:sp>
        <p:nvSpPr>
          <p:cNvPr id="63525" name="Line 38"/>
          <p:cNvSpPr>
            <a:spLocks noChangeShapeType="1"/>
          </p:cNvSpPr>
          <p:nvPr/>
        </p:nvSpPr>
        <p:spPr bwMode="auto">
          <a:xfrm>
            <a:off x="200025" y="1868091"/>
            <a:ext cx="0" cy="309919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/>
          </a:p>
        </p:txBody>
      </p:sp>
      <p:sp>
        <p:nvSpPr>
          <p:cNvPr id="63526" name="Text Box 40"/>
          <p:cNvSpPr txBox="1">
            <a:spLocks noChangeArrowheads="1"/>
          </p:cNvSpPr>
          <p:nvPr/>
        </p:nvSpPr>
        <p:spPr bwMode="auto">
          <a:xfrm>
            <a:off x="611188" y="782241"/>
            <a:ext cx="616547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5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>
                <a:solidFill>
                  <a:schemeClr val="tx1"/>
                </a:solidFill>
                <a:latin typeface="等线" pitchFamily="2" charset="-122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A </a:t>
            </a:r>
            <a:r>
              <a:rPr lang="zh-CN" altLang="en-US" sz="2000" dirty="0">
                <a:latin typeface="Tahoma" pitchFamily="34" charset="0"/>
                <a:ea typeface="宋体" pitchFamily="2" charset="-122"/>
              </a:rPr>
              <a:t>向 </a:t>
            </a: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B </a:t>
            </a:r>
            <a:r>
              <a:rPr lang="zh-CN" altLang="en-US" sz="2000" dirty="0">
                <a:latin typeface="Tahoma" pitchFamily="34" charset="0"/>
                <a:ea typeface="宋体" pitchFamily="2" charset="-122"/>
              </a:rPr>
              <a:t>发送数据。在连接建立时，</a:t>
            </a:r>
            <a:br>
              <a:rPr lang="zh-CN" altLang="en-US" sz="2000" dirty="0">
                <a:latin typeface="Tahoma" pitchFamily="34" charset="0"/>
                <a:ea typeface="宋体" pitchFamily="2" charset="-122"/>
              </a:rPr>
            </a:b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B </a:t>
            </a:r>
            <a:r>
              <a:rPr lang="zh-CN" altLang="en-US" sz="2000" dirty="0">
                <a:latin typeface="Tahoma" pitchFamily="34" charset="0"/>
                <a:ea typeface="宋体" pitchFamily="2" charset="-122"/>
              </a:rPr>
              <a:t>告诉 </a:t>
            </a: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A</a:t>
            </a:r>
            <a:r>
              <a:rPr lang="zh-CN" altLang="en-US" sz="2000" dirty="0">
                <a:latin typeface="Tahoma" pitchFamily="34" charset="0"/>
                <a:ea typeface="宋体" pitchFamily="2" charset="-122"/>
              </a:rPr>
              <a:t>：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“</a:t>
            </a:r>
            <a:r>
              <a:rPr lang="zh-CN" altLang="en-US" sz="2000" dirty="0">
                <a:latin typeface="Tahoma" pitchFamily="34" charset="0"/>
                <a:ea typeface="宋体" pitchFamily="2" charset="-122"/>
              </a:rPr>
              <a:t>我的接收窗口 </a:t>
            </a:r>
            <a:r>
              <a:rPr lang="en-US" altLang="zh-CN" sz="2000" dirty="0" err="1">
                <a:latin typeface="Tahoma" pitchFamily="34" charset="0"/>
                <a:ea typeface="宋体" pitchFamily="2" charset="-122"/>
              </a:rPr>
              <a:t>rwnd</a:t>
            </a: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 = 400</a:t>
            </a:r>
            <a:r>
              <a:rPr lang="zh-CN" altLang="en-US" sz="2000" dirty="0">
                <a:latin typeface="Tahoma" pitchFamily="34" charset="0"/>
                <a:ea typeface="宋体" pitchFamily="2" charset="-122"/>
              </a:rPr>
              <a:t>（字节）</a:t>
            </a:r>
            <a:r>
              <a:rPr lang="zh-CN" altLang="en-US" sz="2000" dirty="0">
                <a:latin typeface="Arial" pitchFamily="34" charset="0"/>
                <a:ea typeface="宋体" pitchFamily="2" charset="-122"/>
              </a:rPr>
              <a:t>”</a:t>
            </a:r>
            <a:r>
              <a:rPr lang="zh-CN" altLang="en-US" sz="2000" dirty="0">
                <a:latin typeface="Tahoma" pitchFamily="34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42925" y="185737"/>
            <a:ext cx="7124700" cy="406004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 dirty="0"/>
              <a:t>Zero-window</a:t>
            </a:r>
          </a:p>
        </p:txBody>
      </p:sp>
      <p:sp>
        <p:nvSpPr>
          <p:cNvPr id="64515" name="Line 3"/>
          <p:cNvSpPr>
            <a:spLocks noChangeShapeType="1"/>
          </p:cNvSpPr>
          <p:nvPr/>
        </p:nvSpPr>
        <p:spPr bwMode="auto">
          <a:xfrm>
            <a:off x="1600200" y="142875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Line 4"/>
          <p:cNvSpPr>
            <a:spLocks noChangeShapeType="1"/>
          </p:cNvSpPr>
          <p:nvPr/>
        </p:nvSpPr>
        <p:spPr bwMode="auto">
          <a:xfrm>
            <a:off x="3276600" y="142875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61" name="Line 5"/>
          <p:cNvSpPr>
            <a:spLocks noChangeShapeType="1"/>
          </p:cNvSpPr>
          <p:nvPr/>
        </p:nvSpPr>
        <p:spPr bwMode="auto">
          <a:xfrm>
            <a:off x="827088" y="316587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62" name="Line 6"/>
          <p:cNvSpPr>
            <a:spLocks noChangeShapeType="1"/>
          </p:cNvSpPr>
          <p:nvPr/>
        </p:nvSpPr>
        <p:spPr bwMode="auto">
          <a:xfrm>
            <a:off x="1620838" y="3165872"/>
            <a:ext cx="1676400" cy="40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63" name="Line 7"/>
          <p:cNvSpPr>
            <a:spLocks noChangeShapeType="1"/>
          </p:cNvSpPr>
          <p:nvPr/>
        </p:nvSpPr>
        <p:spPr bwMode="auto">
          <a:xfrm>
            <a:off x="3276600" y="3543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64" name="Line 8"/>
          <p:cNvSpPr>
            <a:spLocks noChangeShapeType="1"/>
          </p:cNvSpPr>
          <p:nvPr/>
        </p:nvSpPr>
        <p:spPr bwMode="auto">
          <a:xfrm flipH="1">
            <a:off x="3297238" y="186928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65" name="Line 9"/>
          <p:cNvSpPr>
            <a:spLocks noChangeShapeType="1"/>
          </p:cNvSpPr>
          <p:nvPr/>
        </p:nvSpPr>
        <p:spPr bwMode="auto">
          <a:xfrm flipV="1">
            <a:off x="1620838" y="1869282"/>
            <a:ext cx="1655762" cy="43219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66" name="Line 10"/>
          <p:cNvSpPr>
            <a:spLocks noChangeShapeType="1"/>
          </p:cNvSpPr>
          <p:nvPr/>
        </p:nvSpPr>
        <p:spPr bwMode="auto">
          <a:xfrm flipH="1">
            <a:off x="900113" y="230147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67" name="Rectangle 11"/>
          <p:cNvSpPr>
            <a:spLocks noChangeArrowheads="1"/>
          </p:cNvSpPr>
          <p:nvPr/>
        </p:nvSpPr>
        <p:spPr bwMode="auto">
          <a:xfrm>
            <a:off x="684214" y="2356247"/>
            <a:ext cx="936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FF0000"/>
                </a:solidFill>
                <a:latin typeface="Courier" pitchFamily="49" charset="0"/>
                <a:ea typeface="MS PGothic" pitchFamily="34" charset="-128"/>
              </a:rPr>
              <a:t>blocked</a:t>
            </a:r>
          </a:p>
        </p:txBody>
      </p:sp>
      <p:sp>
        <p:nvSpPr>
          <p:cNvPr id="1069068" name="Rectangle 12"/>
          <p:cNvSpPr>
            <a:spLocks noChangeArrowheads="1"/>
          </p:cNvSpPr>
          <p:nvPr/>
        </p:nvSpPr>
        <p:spPr bwMode="auto">
          <a:xfrm>
            <a:off x="3276601" y="1383506"/>
            <a:ext cx="13660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FF0000"/>
                </a:solidFill>
                <a:latin typeface="Courier" pitchFamily="49" charset="0"/>
                <a:ea typeface="MS PGothic" pitchFamily="34" charset="-128"/>
              </a:rPr>
              <a:t>RcvBuf full</a:t>
            </a:r>
          </a:p>
        </p:txBody>
      </p:sp>
      <p:sp>
        <p:nvSpPr>
          <p:cNvPr id="1069069" name="Rectangle 13"/>
          <p:cNvSpPr>
            <a:spLocks noChangeArrowheads="1"/>
          </p:cNvSpPr>
          <p:nvPr/>
        </p:nvSpPr>
        <p:spPr bwMode="auto">
          <a:xfrm>
            <a:off x="3276601" y="1869281"/>
            <a:ext cx="1043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FF0000"/>
                </a:solidFill>
                <a:latin typeface="Courier" pitchFamily="49" charset="0"/>
                <a:ea typeface="MS PGothic" pitchFamily="34" charset="-128"/>
              </a:rPr>
              <a:t>AdvWnd=0</a:t>
            </a:r>
          </a:p>
        </p:txBody>
      </p:sp>
      <p:sp>
        <p:nvSpPr>
          <p:cNvPr id="1069070" name="Rectangle 14"/>
          <p:cNvSpPr>
            <a:spLocks noChangeArrowheads="1"/>
          </p:cNvSpPr>
          <p:nvPr/>
        </p:nvSpPr>
        <p:spPr bwMode="auto">
          <a:xfrm>
            <a:off x="3276601" y="2193131"/>
            <a:ext cx="190308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00FF"/>
                </a:solidFill>
                <a:latin typeface="Courier" pitchFamily="49" charset="0"/>
                <a:ea typeface="MS PGothic" pitchFamily="34" charset="-128"/>
              </a:rPr>
              <a:t>RcvBuf available</a:t>
            </a:r>
          </a:p>
        </p:txBody>
      </p:sp>
      <p:sp>
        <p:nvSpPr>
          <p:cNvPr id="1069071" name="Line 15"/>
          <p:cNvSpPr>
            <a:spLocks noChangeShapeType="1"/>
          </p:cNvSpPr>
          <p:nvPr/>
        </p:nvSpPr>
        <p:spPr bwMode="auto">
          <a:xfrm flipH="1">
            <a:off x="3276600" y="246340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72" name="Rectangle 16"/>
          <p:cNvSpPr>
            <a:spLocks noChangeArrowheads="1"/>
          </p:cNvSpPr>
          <p:nvPr/>
        </p:nvSpPr>
        <p:spPr bwMode="auto">
          <a:xfrm>
            <a:off x="3276600" y="2463404"/>
            <a:ext cx="11512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00FF"/>
                </a:solidFill>
                <a:latin typeface="Courier" pitchFamily="49" charset="0"/>
                <a:ea typeface="MS PGothic" pitchFamily="34" charset="-128"/>
              </a:rPr>
              <a:t>AdvWnd=40</a:t>
            </a:r>
          </a:p>
        </p:txBody>
      </p:sp>
      <p:sp>
        <p:nvSpPr>
          <p:cNvPr id="1069073" name="Line 17"/>
          <p:cNvSpPr>
            <a:spLocks noChangeShapeType="1"/>
          </p:cNvSpPr>
          <p:nvPr/>
        </p:nvSpPr>
        <p:spPr bwMode="auto">
          <a:xfrm flipV="1">
            <a:off x="1620838" y="2463403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74" name="Line 18"/>
          <p:cNvSpPr>
            <a:spLocks noChangeShapeType="1"/>
          </p:cNvSpPr>
          <p:nvPr/>
        </p:nvSpPr>
        <p:spPr bwMode="auto">
          <a:xfrm flipH="1">
            <a:off x="900113" y="295036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75" name="Rectangle 19"/>
          <p:cNvSpPr>
            <a:spLocks noChangeArrowheads="1"/>
          </p:cNvSpPr>
          <p:nvPr/>
        </p:nvSpPr>
        <p:spPr bwMode="auto">
          <a:xfrm>
            <a:off x="684214" y="2733675"/>
            <a:ext cx="936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00FF"/>
                </a:solidFill>
                <a:latin typeface="Courier" pitchFamily="49" charset="0"/>
                <a:ea typeface="MS PGothic" pitchFamily="34" charset="-128"/>
              </a:rPr>
              <a:t>unblock</a:t>
            </a:r>
          </a:p>
        </p:txBody>
      </p:sp>
      <p:sp>
        <p:nvSpPr>
          <p:cNvPr id="1069076" name="Rectangle 20"/>
          <p:cNvSpPr>
            <a:spLocks noChangeArrowheads="1"/>
          </p:cNvSpPr>
          <p:nvPr/>
        </p:nvSpPr>
        <p:spPr bwMode="auto">
          <a:xfrm>
            <a:off x="755651" y="1977628"/>
            <a:ext cx="144463" cy="270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9077" name="Rectangle 21"/>
          <p:cNvSpPr>
            <a:spLocks noChangeArrowheads="1"/>
          </p:cNvSpPr>
          <p:nvPr/>
        </p:nvSpPr>
        <p:spPr bwMode="auto">
          <a:xfrm>
            <a:off x="1042988" y="1977628"/>
            <a:ext cx="144462" cy="270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9078" name="Rectangle 22"/>
          <p:cNvSpPr>
            <a:spLocks noChangeArrowheads="1"/>
          </p:cNvSpPr>
          <p:nvPr/>
        </p:nvSpPr>
        <p:spPr bwMode="auto">
          <a:xfrm>
            <a:off x="1331913" y="1977628"/>
            <a:ext cx="144462" cy="270272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9079" name="Rectangle 23"/>
          <p:cNvSpPr>
            <a:spLocks noChangeArrowheads="1"/>
          </p:cNvSpPr>
          <p:nvPr/>
        </p:nvSpPr>
        <p:spPr bwMode="auto">
          <a:xfrm>
            <a:off x="434277" y="718750"/>
            <a:ext cx="38862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 dirty="0">
                <a:solidFill>
                  <a:srgbClr val="FF0000"/>
                </a:solidFill>
                <a:latin typeface="Courier" pitchFamily="49" charset="0"/>
                <a:ea typeface="MS PGothic" pitchFamily="34" charset="-128"/>
              </a:rPr>
              <a:t>Receiver announcement of window-open is not reliable - </a:t>
            </a:r>
            <a:r>
              <a:rPr lang="en-US" altLang="zh-CN" sz="1800" i="1" dirty="0">
                <a:solidFill>
                  <a:srgbClr val="FF0000"/>
                </a:solidFill>
                <a:latin typeface="Courier" pitchFamily="49" charset="0"/>
                <a:ea typeface="MS PGothic" pitchFamily="34" charset="-128"/>
              </a:rPr>
              <a:t>deadlock</a:t>
            </a:r>
          </a:p>
        </p:txBody>
      </p:sp>
      <p:sp>
        <p:nvSpPr>
          <p:cNvPr id="1069080" name="Line 24"/>
          <p:cNvSpPr>
            <a:spLocks noChangeShapeType="1"/>
          </p:cNvSpPr>
          <p:nvPr/>
        </p:nvSpPr>
        <p:spPr bwMode="auto">
          <a:xfrm>
            <a:off x="5940425" y="1383506"/>
            <a:ext cx="0" cy="334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81" name="Line 25"/>
          <p:cNvSpPr>
            <a:spLocks noChangeShapeType="1"/>
          </p:cNvSpPr>
          <p:nvPr/>
        </p:nvSpPr>
        <p:spPr bwMode="auto">
          <a:xfrm>
            <a:off x="7596188" y="1383506"/>
            <a:ext cx="0" cy="3348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82" name="Rectangle 26"/>
          <p:cNvSpPr>
            <a:spLocks noChangeArrowheads="1"/>
          </p:cNvSpPr>
          <p:nvPr/>
        </p:nvSpPr>
        <p:spPr bwMode="auto">
          <a:xfrm>
            <a:off x="7667625" y="3165873"/>
            <a:ext cx="11512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00FF"/>
                </a:solidFill>
                <a:latin typeface="Courier" pitchFamily="49" charset="0"/>
                <a:ea typeface="MS PGothic" pitchFamily="34" charset="-128"/>
              </a:rPr>
              <a:t>RcvBuf </a:t>
            </a:r>
            <a:br>
              <a:rPr lang="en-US" altLang="zh-CN" sz="1400">
                <a:solidFill>
                  <a:srgbClr val="0000FF"/>
                </a:solidFill>
                <a:latin typeface="Courier" pitchFamily="49" charset="0"/>
                <a:ea typeface="MS PGothic" pitchFamily="34" charset="-128"/>
              </a:rPr>
            </a:br>
            <a:r>
              <a:rPr lang="en-US" altLang="zh-CN" sz="1400">
                <a:solidFill>
                  <a:srgbClr val="0000FF"/>
                </a:solidFill>
                <a:latin typeface="Courier" pitchFamily="49" charset="0"/>
                <a:ea typeface="MS PGothic" pitchFamily="34" charset="-128"/>
              </a:rPr>
              <a:t>available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5003800" y="1275160"/>
            <a:ext cx="3959225" cy="1226344"/>
            <a:chOff x="3152" y="1162"/>
            <a:chExt cx="2494" cy="1030"/>
          </a:xfrm>
        </p:grpSpPr>
        <p:sp>
          <p:nvSpPr>
            <p:cNvPr id="64558" name="Line 28"/>
            <p:cNvSpPr>
              <a:spLocks noChangeShapeType="1"/>
            </p:cNvSpPr>
            <p:nvPr/>
          </p:nvSpPr>
          <p:spPr bwMode="auto">
            <a:xfrm flipH="1">
              <a:off x="4797" y="157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Line 29"/>
            <p:cNvSpPr>
              <a:spLocks noChangeShapeType="1"/>
            </p:cNvSpPr>
            <p:nvPr/>
          </p:nvSpPr>
          <p:spPr bwMode="auto">
            <a:xfrm flipV="1">
              <a:off x="3741" y="1570"/>
              <a:ext cx="1044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0" name="Line 30"/>
            <p:cNvSpPr>
              <a:spLocks noChangeShapeType="1"/>
            </p:cNvSpPr>
            <p:nvPr/>
          </p:nvSpPr>
          <p:spPr bwMode="auto">
            <a:xfrm flipH="1">
              <a:off x="3288" y="1933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1" name="Rectangle 31"/>
            <p:cNvSpPr>
              <a:spLocks noChangeArrowheads="1"/>
            </p:cNvSpPr>
            <p:nvPr/>
          </p:nvSpPr>
          <p:spPr bwMode="auto">
            <a:xfrm>
              <a:off x="4785" y="1162"/>
              <a:ext cx="86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Courier" pitchFamily="49" charset="0"/>
                  <a:ea typeface="MS PGothic" pitchFamily="34" charset="-128"/>
                </a:rPr>
                <a:t>RcvBuf full</a:t>
              </a:r>
            </a:p>
          </p:txBody>
        </p:sp>
        <p:sp>
          <p:nvSpPr>
            <p:cNvPr id="64562" name="Rectangle 32"/>
            <p:cNvSpPr>
              <a:spLocks noChangeArrowheads="1"/>
            </p:cNvSpPr>
            <p:nvPr/>
          </p:nvSpPr>
          <p:spPr bwMode="auto">
            <a:xfrm>
              <a:off x="4785" y="1570"/>
              <a:ext cx="65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Courier" pitchFamily="49" charset="0"/>
                  <a:ea typeface="MS PGothic" pitchFamily="34" charset="-128"/>
                </a:rPr>
                <a:t>AdvWnd=0</a:t>
              </a:r>
            </a:p>
          </p:txBody>
        </p:sp>
        <p:sp>
          <p:nvSpPr>
            <p:cNvPr id="64563" name="Rectangle 33"/>
            <p:cNvSpPr>
              <a:spLocks noChangeArrowheads="1"/>
            </p:cNvSpPr>
            <p:nvPr/>
          </p:nvSpPr>
          <p:spPr bwMode="auto">
            <a:xfrm>
              <a:off x="3197" y="1661"/>
              <a:ext cx="91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4564" name="Rectangle 34"/>
            <p:cNvSpPr>
              <a:spLocks noChangeArrowheads="1"/>
            </p:cNvSpPr>
            <p:nvPr/>
          </p:nvSpPr>
          <p:spPr bwMode="auto">
            <a:xfrm>
              <a:off x="3378" y="1661"/>
              <a:ext cx="91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4565" name="Rectangle 35"/>
            <p:cNvSpPr>
              <a:spLocks noChangeArrowheads="1"/>
            </p:cNvSpPr>
            <p:nvPr/>
          </p:nvSpPr>
          <p:spPr bwMode="auto">
            <a:xfrm>
              <a:off x="3560" y="1661"/>
              <a:ext cx="91" cy="227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endParaRPr lang="zh-CN" altLang="en-US" sz="1800"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64566" name="Rectangle 36"/>
            <p:cNvSpPr>
              <a:spLocks noChangeArrowheads="1"/>
            </p:cNvSpPr>
            <p:nvPr/>
          </p:nvSpPr>
          <p:spPr bwMode="auto">
            <a:xfrm>
              <a:off x="3152" y="1933"/>
              <a:ext cx="59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ts val="1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ts val="5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ts val="5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200">
                  <a:solidFill>
                    <a:schemeClr val="tx1"/>
                  </a:solidFill>
                  <a:latin typeface="Gill Sans MT" pitchFamily="34" charset="0"/>
                  <a:ea typeface="等线" pitchFamily="2" charset="-122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 typeface="Arial" pitchFamily="34" charset="0"/>
                <a:buNone/>
              </a:pPr>
              <a:r>
                <a:rPr lang="en-US" altLang="zh-CN" sz="1400">
                  <a:solidFill>
                    <a:srgbClr val="FF0000"/>
                  </a:solidFill>
                  <a:latin typeface="Courier" pitchFamily="49" charset="0"/>
                  <a:ea typeface="MS PGothic" pitchFamily="34" charset="-128"/>
                </a:rPr>
                <a:t>blocked</a:t>
              </a:r>
            </a:p>
          </p:txBody>
        </p:sp>
      </p:grpSp>
      <p:sp>
        <p:nvSpPr>
          <p:cNvPr id="1069093" name="Line 37"/>
          <p:cNvSpPr>
            <a:spLocks noChangeShapeType="1"/>
          </p:cNvSpPr>
          <p:nvPr/>
        </p:nvSpPr>
        <p:spPr bwMode="auto">
          <a:xfrm>
            <a:off x="5148263" y="246340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94" name="Rectangle 38"/>
          <p:cNvSpPr>
            <a:spLocks noChangeArrowheads="1"/>
          </p:cNvSpPr>
          <p:nvPr/>
        </p:nvSpPr>
        <p:spPr bwMode="auto">
          <a:xfrm>
            <a:off x="5724525" y="1869282"/>
            <a:ext cx="71438" cy="270272"/>
          </a:xfrm>
          <a:prstGeom prst="rect">
            <a:avLst/>
          </a:prstGeom>
          <a:solidFill>
            <a:srgbClr val="8000FF"/>
          </a:solidFill>
          <a:ln w="9525">
            <a:solidFill>
              <a:schemeClr val="tx1"/>
            </a:solidFill>
            <a:miter lim="800000"/>
            <a:headEnd/>
            <a:tailEnd type="none" w="med" len="lg"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69095" name="Line 39"/>
          <p:cNvSpPr>
            <a:spLocks noChangeShapeType="1"/>
          </p:cNvSpPr>
          <p:nvPr/>
        </p:nvSpPr>
        <p:spPr bwMode="auto">
          <a:xfrm>
            <a:off x="5940425" y="2463404"/>
            <a:ext cx="1676400" cy="40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96" name="Line 40"/>
          <p:cNvSpPr>
            <a:spLocks noChangeShapeType="1"/>
          </p:cNvSpPr>
          <p:nvPr/>
        </p:nvSpPr>
        <p:spPr bwMode="auto">
          <a:xfrm>
            <a:off x="7596188" y="2842022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97" name="Line 41"/>
          <p:cNvSpPr>
            <a:spLocks noChangeShapeType="1"/>
          </p:cNvSpPr>
          <p:nvPr/>
        </p:nvSpPr>
        <p:spPr bwMode="auto">
          <a:xfrm flipH="1">
            <a:off x="7596188" y="294917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098" name="Rectangle 42"/>
          <p:cNvSpPr>
            <a:spLocks noChangeArrowheads="1"/>
          </p:cNvSpPr>
          <p:nvPr/>
        </p:nvSpPr>
        <p:spPr bwMode="auto">
          <a:xfrm>
            <a:off x="7596189" y="2949179"/>
            <a:ext cx="10438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FF0000"/>
                </a:solidFill>
                <a:latin typeface="Courier" pitchFamily="49" charset="0"/>
                <a:ea typeface="MS PGothic" pitchFamily="34" charset="-128"/>
              </a:rPr>
              <a:t>AdvWnd=0</a:t>
            </a:r>
          </a:p>
        </p:txBody>
      </p:sp>
      <p:sp>
        <p:nvSpPr>
          <p:cNvPr id="1069099" name="Line 43"/>
          <p:cNvSpPr>
            <a:spLocks noChangeShapeType="1"/>
          </p:cNvSpPr>
          <p:nvPr/>
        </p:nvSpPr>
        <p:spPr bwMode="auto">
          <a:xfrm>
            <a:off x="5151438" y="3543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100" name="Line 44"/>
          <p:cNvSpPr>
            <a:spLocks noChangeShapeType="1"/>
          </p:cNvSpPr>
          <p:nvPr/>
        </p:nvSpPr>
        <p:spPr bwMode="auto">
          <a:xfrm flipV="1">
            <a:off x="5940425" y="2949178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101" name="Line 45"/>
          <p:cNvSpPr>
            <a:spLocks noChangeShapeType="1"/>
          </p:cNvSpPr>
          <p:nvPr/>
        </p:nvSpPr>
        <p:spPr bwMode="auto">
          <a:xfrm flipH="1">
            <a:off x="5219700" y="343495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102" name="Line 46"/>
          <p:cNvSpPr>
            <a:spLocks noChangeShapeType="1"/>
          </p:cNvSpPr>
          <p:nvPr/>
        </p:nvSpPr>
        <p:spPr bwMode="auto">
          <a:xfrm>
            <a:off x="5943600" y="3543300"/>
            <a:ext cx="1676400" cy="40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103" name="Line 47"/>
          <p:cNvSpPr>
            <a:spLocks noChangeShapeType="1"/>
          </p:cNvSpPr>
          <p:nvPr/>
        </p:nvSpPr>
        <p:spPr bwMode="auto">
          <a:xfrm>
            <a:off x="7620000" y="394335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104" name="Line 48"/>
          <p:cNvSpPr>
            <a:spLocks noChangeShapeType="1"/>
          </p:cNvSpPr>
          <p:nvPr/>
        </p:nvSpPr>
        <p:spPr bwMode="auto">
          <a:xfrm flipH="1">
            <a:off x="7599363" y="4029075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105" name="Rectangle 49"/>
          <p:cNvSpPr>
            <a:spLocks noChangeArrowheads="1"/>
          </p:cNvSpPr>
          <p:nvPr/>
        </p:nvSpPr>
        <p:spPr bwMode="auto">
          <a:xfrm>
            <a:off x="7620000" y="4057650"/>
            <a:ext cx="115127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00FF"/>
                </a:solidFill>
                <a:latin typeface="Courier" pitchFamily="49" charset="0"/>
                <a:ea typeface="MS PGothic" pitchFamily="34" charset="-128"/>
              </a:rPr>
              <a:t>AdvWnd=39</a:t>
            </a:r>
          </a:p>
        </p:txBody>
      </p:sp>
      <p:sp>
        <p:nvSpPr>
          <p:cNvPr id="1069106" name="Line 50"/>
          <p:cNvSpPr>
            <a:spLocks noChangeShapeType="1"/>
          </p:cNvSpPr>
          <p:nvPr/>
        </p:nvSpPr>
        <p:spPr bwMode="auto">
          <a:xfrm flipV="1">
            <a:off x="5943600" y="4029075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107" name="Line 51"/>
          <p:cNvSpPr>
            <a:spLocks noChangeShapeType="1"/>
          </p:cNvSpPr>
          <p:nvPr/>
        </p:nvSpPr>
        <p:spPr bwMode="auto">
          <a:xfrm flipH="1">
            <a:off x="5222875" y="4516041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9108" name="Rectangle 52"/>
          <p:cNvSpPr>
            <a:spLocks noChangeArrowheads="1"/>
          </p:cNvSpPr>
          <p:nvPr/>
        </p:nvSpPr>
        <p:spPr bwMode="auto">
          <a:xfrm>
            <a:off x="5006976" y="4299347"/>
            <a:ext cx="9364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400">
                <a:solidFill>
                  <a:srgbClr val="0000FF"/>
                </a:solidFill>
                <a:latin typeface="Courier" pitchFamily="49" charset="0"/>
                <a:ea typeface="MS PGothic" pitchFamily="34" charset="-128"/>
              </a:rPr>
              <a:t>unblock</a:t>
            </a:r>
          </a:p>
        </p:txBody>
      </p:sp>
      <p:sp>
        <p:nvSpPr>
          <p:cNvPr id="1069109" name="Rectangle 53"/>
          <p:cNvSpPr>
            <a:spLocks noChangeArrowheads="1"/>
          </p:cNvSpPr>
          <p:nvPr/>
        </p:nvSpPr>
        <p:spPr bwMode="auto">
          <a:xfrm>
            <a:off x="4953000" y="857250"/>
            <a:ext cx="3657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 dirty="0">
                <a:solidFill>
                  <a:srgbClr val="8000FF"/>
                </a:solidFill>
                <a:latin typeface="Courier" pitchFamily="49" charset="0"/>
                <a:ea typeface="MS PGothic" pitchFamily="34" charset="-128"/>
              </a:rPr>
              <a:t>TCP employs 1-byte triggering</a:t>
            </a:r>
          </a:p>
        </p:txBody>
      </p:sp>
      <p:sp>
        <p:nvSpPr>
          <p:cNvPr id="1069110" name="Rectangle 54"/>
          <p:cNvSpPr>
            <a:spLocks noChangeArrowheads="1"/>
          </p:cNvSpPr>
          <p:nvPr/>
        </p:nvSpPr>
        <p:spPr bwMode="auto">
          <a:xfrm>
            <a:off x="5008842" y="487918"/>
            <a:ext cx="3121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 dirty="0">
                <a:solidFill>
                  <a:srgbClr val="8000FF"/>
                </a:solidFill>
                <a:latin typeface="Arial" pitchFamily="34" charset="0"/>
                <a:ea typeface="MS PGothic" pitchFamily="34" charset="-128"/>
              </a:rPr>
              <a:t>smart sender, dumb-receiver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6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6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69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69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6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06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4" dur="500"/>
                                        <p:tgtEl>
                                          <p:spTgt spid="1069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06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100" fill="hold"/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100" fill="hold"/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100" fill="hold"/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100" fill="hold"/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100" fill="hold"/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1" dur="100" fill="hold"/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" fill="hold"/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1" dur="100" fill="hold"/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2" dur="100" fill="hold"/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100" fill="hold"/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6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06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069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6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06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06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06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069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6 0.1944 L 0.22848 0.2785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6 0.20505 L 0.21268 0.2785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069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1069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10690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1069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069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069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069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069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069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069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0690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35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2" dur="1000" fill="hold"/>
                                        <p:tgtEl>
                                          <p:spTgt spid="10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9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5" dur="500"/>
                                        <p:tgtEl>
                                          <p:spTgt spid="1069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12" presetClass="entr" presetSubtype="8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1" dur="500"/>
                                        <p:tgtEl>
                                          <p:spTgt spid="106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35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5" dur="1000" fill="hold"/>
                                        <p:tgtEl>
                                          <p:spTgt spid="106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06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06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06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106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06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07901 L 0.20868 0.16311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106909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6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1069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7" dur="500"/>
                                        <p:tgtEl>
                                          <p:spTgt spid="106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106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06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06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2" dur="500"/>
                                        <p:tgtEl>
                                          <p:spTgt spid="106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06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1" dur="500"/>
                                        <p:tgtEl>
                                          <p:spTgt spid="1069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06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106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3" dur="500"/>
                                        <p:tgtEl>
                                          <p:spTgt spid="106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0.28916 L 0.20868 0.37326 " pathEditMode="relative" rAng="0" ptsTypes="AA">
                                      <p:cBhvr>
                                        <p:cTn id="255" dur="2000" fill="hold"/>
                                        <p:tgtEl>
                                          <p:spTgt spid="1069094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9" dur="500"/>
                                        <p:tgtEl>
                                          <p:spTgt spid="106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 nodeType="clickPar">
                      <p:stCondLst>
                        <p:cond delay="indefinite"/>
                      </p:stCondLst>
                      <p:childTnLst>
                        <p:par>
                          <p:cTn id="2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4" dur="500"/>
                                        <p:tgtEl>
                                          <p:spTgt spid="106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 nodeType="clickPar">
                      <p:stCondLst>
                        <p:cond delay="indefinite"/>
                      </p:stCondLst>
                      <p:childTnLst>
                        <p:par>
                          <p:cTn id="2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9" dur="500"/>
                                        <p:tgtEl>
                                          <p:spTgt spid="106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3" dur="500"/>
                                        <p:tgtEl>
                                          <p:spTgt spid="106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7" dur="500"/>
                                        <p:tgtEl>
                                          <p:spTgt spid="106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 nodeType="clickPar">
                      <p:stCondLst>
                        <p:cond delay="indefinite"/>
                      </p:stCondLst>
                      <p:childTnLst>
                        <p:par>
                          <p:cTn id="2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2" dur="500"/>
                                        <p:tgtEl>
                                          <p:spTgt spid="106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6" dur="500"/>
                                        <p:tgtEl>
                                          <p:spTgt spid="106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1" dur="500"/>
                                        <p:tgtEl>
                                          <p:spTgt spid="106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9061" grpId="0" animBg="1"/>
      <p:bldP spid="1069061" grpId="1" animBg="1"/>
      <p:bldP spid="1069062" grpId="0" animBg="1"/>
      <p:bldP spid="1069062" grpId="1" animBg="1"/>
      <p:bldP spid="1069063" grpId="0" animBg="1"/>
      <p:bldP spid="1069063" grpId="1" animBg="1"/>
      <p:bldP spid="1069064" grpId="0" animBg="1"/>
      <p:bldP spid="1069065" grpId="0" animBg="1"/>
      <p:bldP spid="1069066" grpId="0" animBg="1"/>
      <p:bldP spid="1069067" grpId="0"/>
      <p:bldP spid="1069067" grpId="1"/>
      <p:bldP spid="1069068" grpId="0"/>
      <p:bldP spid="1069069" grpId="0"/>
      <p:bldP spid="1069070" grpId="0"/>
      <p:bldP spid="1069071" grpId="0" animBg="1"/>
      <p:bldP spid="1069072" grpId="0"/>
      <p:bldP spid="1069072" grpId="1"/>
      <p:bldP spid="1069073" grpId="0" animBg="1"/>
      <p:bldP spid="1069073" grpId="1" animBg="1"/>
      <p:bldP spid="1069073" grpId="2" animBg="1"/>
      <p:bldP spid="1069073" grpId="3" animBg="1"/>
      <p:bldP spid="1069073" grpId="4" animBg="1"/>
      <p:bldP spid="1069074" grpId="0" animBg="1"/>
      <p:bldP spid="1069074" grpId="1" animBg="1"/>
      <p:bldP spid="1069075" grpId="0"/>
      <p:bldP spid="1069075" grpId="1"/>
      <p:bldP spid="1069076" grpId="0" animBg="1"/>
      <p:bldP spid="1069076" grpId="1" animBg="1"/>
      <p:bldP spid="1069076" grpId="2" animBg="1"/>
      <p:bldP spid="1069076" grpId="3" animBg="1"/>
      <p:bldP spid="1069077" grpId="0" animBg="1"/>
      <p:bldP spid="1069077" grpId="1" animBg="1"/>
      <p:bldP spid="1069077" grpId="2" animBg="1"/>
      <p:bldP spid="1069077" grpId="3" animBg="1"/>
      <p:bldP spid="1069078" grpId="0" animBg="1"/>
      <p:bldP spid="1069078" grpId="1" animBg="1"/>
      <p:bldP spid="1069078" grpId="2" animBg="1"/>
      <p:bldP spid="1069078" grpId="3" animBg="1"/>
      <p:bldP spid="1069079" grpId="0"/>
      <p:bldP spid="1069080" grpId="0" animBg="1"/>
      <p:bldP spid="1069081" grpId="0" animBg="1"/>
      <p:bldP spid="1069082" grpId="0"/>
      <p:bldP spid="1069093" grpId="0" animBg="1"/>
      <p:bldP spid="1069094" grpId="0" animBg="1"/>
      <p:bldP spid="1069094" grpId="1" animBg="1"/>
      <p:bldP spid="1069094" grpId="2" animBg="1"/>
      <p:bldP spid="1069094" grpId="3" animBg="1"/>
      <p:bldP spid="1069094" grpId="4" animBg="1"/>
      <p:bldP spid="1069095" grpId="0" animBg="1"/>
      <p:bldP spid="1069096" grpId="0" animBg="1"/>
      <p:bldP spid="1069097" grpId="0" animBg="1"/>
      <p:bldP spid="1069097" grpId="1" animBg="1"/>
      <p:bldP spid="1069098" grpId="0"/>
      <p:bldP spid="1069098" grpId="1"/>
      <p:bldP spid="1069099" grpId="0" animBg="1"/>
      <p:bldP spid="1069100" grpId="0" animBg="1"/>
      <p:bldP spid="1069101" grpId="0" animBg="1"/>
      <p:bldP spid="1069102" grpId="0" animBg="1"/>
      <p:bldP spid="1069103" grpId="0" animBg="1"/>
      <p:bldP spid="1069104" grpId="0" animBg="1"/>
      <p:bldP spid="1069105" grpId="0"/>
      <p:bldP spid="1069106" grpId="0" animBg="1"/>
      <p:bldP spid="1069107" grpId="0" animBg="1"/>
      <p:bldP spid="1069108" grpId="0"/>
      <p:bldP spid="1069109" grpId="0"/>
      <p:bldP spid="10691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95486"/>
            <a:ext cx="7452319" cy="576064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zh-CN" altLang="en-US" sz="3600" dirty="0"/>
              <a:t>持续计时器 </a:t>
            </a:r>
            <a:r>
              <a:rPr lang="en-US" altLang="zh-CN" sz="3600" dirty="0"/>
              <a:t>(persistence timer)</a:t>
            </a:r>
            <a:endParaRPr lang="zh-CN" altLang="en-US" sz="3600" dirty="0"/>
          </a:p>
        </p:txBody>
      </p:sp>
      <p:sp>
        <p:nvSpPr>
          <p:cNvPr id="65539" name="Rectangle 3"/>
          <p:cNvSpPr>
            <a:spLocks noGrp="1"/>
          </p:cNvSpPr>
          <p:nvPr>
            <p:ph type="body" idx="4294967295"/>
          </p:nvPr>
        </p:nvSpPr>
        <p:spPr>
          <a:xfrm>
            <a:off x="611188" y="1089422"/>
            <a:ext cx="8132762" cy="318492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TCP 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为每一个连接设有一个</a:t>
            </a:r>
            <a:r>
              <a:rPr lang="zh-CN" altLang="en-US" dirty="0">
                <a:solidFill>
                  <a:srgbClr val="18398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持续计时器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。</a:t>
            </a:r>
          </a:p>
          <a:p>
            <a:pPr eaLnBrk="1" hangingPunct="1"/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只要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TCP 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连接的一方收到对方的</a:t>
            </a:r>
            <a:r>
              <a:rPr lang="zh-CN" altLang="en-US" dirty="0">
                <a:solidFill>
                  <a:srgbClr val="18398A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零窗口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通知，就启动持续计时器。</a:t>
            </a:r>
          </a:p>
          <a:p>
            <a:pPr eaLnBrk="1" hangingPunct="1"/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若持续计时器设置的时间到期，就发送一个零窗口探测报文段（仅携带 </a:t>
            </a:r>
            <a:r>
              <a:rPr lang="en-US" altLang="zh-CN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1 </a:t>
            </a:r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字节的数据），而对方就在确认这个探测报文段时给出了现在的窗口值。</a:t>
            </a:r>
          </a:p>
          <a:p>
            <a:pPr eaLnBrk="1" hangingPunct="1"/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若窗口仍然是零，则收到这个报文段的一方就重新设置持续计时器。</a:t>
            </a:r>
          </a:p>
          <a:p>
            <a:pPr eaLnBrk="1" hangingPunct="1"/>
            <a:r>
              <a:rPr lang="zh-CN" altLang="en-US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若窗口不是零，则死锁的僵局就可以打破了。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Persist timer</a:t>
            </a:r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539552" y="1491630"/>
            <a:ext cx="8064500" cy="299085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zh-CN" sz="2200" dirty="0">
                <a:latin typeface="Times New Roman" pitchFamily="18" charset="0"/>
              </a:rPr>
              <a:t>Solution: A sender uses a persist timer to periodically send a window probe when the receive window closes up.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latin typeface="Times New Roman" pitchFamily="18" charset="0"/>
              </a:rPr>
              <a:t>Exponential </a:t>
            </a:r>
            <a:r>
              <a:rPr lang="en-US" altLang="zh-CN" sz="1800" dirty="0" err="1">
                <a:latin typeface="Times New Roman" pitchFamily="18" charset="0"/>
              </a:rPr>
              <a:t>backoff</a:t>
            </a:r>
            <a:r>
              <a:rPr lang="en-US" altLang="zh-CN" sz="1800" dirty="0">
                <a:latin typeface="Times New Roman" pitchFamily="18" charset="0"/>
              </a:rPr>
              <a:t> until the period reaches a limit, say 2 minutes.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1800" dirty="0">
                <a:latin typeface="Times New Roman" pitchFamily="18" charset="0"/>
              </a:rPr>
              <a:t>Then a window probe is sent every 2 minutes until the window opens up or either side of the application closes.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200" dirty="0">
                <a:latin typeface="Times New Roman" pitchFamily="18" charset="0"/>
              </a:rPr>
              <a:t>The window probe contains 1 byte of data.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200" dirty="0">
                <a:latin typeface="Times New Roman" pitchFamily="18" charset="0"/>
              </a:rPr>
              <a:t>TCP is always allowed to send 1 byte of data beyond the end of a closed window.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5.7.2  </a:t>
            </a:r>
            <a:r>
              <a:rPr lang="zh-CN" altLang="en-US" dirty="0"/>
              <a:t>必须考虑传输效率</a:t>
            </a:r>
          </a:p>
        </p:txBody>
      </p:sp>
      <p:sp>
        <p:nvSpPr>
          <p:cNvPr id="67587" name="Rectangle 3"/>
          <p:cNvSpPr>
            <a:spLocks noGrp="1"/>
          </p:cNvSpPr>
          <p:nvPr>
            <p:ph idx="1"/>
          </p:nvPr>
        </p:nvSpPr>
        <p:spPr>
          <a:xfrm>
            <a:off x="827584" y="1419622"/>
            <a:ext cx="7776864" cy="3168352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zh-CN" altLang="en-US" sz="2200" dirty="0">
                <a:solidFill>
                  <a:srgbClr val="FF0000"/>
                </a:solidFill>
              </a:rPr>
              <a:t>如何控制 </a:t>
            </a:r>
            <a:r>
              <a:rPr lang="en-US" altLang="zh-CN" sz="2200" dirty="0">
                <a:solidFill>
                  <a:srgbClr val="FF0000"/>
                </a:solidFill>
              </a:rPr>
              <a:t>TCP </a:t>
            </a:r>
            <a:r>
              <a:rPr lang="zh-CN" altLang="en-US" sz="2200" dirty="0">
                <a:solidFill>
                  <a:srgbClr val="FF0000"/>
                </a:solidFill>
              </a:rPr>
              <a:t>报文段的发送时机？</a:t>
            </a:r>
            <a:endParaRPr lang="en-US" altLang="zh-CN" sz="220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第一种机制是 </a:t>
            </a:r>
            <a:r>
              <a:rPr lang="en-US" altLang="zh-CN" sz="2000" dirty="0"/>
              <a:t>TCP </a:t>
            </a:r>
            <a:r>
              <a:rPr lang="zh-CN" altLang="en-US" sz="2000" dirty="0"/>
              <a:t>维持一个变量，它等于最大报文段长度 </a:t>
            </a:r>
            <a:r>
              <a:rPr lang="en-US" altLang="zh-CN" sz="2000" dirty="0"/>
              <a:t>MSS</a:t>
            </a:r>
            <a:r>
              <a:rPr lang="zh-CN" altLang="en-US" sz="2000" dirty="0"/>
              <a:t>。只要缓存中存放的数据达到 </a:t>
            </a:r>
            <a:r>
              <a:rPr lang="en-US" altLang="zh-CN" sz="2000" dirty="0"/>
              <a:t>MSS </a:t>
            </a:r>
            <a:r>
              <a:rPr lang="zh-CN" altLang="en-US" sz="2000" dirty="0"/>
              <a:t>字节时，就组装成一个 </a:t>
            </a:r>
            <a:r>
              <a:rPr lang="en-US" altLang="zh-CN" sz="2000" dirty="0"/>
              <a:t>TCP </a:t>
            </a:r>
            <a:r>
              <a:rPr lang="zh-CN" altLang="en-US" sz="2000" dirty="0"/>
              <a:t>报文段发送出去。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第二种机制是由发送方的应用进程指明要求发送报文段，即 </a:t>
            </a:r>
            <a:r>
              <a:rPr lang="en-US" altLang="zh-CN" sz="2000" dirty="0"/>
              <a:t>TCP </a:t>
            </a:r>
            <a:r>
              <a:rPr lang="zh-CN" altLang="en-US" sz="2000" dirty="0"/>
              <a:t>支持的推送</a:t>
            </a:r>
            <a:r>
              <a:rPr lang="en-US" altLang="zh-CN" sz="2000" dirty="0"/>
              <a:t>(push)</a:t>
            </a:r>
            <a:r>
              <a:rPr lang="zh-CN" altLang="en-US" sz="2000" dirty="0"/>
              <a:t>操作。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2000" dirty="0"/>
              <a:t>第三种机制是发送方的一个计时器期限到了，这时就把当前已有的缓存数据装入报文段（但长度不能超过 </a:t>
            </a:r>
            <a:r>
              <a:rPr lang="en-US" altLang="zh-CN" sz="2000" dirty="0"/>
              <a:t>MSS</a:t>
            </a:r>
            <a:r>
              <a:rPr lang="zh-CN" altLang="en-US" sz="2000" dirty="0"/>
              <a:t>）发送出去。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4"/>
          <p:cNvSpPr txBox="1">
            <a:spLocks noChangeArrowheads="1"/>
          </p:cNvSpPr>
          <p:nvPr/>
        </p:nvSpPr>
        <p:spPr bwMode="auto">
          <a:xfrm>
            <a:off x="5195580" y="1884760"/>
            <a:ext cx="249299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允许发送但尚未发送</a:t>
            </a:r>
          </a:p>
        </p:txBody>
      </p:sp>
      <p:sp>
        <p:nvSpPr>
          <p:cNvPr id="31747" name="Text Box 5"/>
          <p:cNvSpPr txBox="1">
            <a:spLocks noChangeArrowheads="1"/>
          </p:cNvSpPr>
          <p:nvPr/>
        </p:nvSpPr>
        <p:spPr bwMode="auto">
          <a:xfrm>
            <a:off x="3924301" y="1129904"/>
            <a:ext cx="2720873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A </a:t>
            </a: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的发送窗口向前滑动</a:t>
            </a:r>
          </a:p>
        </p:txBody>
      </p:sp>
      <p:sp>
        <p:nvSpPr>
          <p:cNvPr id="31748" name="Rectangle 6"/>
          <p:cNvSpPr>
            <a:spLocks noChangeArrowheads="1"/>
          </p:cNvSpPr>
          <p:nvPr/>
        </p:nvSpPr>
        <p:spPr bwMode="auto">
          <a:xfrm>
            <a:off x="2374900" y="1420417"/>
            <a:ext cx="5791200" cy="486965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31749" name="Rectangle 7"/>
          <p:cNvSpPr>
            <a:spLocks noChangeArrowheads="1"/>
          </p:cNvSpPr>
          <p:nvPr/>
        </p:nvSpPr>
        <p:spPr bwMode="auto">
          <a:xfrm>
            <a:off x="109538" y="156567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26</a:t>
            </a: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398463" y="156567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27</a:t>
            </a:r>
          </a:p>
        </p:txBody>
      </p:sp>
      <p:sp>
        <p:nvSpPr>
          <p:cNvPr id="31751" name="Rectangle 9"/>
          <p:cNvSpPr>
            <a:spLocks noChangeArrowheads="1"/>
          </p:cNvSpPr>
          <p:nvPr/>
        </p:nvSpPr>
        <p:spPr bwMode="auto">
          <a:xfrm>
            <a:off x="687388" y="156567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28</a:t>
            </a:r>
          </a:p>
        </p:txBody>
      </p:sp>
      <p:sp>
        <p:nvSpPr>
          <p:cNvPr id="31752" name="Rectangle 10"/>
          <p:cNvSpPr>
            <a:spLocks noChangeArrowheads="1"/>
          </p:cNvSpPr>
          <p:nvPr/>
        </p:nvSpPr>
        <p:spPr bwMode="auto">
          <a:xfrm>
            <a:off x="976313" y="156567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29</a:t>
            </a:r>
          </a:p>
        </p:txBody>
      </p:sp>
      <p:sp>
        <p:nvSpPr>
          <p:cNvPr id="31753" name="Rectangle 11"/>
          <p:cNvSpPr>
            <a:spLocks noChangeArrowheads="1"/>
          </p:cNvSpPr>
          <p:nvPr/>
        </p:nvSpPr>
        <p:spPr bwMode="auto">
          <a:xfrm>
            <a:off x="1265238" y="156567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30</a:t>
            </a:r>
          </a:p>
        </p:txBody>
      </p:sp>
      <p:sp>
        <p:nvSpPr>
          <p:cNvPr id="31754" name="Rectangle 12"/>
          <p:cNvSpPr>
            <a:spLocks noChangeArrowheads="1"/>
          </p:cNvSpPr>
          <p:nvPr/>
        </p:nvSpPr>
        <p:spPr bwMode="auto">
          <a:xfrm>
            <a:off x="1554163" y="156567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31</a:t>
            </a:r>
          </a:p>
        </p:txBody>
      </p:sp>
      <p:sp>
        <p:nvSpPr>
          <p:cNvPr id="31755" name="Rectangle 13"/>
          <p:cNvSpPr>
            <a:spLocks noChangeArrowheads="1"/>
          </p:cNvSpPr>
          <p:nvPr/>
        </p:nvSpPr>
        <p:spPr bwMode="auto">
          <a:xfrm>
            <a:off x="1843088" y="156567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32</a:t>
            </a:r>
          </a:p>
        </p:txBody>
      </p:sp>
      <p:sp>
        <p:nvSpPr>
          <p:cNvPr id="31756" name="Rectangle 14"/>
          <p:cNvSpPr>
            <a:spLocks noChangeArrowheads="1"/>
          </p:cNvSpPr>
          <p:nvPr/>
        </p:nvSpPr>
        <p:spPr bwMode="auto">
          <a:xfrm>
            <a:off x="2132013" y="156567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33</a:t>
            </a:r>
          </a:p>
        </p:txBody>
      </p:sp>
      <p:sp>
        <p:nvSpPr>
          <p:cNvPr id="31757" name="Rectangle 15"/>
          <p:cNvSpPr>
            <a:spLocks noChangeArrowheads="1"/>
          </p:cNvSpPr>
          <p:nvPr/>
        </p:nvSpPr>
        <p:spPr bwMode="auto">
          <a:xfrm>
            <a:off x="2420938" y="1565673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34</a:t>
            </a:r>
          </a:p>
        </p:txBody>
      </p:sp>
      <p:sp>
        <p:nvSpPr>
          <p:cNvPr id="31758" name="Rectangle 16"/>
          <p:cNvSpPr>
            <a:spLocks noChangeArrowheads="1"/>
          </p:cNvSpPr>
          <p:nvPr/>
        </p:nvSpPr>
        <p:spPr bwMode="auto">
          <a:xfrm>
            <a:off x="2709863" y="1565673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35</a:t>
            </a:r>
          </a:p>
        </p:txBody>
      </p:sp>
      <p:sp>
        <p:nvSpPr>
          <p:cNvPr id="31759" name="Rectangle 17"/>
          <p:cNvSpPr>
            <a:spLocks noChangeArrowheads="1"/>
          </p:cNvSpPr>
          <p:nvPr/>
        </p:nvSpPr>
        <p:spPr bwMode="auto">
          <a:xfrm>
            <a:off x="2998788" y="1565673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36</a:t>
            </a:r>
          </a:p>
        </p:txBody>
      </p:sp>
      <p:sp>
        <p:nvSpPr>
          <p:cNvPr id="31760" name="Rectangle 18"/>
          <p:cNvSpPr>
            <a:spLocks noChangeArrowheads="1"/>
          </p:cNvSpPr>
          <p:nvPr/>
        </p:nvSpPr>
        <p:spPr bwMode="auto">
          <a:xfrm>
            <a:off x="3287713" y="1565673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37</a:t>
            </a:r>
          </a:p>
        </p:txBody>
      </p:sp>
      <p:sp>
        <p:nvSpPr>
          <p:cNvPr id="31761" name="Rectangle 19"/>
          <p:cNvSpPr>
            <a:spLocks noChangeArrowheads="1"/>
          </p:cNvSpPr>
          <p:nvPr/>
        </p:nvSpPr>
        <p:spPr bwMode="auto">
          <a:xfrm>
            <a:off x="3576638" y="1565673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38</a:t>
            </a:r>
          </a:p>
        </p:txBody>
      </p:sp>
      <p:sp>
        <p:nvSpPr>
          <p:cNvPr id="31762" name="Rectangle 20"/>
          <p:cNvSpPr>
            <a:spLocks noChangeArrowheads="1"/>
          </p:cNvSpPr>
          <p:nvPr/>
        </p:nvSpPr>
        <p:spPr bwMode="auto">
          <a:xfrm>
            <a:off x="3865563" y="1565673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39</a:t>
            </a:r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4154488" y="1565673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40</a:t>
            </a:r>
          </a:p>
        </p:txBody>
      </p:sp>
      <p:sp>
        <p:nvSpPr>
          <p:cNvPr id="31764" name="Rectangle 22"/>
          <p:cNvSpPr>
            <a:spLocks noChangeArrowheads="1"/>
          </p:cNvSpPr>
          <p:nvPr/>
        </p:nvSpPr>
        <p:spPr bwMode="auto">
          <a:xfrm>
            <a:off x="4443413" y="1564481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41</a:t>
            </a:r>
          </a:p>
        </p:txBody>
      </p:sp>
      <p:sp>
        <p:nvSpPr>
          <p:cNvPr id="31765" name="Rectangle 23"/>
          <p:cNvSpPr>
            <a:spLocks noChangeArrowheads="1"/>
          </p:cNvSpPr>
          <p:nvPr/>
        </p:nvSpPr>
        <p:spPr bwMode="auto">
          <a:xfrm>
            <a:off x="4732338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42</a:t>
            </a:r>
          </a:p>
        </p:txBody>
      </p:sp>
      <p:sp>
        <p:nvSpPr>
          <p:cNvPr id="31766" name="Rectangle 24"/>
          <p:cNvSpPr>
            <a:spLocks noChangeArrowheads="1"/>
          </p:cNvSpPr>
          <p:nvPr/>
        </p:nvSpPr>
        <p:spPr bwMode="auto">
          <a:xfrm>
            <a:off x="5021263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43</a:t>
            </a:r>
          </a:p>
        </p:txBody>
      </p:sp>
      <p:sp>
        <p:nvSpPr>
          <p:cNvPr id="31767" name="Rectangle 25"/>
          <p:cNvSpPr>
            <a:spLocks noChangeArrowheads="1"/>
          </p:cNvSpPr>
          <p:nvPr/>
        </p:nvSpPr>
        <p:spPr bwMode="auto">
          <a:xfrm>
            <a:off x="5310188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44</a:t>
            </a:r>
          </a:p>
        </p:txBody>
      </p:sp>
      <p:sp>
        <p:nvSpPr>
          <p:cNvPr id="31768" name="Rectangle 26"/>
          <p:cNvSpPr>
            <a:spLocks noChangeArrowheads="1"/>
          </p:cNvSpPr>
          <p:nvPr/>
        </p:nvSpPr>
        <p:spPr bwMode="auto">
          <a:xfrm>
            <a:off x="5599113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45</a:t>
            </a:r>
          </a:p>
        </p:txBody>
      </p:sp>
      <p:sp>
        <p:nvSpPr>
          <p:cNvPr id="31769" name="Rectangle 27"/>
          <p:cNvSpPr>
            <a:spLocks noChangeArrowheads="1"/>
          </p:cNvSpPr>
          <p:nvPr/>
        </p:nvSpPr>
        <p:spPr bwMode="auto">
          <a:xfrm>
            <a:off x="5888038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46</a:t>
            </a:r>
          </a:p>
        </p:txBody>
      </p:sp>
      <p:sp>
        <p:nvSpPr>
          <p:cNvPr id="31770" name="Rectangle 28"/>
          <p:cNvSpPr>
            <a:spLocks noChangeArrowheads="1"/>
          </p:cNvSpPr>
          <p:nvPr/>
        </p:nvSpPr>
        <p:spPr bwMode="auto">
          <a:xfrm>
            <a:off x="6176963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47</a:t>
            </a:r>
          </a:p>
        </p:txBody>
      </p:sp>
      <p:sp>
        <p:nvSpPr>
          <p:cNvPr id="31771" name="Rectangle 29"/>
          <p:cNvSpPr>
            <a:spLocks noChangeArrowheads="1"/>
          </p:cNvSpPr>
          <p:nvPr/>
        </p:nvSpPr>
        <p:spPr bwMode="auto">
          <a:xfrm>
            <a:off x="6465888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48</a:t>
            </a:r>
          </a:p>
        </p:txBody>
      </p:sp>
      <p:sp>
        <p:nvSpPr>
          <p:cNvPr id="31772" name="Rectangle 30"/>
          <p:cNvSpPr>
            <a:spLocks noChangeArrowheads="1"/>
          </p:cNvSpPr>
          <p:nvPr/>
        </p:nvSpPr>
        <p:spPr bwMode="auto">
          <a:xfrm>
            <a:off x="6754813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49</a:t>
            </a:r>
          </a:p>
        </p:txBody>
      </p:sp>
      <p:sp>
        <p:nvSpPr>
          <p:cNvPr id="31773" name="Rectangle 31"/>
          <p:cNvSpPr>
            <a:spLocks noChangeArrowheads="1"/>
          </p:cNvSpPr>
          <p:nvPr/>
        </p:nvSpPr>
        <p:spPr bwMode="auto">
          <a:xfrm>
            <a:off x="7043738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50</a:t>
            </a:r>
          </a:p>
        </p:txBody>
      </p:sp>
      <p:sp>
        <p:nvSpPr>
          <p:cNvPr id="31774" name="Rectangle 32"/>
          <p:cNvSpPr>
            <a:spLocks noChangeArrowheads="1"/>
          </p:cNvSpPr>
          <p:nvPr/>
        </p:nvSpPr>
        <p:spPr bwMode="auto">
          <a:xfrm>
            <a:off x="7332663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51</a:t>
            </a:r>
          </a:p>
        </p:txBody>
      </p:sp>
      <p:sp>
        <p:nvSpPr>
          <p:cNvPr id="31775" name="Rectangle 33"/>
          <p:cNvSpPr>
            <a:spLocks noChangeArrowheads="1"/>
          </p:cNvSpPr>
          <p:nvPr/>
        </p:nvSpPr>
        <p:spPr bwMode="auto">
          <a:xfrm>
            <a:off x="7621588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52</a:t>
            </a:r>
          </a:p>
        </p:txBody>
      </p:sp>
      <p:sp>
        <p:nvSpPr>
          <p:cNvPr id="31776" name="Rectangle 34"/>
          <p:cNvSpPr>
            <a:spLocks noChangeArrowheads="1"/>
          </p:cNvSpPr>
          <p:nvPr/>
        </p:nvSpPr>
        <p:spPr bwMode="auto">
          <a:xfrm>
            <a:off x="7910513" y="156448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53</a:t>
            </a:r>
          </a:p>
        </p:txBody>
      </p:sp>
      <p:sp>
        <p:nvSpPr>
          <p:cNvPr id="31777" name="Rectangle 35"/>
          <p:cNvSpPr>
            <a:spLocks noChangeArrowheads="1"/>
          </p:cNvSpPr>
          <p:nvPr/>
        </p:nvSpPr>
        <p:spPr bwMode="auto">
          <a:xfrm>
            <a:off x="8199438" y="1564481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54</a:t>
            </a:r>
          </a:p>
        </p:txBody>
      </p:sp>
      <p:sp>
        <p:nvSpPr>
          <p:cNvPr id="31778" name="Rectangle 36"/>
          <p:cNvSpPr>
            <a:spLocks noChangeArrowheads="1"/>
          </p:cNvSpPr>
          <p:nvPr/>
        </p:nvSpPr>
        <p:spPr bwMode="auto">
          <a:xfrm>
            <a:off x="8488363" y="1564481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55</a:t>
            </a:r>
          </a:p>
        </p:txBody>
      </p:sp>
      <p:sp>
        <p:nvSpPr>
          <p:cNvPr id="31779" name="Text Box 37"/>
          <p:cNvSpPr txBox="1">
            <a:spLocks noChangeArrowheads="1"/>
          </p:cNvSpPr>
          <p:nvPr/>
        </p:nvSpPr>
        <p:spPr bwMode="auto">
          <a:xfrm>
            <a:off x="100945" y="1813323"/>
            <a:ext cx="223651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已发送并收到确认</a:t>
            </a:r>
          </a:p>
        </p:txBody>
      </p:sp>
      <p:sp>
        <p:nvSpPr>
          <p:cNvPr id="31780" name="Text Box 38"/>
          <p:cNvSpPr txBox="1">
            <a:spLocks noChangeArrowheads="1"/>
          </p:cNvSpPr>
          <p:nvPr/>
        </p:nvSpPr>
        <p:spPr bwMode="auto">
          <a:xfrm>
            <a:off x="8235147" y="1775223"/>
            <a:ext cx="95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不允许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发送</a:t>
            </a:r>
          </a:p>
        </p:txBody>
      </p:sp>
      <p:sp>
        <p:nvSpPr>
          <p:cNvPr id="31781" name="Text Box 39"/>
          <p:cNvSpPr txBox="1">
            <a:spLocks noChangeArrowheads="1"/>
          </p:cNvSpPr>
          <p:nvPr/>
        </p:nvSpPr>
        <p:spPr bwMode="auto">
          <a:xfrm>
            <a:off x="2784714" y="1912144"/>
            <a:ext cx="17235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已发送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但未收到确认</a:t>
            </a:r>
          </a:p>
        </p:txBody>
      </p:sp>
      <p:sp>
        <p:nvSpPr>
          <p:cNvPr id="31782" name="Rectangle 40"/>
          <p:cNvSpPr>
            <a:spLocks noChangeArrowheads="1"/>
          </p:cNvSpPr>
          <p:nvPr/>
        </p:nvSpPr>
        <p:spPr bwMode="auto">
          <a:xfrm>
            <a:off x="8769350" y="1564481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56</a:t>
            </a:r>
          </a:p>
        </p:txBody>
      </p:sp>
      <p:sp>
        <p:nvSpPr>
          <p:cNvPr id="31783" name="Line 42"/>
          <p:cNvSpPr>
            <a:spLocks noChangeShapeType="1"/>
          </p:cNvSpPr>
          <p:nvPr/>
        </p:nvSpPr>
        <p:spPr bwMode="auto">
          <a:xfrm flipV="1">
            <a:off x="2519363" y="1799034"/>
            <a:ext cx="0" cy="43219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4" name="Text Box 43"/>
          <p:cNvSpPr txBox="1">
            <a:spLocks noChangeArrowheads="1"/>
          </p:cNvSpPr>
          <p:nvPr/>
        </p:nvSpPr>
        <p:spPr bwMode="auto">
          <a:xfrm>
            <a:off x="2293187" y="2193132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31785" name="Line 45"/>
          <p:cNvSpPr>
            <a:spLocks noChangeShapeType="1"/>
          </p:cNvSpPr>
          <p:nvPr/>
        </p:nvSpPr>
        <p:spPr bwMode="auto">
          <a:xfrm flipV="1">
            <a:off x="4846638" y="1799034"/>
            <a:ext cx="0" cy="43219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6" name="Text Box 46"/>
          <p:cNvSpPr txBox="1">
            <a:spLocks noChangeArrowheads="1"/>
          </p:cNvSpPr>
          <p:nvPr/>
        </p:nvSpPr>
        <p:spPr bwMode="auto">
          <a:xfrm>
            <a:off x="4676026" y="2193132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1787" name="Line 48"/>
          <p:cNvSpPr>
            <a:spLocks noChangeShapeType="1"/>
          </p:cNvSpPr>
          <p:nvPr/>
        </p:nvSpPr>
        <p:spPr bwMode="auto">
          <a:xfrm flipV="1">
            <a:off x="8308975" y="1799034"/>
            <a:ext cx="0" cy="43219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88" name="Text Box 49"/>
          <p:cNvSpPr txBox="1">
            <a:spLocks noChangeArrowheads="1"/>
          </p:cNvSpPr>
          <p:nvPr/>
        </p:nvSpPr>
        <p:spPr bwMode="auto">
          <a:xfrm>
            <a:off x="8125662" y="2193132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1789" name="Line 50"/>
          <p:cNvSpPr>
            <a:spLocks noChangeShapeType="1"/>
          </p:cNvSpPr>
          <p:nvPr/>
        </p:nvSpPr>
        <p:spPr bwMode="auto">
          <a:xfrm rot="16200000">
            <a:off x="7120137" y="800299"/>
            <a:ext cx="1190" cy="950913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90" name="Text Box 51"/>
          <p:cNvSpPr txBox="1">
            <a:spLocks noChangeArrowheads="1"/>
          </p:cNvSpPr>
          <p:nvPr/>
        </p:nvSpPr>
        <p:spPr bwMode="auto">
          <a:xfrm>
            <a:off x="4566781" y="3882629"/>
            <a:ext cx="12105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允许接收</a:t>
            </a:r>
          </a:p>
        </p:txBody>
      </p:sp>
      <p:sp>
        <p:nvSpPr>
          <p:cNvPr id="31791" name="Text Box 52"/>
          <p:cNvSpPr txBox="1">
            <a:spLocks noChangeArrowheads="1"/>
          </p:cNvSpPr>
          <p:nvPr/>
        </p:nvSpPr>
        <p:spPr bwMode="auto">
          <a:xfrm>
            <a:off x="3924301" y="3138488"/>
            <a:ext cx="2735044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B </a:t>
            </a: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的接收窗口向前滑动</a:t>
            </a:r>
          </a:p>
        </p:txBody>
      </p:sp>
      <p:sp>
        <p:nvSpPr>
          <p:cNvPr id="31792" name="Rectangle 53"/>
          <p:cNvSpPr>
            <a:spLocks noChangeArrowheads="1"/>
          </p:cNvSpPr>
          <p:nvPr/>
        </p:nvSpPr>
        <p:spPr bwMode="auto">
          <a:xfrm>
            <a:off x="2373313" y="3381375"/>
            <a:ext cx="5791200" cy="486966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31793" name="Rectangle 54"/>
          <p:cNvSpPr>
            <a:spLocks noChangeArrowheads="1"/>
          </p:cNvSpPr>
          <p:nvPr/>
        </p:nvSpPr>
        <p:spPr bwMode="auto">
          <a:xfrm>
            <a:off x="107950" y="352663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26</a:t>
            </a:r>
          </a:p>
        </p:txBody>
      </p:sp>
      <p:sp>
        <p:nvSpPr>
          <p:cNvPr id="31794" name="Rectangle 55"/>
          <p:cNvSpPr>
            <a:spLocks noChangeArrowheads="1"/>
          </p:cNvSpPr>
          <p:nvPr/>
        </p:nvSpPr>
        <p:spPr bwMode="auto">
          <a:xfrm>
            <a:off x="396875" y="352663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27</a:t>
            </a:r>
          </a:p>
        </p:txBody>
      </p:sp>
      <p:sp>
        <p:nvSpPr>
          <p:cNvPr id="31795" name="Rectangle 56"/>
          <p:cNvSpPr>
            <a:spLocks noChangeArrowheads="1"/>
          </p:cNvSpPr>
          <p:nvPr/>
        </p:nvSpPr>
        <p:spPr bwMode="auto">
          <a:xfrm>
            <a:off x="685800" y="352663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28</a:t>
            </a:r>
          </a:p>
        </p:txBody>
      </p:sp>
      <p:sp>
        <p:nvSpPr>
          <p:cNvPr id="31796" name="Rectangle 57"/>
          <p:cNvSpPr>
            <a:spLocks noChangeArrowheads="1"/>
          </p:cNvSpPr>
          <p:nvPr/>
        </p:nvSpPr>
        <p:spPr bwMode="auto">
          <a:xfrm>
            <a:off x="974725" y="352663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29</a:t>
            </a:r>
          </a:p>
        </p:txBody>
      </p:sp>
      <p:sp>
        <p:nvSpPr>
          <p:cNvPr id="31797" name="Rectangle 58"/>
          <p:cNvSpPr>
            <a:spLocks noChangeArrowheads="1"/>
          </p:cNvSpPr>
          <p:nvPr/>
        </p:nvSpPr>
        <p:spPr bwMode="auto">
          <a:xfrm>
            <a:off x="1263650" y="352663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30</a:t>
            </a:r>
          </a:p>
        </p:txBody>
      </p:sp>
      <p:sp>
        <p:nvSpPr>
          <p:cNvPr id="31798" name="Rectangle 59"/>
          <p:cNvSpPr>
            <a:spLocks noChangeArrowheads="1"/>
          </p:cNvSpPr>
          <p:nvPr/>
        </p:nvSpPr>
        <p:spPr bwMode="auto">
          <a:xfrm>
            <a:off x="1552575" y="352663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31</a:t>
            </a:r>
          </a:p>
        </p:txBody>
      </p:sp>
      <p:sp>
        <p:nvSpPr>
          <p:cNvPr id="31799" name="Rectangle 60"/>
          <p:cNvSpPr>
            <a:spLocks noChangeArrowheads="1"/>
          </p:cNvSpPr>
          <p:nvPr/>
        </p:nvSpPr>
        <p:spPr bwMode="auto">
          <a:xfrm>
            <a:off x="1841500" y="352663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32</a:t>
            </a:r>
          </a:p>
        </p:txBody>
      </p:sp>
      <p:sp>
        <p:nvSpPr>
          <p:cNvPr id="31800" name="Rectangle 61"/>
          <p:cNvSpPr>
            <a:spLocks noChangeArrowheads="1"/>
          </p:cNvSpPr>
          <p:nvPr/>
        </p:nvSpPr>
        <p:spPr bwMode="auto">
          <a:xfrm>
            <a:off x="2130425" y="352663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33</a:t>
            </a:r>
          </a:p>
        </p:txBody>
      </p:sp>
      <p:sp>
        <p:nvSpPr>
          <p:cNvPr id="31801" name="Rectangle 62"/>
          <p:cNvSpPr>
            <a:spLocks noChangeArrowheads="1"/>
          </p:cNvSpPr>
          <p:nvPr/>
        </p:nvSpPr>
        <p:spPr bwMode="auto">
          <a:xfrm>
            <a:off x="2419350" y="352663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34</a:t>
            </a:r>
          </a:p>
        </p:txBody>
      </p:sp>
      <p:sp>
        <p:nvSpPr>
          <p:cNvPr id="31802" name="Rectangle 63"/>
          <p:cNvSpPr>
            <a:spLocks noChangeArrowheads="1"/>
          </p:cNvSpPr>
          <p:nvPr/>
        </p:nvSpPr>
        <p:spPr bwMode="auto">
          <a:xfrm>
            <a:off x="2708275" y="352663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35</a:t>
            </a:r>
          </a:p>
        </p:txBody>
      </p:sp>
      <p:sp>
        <p:nvSpPr>
          <p:cNvPr id="31803" name="Rectangle 64"/>
          <p:cNvSpPr>
            <a:spLocks noChangeArrowheads="1"/>
          </p:cNvSpPr>
          <p:nvPr/>
        </p:nvSpPr>
        <p:spPr bwMode="auto">
          <a:xfrm>
            <a:off x="2997200" y="352663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36</a:t>
            </a:r>
          </a:p>
        </p:txBody>
      </p:sp>
      <p:sp>
        <p:nvSpPr>
          <p:cNvPr id="31804" name="Rectangle 65"/>
          <p:cNvSpPr>
            <a:spLocks noChangeArrowheads="1"/>
          </p:cNvSpPr>
          <p:nvPr/>
        </p:nvSpPr>
        <p:spPr bwMode="auto">
          <a:xfrm>
            <a:off x="3286125" y="3526631"/>
            <a:ext cx="215900" cy="215504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37</a:t>
            </a:r>
          </a:p>
        </p:txBody>
      </p:sp>
      <p:sp>
        <p:nvSpPr>
          <p:cNvPr id="31805" name="Rectangle 66"/>
          <p:cNvSpPr>
            <a:spLocks noChangeArrowheads="1"/>
          </p:cNvSpPr>
          <p:nvPr/>
        </p:nvSpPr>
        <p:spPr bwMode="auto">
          <a:xfrm>
            <a:off x="3575050" y="3526631"/>
            <a:ext cx="215900" cy="215504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38</a:t>
            </a:r>
          </a:p>
        </p:txBody>
      </p:sp>
      <p:sp>
        <p:nvSpPr>
          <p:cNvPr id="31806" name="Rectangle 67"/>
          <p:cNvSpPr>
            <a:spLocks noChangeArrowheads="1"/>
          </p:cNvSpPr>
          <p:nvPr/>
        </p:nvSpPr>
        <p:spPr bwMode="auto">
          <a:xfrm>
            <a:off x="3863975" y="3526631"/>
            <a:ext cx="215900" cy="215504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39</a:t>
            </a:r>
          </a:p>
        </p:txBody>
      </p:sp>
      <p:sp>
        <p:nvSpPr>
          <p:cNvPr id="31807" name="Rectangle 68"/>
          <p:cNvSpPr>
            <a:spLocks noChangeArrowheads="1"/>
          </p:cNvSpPr>
          <p:nvPr/>
        </p:nvSpPr>
        <p:spPr bwMode="auto">
          <a:xfrm>
            <a:off x="4152900" y="3526631"/>
            <a:ext cx="215900" cy="215504"/>
          </a:xfrm>
          <a:prstGeom prst="rect">
            <a:avLst/>
          </a:prstGeom>
          <a:solidFill>
            <a:srgbClr val="CC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40</a:t>
            </a:r>
          </a:p>
        </p:txBody>
      </p:sp>
      <p:sp>
        <p:nvSpPr>
          <p:cNvPr id="31808" name="Rectangle 69"/>
          <p:cNvSpPr>
            <a:spLocks noChangeArrowheads="1"/>
          </p:cNvSpPr>
          <p:nvPr/>
        </p:nvSpPr>
        <p:spPr bwMode="auto">
          <a:xfrm>
            <a:off x="4441825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41</a:t>
            </a:r>
          </a:p>
        </p:txBody>
      </p:sp>
      <p:sp>
        <p:nvSpPr>
          <p:cNvPr id="31809" name="Rectangle 70"/>
          <p:cNvSpPr>
            <a:spLocks noChangeArrowheads="1"/>
          </p:cNvSpPr>
          <p:nvPr/>
        </p:nvSpPr>
        <p:spPr bwMode="auto">
          <a:xfrm>
            <a:off x="4730750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42</a:t>
            </a:r>
          </a:p>
        </p:txBody>
      </p:sp>
      <p:sp>
        <p:nvSpPr>
          <p:cNvPr id="31810" name="Rectangle 71"/>
          <p:cNvSpPr>
            <a:spLocks noChangeArrowheads="1"/>
          </p:cNvSpPr>
          <p:nvPr/>
        </p:nvSpPr>
        <p:spPr bwMode="auto">
          <a:xfrm>
            <a:off x="5019675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43</a:t>
            </a:r>
          </a:p>
        </p:txBody>
      </p:sp>
      <p:sp>
        <p:nvSpPr>
          <p:cNvPr id="31811" name="Rectangle 72"/>
          <p:cNvSpPr>
            <a:spLocks noChangeArrowheads="1"/>
          </p:cNvSpPr>
          <p:nvPr/>
        </p:nvSpPr>
        <p:spPr bwMode="auto">
          <a:xfrm>
            <a:off x="5308600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44</a:t>
            </a:r>
          </a:p>
        </p:txBody>
      </p:sp>
      <p:sp>
        <p:nvSpPr>
          <p:cNvPr id="31812" name="Rectangle 73"/>
          <p:cNvSpPr>
            <a:spLocks noChangeArrowheads="1"/>
          </p:cNvSpPr>
          <p:nvPr/>
        </p:nvSpPr>
        <p:spPr bwMode="auto">
          <a:xfrm>
            <a:off x="5597525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45</a:t>
            </a:r>
          </a:p>
        </p:txBody>
      </p:sp>
      <p:sp>
        <p:nvSpPr>
          <p:cNvPr id="31813" name="Rectangle 74"/>
          <p:cNvSpPr>
            <a:spLocks noChangeArrowheads="1"/>
          </p:cNvSpPr>
          <p:nvPr/>
        </p:nvSpPr>
        <p:spPr bwMode="auto">
          <a:xfrm>
            <a:off x="5886450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46</a:t>
            </a:r>
          </a:p>
        </p:txBody>
      </p:sp>
      <p:sp>
        <p:nvSpPr>
          <p:cNvPr id="31814" name="Rectangle 75"/>
          <p:cNvSpPr>
            <a:spLocks noChangeArrowheads="1"/>
          </p:cNvSpPr>
          <p:nvPr/>
        </p:nvSpPr>
        <p:spPr bwMode="auto">
          <a:xfrm>
            <a:off x="6175375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47</a:t>
            </a:r>
          </a:p>
        </p:txBody>
      </p:sp>
      <p:sp>
        <p:nvSpPr>
          <p:cNvPr id="31815" name="Rectangle 76"/>
          <p:cNvSpPr>
            <a:spLocks noChangeArrowheads="1"/>
          </p:cNvSpPr>
          <p:nvPr/>
        </p:nvSpPr>
        <p:spPr bwMode="auto">
          <a:xfrm>
            <a:off x="6464300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48</a:t>
            </a:r>
          </a:p>
        </p:txBody>
      </p:sp>
      <p:sp>
        <p:nvSpPr>
          <p:cNvPr id="31816" name="Rectangle 77"/>
          <p:cNvSpPr>
            <a:spLocks noChangeArrowheads="1"/>
          </p:cNvSpPr>
          <p:nvPr/>
        </p:nvSpPr>
        <p:spPr bwMode="auto">
          <a:xfrm>
            <a:off x="6753225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49</a:t>
            </a:r>
          </a:p>
        </p:txBody>
      </p:sp>
      <p:sp>
        <p:nvSpPr>
          <p:cNvPr id="31817" name="Rectangle 78"/>
          <p:cNvSpPr>
            <a:spLocks noChangeArrowheads="1"/>
          </p:cNvSpPr>
          <p:nvPr/>
        </p:nvSpPr>
        <p:spPr bwMode="auto">
          <a:xfrm>
            <a:off x="7042150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50</a:t>
            </a:r>
          </a:p>
        </p:txBody>
      </p:sp>
      <p:sp>
        <p:nvSpPr>
          <p:cNvPr id="31818" name="Rectangle 79"/>
          <p:cNvSpPr>
            <a:spLocks noChangeArrowheads="1"/>
          </p:cNvSpPr>
          <p:nvPr/>
        </p:nvSpPr>
        <p:spPr bwMode="auto">
          <a:xfrm>
            <a:off x="7331075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51</a:t>
            </a:r>
          </a:p>
        </p:txBody>
      </p:sp>
      <p:sp>
        <p:nvSpPr>
          <p:cNvPr id="31819" name="Rectangle 80"/>
          <p:cNvSpPr>
            <a:spLocks noChangeArrowheads="1"/>
          </p:cNvSpPr>
          <p:nvPr/>
        </p:nvSpPr>
        <p:spPr bwMode="auto">
          <a:xfrm>
            <a:off x="7620000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52</a:t>
            </a:r>
          </a:p>
        </p:txBody>
      </p:sp>
      <p:sp>
        <p:nvSpPr>
          <p:cNvPr id="31820" name="Rectangle 81"/>
          <p:cNvSpPr>
            <a:spLocks noChangeArrowheads="1"/>
          </p:cNvSpPr>
          <p:nvPr/>
        </p:nvSpPr>
        <p:spPr bwMode="auto">
          <a:xfrm>
            <a:off x="7908925" y="3525441"/>
            <a:ext cx="215900" cy="215503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53</a:t>
            </a:r>
          </a:p>
        </p:txBody>
      </p:sp>
      <p:sp>
        <p:nvSpPr>
          <p:cNvPr id="31821" name="Rectangle 82"/>
          <p:cNvSpPr>
            <a:spLocks noChangeArrowheads="1"/>
          </p:cNvSpPr>
          <p:nvPr/>
        </p:nvSpPr>
        <p:spPr bwMode="auto">
          <a:xfrm>
            <a:off x="8197850" y="3525441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54</a:t>
            </a:r>
          </a:p>
        </p:txBody>
      </p:sp>
      <p:sp>
        <p:nvSpPr>
          <p:cNvPr id="31822" name="Rectangle 83"/>
          <p:cNvSpPr>
            <a:spLocks noChangeArrowheads="1"/>
          </p:cNvSpPr>
          <p:nvPr/>
        </p:nvSpPr>
        <p:spPr bwMode="auto">
          <a:xfrm>
            <a:off x="8486775" y="3525441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55</a:t>
            </a:r>
          </a:p>
        </p:txBody>
      </p:sp>
      <p:sp>
        <p:nvSpPr>
          <p:cNvPr id="31823" name="Text Box 84"/>
          <p:cNvSpPr txBox="1">
            <a:spLocks noChangeArrowheads="1"/>
          </p:cNvSpPr>
          <p:nvPr/>
        </p:nvSpPr>
        <p:spPr bwMode="auto">
          <a:xfrm>
            <a:off x="484079" y="3774282"/>
            <a:ext cx="1467068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已发送确认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并交付主机</a:t>
            </a:r>
          </a:p>
        </p:txBody>
      </p:sp>
      <p:sp>
        <p:nvSpPr>
          <p:cNvPr id="31824" name="Text Box 85"/>
          <p:cNvSpPr txBox="1">
            <a:spLocks noChangeArrowheads="1"/>
          </p:cNvSpPr>
          <p:nvPr/>
        </p:nvSpPr>
        <p:spPr bwMode="auto">
          <a:xfrm>
            <a:off x="8168472" y="3774282"/>
            <a:ext cx="95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不允许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接收</a:t>
            </a:r>
          </a:p>
        </p:txBody>
      </p:sp>
      <p:sp>
        <p:nvSpPr>
          <p:cNvPr id="31825" name="Rectangle 86"/>
          <p:cNvSpPr>
            <a:spLocks noChangeArrowheads="1"/>
          </p:cNvSpPr>
          <p:nvPr/>
        </p:nvSpPr>
        <p:spPr bwMode="auto">
          <a:xfrm>
            <a:off x="8767763" y="3525441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56</a:t>
            </a:r>
          </a:p>
        </p:txBody>
      </p:sp>
      <p:sp>
        <p:nvSpPr>
          <p:cNvPr id="31826" name="Line 87"/>
          <p:cNvSpPr>
            <a:spLocks noChangeShapeType="1"/>
          </p:cNvSpPr>
          <p:nvPr/>
        </p:nvSpPr>
        <p:spPr bwMode="auto">
          <a:xfrm rot="16200000">
            <a:off x="7048699" y="2798168"/>
            <a:ext cx="1190" cy="950912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827" name="Text Box 88"/>
          <p:cNvSpPr txBox="1">
            <a:spLocks noChangeArrowheads="1"/>
          </p:cNvSpPr>
          <p:nvPr/>
        </p:nvSpPr>
        <p:spPr bwMode="auto">
          <a:xfrm>
            <a:off x="3117743" y="4211241"/>
            <a:ext cx="1467068" cy="4001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未按序收到</a:t>
            </a:r>
          </a:p>
        </p:txBody>
      </p:sp>
      <p:grpSp>
        <p:nvGrpSpPr>
          <p:cNvPr id="31828" name="Group 89"/>
          <p:cNvGrpSpPr>
            <a:grpSpLocks/>
          </p:cNvGrpSpPr>
          <p:nvPr/>
        </p:nvGrpSpPr>
        <p:grpSpPr bwMode="auto">
          <a:xfrm>
            <a:off x="3402013" y="3750469"/>
            <a:ext cx="857250" cy="441722"/>
            <a:chOff x="2143" y="3150"/>
            <a:chExt cx="540" cy="272"/>
          </a:xfrm>
        </p:grpSpPr>
        <p:sp>
          <p:nvSpPr>
            <p:cNvPr id="31831" name="Line 90"/>
            <p:cNvSpPr>
              <a:spLocks noChangeShapeType="1"/>
            </p:cNvSpPr>
            <p:nvPr/>
          </p:nvSpPr>
          <p:spPr bwMode="auto">
            <a:xfrm flipV="1">
              <a:off x="2143" y="3150"/>
              <a:ext cx="0" cy="27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2" name="Line 91"/>
            <p:cNvSpPr>
              <a:spLocks noChangeShapeType="1"/>
            </p:cNvSpPr>
            <p:nvPr/>
          </p:nvSpPr>
          <p:spPr bwMode="auto">
            <a:xfrm flipV="1">
              <a:off x="2325" y="3150"/>
              <a:ext cx="0" cy="27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33" name="Line 92"/>
            <p:cNvSpPr>
              <a:spLocks noChangeShapeType="1"/>
            </p:cNvSpPr>
            <p:nvPr/>
          </p:nvSpPr>
          <p:spPr bwMode="auto">
            <a:xfrm flipV="1">
              <a:off x="2683" y="3150"/>
              <a:ext cx="0" cy="27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29" name="Text Box 93"/>
          <p:cNvSpPr txBox="1">
            <a:spLocks noChangeArrowheads="1"/>
          </p:cNvSpPr>
          <p:nvPr/>
        </p:nvSpPr>
        <p:spPr bwMode="auto">
          <a:xfrm>
            <a:off x="1187451" y="192882"/>
            <a:ext cx="7229671" cy="584775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ea typeface="黑体" pitchFamily="49" charset="-122"/>
              </a:rPr>
              <a:t>A </a:t>
            </a:r>
            <a:r>
              <a:rPr lang="zh-CN" altLang="en-US" dirty="0">
                <a:solidFill>
                  <a:schemeClr val="folHlink"/>
                </a:solidFill>
                <a:ea typeface="黑体" pitchFamily="49" charset="-122"/>
              </a:rPr>
              <a:t>收到新的确认号，发送窗口向前滑动 </a:t>
            </a:r>
          </a:p>
        </p:txBody>
      </p:sp>
      <p:sp>
        <p:nvSpPr>
          <p:cNvPr id="31830" name="Text Box 94"/>
          <p:cNvSpPr txBox="1">
            <a:spLocks noChangeArrowheads="1"/>
          </p:cNvSpPr>
          <p:nvPr/>
        </p:nvSpPr>
        <p:spPr bwMode="auto">
          <a:xfrm>
            <a:off x="2518568" y="4691920"/>
            <a:ext cx="3872707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folHlink"/>
                </a:solidFill>
                <a:ea typeface="黑体" pitchFamily="49" charset="-122"/>
              </a:rPr>
              <a:t>先存下，等待缺少的数据到达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Times New Roman" panose="02020603050405020304" pitchFamily="18" charset="0"/>
              </a:rPr>
              <a:t>改进传输层的性能</a:t>
            </a:r>
            <a:r>
              <a:rPr lang="en-US" altLang="zh-CN">
                <a:latin typeface="Times New Roman" panose="02020603050405020304" pitchFamily="18" charset="0"/>
              </a:rPr>
              <a:t>(1)</a:t>
            </a:r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>
          <a:xfrm>
            <a:off x="827584" y="1557834"/>
            <a:ext cx="7776864" cy="3030140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策略</a:t>
            </a:r>
            <a:r>
              <a:rPr lang="en-US" altLang="zh-CN" dirty="0">
                <a:latin typeface="Times New Roman" pitchFamily="18" charset="0"/>
              </a:rPr>
              <a:t>1</a:t>
            </a:r>
            <a:r>
              <a:rPr lang="zh-CN" altLang="en-US" dirty="0">
                <a:latin typeface="Times New Roman" pitchFamily="18" charset="0"/>
              </a:rPr>
              <a:t>：发送方缓存应用程序数据，等到形成一个较大的段再发出；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策略</a:t>
            </a:r>
            <a:r>
              <a:rPr lang="en-US" altLang="zh-CN" dirty="0">
                <a:latin typeface="Times New Roman" pitchFamily="18" charset="0"/>
              </a:rPr>
              <a:t>2</a:t>
            </a:r>
            <a:r>
              <a:rPr lang="zh-CN" altLang="en-US" dirty="0">
                <a:latin typeface="Times New Roman" pitchFamily="18" charset="0"/>
              </a:rPr>
              <a:t>：在有可能进行“捎带”的情况下，接收方延迟发送确认段；</a:t>
            </a:r>
          </a:p>
          <a:p>
            <a:pPr eaLnBrk="1" hangingPunct="1">
              <a:lnSpc>
                <a:spcPct val="100000"/>
              </a:lnSpc>
            </a:pPr>
            <a:r>
              <a:rPr lang="zh-CN" altLang="en-US" dirty="0">
                <a:latin typeface="Times New Roman" pitchFamily="18" charset="0"/>
              </a:rPr>
              <a:t>策略</a:t>
            </a:r>
            <a:r>
              <a:rPr lang="en-US" altLang="zh-CN" dirty="0">
                <a:latin typeface="Times New Roman" pitchFamily="18" charset="0"/>
              </a:rPr>
              <a:t>3</a:t>
            </a:r>
            <a:r>
              <a:rPr lang="zh-CN" altLang="en-US" dirty="0">
                <a:latin typeface="Times New Roman" pitchFamily="18" charset="0"/>
              </a:rPr>
              <a:t>：使用</a:t>
            </a:r>
            <a:r>
              <a:rPr lang="en-US" altLang="zh-CN" dirty="0">
                <a:latin typeface="Times New Roman" pitchFamily="18" charset="0"/>
              </a:rPr>
              <a:t>Nagle</a:t>
            </a:r>
            <a:r>
              <a:rPr lang="zh-CN" altLang="en-US" dirty="0">
                <a:latin typeface="Times New Roman" pitchFamily="18" charset="0"/>
              </a:rPr>
              <a:t>算法：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1800" dirty="0">
                <a:latin typeface="Times New Roman" pitchFamily="18" charset="0"/>
              </a:rPr>
              <a:t>当应用程序每次向传输实体发出一个字节时，传输实体发出第一个字节，并缓存所有其后字节直至收到对第一个字节的确认；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1800" dirty="0">
                <a:latin typeface="Times New Roman" pitchFamily="18" charset="0"/>
              </a:rPr>
              <a:t>然后将已缓存的所有字节组段发出并对再收到的字节缓存，直至收到下一个确认；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sz="1800" dirty="0">
                <a:latin typeface="Times New Roman" pitchFamily="18" charset="0"/>
              </a:rPr>
              <a:t>如果数据足够多（</a:t>
            </a:r>
            <a:r>
              <a:rPr lang="en-US" altLang="zh-CN" sz="1800" dirty="0">
                <a:latin typeface="Times New Roman" pitchFamily="18" charset="0"/>
              </a:rPr>
              <a:t>&gt;1/2 MSS </a:t>
            </a:r>
            <a:r>
              <a:rPr lang="zh-CN" altLang="en-US" sz="1800" dirty="0">
                <a:latin typeface="Times New Roman" pitchFamily="18" charset="0"/>
              </a:rPr>
              <a:t>或者</a:t>
            </a:r>
            <a:r>
              <a:rPr lang="en-US" altLang="zh-CN" sz="1800" dirty="0">
                <a:latin typeface="Times New Roman" pitchFamily="18" charset="0"/>
              </a:rPr>
              <a:t>1 MSS</a:t>
            </a:r>
            <a:r>
              <a:rPr lang="zh-CN" altLang="en-US" sz="1800" dirty="0">
                <a:latin typeface="Times New Roman" pitchFamily="18" charset="0"/>
              </a:rPr>
              <a:t>）</a:t>
            </a:r>
            <a:r>
              <a:rPr lang="en-US" altLang="zh-CN" sz="1800" dirty="0">
                <a:latin typeface="Times New Roman" pitchFamily="18" charset="0"/>
              </a:rPr>
              <a:t>,</a:t>
            </a:r>
            <a:r>
              <a:rPr lang="zh-CN" altLang="en-US" sz="1800" dirty="0">
                <a:latin typeface="Times New Roman" pitchFamily="18" charset="0"/>
              </a:rPr>
              <a:t>可以直接发送新分组。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>
                <a:latin typeface="Times New Roman" panose="02020603050405020304" pitchFamily="18" charset="0"/>
              </a:rPr>
              <a:t>改进传输层的性能</a:t>
            </a:r>
            <a:r>
              <a:rPr lang="en-US" altLang="zh-CN">
                <a:latin typeface="Times New Roman" panose="02020603050405020304" pitchFamily="18" charset="0"/>
              </a:rPr>
              <a:t>(2)</a:t>
            </a:r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684213" y="1437085"/>
            <a:ext cx="7859712" cy="3256359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itchFamily="18" charset="0"/>
              </a:rPr>
              <a:t>策略</a:t>
            </a:r>
            <a:r>
              <a:rPr lang="en-US" altLang="zh-CN" dirty="0">
                <a:latin typeface="Times New Roman" pitchFamily="18" charset="0"/>
              </a:rPr>
              <a:t>4</a:t>
            </a:r>
            <a:r>
              <a:rPr lang="zh-CN" altLang="en-US" dirty="0">
                <a:latin typeface="Times New Roman" pitchFamily="18" charset="0"/>
              </a:rPr>
              <a:t>：使用</a:t>
            </a:r>
            <a:r>
              <a:rPr lang="en-US" altLang="zh-CN" dirty="0">
                <a:latin typeface="Times New Roman" pitchFamily="18" charset="0"/>
              </a:rPr>
              <a:t>Clark</a:t>
            </a:r>
            <a:r>
              <a:rPr lang="zh-CN" altLang="en-US" dirty="0">
                <a:latin typeface="Times New Roman" pitchFamily="18" charset="0"/>
              </a:rPr>
              <a:t>算法解决</a:t>
            </a:r>
            <a:r>
              <a:rPr lang="zh-CN" altLang="en-US" b="1" dirty="0">
                <a:latin typeface="Times New Roman" pitchFamily="18" charset="0"/>
              </a:rPr>
              <a:t>傻窗口症状（</a:t>
            </a:r>
            <a:r>
              <a:rPr lang="en-US" altLang="zh-CN" b="1" dirty="0">
                <a:latin typeface="Times New Roman" pitchFamily="18" charset="0"/>
              </a:rPr>
              <a:t>silly window syndrome</a:t>
            </a:r>
            <a:r>
              <a:rPr lang="zh-CN" altLang="en-US" b="1" dirty="0">
                <a:latin typeface="Times New Roman" pitchFamily="18" charset="0"/>
              </a:rPr>
              <a:t>）</a:t>
            </a:r>
          </a:p>
          <a:p>
            <a:pPr lvl="1" eaLnBrk="1" hangingPunct="1"/>
            <a:r>
              <a:rPr lang="zh-CN" altLang="en-US" sz="2000" dirty="0">
                <a:latin typeface="Times New Roman" pitchFamily="18" charset="0"/>
              </a:rPr>
              <a:t>傻窗口症状：当应用程序一次从传输层实体读出一个字节时，传输层实体会产生一个一字节的窗口更新段，使得发送方只能发送一个字节；</a:t>
            </a:r>
          </a:p>
          <a:p>
            <a:pPr lvl="1" eaLnBrk="1" hangingPunct="1"/>
            <a:r>
              <a:rPr lang="zh-CN" altLang="en-US" sz="2000" dirty="0">
                <a:latin typeface="Times New Roman" pitchFamily="18" charset="0"/>
              </a:rPr>
              <a:t>解决办法：限制接收方只有在具备一半的空缓存或最大段长的空缓存时，才产生一个窗口更新段。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>
            <a:hlinkClick r:id="" action="ppaction://hlinkshowjump?jump=lastslideviewed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1" y="411957"/>
            <a:ext cx="7427913" cy="398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1" y="357188"/>
            <a:ext cx="6996064" cy="9715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 dirty="0"/>
              <a:t>Silly window syndrome (RFC 813)</a:t>
            </a:r>
          </a:p>
        </p:txBody>
      </p:sp>
      <p:sp>
        <p:nvSpPr>
          <p:cNvPr id="1077251" name="Rectangle 3"/>
          <p:cNvSpPr>
            <a:spLocks noGrp="1"/>
          </p:cNvSpPr>
          <p:nvPr>
            <p:ph idx="1"/>
          </p:nvPr>
        </p:nvSpPr>
        <p:spPr>
          <a:xfrm>
            <a:off x="611188" y="1491854"/>
            <a:ext cx="7772400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SWS problem: a stable pattern of small incremental window movements.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Receiver’s window is just opened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it’s very small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sender fulfills it soon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… and causes the window closed again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Sender’s window moves by a very small amount.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The sender is forced to send small segments.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1" i="1" dirty="0">
                <a:solidFill>
                  <a:srgbClr val="F90101"/>
                </a:solidFill>
                <a:latin typeface="Times New Roman" pitchFamily="18" charset="0"/>
              </a:rPr>
              <a:t>Reason</a:t>
            </a:r>
            <a:r>
              <a:rPr lang="zh-CN" altLang="en-US" b="1" i="1" dirty="0">
                <a:solidFill>
                  <a:srgbClr val="F90101"/>
                </a:solidFill>
                <a:latin typeface="Times New Roman" pitchFamily="18" charset="0"/>
              </a:rPr>
              <a:t>？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</a:rPr>
              <a:t>Sender is too aggressive.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7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7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7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7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7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5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1600" y="267494"/>
            <a:ext cx="7124700" cy="48577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500" dirty="0"/>
              <a:t>Solutions of SWS</a:t>
            </a:r>
          </a:p>
        </p:txBody>
      </p:sp>
      <p:sp>
        <p:nvSpPr>
          <p:cNvPr id="72707" name="Rectangle 3"/>
          <p:cNvSpPr>
            <a:spLocks noGrp="1"/>
          </p:cNvSpPr>
          <p:nvPr>
            <p:ph idx="4294967295"/>
          </p:nvPr>
        </p:nvSpPr>
        <p:spPr>
          <a:xfrm>
            <a:off x="914400" y="987425"/>
            <a:ext cx="8229600" cy="32400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Receiver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Delayed ACKs (probably with a new window update)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May not send ACKs too frequent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Send a window update only if it could advance a “significant amount” (e.g., </a:t>
            </a:r>
            <a:r>
              <a:rPr lang="en-US" altLang="zh-CN" sz="1800" i="1" dirty="0">
                <a:latin typeface="Times New Roman" pitchFamily="18" charset="0"/>
              </a:rPr>
              <a:t>35%</a:t>
            </a:r>
            <a:r>
              <a:rPr lang="zh-CN" altLang="en-US" sz="1800" i="1" dirty="0">
                <a:latin typeface="Times New Roman" pitchFamily="18" charset="0"/>
              </a:rPr>
              <a:t>～</a:t>
            </a:r>
            <a:r>
              <a:rPr lang="en-US" altLang="zh-CN" sz="1800" i="1" dirty="0">
                <a:latin typeface="Times New Roman" pitchFamily="18" charset="0"/>
              </a:rPr>
              <a:t>50%*</a:t>
            </a:r>
            <a:r>
              <a:rPr lang="en-US" altLang="zh-CN" sz="1800" i="1" dirty="0" err="1">
                <a:latin typeface="Times New Roman" pitchFamily="18" charset="0"/>
              </a:rPr>
              <a:t>MaxRcvBuffer</a:t>
            </a:r>
            <a:r>
              <a:rPr lang="en-US" altLang="zh-CN" sz="1800" dirty="0">
                <a:latin typeface="Times New Roman" pitchFamily="18" charset="0"/>
              </a:rPr>
              <a:t> or </a:t>
            </a:r>
            <a:r>
              <a:rPr lang="en-US" altLang="zh-CN" sz="1800" i="1" dirty="0">
                <a:latin typeface="Times New Roman" pitchFamily="18" charset="0"/>
              </a:rPr>
              <a:t>2*MSS)</a:t>
            </a:r>
            <a:r>
              <a:rPr lang="en-US" altLang="zh-CN" sz="1800" dirty="0">
                <a:latin typeface="Times New Roman" pitchFamily="18" charset="0"/>
              </a:rPr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May not increase </a:t>
            </a:r>
            <a:r>
              <a:rPr lang="en-US" altLang="zh-CN" sz="1800" i="1" dirty="0" err="1">
                <a:latin typeface="Times New Roman" pitchFamily="18" charset="0"/>
              </a:rPr>
              <a:t>rcv_wnd</a:t>
            </a:r>
            <a:r>
              <a:rPr lang="en-US" altLang="zh-CN" sz="1800" dirty="0">
                <a:latin typeface="Times New Roman" pitchFamily="18" charset="0"/>
              </a:rPr>
              <a:t> by small amounts.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After advertising zero window, delays advertising window open until it is opened to </a:t>
            </a:r>
            <a:r>
              <a:rPr lang="en-US" altLang="zh-CN" sz="1800" i="1" dirty="0">
                <a:latin typeface="Times New Roman" pitchFamily="18" charset="0"/>
              </a:rPr>
              <a:t>MSS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Sender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Nagle algorithm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/>
          </p:cNvSpPr>
          <p:nvPr>
            <p:ph idx="4294967295"/>
          </p:nvPr>
        </p:nvSpPr>
        <p:spPr>
          <a:xfrm>
            <a:off x="611560" y="699542"/>
            <a:ext cx="8281987" cy="4071937"/>
          </a:xfrm>
        </p:spPr>
        <p:txBody>
          <a:bodyPr/>
          <a:lstStyle/>
          <a:p>
            <a:pPr marL="228600" lvl="1" eaLnBrk="1" hangingPunct="1">
              <a:lnSpc>
                <a:spcPct val="90000"/>
              </a:lnSpc>
              <a:spcBef>
                <a:spcPts val="1000"/>
              </a:spcBef>
            </a:pPr>
            <a:r>
              <a:rPr lang="en-US" altLang="zh-CN" dirty="0">
                <a:latin typeface="Times New Roman" pitchFamily="18" charset="0"/>
              </a:rPr>
              <a:t>How long does sender delay sending data? Strategies: timer-based vs self-clocking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too long: hurts interactive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too short: poor network utilization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</a:rPr>
              <a:t>Solution: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itchFamily="18" charset="0"/>
              </a:rPr>
              <a:t>Nagle’s Rule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Each TCP connection can have only one small segment outstanding that has not been acknowledged.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When application generates additional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dirty="0">
                <a:latin typeface="Times New Roman" pitchFamily="18" charset="0"/>
              </a:rPr>
              <a:t>if fills a max segment (and window open): send 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1600" dirty="0">
                <a:latin typeface="Times New Roman" pitchFamily="18" charset="0"/>
              </a:rPr>
              <a:t>else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if there is </a:t>
            </a:r>
            <a:r>
              <a:rPr lang="en-US" altLang="zh-CN" dirty="0" err="1">
                <a:latin typeface="Times New Roman" pitchFamily="18" charset="0"/>
              </a:rPr>
              <a:t>unack</a:t>
            </a:r>
            <a:r>
              <a:rPr lang="en-US" altLang="zh-CN" dirty="0" err="1"/>
              <a:t>’</a:t>
            </a:r>
            <a:r>
              <a:rPr lang="en-US" altLang="zh-CN" dirty="0" err="1">
                <a:latin typeface="Times New Roman" pitchFamily="18" charset="0"/>
              </a:rPr>
              <a:t>ed</a:t>
            </a:r>
            <a:r>
              <a:rPr lang="en-US" altLang="zh-CN" dirty="0">
                <a:latin typeface="Times New Roman" pitchFamily="18" charset="0"/>
              </a:rPr>
              <a:t> data in transit: buffer it until ACK arrives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</a:rPr>
              <a:t>else: send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1800" dirty="0">
                <a:latin typeface="Times New Roman" pitchFamily="18" charset="0"/>
              </a:rPr>
              <a:t>Acknowledgment can be treated as a timer firing, triggering transmission of more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000" dirty="0">
                <a:latin typeface="Times New Roman" pitchFamily="18" charset="0"/>
              </a:rPr>
              <a:t>Result: Reduce the amount of small segments. (</a:t>
            </a:r>
            <a:r>
              <a:rPr lang="en-US" altLang="zh-CN" sz="2000" b="1" i="1" dirty="0">
                <a:solidFill>
                  <a:srgbClr val="214EBD"/>
                </a:solidFill>
                <a:latin typeface="Times New Roman" pitchFamily="18" charset="0"/>
              </a:rPr>
              <a:t>can be disabled</a:t>
            </a:r>
            <a:r>
              <a:rPr lang="en-US" altLang="zh-CN" sz="2000" dirty="0">
                <a:latin typeface="Times New Roman" pitchFamily="18" charset="0"/>
              </a:rPr>
              <a:t>)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51470"/>
            <a:ext cx="8229600" cy="71755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200" dirty="0"/>
              <a:t>Nagle algorithm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Temporary deadlocks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512093"/>
            <a:ext cx="7187704" cy="2931865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600" dirty="0">
                <a:latin typeface="Times New Roman" panose="02020603050405020304" pitchFamily="18" charset="0"/>
              </a:rPr>
              <a:t>Temporary deadlocks is a result of an interaction between Nagle algorithm and the receiver-side SWS algorithms.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dirty="0">
                <a:latin typeface="Times New Roman" panose="02020603050405020304" pitchFamily="18" charset="0"/>
              </a:rPr>
              <a:t>Nagle algorithm prevents the sender from sending more data.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zh-CN" sz="2200" dirty="0">
                <a:latin typeface="Times New Roman" panose="02020603050405020304" pitchFamily="18" charset="0"/>
              </a:rPr>
              <a:t>The delayed ACK algorithm and window update algorithm prevent the receiver from sending ACK and window updates.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For example, the send window = 2*MSS and the data passed to the TCP socket buffer is slightly less than 4*MSS. (Homework)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403350" y="141685"/>
            <a:ext cx="6572250" cy="78700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1" y="844154"/>
            <a:ext cx="5400675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Other issues about deadlocks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itchFamily="18" charset="0"/>
              </a:rPr>
              <a:t>Similar temporary deadlocks can occur when</a:t>
            </a:r>
          </a:p>
          <a:p>
            <a:pPr lvl="1" eaLnBrk="1" hangingPunct="1"/>
            <a:r>
              <a:rPr lang="en-US" altLang="zh-CN" sz="2200">
                <a:latin typeface="Times New Roman" pitchFamily="18" charset="0"/>
              </a:rPr>
              <a:t>there is an application buffer tearing,</a:t>
            </a:r>
          </a:p>
          <a:p>
            <a:pPr lvl="1" eaLnBrk="1" hangingPunct="1"/>
            <a:r>
              <a:rPr lang="en-US" altLang="zh-CN" sz="2200">
                <a:latin typeface="Times New Roman" pitchFamily="18" charset="0"/>
              </a:rPr>
              <a:t>the socket send buffer is not large enough, and</a:t>
            </a:r>
          </a:p>
          <a:p>
            <a:pPr lvl="1" eaLnBrk="1" hangingPunct="1"/>
            <a:r>
              <a:rPr lang="en-US" altLang="zh-CN" sz="2200">
                <a:latin typeface="Times New Roman" pitchFamily="18" charset="0"/>
              </a:rPr>
              <a:t>the MTU is too large.</a:t>
            </a:r>
          </a:p>
          <a:p>
            <a:pPr lvl="1" eaLnBrk="1" hangingPunct="1"/>
            <a:r>
              <a:rPr lang="en-US" altLang="zh-CN" sz="2200">
                <a:latin typeface="Times New Roman" pitchFamily="18" charset="0"/>
              </a:rPr>
              <a:t>Zero advertised window (discussed before)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519112"/>
            <a:ext cx="7543800" cy="701279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/>
              <a:t>小结</a:t>
            </a:r>
            <a:r>
              <a:rPr lang="en-US" altLang="zh-CN" dirty="0"/>
              <a:t>(2)</a:t>
            </a:r>
          </a:p>
        </p:txBody>
      </p:sp>
      <p:sp>
        <p:nvSpPr>
          <p:cNvPr id="77827" name="Rectangle 3"/>
          <p:cNvSpPr>
            <a:spLocks noGrp="1"/>
          </p:cNvSpPr>
          <p:nvPr>
            <p:ph idx="1"/>
          </p:nvPr>
        </p:nvSpPr>
        <p:spPr>
          <a:xfrm>
            <a:off x="684214" y="1383507"/>
            <a:ext cx="7920234" cy="3078956"/>
          </a:xfrm>
        </p:spPr>
        <p:txBody>
          <a:bodyPr/>
          <a:lstStyle/>
          <a:p>
            <a:pPr eaLnBrk="1" hangingPunct="1"/>
            <a:r>
              <a:rPr lang="zh-CN" altLang="en-US" sz="1800" dirty="0">
                <a:solidFill>
                  <a:schemeClr val="tx2"/>
                </a:solidFill>
              </a:rPr>
              <a:t>用滑动窗口实现流量控制</a:t>
            </a:r>
          </a:p>
          <a:p>
            <a:pPr lvl="1" eaLnBrk="1" hangingPunct="1"/>
            <a:r>
              <a:rPr lang="zh-CN" altLang="en-US" sz="1800" dirty="0">
                <a:solidFill>
                  <a:schemeClr val="tx2"/>
                </a:solidFill>
              </a:rPr>
              <a:t>基于确认，发送窗口可变</a:t>
            </a:r>
          </a:p>
          <a:p>
            <a:pPr lvl="1" eaLnBrk="1" hangingPunct="1"/>
            <a:r>
              <a:rPr lang="zh-CN" altLang="en-US" sz="1800" dirty="0">
                <a:solidFill>
                  <a:schemeClr val="tx2"/>
                </a:solidFill>
              </a:rPr>
              <a:t>意外情况</a:t>
            </a:r>
          </a:p>
          <a:p>
            <a:pPr lvl="2" eaLnBrk="1" hangingPunct="1"/>
            <a:r>
              <a:rPr lang="zh-CN" altLang="en-US" dirty="0">
                <a:solidFill>
                  <a:schemeClr val="tx2"/>
                </a:solidFill>
              </a:rPr>
              <a:t>紧急数据，零窗口问题</a:t>
            </a:r>
            <a:r>
              <a:rPr lang="en-US" altLang="zh-CN" dirty="0">
                <a:solidFill>
                  <a:schemeClr val="tx2"/>
                </a:solidFill>
              </a:rPr>
              <a:t>——smart sender, dumb-receiver</a:t>
            </a:r>
            <a:r>
              <a:rPr lang="zh-CN" altLang="en-US" dirty="0">
                <a:solidFill>
                  <a:schemeClr val="tx2"/>
                </a:solidFill>
              </a:rPr>
              <a:t>，</a:t>
            </a:r>
            <a:r>
              <a:rPr lang="en-US" altLang="zh-CN" dirty="0">
                <a:solidFill>
                  <a:schemeClr val="tx2"/>
                </a:solidFill>
              </a:rPr>
              <a:t>persistence timer</a:t>
            </a:r>
          </a:p>
          <a:p>
            <a:pPr eaLnBrk="1" hangingPunct="1"/>
            <a:r>
              <a:rPr lang="zh-CN" altLang="en-US" sz="1800" dirty="0">
                <a:solidFill>
                  <a:schemeClr val="tx2"/>
                </a:solidFill>
              </a:rPr>
              <a:t>传输层的性能改进策略</a:t>
            </a:r>
          </a:p>
          <a:p>
            <a:pPr lvl="1" eaLnBrk="1" hangingPunct="1"/>
            <a:r>
              <a:rPr lang="zh-CN" altLang="en-US" sz="1800" dirty="0">
                <a:solidFill>
                  <a:schemeClr val="tx2"/>
                </a:solidFill>
              </a:rPr>
              <a:t>大报文传送</a:t>
            </a:r>
            <a:r>
              <a:rPr lang="en-US" altLang="zh-CN" sz="1800" dirty="0">
                <a:solidFill>
                  <a:schemeClr val="tx2"/>
                </a:solidFill>
              </a:rPr>
              <a:t>/</a:t>
            </a:r>
            <a:r>
              <a:rPr lang="zh-CN" altLang="en-US" sz="1800" dirty="0">
                <a:solidFill>
                  <a:schemeClr val="tx2"/>
                </a:solidFill>
              </a:rPr>
              <a:t>延迟</a:t>
            </a:r>
            <a:r>
              <a:rPr lang="en-US" altLang="zh-CN" sz="1800" dirty="0">
                <a:solidFill>
                  <a:schemeClr val="tx2"/>
                </a:solidFill>
              </a:rPr>
              <a:t>ACK</a:t>
            </a:r>
          </a:p>
          <a:p>
            <a:pPr lvl="1" eaLnBrk="1" hangingPunct="1"/>
            <a:r>
              <a:rPr lang="en-US" altLang="zh-CN" sz="1800" dirty="0">
                <a:solidFill>
                  <a:schemeClr val="tx2"/>
                </a:solidFill>
              </a:rPr>
              <a:t>Nagle</a:t>
            </a:r>
            <a:r>
              <a:rPr lang="zh-CN" altLang="en-US" sz="1800" dirty="0">
                <a:solidFill>
                  <a:schemeClr val="tx2"/>
                </a:solidFill>
              </a:rPr>
              <a:t>算法</a:t>
            </a:r>
            <a:r>
              <a:rPr lang="en-US" altLang="zh-CN" sz="1800" dirty="0">
                <a:solidFill>
                  <a:schemeClr val="tx2"/>
                </a:solidFill>
              </a:rPr>
              <a:t>/</a:t>
            </a:r>
            <a:r>
              <a:rPr lang="zh-CN" altLang="en-US" sz="1800" dirty="0">
                <a:solidFill>
                  <a:schemeClr val="tx2"/>
                </a:solidFill>
              </a:rPr>
              <a:t>解决</a:t>
            </a:r>
            <a:r>
              <a:rPr lang="en-US" altLang="zh-CN" sz="1800" dirty="0">
                <a:solidFill>
                  <a:schemeClr val="tx2"/>
                </a:solidFill>
              </a:rPr>
              <a:t>silly window syndrome</a:t>
            </a:r>
            <a:r>
              <a:rPr lang="zh-CN" altLang="en-US" sz="1800" dirty="0">
                <a:solidFill>
                  <a:schemeClr val="tx2"/>
                </a:solidFill>
              </a:rPr>
              <a:t>问题</a:t>
            </a:r>
          </a:p>
          <a:p>
            <a:pPr lvl="1" eaLnBrk="1" hangingPunct="1"/>
            <a:r>
              <a:rPr lang="zh-CN" altLang="en-US" sz="1800" dirty="0">
                <a:solidFill>
                  <a:schemeClr val="tx2"/>
                </a:solidFill>
              </a:rPr>
              <a:t>临时性死锁的讨论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4"/>
          <p:cNvSpPr txBox="1">
            <a:spLocks noChangeArrowheads="1"/>
          </p:cNvSpPr>
          <p:nvPr/>
        </p:nvSpPr>
        <p:spPr bwMode="auto">
          <a:xfrm>
            <a:off x="8235147" y="1916907"/>
            <a:ext cx="9541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不允许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发送</a:t>
            </a:r>
          </a:p>
        </p:txBody>
      </p:sp>
      <p:sp>
        <p:nvSpPr>
          <p:cNvPr id="32771" name="Text Box 5"/>
          <p:cNvSpPr txBox="1">
            <a:spLocks noChangeArrowheads="1"/>
          </p:cNvSpPr>
          <p:nvPr/>
        </p:nvSpPr>
        <p:spPr bwMode="auto">
          <a:xfrm>
            <a:off x="100945" y="1950244"/>
            <a:ext cx="223651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已发送并收到确认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3419476" y="1291829"/>
            <a:ext cx="4003275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A </a:t>
            </a: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的发送窗口已满，有效窗口为零</a:t>
            </a:r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374900" y="1581150"/>
            <a:ext cx="5791200" cy="486966"/>
          </a:xfrm>
          <a:prstGeom prst="rect">
            <a:avLst/>
          </a:prstGeom>
          <a:solidFill>
            <a:srgbClr val="99CCFF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Tahoma" pitchFamily="34" charset="0"/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109538" y="1743075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26</a:t>
            </a:r>
          </a:p>
        </p:txBody>
      </p:sp>
      <p:sp>
        <p:nvSpPr>
          <p:cNvPr id="32775" name="Rectangle 9"/>
          <p:cNvSpPr>
            <a:spLocks noChangeArrowheads="1"/>
          </p:cNvSpPr>
          <p:nvPr/>
        </p:nvSpPr>
        <p:spPr bwMode="auto">
          <a:xfrm>
            <a:off x="398463" y="1741885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27</a:t>
            </a:r>
          </a:p>
        </p:txBody>
      </p:sp>
      <p:sp>
        <p:nvSpPr>
          <p:cNvPr id="32776" name="Rectangle 10"/>
          <p:cNvSpPr>
            <a:spLocks noChangeArrowheads="1"/>
          </p:cNvSpPr>
          <p:nvPr/>
        </p:nvSpPr>
        <p:spPr bwMode="auto">
          <a:xfrm>
            <a:off x="687388" y="1740694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28</a:t>
            </a:r>
          </a:p>
        </p:txBody>
      </p:sp>
      <p:sp>
        <p:nvSpPr>
          <p:cNvPr id="32777" name="Rectangle 11"/>
          <p:cNvSpPr>
            <a:spLocks noChangeArrowheads="1"/>
          </p:cNvSpPr>
          <p:nvPr/>
        </p:nvSpPr>
        <p:spPr bwMode="auto">
          <a:xfrm>
            <a:off x="976313" y="1739504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29</a:t>
            </a:r>
          </a:p>
        </p:txBody>
      </p:sp>
      <p:sp>
        <p:nvSpPr>
          <p:cNvPr id="32778" name="Rectangle 12"/>
          <p:cNvSpPr>
            <a:spLocks noChangeArrowheads="1"/>
          </p:cNvSpPr>
          <p:nvPr/>
        </p:nvSpPr>
        <p:spPr bwMode="auto">
          <a:xfrm>
            <a:off x="1265238" y="1738312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30</a:t>
            </a:r>
          </a:p>
        </p:txBody>
      </p:sp>
      <p:sp>
        <p:nvSpPr>
          <p:cNvPr id="32779" name="Rectangle 13"/>
          <p:cNvSpPr>
            <a:spLocks noChangeArrowheads="1"/>
          </p:cNvSpPr>
          <p:nvPr/>
        </p:nvSpPr>
        <p:spPr bwMode="auto">
          <a:xfrm>
            <a:off x="1554163" y="1737123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31</a:t>
            </a:r>
          </a:p>
        </p:txBody>
      </p:sp>
      <p:sp>
        <p:nvSpPr>
          <p:cNvPr id="32780" name="Rectangle 14"/>
          <p:cNvSpPr>
            <a:spLocks noChangeArrowheads="1"/>
          </p:cNvSpPr>
          <p:nvPr/>
        </p:nvSpPr>
        <p:spPr bwMode="auto">
          <a:xfrm>
            <a:off x="1843088" y="1735931"/>
            <a:ext cx="215900" cy="215504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32</a:t>
            </a:r>
          </a:p>
        </p:txBody>
      </p:sp>
      <p:sp>
        <p:nvSpPr>
          <p:cNvPr id="32781" name="Rectangle 15"/>
          <p:cNvSpPr>
            <a:spLocks noChangeArrowheads="1"/>
          </p:cNvSpPr>
          <p:nvPr/>
        </p:nvSpPr>
        <p:spPr bwMode="auto">
          <a:xfrm>
            <a:off x="2132013" y="1734741"/>
            <a:ext cx="215900" cy="215503"/>
          </a:xfrm>
          <a:prstGeom prst="rect">
            <a:avLst/>
          </a:prstGeom>
          <a:solidFill>
            <a:srgbClr val="66FF33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33</a:t>
            </a:r>
          </a:p>
        </p:txBody>
      </p:sp>
      <p:sp>
        <p:nvSpPr>
          <p:cNvPr id="32782" name="Rectangle 16"/>
          <p:cNvSpPr>
            <a:spLocks noChangeArrowheads="1"/>
          </p:cNvSpPr>
          <p:nvPr/>
        </p:nvSpPr>
        <p:spPr bwMode="auto">
          <a:xfrm>
            <a:off x="2420938" y="1733550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34</a:t>
            </a:r>
          </a:p>
        </p:txBody>
      </p:sp>
      <p:sp>
        <p:nvSpPr>
          <p:cNvPr id="32783" name="Rectangle 17"/>
          <p:cNvSpPr>
            <a:spLocks noChangeArrowheads="1"/>
          </p:cNvSpPr>
          <p:nvPr/>
        </p:nvSpPr>
        <p:spPr bwMode="auto">
          <a:xfrm>
            <a:off x="2709863" y="1732360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35</a:t>
            </a:r>
          </a:p>
        </p:txBody>
      </p:sp>
      <p:sp>
        <p:nvSpPr>
          <p:cNvPr id="32784" name="Rectangle 18"/>
          <p:cNvSpPr>
            <a:spLocks noChangeArrowheads="1"/>
          </p:cNvSpPr>
          <p:nvPr/>
        </p:nvSpPr>
        <p:spPr bwMode="auto">
          <a:xfrm>
            <a:off x="2998788" y="1731169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36</a:t>
            </a:r>
          </a:p>
        </p:txBody>
      </p:sp>
      <p:sp>
        <p:nvSpPr>
          <p:cNvPr id="32785" name="Rectangle 19"/>
          <p:cNvSpPr>
            <a:spLocks noChangeArrowheads="1"/>
          </p:cNvSpPr>
          <p:nvPr/>
        </p:nvSpPr>
        <p:spPr bwMode="auto">
          <a:xfrm>
            <a:off x="3287713" y="1729979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37</a:t>
            </a:r>
          </a:p>
        </p:txBody>
      </p:sp>
      <p:sp>
        <p:nvSpPr>
          <p:cNvPr id="32786" name="Rectangle 20"/>
          <p:cNvSpPr>
            <a:spLocks noChangeArrowheads="1"/>
          </p:cNvSpPr>
          <p:nvPr/>
        </p:nvSpPr>
        <p:spPr bwMode="auto">
          <a:xfrm>
            <a:off x="3576638" y="1728787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38</a:t>
            </a:r>
          </a:p>
        </p:txBody>
      </p:sp>
      <p:sp>
        <p:nvSpPr>
          <p:cNvPr id="32787" name="Rectangle 21"/>
          <p:cNvSpPr>
            <a:spLocks noChangeArrowheads="1"/>
          </p:cNvSpPr>
          <p:nvPr/>
        </p:nvSpPr>
        <p:spPr bwMode="auto">
          <a:xfrm>
            <a:off x="3865563" y="1727598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39</a:t>
            </a:r>
          </a:p>
        </p:txBody>
      </p:sp>
      <p:sp>
        <p:nvSpPr>
          <p:cNvPr id="32788" name="Rectangle 22"/>
          <p:cNvSpPr>
            <a:spLocks noChangeArrowheads="1"/>
          </p:cNvSpPr>
          <p:nvPr/>
        </p:nvSpPr>
        <p:spPr bwMode="auto">
          <a:xfrm>
            <a:off x="4154488" y="1726406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40</a:t>
            </a:r>
          </a:p>
        </p:txBody>
      </p:sp>
      <p:sp>
        <p:nvSpPr>
          <p:cNvPr id="32789" name="Rectangle 23"/>
          <p:cNvSpPr>
            <a:spLocks noChangeArrowheads="1"/>
          </p:cNvSpPr>
          <p:nvPr/>
        </p:nvSpPr>
        <p:spPr bwMode="auto">
          <a:xfrm>
            <a:off x="4443413" y="1725216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41</a:t>
            </a:r>
          </a:p>
        </p:txBody>
      </p:sp>
      <p:sp>
        <p:nvSpPr>
          <p:cNvPr id="32790" name="Rectangle 24"/>
          <p:cNvSpPr>
            <a:spLocks noChangeArrowheads="1"/>
          </p:cNvSpPr>
          <p:nvPr/>
        </p:nvSpPr>
        <p:spPr bwMode="auto">
          <a:xfrm>
            <a:off x="4732338" y="1724025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42</a:t>
            </a:r>
          </a:p>
        </p:txBody>
      </p:sp>
      <p:sp>
        <p:nvSpPr>
          <p:cNvPr id="32791" name="Rectangle 25"/>
          <p:cNvSpPr>
            <a:spLocks noChangeArrowheads="1"/>
          </p:cNvSpPr>
          <p:nvPr/>
        </p:nvSpPr>
        <p:spPr bwMode="auto">
          <a:xfrm>
            <a:off x="5021263" y="1722835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43</a:t>
            </a:r>
          </a:p>
        </p:txBody>
      </p:sp>
      <p:sp>
        <p:nvSpPr>
          <p:cNvPr id="32792" name="Rectangle 26"/>
          <p:cNvSpPr>
            <a:spLocks noChangeArrowheads="1"/>
          </p:cNvSpPr>
          <p:nvPr/>
        </p:nvSpPr>
        <p:spPr bwMode="auto">
          <a:xfrm>
            <a:off x="5310188" y="1721644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44</a:t>
            </a:r>
          </a:p>
        </p:txBody>
      </p:sp>
      <p:sp>
        <p:nvSpPr>
          <p:cNvPr id="32793" name="Rectangle 27"/>
          <p:cNvSpPr>
            <a:spLocks noChangeArrowheads="1"/>
          </p:cNvSpPr>
          <p:nvPr/>
        </p:nvSpPr>
        <p:spPr bwMode="auto">
          <a:xfrm>
            <a:off x="5599113" y="1720454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45</a:t>
            </a:r>
          </a:p>
        </p:txBody>
      </p:sp>
      <p:sp>
        <p:nvSpPr>
          <p:cNvPr id="32794" name="Rectangle 28"/>
          <p:cNvSpPr>
            <a:spLocks noChangeArrowheads="1"/>
          </p:cNvSpPr>
          <p:nvPr/>
        </p:nvSpPr>
        <p:spPr bwMode="auto">
          <a:xfrm>
            <a:off x="5888038" y="1719262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46</a:t>
            </a:r>
          </a:p>
        </p:txBody>
      </p:sp>
      <p:sp>
        <p:nvSpPr>
          <p:cNvPr id="32795" name="Rectangle 29"/>
          <p:cNvSpPr>
            <a:spLocks noChangeArrowheads="1"/>
          </p:cNvSpPr>
          <p:nvPr/>
        </p:nvSpPr>
        <p:spPr bwMode="auto">
          <a:xfrm>
            <a:off x="6176963" y="1718073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47</a:t>
            </a:r>
          </a:p>
        </p:txBody>
      </p:sp>
      <p:sp>
        <p:nvSpPr>
          <p:cNvPr id="32796" name="Rectangle 30"/>
          <p:cNvSpPr>
            <a:spLocks noChangeArrowheads="1"/>
          </p:cNvSpPr>
          <p:nvPr/>
        </p:nvSpPr>
        <p:spPr bwMode="auto">
          <a:xfrm>
            <a:off x="6465888" y="1716881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48</a:t>
            </a:r>
          </a:p>
        </p:txBody>
      </p:sp>
      <p:sp>
        <p:nvSpPr>
          <p:cNvPr id="32797" name="Rectangle 31"/>
          <p:cNvSpPr>
            <a:spLocks noChangeArrowheads="1"/>
          </p:cNvSpPr>
          <p:nvPr/>
        </p:nvSpPr>
        <p:spPr bwMode="auto">
          <a:xfrm>
            <a:off x="6754813" y="1715691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49</a:t>
            </a:r>
          </a:p>
        </p:txBody>
      </p:sp>
      <p:sp>
        <p:nvSpPr>
          <p:cNvPr id="32798" name="Rectangle 32"/>
          <p:cNvSpPr>
            <a:spLocks noChangeArrowheads="1"/>
          </p:cNvSpPr>
          <p:nvPr/>
        </p:nvSpPr>
        <p:spPr bwMode="auto">
          <a:xfrm>
            <a:off x="7043738" y="1714500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50</a:t>
            </a:r>
          </a:p>
        </p:txBody>
      </p:sp>
      <p:sp>
        <p:nvSpPr>
          <p:cNvPr id="32799" name="Rectangle 33"/>
          <p:cNvSpPr>
            <a:spLocks noChangeArrowheads="1"/>
          </p:cNvSpPr>
          <p:nvPr/>
        </p:nvSpPr>
        <p:spPr bwMode="auto">
          <a:xfrm>
            <a:off x="7332663" y="1713310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51</a:t>
            </a:r>
          </a:p>
        </p:txBody>
      </p:sp>
      <p:sp>
        <p:nvSpPr>
          <p:cNvPr id="32800" name="Rectangle 34"/>
          <p:cNvSpPr>
            <a:spLocks noChangeArrowheads="1"/>
          </p:cNvSpPr>
          <p:nvPr/>
        </p:nvSpPr>
        <p:spPr bwMode="auto">
          <a:xfrm>
            <a:off x="7621588" y="1712119"/>
            <a:ext cx="215900" cy="215504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52</a:t>
            </a:r>
          </a:p>
        </p:txBody>
      </p:sp>
      <p:sp>
        <p:nvSpPr>
          <p:cNvPr id="32801" name="Rectangle 35"/>
          <p:cNvSpPr>
            <a:spLocks noChangeArrowheads="1"/>
          </p:cNvSpPr>
          <p:nvPr/>
        </p:nvSpPr>
        <p:spPr bwMode="auto">
          <a:xfrm>
            <a:off x="7910513" y="1710929"/>
            <a:ext cx="215900" cy="215503"/>
          </a:xfrm>
          <a:prstGeom prst="rect">
            <a:avLst/>
          </a:prstGeom>
          <a:solidFill>
            <a:srgbClr val="FF00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53</a:t>
            </a:r>
          </a:p>
        </p:txBody>
      </p:sp>
      <p:sp>
        <p:nvSpPr>
          <p:cNvPr id="32802" name="Rectangle 36"/>
          <p:cNvSpPr>
            <a:spLocks noChangeArrowheads="1"/>
          </p:cNvSpPr>
          <p:nvPr/>
        </p:nvSpPr>
        <p:spPr bwMode="auto">
          <a:xfrm>
            <a:off x="8199438" y="1709737"/>
            <a:ext cx="215900" cy="215504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54</a:t>
            </a:r>
          </a:p>
        </p:txBody>
      </p:sp>
      <p:sp>
        <p:nvSpPr>
          <p:cNvPr id="32803" name="Rectangle 37"/>
          <p:cNvSpPr>
            <a:spLocks noChangeArrowheads="1"/>
          </p:cNvSpPr>
          <p:nvPr/>
        </p:nvSpPr>
        <p:spPr bwMode="auto">
          <a:xfrm>
            <a:off x="8488363" y="1708548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55</a:t>
            </a:r>
          </a:p>
        </p:txBody>
      </p:sp>
      <p:sp>
        <p:nvSpPr>
          <p:cNvPr id="32804" name="Text Box 38"/>
          <p:cNvSpPr txBox="1">
            <a:spLocks noChangeArrowheads="1"/>
          </p:cNvSpPr>
          <p:nvPr/>
        </p:nvSpPr>
        <p:spPr bwMode="auto">
          <a:xfrm>
            <a:off x="4287838" y="2072879"/>
            <a:ext cx="249299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已发送但未收到确认</a:t>
            </a:r>
          </a:p>
        </p:txBody>
      </p:sp>
      <p:sp>
        <p:nvSpPr>
          <p:cNvPr id="32805" name="Rectangle 39"/>
          <p:cNvSpPr>
            <a:spLocks noChangeArrowheads="1"/>
          </p:cNvSpPr>
          <p:nvPr/>
        </p:nvSpPr>
        <p:spPr bwMode="auto">
          <a:xfrm>
            <a:off x="8769350" y="1708548"/>
            <a:ext cx="215900" cy="215503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600">
                <a:latin typeface="Times New Roman" pitchFamily="18" charset="0"/>
              </a:rPr>
              <a:t>56</a:t>
            </a:r>
          </a:p>
        </p:txBody>
      </p:sp>
      <p:sp>
        <p:nvSpPr>
          <p:cNvPr id="32806" name="Line 41"/>
          <p:cNvSpPr>
            <a:spLocks noChangeShapeType="1"/>
          </p:cNvSpPr>
          <p:nvPr/>
        </p:nvSpPr>
        <p:spPr bwMode="auto">
          <a:xfrm flipV="1">
            <a:off x="2519363" y="1959769"/>
            <a:ext cx="0" cy="43219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07" name="Text Box 42"/>
          <p:cNvSpPr txBox="1">
            <a:spLocks noChangeArrowheads="1"/>
          </p:cNvSpPr>
          <p:nvPr/>
        </p:nvSpPr>
        <p:spPr bwMode="auto">
          <a:xfrm>
            <a:off x="2323351" y="2382442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32808" name="Text Box 43"/>
          <p:cNvSpPr txBox="1">
            <a:spLocks noChangeArrowheads="1"/>
          </p:cNvSpPr>
          <p:nvPr/>
        </p:nvSpPr>
        <p:spPr bwMode="auto">
          <a:xfrm>
            <a:off x="8125662" y="2382442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2809" name="Line 44"/>
          <p:cNvSpPr>
            <a:spLocks noChangeShapeType="1"/>
          </p:cNvSpPr>
          <p:nvPr/>
        </p:nvSpPr>
        <p:spPr bwMode="auto">
          <a:xfrm flipV="1">
            <a:off x="8286750" y="1924051"/>
            <a:ext cx="0" cy="432197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810" name="Text Box 45"/>
          <p:cNvSpPr txBox="1">
            <a:spLocks noChangeArrowheads="1"/>
          </p:cNvSpPr>
          <p:nvPr/>
        </p:nvSpPr>
        <p:spPr bwMode="auto">
          <a:xfrm>
            <a:off x="8125662" y="2597944"/>
            <a:ext cx="45076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</a:rPr>
              <a:t>P</a:t>
            </a:r>
            <a:r>
              <a:rPr lang="en-US" altLang="zh-CN" sz="2000" baseline="-250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32811" name="Text Box 46"/>
          <p:cNvSpPr txBox="1">
            <a:spLocks noChangeArrowheads="1"/>
          </p:cNvSpPr>
          <p:nvPr/>
        </p:nvSpPr>
        <p:spPr bwMode="auto">
          <a:xfrm>
            <a:off x="860809" y="151210"/>
            <a:ext cx="7274747" cy="1077218"/>
          </a:xfrm>
          <a:prstGeom prst="rect">
            <a:avLst/>
          </a:prstGeom>
          <a:solidFill>
            <a:srgbClr val="FFFF99"/>
          </a:solidFill>
          <a:ln w="9525">
            <a:solidFill>
              <a:schemeClr val="folHlink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chemeClr val="folHlink"/>
                </a:solidFill>
                <a:ea typeface="黑体" pitchFamily="49" charset="-122"/>
              </a:rPr>
              <a:t>A </a:t>
            </a:r>
            <a:r>
              <a:rPr lang="zh-CN" altLang="en-US" dirty="0">
                <a:solidFill>
                  <a:schemeClr val="folHlink"/>
                </a:solidFill>
                <a:ea typeface="黑体" pitchFamily="49" charset="-122"/>
              </a:rPr>
              <a:t>的发送窗口内的序号都已用完，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folHlink"/>
                </a:solidFill>
                <a:ea typeface="黑体" pitchFamily="49" charset="-122"/>
              </a:rPr>
              <a:t>但还没有再收到确认，必须停止发送。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/>
              <a:t>TCP buffering</a:t>
            </a:r>
          </a:p>
        </p:txBody>
      </p:sp>
      <p:sp>
        <p:nvSpPr>
          <p:cNvPr id="4" name="竖排文字占位符 3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zh-CN" altLang="en-US" sz="1800"/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286000" y="2228850"/>
            <a:ext cx="2667000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317750" y="3183731"/>
            <a:ext cx="2705100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667000" y="2216944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Application buffer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2362201" y="3200400"/>
            <a:ext cx="24352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  <a:ea typeface="宋体" pitchFamily="2" charset="-122"/>
              </a:rPr>
              <a:t>Socket send buffer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3505200" y="2514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1" name="Line 9"/>
          <p:cNvSpPr>
            <a:spLocks noChangeShapeType="1"/>
          </p:cNvSpPr>
          <p:nvPr/>
        </p:nvSpPr>
        <p:spPr bwMode="auto">
          <a:xfrm>
            <a:off x="3505200" y="3486150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360363" y="3192066"/>
            <a:ext cx="12192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2200" b="1" i="1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Kernel</a:t>
            </a:r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342900" y="1733550"/>
            <a:ext cx="17526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2200" b="1" i="1" dirty="0">
                <a:solidFill>
                  <a:srgbClr val="0070C0"/>
                </a:solidFill>
                <a:latin typeface="Times New Roman" pitchFamily="18" charset="0"/>
                <a:ea typeface="宋体" pitchFamily="2" charset="-122"/>
              </a:rPr>
              <a:t>Application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2514600" y="1428751"/>
            <a:ext cx="213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  <a:ea typeface="宋体" pitchFamily="2" charset="-122"/>
              </a:rPr>
              <a:t>Application data</a:t>
            </a:r>
          </a:p>
        </p:txBody>
      </p:sp>
      <p:sp>
        <p:nvSpPr>
          <p:cNvPr id="33805" name="Line 13"/>
          <p:cNvSpPr>
            <a:spLocks noChangeShapeType="1"/>
          </p:cNvSpPr>
          <p:nvPr/>
        </p:nvSpPr>
        <p:spPr bwMode="auto">
          <a:xfrm>
            <a:off x="3505200" y="17145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685800" y="2559844"/>
            <a:ext cx="289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  <a:ea typeface="宋体" pitchFamily="2" charset="-122"/>
              </a:rPr>
              <a:t>Application segmentation</a:t>
            </a:r>
          </a:p>
        </p:txBody>
      </p:sp>
      <p:sp>
        <p:nvSpPr>
          <p:cNvPr id="33807" name="Text Box 15"/>
          <p:cNvSpPr txBox="1">
            <a:spLocks noChangeArrowheads="1"/>
          </p:cNvSpPr>
          <p:nvPr/>
        </p:nvSpPr>
        <p:spPr bwMode="auto">
          <a:xfrm>
            <a:off x="349052" y="3723878"/>
            <a:ext cx="342284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TCP segmentation </a:t>
            </a:r>
            <a:br>
              <a:rPr lang="en-US" altLang="zh-CN" sz="1800" dirty="0">
                <a:latin typeface="Times New Roman" pitchFamily="18" charset="0"/>
                <a:ea typeface="宋体" pitchFamily="2" charset="-122"/>
              </a:rPr>
            </a:br>
            <a:r>
              <a:rPr lang="en-US" altLang="zh-CN" sz="1800" dirty="0">
                <a:latin typeface="Times New Roman" pitchFamily="18" charset="0"/>
                <a:ea typeface="宋体" pitchFamily="2" charset="-122"/>
              </a:rPr>
              <a:t>(segments not larger than MSS)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5410200" y="2228850"/>
            <a:ext cx="2667000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809" name="Text Box 17"/>
          <p:cNvSpPr txBox="1">
            <a:spLocks noChangeArrowheads="1"/>
          </p:cNvSpPr>
          <p:nvPr/>
        </p:nvSpPr>
        <p:spPr bwMode="auto">
          <a:xfrm>
            <a:off x="5791200" y="2216944"/>
            <a:ext cx="2209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  <a:ea typeface="宋体" pitchFamily="2" charset="-122"/>
              </a:rPr>
              <a:t>Application buffer</a:t>
            </a:r>
          </a:p>
        </p:txBody>
      </p:sp>
      <p:sp>
        <p:nvSpPr>
          <p:cNvPr id="33810" name="Text Box 18"/>
          <p:cNvSpPr txBox="1">
            <a:spLocks noChangeArrowheads="1"/>
          </p:cNvSpPr>
          <p:nvPr/>
        </p:nvSpPr>
        <p:spPr bwMode="auto">
          <a:xfrm>
            <a:off x="5638800" y="1428751"/>
            <a:ext cx="2133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  <a:ea typeface="宋体" pitchFamily="2" charset="-122"/>
              </a:rPr>
              <a:t>Application data</a:t>
            </a:r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>
            <a:off x="6629400" y="171450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5399089" y="3183731"/>
            <a:ext cx="2630487" cy="285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itchFamily="34" charset="0"/>
              <a:buNone/>
            </a:pPr>
            <a:endParaRPr lang="zh-CN" altLang="en-US" sz="18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3813" name="Text Box 21"/>
          <p:cNvSpPr txBox="1">
            <a:spLocks noChangeArrowheads="1"/>
          </p:cNvSpPr>
          <p:nvPr/>
        </p:nvSpPr>
        <p:spPr bwMode="auto">
          <a:xfrm>
            <a:off x="5473701" y="3183731"/>
            <a:ext cx="2555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defRPr sz="1200">
                <a:solidFill>
                  <a:schemeClr val="tx1"/>
                </a:solidFill>
                <a:latin typeface="Gill Sans MT" pitchFamily="34" charset="0"/>
                <a:ea typeface="等线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ClrTx/>
              <a:buSzTx/>
              <a:buFont typeface="Arial" pitchFamily="34" charset="0"/>
              <a:buNone/>
            </a:pPr>
            <a:r>
              <a:rPr lang="en-US" altLang="zh-CN" sz="1800">
                <a:latin typeface="Times New Roman" pitchFamily="18" charset="0"/>
                <a:ea typeface="宋体" pitchFamily="2" charset="-122"/>
              </a:rPr>
              <a:t>Socket receive buffer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6629400" y="3486150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>
            <a:off x="6629400" y="2514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5979"/>
            <a:ext cx="7186613" cy="686990"/>
          </a:xfrm>
        </p:spPr>
        <p:txBody>
          <a:bodyPr anchor="b"/>
          <a:lstStyle/>
          <a:p>
            <a:pPr eaLnBrk="1" hangingPunct="1"/>
            <a:r>
              <a:rPr lang="zh-CN" altLang="en-US"/>
              <a:t>发送缓存 </a:t>
            </a:r>
          </a:p>
        </p:txBody>
      </p:sp>
      <p:sp>
        <p:nvSpPr>
          <p:cNvPr id="34819" name="Line 5"/>
          <p:cNvSpPr>
            <a:spLocks noChangeShapeType="1"/>
          </p:cNvSpPr>
          <p:nvPr/>
        </p:nvSpPr>
        <p:spPr bwMode="auto">
          <a:xfrm flipV="1">
            <a:off x="1917701" y="2678906"/>
            <a:ext cx="5235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20" name="Text Box 6"/>
          <p:cNvSpPr txBox="1">
            <a:spLocks noChangeArrowheads="1"/>
          </p:cNvSpPr>
          <p:nvPr/>
        </p:nvSpPr>
        <p:spPr bwMode="auto">
          <a:xfrm>
            <a:off x="1125429" y="4006454"/>
            <a:ext cx="1467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最后被确认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的字节</a:t>
            </a:r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4859338" y="3287317"/>
            <a:ext cx="1611312" cy="40124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ahoma" pitchFamily="34" charset="0"/>
            </a:endParaRPr>
          </a:p>
        </p:txBody>
      </p:sp>
      <p:sp>
        <p:nvSpPr>
          <p:cNvPr id="34822" name="Oval 8"/>
          <p:cNvSpPr>
            <a:spLocks noChangeArrowheads="1"/>
          </p:cNvSpPr>
          <p:nvPr/>
        </p:nvSpPr>
        <p:spPr bwMode="auto">
          <a:xfrm>
            <a:off x="2979738" y="1437084"/>
            <a:ext cx="2552700" cy="565547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发送应用程序</a:t>
            </a:r>
          </a:p>
        </p:txBody>
      </p:sp>
      <p:sp>
        <p:nvSpPr>
          <p:cNvPr id="34823" name="Line 9"/>
          <p:cNvSpPr>
            <a:spLocks noChangeShapeType="1"/>
          </p:cNvSpPr>
          <p:nvPr/>
        </p:nvSpPr>
        <p:spPr bwMode="auto">
          <a:xfrm>
            <a:off x="295275" y="2245519"/>
            <a:ext cx="8597900" cy="2381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1905000" y="3127772"/>
            <a:ext cx="3627438" cy="721519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ahoma" pitchFamily="34" charset="0"/>
            </a:endParaRPr>
          </a:p>
        </p:txBody>
      </p:sp>
      <p:sp>
        <p:nvSpPr>
          <p:cNvPr id="34825" name="Line 10"/>
          <p:cNvSpPr>
            <a:spLocks noChangeShapeType="1"/>
          </p:cNvSpPr>
          <p:nvPr/>
        </p:nvSpPr>
        <p:spPr bwMode="auto">
          <a:xfrm>
            <a:off x="295275" y="3287316"/>
            <a:ext cx="751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26" name="Line 11"/>
          <p:cNvSpPr>
            <a:spLocks noChangeShapeType="1"/>
          </p:cNvSpPr>
          <p:nvPr/>
        </p:nvSpPr>
        <p:spPr bwMode="auto">
          <a:xfrm>
            <a:off x="295275" y="3688556"/>
            <a:ext cx="751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27" name="Line 12"/>
          <p:cNvSpPr>
            <a:spLocks noChangeShapeType="1"/>
          </p:cNvSpPr>
          <p:nvPr/>
        </p:nvSpPr>
        <p:spPr bwMode="auto">
          <a:xfrm>
            <a:off x="1905000" y="3287317"/>
            <a:ext cx="0" cy="401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28" name="Line 13"/>
          <p:cNvSpPr>
            <a:spLocks noChangeShapeType="1"/>
          </p:cNvSpPr>
          <p:nvPr/>
        </p:nvSpPr>
        <p:spPr bwMode="auto">
          <a:xfrm flipH="1">
            <a:off x="6470650" y="3287317"/>
            <a:ext cx="0" cy="401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29" name="Text Box 14"/>
          <p:cNvSpPr txBox="1">
            <a:spLocks noChangeArrowheads="1"/>
          </p:cNvSpPr>
          <p:nvPr/>
        </p:nvSpPr>
        <p:spPr bwMode="auto">
          <a:xfrm>
            <a:off x="3516313" y="2407444"/>
            <a:ext cx="12105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发送缓存</a:t>
            </a:r>
          </a:p>
        </p:txBody>
      </p:sp>
      <p:sp>
        <p:nvSpPr>
          <p:cNvPr id="34830" name="Text Box 16"/>
          <p:cNvSpPr txBox="1">
            <a:spLocks noChangeArrowheads="1"/>
          </p:cNvSpPr>
          <p:nvPr/>
        </p:nvSpPr>
        <p:spPr bwMode="auto">
          <a:xfrm>
            <a:off x="4207214" y="4006454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最后发送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的字节</a:t>
            </a:r>
          </a:p>
        </p:txBody>
      </p:sp>
      <p:sp>
        <p:nvSpPr>
          <p:cNvPr id="34831" name="Line 17"/>
          <p:cNvSpPr>
            <a:spLocks noChangeShapeType="1"/>
          </p:cNvSpPr>
          <p:nvPr/>
        </p:nvSpPr>
        <p:spPr bwMode="auto">
          <a:xfrm>
            <a:off x="4859338" y="3287317"/>
            <a:ext cx="0" cy="40124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32" name="Text Box 18"/>
          <p:cNvSpPr txBox="1">
            <a:spLocks noChangeArrowheads="1"/>
          </p:cNvSpPr>
          <p:nvPr/>
        </p:nvSpPr>
        <p:spPr bwMode="auto">
          <a:xfrm>
            <a:off x="2954338" y="276820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发送窗口</a:t>
            </a:r>
          </a:p>
        </p:txBody>
      </p:sp>
      <p:sp>
        <p:nvSpPr>
          <p:cNvPr id="34833" name="Rectangle 19"/>
          <p:cNvSpPr>
            <a:spLocks noChangeArrowheads="1"/>
          </p:cNvSpPr>
          <p:nvPr/>
        </p:nvSpPr>
        <p:spPr bwMode="auto">
          <a:xfrm>
            <a:off x="1905000" y="3287317"/>
            <a:ext cx="2954338" cy="401240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ahoma" pitchFamily="34" charset="0"/>
            </a:endParaRPr>
          </a:p>
        </p:txBody>
      </p:sp>
      <p:sp>
        <p:nvSpPr>
          <p:cNvPr id="732182" name="Text Box 22"/>
          <p:cNvSpPr txBox="1">
            <a:spLocks noChangeArrowheads="1"/>
          </p:cNvSpPr>
          <p:nvPr/>
        </p:nvSpPr>
        <p:spPr bwMode="auto">
          <a:xfrm>
            <a:off x="2825750" y="3269457"/>
            <a:ext cx="954107" cy="400110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000">
                <a:solidFill>
                  <a:srgbClr val="C9DE0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已发送</a:t>
            </a:r>
          </a:p>
        </p:txBody>
      </p:sp>
      <p:grpSp>
        <p:nvGrpSpPr>
          <p:cNvPr id="34835" name="Group 35"/>
          <p:cNvGrpSpPr>
            <a:grpSpLocks/>
          </p:cNvGrpSpPr>
          <p:nvPr/>
        </p:nvGrpSpPr>
        <p:grpSpPr bwMode="auto">
          <a:xfrm>
            <a:off x="1905000" y="3688557"/>
            <a:ext cx="2954338" cy="375047"/>
            <a:chOff x="1154" y="3189"/>
            <a:chExt cx="1861" cy="270"/>
          </a:xfrm>
        </p:grpSpPr>
        <p:sp>
          <p:nvSpPr>
            <p:cNvPr id="34844" name="Line 15"/>
            <p:cNvSpPr>
              <a:spLocks noChangeShapeType="1"/>
            </p:cNvSpPr>
            <p:nvPr/>
          </p:nvSpPr>
          <p:spPr bwMode="auto">
            <a:xfrm flipV="1">
              <a:off x="1154" y="3189"/>
              <a:ext cx="0" cy="27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  <p:sp>
          <p:nvSpPr>
            <p:cNvPr id="34845" name="Line 23"/>
            <p:cNvSpPr>
              <a:spLocks noChangeShapeType="1"/>
            </p:cNvSpPr>
            <p:nvPr/>
          </p:nvSpPr>
          <p:spPr bwMode="auto">
            <a:xfrm flipV="1">
              <a:off x="3015" y="3189"/>
              <a:ext cx="0" cy="27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/>
            </a:p>
          </p:txBody>
        </p:sp>
      </p:grpSp>
      <p:sp>
        <p:nvSpPr>
          <p:cNvPr id="34836" name="Line 24"/>
          <p:cNvSpPr>
            <a:spLocks noChangeShapeType="1"/>
          </p:cNvSpPr>
          <p:nvPr/>
        </p:nvSpPr>
        <p:spPr bwMode="auto">
          <a:xfrm>
            <a:off x="1905000" y="2486026"/>
            <a:ext cx="0" cy="6417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37" name="Line 25"/>
          <p:cNvSpPr>
            <a:spLocks noChangeShapeType="1"/>
          </p:cNvSpPr>
          <p:nvPr/>
        </p:nvSpPr>
        <p:spPr bwMode="auto">
          <a:xfrm>
            <a:off x="7142163" y="2486026"/>
            <a:ext cx="0" cy="12025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38" name="Freeform 26"/>
          <p:cNvSpPr>
            <a:spLocks noChangeArrowheads="1"/>
          </p:cNvSpPr>
          <p:nvPr/>
        </p:nvSpPr>
        <p:spPr bwMode="auto">
          <a:xfrm>
            <a:off x="4238626" y="2001441"/>
            <a:ext cx="2232025" cy="1285875"/>
          </a:xfrm>
          <a:custGeom>
            <a:avLst/>
            <a:gdLst>
              <a:gd name="T0" fmla="*/ 0 w 754"/>
              <a:gd name="T1" fmla="*/ 0 h 727"/>
              <a:gd name="T2" fmla="*/ 2147483647 w 754"/>
              <a:gd name="T3" fmla="*/ 2147483647 h 727"/>
              <a:gd name="T4" fmla="*/ 2147483647 w 754"/>
              <a:gd name="T5" fmla="*/ 2147483647 h 727"/>
              <a:gd name="T6" fmla="*/ 2147483647 w 754"/>
              <a:gd name="T7" fmla="*/ 2147483647 h 727"/>
              <a:gd name="T8" fmla="*/ 2147483647 w 754"/>
              <a:gd name="T9" fmla="*/ 2147483647 h 727"/>
              <a:gd name="T10" fmla="*/ 2147483647 w 754"/>
              <a:gd name="T11" fmla="*/ 2147483647 h 727"/>
              <a:gd name="T12" fmla="*/ 2147483647 w 754"/>
              <a:gd name="T13" fmla="*/ 2147483647 h 7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54" h="727">
                <a:moveTo>
                  <a:pt x="0" y="0"/>
                </a:moveTo>
                <a:cubicBezTo>
                  <a:pt x="11" y="28"/>
                  <a:pt x="25" y="126"/>
                  <a:pt x="68" y="168"/>
                </a:cubicBezTo>
                <a:cubicBezTo>
                  <a:pt x="111" y="210"/>
                  <a:pt x="177" y="228"/>
                  <a:pt x="260" y="252"/>
                </a:cubicBezTo>
                <a:cubicBezTo>
                  <a:pt x="343" y="276"/>
                  <a:pt x="494" y="285"/>
                  <a:pt x="568" y="312"/>
                </a:cubicBezTo>
                <a:cubicBezTo>
                  <a:pt x="642" y="339"/>
                  <a:pt x="675" y="373"/>
                  <a:pt x="704" y="416"/>
                </a:cubicBezTo>
                <a:cubicBezTo>
                  <a:pt x="733" y="459"/>
                  <a:pt x="732" y="520"/>
                  <a:pt x="740" y="572"/>
                </a:cubicBezTo>
                <a:cubicBezTo>
                  <a:pt x="748" y="624"/>
                  <a:pt x="751" y="695"/>
                  <a:pt x="754" y="727"/>
                </a:cubicBezTo>
              </a:path>
            </a:pathLst>
          </a:custGeom>
          <a:noFill/>
          <a:ln w="5715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39" name="Text Box 27"/>
          <p:cNvSpPr txBox="1">
            <a:spLocks noChangeArrowheads="1"/>
          </p:cNvSpPr>
          <p:nvPr/>
        </p:nvSpPr>
        <p:spPr bwMode="auto">
          <a:xfrm>
            <a:off x="731474" y="2227660"/>
            <a:ext cx="69922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TCP</a:t>
            </a:r>
          </a:p>
        </p:txBody>
      </p:sp>
      <p:sp>
        <p:nvSpPr>
          <p:cNvPr id="34840" name="Freeform 28"/>
          <p:cNvSpPr>
            <a:spLocks noChangeArrowheads="1"/>
          </p:cNvSpPr>
          <p:nvPr/>
        </p:nvSpPr>
        <p:spPr bwMode="auto">
          <a:xfrm>
            <a:off x="7754939" y="3236119"/>
            <a:ext cx="130175" cy="477441"/>
          </a:xfrm>
          <a:custGeom>
            <a:avLst/>
            <a:gdLst>
              <a:gd name="T0" fmla="*/ 2147483647 w 36"/>
              <a:gd name="T1" fmla="*/ 0 h 286"/>
              <a:gd name="T2" fmla="*/ 2147483647 w 36"/>
              <a:gd name="T3" fmla="*/ 2147483647 h 286"/>
              <a:gd name="T4" fmla="*/ 2147483647 w 36"/>
              <a:gd name="T5" fmla="*/ 2147483647 h 286"/>
              <a:gd name="T6" fmla="*/ 2147483647 w 36"/>
              <a:gd name="T7" fmla="*/ 2147483647 h 286"/>
              <a:gd name="T8" fmla="*/ 0 w 36"/>
              <a:gd name="T9" fmla="*/ 2147483647 h 286"/>
              <a:gd name="T10" fmla="*/ 2147483647 w 36"/>
              <a:gd name="T11" fmla="*/ 2147483647 h 286"/>
              <a:gd name="T12" fmla="*/ 2147483647 w 36"/>
              <a:gd name="T13" fmla="*/ 2147483647 h 286"/>
              <a:gd name="T14" fmla="*/ 2147483647 w 36"/>
              <a:gd name="T15" fmla="*/ 2147483647 h 2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286">
                <a:moveTo>
                  <a:pt x="12" y="0"/>
                </a:moveTo>
                <a:lnTo>
                  <a:pt x="36" y="86"/>
                </a:lnTo>
                <a:lnTo>
                  <a:pt x="8" y="102"/>
                </a:lnTo>
                <a:lnTo>
                  <a:pt x="28" y="138"/>
                </a:lnTo>
                <a:lnTo>
                  <a:pt x="0" y="158"/>
                </a:lnTo>
                <a:lnTo>
                  <a:pt x="24" y="210"/>
                </a:lnTo>
                <a:lnTo>
                  <a:pt x="8" y="238"/>
                </a:lnTo>
                <a:lnTo>
                  <a:pt x="32" y="2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41" name="Freeform 29"/>
          <p:cNvSpPr>
            <a:spLocks noChangeArrowheads="1"/>
          </p:cNvSpPr>
          <p:nvPr/>
        </p:nvSpPr>
        <p:spPr bwMode="auto">
          <a:xfrm>
            <a:off x="206376" y="3253979"/>
            <a:ext cx="195263" cy="484584"/>
          </a:xfrm>
          <a:custGeom>
            <a:avLst/>
            <a:gdLst>
              <a:gd name="T0" fmla="*/ 2147483647 w 66"/>
              <a:gd name="T1" fmla="*/ 0 h 274"/>
              <a:gd name="T2" fmla="*/ 2147483647 w 66"/>
              <a:gd name="T3" fmla="*/ 2147483647 h 274"/>
              <a:gd name="T4" fmla="*/ 2147483647 w 66"/>
              <a:gd name="T5" fmla="*/ 2147483647 h 274"/>
              <a:gd name="T6" fmla="*/ 2147483647 w 66"/>
              <a:gd name="T7" fmla="*/ 2147483647 h 274"/>
              <a:gd name="T8" fmla="*/ 0 w 66"/>
              <a:gd name="T9" fmla="*/ 2147483647 h 274"/>
              <a:gd name="T10" fmla="*/ 2147483647 w 66"/>
              <a:gd name="T11" fmla="*/ 2147483647 h 274"/>
              <a:gd name="T12" fmla="*/ 2147483647 w 66"/>
              <a:gd name="T13" fmla="*/ 2147483647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6" h="274">
                <a:moveTo>
                  <a:pt x="14" y="0"/>
                </a:moveTo>
                <a:lnTo>
                  <a:pt x="66" y="46"/>
                </a:lnTo>
                <a:lnTo>
                  <a:pt x="6" y="84"/>
                </a:lnTo>
                <a:lnTo>
                  <a:pt x="54" y="136"/>
                </a:lnTo>
                <a:lnTo>
                  <a:pt x="0" y="178"/>
                </a:lnTo>
                <a:lnTo>
                  <a:pt x="54" y="214"/>
                </a:lnTo>
                <a:lnTo>
                  <a:pt x="12" y="27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42" name="Line 31"/>
          <p:cNvSpPr>
            <a:spLocks noChangeShapeType="1"/>
          </p:cNvSpPr>
          <p:nvPr/>
        </p:nvSpPr>
        <p:spPr bwMode="auto">
          <a:xfrm>
            <a:off x="6337301" y="4029075"/>
            <a:ext cx="13430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4843" name="Text Box 32"/>
          <p:cNvSpPr txBox="1">
            <a:spLocks noChangeArrowheads="1"/>
          </p:cNvSpPr>
          <p:nvPr/>
        </p:nvSpPr>
        <p:spPr bwMode="auto">
          <a:xfrm>
            <a:off x="6409869" y="4006454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序号增大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0"/>
          <p:cNvSpPr>
            <a:spLocks noChangeArrowheads="1"/>
          </p:cNvSpPr>
          <p:nvPr/>
        </p:nvSpPr>
        <p:spPr bwMode="auto">
          <a:xfrm>
            <a:off x="3937000" y="3169444"/>
            <a:ext cx="3659188" cy="762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ahoma" pitchFamily="34" charset="0"/>
            </a:endParaRP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5978"/>
            <a:ext cx="7945438" cy="641747"/>
          </a:xfrm>
        </p:spPr>
        <p:txBody>
          <a:bodyPr anchor="b"/>
          <a:lstStyle/>
          <a:p>
            <a:pPr eaLnBrk="1" hangingPunct="1"/>
            <a:r>
              <a:rPr lang="zh-CN" altLang="en-US"/>
              <a:t>接收缓存</a:t>
            </a:r>
          </a:p>
        </p:txBody>
      </p:sp>
      <p:sp>
        <p:nvSpPr>
          <p:cNvPr id="35844" name="Oval 5"/>
          <p:cNvSpPr>
            <a:spLocks noChangeArrowheads="1"/>
          </p:cNvSpPr>
          <p:nvPr/>
        </p:nvSpPr>
        <p:spPr bwMode="auto">
          <a:xfrm>
            <a:off x="3532189" y="1383507"/>
            <a:ext cx="2573337" cy="597694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接收应用程序</a:t>
            </a:r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688976" y="2237185"/>
            <a:ext cx="758507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1095375" y="3337322"/>
            <a:ext cx="758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47" name="Line 8"/>
          <p:cNvSpPr>
            <a:spLocks noChangeShapeType="1"/>
          </p:cNvSpPr>
          <p:nvPr/>
        </p:nvSpPr>
        <p:spPr bwMode="auto">
          <a:xfrm>
            <a:off x="1095375" y="3762375"/>
            <a:ext cx="75834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2312988" y="3337322"/>
            <a:ext cx="1624012" cy="425053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ahoma" pitchFamily="34" charset="0"/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5021263" y="3337322"/>
            <a:ext cx="271462" cy="425053"/>
          </a:xfrm>
          <a:prstGeom prst="rect">
            <a:avLst/>
          </a:prstGeom>
          <a:solidFill>
            <a:srgbClr val="FF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latin typeface="Tahoma" pitchFamily="34" charset="0"/>
            </a:endParaRPr>
          </a:p>
        </p:txBody>
      </p:sp>
      <p:sp>
        <p:nvSpPr>
          <p:cNvPr id="35850" name="Text Box 13"/>
          <p:cNvSpPr txBox="1">
            <a:spLocks noChangeArrowheads="1"/>
          </p:cNvSpPr>
          <p:nvPr/>
        </p:nvSpPr>
        <p:spPr bwMode="auto">
          <a:xfrm>
            <a:off x="2527300" y="3334941"/>
            <a:ext cx="954107" cy="40011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C9DE06"/>
                </a:solidFill>
                <a:ea typeface="黑体" pitchFamily="49" charset="-122"/>
              </a:rPr>
              <a:t>已收到</a:t>
            </a:r>
          </a:p>
        </p:txBody>
      </p:sp>
      <p:sp>
        <p:nvSpPr>
          <p:cNvPr id="35851" name="Text Box 14"/>
          <p:cNvSpPr txBox="1">
            <a:spLocks noChangeArrowheads="1"/>
          </p:cNvSpPr>
          <p:nvPr/>
        </p:nvSpPr>
        <p:spPr bwMode="auto">
          <a:xfrm>
            <a:off x="5084763" y="2830116"/>
            <a:ext cx="12105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接收窗口</a:t>
            </a:r>
          </a:p>
        </p:txBody>
      </p:sp>
      <p:sp>
        <p:nvSpPr>
          <p:cNvPr id="35852" name="Line 15"/>
          <p:cNvSpPr>
            <a:spLocks noChangeShapeType="1"/>
          </p:cNvSpPr>
          <p:nvPr/>
        </p:nvSpPr>
        <p:spPr bwMode="auto">
          <a:xfrm>
            <a:off x="2312988" y="2491979"/>
            <a:ext cx="0" cy="84534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53" name="Text Box 16"/>
          <p:cNvSpPr txBox="1">
            <a:spLocks noChangeArrowheads="1"/>
          </p:cNvSpPr>
          <p:nvPr/>
        </p:nvSpPr>
        <p:spPr bwMode="auto">
          <a:xfrm>
            <a:off x="587011" y="2234804"/>
            <a:ext cx="6992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solidFill>
                  <a:schemeClr val="folHlink"/>
                </a:solidFill>
                <a:ea typeface="黑体" pitchFamily="49" charset="-122"/>
              </a:rPr>
              <a:t>TCP</a:t>
            </a:r>
          </a:p>
        </p:txBody>
      </p:sp>
      <p:sp>
        <p:nvSpPr>
          <p:cNvPr id="35854" name="Line 17"/>
          <p:cNvSpPr>
            <a:spLocks noChangeShapeType="1"/>
          </p:cNvSpPr>
          <p:nvPr/>
        </p:nvSpPr>
        <p:spPr bwMode="auto">
          <a:xfrm flipV="1">
            <a:off x="2312988" y="2695575"/>
            <a:ext cx="52832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55" name="Text Box 18"/>
          <p:cNvSpPr txBox="1">
            <a:spLocks noChangeArrowheads="1"/>
          </p:cNvSpPr>
          <p:nvPr/>
        </p:nvSpPr>
        <p:spPr bwMode="auto">
          <a:xfrm>
            <a:off x="4076700" y="2506266"/>
            <a:ext cx="1210588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接收缓存</a:t>
            </a:r>
          </a:p>
        </p:txBody>
      </p:sp>
      <p:sp>
        <p:nvSpPr>
          <p:cNvPr id="35856" name="Line 19"/>
          <p:cNvSpPr>
            <a:spLocks noChangeShapeType="1"/>
          </p:cNvSpPr>
          <p:nvPr/>
        </p:nvSpPr>
        <p:spPr bwMode="auto">
          <a:xfrm>
            <a:off x="7583488" y="2491979"/>
            <a:ext cx="12700" cy="6774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57" name="Freeform 21"/>
          <p:cNvSpPr>
            <a:spLocks noChangeArrowheads="1"/>
          </p:cNvSpPr>
          <p:nvPr/>
        </p:nvSpPr>
        <p:spPr bwMode="auto">
          <a:xfrm flipH="1">
            <a:off x="2312989" y="1983581"/>
            <a:ext cx="2251075" cy="1358504"/>
          </a:xfrm>
          <a:custGeom>
            <a:avLst/>
            <a:gdLst>
              <a:gd name="T0" fmla="*/ 0 w 754"/>
              <a:gd name="T1" fmla="*/ 0 h 727"/>
              <a:gd name="T2" fmla="*/ 2147483647 w 754"/>
              <a:gd name="T3" fmla="*/ 2147483647 h 727"/>
              <a:gd name="T4" fmla="*/ 2147483647 w 754"/>
              <a:gd name="T5" fmla="*/ 2147483647 h 727"/>
              <a:gd name="T6" fmla="*/ 2147483647 w 754"/>
              <a:gd name="T7" fmla="*/ 2147483647 h 727"/>
              <a:gd name="T8" fmla="*/ 2147483647 w 754"/>
              <a:gd name="T9" fmla="*/ 2147483647 h 727"/>
              <a:gd name="T10" fmla="*/ 2147483647 w 754"/>
              <a:gd name="T11" fmla="*/ 2147483647 h 727"/>
              <a:gd name="T12" fmla="*/ 2147483647 w 754"/>
              <a:gd name="T13" fmla="*/ 2147483647 h 7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54" h="727">
                <a:moveTo>
                  <a:pt x="0" y="0"/>
                </a:moveTo>
                <a:cubicBezTo>
                  <a:pt x="11" y="28"/>
                  <a:pt x="25" y="126"/>
                  <a:pt x="68" y="168"/>
                </a:cubicBezTo>
                <a:cubicBezTo>
                  <a:pt x="111" y="210"/>
                  <a:pt x="177" y="228"/>
                  <a:pt x="260" y="252"/>
                </a:cubicBezTo>
                <a:cubicBezTo>
                  <a:pt x="343" y="276"/>
                  <a:pt x="494" y="285"/>
                  <a:pt x="568" y="312"/>
                </a:cubicBezTo>
                <a:cubicBezTo>
                  <a:pt x="642" y="339"/>
                  <a:pt x="675" y="373"/>
                  <a:pt x="704" y="416"/>
                </a:cubicBezTo>
                <a:cubicBezTo>
                  <a:pt x="733" y="459"/>
                  <a:pt x="732" y="520"/>
                  <a:pt x="740" y="572"/>
                </a:cubicBezTo>
                <a:cubicBezTo>
                  <a:pt x="748" y="624"/>
                  <a:pt x="751" y="695"/>
                  <a:pt x="754" y="727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58" name="Text Box 22"/>
          <p:cNvSpPr txBox="1">
            <a:spLocks noChangeArrowheads="1"/>
          </p:cNvSpPr>
          <p:nvPr/>
        </p:nvSpPr>
        <p:spPr bwMode="auto">
          <a:xfrm>
            <a:off x="795229" y="2663429"/>
            <a:ext cx="14670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folHlink"/>
                </a:solidFill>
                <a:ea typeface="黑体" pitchFamily="49" charset="-122"/>
              </a:rPr>
              <a:t>下一个读取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 dirty="0">
                <a:solidFill>
                  <a:schemeClr val="folHlink"/>
                </a:solidFill>
                <a:ea typeface="黑体" pitchFamily="49" charset="-122"/>
              </a:rPr>
              <a:t>的字节</a:t>
            </a:r>
          </a:p>
        </p:txBody>
      </p:sp>
      <p:sp>
        <p:nvSpPr>
          <p:cNvPr id="35859" name="Line 23"/>
          <p:cNvSpPr>
            <a:spLocks noChangeShapeType="1"/>
          </p:cNvSpPr>
          <p:nvPr/>
        </p:nvSpPr>
        <p:spPr bwMode="auto">
          <a:xfrm>
            <a:off x="6921501" y="4144566"/>
            <a:ext cx="1355725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60" name="Text Box 24"/>
          <p:cNvSpPr txBox="1">
            <a:spLocks noChangeArrowheads="1"/>
          </p:cNvSpPr>
          <p:nvPr/>
        </p:nvSpPr>
        <p:spPr bwMode="auto">
          <a:xfrm>
            <a:off x="6998831" y="4144566"/>
            <a:ext cx="121058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序号增大</a:t>
            </a:r>
          </a:p>
        </p:txBody>
      </p:sp>
      <p:sp>
        <p:nvSpPr>
          <p:cNvPr id="35861" name="Text Box 25"/>
          <p:cNvSpPr txBox="1">
            <a:spLocks noChangeArrowheads="1"/>
          </p:cNvSpPr>
          <p:nvPr/>
        </p:nvSpPr>
        <p:spPr bwMode="auto">
          <a:xfrm>
            <a:off x="2774295" y="4199335"/>
            <a:ext cx="223651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下一个期望收到的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chemeClr val="folHlink"/>
                </a:solidFill>
                <a:ea typeface="黑体" pitchFamily="49" charset="-122"/>
              </a:rPr>
              <a:t>字节（确认号）</a:t>
            </a:r>
          </a:p>
        </p:txBody>
      </p:sp>
      <p:sp>
        <p:nvSpPr>
          <p:cNvPr id="35862" name="Line 26"/>
          <p:cNvSpPr>
            <a:spLocks noChangeShapeType="1"/>
          </p:cNvSpPr>
          <p:nvPr/>
        </p:nvSpPr>
        <p:spPr bwMode="auto">
          <a:xfrm flipV="1">
            <a:off x="3933826" y="3762375"/>
            <a:ext cx="3175" cy="4667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63" name="Freeform 27"/>
          <p:cNvSpPr>
            <a:spLocks noChangeArrowheads="1"/>
          </p:cNvSpPr>
          <p:nvPr/>
        </p:nvSpPr>
        <p:spPr bwMode="auto">
          <a:xfrm>
            <a:off x="8634413" y="3283744"/>
            <a:ext cx="131762" cy="504825"/>
          </a:xfrm>
          <a:custGeom>
            <a:avLst/>
            <a:gdLst>
              <a:gd name="T0" fmla="*/ 2147483647 w 36"/>
              <a:gd name="T1" fmla="*/ 0 h 286"/>
              <a:gd name="T2" fmla="*/ 2147483647 w 36"/>
              <a:gd name="T3" fmla="*/ 2147483647 h 286"/>
              <a:gd name="T4" fmla="*/ 2147483647 w 36"/>
              <a:gd name="T5" fmla="*/ 2147483647 h 286"/>
              <a:gd name="T6" fmla="*/ 2147483647 w 36"/>
              <a:gd name="T7" fmla="*/ 2147483647 h 286"/>
              <a:gd name="T8" fmla="*/ 0 w 36"/>
              <a:gd name="T9" fmla="*/ 2147483647 h 286"/>
              <a:gd name="T10" fmla="*/ 2147483647 w 36"/>
              <a:gd name="T11" fmla="*/ 2147483647 h 286"/>
              <a:gd name="T12" fmla="*/ 2147483647 w 36"/>
              <a:gd name="T13" fmla="*/ 2147483647 h 286"/>
              <a:gd name="T14" fmla="*/ 2147483647 w 36"/>
              <a:gd name="T15" fmla="*/ 2147483647 h 28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6" h="286">
                <a:moveTo>
                  <a:pt x="12" y="0"/>
                </a:moveTo>
                <a:lnTo>
                  <a:pt x="36" y="86"/>
                </a:lnTo>
                <a:lnTo>
                  <a:pt x="8" y="102"/>
                </a:lnTo>
                <a:lnTo>
                  <a:pt x="28" y="138"/>
                </a:lnTo>
                <a:lnTo>
                  <a:pt x="0" y="158"/>
                </a:lnTo>
                <a:lnTo>
                  <a:pt x="24" y="210"/>
                </a:lnTo>
                <a:lnTo>
                  <a:pt x="8" y="238"/>
                </a:lnTo>
                <a:lnTo>
                  <a:pt x="32" y="28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  <p:sp>
        <p:nvSpPr>
          <p:cNvPr id="35864" name="Freeform 28"/>
          <p:cNvSpPr>
            <a:spLocks noChangeArrowheads="1"/>
          </p:cNvSpPr>
          <p:nvPr/>
        </p:nvSpPr>
        <p:spPr bwMode="auto">
          <a:xfrm>
            <a:off x="1031875" y="3302794"/>
            <a:ext cx="196850" cy="511969"/>
          </a:xfrm>
          <a:custGeom>
            <a:avLst/>
            <a:gdLst>
              <a:gd name="T0" fmla="*/ 2147483647 w 66"/>
              <a:gd name="T1" fmla="*/ 0 h 274"/>
              <a:gd name="T2" fmla="*/ 2147483647 w 66"/>
              <a:gd name="T3" fmla="*/ 2147483647 h 274"/>
              <a:gd name="T4" fmla="*/ 2147483647 w 66"/>
              <a:gd name="T5" fmla="*/ 2147483647 h 274"/>
              <a:gd name="T6" fmla="*/ 2147483647 w 66"/>
              <a:gd name="T7" fmla="*/ 2147483647 h 274"/>
              <a:gd name="T8" fmla="*/ 0 w 66"/>
              <a:gd name="T9" fmla="*/ 2147483647 h 274"/>
              <a:gd name="T10" fmla="*/ 2147483647 w 66"/>
              <a:gd name="T11" fmla="*/ 2147483647 h 274"/>
              <a:gd name="T12" fmla="*/ 2147483647 w 66"/>
              <a:gd name="T13" fmla="*/ 2147483647 h 2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6" h="274">
                <a:moveTo>
                  <a:pt x="14" y="0"/>
                </a:moveTo>
                <a:lnTo>
                  <a:pt x="66" y="46"/>
                </a:lnTo>
                <a:lnTo>
                  <a:pt x="6" y="84"/>
                </a:lnTo>
                <a:lnTo>
                  <a:pt x="54" y="136"/>
                </a:lnTo>
                <a:lnTo>
                  <a:pt x="0" y="178"/>
                </a:lnTo>
                <a:lnTo>
                  <a:pt x="54" y="214"/>
                </a:lnTo>
                <a:lnTo>
                  <a:pt x="12" y="27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357188"/>
            <a:ext cx="8229600" cy="917972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/>
              <a:t>发送缓存与接收缓存的作用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>
          <a:xfrm>
            <a:off x="827584" y="1203598"/>
            <a:ext cx="7559675" cy="31242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发送缓存用来暂时存放：</a:t>
            </a:r>
          </a:p>
          <a:p>
            <a:pPr lvl="1" eaLnBrk="1" hangingPunct="1"/>
            <a:r>
              <a:rPr lang="zh-CN" altLang="en-US" sz="2000" dirty="0">
                <a:solidFill>
                  <a:srgbClr val="00FFFF"/>
                </a:solidFill>
              </a:rPr>
              <a:t> </a:t>
            </a:r>
            <a:r>
              <a:rPr lang="zh-CN" altLang="en-US" sz="2000" dirty="0">
                <a:solidFill>
                  <a:srgbClr val="000099"/>
                </a:solidFill>
                <a:ea typeface="黑体" pitchFamily="49" charset="-122"/>
              </a:rPr>
              <a:t>发送应用程序传送给发送方 </a:t>
            </a:r>
            <a:r>
              <a:rPr lang="en-US" altLang="zh-CN" sz="2000" dirty="0">
                <a:solidFill>
                  <a:srgbClr val="000099"/>
                </a:solidFill>
                <a:ea typeface="黑体" pitchFamily="49" charset="-122"/>
              </a:rPr>
              <a:t>TCP </a:t>
            </a:r>
            <a:r>
              <a:rPr lang="zh-CN" altLang="en-US" sz="2000" dirty="0">
                <a:solidFill>
                  <a:srgbClr val="000099"/>
                </a:solidFill>
                <a:ea typeface="黑体" pitchFamily="49" charset="-122"/>
              </a:rPr>
              <a:t>准备发送的数据；</a:t>
            </a:r>
          </a:p>
          <a:p>
            <a:pPr lvl="1" eaLnBrk="1" hangingPunct="1"/>
            <a:r>
              <a:rPr lang="zh-CN" altLang="en-US" sz="2000" dirty="0">
                <a:solidFill>
                  <a:srgbClr val="000099"/>
                </a:solidFill>
                <a:ea typeface="黑体" pitchFamily="49" charset="-122"/>
              </a:rPr>
              <a:t> </a:t>
            </a:r>
            <a:r>
              <a:rPr lang="en-US" altLang="zh-CN" sz="2000" dirty="0">
                <a:solidFill>
                  <a:srgbClr val="000099"/>
                </a:solidFill>
                <a:ea typeface="黑体" pitchFamily="49" charset="-122"/>
              </a:rPr>
              <a:t>TCP </a:t>
            </a:r>
            <a:r>
              <a:rPr lang="zh-CN" altLang="en-US" sz="2000" dirty="0">
                <a:solidFill>
                  <a:srgbClr val="000099"/>
                </a:solidFill>
                <a:ea typeface="黑体" pitchFamily="49" charset="-122"/>
              </a:rPr>
              <a:t>已发送出但尚未收到确认的数据。</a:t>
            </a:r>
          </a:p>
          <a:p>
            <a:pPr eaLnBrk="1" hangingPunct="1"/>
            <a:r>
              <a:rPr lang="zh-CN" altLang="en-US" sz="2400" dirty="0"/>
              <a:t>接收缓存用来暂时存放：</a:t>
            </a:r>
          </a:p>
          <a:p>
            <a:pPr lvl="1" eaLnBrk="1" hangingPunct="1"/>
            <a:r>
              <a:rPr lang="zh-CN" altLang="en-US" sz="2000" dirty="0"/>
              <a:t> </a:t>
            </a:r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按序到达的、但尚未被接收应用程序读取的数据；</a:t>
            </a:r>
          </a:p>
          <a:p>
            <a:pPr lvl="1" eaLnBrk="1" hangingPunct="1"/>
            <a:r>
              <a:rPr lang="zh-CN" altLang="en-US" sz="2000" dirty="0">
                <a:solidFill>
                  <a:srgbClr val="000099"/>
                </a:solidFill>
                <a:latin typeface="黑体" pitchFamily="49" charset="-122"/>
                <a:ea typeface="黑体" pitchFamily="49" charset="-122"/>
              </a:rPr>
              <a:t> 不按序到达的数据。</a:t>
            </a:r>
            <a:r>
              <a:rPr lang="zh-CN" altLang="en-US" sz="2000" dirty="0">
                <a:solidFill>
                  <a:srgbClr val="000099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穿越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98</TotalTime>
  <Pages>0</Pages>
  <Words>4082</Words>
  <Characters>0</Characters>
  <Application>Microsoft Office PowerPoint</Application>
  <DocSecurity>0</DocSecurity>
  <PresentationFormat>全屏显示(16:9)</PresentationFormat>
  <Lines>0</Lines>
  <Paragraphs>673</Paragraphs>
  <Slides>49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Arial Unicode MS</vt:lpstr>
      <vt:lpstr>Courier</vt:lpstr>
      <vt:lpstr>等线</vt:lpstr>
      <vt:lpstr>等线 Light</vt:lpstr>
      <vt:lpstr>黑体</vt:lpstr>
      <vt:lpstr>Arial</vt:lpstr>
      <vt:lpstr>Calibri</vt:lpstr>
      <vt:lpstr>Gill Sans MT</vt:lpstr>
      <vt:lpstr>Tahoma</vt:lpstr>
      <vt:lpstr>Times New Roman</vt:lpstr>
      <vt:lpstr>Wingdings</vt:lpstr>
      <vt:lpstr>默认设计模板</vt:lpstr>
      <vt:lpstr>Gallery</vt:lpstr>
      <vt:lpstr>Office 主题​​</vt:lpstr>
      <vt:lpstr>Microsoft Word 97 - 2003 Document</vt:lpstr>
      <vt:lpstr>VISIO 4 Drawing</vt:lpstr>
      <vt:lpstr>Microsoft Graph Chart</vt:lpstr>
      <vt:lpstr>第 5 章  运输层(II)</vt:lpstr>
      <vt:lpstr>5.6  TCP 可靠传输的实现</vt:lpstr>
      <vt:lpstr>PowerPoint 演示文稿</vt:lpstr>
      <vt:lpstr>PowerPoint 演示文稿</vt:lpstr>
      <vt:lpstr>PowerPoint 演示文稿</vt:lpstr>
      <vt:lpstr>TCP buffering</vt:lpstr>
      <vt:lpstr>发送缓存 </vt:lpstr>
      <vt:lpstr>接收缓存</vt:lpstr>
      <vt:lpstr>发送缓存与接收缓存的作用</vt:lpstr>
      <vt:lpstr>Buffers and advertised window</vt:lpstr>
      <vt:lpstr>Discussion  </vt:lpstr>
      <vt:lpstr>需要强调三点</vt:lpstr>
      <vt:lpstr>Acknowledgement strategies</vt:lpstr>
      <vt:lpstr>Cumulative acknowledgements</vt:lpstr>
      <vt:lpstr>Example: cumulative ACKs </vt:lpstr>
      <vt:lpstr>Delayed acknowledgement</vt:lpstr>
      <vt:lpstr> </vt:lpstr>
      <vt:lpstr>Selective ACKs</vt:lpstr>
      <vt:lpstr>5.6.3  选择确认 SACK (Selective ACK) </vt:lpstr>
      <vt:lpstr>接收到的字节流序号不连续 </vt:lpstr>
      <vt:lpstr>RFC 2018 的规定</vt:lpstr>
      <vt:lpstr>5.6.2  超时重传时间的选择</vt:lpstr>
      <vt:lpstr>Retransmissions and timeouts</vt:lpstr>
      <vt:lpstr>Round-trip time</vt:lpstr>
      <vt:lpstr>往返时延的方差很大</vt:lpstr>
      <vt:lpstr>加权平均往返时间</vt:lpstr>
      <vt:lpstr>超时重传时间 RTO  (RetransmissionTime-Out) </vt:lpstr>
      <vt:lpstr>往返时间的测量相当复杂 </vt:lpstr>
      <vt:lpstr>Karn 算法 </vt:lpstr>
      <vt:lpstr>修正的 Karn 算法 </vt:lpstr>
      <vt:lpstr>Exponential backoff</vt:lpstr>
      <vt:lpstr>小结(I)</vt:lpstr>
      <vt:lpstr>5.7  TCP 的流量控制</vt:lpstr>
      <vt:lpstr>TCP的窗口管理机制</vt:lpstr>
      <vt:lpstr>流量控制举例</vt:lpstr>
      <vt:lpstr>Zero-window</vt:lpstr>
      <vt:lpstr>持续计时器 (persistence timer)</vt:lpstr>
      <vt:lpstr>Persist timer</vt:lpstr>
      <vt:lpstr>5.7.2  必须考虑传输效率</vt:lpstr>
      <vt:lpstr>改进传输层的性能(1)</vt:lpstr>
      <vt:lpstr>改进传输层的性能(2)</vt:lpstr>
      <vt:lpstr>PowerPoint 演示文稿</vt:lpstr>
      <vt:lpstr>Silly window syndrome (RFC 813)</vt:lpstr>
      <vt:lpstr>Solutions of SWS</vt:lpstr>
      <vt:lpstr>Nagle algorithm</vt:lpstr>
      <vt:lpstr>Temporary deadlocks</vt:lpstr>
      <vt:lpstr>Example</vt:lpstr>
      <vt:lpstr>Other issues about deadlocks</vt:lpstr>
      <vt:lpstr>小结(2)</vt:lpstr>
    </vt:vector>
  </TitlesOfParts>
  <Company>NICE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edward</cp:lastModifiedBy>
  <cp:revision>766</cp:revision>
  <dcterms:created xsi:type="dcterms:W3CDTF">2004-03-02T12:35:10Z</dcterms:created>
  <dcterms:modified xsi:type="dcterms:W3CDTF">2023-10-31T05:39:23Z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2052-10.1.0.5346</vt:lpwstr>
  </property>
</Properties>
</file>