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tags/tag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4" r:id="rId1"/>
    <p:sldMasterId id="2147483833" r:id="rId2"/>
    <p:sldMasterId id="2147483839" r:id="rId3"/>
  </p:sldMasterIdLst>
  <p:notesMasterIdLst>
    <p:notesMasterId r:id="rId65"/>
  </p:notesMasterIdLst>
  <p:sldIdLst>
    <p:sldId id="975" r:id="rId4"/>
    <p:sldId id="1122" r:id="rId5"/>
    <p:sldId id="1123" r:id="rId6"/>
    <p:sldId id="1124" r:id="rId7"/>
    <p:sldId id="1125" r:id="rId8"/>
    <p:sldId id="1126" r:id="rId9"/>
    <p:sldId id="1135" r:id="rId10"/>
    <p:sldId id="1136" r:id="rId11"/>
    <p:sldId id="1137" r:id="rId12"/>
    <p:sldId id="1172" r:id="rId13"/>
    <p:sldId id="1139" r:id="rId14"/>
    <p:sldId id="1140" r:id="rId15"/>
    <p:sldId id="1141" r:id="rId16"/>
    <p:sldId id="1142" r:id="rId17"/>
    <p:sldId id="1143" r:id="rId18"/>
    <p:sldId id="1144" r:id="rId19"/>
    <p:sldId id="1145" r:id="rId20"/>
    <p:sldId id="1146" r:id="rId21"/>
    <p:sldId id="1147" r:id="rId22"/>
    <p:sldId id="1148" r:id="rId23"/>
    <p:sldId id="1149" r:id="rId24"/>
    <p:sldId id="1150" r:id="rId25"/>
    <p:sldId id="1151" r:id="rId26"/>
    <p:sldId id="1152" r:id="rId27"/>
    <p:sldId id="1153" r:id="rId28"/>
    <p:sldId id="1156" r:id="rId29"/>
    <p:sldId id="1157" r:id="rId30"/>
    <p:sldId id="1158" r:id="rId31"/>
    <p:sldId id="1159" r:id="rId32"/>
    <p:sldId id="1160" r:id="rId33"/>
    <p:sldId id="1161" r:id="rId34"/>
    <p:sldId id="1162" r:id="rId35"/>
    <p:sldId id="1165" r:id="rId36"/>
    <p:sldId id="1166" r:id="rId37"/>
    <p:sldId id="1167" r:id="rId38"/>
    <p:sldId id="1168" r:id="rId39"/>
    <p:sldId id="1169" r:id="rId40"/>
    <p:sldId id="1171" r:id="rId41"/>
    <p:sldId id="1173" r:id="rId42"/>
    <p:sldId id="1174" r:id="rId43"/>
    <p:sldId id="1175" r:id="rId44"/>
    <p:sldId id="1176" r:id="rId45"/>
    <p:sldId id="1177" r:id="rId46"/>
    <p:sldId id="1179" r:id="rId47"/>
    <p:sldId id="1180" r:id="rId48"/>
    <p:sldId id="1181" r:id="rId49"/>
    <p:sldId id="1182" r:id="rId50"/>
    <p:sldId id="1183" r:id="rId51"/>
    <p:sldId id="1184" r:id="rId52"/>
    <p:sldId id="1185" r:id="rId53"/>
    <p:sldId id="1186" r:id="rId54"/>
    <p:sldId id="1187" r:id="rId55"/>
    <p:sldId id="1188" r:id="rId56"/>
    <p:sldId id="1189" r:id="rId57"/>
    <p:sldId id="1190" r:id="rId58"/>
    <p:sldId id="1191" r:id="rId59"/>
    <p:sldId id="1192" r:id="rId60"/>
    <p:sldId id="1193" r:id="rId61"/>
    <p:sldId id="1194" r:id="rId62"/>
    <p:sldId id="1195" r:id="rId63"/>
    <p:sldId id="1196" r:id="rId64"/>
  </p:sldIdLst>
  <p:sldSz cx="9144000" cy="5143500" type="screen16x9"/>
  <p:notesSz cx="6858000" cy="9144000"/>
  <p:defaultTextStyle>
    <a:defPPr>
      <a:defRPr lang="en-US"/>
    </a:defPPr>
    <a:lvl1pPr algn="l" defTabSz="457178" rtl="0" eaLnBrk="0" fontAlgn="base" hangingPunct="0">
      <a:spcBef>
        <a:spcPct val="0"/>
      </a:spcBef>
      <a:spcAft>
        <a:spcPct val="0"/>
      </a:spcAft>
      <a:defRPr kern="1200">
        <a:solidFill>
          <a:schemeClr val="tx1"/>
        </a:solidFill>
        <a:latin typeface="Gill Sans MT" pitchFamily="34" charset="0"/>
        <a:ea typeface="+mn-ea"/>
        <a:cs typeface="+mn-cs"/>
      </a:defRPr>
    </a:lvl1pPr>
    <a:lvl2pPr marL="457178" algn="l" defTabSz="457178" rtl="0" eaLnBrk="0" fontAlgn="base" hangingPunct="0">
      <a:spcBef>
        <a:spcPct val="0"/>
      </a:spcBef>
      <a:spcAft>
        <a:spcPct val="0"/>
      </a:spcAft>
      <a:defRPr kern="1200">
        <a:solidFill>
          <a:schemeClr val="tx1"/>
        </a:solidFill>
        <a:latin typeface="Gill Sans MT" pitchFamily="34" charset="0"/>
        <a:ea typeface="+mn-ea"/>
        <a:cs typeface="+mn-cs"/>
      </a:defRPr>
    </a:lvl2pPr>
    <a:lvl3pPr marL="914355" algn="l" defTabSz="457178" rtl="0" eaLnBrk="0" fontAlgn="base" hangingPunct="0">
      <a:spcBef>
        <a:spcPct val="0"/>
      </a:spcBef>
      <a:spcAft>
        <a:spcPct val="0"/>
      </a:spcAft>
      <a:defRPr kern="1200">
        <a:solidFill>
          <a:schemeClr val="tx1"/>
        </a:solidFill>
        <a:latin typeface="Gill Sans MT" pitchFamily="34" charset="0"/>
        <a:ea typeface="+mn-ea"/>
        <a:cs typeface="+mn-cs"/>
      </a:defRPr>
    </a:lvl3pPr>
    <a:lvl4pPr marL="1371532" algn="l" defTabSz="457178" rtl="0" eaLnBrk="0" fontAlgn="base" hangingPunct="0">
      <a:spcBef>
        <a:spcPct val="0"/>
      </a:spcBef>
      <a:spcAft>
        <a:spcPct val="0"/>
      </a:spcAft>
      <a:defRPr kern="1200">
        <a:solidFill>
          <a:schemeClr val="tx1"/>
        </a:solidFill>
        <a:latin typeface="Gill Sans MT" pitchFamily="34" charset="0"/>
        <a:ea typeface="+mn-ea"/>
        <a:cs typeface="+mn-cs"/>
      </a:defRPr>
    </a:lvl4pPr>
    <a:lvl5pPr marL="1828709" algn="l" defTabSz="457178" rtl="0" eaLnBrk="0" fontAlgn="base" hangingPunct="0">
      <a:spcBef>
        <a:spcPct val="0"/>
      </a:spcBef>
      <a:spcAft>
        <a:spcPct val="0"/>
      </a:spcAft>
      <a:defRPr kern="1200">
        <a:solidFill>
          <a:schemeClr val="tx1"/>
        </a:solidFill>
        <a:latin typeface="Gill Sans MT" pitchFamily="34" charset="0"/>
        <a:ea typeface="+mn-ea"/>
        <a:cs typeface="+mn-cs"/>
      </a:defRPr>
    </a:lvl5pPr>
    <a:lvl6pPr marL="2285886" algn="l" defTabSz="914355" rtl="0" eaLnBrk="1" latinLnBrk="0" hangingPunct="1">
      <a:defRPr kern="1200">
        <a:solidFill>
          <a:schemeClr val="tx1"/>
        </a:solidFill>
        <a:latin typeface="Gill Sans MT" pitchFamily="34" charset="0"/>
        <a:ea typeface="+mn-ea"/>
        <a:cs typeface="+mn-cs"/>
      </a:defRPr>
    </a:lvl6pPr>
    <a:lvl7pPr marL="2743064" algn="l" defTabSz="914355" rtl="0" eaLnBrk="1" latinLnBrk="0" hangingPunct="1">
      <a:defRPr kern="1200">
        <a:solidFill>
          <a:schemeClr val="tx1"/>
        </a:solidFill>
        <a:latin typeface="Gill Sans MT" pitchFamily="34" charset="0"/>
        <a:ea typeface="+mn-ea"/>
        <a:cs typeface="+mn-cs"/>
      </a:defRPr>
    </a:lvl7pPr>
    <a:lvl8pPr marL="3200240" algn="l" defTabSz="914355" rtl="0" eaLnBrk="1" latinLnBrk="0" hangingPunct="1">
      <a:defRPr kern="1200">
        <a:solidFill>
          <a:schemeClr val="tx1"/>
        </a:solidFill>
        <a:latin typeface="Gill Sans MT" pitchFamily="34" charset="0"/>
        <a:ea typeface="+mn-ea"/>
        <a:cs typeface="+mn-cs"/>
      </a:defRPr>
    </a:lvl8pPr>
    <a:lvl9pPr marL="3657418" algn="l" defTabSz="914355" rtl="0" eaLnBrk="1" latinLnBrk="0" hangingPunct="1">
      <a:defRPr kern="1200">
        <a:solidFill>
          <a:schemeClr val="tx1"/>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10323"/>
    <a:srgbClr val="99FF66"/>
    <a:srgbClr val="FFCCFF"/>
    <a:srgbClr val="FFFF99"/>
    <a:srgbClr val="CCECFF"/>
    <a:srgbClr val="CCFF99"/>
    <a:srgbClr val="CCCC00"/>
    <a:srgbClr val="1839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8971" autoAdjust="0"/>
  </p:normalViewPr>
  <p:slideViewPr>
    <p:cSldViewPr>
      <p:cViewPr varScale="1">
        <p:scale>
          <a:sx n="80" d="100"/>
          <a:sy n="80" d="100"/>
        </p:scale>
        <p:origin x="-608" y="-296"/>
      </p:cViewPr>
      <p:guideLst>
        <p:guide orient="horz" pos="1620"/>
        <p:guide pos="2880"/>
      </p:guideLst>
    </p:cSldViewPr>
  </p:slideViewPr>
  <p:outlineViewPr>
    <p:cViewPr>
      <p:scale>
        <a:sx n="33" d="100"/>
        <a:sy n="33" d="100"/>
      </p:scale>
      <p:origin x="0" y="16354"/>
    </p:cViewPr>
  </p:outlineViewPr>
  <p:notesTextViewPr>
    <p:cViewPr>
      <p:scale>
        <a:sx n="100" d="100"/>
        <a:sy n="100" d="100"/>
      </p:scale>
      <p:origin x="0" y="0"/>
    </p:cViewPr>
  </p:notesTextViewPr>
  <p:sorterViewPr>
    <p:cViewPr>
      <p:scale>
        <a:sx n="66" d="100"/>
        <a:sy n="66" d="100"/>
      </p:scale>
      <p:origin x="0" y="201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693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Arial" charset="0"/>
              </a:defRPr>
            </a:lvl1pPr>
          </a:lstStyle>
          <a:p>
            <a:pPr>
              <a:defRPr/>
            </a:pPr>
            <a:endParaRPr lang="en-US" altLang="zh-CN"/>
          </a:p>
        </p:txBody>
      </p:sp>
      <p:sp>
        <p:nvSpPr>
          <p:cNvPr id="5693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buFontTx/>
              <a:buNone/>
              <a:defRPr sz="12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93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93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auto" hangingPunct="1">
              <a:spcBef>
                <a:spcPts val="0"/>
              </a:spcBef>
              <a:spcAft>
                <a:spcPts val="0"/>
              </a:spcAft>
              <a:buFontTx/>
              <a:buNone/>
              <a:defRPr sz="1200">
                <a:latin typeface="Arial" charset="0"/>
              </a:defRPr>
            </a:lvl1pPr>
          </a:lstStyle>
          <a:p>
            <a:pPr>
              <a:defRPr/>
            </a:pPr>
            <a:endParaRPr lang="en-US" altLang="zh-CN"/>
          </a:p>
        </p:txBody>
      </p:sp>
      <p:sp>
        <p:nvSpPr>
          <p:cNvPr id="569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noProof="1">
                <a:latin typeface="Arial" charset="0"/>
              </a:defRPr>
            </a:lvl1pPr>
          </a:lstStyle>
          <a:p>
            <a:fld id="{1E735D39-7B2B-4FE4-8EEE-AB4E3BA560CB}" type="slidenum">
              <a:rPr altLang="zh-CN"/>
              <a:pPr/>
              <a:t>‹#›</a:t>
            </a:fld>
            <a:endParaRPr lang="zh-CN" altLang="zh-CN"/>
          </a:p>
        </p:txBody>
      </p:sp>
    </p:spTree>
    <p:extLst>
      <p:ext uri="{BB962C8B-B14F-4D97-AF65-F5344CB8AC3E}">
        <p14:creationId xmlns:p14="http://schemas.microsoft.com/office/powerpoint/2010/main" val="400089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178"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355"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532"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709"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B94F9F59-26A3-4044-BC69-BAF2EDFB9B69}" type="slidenum">
              <a:rPr lang="en-US" altLang="zh-CN" sz="1200">
                <a:latin typeface="Calibri" pitchFamily="34" charset="0"/>
              </a:rPr>
              <a:pPr algn="r" eaLnBrk="1" hangingPunct="1"/>
              <a:t>1</a:t>
            </a:fld>
            <a:endParaRPr lang="en-US" altLang="zh-CN" sz="1200">
              <a:latin typeface="Calibri" pitchFamily="34" charset="0"/>
            </a:endParaRPr>
          </a:p>
        </p:txBody>
      </p:sp>
      <p:sp>
        <p:nvSpPr>
          <p:cNvPr id="16387" name="Rectangle 2"/>
          <p:cNvSpPr>
            <a:spLocks noGrp="1" noRot="1" noChangeAspect="1" noChangeArrowheads="1" noTextEdit="1"/>
          </p:cNvSpPr>
          <p:nvPr>
            <p:ph type="sldImg" idx="4294967295"/>
          </p:nvPr>
        </p:nvSpPr>
        <p:spPr>
          <a:xfrm>
            <a:off x="381000" y="685800"/>
            <a:ext cx="6096000" cy="3429000"/>
          </a:xfrm>
          <a:ln/>
        </p:spPr>
      </p:sp>
      <p:sp>
        <p:nvSpPr>
          <p:cNvPr id="1638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7AC908A5-223A-4B57-90A9-1D3579F5CE17}" type="slidenum">
              <a:rPr lang="en-US" altLang="zh-CN" sz="1200">
                <a:latin typeface="Calibri" pitchFamily="34" charset="0"/>
              </a:rPr>
              <a:pPr algn="r" eaLnBrk="1" hangingPunct="1"/>
              <a:t>19</a:t>
            </a:fld>
            <a:endParaRPr lang="en-US" altLang="zh-CN" sz="1200">
              <a:latin typeface="Calibri" pitchFamily="34" charset="0"/>
            </a:endParaRPr>
          </a:p>
        </p:txBody>
      </p:sp>
      <p:sp>
        <p:nvSpPr>
          <p:cNvPr id="44035" name="Rectangle 2"/>
          <p:cNvSpPr>
            <a:spLocks noGrp="1" noRot="1" noChangeAspect="1" noChangeArrowheads="1" noTextEdit="1"/>
          </p:cNvSpPr>
          <p:nvPr>
            <p:ph type="sldImg" idx="4294967295"/>
          </p:nvPr>
        </p:nvSpPr>
        <p:spPr>
          <a:xfrm>
            <a:off x="381000" y="685800"/>
            <a:ext cx="6096000" cy="3429000"/>
          </a:xfrm>
          <a:ln/>
        </p:spPr>
      </p:sp>
      <p:sp>
        <p:nvSpPr>
          <p:cNvPr id="4403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AFC02BE4-3D69-412C-9343-E4F6B1502632}" type="slidenum">
              <a:rPr lang="en-US" altLang="zh-CN" sz="1200">
                <a:latin typeface="Calibri" pitchFamily="34" charset="0"/>
              </a:rPr>
              <a:pPr algn="r" eaLnBrk="1" hangingPunct="1"/>
              <a:t>20</a:t>
            </a:fld>
            <a:endParaRPr lang="en-US" altLang="zh-CN" sz="1200">
              <a:latin typeface="Calibri" pitchFamily="34" charset="0"/>
            </a:endParaRPr>
          </a:p>
        </p:txBody>
      </p:sp>
      <p:sp>
        <p:nvSpPr>
          <p:cNvPr id="46083" name="Rectangle 2"/>
          <p:cNvSpPr>
            <a:spLocks noGrp="1" noRot="1" noChangeAspect="1" noChangeArrowheads="1" noTextEdit="1"/>
          </p:cNvSpPr>
          <p:nvPr>
            <p:ph type="sldImg" idx="4294967295"/>
          </p:nvPr>
        </p:nvSpPr>
        <p:spPr>
          <a:xfrm>
            <a:off x="381000" y="685800"/>
            <a:ext cx="6096000" cy="3429000"/>
          </a:xfrm>
          <a:ln/>
        </p:spPr>
      </p:sp>
      <p:sp>
        <p:nvSpPr>
          <p:cNvPr id="4608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0A9E6237-E140-4CCD-927C-D7F8A558D8DA}" type="slidenum">
              <a:rPr lang="en-US" altLang="zh-CN" sz="1200">
                <a:latin typeface="Calibri" pitchFamily="34" charset="0"/>
              </a:rPr>
              <a:pPr algn="r" eaLnBrk="1" hangingPunct="1"/>
              <a:t>21</a:t>
            </a:fld>
            <a:endParaRPr lang="en-US" altLang="zh-CN" sz="1200">
              <a:latin typeface="Calibri" pitchFamily="34" charset="0"/>
            </a:endParaRPr>
          </a:p>
        </p:txBody>
      </p:sp>
      <p:sp>
        <p:nvSpPr>
          <p:cNvPr id="48131" name="Rectangle 2"/>
          <p:cNvSpPr>
            <a:spLocks noGrp="1" noRot="1" noChangeAspect="1" noChangeArrowheads="1" noTextEdit="1"/>
          </p:cNvSpPr>
          <p:nvPr>
            <p:ph type="sldImg" idx="4294967295"/>
          </p:nvPr>
        </p:nvSpPr>
        <p:spPr>
          <a:xfrm>
            <a:off x="381000" y="685800"/>
            <a:ext cx="6096000" cy="3429000"/>
          </a:xfrm>
          <a:ln/>
        </p:spPr>
      </p:sp>
      <p:sp>
        <p:nvSpPr>
          <p:cNvPr id="48132"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BC23FBC1-6E5B-4C79-8D50-63AA2C17A26A}" type="slidenum">
              <a:rPr lang="en-US" altLang="zh-CN" sz="1200">
                <a:latin typeface="Calibri" pitchFamily="34" charset="0"/>
              </a:rPr>
              <a:pPr algn="r" eaLnBrk="1" hangingPunct="1"/>
              <a:t>22</a:t>
            </a:fld>
            <a:endParaRPr lang="en-US" altLang="zh-CN" sz="1200">
              <a:latin typeface="Calibri" pitchFamily="34" charset="0"/>
            </a:endParaRPr>
          </a:p>
        </p:txBody>
      </p:sp>
      <p:sp>
        <p:nvSpPr>
          <p:cNvPr id="50179" name="Rectangle 2"/>
          <p:cNvSpPr>
            <a:spLocks noGrp="1" noRot="1" noChangeAspect="1" noChangeArrowheads="1" noTextEdit="1"/>
          </p:cNvSpPr>
          <p:nvPr>
            <p:ph type="sldImg" idx="4294967295"/>
          </p:nvPr>
        </p:nvSpPr>
        <p:spPr>
          <a:xfrm>
            <a:off x="381000" y="685800"/>
            <a:ext cx="6096000" cy="3429000"/>
          </a:xfrm>
          <a:ln/>
        </p:spPr>
      </p:sp>
      <p:sp>
        <p:nvSpPr>
          <p:cNvPr id="50180"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ACB1969B-9E48-4B1D-96F8-1789077B25EA}" type="slidenum">
              <a:rPr lang="en-US" altLang="zh-CN" sz="1200">
                <a:latin typeface="Calibri" pitchFamily="34" charset="0"/>
              </a:rPr>
              <a:pPr algn="r" eaLnBrk="1" hangingPunct="1"/>
              <a:t>23</a:t>
            </a:fld>
            <a:endParaRPr lang="en-US" altLang="zh-CN" sz="1200">
              <a:latin typeface="Calibri" pitchFamily="34" charset="0"/>
            </a:endParaRPr>
          </a:p>
        </p:txBody>
      </p:sp>
      <p:sp>
        <p:nvSpPr>
          <p:cNvPr id="52227" name="Rectangle 2"/>
          <p:cNvSpPr>
            <a:spLocks noGrp="1" noRot="1" noChangeAspect="1" noChangeArrowheads="1" noTextEdit="1"/>
          </p:cNvSpPr>
          <p:nvPr>
            <p:ph type="sldImg" idx="4294967295"/>
          </p:nvPr>
        </p:nvSpPr>
        <p:spPr>
          <a:xfrm>
            <a:off x="381000" y="685800"/>
            <a:ext cx="6096000" cy="3429000"/>
          </a:xfrm>
          <a:ln/>
        </p:spPr>
      </p:sp>
      <p:sp>
        <p:nvSpPr>
          <p:cNvPr id="5222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B8F7FB31-D713-4DF6-8BE3-71C9DD2E338D}" type="slidenum">
              <a:rPr lang="en-US" altLang="zh-CN" sz="1200">
                <a:latin typeface="Calibri" pitchFamily="34" charset="0"/>
              </a:rPr>
              <a:pPr algn="r" eaLnBrk="1" hangingPunct="1"/>
              <a:t>24</a:t>
            </a:fld>
            <a:endParaRPr lang="en-US" altLang="zh-CN" sz="1200">
              <a:latin typeface="Calibri" pitchFamily="34" charset="0"/>
            </a:endParaRPr>
          </a:p>
        </p:txBody>
      </p:sp>
      <p:sp>
        <p:nvSpPr>
          <p:cNvPr id="54275" name="Rectangle 2"/>
          <p:cNvSpPr>
            <a:spLocks noGrp="1" noRot="1" noChangeAspect="1" noChangeArrowheads="1" noTextEdit="1"/>
          </p:cNvSpPr>
          <p:nvPr>
            <p:ph type="sldImg" idx="4294967295"/>
          </p:nvPr>
        </p:nvSpPr>
        <p:spPr>
          <a:xfrm>
            <a:off x="381000" y="685800"/>
            <a:ext cx="6096000" cy="3429000"/>
          </a:xfrm>
          <a:ln/>
        </p:spPr>
      </p:sp>
      <p:sp>
        <p:nvSpPr>
          <p:cNvPr id="5427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BFF17BC4-2DC1-4A9E-93C9-D409AD13A599}" type="slidenum">
              <a:rPr lang="en-US" altLang="zh-CN" sz="1200">
                <a:latin typeface="Calibri" pitchFamily="34" charset="0"/>
              </a:rPr>
              <a:pPr algn="r" eaLnBrk="1" hangingPunct="1"/>
              <a:t>25</a:t>
            </a:fld>
            <a:endParaRPr lang="en-US" altLang="zh-CN" sz="1200">
              <a:latin typeface="Calibri" pitchFamily="34" charset="0"/>
            </a:endParaRPr>
          </a:p>
        </p:txBody>
      </p:sp>
      <p:sp>
        <p:nvSpPr>
          <p:cNvPr id="56323" name="Rectangle 2"/>
          <p:cNvSpPr>
            <a:spLocks noGrp="1" noRot="1" noChangeAspect="1" noChangeArrowheads="1" noTextEdit="1"/>
          </p:cNvSpPr>
          <p:nvPr>
            <p:ph type="sldImg" idx="4294967295"/>
          </p:nvPr>
        </p:nvSpPr>
        <p:spPr>
          <a:xfrm>
            <a:off x="381000" y="685800"/>
            <a:ext cx="6096000" cy="3429000"/>
          </a:xfrm>
          <a:ln/>
        </p:spPr>
      </p:sp>
      <p:sp>
        <p:nvSpPr>
          <p:cNvPr id="5632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81ABB530-F31A-43E5-8CE4-34953BF50A83}" type="slidenum">
              <a:rPr lang="en-US" altLang="zh-CN" sz="1200">
                <a:latin typeface="Calibri" pitchFamily="34" charset="0"/>
              </a:rPr>
              <a:pPr algn="r" eaLnBrk="1" hangingPunct="1"/>
              <a:t>28</a:t>
            </a:fld>
            <a:endParaRPr lang="en-US" altLang="zh-CN" sz="1200">
              <a:latin typeface="Calibri" pitchFamily="34" charset="0"/>
            </a:endParaRPr>
          </a:p>
        </p:txBody>
      </p:sp>
      <p:sp>
        <p:nvSpPr>
          <p:cNvPr id="62467" name="Rectangle 2"/>
          <p:cNvSpPr>
            <a:spLocks noGrp="1" noRot="1" noChangeAspect="1" noChangeArrowheads="1" noTextEdit="1"/>
          </p:cNvSpPr>
          <p:nvPr>
            <p:ph type="sldImg" idx="4294967295"/>
          </p:nvPr>
        </p:nvSpPr>
        <p:spPr>
          <a:xfrm>
            <a:off x="381000" y="685800"/>
            <a:ext cx="6096000" cy="3429000"/>
          </a:xfrm>
          <a:ln/>
        </p:spPr>
      </p:sp>
      <p:sp>
        <p:nvSpPr>
          <p:cNvPr id="6246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D2F93884-AD6D-4984-9AA7-FEDCA62A1865}" type="slidenum">
              <a:rPr lang="en-US" altLang="zh-CN" sz="1200">
                <a:latin typeface="Calibri" pitchFamily="34" charset="0"/>
              </a:rPr>
              <a:pPr algn="r" eaLnBrk="1" hangingPunct="1"/>
              <a:t>29</a:t>
            </a:fld>
            <a:endParaRPr lang="en-US" altLang="zh-CN" sz="1200">
              <a:latin typeface="Calibri" pitchFamily="34" charset="0"/>
            </a:endParaRPr>
          </a:p>
        </p:txBody>
      </p:sp>
      <p:sp>
        <p:nvSpPr>
          <p:cNvPr id="64515" name="Rectangle 2"/>
          <p:cNvSpPr>
            <a:spLocks noGrp="1" noRot="1" noChangeAspect="1" noChangeArrowheads="1" noTextEdit="1"/>
          </p:cNvSpPr>
          <p:nvPr>
            <p:ph type="sldImg" idx="4294967295"/>
          </p:nvPr>
        </p:nvSpPr>
        <p:spPr>
          <a:xfrm>
            <a:off x="381000" y="685800"/>
            <a:ext cx="6096000" cy="3429000"/>
          </a:xfrm>
          <a:ln/>
        </p:spPr>
      </p:sp>
      <p:sp>
        <p:nvSpPr>
          <p:cNvPr id="6451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EBC25C34-EC29-4692-9C83-DAF1278E822F}" type="slidenum">
              <a:rPr lang="en-US" altLang="zh-CN" sz="1200">
                <a:latin typeface="Calibri" pitchFamily="34" charset="0"/>
              </a:rPr>
              <a:pPr algn="r" eaLnBrk="1" hangingPunct="1"/>
              <a:t>30</a:t>
            </a:fld>
            <a:endParaRPr lang="en-US" altLang="zh-CN" sz="1200">
              <a:latin typeface="Calibri" pitchFamily="34" charset="0"/>
            </a:endParaRPr>
          </a:p>
        </p:txBody>
      </p:sp>
      <p:sp>
        <p:nvSpPr>
          <p:cNvPr id="66563" name="Rectangle 2"/>
          <p:cNvSpPr>
            <a:spLocks noGrp="1" noRot="1" noChangeAspect="1" noChangeArrowheads="1" noTextEdit="1"/>
          </p:cNvSpPr>
          <p:nvPr>
            <p:ph type="sldImg" idx="4294967295"/>
          </p:nvPr>
        </p:nvSpPr>
        <p:spPr>
          <a:xfrm>
            <a:off x="381000" y="685800"/>
            <a:ext cx="6096000" cy="3429000"/>
          </a:xfrm>
          <a:ln/>
        </p:spPr>
      </p:sp>
      <p:sp>
        <p:nvSpPr>
          <p:cNvPr id="6656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C76230B9-539E-4A54-99BD-5630FA150717}" type="slidenum">
              <a:rPr lang="en-US" altLang="zh-CN" sz="1200">
                <a:latin typeface="Calibri" pitchFamily="34" charset="0"/>
              </a:rPr>
              <a:pPr algn="r" eaLnBrk="1" hangingPunct="1"/>
              <a:t>7</a:t>
            </a:fld>
            <a:endParaRPr lang="en-US" altLang="zh-CN" sz="1200">
              <a:latin typeface="Calibri" pitchFamily="34" charset="0"/>
            </a:endParaRPr>
          </a:p>
        </p:txBody>
      </p:sp>
      <p:sp>
        <p:nvSpPr>
          <p:cNvPr id="23555" name="Rectangle 2"/>
          <p:cNvSpPr>
            <a:spLocks noGrp="1" noRot="1" noChangeAspect="1" noChangeArrowheads="1" noTextEdit="1"/>
          </p:cNvSpPr>
          <p:nvPr>
            <p:ph type="sldImg" idx="4294967295"/>
          </p:nvPr>
        </p:nvSpPr>
        <p:spPr>
          <a:xfrm>
            <a:off x="381000" y="685800"/>
            <a:ext cx="6096000" cy="3429000"/>
          </a:xfrm>
          <a:ln/>
        </p:spPr>
      </p:sp>
      <p:sp>
        <p:nvSpPr>
          <p:cNvPr id="2355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E5288ADD-D903-471F-8407-70BE1B13B0CF}" type="slidenum">
              <a:rPr lang="en-US" altLang="zh-CN" sz="1200">
                <a:latin typeface="Calibri" pitchFamily="34" charset="0"/>
              </a:rPr>
              <a:pPr algn="r" eaLnBrk="1" hangingPunct="1"/>
              <a:t>32</a:t>
            </a:fld>
            <a:endParaRPr lang="en-US" altLang="zh-CN" sz="1200">
              <a:latin typeface="Calibri" pitchFamily="34" charset="0"/>
            </a:endParaRPr>
          </a:p>
        </p:txBody>
      </p:sp>
      <p:sp>
        <p:nvSpPr>
          <p:cNvPr id="69635" name="Rectangle 2"/>
          <p:cNvSpPr>
            <a:spLocks noGrp="1" noRot="1" noChangeAspect="1" noChangeArrowheads="1" noTextEdit="1"/>
          </p:cNvSpPr>
          <p:nvPr>
            <p:ph type="sldImg" idx="4294967295"/>
          </p:nvPr>
        </p:nvSpPr>
        <p:spPr>
          <a:xfrm>
            <a:off x="381000" y="685800"/>
            <a:ext cx="6096000" cy="3429000"/>
          </a:xfrm>
          <a:ln/>
        </p:spPr>
      </p:sp>
      <p:sp>
        <p:nvSpPr>
          <p:cNvPr id="6963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66AD1B8E-DA90-4936-B1D3-77D0CFDC6A5E}" type="slidenum">
              <a:rPr lang="en-US" altLang="zh-CN" sz="1200">
                <a:latin typeface="Calibri" pitchFamily="34" charset="0"/>
              </a:rPr>
              <a:pPr algn="r" eaLnBrk="1" hangingPunct="1"/>
              <a:t>34</a:t>
            </a:fld>
            <a:endParaRPr lang="en-US" altLang="zh-CN" sz="1200">
              <a:latin typeface="Calibri" pitchFamily="34" charset="0"/>
            </a:endParaRPr>
          </a:p>
        </p:txBody>
      </p:sp>
      <p:sp>
        <p:nvSpPr>
          <p:cNvPr id="76803" name="Rectangle 2"/>
          <p:cNvSpPr>
            <a:spLocks noGrp="1" noRot="1" noChangeAspect="1" noChangeArrowheads="1" noTextEdit="1"/>
          </p:cNvSpPr>
          <p:nvPr>
            <p:ph type="sldImg" idx="4294967295"/>
          </p:nvPr>
        </p:nvSpPr>
        <p:spPr>
          <a:xfrm>
            <a:off x="381000" y="685800"/>
            <a:ext cx="6096000" cy="3429000"/>
          </a:xfrm>
          <a:ln/>
        </p:spPr>
      </p:sp>
      <p:sp>
        <p:nvSpPr>
          <p:cNvPr id="7680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F442F1AF-DF5F-4ED4-881B-9C86CF198862}" type="slidenum">
              <a:rPr lang="en-US" altLang="zh-CN" sz="1200">
                <a:latin typeface="Calibri" pitchFamily="34" charset="0"/>
              </a:rPr>
              <a:pPr algn="r" eaLnBrk="1" hangingPunct="1"/>
              <a:t>35</a:t>
            </a:fld>
            <a:endParaRPr lang="en-US" altLang="zh-CN" sz="1200">
              <a:latin typeface="Calibri" pitchFamily="34" charset="0"/>
            </a:endParaRPr>
          </a:p>
        </p:txBody>
      </p:sp>
      <p:sp>
        <p:nvSpPr>
          <p:cNvPr id="78851" name="Rectangle 2"/>
          <p:cNvSpPr>
            <a:spLocks noGrp="1" noRot="1" noChangeAspect="1" noChangeArrowheads="1" noTextEdit="1"/>
          </p:cNvSpPr>
          <p:nvPr>
            <p:ph type="sldImg" idx="4294967295"/>
          </p:nvPr>
        </p:nvSpPr>
        <p:spPr>
          <a:xfrm>
            <a:off x="381000" y="685800"/>
            <a:ext cx="6096000" cy="3429000"/>
          </a:xfrm>
          <a:ln/>
        </p:spPr>
      </p:sp>
      <p:sp>
        <p:nvSpPr>
          <p:cNvPr id="78852"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2C2C71D4-D62D-4A6B-8A04-F2584F93FC12}" type="slidenum">
              <a:rPr lang="en-US" altLang="zh-CN" sz="1200">
                <a:latin typeface="Calibri" pitchFamily="34" charset="0"/>
              </a:rPr>
              <a:pPr algn="r" eaLnBrk="1" hangingPunct="1"/>
              <a:t>36</a:t>
            </a:fld>
            <a:endParaRPr lang="en-US" altLang="zh-CN" sz="1200">
              <a:latin typeface="Calibri" pitchFamily="34" charset="0"/>
            </a:endParaRPr>
          </a:p>
        </p:txBody>
      </p:sp>
      <p:sp>
        <p:nvSpPr>
          <p:cNvPr id="80899" name="Rectangle 2"/>
          <p:cNvSpPr>
            <a:spLocks noGrp="1" noRot="1" noChangeAspect="1" noChangeArrowheads="1" noTextEdit="1"/>
          </p:cNvSpPr>
          <p:nvPr>
            <p:ph type="sldImg" idx="4294967295"/>
          </p:nvPr>
        </p:nvSpPr>
        <p:spPr>
          <a:xfrm>
            <a:off x="381000" y="685800"/>
            <a:ext cx="6096000" cy="3429000"/>
          </a:xfrm>
          <a:ln/>
        </p:spPr>
      </p:sp>
      <p:sp>
        <p:nvSpPr>
          <p:cNvPr id="80900"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97B3BA51-1F77-402B-817D-7062BDA97A91}" type="slidenum">
              <a:rPr lang="en-US" altLang="zh-CN" sz="1200">
                <a:latin typeface="Calibri" pitchFamily="34" charset="0"/>
              </a:rPr>
              <a:pPr algn="r" eaLnBrk="1" hangingPunct="1"/>
              <a:t>37</a:t>
            </a:fld>
            <a:endParaRPr lang="en-US" altLang="zh-CN" sz="1200">
              <a:latin typeface="Calibri" pitchFamily="34" charset="0"/>
            </a:endParaRPr>
          </a:p>
        </p:txBody>
      </p:sp>
      <p:sp>
        <p:nvSpPr>
          <p:cNvPr id="82947" name="Rectangle 2"/>
          <p:cNvSpPr>
            <a:spLocks noGrp="1" noRot="1" noChangeAspect="1" noChangeArrowheads="1" noTextEdit="1"/>
          </p:cNvSpPr>
          <p:nvPr>
            <p:ph type="sldImg" idx="4294967295"/>
          </p:nvPr>
        </p:nvSpPr>
        <p:spPr>
          <a:xfrm>
            <a:off x="381000" y="685800"/>
            <a:ext cx="6096000" cy="3429000"/>
          </a:xfrm>
          <a:ln/>
        </p:spPr>
      </p:sp>
      <p:sp>
        <p:nvSpPr>
          <p:cNvPr id="8294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BDP:</a:t>
            </a:r>
            <a:r>
              <a:rPr lang="zh-CN" altLang="en-US" dirty="0"/>
              <a:t>时延带宽积</a:t>
            </a:r>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39</a:t>
            </a:fld>
            <a:endParaRPr kumimoji="1" lang="zh-CN" altLang="en-US">
              <a:solidFill>
                <a:prstClr val="black"/>
              </a:solidFill>
            </a:endParaRPr>
          </a:p>
        </p:txBody>
      </p:sp>
    </p:spTree>
    <p:extLst>
      <p:ext uri="{BB962C8B-B14F-4D97-AF65-F5344CB8AC3E}">
        <p14:creationId xmlns:p14="http://schemas.microsoft.com/office/powerpoint/2010/main" val="578974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41</a:t>
            </a:fld>
            <a:endParaRPr kumimoji="1" lang="zh-CN" altLang="en-US">
              <a:solidFill>
                <a:prstClr val="black"/>
              </a:solidFill>
            </a:endParaRPr>
          </a:p>
        </p:txBody>
      </p:sp>
    </p:spTree>
    <p:extLst>
      <p:ext uri="{BB962C8B-B14F-4D97-AF65-F5344CB8AC3E}">
        <p14:creationId xmlns:p14="http://schemas.microsoft.com/office/powerpoint/2010/main" val="3182191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42</a:t>
            </a:fld>
            <a:endParaRPr kumimoji="1" lang="zh-CN" altLang="en-US">
              <a:solidFill>
                <a:prstClr val="black"/>
              </a:solidFill>
            </a:endParaRPr>
          </a:p>
        </p:txBody>
      </p:sp>
    </p:spTree>
    <p:extLst>
      <p:ext uri="{BB962C8B-B14F-4D97-AF65-F5344CB8AC3E}">
        <p14:creationId xmlns:p14="http://schemas.microsoft.com/office/powerpoint/2010/main" val="2101985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rPr>
              <a:pPr/>
              <a:t>43</a:t>
            </a:fld>
            <a:endParaRPr kumimoji="1" lang="zh-CN" altLang="en-US">
              <a:solidFill>
                <a:prstClr val="black"/>
              </a:solidFill>
            </a:endParaRPr>
          </a:p>
        </p:txBody>
      </p:sp>
    </p:spTree>
    <p:extLst>
      <p:ext uri="{BB962C8B-B14F-4D97-AF65-F5344CB8AC3E}">
        <p14:creationId xmlns:p14="http://schemas.microsoft.com/office/powerpoint/2010/main" val="2775267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路径是均衡的当且仅当横轴与纵轴位于</a:t>
            </a:r>
            <a:r>
              <a:rPr lang="en-US" altLang="zh-CN" dirty="0"/>
              <a:t>BDP</a:t>
            </a:r>
            <a:r>
              <a:rPr lang="zh-CN" altLang="en-US" dirty="0"/>
              <a:t>处虚线与蓝色直线的交点处</a:t>
            </a:r>
            <a:endParaRPr lang="en-US" altLang="zh-CN" dirty="0"/>
          </a:p>
          <a:p>
            <a:r>
              <a:rPr lang="zh-CN" altLang="en-US" dirty="0"/>
              <a:t>当瓶颈链路中出现排队队列时传播中数据持续增加直至</a:t>
            </a:r>
            <a:r>
              <a:rPr lang="en-US" altLang="zh-CN" dirty="0" err="1"/>
              <a:t>BDP+Bufsize</a:t>
            </a:r>
            <a:r>
              <a:rPr lang="zh-CN" altLang="en-US" dirty="0"/>
              <a:t>，红色虚线代表出现丢包</a:t>
            </a:r>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44</a:t>
            </a:fld>
            <a:endParaRPr kumimoji="1" lang="zh-CN" altLang="en-US">
              <a:solidFill>
                <a:prstClr val="black"/>
              </a:solidFill>
            </a:endParaRPr>
          </a:p>
        </p:txBody>
      </p:sp>
    </p:spTree>
    <p:extLst>
      <p:ext uri="{BB962C8B-B14F-4D97-AF65-F5344CB8AC3E}">
        <p14:creationId xmlns:p14="http://schemas.microsoft.com/office/powerpoint/2010/main" val="205683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BF157F1F-F763-4149-A4F5-BFB1F955B840}" type="slidenum">
              <a:rPr lang="en-US" altLang="zh-CN" sz="1200">
                <a:latin typeface="Calibri" pitchFamily="34" charset="0"/>
              </a:rPr>
              <a:pPr algn="r" eaLnBrk="1" hangingPunct="1"/>
              <a:t>8</a:t>
            </a:fld>
            <a:endParaRPr lang="en-US" altLang="zh-CN" sz="1200">
              <a:latin typeface="Calibri" pitchFamily="34" charset="0"/>
            </a:endParaRPr>
          </a:p>
        </p:txBody>
      </p:sp>
      <p:sp>
        <p:nvSpPr>
          <p:cNvPr id="25603" name="Rectangle 2"/>
          <p:cNvSpPr>
            <a:spLocks noGrp="1" noRot="1" noChangeAspect="1" noChangeArrowheads="1" noTextEdit="1"/>
          </p:cNvSpPr>
          <p:nvPr>
            <p:ph type="sldImg" idx="4294967295"/>
          </p:nvPr>
        </p:nvSpPr>
        <p:spPr>
          <a:xfrm>
            <a:off x="381000" y="685800"/>
            <a:ext cx="6096000" cy="3429000"/>
          </a:xfrm>
          <a:ln/>
        </p:spPr>
      </p:sp>
      <p:sp>
        <p:nvSpPr>
          <p:cNvPr id="2560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rPr>
              <a:pPr/>
              <a:t>46</a:t>
            </a:fld>
            <a:endParaRPr kumimoji="1" lang="zh-CN" altLang="en-US">
              <a:solidFill>
                <a:prstClr val="black"/>
              </a:solidFill>
            </a:endParaRPr>
          </a:p>
        </p:txBody>
      </p:sp>
    </p:spTree>
    <p:extLst>
      <p:ext uri="{BB962C8B-B14F-4D97-AF65-F5344CB8AC3E}">
        <p14:creationId xmlns:p14="http://schemas.microsoft.com/office/powerpoint/2010/main" val="2368409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47</a:t>
            </a:fld>
            <a:endParaRPr kumimoji="1" lang="zh-CN" altLang="en-US">
              <a:solidFill>
                <a:prstClr val="black"/>
              </a:solidFill>
            </a:endParaRPr>
          </a:p>
        </p:txBody>
      </p:sp>
    </p:spTree>
    <p:extLst>
      <p:ext uri="{BB962C8B-B14F-4D97-AF65-F5344CB8AC3E}">
        <p14:creationId xmlns:p14="http://schemas.microsoft.com/office/powerpoint/2010/main" val="2674054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735D39-7B2B-4FE4-8EEE-AB4E3BA560CB}" type="slidenum">
              <a:rPr lang="en-US" altLang="zh-CN" smtClean="0"/>
              <a:pPr/>
              <a:t>48</a:t>
            </a:fld>
            <a:endParaRPr lang="zh-CN" altLang="en-US"/>
          </a:p>
        </p:txBody>
      </p:sp>
    </p:spTree>
    <p:extLst>
      <p:ext uri="{BB962C8B-B14F-4D97-AF65-F5344CB8AC3E}">
        <p14:creationId xmlns:p14="http://schemas.microsoft.com/office/powerpoint/2010/main" val="2673468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840B8802-914A-7C41-BC77-CC54DEE99EEF}" type="slidenum">
              <a:rPr kumimoji="1" lang="zh-CN" altLang="en-US" smtClean="0">
                <a:solidFill>
                  <a:prstClr val="black"/>
                </a:solidFill>
              </a:rPr>
              <a:pPr/>
              <a:t>51</a:t>
            </a:fld>
            <a:endParaRPr kumimoji="1" lang="zh-CN" altLang="en-US">
              <a:solidFill>
                <a:prstClr val="black"/>
              </a:solidFill>
            </a:endParaRPr>
          </a:p>
        </p:txBody>
      </p:sp>
    </p:spTree>
    <p:extLst>
      <p:ext uri="{BB962C8B-B14F-4D97-AF65-F5344CB8AC3E}">
        <p14:creationId xmlns:p14="http://schemas.microsoft.com/office/powerpoint/2010/main" val="1058201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TCP</a:t>
            </a:r>
            <a:r>
              <a:rPr kumimoji="1" lang="zh-CN" altLang="en-US" dirty="0"/>
              <a:t>是广泛使用的传统的传输层协议，其存在以下问题：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体系僵化，难以再进行改进和扩展。近年来仍有研究者在孜孜不倦地改进</a:t>
            </a:r>
            <a:r>
              <a:rPr lang="en-US" altLang="zh-CN" dirty="0"/>
              <a:t>TCP</a:t>
            </a:r>
            <a:r>
              <a:rPr lang="zh-CN" altLang="en-US" dirty="0"/>
              <a:t>的机制，然而都没有得到大规模的部署。原因是很多中间设备会对数据包进行操作，例如防火墙为了安全阻挡不熟悉的包，因此</a:t>
            </a:r>
            <a:r>
              <a:rPr lang="en-US" altLang="zh-CN" dirty="0"/>
              <a:t>TCP</a:t>
            </a:r>
            <a:r>
              <a:rPr lang="zh-CN" altLang="en-US" dirty="0"/>
              <a:t>修改后，需要等中间设备更新后才能正常使用。</a:t>
            </a:r>
            <a:r>
              <a:rPr lang="en-US" altLang="zh-CN" dirty="0"/>
              <a:t>(</a:t>
            </a:r>
            <a:r>
              <a:rPr lang="zh-CN" altLang="en-US" dirty="0"/>
              <a:t>关于</a:t>
            </a:r>
            <a:r>
              <a:rPr lang="en-US" altLang="zh-CN" dirty="0"/>
              <a:t>TCP</a:t>
            </a:r>
            <a:r>
              <a:rPr lang="zh-CN" altLang="en-US" dirty="0"/>
              <a:t>僵化的问题，</a:t>
            </a:r>
            <a:r>
              <a:rPr lang="en-US" altLang="zh-CN" dirty="0" err="1"/>
              <a:t>sigcomm</a:t>
            </a:r>
            <a:r>
              <a:rPr lang="zh-CN" altLang="en-US" dirty="0"/>
              <a:t>上有过详细讨论：</a:t>
            </a:r>
            <a:r>
              <a:rPr lang="en-US" altLang="zh-CN" dirty="0"/>
              <a:t>Honda, Michio, et al. "Is it still possible to extend TCP?." </a:t>
            </a:r>
            <a:r>
              <a:rPr lang="en-US" altLang="zh-CN" i="1" dirty="0"/>
              <a:t>Proceedings of the 2011 ACM SIGCOMM conference on Internet measurement conference</a:t>
            </a:r>
            <a:r>
              <a:rPr lang="en-US" altLang="zh-CN" dirty="0"/>
              <a:t>. ACM, 2011.)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TCP</a:t>
            </a:r>
            <a:r>
              <a:rPr lang="zh-CN" altLang="en-US" dirty="0"/>
              <a:t>一般实现在操作系统内部，而</a:t>
            </a:r>
            <a:r>
              <a:rPr lang="zh-CN" altLang="en-US" sz="1200" kern="1200" dirty="0">
                <a:solidFill>
                  <a:schemeClr val="tx1"/>
                </a:solidFill>
                <a:latin typeface="+mn-lt"/>
                <a:ea typeface="+mn-ea"/>
                <a:cs typeface="+mn-cs"/>
              </a:rPr>
              <a:t>更新操作系统比更新应用困难很多；例如我们平常用手机，平均每天都有应用在更新，但是手机的操作系统却要很久才会更新一次。根本原因在于改进传输协议的最终受益者是应用，而不是中间设备或是操作系统，因此修改传输协议的主动权应该拿回到应用手中！</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zh-CN" altLang="en-US" dirty="0"/>
              <a:t>当前，互联网上的流量有两个变化的趋势，一是低时延的应用越来越多，从而很多数据对时延很敏感；二是由于安全和隐私问题得到越来越多的关注，加密流量占比越来越大。右下角的图展示了</a:t>
            </a:r>
            <a:r>
              <a:rPr lang="en-US" altLang="zh-CN" dirty="0"/>
              <a:t>2012</a:t>
            </a:r>
            <a:r>
              <a:rPr lang="zh-CN" altLang="en-US" dirty="0"/>
              <a:t>年到</a:t>
            </a:r>
            <a:r>
              <a:rPr lang="en-US" altLang="zh-CN" dirty="0"/>
              <a:t>2016</a:t>
            </a:r>
            <a:r>
              <a:rPr lang="zh-CN" altLang="en-US" dirty="0"/>
              <a:t>年间，互联网上加密的流量从不到</a:t>
            </a:r>
            <a:r>
              <a:rPr lang="en-US" altLang="zh-CN" dirty="0"/>
              <a:t>20%</a:t>
            </a:r>
            <a:r>
              <a:rPr lang="zh-CN" altLang="en-US" dirty="0"/>
              <a:t>迅速增加到将近</a:t>
            </a:r>
            <a:r>
              <a:rPr lang="en-US" altLang="zh-CN" dirty="0"/>
              <a:t>90%</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在这两个趋势下，</a:t>
            </a:r>
            <a:r>
              <a:rPr lang="en-US" altLang="zh-CN" dirty="0"/>
              <a:t>TCP</a:t>
            </a:r>
            <a:r>
              <a:rPr lang="zh-CN" altLang="en-US" dirty="0"/>
              <a:t>体系的两个性能问题日益突出：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a:t>
            </a:r>
            <a:r>
              <a:rPr lang="zh-CN" altLang="en-US" dirty="0"/>
              <a:t>）握手带来的时延：目前加密流量仍然以使用</a:t>
            </a:r>
            <a:r>
              <a:rPr lang="en-US" altLang="zh-CN" dirty="0"/>
              <a:t>TLS</a:t>
            </a:r>
            <a:r>
              <a:rPr lang="zh-CN" altLang="en-US" dirty="0"/>
              <a:t>加密的</a:t>
            </a:r>
            <a:r>
              <a:rPr lang="en-US" altLang="zh-CN" dirty="0"/>
              <a:t>TCP</a:t>
            </a:r>
            <a:r>
              <a:rPr lang="zh-CN" altLang="en-US" dirty="0"/>
              <a:t>流量（即</a:t>
            </a:r>
            <a:r>
              <a:rPr lang="en-US" altLang="zh-CN" dirty="0"/>
              <a:t>HTTPS</a:t>
            </a:r>
            <a:r>
              <a:rPr lang="zh-CN" altLang="en-US" dirty="0"/>
              <a:t>）为主，这种情况下</a:t>
            </a:r>
            <a:r>
              <a:rPr lang="en-US" altLang="zh-CN" sz="1200" kern="1200" dirty="0">
                <a:solidFill>
                  <a:schemeClr val="tx1"/>
                </a:solidFill>
                <a:latin typeface="+mn-lt"/>
                <a:ea typeface="+mn-ea"/>
                <a:cs typeface="+mn-cs"/>
              </a:rPr>
              <a:t>TCP</a:t>
            </a:r>
            <a:r>
              <a:rPr lang="zh-CN" altLang="en-US" sz="1200" kern="1200" dirty="0">
                <a:solidFill>
                  <a:schemeClr val="tx1"/>
                </a:solidFill>
                <a:latin typeface="+mn-lt"/>
                <a:ea typeface="+mn-ea"/>
                <a:cs typeface="+mn-cs"/>
              </a:rPr>
              <a:t>握手需要的</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RTT+TLS</a:t>
            </a:r>
            <a:r>
              <a:rPr lang="zh-CN" altLang="en-US" sz="1200" kern="1200" dirty="0">
                <a:solidFill>
                  <a:schemeClr val="tx1"/>
                </a:solidFill>
                <a:latin typeface="+mn-lt"/>
                <a:ea typeface="+mn-ea"/>
                <a:cs typeface="+mn-cs"/>
              </a:rPr>
              <a:t>握手需要的</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RTT</a:t>
            </a:r>
            <a:r>
              <a:rPr lang="zh-CN" altLang="en-US" sz="1200" kern="1200" dirty="0">
                <a:solidFill>
                  <a:schemeClr val="tx1"/>
                </a:solidFill>
                <a:latin typeface="+mn-lt"/>
                <a:ea typeface="+mn-ea"/>
                <a:cs typeface="+mn-cs"/>
              </a:rPr>
              <a:t>，使得数据传送之前需要等待</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RTT</a:t>
            </a:r>
            <a:r>
              <a:rPr lang="zh-CN" altLang="en-US" sz="1200" kern="1200" dirty="0">
                <a:solidFill>
                  <a:schemeClr val="tx1"/>
                </a:solidFill>
                <a:latin typeface="+mn-lt"/>
                <a:ea typeface="+mn-ea"/>
                <a:cs typeface="+mn-cs"/>
              </a:rPr>
              <a:t>；由于互联网上大部分传输都是很短暂的，本来就不用持续多久的传输，等待</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RTT</a:t>
            </a:r>
            <a:r>
              <a:rPr lang="zh-CN" altLang="en-US" sz="1200" kern="1200" dirty="0">
                <a:solidFill>
                  <a:schemeClr val="tx1"/>
                </a:solidFill>
                <a:latin typeface="+mn-lt"/>
                <a:ea typeface="+mn-ea"/>
                <a:cs typeface="+mn-cs"/>
              </a:rPr>
              <a:t>是难以容忍的</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53</a:t>
            </a:fld>
            <a:endParaRPr kumimoji="1" lang="zh-CN" altLang="en-US">
              <a:solidFill>
                <a:prstClr val="black"/>
              </a:solidFill>
            </a:endParaRPr>
          </a:p>
        </p:txBody>
      </p:sp>
    </p:spTree>
    <p:extLst>
      <p:ext uri="{BB962C8B-B14F-4D97-AF65-F5344CB8AC3E}">
        <p14:creationId xmlns:p14="http://schemas.microsoft.com/office/powerpoint/2010/main" val="386684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a:t>
            </a:r>
            <a:r>
              <a:rPr lang="en-US" altLang="zh-CN" sz="1200" dirty="0">
                <a:latin typeface="微软雅黑" panose="020B0503020204020204" pitchFamily="34" charset="-122"/>
                <a:ea typeface="微软雅黑" panose="020B0503020204020204" pitchFamily="34" charset="-122"/>
              </a:rPr>
              <a:t>HTTP</a:t>
            </a:r>
            <a:r>
              <a:rPr lang="zh-CN" altLang="en-US" sz="1200" dirty="0">
                <a:latin typeface="微软雅黑" panose="020B0503020204020204" pitchFamily="34" charset="-122"/>
                <a:ea typeface="微软雅黑" panose="020B0503020204020204" pitchFamily="34" charset="-122"/>
              </a:rPr>
              <a:t>协议常常同时进行多个请求的传输，当一个包丢失时，所有使用这个</a:t>
            </a:r>
            <a:r>
              <a:rPr lang="en-US" altLang="zh-CN" sz="1200" dirty="0">
                <a:latin typeface="微软雅黑" panose="020B0503020204020204" pitchFamily="34" charset="-122"/>
                <a:ea typeface="微软雅黑" panose="020B0503020204020204" pitchFamily="34" charset="-122"/>
              </a:rPr>
              <a:t>TCP</a:t>
            </a:r>
            <a:r>
              <a:rPr lang="zh-CN" altLang="en-US" sz="1200" dirty="0">
                <a:latin typeface="微软雅黑" panose="020B0503020204020204" pitchFamily="34" charset="-122"/>
                <a:ea typeface="微软雅黑" panose="020B0503020204020204" pitchFamily="34" charset="-122"/>
              </a:rPr>
              <a:t>连接进行传输的请求都会受到影响，即队头阻塞问题</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54</a:t>
            </a:fld>
            <a:endParaRPr kumimoji="1" lang="zh-CN" altLang="en-US">
              <a:solidFill>
                <a:prstClr val="black"/>
              </a:solidFill>
            </a:endParaRPr>
          </a:p>
        </p:txBody>
      </p:sp>
    </p:spTree>
    <p:extLst>
      <p:ext uri="{BB962C8B-B14F-4D97-AF65-F5344CB8AC3E}">
        <p14:creationId xmlns:p14="http://schemas.microsoft.com/office/powerpoint/2010/main" val="3555665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互联网中最常见的应用结构如左图所示：</a:t>
            </a:r>
            <a:r>
              <a:rPr lang="en-US" altLang="zh-CN" dirty="0"/>
              <a:t>TCP/IP</a:t>
            </a:r>
            <a:r>
              <a:rPr lang="zh-CN" altLang="en-US" dirty="0"/>
              <a:t>提供了基本的数据传输服务，</a:t>
            </a:r>
            <a:r>
              <a:rPr lang="en-US" altLang="zh-CN" dirty="0"/>
              <a:t>TLS</a:t>
            </a:r>
            <a:r>
              <a:rPr lang="zh-CN" altLang="en-US" dirty="0"/>
              <a:t>协议会在数据下发给</a:t>
            </a:r>
            <a:r>
              <a:rPr lang="en-US" altLang="zh-CN" dirty="0"/>
              <a:t>TCP</a:t>
            </a:r>
            <a:r>
              <a:rPr lang="zh-CN" altLang="en-US" dirty="0"/>
              <a:t>之前进行加密，</a:t>
            </a:r>
            <a:r>
              <a:rPr lang="en-US" altLang="zh-CN" dirty="0"/>
              <a:t>HTTP</a:t>
            </a:r>
            <a:r>
              <a:rPr lang="zh-CN" altLang="en-US" dirty="0"/>
              <a:t>协议则用来定义如何发起请求</a:t>
            </a:r>
            <a:r>
              <a:rPr lang="en-US" altLang="zh-CN" dirty="0"/>
              <a:t>-</a:t>
            </a:r>
            <a:r>
              <a:rPr lang="zh-CN" altLang="en-US" dirty="0"/>
              <a:t>如何响应请求，大部分的应用就是在</a:t>
            </a:r>
            <a:r>
              <a:rPr lang="en-US" altLang="zh-CN" dirty="0"/>
              <a:t>HTTP</a:t>
            </a:r>
            <a:r>
              <a:rPr lang="zh-CN" altLang="en-US" dirty="0"/>
              <a:t>之上来实现的。</a:t>
            </a:r>
            <a:endParaRPr lang="en-US" altLang="zh-CN" dirty="0"/>
          </a:p>
          <a:p>
            <a:endParaRPr lang="en-US" altLang="zh-CN" dirty="0"/>
          </a:p>
          <a:p>
            <a:r>
              <a:rPr lang="zh-CN" altLang="en-US" sz="1200" b="0" i="0" u="none" strike="noStrike" kern="1200" baseline="0" dirty="0">
                <a:solidFill>
                  <a:schemeClr val="tx1"/>
                </a:solidFill>
                <a:latin typeface="+mn-lt"/>
                <a:ea typeface="+mn-ea"/>
                <a:cs typeface="+mn-cs"/>
              </a:rPr>
              <a:t>为了对这一结构进行加速，</a:t>
            </a:r>
            <a:r>
              <a:rPr lang="en-US" altLang="zh-CN" sz="1200" b="0" i="0" u="none" strike="noStrike" kern="1200" baseline="0" dirty="0">
                <a:solidFill>
                  <a:schemeClr val="tx1"/>
                </a:solidFill>
                <a:latin typeface="+mn-lt"/>
                <a:ea typeface="+mn-ea"/>
                <a:cs typeface="+mn-cs"/>
              </a:rPr>
              <a:t>QUIC</a:t>
            </a:r>
            <a:r>
              <a:rPr lang="zh-CN" altLang="en-US" sz="1200" b="0" i="0" u="none" strike="noStrike" kern="1200" baseline="0" dirty="0">
                <a:solidFill>
                  <a:schemeClr val="tx1"/>
                </a:solidFill>
                <a:latin typeface="+mn-lt"/>
                <a:ea typeface="+mn-ea"/>
                <a:cs typeface="+mn-cs"/>
              </a:rPr>
              <a:t>实现了</a:t>
            </a:r>
            <a:r>
              <a:rPr lang="en-US" altLang="zh-CN" sz="1200" b="0" i="0" u="none" strike="noStrike" kern="1200" baseline="0" dirty="0">
                <a:solidFill>
                  <a:schemeClr val="tx1"/>
                </a:solidFill>
                <a:latin typeface="+mn-lt"/>
                <a:ea typeface="+mn-ea"/>
                <a:cs typeface="+mn-cs"/>
              </a:rPr>
              <a:t>HTTP</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TLS</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TCP</a:t>
            </a:r>
            <a:r>
              <a:rPr lang="zh-CN" altLang="en-US" sz="1200" b="0" i="0" u="none" strike="noStrike" kern="1200" baseline="0" dirty="0">
                <a:solidFill>
                  <a:schemeClr val="tx1"/>
                </a:solidFill>
                <a:latin typeface="+mn-lt"/>
                <a:ea typeface="+mn-ea"/>
                <a:cs typeface="+mn-cs"/>
              </a:rPr>
              <a:t>的大部分功能来替换传统的</a:t>
            </a:r>
            <a:r>
              <a:rPr lang="en-US" altLang="zh-CN" sz="1200" b="0" i="0" u="none" strike="noStrike" kern="1200" baseline="0" dirty="0">
                <a:solidFill>
                  <a:schemeClr val="tx1"/>
                </a:solidFill>
                <a:latin typeface="+mn-lt"/>
                <a:ea typeface="+mn-ea"/>
                <a:cs typeface="+mn-cs"/>
              </a:rPr>
              <a:t>HTTP-TLS-TCP</a:t>
            </a:r>
            <a:r>
              <a:rPr lang="zh-CN" altLang="en-US" sz="1200" b="0" i="0" u="none" strike="noStrike" kern="1200" baseline="0" dirty="0">
                <a:solidFill>
                  <a:schemeClr val="tx1"/>
                </a:solidFill>
                <a:latin typeface="+mn-lt"/>
                <a:ea typeface="+mn-ea"/>
                <a:cs typeface="+mn-cs"/>
              </a:rPr>
              <a:t>体系。</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QUIC</a:t>
            </a:r>
            <a:r>
              <a:rPr lang="zh-CN" altLang="en-US" sz="1200" b="0" i="0" u="none" strike="noStrike" kern="1200" baseline="0" dirty="0">
                <a:solidFill>
                  <a:schemeClr val="tx1"/>
                </a:solidFill>
                <a:latin typeface="+mn-lt"/>
                <a:ea typeface="+mn-ea"/>
                <a:cs typeface="+mn-cs"/>
              </a:rPr>
              <a:t>的代码实现在用户态中，所以</a:t>
            </a:r>
            <a:r>
              <a:rPr lang="en-US" altLang="zh-CN" sz="1200" b="0" i="0" u="none" strike="noStrike" kern="1200" baseline="0" dirty="0">
                <a:solidFill>
                  <a:schemeClr val="tx1"/>
                </a:solidFill>
                <a:latin typeface="+mn-lt"/>
                <a:ea typeface="+mn-ea"/>
                <a:cs typeface="+mn-cs"/>
              </a:rPr>
              <a:t>QUIC</a:t>
            </a:r>
            <a:r>
              <a:rPr lang="zh-CN" altLang="en-US" sz="1200" b="0" i="0" u="none" strike="noStrike" kern="1200" baseline="0" dirty="0">
                <a:solidFill>
                  <a:schemeClr val="tx1"/>
                </a:solidFill>
                <a:latin typeface="+mn-lt"/>
                <a:ea typeface="+mn-ea"/>
                <a:cs typeface="+mn-cs"/>
              </a:rPr>
              <a:t>的更新可以和应用同步进行，不需要等待操作系统的更新。</a:t>
            </a:r>
            <a:r>
              <a:rPr lang="en-US" altLang="zh-CN" sz="1200" b="0" i="0" u="none" strike="noStrike" kern="1200" baseline="0" dirty="0">
                <a:solidFill>
                  <a:schemeClr val="tx1"/>
                </a:solidFill>
                <a:latin typeface="+mn-lt"/>
                <a:ea typeface="+mn-ea"/>
                <a:cs typeface="+mn-cs"/>
              </a:rPr>
              <a:t>QUIC</a:t>
            </a:r>
            <a:r>
              <a:rPr lang="zh-CN" altLang="en-US" sz="1200" b="0" i="0" u="none" strike="noStrike" kern="1200" baseline="0" dirty="0">
                <a:solidFill>
                  <a:schemeClr val="tx1"/>
                </a:solidFill>
                <a:latin typeface="+mn-lt"/>
                <a:ea typeface="+mn-ea"/>
                <a:cs typeface="+mn-cs"/>
              </a:rPr>
              <a:t>数据包通过下层的</a:t>
            </a:r>
            <a:r>
              <a:rPr lang="en-US" altLang="zh-CN" sz="1200" b="0" i="0" u="none" strike="noStrike" kern="1200" baseline="0" dirty="0">
                <a:solidFill>
                  <a:schemeClr val="tx1"/>
                </a:solidFill>
                <a:latin typeface="+mn-lt"/>
                <a:ea typeface="+mn-ea"/>
                <a:cs typeface="+mn-cs"/>
              </a:rPr>
              <a:t>UDP</a:t>
            </a:r>
            <a:r>
              <a:rPr lang="zh-CN" altLang="en-US" sz="1200" b="0" i="0" u="none" strike="noStrike" kern="1200" baseline="0" dirty="0">
                <a:solidFill>
                  <a:schemeClr val="tx1"/>
                </a:solidFill>
                <a:latin typeface="+mn-lt"/>
                <a:ea typeface="+mn-ea"/>
                <a:cs typeface="+mn-cs"/>
              </a:rPr>
              <a:t>来进行发送</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55</a:t>
            </a:fld>
            <a:endParaRPr kumimoji="1" lang="zh-CN" altLang="en-US">
              <a:solidFill>
                <a:prstClr val="black"/>
              </a:solidFill>
            </a:endParaRPr>
          </a:p>
        </p:txBody>
      </p:sp>
    </p:spTree>
    <p:extLst>
      <p:ext uri="{BB962C8B-B14F-4D97-AF65-F5344CB8AC3E}">
        <p14:creationId xmlns:p14="http://schemas.microsoft.com/office/powerpoint/2010/main" val="3386197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制作者注：</a:t>
            </a:r>
            <a:r>
              <a:rPr lang="en-US" altLang="zh-CN" dirty="0"/>
              <a:t>QUIC</a:t>
            </a:r>
            <a:r>
              <a:rPr lang="zh-CN" altLang="en-US" dirty="0"/>
              <a:t>的包格式机制较为复杂。总体上分为长头包</a:t>
            </a:r>
            <a:r>
              <a:rPr lang="en-US" altLang="zh-CN" dirty="0"/>
              <a:t>(Long Header Packets) </a:t>
            </a:r>
            <a:r>
              <a:rPr lang="zh-CN" altLang="en-US" dirty="0"/>
              <a:t>和短头包</a:t>
            </a:r>
            <a:r>
              <a:rPr lang="en-US" altLang="zh-CN" dirty="0"/>
              <a:t>(Short Header Packets)</a:t>
            </a:r>
            <a:r>
              <a:rPr lang="zh-CN" altLang="en-US" dirty="0"/>
              <a:t>两种，其中长包头又分为多种。各种不同的包的格式均不一样。包的数据部分</a:t>
            </a:r>
            <a:r>
              <a:rPr lang="en-US" altLang="zh-CN" dirty="0"/>
              <a:t>(Packet Payload)</a:t>
            </a:r>
            <a:r>
              <a:rPr lang="zh-CN" altLang="en-US" dirty="0"/>
              <a:t>以</a:t>
            </a:r>
            <a:r>
              <a:rPr lang="en-US" altLang="zh-CN" dirty="0"/>
              <a:t>frame</a:t>
            </a:r>
            <a:r>
              <a:rPr lang="zh-CN" altLang="en-US" dirty="0"/>
              <a:t>的形式存在，</a:t>
            </a:r>
            <a:r>
              <a:rPr lang="en-US" altLang="zh-CN" dirty="0"/>
              <a:t>frame</a:t>
            </a:r>
            <a:r>
              <a:rPr lang="zh-CN" altLang="en-US" dirty="0"/>
              <a:t>的种类超过二十种，每一种的格式均不相同。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本页</a:t>
            </a:r>
            <a:r>
              <a:rPr lang="en-US" altLang="zh-CN" dirty="0"/>
              <a:t>PPT</a:t>
            </a:r>
            <a:r>
              <a:rPr lang="zh-CN" altLang="en-US" dirty="0"/>
              <a:t>仅给出简化的</a:t>
            </a:r>
            <a:r>
              <a:rPr lang="en-US" altLang="zh-CN" dirty="0"/>
              <a:t>QUIC</a:t>
            </a:r>
            <a:r>
              <a:rPr lang="zh-CN" altLang="en-US" dirty="0"/>
              <a:t>包格式介绍，目的是引出后续会用到的</a:t>
            </a:r>
            <a:r>
              <a:rPr lang="en-US" altLang="zh-CN" dirty="0"/>
              <a:t>Packet Number</a:t>
            </a:r>
            <a:r>
              <a:rPr lang="zh-CN" altLang="en-US" dirty="0"/>
              <a:t>和</a:t>
            </a:r>
            <a:r>
              <a:rPr lang="en-US" altLang="zh-CN" dirty="0"/>
              <a:t>Connection ID</a:t>
            </a:r>
            <a:r>
              <a:rPr lang="zh-CN" altLang="en-US" dirty="0"/>
              <a:t>两个概念。</a:t>
            </a:r>
            <a:r>
              <a:rPr lang="en-US" altLang="zh-CN" dirty="0"/>
              <a:t> </a:t>
            </a:r>
          </a:p>
          <a:p>
            <a:pPr marL="0" indent="0">
              <a:buNone/>
            </a:pPr>
            <a:endParaRPr lang="en-US" altLang="zh-CN" dirty="0"/>
          </a:p>
          <a:p>
            <a:pPr marL="0" indent="0">
              <a:buNone/>
            </a:pPr>
            <a:r>
              <a:rPr lang="en-US" altLang="zh-CN" dirty="0"/>
              <a:t>IANA, The Internet Assigned Numbers Authority</a:t>
            </a:r>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56</a:t>
            </a:fld>
            <a:endParaRPr kumimoji="1" lang="zh-CN" altLang="en-US">
              <a:solidFill>
                <a:prstClr val="black"/>
              </a:solidFill>
            </a:endParaRPr>
          </a:p>
        </p:txBody>
      </p:sp>
    </p:spTree>
    <p:extLst>
      <p:ext uri="{BB962C8B-B14F-4D97-AF65-F5344CB8AC3E}">
        <p14:creationId xmlns:p14="http://schemas.microsoft.com/office/powerpoint/2010/main" val="660900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57</a:t>
            </a:fld>
            <a:endParaRPr kumimoji="1" lang="zh-CN" altLang="en-US">
              <a:solidFill>
                <a:prstClr val="black"/>
              </a:solidFill>
            </a:endParaRPr>
          </a:p>
        </p:txBody>
      </p:sp>
    </p:spTree>
    <p:extLst>
      <p:ext uri="{BB962C8B-B14F-4D97-AF65-F5344CB8AC3E}">
        <p14:creationId xmlns:p14="http://schemas.microsoft.com/office/powerpoint/2010/main" val="2630561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58</a:t>
            </a:fld>
            <a:endParaRPr kumimoji="1" lang="zh-CN" altLang="en-US">
              <a:solidFill>
                <a:prstClr val="black"/>
              </a:solidFill>
            </a:endParaRPr>
          </a:p>
        </p:txBody>
      </p:sp>
    </p:spTree>
    <p:extLst>
      <p:ext uri="{BB962C8B-B14F-4D97-AF65-F5344CB8AC3E}">
        <p14:creationId xmlns:p14="http://schemas.microsoft.com/office/powerpoint/2010/main" val="409294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6C4532FB-AA32-42AA-843A-655624E79EE1}" type="slidenum">
              <a:rPr lang="en-US" altLang="zh-CN" sz="1200">
                <a:latin typeface="Calibri" pitchFamily="34" charset="0"/>
              </a:rPr>
              <a:pPr algn="r" eaLnBrk="1" hangingPunct="1"/>
              <a:t>13</a:t>
            </a:fld>
            <a:endParaRPr lang="en-US" altLang="zh-CN" sz="1200">
              <a:latin typeface="Calibri" pitchFamily="34" charset="0"/>
            </a:endParaRPr>
          </a:p>
        </p:txBody>
      </p:sp>
      <p:sp>
        <p:nvSpPr>
          <p:cNvPr id="31747" name="Rectangle 2"/>
          <p:cNvSpPr>
            <a:spLocks noGrp="1" noRot="1" noChangeAspect="1" noChangeArrowheads="1" noTextEdit="1"/>
          </p:cNvSpPr>
          <p:nvPr>
            <p:ph type="sldImg" idx="4294967295"/>
          </p:nvPr>
        </p:nvSpPr>
        <p:spPr>
          <a:xfrm>
            <a:off x="381000" y="685800"/>
            <a:ext cx="6096000" cy="3429000"/>
          </a:xfrm>
          <a:ln/>
        </p:spPr>
      </p:sp>
      <p:sp>
        <p:nvSpPr>
          <p:cNvPr id="3174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59</a:t>
            </a:fld>
            <a:endParaRPr kumimoji="1" lang="zh-CN" altLang="en-US">
              <a:solidFill>
                <a:prstClr val="black"/>
              </a:solidFill>
            </a:endParaRPr>
          </a:p>
        </p:txBody>
      </p:sp>
    </p:spTree>
    <p:extLst>
      <p:ext uri="{BB962C8B-B14F-4D97-AF65-F5344CB8AC3E}">
        <p14:creationId xmlns:p14="http://schemas.microsoft.com/office/powerpoint/2010/main" val="3216303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QUIC</a:t>
            </a:r>
            <a:r>
              <a:rPr lang="zh-CN" altLang="en-US" dirty="0"/>
              <a:t>的流量控制：机制和</a:t>
            </a:r>
            <a:r>
              <a:rPr lang="en-US" altLang="zh-CN" dirty="0"/>
              <a:t>TCP</a:t>
            </a:r>
            <a:r>
              <a:rPr lang="zh-CN" altLang="en-US" dirty="0"/>
              <a:t>类似，但是有连接级别（</a:t>
            </a:r>
            <a:r>
              <a:rPr lang="en-US" altLang="zh-CN" dirty="0"/>
              <a:t>connection-level</a:t>
            </a:r>
            <a:r>
              <a:rPr lang="zh-CN" altLang="en-US" dirty="0"/>
              <a:t>）和流级别（</a:t>
            </a:r>
            <a:r>
              <a:rPr lang="en-US" altLang="zh-CN" dirty="0"/>
              <a:t>stream-level</a:t>
            </a:r>
            <a:r>
              <a:rPr lang="zh-CN" altLang="en-US" dirty="0"/>
              <a:t>）两个级别。</a:t>
            </a:r>
            <a:endParaRPr lang="en-US" altLang="zh-CN" dirty="0"/>
          </a:p>
          <a:p>
            <a:endParaRPr lang="en-US" altLang="zh-CN" dirty="0"/>
          </a:p>
          <a:p>
            <a:r>
              <a:rPr lang="zh-CN" altLang="en-US" dirty="0"/>
              <a:t>连接级别：与</a:t>
            </a:r>
            <a:r>
              <a:rPr lang="en-US" altLang="zh-CN" dirty="0"/>
              <a:t>TCP</a:t>
            </a:r>
            <a:r>
              <a:rPr lang="zh-CN" altLang="en-US" dirty="0"/>
              <a:t>类似，限制一个连接能够占用的的接收端</a:t>
            </a:r>
            <a:r>
              <a:rPr lang="en-US" altLang="zh-CN" dirty="0"/>
              <a:t>buffer</a:t>
            </a:r>
            <a:r>
              <a:rPr lang="zh-CN" altLang="en-US" dirty="0"/>
              <a:t>。</a:t>
            </a:r>
            <a:endParaRPr lang="en-US" altLang="zh-CN" dirty="0"/>
          </a:p>
          <a:p>
            <a:endParaRPr lang="en-US" altLang="zh-CN" dirty="0"/>
          </a:p>
          <a:p>
            <a:r>
              <a:rPr lang="zh-CN" altLang="en-US" dirty="0"/>
              <a:t>流级别：限制各个流能占用的接收端</a:t>
            </a:r>
            <a:r>
              <a:rPr lang="en-US" altLang="zh-CN" dirty="0"/>
              <a:t>buffer</a:t>
            </a:r>
            <a:r>
              <a:rPr lang="zh-CN" altLang="en-US" dirty="0"/>
              <a:t>。</a:t>
            </a:r>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60</a:t>
            </a:fld>
            <a:endParaRPr kumimoji="1" lang="zh-CN" altLang="en-US">
              <a:solidFill>
                <a:prstClr val="black"/>
              </a:solidFill>
            </a:endParaRPr>
          </a:p>
        </p:txBody>
      </p:sp>
    </p:spTree>
    <p:extLst>
      <p:ext uri="{BB962C8B-B14F-4D97-AF65-F5344CB8AC3E}">
        <p14:creationId xmlns:p14="http://schemas.microsoft.com/office/powerpoint/2010/main" val="2063605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The use of UDP allows QUIC packets to traverse middleboxes. QUIC is an encrypted transport: packets are authenticated and encrypted, preventing modification and limiting ossification of the protocol by middleboxes.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solidFill>
                  <a:prstClr val="black"/>
                </a:solidFill>
              </a:rPr>
              <a:pPr/>
              <a:t>61</a:t>
            </a:fld>
            <a:endParaRPr kumimoji="1" lang="zh-CN" altLang="en-US">
              <a:solidFill>
                <a:prstClr val="black"/>
              </a:solidFill>
            </a:endParaRPr>
          </a:p>
        </p:txBody>
      </p:sp>
    </p:spTree>
    <p:extLst>
      <p:ext uri="{BB962C8B-B14F-4D97-AF65-F5344CB8AC3E}">
        <p14:creationId xmlns:p14="http://schemas.microsoft.com/office/powerpoint/2010/main" val="303588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D9C31D00-175D-4318-9F44-798F60CB213F}" type="slidenum">
              <a:rPr lang="en-US" altLang="zh-CN" sz="1200">
                <a:latin typeface="Calibri" pitchFamily="34" charset="0"/>
              </a:rPr>
              <a:pPr algn="r" eaLnBrk="1" hangingPunct="1"/>
              <a:t>14</a:t>
            </a:fld>
            <a:endParaRPr lang="en-US" altLang="zh-CN" sz="1200">
              <a:latin typeface="Calibri" pitchFamily="34" charset="0"/>
            </a:endParaRPr>
          </a:p>
        </p:txBody>
      </p:sp>
      <p:sp>
        <p:nvSpPr>
          <p:cNvPr id="33795" name="Rectangle 2"/>
          <p:cNvSpPr>
            <a:spLocks noGrp="1" noRot="1" noChangeAspect="1" noChangeArrowheads="1" noTextEdit="1"/>
          </p:cNvSpPr>
          <p:nvPr>
            <p:ph type="sldImg" idx="4294967295"/>
          </p:nvPr>
        </p:nvSpPr>
        <p:spPr>
          <a:xfrm>
            <a:off x="381000" y="685800"/>
            <a:ext cx="6096000" cy="3429000"/>
          </a:xfrm>
          <a:ln/>
        </p:spPr>
      </p:sp>
      <p:sp>
        <p:nvSpPr>
          <p:cNvPr id="33796"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4595A3B4-67FC-488E-B7B2-F1BFD7015C87}" type="slidenum">
              <a:rPr lang="en-US" altLang="zh-CN" sz="1200">
                <a:latin typeface="Calibri" pitchFamily="34" charset="0"/>
              </a:rPr>
              <a:pPr algn="r" eaLnBrk="1" hangingPunct="1"/>
              <a:t>15</a:t>
            </a:fld>
            <a:endParaRPr lang="en-US" altLang="zh-CN" sz="1200">
              <a:latin typeface="Calibri" pitchFamily="34" charset="0"/>
            </a:endParaRPr>
          </a:p>
        </p:txBody>
      </p:sp>
      <p:sp>
        <p:nvSpPr>
          <p:cNvPr id="35843" name="Rectangle 2"/>
          <p:cNvSpPr>
            <a:spLocks noGrp="1" noRot="1" noChangeAspect="1" noChangeArrowheads="1" noTextEdit="1"/>
          </p:cNvSpPr>
          <p:nvPr>
            <p:ph type="sldImg" idx="4294967295"/>
          </p:nvPr>
        </p:nvSpPr>
        <p:spPr>
          <a:xfrm>
            <a:off x="381000" y="685800"/>
            <a:ext cx="6096000" cy="3429000"/>
          </a:xfrm>
          <a:ln/>
        </p:spPr>
      </p:sp>
      <p:sp>
        <p:nvSpPr>
          <p:cNvPr id="35844"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F157F39C-FFF2-4397-AA07-8ADCBB3E8DC8}" type="slidenum">
              <a:rPr lang="en-US" altLang="zh-CN" sz="1200">
                <a:latin typeface="Calibri" pitchFamily="34" charset="0"/>
              </a:rPr>
              <a:pPr algn="r" eaLnBrk="1" hangingPunct="1"/>
              <a:t>16</a:t>
            </a:fld>
            <a:endParaRPr lang="en-US" altLang="zh-CN" sz="1200">
              <a:latin typeface="Calibri" pitchFamily="34" charset="0"/>
            </a:endParaRPr>
          </a:p>
        </p:txBody>
      </p:sp>
      <p:sp>
        <p:nvSpPr>
          <p:cNvPr id="37891" name="Rectangle 2"/>
          <p:cNvSpPr>
            <a:spLocks noGrp="1" noRot="1" noChangeAspect="1" noChangeArrowheads="1" noTextEdit="1"/>
          </p:cNvSpPr>
          <p:nvPr>
            <p:ph type="sldImg" idx="4294967295"/>
          </p:nvPr>
        </p:nvSpPr>
        <p:spPr>
          <a:xfrm>
            <a:off x="381000" y="685800"/>
            <a:ext cx="6096000" cy="3429000"/>
          </a:xfrm>
          <a:ln/>
        </p:spPr>
      </p:sp>
      <p:sp>
        <p:nvSpPr>
          <p:cNvPr id="37892"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0238EA1B-EE94-42E5-B4FD-316450CA3160}" type="slidenum">
              <a:rPr lang="en-US" altLang="zh-CN" sz="1200">
                <a:latin typeface="Calibri" pitchFamily="34" charset="0"/>
              </a:rPr>
              <a:pPr algn="r" eaLnBrk="1" hangingPunct="1"/>
              <a:t>17</a:t>
            </a:fld>
            <a:endParaRPr lang="en-US" altLang="zh-CN" sz="1200">
              <a:latin typeface="Calibri" pitchFamily="34" charset="0"/>
            </a:endParaRPr>
          </a:p>
        </p:txBody>
      </p:sp>
      <p:sp>
        <p:nvSpPr>
          <p:cNvPr id="39939" name="Rectangle 2"/>
          <p:cNvSpPr>
            <a:spLocks noGrp="1" noRot="1" noChangeAspect="1" noChangeArrowheads="1" noTextEdit="1"/>
          </p:cNvSpPr>
          <p:nvPr>
            <p:ph type="sldImg" idx="4294967295"/>
          </p:nvPr>
        </p:nvSpPr>
        <p:spPr>
          <a:xfrm>
            <a:off x="381000" y="685800"/>
            <a:ext cx="6096000" cy="3429000"/>
          </a:xfrm>
          <a:ln/>
        </p:spPr>
      </p:sp>
      <p:sp>
        <p:nvSpPr>
          <p:cNvPr id="39940"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defTabSz="457200" eaLnBrk="0" fontAlgn="base" hangingPunct="0">
              <a:spcBef>
                <a:spcPct val="0"/>
              </a:spcBef>
              <a:spcAft>
                <a:spcPct val="0"/>
              </a:spcAft>
              <a:defRPr>
                <a:solidFill>
                  <a:schemeClr val="tx1"/>
                </a:solidFill>
                <a:latin typeface="Gill Sans MT" pitchFamily="34" charset="0"/>
              </a:defRPr>
            </a:lvl6pPr>
            <a:lvl7pPr marL="2971800" indent="-228600" defTabSz="457200" eaLnBrk="0" fontAlgn="base" hangingPunct="0">
              <a:spcBef>
                <a:spcPct val="0"/>
              </a:spcBef>
              <a:spcAft>
                <a:spcPct val="0"/>
              </a:spcAft>
              <a:defRPr>
                <a:solidFill>
                  <a:schemeClr val="tx1"/>
                </a:solidFill>
                <a:latin typeface="Gill Sans MT" pitchFamily="34" charset="0"/>
              </a:defRPr>
            </a:lvl7pPr>
            <a:lvl8pPr marL="3429000" indent="-228600" defTabSz="457200" eaLnBrk="0" fontAlgn="base" hangingPunct="0">
              <a:spcBef>
                <a:spcPct val="0"/>
              </a:spcBef>
              <a:spcAft>
                <a:spcPct val="0"/>
              </a:spcAft>
              <a:defRPr>
                <a:solidFill>
                  <a:schemeClr val="tx1"/>
                </a:solidFill>
                <a:latin typeface="Gill Sans MT" pitchFamily="34" charset="0"/>
              </a:defRPr>
            </a:lvl8pPr>
            <a:lvl9pPr marL="3886200" indent="-228600" defTabSz="457200" eaLnBrk="0" fontAlgn="base" hangingPunct="0">
              <a:spcBef>
                <a:spcPct val="0"/>
              </a:spcBef>
              <a:spcAft>
                <a:spcPct val="0"/>
              </a:spcAft>
              <a:defRPr>
                <a:solidFill>
                  <a:schemeClr val="tx1"/>
                </a:solidFill>
                <a:latin typeface="Gill Sans MT" pitchFamily="34" charset="0"/>
              </a:defRPr>
            </a:lvl9pPr>
          </a:lstStyle>
          <a:p>
            <a:pPr algn="r" eaLnBrk="1" hangingPunct="1"/>
            <a:fld id="{E607E646-C9D9-4B82-B7B8-7A0A2FADEE82}" type="slidenum">
              <a:rPr lang="en-US" altLang="zh-CN" sz="1200">
                <a:latin typeface="Calibri" pitchFamily="34" charset="0"/>
              </a:rPr>
              <a:pPr algn="r" eaLnBrk="1" hangingPunct="1"/>
              <a:t>18</a:t>
            </a:fld>
            <a:endParaRPr lang="en-US" altLang="zh-CN" sz="1200">
              <a:latin typeface="Calibri" pitchFamily="34" charset="0"/>
            </a:endParaRPr>
          </a:p>
        </p:txBody>
      </p:sp>
      <p:sp>
        <p:nvSpPr>
          <p:cNvPr id="41987" name="Rectangle 2"/>
          <p:cNvSpPr>
            <a:spLocks noGrp="1" noRot="1" noChangeAspect="1" noChangeArrowheads="1" noTextEdit="1"/>
          </p:cNvSpPr>
          <p:nvPr>
            <p:ph type="sldImg" idx="4294967295"/>
          </p:nvPr>
        </p:nvSpPr>
        <p:spPr>
          <a:xfrm>
            <a:off x="381000" y="685800"/>
            <a:ext cx="6096000" cy="3429000"/>
          </a:xfrm>
          <a:ln/>
        </p:spPr>
      </p:sp>
      <p:sp>
        <p:nvSpPr>
          <p:cNvPr id="4198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Straight Connector 14"/>
          <p:cNvCxnSpPr/>
          <p:nvPr/>
        </p:nvCxnSpPr>
        <p:spPr>
          <a:xfrm>
            <a:off x="2395538" y="2646760"/>
            <a:ext cx="5619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396322" y="601727"/>
            <a:ext cx="5618515" cy="1906073"/>
          </a:xfrm>
        </p:spPr>
        <p:txBody>
          <a:bodyPr bIns="0" anchor="b"/>
          <a:lstStyle>
            <a:lvl1pPr algn="l">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396322" y="2648406"/>
            <a:ext cx="5618515" cy="733216"/>
          </a:xfrm>
        </p:spPr>
        <p:txBody>
          <a:bodyPr tIns="91436" bIns="91436">
            <a:normAutofit/>
          </a:bodyPr>
          <a:lstStyle>
            <a:lvl1pPr marL="0" indent="0" algn="l">
              <a:buNone/>
              <a:defRPr sz="1600" b="0" cap="all" baseline="0">
                <a:solidFill>
                  <a:schemeClr val="tx1"/>
                </a:solidFill>
              </a:defRPr>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zh-CN" altLang="en-US" smtClean="0"/>
              <a:t>单击以编辑母版副标题样式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7BAF3398-1430-42AA-9817-47162E6C0C00}" type="datetime1">
              <a:rPr lang="zh-CN" altLang="en-US"/>
              <a:pPr>
                <a:defRPr/>
              </a:pPr>
              <a:t>2022/11/14</a:t>
            </a:fld>
            <a:endParaRPr lang="zh-CN" altLang="en-US"/>
          </a:p>
        </p:txBody>
      </p:sp>
      <p:sp>
        <p:nvSpPr>
          <p:cNvPr id="6" name="Footer Placeholder 4"/>
          <p:cNvSpPr>
            <a:spLocks noGrp="1"/>
          </p:cNvSpPr>
          <p:nvPr>
            <p:ph type="ftr" sz="quarter" idx="11"/>
          </p:nvPr>
        </p:nvSpPr>
        <p:spPr>
          <a:xfrm>
            <a:off x="2395541" y="246460"/>
            <a:ext cx="3087687" cy="232172"/>
          </a:xfr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1435101" y="598887"/>
            <a:ext cx="801688" cy="378619"/>
          </a:xfrm>
        </p:spPr>
        <p:txBody>
          <a:bodyPr/>
          <a:lstStyle>
            <a:lvl1pPr>
              <a:defRPr/>
            </a:lvl1pPr>
          </a:lstStyle>
          <a:p>
            <a:fld id="{A0CFA7BF-C217-450E-A578-2D4C324C8471}" type="slidenum">
              <a:rPr lang="en-US" altLang="zh-CN"/>
              <a:pPr/>
              <a:t>‹#›</a:t>
            </a:fld>
            <a:endParaRPr lang="en-US" altLang="zh-CN"/>
          </a:p>
        </p:txBody>
      </p:sp>
    </p:spTree>
    <p:extLst>
      <p:ext uri="{BB962C8B-B14F-4D97-AF65-F5344CB8AC3E}">
        <p14:creationId xmlns:p14="http://schemas.microsoft.com/office/powerpoint/2010/main" val="102161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32"/>
          <p:cNvCxnSpPr/>
          <p:nvPr/>
        </p:nvCxnSpPr>
        <p:spPr>
          <a:xfrm>
            <a:off x="1443038" y="1385888"/>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62E59C2-F6D0-46BA-BD84-311EC37B0DD0}" type="datetime1">
              <a:rPr lang="zh-CN" altLang="en-US"/>
              <a:pPr>
                <a:defRPr/>
              </a:pPr>
              <a:t>2022/11/14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10FDC3C4-F4F5-4E49-A5DA-2A5589F3BC97}" type="slidenum">
              <a:rPr lang="en-US" altLang="zh-CN"/>
              <a:pPr/>
              <a:t>‹#›</a:t>
            </a:fld>
            <a:endParaRPr lang="en-US" altLang="zh-CN"/>
          </a:p>
        </p:txBody>
      </p:sp>
    </p:spTree>
    <p:extLst>
      <p:ext uri="{BB962C8B-B14F-4D97-AF65-F5344CB8AC3E}">
        <p14:creationId xmlns:p14="http://schemas.microsoft.com/office/powerpoint/2010/main" val="101812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cxnSp>
        <p:nvCxnSpPr>
          <p:cNvPr id="4" name="Straight Connector 14"/>
          <p:cNvCxnSpPr/>
          <p:nvPr/>
        </p:nvCxnSpPr>
        <p:spPr>
          <a:xfrm>
            <a:off x="6918325" y="598886"/>
            <a:ext cx="0" cy="3495675"/>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6918031" y="599233"/>
            <a:ext cx="1103027" cy="3494917"/>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3494" y="599233"/>
            <a:ext cx="5301095" cy="34949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BDA9C02D-B8C5-4598-AD64-795281C9B59C}" type="datetime1">
              <a:rPr lang="zh-CN" altLang="en-US"/>
              <a:pPr>
                <a:defRPr/>
              </a:pPr>
              <a:t>2022/11/14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3E961C68-A046-4BC4-8682-7EDB51053BA0}" type="slidenum">
              <a:rPr lang="en-US" altLang="zh-CN"/>
              <a:pPr/>
              <a:t>‹#›</a:t>
            </a:fld>
            <a:endParaRPr lang="en-US" altLang="zh-CN">
              <a:latin typeface="Arial" charset="0"/>
            </a:endParaRPr>
          </a:p>
        </p:txBody>
      </p:sp>
    </p:spTree>
    <p:extLst>
      <p:ext uri="{BB962C8B-B14F-4D97-AF65-F5344CB8AC3E}">
        <p14:creationId xmlns:p14="http://schemas.microsoft.com/office/powerpoint/2010/main" val="310065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91679"/>
            <a:ext cx="7543800" cy="97155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89449"/>
            <a:ext cx="4038600" cy="330874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289448"/>
            <a:ext cx="4038600" cy="159662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000377"/>
            <a:ext cx="4038600" cy="159781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5"/>
          <p:cNvSpPr>
            <a:spLocks noGrp="1" noChangeArrowheads="1"/>
          </p:cNvSpPr>
          <p:nvPr>
            <p:ph type="dt" sz="half" idx="10"/>
          </p:nvPr>
        </p:nvSpPr>
        <p:spPr/>
        <p:txBody>
          <a:bodyPr/>
          <a:lstStyle>
            <a:lvl1pPr>
              <a:defRPr/>
            </a:lvl1pPr>
          </a:lstStyle>
          <a:p>
            <a:pPr>
              <a:defRPr/>
            </a:pPr>
            <a:fld id="{534AD13C-FF3B-4AAF-9D58-962B8502C7B3}" type="datetime1">
              <a:rPr lang="zh-CN" altLang="en-US"/>
              <a:pPr>
                <a:defRPr/>
              </a:pPr>
              <a:t>2022/11/14</a:t>
            </a:fld>
            <a:endParaRPr lang="zh-CN" altLang="en-US"/>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fld id="{CDC110DA-9B69-419C-A414-C630F55EDF0E}" type="slidenum">
              <a:rPr lang="en-US" altLang="zh-CN"/>
              <a:pPr/>
              <a:t>‹#›</a:t>
            </a:fld>
            <a:endParaRPr lang="en-US" altLang="zh-CN"/>
          </a:p>
        </p:txBody>
      </p:sp>
    </p:spTree>
    <p:extLst>
      <p:ext uri="{BB962C8B-B14F-4D97-AF65-F5344CB8AC3E}">
        <p14:creationId xmlns:p14="http://schemas.microsoft.com/office/powerpoint/2010/main" val="379402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xmlns=""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xmlns=""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xmlns=""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xmlns="" id="{56DF02C2-66E0-594F-914D-47F0EC7AA666}"/>
              </a:ext>
            </a:extLst>
          </p:cNvPr>
          <p:cNvSpPr txBox="1"/>
          <p:nvPr userDrawn="1"/>
        </p:nvSpPr>
        <p:spPr>
          <a:xfrm>
            <a:off x="7114846" y="67961"/>
            <a:ext cx="1785582" cy="288539"/>
          </a:xfrm>
          <a:prstGeom prst="rect">
            <a:avLst/>
          </a:prstGeom>
          <a:noFill/>
        </p:spPr>
        <p:txBody>
          <a:bodyPr wrap="none" lIns="68577" tIns="34289" rIns="68577" bIns="34289" rtlCol="0">
            <a:spAutoFit/>
          </a:bodyPr>
          <a:lstStyle/>
          <a:p>
            <a:pPr algn="r" defTabSz="685766"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xmlns="" id="{8AB2E87B-2061-474F-BD6B-FFB3E5285CE9}"/>
              </a:ext>
            </a:extLst>
          </p:cNvPr>
          <p:cNvGrpSpPr/>
          <p:nvPr userDrawn="1"/>
        </p:nvGrpSpPr>
        <p:grpSpPr>
          <a:xfrm>
            <a:off x="3578830" y="4484565"/>
            <a:ext cx="2025457" cy="587340"/>
            <a:chOff x="4858653" y="5979422"/>
            <a:chExt cx="2700610" cy="783120"/>
          </a:xfrm>
        </p:grpSpPr>
        <p:grpSp>
          <p:nvGrpSpPr>
            <p:cNvPr id="24" name="组合 23">
              <a:extLst>
                <a:ext uri="{FF2B5EF4-FFF2-40B4-BE49-F238E27FC236}">
                  <a16:creationId xmlns:a16="http://schemas.microsoft.com/office/drawing/2014/main" xmlns=""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xmlns=""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xmlns=""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xmlns=""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3" name="Freeform 2">
                  <a:extLst>
                    <a:ext uri="{FF2B5EF4-FFF2-40B4-BE49-F238E27FC236}">
                      <a16:creationId xmlns:a16="http://schemas.microsoft.com/office/drawing/2014/main" xmlns=""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4" name="Freeform 3">
                  <a:extLst>
                    <a:ext uri="{FF2B5EF4-FFF2-40B4-BE49-F238E27FC236}">
                      <a16:creationId xmlns:a16="http://schemas.microsoft.com/office/drawing/2014/main" xmlns=""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5" name="Freeform 4">
                  <a:extLst>
                    <a:ext uri="{FF2B5EF4-FFF2-40B4-BE49-F238E27FC236}">
                      <a16:creationId xmlns:a16="http://schemas.microsoft.com/office/drawing/2014/main" xmlns=""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5">
                  <a:extLst>
                    <a:ext uri="{FF2B5EF4-FFF2-40B4-BE49-F238E27FC236}">
                      <a16:creationId xmlns:a16="http://schemas.microsoft.com/office/drawing/2014/main" xmlns=""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6">
                  <a:extLst>
                    <a:ext uri="{FF2B5EF4-FFF2-40B4-BE49-F238E27FC236}">
                      <a16:creationId xmlns:a16="http://schemas.microsoft.com/office/drawing/2014/main" xmlns=""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7">
                  <a:extLst>
                    <a:ext uri="{FF2B5EF4-FFF2-40B4-BE49-F238E27FC236}">
                      <a16:creationId xmlns:a16="http://schemas.microsoft.com/office/drawing/2014/main" xmlns=""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8">
                  <a:extLst>
                    <a:ext uri="{FF2B5EF4-FFF2-40B4-BE49-F238E27FC236}">
                      <a16:creationId xmlns:a16="http://schemas.microsoft.com/office/drawing/2014/main" xmlns=""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9">
                  <a:extLst>
                    <a:ext uri="{FF2B5EF4-FFF2-40B4-BE49-F238E27FC236}">
                      <a16:creationId xmlns:a16="http://schemas.microsoft.com/office/drawing/2014/main" xmlns=""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10">
                  <a:extLst>
                    <a:ext uri="{FF2B5EF4-FFF2-40B4-BE49-F238E27FC236}">
                      <a16:creationId xmlns:a16="http://schemas.microsoft.com/office/drawing/2014/main" xmlns=""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2" name="Freeform 11">
                  <a:extLst>
                    <a:ext uri="{FF2B5EF4-FFF2-40B4-BE49-F238E27FC236}">
                      <a16:creationId xmlns:a16="http://schemas.microsoft.com/office/drawing/2014/main" xmlns=""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grpSp>
        <p:sp>
          <p:nvSpPr>
            <p:cNvPr id="25" name="文本框 24">
              <a:extLst>
                <a:ext uri="{FF2B5EF4-FFF2-40B4-BE49-F238E27FC236}">
                  <a16:creationId xmlns:a16="http://schemas.microsoft.com/office/drawing/2014/main" xmlns=""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66"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66"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588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FBB5D1D6-FEDC-364E-ADD0-80C842FD6986}"/>
              </a:ext>
            </a:extLst>
          </p:cNvPr>
          <p:cNvSpPr/>
          <p:nvPr userDrawn="1"/>
        </p:nvSpPr>
        <p:spPr>
          <a:xfrm>
            <a:off x="500876" y="41639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xmlns="" id="{223457C5-5D0E-4F46-9D0B-7EA2985DFFE7}"/>
              </a:ext>
            </a:extLst>
          </p:cNvPr>
          <p:cNvSpPr>
            <a:spLocks noGrp="1"/>
          </p:cNvSpPr>
          <p:nvPr>
            <p:ph type="title"/>
          </p:nvPr>
        </p:nvSpPr>
        <p:spPr>
          <a:xfrm>
            <a:off x="980633" y="273846"/>
            <a:ext cx="6165609" cy="659315"/>
          </a:xfrm>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xmlns="" id="{D2FA45BE-434F-B44C-99F8-C563AC076A02}"/>
              </a:ext>
            </a:extLst>
          </p:cNvPr>
          <p:cNvSpPr>
            <a:spLocks noGrp="1"/>
          </p:cNvSpPr>
          <p:nvPr>
            <p:ph idx="1"/>
          </p:nvPr>
        </p:nvSpPr>
        <p:spPr>
          <a:xfrm>
            <a:off x="628650" y="1133070"/>
            <a:ext cx="7886700" cy="3440021"/>
          </a:xfrm>
        </p:spPr>
        <p:txBody>
          <a:bodyPr/>
          <a:lstStyle>
            <a:lvl1pPr>
              <a:lnSpc>
                <a:spcPct val="100000"/>
              </a:lnSpc>
              <a:spcBef>
                <a:spcPts val="450"/>
              </a:spcBef>
              <a:buFont typeface="Wingdings" pitchFamily="2" charset="2"/>
              <a:buChar char="Ø"/>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xmlns=""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xmlns=""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xmlns="" id="{AB0058AB-B1F1-354B-AC17-D97CF5C61CCA}"/>
              </a:ext>
            </a:extLst>
          </p:cNvPr>
          <p:cNvGrpSpPr/>
          <p:nvPr userDrawn="1"/>
        </p:nvGrpSpPr>
        <p:grpSpPr>
          <a:xfrm>
            <a:off x="7387089" y="633168"/>
            <a:ext cx="1471114" cy="156259"/>
            <a:chOff x="1368170" y="1165302"/>
            <a:chExt cx="4139947" cy="439737"/>
          </a:xfrm>
        </p:grpSpPr>
        <p:grpSp>
          <p:nvGrpSpPr>
            <p:cNvPr id="42" name="组合 41">
              <a:extLst>
                <a:ext uri="{FF2B5EF4-FFF2-40B4-BE49-F238E27FC236}">
                  <a16:creationId xmlns:a16="http://schemas.microsoft.com/office/drawing/2014/main" xmlns=""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xmlns=""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4" name="Freeform 2">
                <a:extLst>
                  <a:ext uri="{FF2B5EF4-FFF2-40B4-BE49-F238E27FC236}">
                    <a16:creationId xmlns:a16="http://schemas.microsoft.com/office/drawing/2014/main" xmlns=""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5" name="Freeform 3">
                <a:extLst>
                  <a:ext uri="{FF2B5EF4-FFF2-40B4-BE49-F238E27FC236}">
                    <a16:creationId xmlns:a16="http://schemas.microsoft.com/office/drawing/2014/main" xmlns=""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6" name="Freeform 4">
                <a:extLst>
                  <a:ext uri="{FF2B5EF4-FFF2-40B4-BE49-F238E27FC236}">
                    <a16:creationId xmlns:a16="http://schemas.microsoft.com/office/drawing/2014/main" xmlns=""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7" name="Freeform 5">
                <a:extLst>
                  <a:ext uri="{FF2B5EF4-FFF2-40B4-BE49-F238E27FC236}">
                    <a16:creationId xmlns:a16="http://schemas.microsoft.com/office/drawing/2014/main" xmlns=""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8" name="Freeform 6">
                <a:extLst>
                  <a:ext uri="{FF2B5EF4-FFF2-40B4-BE49-F238E27FC236}">
                    <a16:creationId xmlns:a16="http://schemas.microsoft.com/office/drawing/2014/main" xmlns=""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9" name="Freeform 7">
                <a:extLst>
                  <a:ext uri="{FF2B5EF4-FFF2-40B4-BE49-F238E27FC236}">
                    <a16:creationId xmlns:a16="http://schemas.microsoft.com/office/drawing/2014/main" xmlns=""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60" name="Freeform 8">
                <a:extLst>
                  <a:ext uri="{FF2B5EF4-FFF2-40B4-BE49-F238E27FC236}">
                    <a16:creationId xmlns:a16="http://schemas.microsoft.com/office/drawing/2014/main" xmlns=""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61" name="Freeform 9">
                <a:extLst>
                  <a:ext uri="{FF2B5EF4-FFF2-40B4-BE49-F238E27FC236}">
                    <a16:creationId xmlns:a16="http://schemas.microsoft.com/office/drawing/2014/main" xmlns=""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62" name="Freeform 10">
                <a:extLst>
                  <a:ext uri="{FF2B5EF4-FFF2-40B4-BE49-F238E27FC236}">
                    <a16:creationId xmlns:a16="http://schemas.microsoft.com/office/drawing/2014/main" xmlns=""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63" name="Freeform 11">
                <a:extLst>
                  <a:ext uri="{FF2B5EF4-FFF2-40B4-BE49-F238E27FC236}">
                    <a16:creationId xmlns:a16="http://schemas.microsoft.com/office/drawing/2014/main" xmlns=""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43" name="组合 42">
              <a:extLst>
                <a:ext uri="{FF2B5EF4-FFF2-40B4-BE49-F238E27FC236}">
                  <a16:creationId xmlns:a16="http://schemas.microsoft.com/office/drawing/2014/main" xmlns=""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xmlns=""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13">
                <a:extLst>
                  <a:ext uri="{FF2B5EF4-FFF2-40B4-BE49-F238E27FC236}">
                    <a16:creationId xmlns:a16="http://schemas.microsoft.com/office/drawing/2014/main" xmlns=""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14">
                <a:extLst>
                  <a:ext uri="{FF2B5EF4-FFF2-40B4-BE49-F238E27FC236}">
                    <a16:creationId xmlns:a16="http://schemas.microsoft.com/office/drawing/2014/main" xmlns=""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15">
                <a:extLst>
                  <a:ext uri="{FF2B5EF4-FFF2-40B4-BE49-F238E27FC236}">
                    <a16:creationId xmlns:a16="http://schemas.microsoft.com/office/drawing/2014/main" xmlns=""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16">
                <a:extLst>
                  <a:ext uri="{FF2B5EF4-FFF2-40B4-BE49-F238E27FC236}">
                    <a16:creationId xmlns:a16="http://schemas.microsoft.com/office/drawing/2014/main" xmlns=""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17">
                <a:extLst>
                  <a:ext uri="{FF2B5EF4-FFF2-40B4-BE49-F238E27FC236}">
                    <a16:creationId xmlns:a16="http://schemas.microsoft.com/office/drawing/2014/main" xmlns=""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18">
                <a:extLst>
                  <a:ext uri="{FF2B5EF4-FFF2-40B4-BE49-F238E27FC236}">
                    <a16:creationId xmlns:a16="http://schemas.microsoft.com/office/drawing/2014/main" xmlns=""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19">
                <a:extLst>
                  <a:ext uri="{FF2B5EF4-FFF2-40B4-BE49-F238E27FC236}">
                    <a16:creationId xmlns:a16="http://schemas.microsoft.com/office/drawing/2014/main" xmlns=""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2" name="Freeform 20">
                <a:extLst>
                  <a:ext uri="{FF2B5EF4-FFF2-40B4-BE49-F238E27FC236}">
                    <a16:creationId xmlns:a16="http://schemas.microsoft.com/office/drawing/2014/main" xmlns=""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64" name="直线连接符 63">
            <a:extLst>
              <a:ext uri="{FF2B5EF4-FFF2-40B4-BE49-F238E27FC236}">
                <a16:creationId xmlns:a16="http://schemas.microsoft.com/office/drawing/2014/main" xmlns="" id="{06B569DB-EE88-CB4A-A634-A7CA45E81663}"/>
              </a:ext>
            </a:extLst>
          </p:cNvPr>
          <p:cNvCxnSpPr>
            <a:cxnSpLocks/>
          </p:cNvCxnSpPr>
          <p:nvPr userDrawn="1"/>
        </p:nvCxnSpPr>
        <p:spPr>
          <a:xfrm>
            <a:off x="7279051" y="395083"/>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xmlns=""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xmlns=""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xmlns=""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xmlns=""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xmlns=""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xmlns="" id="{2BB61636-6036-1C48-82CA-04EB1597C9CC}"/>
              </a:ext>
            </a:extLst>
          </p:cNvPr>
          <p:cNvSpPr/>
          <p:nvPr userDrawn="1"/>
        </p:nvSpPr>
        <p:spPr>
          <a:xfrm>
            <a:off x="7665119" y="309852"/>
            <a:ext cx="869466" cy="288539"/>
          </a:xfrm>
          <a:prstGeom prst="rect">
            <a:avLst/>
          </a:prstGeom>
          <a:noFill/>
        </p:spPr>
        <p:txBody>
          <a:bodyPr wrap="none" lIns="68577" tIns="34289" rIns="68577" bIns="34289">
            <a:spAutoFit/>
          </a:bodyPr>
          <a:lstStyle/>
          <a:p>
            <a:pPr algn="ctr" defTabSz="685766"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71" name="组合 70">
            <a:extLst>
              <a:ext uri="{FF2B5EF4-FFF2-40B4-BE49-F238E27FC236}">
                <a16:creationId xmlns:a16="http://schemas.microsoft.com/office/drawing/2014/main" xmlns="" id="{C1D75728-DE08-814F-9EF0-7E9AFB999FE6}"/>
              </a:ext>
            </a:extLst>
          </p:cNvPr>
          <p:cNvGrpSpPr/>
          <p:nvPr userDrawn="1"/>
        </p:nvGrpSpPr>
        <p:grpSpPr>
          <a:xfrm>
            <a:off x="545736" y="483136"/>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xmlns=""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3" name="Freeform 2">
              <a:extLst>
                <a:ext uri="{FF2B5EF4-FFF2-40B4-BE49-F238E27FC236}">
                  <a16:creationId xmlns:a16="http://schemas.microsoft.com/office/drawing/2014/main" xmlns=""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4" name="Freeform 3">
              <a:extLst>
                <a:ext uri="{FF2B5EF4-FFF2-40B4-BE49-F238E27FC236}">
                  <a16:creationId xmlns:a16="http://schemas.microsoft.com/office/drawing/2014/main" xmlns=""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5" name="Freeform 4">
              <a:extLst>
                <a:ext uri="{FF2B5EF4-FFF2-40B4-BE49-F238E27FC236}">
                  <a16:creationId xmlns:a16="http://schemas.microsoft.com/office/drawing/2014/main" xmlns=""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6" name="Freeform 5">
              <a:extLst>
                <a:ext uri="{FF2B5EF4-FFF2-40B4-BE49-F238E27FC236}">
                  <a16:creationId xmlns:a16="http://schemas.microsoft.com/office/drawing/2014/main" xmlns=""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7" name="Freeform 6">
              <a:extLst>
                <a:ext uri="{FF2B5EF4-FFF2-40B4-BE49-F238E27FC236}">
                  <a16:creationId xmlns:a16="http://schemas.microsoft.com/office/drawing/2014/main" xmlns=""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8" name="Freeform 7">
              <a:extLst>
                <a:ext uri="{FF2B5EF4-FFF2-40B4-BE49-F238E27FC236}">
                  <a16:creationId xmlns:a16="http://schemas.microsoft.com/office/drawing/2014/main" xmlns=""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79" name="Freeform 8">
              <a:extLst>
                <a:ext uri="{FF2B5EF4-FFF2-40B4-BE49-F238E27FC236}">
                  <a16:creationId xmlns:a16="http://schemas.microsoft.com/office/drawing/2014/main" xmlns=""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80" name="Freeform 9">
              <a:extLst>
                <a:ext uri="{FF2B5EF4-FFF2-40B4-BE49-F238E27FC236}">
                  <a16:creationId xmlns:a16="http://schemas.microsoft.com/office/drawing/2014/main" xmlns=""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81" name="Freeform 10">
              <a:extLst>
                <a:ext uri="{FF2B5EF4-FFF2-40B4-BE49-F238E27FC236}">
                  <a16:creationId xmlns:a16="http://schemas.microsoft.com/office/drawing/2014/main" xmlns=""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82" name="Freeform 11">
              <a:extLst>
                <a:ext uri="{FF2B5EF4-FFF2-40B4-BE49-F238E27FC236}">
                  <a16:creationId xmlns:a16="http://schemas.microsoft.com/office/drawing/2014/main" xmlns=""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3455967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882D0-572E-624F-BEDB-F00CBE6A2180}"/>
              </a:ext>
            </a:extLst>
          </p:cNvPr>
          <p:cNvSpPr>
            <a:spLocks noGrp="1"/>
          </p:cNvSpPr>
          <p:nvPr>
            <p:ph type="title"/>
          </p:nvPr>
        </p:nvSpPr>
        <p:spPr>
          <a:xfrm>
            <a:off x="623888" y="1282306"/>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84" indent="0">
              <a:buNone/>
              <a:defRPr sz="1500">
                <a:solidFill>
                  <a:schemeClr val="tx1">
                    <a:tint val="75000"/>
                  </a:schemeClr>
                </a:solidFill>
              </a:defRPr>
            </a:lvl2pPr>
            <a:lvl3pPr marL="685766" indent="0">
              <a:buNone/>
              <a:defRPr sz="140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10129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xmlns=""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xmlns=""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xmlns="" id="{6EA401A9-3F89-014C-9A94-02FD1A5217FC}"/>
              </a:ext>
            </a:extLst>
          </p:cNvPr>
          <p:cNvSpPr/>
          <p:nvPr userDrawn="1"/>
        </p:nvSpPr>
        <p:spPr>
          <a:xfrm>
            <a:off x="500876"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xmlns=""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F75304E3-D2BA-6B43-A9CA-868095E37E2C}"/>
              </a:ext>
            </a:extLst>
          </p:cNvPr>
          <p:cNvGrpSpPr/>
          <p:nvPr userDrawn="1"/>
        </p:nvGrpSpPr>
        <p:grpSpPr>
          <a:xfrm>
            <a:off x="7387089" y="633168"/>
            <a:ext cx="1471114" cy="156259"/>
            <a:chOff x="1368170" y="1165302"/>
            <a:chExt cx="4139947" cy="439737"/>
          </a:xfrm>
        </p:grpSpPr>
        <p:grpSp>
          <p:nvGrpSpPr>
            <p:cNvPr id="11" name="组合 10">
              <a:extLst>
                <a:ext uri="{FF2B5EF4-FFF2-40B4-BE49-F238E27FC236}">
                  <a16:creationId xmlns:a16="http://schemas.microsoft.com/office/drawing/2014/main" xmlns=""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xmlns=""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3" name="Freeform 2">
                <a:extLst>
                  <a:ext uri="{FF2B5EF4-FFF2-40B4-BE49-F238E27FC236}">
                    <a16:creationId xmlns:a16="http://schemas.microsoft.com/office/drawing/2014/main" xmlns=""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4" name="Freeform 3">
                <a:extLst>
                  <a:ext uri="{FF2B5EF4-FFF2-40B4-BE49-F238E27FC236}">
                    <a16:creationId xmlns:a16="http://schemas.microsoft.com/office/drawing/2014/main" xmlns=""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5" name="Freeform 4">
                <a:extLst>
                  <a:ext uri="{FF2B5EF4-FFF2-40B4-BE49-F238E27FC236}">
                    <a16:creationId xmlns:a16="http://schemas.microsoft.com/office/drawing/2014/main" xmlns=""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6" name="Freeform 5">
                <a:extLst>
                  <a:ext uri="{FF2B5EF4-FFF2-40B4-BE49-F238E27FC236}">
                    <a16:creationId xmlns:a16="http://schemas.microsoft.com/office/drawing/2014/main" xmlns=""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7" name="Freeform 6">
                <a:extLst>
                  <a:ext uri="{FF2B5EF4-FFF2-40B4-BE49-F238E27FC236}">
                    <a16:creationId xmlns:a16="http://schemas.microsoft.com/office/drawing/2014/main" xmlns=""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8" name="Freeform 7">
                <a:extLst>
                  <a:ext uri="{FF2B5EF4-FFF2-40B4-BE49-F238E27FC236}">
                    <a16:creationId xmlns:a16="http://schemas.microsoft.com/office/drawing/2014/main" xmlns=""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9" name="Freeform 8">
                <a:extLst>
                  <a:ext uri="{FF2B5EF4-FFF2-40B4-BE49-F238E27FC236}">
                    <a16:creationId xmlns:a16="http://schemas.microsoft.com/office/drawing/2014/main" xmlns=""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0" name="Freeform 9">
                <a:extLst>
                  <a:ext uri="{FF2B5EF4-FFF2-40B4-BE49-F238E27FC236}">
                    <a16:creationId xmlns:a16="http://schemas.microsoft.com/office/drawing/2014/main" xmlns=""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1" name="Freeform 10">
                <a:extLst>
                  <a:ext uri="{FF2B5EF4-FFF2-40B4-BE49-F238E27FC236}">
                    <a16:creationId xmlns:a16="http://schemas.microsoft.com/office/drawing/2014/main" xmlns=""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2" name="Freeform 11">
                <a:extLst>
                  <a:ext uri="{FF2B5EF4-FFF2-40B4-BE49-F238E27FC236}">
                    <a16:creationId xmlns:a16="http://schemas.microsoft.com/office/drawing/2014/main" xmlns=""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12" name="组合 11">
              <a:extLst>
                <a:ext uri="{FF2B5EF4-FFF2-40B4-BE49-F238E27FC236}">
                  <a16:creationId xmlns:a16="http://schemas.microsoft.com/office/drawing/2014/main" xmlns=""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xmlns=""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4" name="Freeform 13">
                <a:extLst>
                  <a:ext uri="{FF2B5EF4-FFF2-40B4-BE49-F238E27FC236}">
                    <a16:creationId xmlns:a16="http://schemas.microsoft.com/office/drawing/2014/main" xmlns=""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5" name="Freeform 14">
                <a:extLst>
                  <a:ext uri="{FF2B5EF4-FFF2-40B4-BE49-F238E27FC236}">
                    <a16:creationId xmlns:a16="http://schemas.microsoft.com/office/drawing/2014/main" xmlns=""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15">
                <a:extLst>
                  <a:ext uri="{FF2B5EF4-FFF2-40B4-BE49-F238E27FC236}">
                    <a16:creationId xmlns:a16="http://schemas.microsoft.com/office/drawing/2014/main" xmlns=""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16">
                <a:extLst>
                  <a:ext uri="{FF2B5EF4-FFF2-40B4-BE49-F238E27FC236}">
                    <a16:creationId xmlns:a16="http://schemas.microsoft.com/office/drawing/2014/main" xmlns=""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17">
                <a:extLst>
                  <a:ext uri="{FF2B5EF4-FFF2-40B4-BE49-F238E27FC236}">
                    <a16:creationId xmlns:a16="http://schemas.microsoft.com/office/drawing/2014/main" xmlns=""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18">
                <a:extLst>
                  <a:ext uri="{FF2B5EF4-FFF2-40B4-BE49-F238E27FC236}">
                    <a16:creationId xmlns:a16="http://schemas.microsoft.com/office/drawing/2014/main" xmlns=""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19">
                <a:extLst>
                  <a:ext uri="{FF2B5EF4-FFF2-40B4-BE49-F238E27FC236}">
                    <a16:creationId xmlns:a16="http://schemas.microsoft.com/office/drawing/2014/main" xmlns=""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20">
                <a:extLst>
                  <a:ext uri="{FF2B5EF4-FFF2-40B4-BE49-F238E27FC236}">
                    <a16:creationId xmlns:a16="http://schemas.microsoft.com/office/drawing/2014/main" xmlns=""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33" name="直线连接符 32">
            <a:extLst>
              <a:ext uri="{FF2B5EF4-FFF2-40B4-BE49-F238E27FC236}">
                <a16:creationId xmlns:a16="http://schemas.microsoft.com/office/drawing/2014/main" xmlns="" id="{E9B9A2A5-908B-3244-B39F-9E6705AE6320}"/>
              </a:ext>
            </a:extLst>
          </p:cNvPr>
          <p:cNvCxnSpPr>
            <a:cxnSpLocks/>
          </p:cNvCxnSpPr>
          <p:nvPr userDrawn="1"/>
        </p:nvCxnSpPr>
        <p:spPr>
          <a:xfrm>
            <a:off x="7279051" y="395083"/>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xmlns=""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xmlns=""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xmlns=""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xmlns=""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xmlns=""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xmlns="" id="{8CFB3674-431C-F94A-8727-C9C98640DFEB}"/>
              </a:ext>
            </a:extLst>
          </p:cNvPr>
          <p:cNvSpPr/>
          <p:nvPr userDrawn="1"/>
        </p:nvSpPr>
        <p:spPr>
          <a:xfrm>
            <a:off x="7665119" y="309852"/>
            <a:ext cx="869466" cy="288539"/>
          </a:xfrm>
          <a:prstGeom prst="rect">
            <a:avLst/>
          </a:prstGeom>
          <a:noFill/>
        </p:spPr>
        <p:txBody>
          <a:bodyPr wrap="none" lIns="68577" tIns="34289" rIns="68577" bIns="34289">
            <a:spAutoFit/>
          </a:bodyPr>
          <a:lstStyle/>
          <a:p>
            <a:pPr algn="ctr" defTabSz="685766"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40" name="组合 39">
            <a:extLst>
              <a:ext uri="{FF2B5EF4-FFF2-40B4-BE49-F238E27FC236}">
                <a16:creationId xmlns:a16="http://schemas.microsoft.com/office/drawing/2014/main" xmlns="" id="{7BC00378-4A1A-AF4A-9DA5-0E40AABBEE09}"/>
              </a:ext>
            </a:extLst>
          </p:cNvPr>
          <p:cNvGrpSpPr/>
          <p:nvPr userDrawn="1"/>
        </p:nvGrpSpPr>
        <p:grpSpPr>
          <a:xfrm>
            <a:off x="536589" y="547143"/>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xmlns=""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2" name="Freeform 2">
              <a:extLst>
                <a:ext uri="{FF2B5EF4-FFF2-40B4-BE49-F238E27FC236}">
                  <a16:creationId xmlns:a16="http://schemas.microsoft.com/office/drawing/2014/main" xmlns=""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3" name="Freeform 3">
              <a:extLst>
                <a:ext uri="{FF2B5EF4-FFF2-40B4-BE49-F238E27FC236}">
                  <a16:creationId xmlns:a16="http://schemas.microsoft.com/office/drawing/2014/main" xmlns=""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4" name="Freeform 4">
              <a:extLst>
                <a:ext uri="{FF2B5EF4-FFF2-40B4-BE49-F238E27FC236}">
                  <a16:creationId xmlns:a16="http://schemas.microsoft.com/office/drawing/2014/main" xmlns=""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5">
              <a:extLst>
                <a:ext uri="{FF2B5EF4-FFF2-40B4-BE49-F238E27FC236}">
                  <a16:creationId xmlns:a16="http://schemas.microsoft.com/office/drawing/2014/main" xmlns=""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6">
              <a:extLst>
                <a:ext uri="{FF2B5EF4-FFF2-40B4-BE49-F238E27FC236}">
                  <a16:creationId xmlns:a16="http://schemas.microsoft.com/office/drawing/2014/main" xmlns=""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7">
              <a:extLst>
                <a:ext uri="{FF2B5EF4-FFF2-40B4-BE49-F238E27FC236}">
                  <a16:creationId xmlns:a16="http://schemas.microsoft.com/office/drawing/2014/main" xmlns=""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8">
              <a:extLst>
                <a:ext uri="{FF2B5EF4-FFF2-40B4-BE49-F238E27FC236}">
                  <a16:creationId xmlns:a16="http://schemas.microsoft.com/office/drawing/2014/main" xmlns=""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9">
              <a:extLst>
                <a:ext uri="{FF2B5EF4-FFF2-40B4-BE49-F238E27FC236}">
                  <a16:creationId xmlns:a16="http://schemas.microsoft.com/office/drawing/2014/main" xmlns=""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10">
              <a:extLst>
                <a:ext uri="{FF2B5EF4-FFF2-40B4-BE49-F238E27FC236}">
                  <a16:creationId xmlns:a16="http://schemas.microsoft.com/office/drawing/2014/main" xmlns=""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11">
              <a:extLst>
                <a:ext uri="{FF2B5EF4-FFF2-40B4-BE49-F238E27FC236}">
                  <a16:creationId xmlns:a16="http://schemas.microsoft.com/office/drawing/2014/main" xmlns=""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1806221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113DFC-2B9E-1046-8B5B-5FDA89B52346}"/>
              </a:ext>
            </a:extLst>
          </p:cNvPr>
          <p:cNvSpPr>
            <a:spLocks noGrp="1"/>
          </p:cNvSpPr>
          <p:nvPr>
            <p:ph type="title"/>
          </p:nvPr>
        </p:nvSpPr>
        <p:spPr>
          <a:xfrm>
            <a:off x="993140" y="273846"/>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xmlns=""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xmlns=""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xmlns=""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xmlns="" id="{ABC5A3E3-16BE-4348-82D2-7C344E6E1F54}"/>
              </a:ext>
            </a:extLst>
          </p:cNvPr>
          <p:cNvSpPr/>
          <p:nvPr userDrawn="1"/>
        </p:nvSpPr>
        <p:spPr>
          <a:xfrm>
            <a:off x="500876"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xmlns=""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xmlns="" id="{4F0ACF62-A174-B042-8DB8-C53C3544E64E}"/>
              </a:ext>
            </a:extLst>
          </p:cNvPr>
          <p:cNvGrpSpPr/>
          <p:nvPr userDrawn="1"/>
        </p:nvGrpSpPr>
        <p:grpSpPr>
          <a:xfrm>
            <a:off x="7387089" y="633168"/>
            <a:ext cx="1471114" cy="156259"/>
            <a:chOff x="1368170" y="1165302"/>
            <a:chExt cx="4139947" cy="439737"/>
          </a:xfrm>
        </p:grpSpPr>
        <p:grpSp>
          <p:nvGrpSpPr>
            <p:cNvPr id="13" name="组合 12">
              <a:extLst>
                <a:ext uri="{FF2B5EF4-FFF2-40B4-BE49-F238E27FC236}">
                  <a16:creationId xmlns:a16="http://schemas.microsoft.com/office/drawing/2014/main" xmlns=""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xmlns=""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5" name="Freeform 2">
                <a:extLst>
                  <a:ext uri="{FF2B5EF4-FFF2-40B4-BE49-F238E27FC236}">
                    <a16:creationId xmlns:a16="http://schemas.microsoft.com/office/drawing/2014/main" xmlns=""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6" name="Freeform 3">
                <a:extLst>
                  <a:ext uri="{FF2B5EF4-FFF2-40B4-BE49-F238E27FC236}">
                    <a16:creationId xmlns:a16="http://schemas.microsoft.com/office/drawing/2014/main" xmlns=""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7" name="Freeform 4">
                <a:extLst>
                  <a:ext uri="{FF2B5EF4-FFF2-40B4-BE49-F238E27FC236}">
                    <a16:creationId xmlns:a16="http://schemas.microsoft.com/office/drawing/2014/main" xmlns=""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8" name="Freeform 5">
                <a:extLst>
                  <a:ext uri="{FF2B5EF4-FFF2-40B4-BE49-F238E27FC236}">
                    <a16:creationId xmlns:a16="http://schemas.microsoft.com/office/drawing/2014/main" xmlns=""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9" name="Freeform 6">
                <a:extLst>
                  <a:ext uri="{FF2B5EF4-FFF2-40B4-BE49-F238E27FC236}">
                    <a16:creationId xmlns:a16="http://schemas.microsoft.com/office/drawing/2014/main" xmlns=""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0" name="Freeform 7">
                <a:extLst>
                  <a:ext uri="{FF2B5EF4-FFF2-40B4-BE49-F238E27FC236}">
                    <a16:creationId xmlns:a16="http://schemas.microsoft.com/office/drawing/2014/main" xmlns=""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1" name="Freeform 8">
                <a:extLst>
                  <a:ext uri="{FF2B5EF4-FFF2-40B4-BE49-F238E27FC236}">
                    <a16:creationId xmlns:a16="http://schemas.microsoft.com/office/drawing/2014/main" xmlns=""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2" name="Freeform 9">
                <a:extLst>
                  <a:ext uri="{FF2B5EF4-FFF2-40B4-BE49-F238E27FC236}">
                    <a16:creationId xmlns:a16="http://schemas.microsoft.com/office/drawing/2014/main" xmlns=""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3" name="Freeform 10">
                <a:extLst>
                  <a:ext uri="{FF2B5EF4-FFF2-40B4-BE49-F238E27FC236}">
                    <a16:creationId xmlns:a16="http://schemas.microsoft.com/office/drawing/2014/main" xmlns=""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34" name="Freeform 11">
                <a:extLst>
                  <a:ext uri="{FF2B5EF4-FFF2-40B4-BE49-F238E27FC236}">
                    <a16:creationId xmlns:a16="http://schemas.microsoft.com/office/drawing/2014/main" xmlns=""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14" name="组合 13">
              <a:extLst>
                <a:ext uri="{FF2B5EF4-FFF2-40B4-BE49-F238E27FC236}">
                  <a16:creationId xmlns:a16="http://schemas.microsoft.com/office/drawing/2014/main" xmlns=""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xmlns=""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13">
                <a:extLst>
                  <a:ext uri="{FF2B5EF4-FFF2-40B4-BE49-F238E27FC236}">
                    <a16:creationId xmlns:a16="http://schemas.microsoft.com/office/drawing/2014/main" xmlns=""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14">
                <a:extLst>
                  <a:ext uri="{FF2B5EF4-FFF2-40B4-BE49-F238E27FC236}">
                    <a16:creationId xmlns:a16="http://schemas.microsoft.com/office/drawing/2014/main" xmlns=""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15">
                <a:extLst>
                  <a:ext uri="{FF2B5EF4-FFF2-40B4-BE49-F238E27FC236}">
                    <a16:creationId xmlns:a16="http://schemas.microsoft.com/office/drawing/2014/main" xmlns=""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16">
                <a:extLst>
                  <a:ext uri="{FF2B5EF4-FFF2-40B4-BE49-F238E27FC236}">
                    <a16:creationId xmlns:a16="http://schemas.microsoft.com/office/drawing/2014/main" xmlns=""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17">
                <a:extLst>
                  <a:ext uri="{FF2B5EF4-FFF2-40B4-BE49-F238E27FC236}">
                    <a16:creationId xmlns:a16="http://schemas.microsoft.com/office/drawing/2014/main" xmlns=""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18">
                <a:extLst>
                  <a:ext uri="{FF2B5EF4-FFF2-40B4-BE49-F238E27FC236}">
                    <a16:creationId xmlns:a16="http://schemas.microsoft.com/office/drawing/2014/main" xmlns=""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2" name="Freeform 19">
                <a:extLst>
                  <a:ext uri="{FF2B5EF4-FFF2-40B4-BE49-F238E27FC236}">
                    <a16:creationId xmlns:a16="http://schemas.microsoft.com/office/drawing/2014/main" xmlns=""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23" name="Freeform 20">
                <a:extLst>
                  <a:ext uri="{FF2B5EF4-FFF2-40B4-BE49-F238E27FC236}">
                    <a16:creationId xmlns:a16="http://schemas.microsoft.com/office/drawing/2014/main" xmlns=""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35" name="直线连接符 34">
            <a:extLst>
              <a:ext uri="{FF2B5EF4-FFF2-40B4-BE49-F238E27FC236}">
                <a16:creationId xmlns:a16="http://schemas.microsoft.com/office/drawing/2014/main" xmlns="" id="{E5DF8D13-70E0-AF46-8631-B0F3419D3CFD}"/>
              </a:ext>
            </a:extLst>
          </p:cNvPr>
          <p:cNvCxnSpPr>
            <a:cxnSpLocks/>
          </p:cNvCxnSpPr>
          <p:nvPr userDrawn="1"/>
        </p:nvCxnSpPr>
        <p:spPr>
          <a:xfrm>
            <a:off x="7279051" y="395083"/>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xmlns=""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xmlns=""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xmlns=""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xmlns=""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xmlns="" id="{429E973E-9734-4844-B936-C1D7BEBEA261}"/>
              </a:ext>
            </a:extLst>
          </p:cNvPr>
          <p:cNvSpPr/>
          <p:nvPr userDrawn="1"/>
        </p:nvSpPr>
        <p:spPr>
          <a:xfrm>
            <a:off x="7665119" y="309852"/>
            <a:ext cx="869466" cy="288539"/>
          </a:xfrm>
          <a:prstGeom prst="rect">
            <a:avLst/>
          </a:prstGeom>
          <a:noFill/>
        </p:spPr>
        <p:txBody>
          <a:bodyPr wrap="none" lIns="68577" tIns="34289" rIns="68577" bIns="34289">
            <a:spAutoFit/>
          </a:bodyPr>
          <a:lstStyle/>
          <a:p>
            <a:pPr algn="ctr" defTabSz="685766"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42" name="组合 41">
            <a:extLst>
              <a:ext uri="{FF2B5EF4-FFF2-40B4-BE49-F238E27FC236}">
                <a16:creationId xmlns:a16="http://schemas.microsoft.com/office/drawing/2014/main" xmlns=""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xmlns=""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4" name="Freeform 2">
              <a:extLst>
                <a:ext uri="{FF2B5EF4-FFF2-40B4-BE49-F238E27FC236}">
                  <a16:creationId xmlns:a16="http://schemas.microsoft.com/office/drawing/2014/main" xmlns=""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3">
              <a:extLst>
                <a:ext uri="{FF2B5EF4-FFF2-40B4-BE49-F238E27FC236}">
                  <a16:creationId xmlns:a16="http://schemas.microsoft.com/office/drawing/2014/main" xmlns=""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4">
              <a:extLst>
                <a:ext uri="{FF2B5EF4-FFF2-40B4-BE49-F238E27FC236}">
                  <a16:creationId xmlns:a16="http://schemas.microsoft.com/office/drawing/2014/main" xmlns=""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5">
              <a:extLst>
                <a:ext uri="{FF2B5EF4-FFF2-40B4-BE49-F238E27FC236}">
                  <a16:creationId xmlns:a16="http://schemas.microsoft.com/office/drawing/2014/main" xmlns=""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6">
              <a:extLst>
                <a:ext uri="{FF2B5EF4-FFF2-40B4-BE49-F238E27FC236}">
                  <a16:creationId xmlns:a16="http://schemas.microsoft.com/office/drawing/2014/main" xmlns=""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7">
              <a:extLst>
                <a:ext uri="{FF2B5EF4-FFF2-40B4-BE49-F238E27FC236}">
                  <a16:creationId xmlns:a16="http://schemas.microsoft.com/office/drawing/2014/main" xmlns=""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8">
              <a:extLst>
                <a:ext uri="{FF2B5EF4-FFF2-40B4-BE49-F238E27FC236}">
                  <a16:creationId xmlns:a16="http://schemas.microsoft.com/office/drawing/2014/main" xmlns=""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9">
              <a:extLst>
                <a:ext uri="{FF2B5EF4-FFF2-40B4-BE49-F238E27FC236}">
                  <a16:creationId xmlns:a16="http://schemas.microsoft.com/office/drawing/2014/main" xmlns=""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2" name="Freeform 10">
              <a:extLst>
                <a:ext uri="{FF2B5EF4-FFF2-40B4-BE49-F238E27FC236}">
                  <a16:creationId xmlns:a16="http://schemas.microsoft.com/office/drawing/2014/main" xmlns=""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sp>
          <p:nvSpPr>
            <p:cNvPr id="53" name="Freeform 11">
              <a:extLst>
                <a:ext uri="{FF2B5EF4-FFF2-40B4-BE49-F238E27FC236}">
                  <a16:creationId xmlns:a16="http://schemas.microsoft.com/office/drawing/2014/main" xmlns=""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2747051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xmlns=""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xmlns=""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xmlns=""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xmlns="" id="{56DF02C2-66E0-594F-914D-47F0EC7AA666}"/>
              </a:ext>
            </a:extLst>
          </p:cNvPr>
          <p:cNvSpPr txBox="1"/>
          <p:nvPr userDrawn="1"/>
        </p:nvSpPr>
        <p:spPr>
          <a:xfrm>
            <a:off x="7136484" y="67959"/>
            <a:ext cx="1763944" cy="284693"/>
          </a:xfrm>
          <a:prstGeom prst="rect">
            <a:avLst/>
          </a:prstGeom>
          <a:noFill/>
        </p:spPr>
        <p:txBody>
          <a:bodyPr wrap="none" lIns="68580" tIns="34290" rIns="68580" bIns="34290" rtlCol="0">
            <a:spAutoFit/>
          </a:bodyPr>
          <a:lstStyle/>
          <a:p>
            <a:pPr algn="r" defTabSz="685800"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xmlns="" id="{8AB2E87B-2061-474F-BD6B-FFB3E5285CE9}"/>
              </a:ext>
            </a:extLst>
          </p:cNvPr>
          <p:cNvGrpSpPr/>
          <p:nvPr userDrawn="1"/>
        </p:nvGrpSpPr>
        <p:grpSpPr>
          <a:xfrm>
            <a:off x="3578828" y="4484565"/>
            <a:ext cx="2025457" cy="587340"/>
            <a:chOff x="4858653" y="5979422"/>
            <a:chExt cx="2700610" cy="783120"/>
          </a:xfrm>
        </p:grpSpPr>
        <p:grpSp>
          <p:nvGrpSpPr>
            <p:cNvPr id="24" name="组合 23">
              <a:extLst>
                <a:ext uri="{FF2B5EF4-FFF2-40B4-BE49-F238E27FC236}">
                  <a16:creationId xmlns:a16="http://schemas.microsoft.com/office/drawing/2014/main" xmlns=""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xmlns=""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xmlns=""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xmlns=""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3" name="Freeform 2">
                  <a:extLst>
                    <a:ext uri="{FF2B5EF4-FFF2-40B4-BE49-F238E27FC236}">
                      <a16:creationId xmlns:a16="http://schemas.microsoft.com/office/drawing/2014/main" xmlns=""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4" name="Freeform 3">
                  <a:extLst>
                    <a:ext uri="{FF2B5EF4-FFF2-40B4-BE49-F238E27FC236}">
                      <a16:creationId xmlns:a16="http://schemas.microsoft.com/office/drawing/2014/main" xmlns=""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5" name="Freeform 4">
                  <a:extLst>
                    <a:ext uri="{FF2B5EF4-FFF2-40B4-BE49-F238E27FC236}">
                      <a16:creationId xmlns:a16="http://schemas.microsoft.com/office/drawing/2014/main" xmlns=""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5">
                  <a:extLst>
                    <a:ext uri="{FF2B5EF4-FFF2-40B4-BE49-F238E27FC236}">
                      <a16:creationId xmlns:a16="http://schemas.microsoft.com/office/drawing/2014/main" xmlns=""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6">
                  <a:extLst>
                    <a:ext uri="{FF2B5EF4-FFF2-40B4-BE49-F238E27FC236}">
                      <a16:creationId xmlns:a16="http://schemas.microsoft.com/office/drawing/2014/main" xmlns=""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7">
                  <a:extLst>
                    <a:ext uri="{FF2B5EF4-FFF2-40B4-BE49-F238E27FC236}">
                      <a16:creationId xmlns:a16="http://schemas.microsoft.com/office/drawing/2014/main" xmlns=""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8">
                  <a:extLst>
                    <a:ext uri="{FF2B5EF4-FFF2-40B4-BE49-F238E27FC236}">
                      <a16:creationId xmlns:a16="http://schemas.microsoft.com/office/drawing/2014/main" xmlns=""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9">
                  <a:extLst>
                    <a:ext uri="{FF2B5EF4-FFF2-40B4-BE49-F238E27FC236}">
                      <a16:creationId xmlns:a16="http://schemas.microsoft.com/office/drawing/2014/main" xmlns=""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10">
                  <a:extLst>
                    <a:ext uri="{FF2B5EF4-FFF2-40B4-BE49-F238E27FC236}">
                      <a16:creationId xmlns:a16="http://schemas.microsoft.com/office/drawing/2014/main" xmlns=""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2" name="Freeform 11">
                  <a:extLst>
                    <a:ext uri="{FF2B5EF4-FFF2-40B4-BE49-F238E27FC236}">
                      <a16:creationId xmlns:a16="http://schemas.microsoft.com/office/drawing/2014/main" xmlns=""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grpSp>
        <p:sp>
          <p:nvSpPr>
            <p:cNvPr id="25" name="文本框 24">
              <a:extLst>
                <a:ext uri="{FF2B5EF4-FFF2-40B4-BE49-F238E27FC236}">
                  <a16:creationId xmlns:a16="http://schemas.microsoft.com/office/drawing/2014/main" xmlns=""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80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80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1745206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xmlns="" id="{FBB5D1D6-FEDC-364E-ADD0-80C842FD6986}"/>
              </a:ext>
            </a:extLst>
          </p:cNvPr>
          <p:cNvSpPr/>
          <p:nvPr userDrawn="1"/>
        </p:nvSpPr>
        <p:spPr>
          <a:xfrm>
            <a:off x="500874" y="41639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xmlns="" id="{223457C5-5D0E-4F46-9D0B-7EA2985DFFE7}"/>
              </a:ext>
            </a:extLst>
          </p:cNvPr>
          <p:cNvSpPr>
            <a:spLocks noGrp="1"/>
          </p:cNvSpPr>
          <p:nvPr>
            <p:ph type="title"/>
          </p:nvPr>
        </p:nvSpPr>
        <p:spPr>
          <a:xfrm>
            <a:off x="980631" y="273844"/>
            <a:ext cx="6165609" cy="659315"/>
          </a:xfrm>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xmlns="" id="{D2FA45BE-434F-B44C-99F8-C563AC076A02}"/>
              </a:ext>
            </a:extLst>
          </p:cNvPr>
          <p:cNvSpPr>
            <a:spLocks noGrp="1"/>
          </p:cNvSpPr>
          <p:nvPr>
            <p:ph idx="1"/>
          </p:nvPr>
        </p:nvSpPr>
        <p:spPr>
          <a:xfrm>
            <a:off x="628650" y="1133068"/>
            <a:ext cx="7886700" cy="3440021"/>
          </a:xfrm>
        </p:spPr>
        <p:txBody>
          <a:bodyPr/>
          <a:lstStyle>
            <a:lvl1pPr>
              <a:lnSpc>
                <a:spcPct val="100000"/>
              </a:lnSpc>
              <a:spcBef>
                <a:spcPts val="450"/>
              </a:spcBef>
              <a:buFont typeface="Wingdings" pitchFamily="2" charset="2"/>
              <a:buChar char="Ø"/>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xmlns=""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xmlns="" id="{9E7AFED4-5702-094E-A3B8-21EB069F234E}"/>
              </a:ext>
            </a:extLst>
          </p:cNvPr>
          <p:cNvCxnSpPr>
            <a:cxnSpLocks/>
          </p:cNvCxnSpPr>
          <p:nvPr userDrawn="1"/>
        </p:nvCxnSpPr>
        <p:spPr>
          <a:xfrm>
            <a:off x="986091"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xmlns="" id="{AB0058AB-B1F1-354B-AC17-D97CF5C61CCA}"/>
              </a:ext>
            </a:extLst>
          </p:cNvPr>
          <p:cNvGrpSpPr/>
          <p:nvPr userDrawn="1"/>
        </p:nvGrpSpPr>
        <p:grpSpPr>
          <a:xfrm>
            <a:off x="7387088" y="633166"/>
            <a:ext cx="1471114" cy="156259"/>
            <a:chOff x="1368170" y="1165302"/>
            <a:chExt cx="4139947" cy="439737"/>
          </a:xfrm>
        </p:grpSpPr>
        <p:grpSp>
          <p:nvGrpSpPr>
            <p:cNvPr id="42" name="组合 41">
              <a:extLst>
                <a:ext uri="{FF2B5EF4-FFF2-40B4-BE49-F238E27FC236}">
                  <a16:creationId xmlns:a16="http://schemas.microsoft.com/office/drawing/2014/main" xmlns=""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xmlns=""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4" name="Freeform 2">
                <a:extLst>
                  <a:ext uri="{FF2B5EF4-FFF2-40B4-BE49-F238E27FC236}">
                    <a16:creationId xmlns:a16="http://schemas.microsoft.com/office/drawing/2014/main" xmlns=""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5" name="Freeform 3">
                <a:extLst>
                  <a:ext uri="{FF2B5EF4-FFF2-40B4-BE49-F238E27FC236}">
                    <a16:creationId xmlns:a16="http://schemas.microsoft.com/office/drawing/2014/main" xmlns=""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6" name="Freeform 4">
                <a:extLst>
                  <a:ext uri="{FF2B5EF4-FFF2-40B4-BE49-F238E27FC236}">
                    <a16:creationId xmlns:a16="http://schemas.microsoft.com/office/drawing/2014/main" xmlns=""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7" name="Freeform 5">
                <a:extLst>
                  <a:ext uri="{FF2B5EF4-FFF2-40B4-BE49-F238E27FC236}">
                    <a16:creationId xmlns:a16="http://schemas.microsoft.com/office/drawing/2014/main" xmlns=""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8" name="Freeform 6">
                <a:extLst>
                  <a:ext uri="{FF2B5EF4-FFF2-40B4-BE49-F238E27FC236}">
                    <a16:creationId xmlns:a16="http://schemas.microsoft.com/office/drawing/2014/main" xmlns=""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9" name="Freeform 7">
                <a:extLst>
                  <a:ext uri="{FF2B5EF4-FFF2-40B4-BE49-F238E27FC236}">
                    <a16:creationId xmlns:a16="http://schemas.microsoft.com/office/drawing/2014/main" xmlns=""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60" name="Freeform 8">
                <a:extLst>
                  <a:ext uri="{FF2B5EF4-FFF2-40B4-BE49-F238E27FC236}">
                    <a16:creationId xmlns:a16="http://schemas.microsoft.com/office/drawing/2014/main" xmlns=""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61" name="Freeform 9">
                <a:extLst>
                  <a:ext uri="{FF2B5EF4-FFF2-40B4-BE49-F238E27FC236}">
                    <a16:creationId xmlns:a16="http://schemas.microsoft.com/office/drawing/2014/main" xmlns=""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62" name="Freeform 10">
                <a:extLst>
                  <a:ext uri="{FF2B5EF4-FFF2-40B4-BE49-F238E27FC236}">
                    <a16:creationId xmlns:a16="http://schemas.microsoft.com/office/drawing/2014/main" xmlns=""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63" name="Freeform 11">
                <a:extLst>
                  <a:ext uri="{FF2B5EF4-FFF2-40B4-BE49-F238E27FC236}">
                    <a16:creationId xmlns:a16="http://schemas.microsoft.com/office/drawing/2014/main" xmlns=""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43" name="组合 42">
              <a:extLst>
                <a:ext uri="{FF2B5EF4-FFF2-40B4-BE49-F238E27FC236}">
                  <a16:creationId xmlns:a16="http://schemas.microsoft.com/office/drawing/2014/main" xmlns=""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xmlns=""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13">
                <a:extLst>
                  <a:ext uri="{FF2B5EF4-FFF2-40B4-BE49-F238E27FC236}">
                    <a16:creationId xmlns:a16="http://schemas.microsoft.com/office/drawing/2014/main" xmlns=""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14">
                <a:extLst>
                  <a:ext uri="{FF2B5EF4-FFF2-40B4-BE49-F238E27FC236}">
                    <a16:creationId xmlns:a16="http://schemas.microsoft.com/office/drawing/2014/main" xmlns=""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15">
                <a:extLst>
                  <a:ext uri="{FF2B5EF4-FFF2-40B4-BE49-F238E27FC236}">
                    <a16:creationId xmlns:a16="http://schemas.microsoft.com/office/drawing/2014/main" xmlns=""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16">
                <a:extLst>
                  <a:ext uri="{FF2B5EF4-FFF2-40B4-BE49-F238E27FC236}">
                    <a16:creationId xmlns:a16="http://schemas.microsoft.com/office/drawing/2014/main" xmlns=""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17">
                <a:extLst>
                  <a:ext uri="{FF2B5EF4-FFF2-40B4-BE49-F238E27FC236}">
                    <a16:creationId xmlns:a16="http://schemas.microsoft.com/office/drawing/2014/main" xmlns=""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18">
                <a:extLst>
                  <a:ext uri="{FF2B5EF4-FFF2-40B4-BE49-F238E27FC236}">
                    <a16:creationId xmlns:a16="http://schemas.microsoft.com/office/drawing/2014/main" xmlns=""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19">
                <a:extLst>
                  <a:ext uri="{FF2B5EF4-FFF2-40B4-BE49-F238E27FC236}">
                    <a16:creationId xmlns:a16="http://schemas.microsoft.com/office/drawing/2014/main" xmlns=""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2" name="Freeform 20">
                <a:extLst>
                  <a:ext uri="{FF2B5EF4-FFF2-40B4-BE49-F238E27FC236}">
                    <a16:creationId xmlns:a16="http://schemas.microsoft.com/office/drawing/2014/main" xmlns=""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64" name="直线连接符 63">
            <a:extLst>
              <a:ext uri="{FF2B5EF4-FFF2-40B4-BE49-F238E27FC236}">
                <a16:creationId xmlns:a16="http://schemas.microsoft.com/office/drawing/2014/main" xmlns="" id="{06B569DB-EE88-CB4A-A634-A7CA45E81663}"/>
              </a:ext>
            </a:extLst>
          </p:cNvPr>
          <p:cNvCxnSpPr>
            <a:cxnSpLocks/>
          </p:cNvCxnSpPr>
          <p:nvPr userDrawn="1"/>
        </p:nvCxnSpPr>
        <p:spPr>
          <a:xfrm>
            <a:off x="7279051" y="39508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xmlns="" id="{C69ABA2F-7A98-FE44-912C-23CCE000584E}"/>
              </a:ext>
            </a:extLst>
          </p:cNvPr>
          <p:cNvGrpSpPr/>
          <p:nvPr userDrawn="1"/>
        </p:nvGrpSpPr>
        <p:grpSpPr>
          <a:xfrm>
            <a:off x="7749100" y="319983"/>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xmlns=""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xmlns=""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xmlns=""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xmlns=""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xmlns="" id="{2BB61636-6036-1C48-82CA-04EB1597C9CC}"/>
              </a:ext>
            </a:extLst>
          </p:cNvPr>
          <p:cNvSpPr/>
          <p:nvPr userDrawn="1"/>
        </p:nvSpPr>
        <p:spPr>
          <a:xfrm>
            <a:off x="7671529" y="309850"/>
            <a:ext cx="856646" cy="284693"/>
          </a:xfrm>
          <a:prstGeom prst="rect">
            <a:avLst/>
          </a:prstGeom>
          <a:noFill/>
        </p:spPr>
        <p:txBody>
          <a:bodyPr wrap="none" lIns="68580" tIns="34290" rIns="68580" bIns="34290">
            <a:spAutoFit/>
          </a:bodyPr>
          <a:lstStyle/>
          <a:p>
            <a:pPr algn="ctr" defTabSz="685800"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71" name="组合 70">
            <a:extLst>
              <a:ext uri="{FF2B5EF4-FFF2-40B4-BE49-F238E27FC236}">
                <a16:creationId xmlns:a16="http://schemas.microsoft.com/office/drawing/2014/main" xmlns="" id="{C1D75728-DE08-814F-9EF0-7E9AFB999FE6}"/>
              </a:ext>
            </a:extLst>
          </p:cNvPr>
          <p:cNvGrpSpPr/>
          <p:nvPr userDrawn="1"/>
        </p:nvGrpSpPr>
        <p:grpSpPr>
          <a:xfrm>
            <a:off x="545734" y="483136"/>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xmlns=""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3" name="Freeform 2">
              <a:extLst>
                <a:ext uri="{FF2B5EF4-FFF2-40B4-BE49-F238E27FC236}">
                  <a16:creationId xmlns:a16="http://schemas.microsoft.com/office/drawing/2014/main" xmlns=""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4" name="Freeform 3">
              <a:extLst>
                <a:ext uri="{FF2B5EF4-FFF2-40B4-BE49-F238E27FC236}">
                  <a16:creationId xmlns:a16="http://schemas.microsoft.com/office/drawing/2014/main" xmlns=""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5" name="Freeform 4">
              <a:extLst>
                <a:ext uri="{FF2B5EF4-FFF2-40B4-BE49-F238E27FC236}">
                  <a16:creationId xmlns:a16="http://schemas.microsoft.com/office/drawing/2014/main" xmlns=""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6" name="Freeform 5">
              <a:extLst>
                <a:ext uri="{FF2B5EF4-FFF2-40B4-BE49-F238E27FC236}">
                  <a16:creationId xmlns:a16="http://schemas.microsoft.com/office/drawing/2014/main" xmlns=""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7" name="Freeform 6">
              <a:extLst>
                <a:ext uri="{FF2B5EF4-FFF2-40B4-BE49-F238E27FC236}">
                  <a16:creationId xmlns:a16="http://schemas.microsoft.com/office/drawing/2014/main" xmlns=""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8" name="Freeform 7">
              <a:extLst>
                <a:ext uri="{FF2B5EF4-FFF2-40B4-BE49-F238E27FC236}">
                  <a16:creationId xmlns:a16="http://schemas.microsoft.com/office/drawing/2014/main" xmlns=""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79" name="Freeform 8">
              <a:extLst>
                <a:ext uri="{FF2B5EF4-FFF2-40B4-BE49-F238E27FC236}">
                  <a16:creationId xmlns:a16="http://schemas.microsoft.com/office/drawing/2014/main" xmlns=""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80" name="Freeform 9">
              <a:extLst>
                <a:ext uri="{FF2B5EF4-FFF2-40B4-BE49-F238E27FC236}">
                  <a16:creationId xmlns:a16="http://schemas.microsoft.com/office/drawing/2014/main" xmlns=""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81" name="Freeform 10">
              <a:extLst>
                <a:ext uri="{FF2B5EF4-FFF2-40B4-BE49-F238E27FC236}">
                  <a16:creationId xmlns:a16="http://schemas.microsoft.com/office/drawing/2014/main" xmlns=""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82" name="Freeform 11">
              <a:extLst>
                <a:ext uri="{FF2B5EF4-FFF2-40B4-BE49-F238E27FC236}">
                  <a16:creationId xmlns:a16="http://schemas.microsoft.com/office/drawing/2014/main" xmlns=""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337935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Straight Connector 32"/>
          <p:cNvCxnSpPr/>
          <p:nvPr/>
        </p:nvCxnSpPr>
        <p:spPr>
          <a:xfrm>
            <a:off x="1443038" y="1385888"/>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52669B2-0F4C-4C26-9A57-10532A9EE7A1}" type="datetime1">
              <a:rPr lang="zh-CN" altLang="en-US"/>
              <a:pPr>
                <a:defRPr/>
              </a:pPr>
              <a:t>2022/11/14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7E31913D-27BA-4ADC-8D0A-2E677A51F745}" type="slidenum">
              <a:rPr lang="en-US" altLang="zh-CN"/>
              <a:pPr/>
              <a:t>‹#›</a:t>
            </a:fld>
            <a:endParaRPr lang="en-US" altLang="zh-CN"/>
          </a:p>
        </p:txBody>
      </p:sp>
    </p:spTree>
    <p:extLst>
      <p:ext uri="{BB962C8B-B14F-4D97-AF65-F5344CB8AC3E}">
        <p14:creationId xmlns:p14="http://schemas.microsoft.com/office/powerpoint/2010/main" val="1770106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E882D0-572E-624F-BEDB-F00CBE6A2180}"/>
              </a:ext>
            </a:extLst>
          </p:cNvPr>
          <p:cNvSpPr>
            <a:spLocks noGrp="1"/>
          </p:cNvSpPr>
          <p:nvPr>
            <p:ph type="title"/>
          </p:nvPr>
        </p:nvSpPr>
        <p:spPr>
          <a:xfrm>
            <a:off x="623888" y="1282304"/>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B1A87903-353F-4B4A-B3FB-4066EDD98E7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479842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xmlns=""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xmlns=""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xmlns="" id="{6EA401A9-3F89-014C-9A94-02FD1A5217FC}"/>
              </a:ext>
            </a:extLst>
          </p:cNvPr>
          <p:cNvSpPr/>
          <p:nvPr userDrawn="1"/>
        </p:nvSpPr>
        <p:spPr>
          <a:xfrm>
            <a:off x="500874"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xmlns="" id="{2D64F221-C9B8-444F-9076-736EED2DA56E}"/>
              </a:ext>
            </a:extLst>
          </p:cNvPr>
          <p:cNvCxnSpPr>
            <a:cxnSpLocks/>
          </p:cNvCxnSpPr>
          <p:nvPr userDrawn="1"/>
        </p:nvCxnSpPr>
        <p:spPr>
          <a:xfrm>
            <a:off x="986091"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xmlns="" id="{F75304E3-D2BA-6B43-A9CA-868095E37E2C}"/>
              </a:ext>
            </a:extLst>
          </p:cNvPr>
          <p:cNvGrpSpPr/>
          <p:nvPr userDrawn="1"/>
        </p:nvGrpSpPr>
        <p:grpSpPr>
          <a:xfrm>
            <a:off x="7387088" y="633166"/>
            <a:ext cx="1471114" cy="156259"/>
            <a:chOff x="1368170" y="1165302"/>
            <a:chExt cx="4139947" cy="439737"/>
          </a:xfrm>
        </p:grpSpPr>
        <p:grpSp>
          <p:nvGrpSpPr>
            <p:cNvPr id="11" name="组合 10">
              <a:extLst>
                <a:ext uri="{FF2B5EF4-FFF2-40B4-BE49-F238E27FC236}">
                  <a16:creationId xmlns:a16="http://schemas.microsoft.com/office/drawing/2014/main" xmlns=""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xmlns=""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3" name="Freeform 2">
                <a:extLst>
                  <a:ext uri="{FF2B5EF4-FFF2-40B4-BE49-F238E27FC236}">
                    <a16:creationId xmlns:a16="http://schemas.microsoft.com/office/drawing/2014/main" xmlns=""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4" name="Freeform 3">
                <a:extLst>
                  <a:ext uri="{FF2B5EF4-FFF2-40B4-BE49-F238E27FC236}">
                    <a16:creationId xmlns:a16="http://schemas.microsoft.com/office/drawing/2014/main" xmlns=""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5" name="Freeform 4">
                <a:extLst>
                  <a:ext uri="{FF2B5EF4-FFF2-40B4-BE49-F238E27FC236}">
                    <a16:creationId xmlns:a16="http://schemas.microsoft.com/office/drawing/2014/main" xmlns=""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6" name="Freeform 5">
                <a:extLst>
                  <a:ext uri="{FF2B5EF4-FFF2-40B4-BE49-F238E27FC236}">
                    <a16:creationId xmlns:a16="http://schemas.microsoft.com/office/drawing/2014/main" xmlns=""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7" name="Freeform 6">
                <a:extLst>
                  <a:ext uri="{FF2B5EF4-FFF2-40B4-BE49-F238E27FC236}">
                    <a16:creationId xmlns:a16="http://schemas.microsoft.com/office/drawing/2014/main" xmlns=""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8" name="Freeform 7">
                <a:extLst>
                  <a:ext uri="{FF2B5EF4-FFF2-40B4-BE49-F238E27FC236}">
                    <a16:creationId xmlns:a16="http://schemas.microsoft.com/office/drawing/2014/main" xmlns=""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9" name="Freeform 8">
                <a:extLst>
                  <a:ext uri="{FF2B5EF4-FFF2-40B4-BE49-F238E27FC236}">
                    <a16:creationId xmlns:a16="http://schemas.microsoft.com/office/drawing/2014/main" xmlns=""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0" name="Freeform 9">
                <a:extLst>
                  <a:ext uri="{FF2B5EF4-FFF2-40B4-BE49-F238E27FC236}">
                    <a16:creationId xmlns:a16="http://schemas.microsoft.com/office/drawing/2014/main" xmlns=""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1" name="Freeform 10">
                <a:extLst>
                  <a:ext uri="{FF2B5EF4-FFF2-40B4-BE49-F238E27FC236}">
                    <a16:creationId xmlns:a16="http://schemas.microsoft.com/office/drawing/2014/main" xmlns=""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2" name="Freeform 11">
                <a:extLst>
                  <a:ext uri="{FF2B5EF4-FFF2-40B4-BE49-F238E27FC236}">
                    <a16:creationId xmlns:a16="http://schemas.microsoft.com/office/drawing/2014/main" xmlns=""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12" name="组合 11">
              <a:extLst>
                <a:ext uri="{FF2B5EF4-FFF2-40B4-BE49-F238E27FC236}">
                  <a16:creationId xmlns:a16="http://schemas.microsoft.com/office/drawing/2014/main" xmlns=""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xmlns=""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4" name="Freeform 13">
                <a:extLst>
                  <a:ext uri="{FF2B5EF4-FFF2-40B4-BE49-F238E27FC236}">
                    <a16:creationId xmlns:a16="http://schemas.microsoft.com/office/drawing/2014/main" xmlns=""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5" name="Freeform 14">
                <a:extLst>
                  <a:ext uri="{FF2B5EF4-FFF2-40B4-BE49-F238E27FC236}">
                    <a16:creationId xmlns:a16="http://schemas.microsoft.com/office/drawing/2014/main" xmlns=""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15">
                <a:extLst>
                  <a:ext uri="{FF2B5EF4-FFF2-40B4-BE49-F238E27FC236}">
                    <a16:creationId xmlns:a16="http://schemas.microsoft.com/office/drawing/2014/main" xmlns=""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16">
                <a:extLst>
                  <a:ext uri="{FF2B5EF4-FFF2-40B4-BE49-F238E27FC236}">
                    <a16:creationId xmlns:a16="http://schemas.microsoft.com/office/drawing/2014/main" xmlns=""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17">
                <a:extLst>
                  <a:ext uri="{FF2B5EF4-FFF2-40B4-BE49-F238E27FC236}">
                    <a16:creationId xmlns:a16="http://schemas.microsoft.com/office/drawing/2014/main" xmlns=""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18">
                <a:extLst>
                  <a:ext uri="{FF2B5EF4-FFF2-40B4-BE49-F238E27FC236}">
                    <a16:creationId xmlns:a16="http://schemas.microsoft.com/office/drawing/2014/main" xmlns=""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19">
                <a:extLst>
                  <a:ext uri="{FF2B5EF4-FFF2-40B4-BE49-F238E27FC236}">
                    <a16:creationId xmlns:a16="http://schemas.microsoft.com/office/drawing/2014/main" xmlns=""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20">
                <a:extLst>
                  <a:ext uri="{FF2B5EF4-FFF2-40B4-BE49-F238E27FC236}">
                    <a16:creationId xmlns:a16="http://schemas.microsoft.com/office/drawing/2014/main" xmlns=""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33" name="直线连接符 32">
            <a:extLst>
              <a:ext uri="{FF2B5EF4-FFF2-40B4-BE49-F238E27FC236}">
                <a16:creationId xmlns:a16="http://schemas.microsoft.com/office/drawing/2014/main" xmlns="" id="{E9B9A2A5-908B-3244-B39F-9E6705AE6320}"/>
              </a:ext>
            </a:extLst>
          </p:cNvPr>
          <p:cNvCxnSpPr>
            <a:cxnSpLocks/>
          </p:cNvCxnSpPr>
          <p:nvPr userDrawn="1"/>
        </p:nvCxnSpPr>
        <p:spPr>
          <a:xfrm>
            <a:off x="7279051" y="39508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xmlns="" id="{0818B453-CEDC-BA4A-9983-86BF161F6CCA}"/>
              </a:ext>
            </a:extLst>
          </p:cNvPr>
          <p:cNvGrpSpPr/>
          <p:nvPr userDrawn="1"/>
        </p:nvGrpSpPr>
        <p:grpSpPr>
          <a:xfrm>
            <a:off x="7749100" y="319983"/>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xmlns=""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xmlns=""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xmlns=""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xmlns=""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xmlns="" id="{8CFB3674-431C-F94A-8727-C9C98640DFEB}"/>
              </a:ext>
            </a:extLst>
          </p:cNvPr>
          <p:cNvSpPr/>
          <p:nvPr userDrawn="1"/>
        </p:nvSpPr>
        <p:spPr>
          <a:xfrm>
            <a:off x="7671529" y="309850"/>
            <a:ext cx="856646" cy="284693"/>
          </a:xfrm>
          <a:prstGeom prst="rect">
            <a:avLst/>
          </a:prstGeom>
          <a:noFill/>
        </p:spPr>
        <p:txBody>
          <a:bodyPr wrap="none" lIns="68580" tIns="34290" rIns="68580" bIns="34290">
            <a:spAutoFit/>
          </a:bodyPr>
          <a:lstStyle/>
          <a:p>
            <a:pPr algn="ctr" defTabSz="685800"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40" name="组合 39">
            <a:extLst>
              <a:ext uri="{FF2B5EF4-FFF2-40B4-BE49-F238E27FC236}">
                <a16:creationId xmlns:a16="http://schemas.microsoft.com/office/drawing/2014/main" xmlns="" id="{7BC00378-4A1A-AF4A-9DA5-0E40AABBEE09}"/>
              </a:ext>
            </a:extLst>
          </p:cNvPr>
          <p:cNvGrpSpPr/>
          <p:nvPr userDrawn="1"/>
        </p:nvGrpSpPr>
        <p:grpSpPr>
          <a:xfrm>
            <a:off x="536589" y="547143"/>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xmlns=""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2" name="Freeform 2">
              <a:extLst>
                <a:ext uri="{FF2B5EF4-FFF2-40B4-BE49-F238E27FC236}">
                  <a16:creationId xmlns:a16="http://schemas.microsoft.com/office/drawing/2014/main" xmlns=""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3" name="Freeform 3">
              <a:extLst>
                <a:ext uri="{FF2B5EF4-FFF2-40B4-BE49-F238E27FC236}">
                  <a16:creationId xmlns:a16="http://schemas.microsoft.com/office/drawing/2014/main" xmlns=""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4" name="Freeform 4">
              <a:extLst>
                <a:ext uri="{FF2B5EF4-FFF2-40B4-BE49-F238E27FC236}">
                  <a16:creationId xmlns:a16="http://schemas.microsoft.com/office/drawing/2014/main" xmlns=""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5">
              <a:extLst>
                <a:ext uri="{FF2B5EF4-FFF2-40B4-BE49-F238E27FC236}">
                  <a16:creationId xmlns:a16="http://schemas.microsoft.com/office/drawing/2014/main" xmlns=""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6">
              <a:extLst>
                <a:ext uri="{FF2B5EF4-FFF2-40B4-BE49-F238E27FC236}">
                  <a16:creationId xmlns:a16="http://schemas.microsoft.com/office/drawing/2014/main" xmlns=""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7">
              <a:extLst>
                <a:ext uri="{FF2B5EF4-FFF2-40B4-BE49-F238E27FC236}">
                  <a16:creationId xmlns:a16="http://schemas.microsoft.com/office/drawing/2014/main" xmlns=""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8">
              <a:extLst>
                <a:ext uri="{FF2B5EF4-FFF2-40B4-BE49-F238E27FC236}">
                  <a16:creationId xmlns:a16="http://schemas.microsoft.com/office/drawing/2014/main" xmlns=""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9">
              <a:extLst>
                <a:ext uri="{FF2B5EF4-FFF2-40B4-BE49-F238E27FC236}">
                  <a16:creationId xmlns:a16="http://schemas.microsoft.com/office/drawing/2014/main" xmlns=""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10">
              <a:extLst>
                <a:ext uri="{FF2B5EF4-FFF2-40B4-BE49-F238E27FC236}">
                  <a16:creationId xmlns:a16="http://schemas.microsoft.com/office/drawing/2014/main" xmlns=""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11">
              <a:extLst>
                <a:ext uri="{FF2B5EF4-FFF2-40B4-BE49-F238E27FC236}">
                  <a16:creationId xmlns:a16="http://schemas.microsoft.com/office/drawing/2014/main" xmlns=""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97327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113DFC-2B9E-1046-8B5B-5FDA89B52346}"/>
              </a:ext>
            </a:extLst>
          </p:cNvPr>
          <p:cNvSpPr>
            <a:spLocks noGrp="1"/>
          </p:cNvSpPr>
          <p:nvPr>
            <p:ph type="title"/>
          </p:nvPr>
        </p:nvSpPr>
        <p:spPr>
          <a:xfrm>
            <a:off x="993138" y="273844"/>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xmlns=""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xmlns=""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xmlns="" id="{762B1297-DB16-374F-BBBD-21C64C2926E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69E6E70B-400A-F546-AF7B-C36FDD085856}"/>
              </a:ext>
            </a:extLst>
          </p:cNvPr>
          <p:cNvSpPr>
            <a:spLocks noGrp="1"/>
          </p:cNvSpPr>
          <p:nvPr>
            <p:ph sz="quarter" idx="4"/>
          </p:nvPr>
        </p:nvSpPr>
        <p:spPr>
          <a:xfrm>
            <a:off x="4629150"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2022/11/14</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xmlns="" id="{ABC5A3E3-16BE-4348-82D2-7C344E6E1F54}"/>
              </a:ext>
            </a:extLst>
          </p:cNvPr>
          <p:cNvSpPr/>
          <p:nvPr userDrawn="1"/>
        </p:nvSpPr>
        <p:spPr>
          <a:xfrm>
            <a:off x="500874"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xmlns="" id="{EE152040-1510-FD47-8927-D0B20C5D7C27}"/>
              </a:ext>
            </a:extLst>
          </p:cNvPr>
          <p:cNvCxnSpPr>
            <a:cxnSpLocks/>
          </p:cNvCxnSpPr>
          <p:nvPr userDrawn="1"/>
        </p:nvCxnSpPr>
        <p:spPr>
          <a:xfrm>
            <a:off x="986091"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xmlns="" id="{4F0ACF62-A174-B042-8DB8-C53C3544E64E}"/>
              </a:ext>
            </a:extLst>
          </p:cNvPr>
          <p:cNvGrpSpPr/>
          <p:nvPr userDrawn="1"/>
        </p:nvGrpSpPr>
        <p:grpSpPr>
          <a:xfrm>
            <a:off x="7387088" y="633166"/>
            <a:ext cx="1471114" cy="156259"/>
            <a:chOff x="1368170" y="1165302"/>
            <a:chExt cx="4139947" cy="439737"/>
          </a:xfrm>
        </p:grpSpPr>
        <p:grpSp>
          <p:nvGrpSpPr>
            <p:cNvPr id="13" name="组合 12">
              <a:extLst>
                <a:ext uri="{FF2B5EF4-FFF2-40B4-BE49-F238E27FC236}">
                  <a16:creationId xmlns:a16="http://schemas.microsoft.com/office/drawing/2014/main" xmlns=""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xmlns=""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5" name="Freeform 2">
                <a:extLst>
                  <a:ext uri="{FF2B5EF4-FFF2-40B4-BE49-F238E27FC236}">
                    <a16:creationId xmlns:a16="http://schemas.microsoft.com/office/drawing/2014/main" xmlns=""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6" name="Freeform 3">
                <a:extLst>
                  <a:ext uri="{FF2B5EF4-FFF2-40B4-BE49-F238E27FC236}">
                    <a16:creationId xmlns:a16="http://schemas.microsoft.com/office/drawing/2014/main" xmlns=""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7" name="Freeform 4">
                <a:extLst>
                  <a:ext uri="{FF2B5EF4-FFF2-40B4-BE49-F238E27FC236}">
                    <a16:creationId xmlns:a16="http://schemas.microsoft.com/office/drawing/2014/main" xmlns=""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8" name="Freeform 5">
                <a:extLst>
                  <a:ext uri="{FF2B5EF4-FFF2-40B4-BE49-F238E27FC236}">
                    <a16:creationId xmlns:a16="http://schemas.microsoft.com/office/drawing/2014/main" xmlns=""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9" name="Freeform 6">
                <a:extLst>
                  <a:ext uri="{FF2B5EF4-FFF2-40B4-BE49-F238E27FC236}">
                    <a16:creationId xmlns:a16="http://schemas.microsoft.com/office/drawing/2014/main" xmlns=""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0" name="Freeform 7">
                <a:extLst>
                  <a:ext uri="{FF2B5EF4-FFF2-40B4-BE49-F238E27FC236}">
                    <a16:creationId xmlns:a16="http://schemas.microsoft.com/office/drawing/2014/main" xmlns=""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1" name="Freeform 8">
                <a:extLst>
                  <a:ext uri="{FF2B5EF4-FFF2-40B4-BE49-F238E27FC236}">
                    <a16:creationId xmlns:a16="http://schemas.microsoft.com/office/drawing/2014/main" xmlns=""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2" name="Freeform 9">
                <a:extLst>
                  <a:ext uri="{FF2B5EF4-FFF2-40B4-BE49-F238E27FC236}">
                    <a16:creationId xmlns:a16="http://schemas.microsoft.com/office/drawing/2014/main" xmlns=""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3" name="Freeform 10">
                <a:extLst>
                  <a:ext uri="{FF2B5EF4-FFF2-40B4-BE49-F238E27FC236}">
                    <a16:creationId xmlns:a16="http://schemas.microsoft.com/office/drawing/2014/main" xmlns=""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34" name="Freeform 11">
                <a:extLst>
                  <a:ext uri="{FF2B5EF4-FFF2-40B4-BE49-F238E27FC236}">
                    <a16:creationId xmlns:a16="http://schemas.microsoft.com/office/drawing/2014/main" xmlns=""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grpSp>
          <p:nvGrpSpPr>
            <p:cNvPr id="14" name="组合 13">
              <a:extLst>
                <a:ext uri="{FF2B5EF4-FFF2-40B4-BE49-F238E27FC236}">
                  <a16:creationId xmlns:a16="http://schemas.microsoft.com/office/drawing/2014/main" xmlns=""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xmlns=""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6" name="Freeform 13">
                <a:extLst>
                  <a:ext uri="{FF2B5EF4-FFF2-40B4-BE49-F238E27FC236}">
                    <a16:creationId xmlns:a16="http://schemas.microsoft.com/office/drawing/2014/main" xmlns=""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7" name="Freeform 14">
                <a:extLst>
                  <a:ext uri="{FF2B5EF4-FFF2-40B4-BE49-F238E27FC236}">
                    <a16:creationId xmlns:a16="http://schemas.microsoft.com/office/drawing/2014/main" xmlns=""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8" name="Freeform 15">
                <a:extLst>
                  <a:ext uri="{FF2B5EF4-FFF2-40B4-BE49-F238E27FC236}">
                    <a16:creationId xmlns:a16="http://schemas.microsoft.com/office/drawing/2014/main" xmlns=""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19" name="Freeform 16">
                <a:extLst>
                  <a:ext uri="{FF2B5EF4-FFF2-40B4-BE49-F238E27FC236}">
                    <a16:creationId xmlns:a16="http://schemas.microsoft.com/office/drawing/2014/main" xmlns=""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0" name="Freeform 17">
                <a:extLst>
                  <a:ext uri="{FF2B5EF4-FFF2-40B4-BE49-F238E27FC236}">
                    <a16:creationId xmlns:a16="http://schemas.microsoft.com/office/drawing/2014/main" xmlns=""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1" name="Freeform 18">
                <a:extLst>
                  <a:ext uri="{FF2B5EF4-FFF2-40B4-BE49-F238E27FC236}">
                    <a16:creationId xmlns:a16="http://schemas.microsoft.com/office/drawing/2014/main" xmlns=""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2" name="Freeform 19">
                <a:extLst>
                  <a:ext uri="{FF2B5EF4-FFF2-40B4-BE49-F238E27FC236}">
                    <a16:creationId xmlns:a16="http://schemas.microsoft.com/office/drawing/2014/main" xmlns=""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23" name="Freeform 20">
                <a:extLst>
                  <a:ext uri="{FF2B5EF4-FFF2-40B4-BE49-F238E27FC236}">
                    <a16:creationId xmlns:a16="http://schemas.microsoft.com/office/drawing/2014/main" xmlns=""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dirty="0">
                  <a:solidFill>
                    <a:prstClr val="black"/>
                  </a:solidFill>
                  <a:latin typeface="等线" panose="020F0502020204030204"/>
                </a:endParaRPr>
              </a:p>
            </p:txBody>
          </p:sp>
        </p:grpSp>
      </p:grpSp>
      <p:cxnSp>
        <p:nvCxnSpPr>
          <p:cNvPr id="35" name="直线连接符 34">
            <a:extLst>
              <a:ext uri="{FF2B5EF4-FFF2-40B4-BE49-F238E27FC236}">
                <a16:creationId xmlns:a16="http://schemas.microsoft.com/office/drawing/2014/main" xmlns="" id="{E5DF8D13-70E0-AF46-8631-B0F3419D3CFD}"/>
              </a:ext>
            </a:extLst>
          </p:cNvPr>
          <p:cNvCxnSpPr>
            <a:cxnSpLocks/>
          </p:cNvCxnSpPr>
          <p:nvPr userDrawn="1"/>
        </p:nvCxnSpPr>
        <p:spPr>
          <a:xfrm>
            <a:off x="7279051" y="39508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xmlns="" id="{543783C6-3E2C-DC4A-A855-566FB9EEEA67}"/>
              </a:ext>
            </a:extLst>
          </p:cNvPr>
          <p:cNvGrpSpPr/>
          <p:nvPr userDrawn="1"/>
        </p:nvGrpSpPr>
        <p:grpSpPr>
          <a:xfrm>
            <a:off x="7749100" y="319983"/>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xmlns=""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xmlns=""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xmlns=""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xmlns=""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xmlns="" id="{429E973E-9734-4844-B936-C1D7BEBEA261}"/>
              </a:ext>
            </a:extLst>
          </p:cNvPr>
          <p:cNvSpPr/>
          <p:nvPr userDrawn="1"/>
        </p:nvSpPr>
        <p:spPr>
          <a:xfrm>
            <a:off x="7671529" y="309850"/>
            <a:ext cx="856646" cy="284693"/>
          </a:xfrm>
          <a:prstGeom prst="rect">
            <a:avLst/>
          </a:prstGeom>
          <a:noFill/>
        </p:spPr>
        <p:txBody>
          <a:bodyPr wrap="none" lIns="68580" tIns="34290" rIns="68580" bIns="34290">
            <a:spAutoFit/>
          </a:bodyPr>
          <a:lstStyle/>
          <a:p>
            <a:pPr algn="ctr" defTabSz="685800" eaLnBrk="1" fontAlgn="auto" hangingPunct="1">
              <a:spcBef>
                <a:spcPts val="0"/>
              </a:spcBef>
              <a:spcAft>
                <a:spcPts val="0"/>
              </a:spcAft>
            </a:pPr>
            <a:r>
              <a:rPr lang="zh-CN" altLang="en-US" sz="1400" b="1" dirty="0" smtClean="0">
                <a:ln w="22225">
                  <a:noFill/>
                  <a:prstDash val="solid"/>
                </a:ln>
                <a:solidFill>
                  <a:srgbClr val="4472C4">
                    <a:lumMod val="60000"/>
                    <a:lumOff val="40000"/>
                  </a:srgbClr>
                </a:solidFill>
                <a:latin typeface="等线" panose="020F0502020204030204"/>
              </a:rPr>
              <a:t>厦门大学</a:t>
            </a:r>
            <a:endParaRPr lang="zh-CN" altLang="en-US" sz="1400" b="1" dirty="0">
              <a:ln w="22225">
                <a:noFill/>
                <a:prstDash val="solid"/>
              </a:ln>
              <a:solidFill>
                <a:srgbClr val="4472C4">
                  <a:lumMod val="60000"/>
                  <a:lumOff val="40000"/>
                </a:srgbClr>
              </a:solidFill>
              <a:latin typeface="等线" panose="020F0502020204030204"/>
            </a:endParaRPr>
          </a:p>
        </p:txBody>
      </p:sp>
      <p:grpSp>
        <p:nvGrpSpPr>
          <p:cNvPr id="42" name="组合 41">
            <a:extLst>
              <a:ext uri="{FF2B5EF4-FFF2-40B4-BE49-F238E27FC236}">
                <a16:creationId xmlns:a16="http://schemas.microsoft.com/office/drawing/2014/main" xmlns=""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xmlns=""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4" name="Freeform 2">
              <a:extLst>
                <a:ext uri="{FF2B5EF4-FFF2-40B4-BE49-F238E27FC236}">
                  <a16:creationId xmlns:a16="http://schemas.microsoft.com/office/drawing/2014/main" xmlns=""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5" name="Freeform 3">
              <a:extLst>
                <a:ext uri="{FF2B5EF4-FFF2-40B4-BE49-F238E27FC236}">
                  <a16:creationId xmlns:a16="http://schemas.microsoft.com/office/drawing/2014/main" xmlns=""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6" name="Freeform 4">
              <a:extLst>
                <a:ext uri="{FF2B5EF4-FFF2-40B4-BE49-F238E27FC236}">
                  <a16:creationId xmlns:a16="http://schemas.microsoft.com/office/drawing/2014/main" xmlns=""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7" name="Freeform 5">
              <a:extLst>
                <a:ext uri="{FF2B5EF4-FFF2-40B4-BE49-F238E27FC236}">
                  <a16:creationId xmlns:a16="http://schemas.microsoft.com/office/drawing/2014/main" xmlns=""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8" name="Freeform 6">
              <a:extLst>
                <a:ext uri="{FF2B5EF4-FFF2-40B4-BE49-F238E27FC236}">
                  <a16:creationId xmlns:a16="http://schemas.microsoft.com/office/drawing/2014/main" xmlns=""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49" name="Freeform 7">
              <a:extLst>
                <a:ext uri="{FF2B5EF4-FFF2-40B4-BE49-F238E27FC236}">
                  <a16:creationId xmlns:a16="http://schemas.microsoft.com/office/drawing/2014/main" xmlns=""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0" name="Freeform 8">
              <a:extLst>
                <a:ext uri="{FF2B5EF4-FFF2-40B4-BE49-F238E27FC236}">
                  <a16:creationId xmlns:a16="http://schemas.microsoft.com/office/drawing/2014/main" xmlns=""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1" name="Freeform 9">
              <a:extLst>
                <a:ext uri="{FF2B5EF4-FFF2-40B4-BE49-F238E27FC236}">
                  <a16:creationId xmlns:a16="http://schemas.microsoft.com/office/drawing/2014/main" xmlns=""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2" name="Freeform 10">
              <a:extLst>
                <a:ext uri="{FF2B5EF4-FFF2-40B4-BE49-F238E27FC236}">
                  <a16:creationId xmlns:a16="http://schemas.microsoft.com/office/drawing/2014/main" xmlns=""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sp>
          <p:nvSpPr>
            <p:cNvPr id="53" name="Freeform 11">
              <a:extLst>
                <a:ext uri="{FF2B5EF4-FFF2-40B4-BE49-F238E27FC236}">
                  <a16:creationId xmlns:a16="http://schemas.microsoft.com/office/drawing/2014/main" xmlns=""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ndParaRPr>
            </a:p>
          </p:txBody>
        </p:sp>
      </p:grpSp>
    </p:spTree>
    <p:extLst>
      <p:ext uri="{BB962C8B-B14F-4D97-AF65-F5344CB8AC3E}">
        <p14:creationId xmlns:p14="http://schemas.microsoft.com/office/powerpoint/2010/main" val="173841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Straight Connector 14"/>
          <p:cNvCxnSpPr/>
          <p:nvPr/>
        </p:nvCxnSpPr>
        <p:spPr>
          <a:xfrm>
            <a:off x="1443040" y="2853929"/>
            <a:ext cx="561816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1317099"/>
            <a:ext cx="5617002" cy="1415963"/>
          </a:xfrm>
        </p:spPr>
        <p:txBody>
          <a:bodyPr anchor="b"/>
          <a:lstStyle>
            <a:lvl1pPr algn="l">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3492" y="2854649"/>
            <a:ext cx="5617002" cy="759697"/>
          </a:xfrm>
        </p:spPr>
        <p:txBody>
          <a:bodyPr tIns="91436">
            <a:normAutofit/>
          </a:bodyPr>
          <a:lstStyle>
            <a:lvl1pPr marL="0" indent="0" algn="l">
              <a:buNone/>
              <a:defRPr sz="1800">
                <a:solidFill>
                  <a:schemeClr val="tx1"/>
                </a:solidFill>
              </a:defRPr>
            </a:lvl1pPr>
            <a:lvl2pPr marL="342884" indent="0">
              <a:buNone/>
              <a:defRPr sz="1500">
                <a:solidFill>
                  <a:schemeClr val="tx1">
                    <a:tint val="75000"/>
                  </a:schemeClr>
                </a:solidFill>
              </a:defRPr>
            </a:lvl2pPr>
            <a:lvl3pPr marL="685766" indent="0">
              <a:buNone/>
              <a:defRPr sz="140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zh-CN" altLang="en-US" smtClean="0"/>
              <a:t>编辑母版文本样式</a:t>
            </a:r>
          </a:p>
        </p:txBody>
      </p:sp>
      <p:sp>
        <p:nvSpPr>
          <p:cNvPr id="5" name="Date Placeholder 3"/>
          <p:cNvSpPr>
            <a:spLocks noGrp="1"/>
          </p:cNvSpPr>
          <p:nvPr>
            <p:ph type="dt" sz="half" idx="10"/>
          </p:nvPr>
        </p:nvSpPr>
        <p:spPr/>
        <p:txBody>
          <a:bodyPr/>
          <a:lstStyle>
            <a:lvl1pPr>
              <a:defRPr/>
            </a:lvl1pPr>
          </a:lstStyle>
          <a:p>
            <a:pPr>
              <a:defRPr/>
            </a:pPr>
            <a:fld id="{ABB78DF2-9138-4BB6-8BAE-2F5A0840A5CA}" type="datetime1">
              <a:rPr lang="zh-CN" altLang="en-US"/>
              <a:pPr>
                <a:defRPr/>
              </a:pPr>
              <a:t>2022/11/14</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579F2AEA-334A-4896-B784-7E978467B92B}" type="slidenum">
              <a:rPr lang="en-US" altLang="zh-CN"/>
              <a:pPr/>
              <a:t>‹#›</a:t>
            </a:fld>
            <a:endParaRPr lang="en-US" altLang="zh-CN"/>
          </a:p>
        </p:txBody>
      </p:sp>
    </p:spTree>
    <p:extLst>
      <p:ext uri="{BB962C8B-B14F-4D97-AF65-F5344CB8AC3E}">
        <p14:creationId xmlns:p14="http://schemas.microsoft.com/office/powerpoint/2010/main" val="278581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Straight Connector 32"/>
          <p:cNvCxnSpPr/>
          <p:nvPr/>
        </p:nvCxnSpPr>
        <p:spPr>
          <a:xfrm>
            <a:off x="1443038" y="1385888"/>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4" y="603670"/>
            <a:ext cx="6571343" cy="79447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3490" y="1510452"/>
            <a:ext cx="3125871" cy="257817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9182" y="1510455"/>
            <a:ext cx="3125652" cy="257816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66B7F6FF-2F99-4DEE-B30D-D2BA0B77ACC6}" type="datetime1">
              <a:rPr lang="zh-CN" altLang="en-US"/>
              <a:pPr>
                <a:defRPr/>
              </a:pPr>
              <a:t>2022/11/14</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fld id="{3C3B61FB-A5FD-4909-95A9-971827F444CE}" type="slidenum">
              <a:rPr lang="en-US" altLang="zh-CN"/>
              <a:pPr/>
              <a:t>‹#›</a:t>
            </a:fld>
            <a:endParaRPr lang="en-US" altLang="zh-CN"/>
          </a:p>
        </p:txBody>
      </p:sp>
    </p:spTree>
    <p:extLst>
      <p:ext uri="{BB962C8B-B14F-4D97-AF65-F5344CB8AC3E}">
        <p14:creationId xmlns:p14="http://schemas.microsoft.com/office/powerpoint/2010/main" val="20264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35"/>
          <p:cNvCxnSpPr/>
          <p:nvPr/>
        </p:nvCxnSpPr>
        <p:spPr>
          <a:xfrm>
            <a:off x="1443038" y="1385888"/>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603126"/>
            <a:ext cx="6571344" cy="79223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3491" y="1514665"/>
            <a:ext cx="3125766" cy="601457"/>
          </a:xfrm>
        </p:spPr>
        <p:txBody>
          <a:bodyPr anchor="b">
            <a:normAutofit/>
          </a:bodyPr>
          <a:lstStyle>
            <a:lvl1pPr marL="0" indent="0">
              <a:lnSpc>
                <a:spcPct val="100000"/>
              </a:lnSpc>
              <a:buNone/>
              <a:defRPr sz="22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1443491" y="2118205"/>
            <a:ext cx="3125766" cy="198334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9182" y="1517253"/>
            <a:ext cx="3125652" cy="601678"/>
          </a:xfrm>
        </p:spPr>
        <p:txBody>
          <a:bodyPr anchor="b">
            <a:normAutofit/>
          </a:bodyPr>
          <a:lstStyle>
            <a:lvl1pPr marL="0" indent="0">
              <a:lnSpc>
                <a:spcPct val="100000"/>
              </a:lnSpc>
              <a:buNone/>
              <a:defRPr sz="22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889182" y="2116119"/>
            <a:ext cx="3125652" cy="197802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5AB87C4D-0FFB-4BAC-BB8B-39B95CB7FCC5}" type="datetime1">
              <a:rPr lang="zh-CN" altLang="en-US"/>
              <a:pPr>
                <a:defRPr/>
              </a:pPr>
              <a:t>2022/11/14</a:t>
            </a:fld>
            <a:endParaRPr lang="zh-CN" altLang="en-US"/>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fld id="{4CA0E791-8BF9-4F4C-B55C-19A1B42FBD5F}" type="slidenum">
              <a:rPr lang="en-US" altLang="zh-CN"/>
              <a:pPr/>
              <a:t>‹#›</a:t>
            </a:fld>
            <a:endParaRPr lang="en-US" altLang="zh-CN"/>
          </a:p>
        </p:txBody>
      </p:sp>
    </p:spTree>
    <p:extLst>
      <p:ext uri="{BB962C8B-B14F-4D97-AF65-F5344CB8AC3E}">
        <p14:creationId xmlns:p14="http://schemas.microsoft.com/office/powerpoint/2010/main" val="70403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Straight Connector 31"/>
          <p:cNvCxnSpPr/>
          <p:nvPr/>
        </p:nvCxnSpPr>
        <p:spPr>
          <a:xfrm>
            <a:off x="1443038" y="1385888"/>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C8F08162-C3B8-41F6-94E1-F32C342D1296}" type="datetime1">
              <a:rPr lang="zh-CN" altLang="en-US"/>
              <a:pPr>
                <a:defRPr/>
              </a:pPr>
              <a:t>2022/11/14</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fld id="{DB6E0AB5-EF50-4F38-9259-45775687E429}" type="slidenum">
              <a:rPr lang="en-US" altLang="zh-CN"/>
              <a:pPr/>
              <a:t>‹#›</a:t>
            </a:fld>
            <a:endParaRPr lang="en-US" altLang="zh-CN"/>
          </a:p>
        </p:txBody>
      </p:sp>
    </p:spTree>
    <p:extLst>
      <p:ext uri="{BB962C8B-B14F-4D97-AF65-F5344CB8AC3E}">
        <p14:creationId xmlns:p14="http://schemas.microsoft.com/office/powerpoint/2010/main" val="14198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FDDC1B8-A7EF-48B6-BE31-296AEE6777D3}" type="datetime1">
              <a:rPr lang="zh-CN" altLang="en-US"/>
              <a:pPr>
                <a:defRPr/>
              </a:pPr>
              <a:t>2022/11/14</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3"/>
          <p:cNvSpPr>
            <a:spLocks noGrp="1"/>
          </p:cNvSpPr>
          <p:nvPr>
            <p:ph type="sldNum" sz="quarter" idx="12"/>
          </p:nvPr>
        </p:nvSpPr>
        <p:spPr/>
        <p:txBody>
          <a:bodyPr/>
          <a:lstStyle>
            <a:lvl1pPr>
              <a:defRPr/>
            </a:lvl1pPr>
          </a:lstStyle>
          <a:p>
            <a:fld id="{96C91984-B7E6-42B7-B2A6-6EB4870335A7}" type="slidenum">
              <a:rPr lang="en-US" altLang="zh-CN"/>
              <a:pPr/>
              <a:t>‹#›</a:t>
            </a:fld>
            <a:endParaRPr lang="en-US" altLang="zh-CN"/>
          </a:p>
        </p:txBody>
      </p:sp>
    </p:spTree>
    <p:extLst>
      <p:ext uri="{BB962C8B-B14F-4D97-AF65-F5344CB8AC3E}">
        <p14:creationId xmlns:p14="http://schemas.microsoft.com/office/powerpoint/2010/main" val="305711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16"/>
          <p:cNvCxnSpPr/>
          <p:nvPr/>
        </p:nvCxnSpPr>
        <p:spPr>
          <a:xfrm>
            <a:off x="1441453" y="2403872"/>
            <a:ext cx="24241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39042" y="599230"/>
            <a:ext cx="2425950" cy="1685338"/>
          </a:xfrm>
        </p:spPr>
        <p:txBody>
          <a:bodyPr anchor="b"/>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186656" y="599230"/>
            <a:ext cx="3828178" cy="349412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39045" y="2404119"/>
            <a:ext cx="2427369" cy="1686136"/>
          </a:xfrm>
        </p:spPr>
        <p:txBody>
          <a:bodyPr>
            <a:normAutofit/>
          </a:bodyPr>
          <a:lstStyle>
            <a:lvl1pPr marL="0" indent="0" algn="l">
              <a:buNone/>
              <a:defRPr sz="1600"/>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zh-CN" altLang="en-US" smtClean="0"/>
              <a:t>编辑母版文本样式</a:t>
            </a:r>
          </a:p>
        </p:txBody>
      </p:sp>
      <p:sp>
        <p:nvSpPr>
          <p:cNvPr id="6" name="Date Placeholder 4"/>
          <p:cNvSpPr>
            <a:spLocks noGrp="1"/>
          </p:cNvSpPr>
          <p:nvPr>
            <p:ph type="dt" sz="half" idx="10"/>
          </p:nvPr>
        </p:nvSpPr>
        <p:spPr/>
        <p:txBody>
          <a:bodyPr/>
          <a:lstStyle>
            <a:lvl1pPr>
              <a:defRPr/>
            </a:lvl1pPr>
          </a:lstStyle>
          <a:p>
            <a:pPr>
              <a:defRPr/>
            </a:pPr>
            <a:fld id="{B5A431CA-87B8-4BE7-B993-D5552A15E813}" type="datetime1">
              <a:rPr lang="zh-CN" altLang="en-US"/>
              <a:pPr>
                <a:defRPr/>
              </a:pPr>
              <a:t>2022/11/14</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fld id="{D7C68728-970C-4D5B-B774-4E630D3E9B8A}" type="slidenum">
              <a:rPr lang="en-US" altLang="zh-CN"/>
              <a:pPr/>
              <a:t>‹#›</a:t>
            </a:fld>
            <a:endParaRPr lang="en-US" altLang="zh-CN"/>
          </a:p>
        </p:txBody>
      </p:sp>
    </p:spTree>
    <p:extLst>
      <p:ext uri="{BB962C8B-B14F-4D97-AF65-F5344CB8AC3E}">
        <p14:creationId xmlns:p14="http://schemas.microsoft.com/office/powerpoint/2010/main" val="374112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Group 12"/>
          <p:cNvGrpSpPr>
            <a:grpSpLocks/>
          </p:cNvGrpSpPr>
          <p:nvPr/>
        </p:nvGrpSpPr>
        <p:grpSpPr bwMode="auto">
          <a:xfrm>
            <a:off x="4995865" y="361953"/>
            <a:ext cx="3511550" cy="3861197"/>
            <a:chOff x="6852919" y="583365"/>
            <a:chExt cx="4681849" cy="5181928"/>
          </a:xfrm>
        </p:grpSpPr>
        <p:sp>
          <p:nvSpPr>
            <p:cNvPr id="6"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30"/>
          <p:cNvCxnSpPr/>
          <p:nvPr/>
        </p:nvCxnSpPr>
        <p:spPr>
          <a:xfrm>
            <a:off x="1441453" y="2357438"/>
            <a:ext cx="3241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151" y="847135"/>
            <a:ext cx="3244935" cy="1372938"/>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640129" y="841910"/>
            <a:ext cx="2234998" cy="2899745"/>
          </a:xfrm>
          <a:solidFill>
            <a:schemeClr val="bg1">
              <a:lumMod val="85000"/>
            </a:schemeClr>
          </a:solidFill>
          <a:ln w="9525" cap="sq">
            <a:noFill/>
            <a:miter lim="800000"/>
          </a:ln>
          <a:effectLst/>
        </p:spPr>
        <p:txBody>
          <a:bodyPr rtlCol="0">
            <a:normAutofit/>
          </a:bodyPr>
          <a:lstStyle>
            <a:lvl1pPr marL="0" indent="0" algn="ctr">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1443492" y="2359496"/>
            <a:ext cx="3240286" cy="1502807"/>
          </a:xfrm>
        </p:spPr>
        <p:txBody>
          <a:bodyPr>
            <a:normAutofit/>
          </a:bodyPr>
          <a:lstStyle>
            <a:lvl1pPr marL="0" indent="0" algn="l">
              <a:buNone/>
              <a:defRPr sz="1800"/>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zh-CN" altLang="en-US" smtClean="0"/>
              <a:t>编辑母版文本样式</a:t>
            </a:r>
          </a:p>
        </p:txBody>
      </p:sp>
      <p:sp>
        <p:nvSpPr>
          <p:cNvPr id="9" name="Date Placeholder 4"/>
          <p:cNvSpPr>
            <a:spLocks noGrp="1"/>
          </p:cNvSpPr>
          <p:nvPr>
            <p:ph type="dt" sz="half" idx="10"/>
          </p:nvPr>
        </p:nvSpPr>
        <p:spPr>
          <a:xfrm>
            <a:off x="1436691" y="4102894"/>
            <a:ext cx="3252787" cy="239316"/>
          </a:xfrm>
        </p:spPr>
        <p:txBody>
          <a:bodyPr/>
          <a:lstStyle>
            <a:lvl1pPr algn="l">
              <a:defRPr/>
            </a:lvl1pPr>
          </a:lstStyle>
          <a:p>
            <a:pPr>
              <a:defRPr/>
            </a:pPr>
            <a:fld id="{6783F362-7D61-4A44-A5E6-07CE8951D338}" type="datetime1">
              <a:rPr lang="zh-CN" altLang="en-US"/>
              <a:pPr>
                <a:defRPr/>
              </a:pPr>
              <a:t>2022/11/14</a:t>
            </a:fld>
            <a:endParaRPr lang="zh-CN" altLang="en-US"/>
          </a:p>
        </p:txBody>
      </p:sp>
      <p:sp>
        <p:nvSpPr>
          <p:cNvPr id="10" name="Footer Placeholder 5"/>
          <p:cNvSpPr>
            <a:spLocks noGrp="1"/>
          </p:cNvSpPr>
          <p:nvPr>
            <p:ph type="ftr" sz="quarter" idx="11"/>
          </p:nvPr>
        </p:nvSpPr>
        <p:spPr>
          <a:xfrm>
            <a:off x="1438275" y="239317"/>
            <a:ext cx="3251200" cy="240506"/>
          </a:xfrm>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p:txBody>
          <a:bodyPr/>
          <a:lstStyle>
            <a:lvl1pPr>
              <a:defRPr/>
            </a:lvl1pPr>
          </a:lstStyle>
          <a:p>
            <a:fld id="{43EB8E32-A016-46AE-B58B-7631420F6790}" type="slidenum">
              <a:rPr lang="en-US" altLang="zh-CN"/>
              <a:pPr/>
              <a:t>‹#›</a:t>
            </a:fld>
            <a:endParaRPr lang="en-US" altLang="zh-CN"/>
          </a:p>
        </p:txBody>
      </p:sp>
    </p:spTree>
    <p:extLst>
      <p:ext uri="{BB962C8B-B14F-4D97-AF65-F5344CB8AC3E}">
        <p14:creationId xmlns:p14="http://schemas.microsoft.com/office/powerpoint/2010/main" val="14193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1512094"/>
            <a:ext cx="9144000" cy="305990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7" name="Picture 11"/>
          <p:cNvPicPr>
            <a:picLocks noChangeAspect="1"/>
          </p:cNvPicPr>
          <p:nvPr/>
        </p:nvPicPr>
        <p:blipFill>
          <a:blip r:embed="rId15">
            <a:extLst>
              <a:ext uri="{28A0092B-C50C-407E-A947-70E740481C1C}">
                <a14:useLocalDpi xmlns:a14="http://schemas.microsoft.com/office/drawing/2010/main" val="0"/>
              </a:ext>
            </a:extLst>
          </a:blip>
          <a:srcRect l="12500" t="1538" r="12500" b="-1538"/>
          <a:stretch>
            <a:fillRect/>
          </a:stretch>
        </p:blipFill>
        <p:spPr bwMode="auto">
          <a:xfrm>
            <a:off x="0" y="4572002"/>
            <a:ext cx="9144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0" y="45755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038" y="603650"/>
            <a:ext cx="6572250" cy="787003"/>
          </a:xfrm>
          <a:prstGeom prst="rect">
            <a:avLst/>
          </a:prstGeom>
        </p:spPr>
        <p:txBody>
          <a:bodyPr vert="horz" lIns="91436" tIns="45718" rIns="91436" bIns="45718" rtlCol="0" anchor="t">
            <a:normAutofit/>
          </a:bodyPr>
          <a:lstStyle/>
          <a:p>
            <a:r>
              <a:rPr lang="zh-CN" altLang="en-US" smtClean="0"/>
              <a:t>单击此处编辑母版标题样式</a:t>
            </a:r>
            <a:endParaRPr lang="en-US" dirty="0"/>
          </a:p>
        </p:txBody>
      </p:sp>
      <p:sp>
        <p:nvSpPr>
          <p:cNvPr id="1030" name="Text Placeholder 2"/>
          <p:cNvSpPr>
            <a:spLocks noGrp="1"/>
          </p:cNvSpPr>
          <p:nvPr>
            <p:ph type="body" idx="1"/>
          </p:nvPr>
        </p:nvSpPr>
        <p:spPr bwMode="auto">
          <a:xfrm>
            <a:off x="1443038" y="1512093"/>
            <a:ext cx="6572250" cy="258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5646739" y="247651"/>
            <a:ext cx="2368550" cy="232172"/>
          </a:xfrm>
          <a:prstGeom prst="rect">
            <a:avLst/>
          </a:prstGeom>
        </p:spPr>
        <p:txBody>
          <a:bodyPr vert="horz" lIns="91436" tIns="45718" rIns="91436" bIns="45718" rtlCol="0" anchor="ctr"/>
          <a:lstStyle>
            <a:lvl1pPr algn="r" eaLnBrk="1" fontAlgn="auto" hangingPunct="1">
              <a:spcBef>
                <a:spcPts val="0"/>
              </a:spcBef>
              <a:spcAft>
                <a:spcPts val="0"/>
              </a:spcAft>
              <a:defRPr sz="1000">
                <a:solidFill>
                  <a:schemeClr val="tx1">
                    <a:tint val="75000"/>
                  </a:schemeClr>
                </a:solidFill>
                <a:latin typeface="+mn-lt"/>
              </a:defRPr>
            </a:lvl1pPr>
          </a:lstStyle>
          <a:p>
            <a:pPr>
              <a:defRPr/>
            </a:pPr>
            <a:fld id="{A5FAF64C-0421-4685-BBAC-0DF275FEFA54}" type="datetime1">
              <a:rPr lang="zh-CN" altLang="en-US"/>
              <a:pPr>
                <a:defRPr/>
              </a:pPr>
              <a:t>2022/11/14</a:t>
            </a:fld>
            <a:endParaRPr lang="zh-CN" altLang="en-US"/>
          </a:p>
        </p:txBody>
      </p:sp>
      <p:sp>
        <p:nvSpPr>
          <p:cNvPr id="5" name="Footer Placeholder 4"/>
          <p:cNvSpPr>
            <a:spLocks noGrp="1"/>
          </p:cNvSpPr>
          <p:nvPr>
            <p:ph type="ftr" sz="quarter" idx="3"/>
          </p:nvPr>
        </p:nvSpPr>
        <p:spPr>
          <a:xfrm>
            <a:off x="1443041" y="246460"/>
            <a:ext cx="4033837" cy="232172"/>
          </a:xfrm>
          <a:prstGeom prst="rect">
            <a:avLst/>
          </a:prstGeom>
        </p:spPr>
        <p:txBody>
          <a:bodyPr vert="horz" lIns="91436" tIns="45718" rIns="91436" bIns="45718" rtlCol="0" anchor="ctr"/>
          <a:lstStyle>
            <a:lvl1pPr algn="l" eaLnBrk="1" fontAlgn="auto" hangingPunct="1">
              <a:spcBef>
                <a:spcPts val="0"/>
              </a:spcBef>
              <a:spcAft>
                <a:spcPts val="0"/>
              </a:spcAft>
              <a:defRPr sz="10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487366" y="598887"/>
            <a:ext cx="795337" cy="378619"/>
          </a:xfrm>
          <a:prstGeom prst="rect">
            <a:avLst/>
          </a:prstGeom>
        </p:spPr>
        <p:txBody>
          <a:bodyPr vert="horz" wrap="square" lIns="91436" tIns="45718" rIns="91436" bIns="45718" numCol="1" anchor="t" anchorCtr="0" compatLnSpc="1">
            <a:prstTxWarp prst="textNoShape">
              <a:avLst/>
            </a:prstTxWarp>
          </a:bodyPr>
          <a:lstStyle>
            <a:lvl1pPr algn="r" eaLnBrk="1" hangingPunct="1">
              <a:defRPr sz="2800">
                <a:solidFill>
                  <a:schemeClr val="accent1"/>
                </a:solidFill>
              </a:defRPr>
            </a:lvl1pPr>
          </a:lstStyle>
          <a:p>
            <a:fld id="{FA11611F-978C-4B68-83CC-C240439B9727}" type="slidenum">
              <a:rPr lang="en-US" altLang="zh-CN"/>
              <a:pPr/>
              <a:t>‹#›</a:t>
            </a:fld>
            <a:endParaRPr lang="en-US" altLang="zh-CN">
              <a:latin typeface="Arial" charset="0"/>
            </a:endParaRP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sldNum="0" hdr="0" ftr="0" dt="0"/>
  <p:txStyles>
    <p:titleStyle>
      <a:lvl1pPr algn="l" defTabSz="685766"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defTabSz="685766" rtl="0" eaLnBrk="0" fontAlgn="base" hangingPunct="0">
        <a:lnSpc>
          <a:spcPct val="90000"/>
        </a:lnSpc>
        <a:spcBef>
          <a:spcPct val="0"/>
        </a:spcBef>
        <a:spcAft>
          <a:spcPct val="0"/>
        </a:spcAft>
        <a:defRPr sz="3200">
          <a:solidFill>
            <a:schemeClr val="tx1"/>
          </a:solidFill>
          <a:latin typeface="Gill Sans MT" pitchFamily="34" charset="0"/>
        </a:defRPr>
      </a:lvl2pPr>
      <a:lvl3pPr algn="l" defTabSz="685766" rtl="0" eaLnBrk="0" fontAlgn="base" hangingPunct="0">
        <a:lnSpc>
          <a:spcPct val="90000"/>
        </a:lnSpc>
        <a:spcBef>
          <a:spcPct val="0"/>
        </a:spcBef>
        <a:spcAft>
          <a:spcPct val="0"/>
        </a:spcAft>
        <a:defRPr sz="3200">
          <a:solidFill>
            <a:schemeClr val="tx1"/>
          </a:solidFill>
          <a:latin typeface="Gill Sans MT" pitchFamily="34" charset="0"/>
        </a:defRPr>
      </a:lvl3pPr>
      <a:lvl4pPr algn="l" defTabSz="685766" rtl="0" eaLnBrk="0" fontAlgn="base" hangingPunct="0">
        <a:lnSpc>
          <a:spcPct val="90000"/>
        </a:lnSpc>
        <a:spcBef>
          <a:spcPct val="0"/>
        </a:spcBef>
        <a:spcAft>
          <a:spcPct val="0"/>
        </a:spcAft>
        <a:defRPr sz="3200">
          <a:solidFill>
            <a:schemeClr val="tx1"/>
          </a:solidFill>
          <a:latin typeface="Gill Sans MT" pitchFamily="34" charset="0"/>
        </a:defRPr>
      </a:lvl4pPr>
      <a:lvl5pPr algn="l" defTabSz="685766" rtl="0" eaLnBrk="0" fontAlgn="base" hangingPunct="0">
        <a:lnSpc>
          <a:spcPct val="90000"/>
        </a:lnSpc>
        <a:spcBef>
          <a:spcPct val="0"/>
        </a:spcBef>
        <a:spcAft>
          <a:spcPct val="0"/>
        </a:spcAft>
        <a:defRPr sz="3200">
          <a:solidFill>
            <a:schemeClr val="tx1"/>
          </a:solidFill>
          <a:latin typeface="Gill Sans MT" pitchFamily="34" charset="0"/>
        </a:defRPr>
      </a:lvl5pPr>
      <a:lvl6pPr marL="457178" algn="l" defTabSz="685766" rtl="0" fontAlgn="base">
        <a:lnSpc>
          <a:spcPct val="90000"/>
        </a:lnSpc>
        <a:spcBef>
          <a:spcPct val="0"/>
        </a:spcBef>
        <a:spcAft>
          <a:spcPct val="0"/>
        </a:spcAft>
        <a:defRPr sz="3200">
          <a:solidFill>
            <a:schemeClr val="tx1"/>
          </a:solidFill>
          <a:latin typeface="Gill Sans MT" pitchFamily="34" charset="0"/>
        </a:defRPr>
      </a:lvl6pPr>
      <a:lvl7pPr marL="914355" algn="l" defTabSz="685766" rtl="0" fontAlgn="base">
        <a:lnSpc>
          <a:spcPct val="90000"/>
        </a:lnSpc>
        <a:spcBef>
          <a:spcPct val="0"/>
        </a:spcBef>
        <a:spcAft>
          <a:spcPct val="0"/>
        </a:spcAft>
        <a:defRPr sz="3200">
          <a:solidFill>
            <a:schemeClr val="tx1"/>
          </a:solidFill>
          <a:latin typeface="Gill Sans MT" pitchFamily="34" charset="0"/>
        </a:defRPr>
      </a:lvl7pPr>
      <a:lvl8pPr marL="1371532" algn="l" defTabSz="685766" rtl="0" fontAlgn="base">
        <a:lnSpc>
          <a:spcPct val="90000"/>
        </a:lnSpc>
        <a:spcBef>
          <a:spcPct val="0"/>
        </a:spcBef>
        <a:spcAft>
          <a:spcPct val="0"/>
        </a:spcAft>
        <a:defRPr sz="3200">
          <a:solidFill>
            <a:schemeClr val="tx1"/>
          </a:solidFill>
          <a:latin typeface="Gill Sans MT" pitchFamily="34" charset="0"/>
        </a:defRPr>
      </a:lvl8pPr>
      <a:lvl9pPr marL="1828709" algn="l" defTabSz="685766" rtl="0" fontAlgn="base">
        <a:lnSpc>
          <a:spcPct val="90000"/>
        </a:lnSpc>
        <a:spcBef>
          <a:spcPct val="0"/>
        </a:spcBef>
        <a:spcAft>
          <a:spcPct val="0"/>
        </a:spcAft>
        <a:defRPr sz="3200">
          <a:solidFill>
            <a:schemeClr val="tx1"/>
          </a:solidFill>
          <a:latin typeface="Gill Sans MT" pitchFamily="34" charset="0"/>
        </a:defRPr>
      </a:lvl9pPr>
    </p:titleStyle>
    <p:bodyStyle>
      <a:lvl1pPr marL="228588" indent="-228588" algn="l" defTabSz="685766" rtl="0" eaLnBrk="0" fontAlgn="base" hangingPunct="0">
        <a:lnSpc>
          <a:spcPct val="120000"/>
        </a:lnSpc>
        <a:spcBef>
          <a:spcPts val="1000"/>
        </a:spcBef>
        <a:spcAft>
          <a:spcPct val="0"/>
        </a:spcAft>
        <a:buClr>
          <a:schemeClr val="accent1"/>
        </a:buClr>
        <a:buSzPct val="100000"/>
        <a:buFont typeface="Arial" charset="0"/>
        <a:buChar char="•"/>
        <a:defRPr sz="2000" kern="1200">
          <a:solidFill>
            <a:schemeClr val="tx1"/>
          </a:solidFill>
          <a:latin typeface="+mn-lt"/>
          <a:ea typeface="+mn-ea"/>
          <a:cs typeface="+mn-cs"/>
        </a:defRPr>
      </a:lvl1pPr>
      <a:lvl2pPr marL="685766" indent="-228588" algn="l" defTabSz="685766" rtl="0" eaLnBrk="0" fontAlgn="base" hangingPunct="0">
        <a:lnSpc>
          <a:spcPct val="120000"/>
        </a:lnSpc>
        <a:spcBef>
          <a:spcPts val="500"/>
        </a:spcBef>
        <a:spcAft>
          <a:spcPct val="0"/>
        </a:spcAft>
        <a:buClr>
          <a:schemeClr val="accent1"/>
        </a:buClr>
        <a:buSzPct val="100000"/>
        <a:buFont typeface="Arial" charset="0"/>
        <a:buChar char="•"/>
        <a:defRPr sz="1600" kern="1200">
          <a:solidFill>
            <a:schemeClr val="tx1"/>
          </a:solidFill>
          <a:latin typeface="+mn-lt"/>
          <a:ea typeface="+mn-ea"/>
          <a:cs typeface="+mn-cs"/>
        </a:defRPr>
      </a:lvl2pPr>
      <a:lvl3pPr marL="1142944" indent="-228588" algn="l" defTabSz="685766" rtl="0" eaLnBrk="0" fontAlgn="base" hangingPunct="0">
        <a:lnSpc>
          <a:spcPct val="120000"/>
        </a:lnSpc>
        <a:spcBef>
          <a:spcPts val="500"/>
        </a:spcBef>
        <a:spcAft>
          <a:spcPct val="0"/>
        </a:spcAft>
        <a:buClr>
          <a:schemeClr val="accent1"/>
        </a:buClr>
        <a:buSzPct val="100000"/>
        <a:buFont typeface="Arial" charset="0"/>
        <a:buChar char="•"/>
        <a:defRPr sz="1600" kern="1200">
          <a:solidFill>
            <a:schemeClr val="tx1"/>
          </a:solidFill>
          <a:latin typeface="+mn-lt"/>
          <a:ea typeface="+mn-ea"/>
          <a:cs typeface="+mn-cs"/>
        </a:defRPr>
      </a:lvl3pPr>
      <a:lvl4pPr marL="1600120" indent="-228588" algn="l" defTabSz="685766" rtl="0" eaLnBrk="0" fontAlgn="base" hangingPunct="0">
        <a:lnSpc>
          <a:spcPct val="120000"/>
        </a:lnSpc>
        <a:spcBef>
          <a:spcPts val="500"/>
        </a:spcBef>
        <a:spcAft>
          <a:spcPct val="0"/>
        </a:spcAft>
        <a:buClr>
          <a:schemeClr val="accent1"/>
        </a:buClr>
        <a:buSzPct val="100000"/>
        <a:buFont typeface="Arial" charset="0"/>
        <a:buChar char="•"/>
        <a:defRPr sz="1400" kern="1200">
          <a:solidFill>
            <a:schemeClr val="tx1"/>
          </a:solidFill>
          <a:latin typeface="+mn-lt"/>
          <a:ea typeface="+mn-ea"/>
          <a:cs typeface="+mn-cs"/>
        </a:defRPr>
      </a:lvl4pPr>
      <a:lvl5pPr marL="2057297" indent="-228588" algn="l" defTabSz="685766" rtl="0" eaLnBrk="0" fontAlgn="base" hangingPunct="0">
        <a:lnSpc>
          <a:spcPct val="120000"/>
        </a:lnSpc>
        <a:spcBef>
          <a:spcPts val="500"/>
        </a:spcBef>
        <a:spcAft>
          <a:spcPct val="0"/>
        </a:spcAft>
        <a:buClr>
          <a:schemeClr val="accent1"/>
        </a:buClr>
        <a:buSzPct val="100000"/>
        <a:buFont typeface="Arial" charset="0"/>
        <a:buChar char="•"/>
        <a:defRPr sz="1200" kern="1200">
          <a:solidFill>
            <a:schemeClr val="tx1"/>
          </a:solidFill>
          <a:latin typeface="+mn-lt"/>
          <a:ea typeface="+mn-ea"/>
          <a:cs typeface="+mn-cs"/>
        </a:defRPr>
      </a:lvl5pPr>
      <a:lvl6pPr marL="2514474" indent="-228588" algn="l" defTabSz="914355"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652" indent="-228588" algn="l" defTabSz="914355"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8829" indent="-228588" algn="l" defTabSz="914355"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006" indent="-228588" algn="l" defTabSz="914355"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AAAA80D-F069-DE49-8F34-B637A12CB530}"/>
              </a:ext>
            </a:extLst>
          </p:cNvPr>
          <p:cNvSpPr>
            <a:spLocks noGrp="1"/>
          </p:cNvSpPr>
          <p:nvPr>
            <p:ph type="title"/>
          </p:nvPr>
        </p:nvSpPr>
        <p:spPr>
          <a:xfrm>
            <a:off x="980633" y="273846"/>
            <a:ext cx="6165609" cy="659315"/>
          </a:xfrm>
          <a:prstGeom prst="rect">
            <a:avLst/>
          </a:prstGeom>
        </p:spPr>
        <p:txBody>
          <a:bodyPr vert="horz" lIns="68577" tIns="34289" rIns="68577"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xmlns="" id="{A2AAAE3F-F071-E445-8B18-8EAF3979328E}"/>
              </a:ext>
            </a:extLst>
          </p:cNvPr>
          <p:cNvSpPr>
            <a:spLocks noGrp="1"/>
          </p:cNvSpPr>
          <p:nvPr>
            <p:ph type="body" idx="1"/>
          </p:nvPr>
        </p:nvSpPr>
        <p:spPr>
          <a:xfrm>
            <a:off x="628650" y="1192704"/>
            <a:ext cx="7886700" cy="3440021"/>
          </a:xfrm>
          <a:prstGeom prst="rect">
            <a:avLst/>
          </a:prstGeom>
        </p:spPr>
        <p:txBody>
          <a:bodyPr vert="horz" lIns="68577" tIns="34289" rIns="68577"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xmlns="" id="{91E21652-6A28-F54F-98C2-D24C55AD3EDE}"/>
              </a:ext>
            </a:extLst>
          </p:cNvPr>
          <p:cNvSpPr>
            <a:spLocks noGrp="1"/>
          </p:cNvSpPr>
          <p:nvPr>
            <p:ph type="dt" sz="half" idx="2"/>
          </p:nvPr>
        </p:nvSpPr>
        <p:spPr>
          <a:xfrm>
            <a:off x="628650" y="4767264"/>
            <a:ext cx="2057400" cy="273844"/>
          </a:xfrm>
          <a:prstGeom prst="rect">
            <a:avLst/>
          </a:prstGeom>
        </p:spPr>
        <p:txBody>
          <a:bodyPr vert="horz" lIns="68577" tIns="34289" rIns="68577"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766" eaLnBrk="1" fontAlgn="auto" hangingPunct="1">
                <a:spcBef>
                  <a:spcPts val="0"/>
                </a:spcBef>
                <a:spcAft>
                  <a:spcPts val="0"/>
                </a:spcAft>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CB9D617-AB6E-774C-A385-AAFEFB9272A5}"/>
              </a:ext>
            </a:extLst>
          </p:cNvPr>
          <p:cNvSpPr>
            <a:spLocks noGrp="1"/>
          </p:cNvSpPr>
          <p:nvPr>
            <p:ph type="ftr" sz="quarter" idx="3"/>
          </p:nvPr>
        </p:nvSpPr>
        <p:spPr>
          <a:xfrm>
            <a:off x="3028950" y="4767264"/>
            <a:ext cx="3086100" cy="273844"/>
          </a:xfrm>
          <a:prstGeom prst="rect">
            <a:avLst/>
          </a:prstGeom>
        </p:spPr>
        <p:txBody>
          <a:bodyPr vert="horz" lIns="68577" tIns="34289" rIns="68577"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F17F525-3365-224F-AAA7-E3B9B30119F2}"/>
              </a:ext>
            </a:extLst>
          </p:cNvPr>
          <p:cNvSpPr>
            <a:spLocks noGrp="1"/>
          </p:cNvSpPr>
          <p:nvPr>
            <p:ph type="sldNum" sz="quarter" idx="4"/>
          </p:nvPr>
        </p:nvSpPr>
        <p:spPr>
          <a:xfrm>
            <a:off x="6457950" y="4767264"/>
            <a:ext cx="2057400" cy="273844"/>
          </a:xfrm>
          <a:prstGeom prst="rect">
            <a:avLst/>
          </a:prstGeom>
        </p:spPr>
        <p:txBody>
          <a:bodyPr vert="horz" lIns="68577" tIns="34289" rIns="68577"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766"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0870125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Lst>
  <p:hf hdr="0" ftr="0" dt="0"/>
  <p:txStyles>
    <p:titleStyle>
      <a:lvl1pPr algn="l" defTabSz="685766"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42" indent="-171442" algn="l" defTabSz="685766"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25" indent="-171442" algn="l" defTabSz="685766"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207" indent="-171442" algn="l" defTabSz="685766"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090" indent="-171442" algn="l" defTabSz="685766"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974" indent="-171442" algn="l" defTabSz="685766"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AAAA80D-F069-DE49-8F34-B637A12CB530}"/>
              </a:ext>
            </a:extLst>
          </p:cNvPr>
          <p:cNvSpPr>
            <a:spLocks noGrp="1"/>
          </p:cNvSpPr>
          <p:nvPr>
            <p:ph type="title"/>
          </p:nvPr>
        </p:nvSpPr>
        <p:spPr>
          <a:xfrm>
            <a:off x="980631" y="273844"/>
            <a:ext cx="6165609" cy="659315"/>
          </a:xfrm>
          <a:prstGeom prst="rect">
            <a:avLst/>
          </a:prstGeom>
        </p:spPr>
        <p:txBody>
          <a:bodyPr vert="horz" lIns="68580" tIns="34290" rIns="68580" bIns="3429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xmlns="" id="{A2AAAE3F-F071-E445-8B18-8EAF3979328E}"/>
              </a:ext>
            </a:extLst>
          </p:cNvPr>
          <p:cNvSpPr>
            <a:spLocks noGrp="1"/>
          </p:cNvSpPr>
          <p:nvPr>
            <p:ph type="body" idx="1"/>
          </p:nvPr>
        </p:nvSpPr>
        <p:spPr>
          <a:xfrm>
            <a:off x="628650" y="1192702"/>
            <a:ext cx="7886700" cy="3440021"/>
          </a:xfrm>
          <a:prstGeom prst="rect">
            <a:avLst/>
          </a:prstGeom>
        </p:spPr>
        <p:txBody>
          <a:bodyPr vert="horz" lIns="68580" tIns="34290" rIns="68580" bIns="3429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xmlns="" id="{91E21652-6A28-F54F-98C2-D24C55AD3EDE}"/>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800" eaLnBrk="1" fontAlgn="auto" hangingPunct="1">
                <a:spcBef>
                  <a:spcPts val="0"/>
                </a:spcBef>
                <a:spcAft>
                  <a:spcPts val="0"/>
                </a:spcAft>
              </a:pPr>
              <a:t>2022/11/14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CB9D617-AB6E-774C-A385-AAFEFB9272A5}"/>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F17F525-3365-224F-AAA7-E3B9B30119F2}"/>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800"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41143022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Lst>
  <p:hf hdr="0" ftr="0" dt="0"/>
  <p:txStyles>
    <p:titleStyle>
      <a:lvl1pPr algn="l" defTabSz="685800"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50" indent="-171450" algn="l" defTabSz="685800"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50" indent="-171450" algn="l" defTabSz="685800"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250" indent="-171450" algn="l" defTabSz="685800"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150" indent="-171450" algn="l" defTabSz="68580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3050" indent="-171450" algn="l" defTabSz="68580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28.xml"/><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14.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1.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ags" Target="../tags/tag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9.xml"/><Relationship Id="rId1" Type="http://schemas.openxmlformats.org/officeDocument/2006/relationships/tags" Target="../tags/tag3.xml"/><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40.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tiff"/><Relationship Id="rId4" Type="http://schemas.openxmlformats.org/officeDocument/2006/relationships/image" Target="../media/image2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41.xml"/><Relationship Id="rId1" Type="http://schemas.openxmlformats.org/officeDocument/2006/relationships/slideLayout" Target="../slideLayouts/slideLayout19.xml"/><Relationship Id="rId5" Type="http://schemas.openxmlformats.org/officeDocument/2006/relationships/image" Target="../media/image30.gif"/><Relationship Id="rId4" Type="http://schemas.openxmlformats.org/officeDocument/2006/relationships/image" Target="../media/image29.gif"/></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9.xml"/><Relationship Id="rId5" Type="http://schemas.openxmlformats.org/officeDocument/2006/relationships/image" Target="../media/image33.tiff"/><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395538" y="601267"/>
            <a:ext cx="5619750" cy="1906190"/>
          </a:xfrm>
        </p:spPr>
        <p:txBody>
          <a:bodyPr/>
          <a:lstStyle/>
          <a:p>
            <a:pPr algn="ctr" eaLnBrk="1" fontAlgn="auto" hangingPunct="1">
              <a:spcAft>
                <a:spcPts val="0"/>
              </a:spcAft>
              <a:defRPr/>
            </a:pPr>
            <a:r>
              <a:rPr lang="zh-CN" altLang="en-US" sz="4800" dirty="0">
                <a:latin typeface="Times New Roman" pitchFamily="18" charset="0"/>
                <a:ea typeface="宋体" pitchFamily="2" charset="-122"/>
                <a:cs typeface="Times New Roman" pitchFamily="18" charset="0"/>
              </a:rPr>
              <a:t>第 </a:t>
            </a:r>
            <a:r>
              <a:rPr lang="en-US" altLang="zh-CN" sz="4800" dirty="0">
                <a:latin typeface="Times New Roman" pitchFamily="18" charset="0"/>
                <a:ea typeface="宋体" pitchFamily="2" charset="-122"/>
                <a:cs typeface="Times New Roman" pitchFamily="18" charset="0"/>
              </a:rPr>
              <a:t>5 </a:t>
            </a:r>
            <a:r>
              <a:rPr lang="zh-CN" altLang="en-US" sz="4800" dirty="0">
                <a:latin typeface="Times New Roman" pitchFamily="18" charset="0"/>
                <a:ea typeface="宋体" pitchFamily="2" charset="-122"/>
                <a:cs typeface="Times New Roman" pitchFamily="18" charset="0"/>
              </a:rPr>
              <a:t>章  运输层</a:t>
            </a:r>
            <a:r>
              <a:rPr lang="en-US" altLang="zh-CN" sz="4800" dirty="0">
                <a:latin typeface="Times New Roman" pitchFamily="18" charset="0"/>
                <a:ea typeface="宋体" pitchFamily="2" charset="-122"/>
                <a:cs typeface="Times New Roman" pitchFamily="18" charset="0"/>
              </a:rPr>
              <a:t>(III)</a:t>
            </a:r>
            <a:endParaRPr lang="zh-CN" altLang="en-US" sz="4800" dirty="0">
              <a:latin typeface="Times New Roman" pitchFamily="18" charset="0"/>
              <a:ea typeface="宋体" pitchFamily="2" charset="-122"/>
              <a:cs typeface="Times New Roman" pitchFamily="18" charset="0"/>
            </a:endParaRPr>
          </a:p>
        </p:txBody>
      </p:sp>
      <p:sp>
        <p:nvSpPr>
          <p:cNvPr id="4099" name="Rectangle 3"/>
          <p:cNvSpPr>
            <a:spLocks noGrp="1" noChangeArrowheads="1"/>
          </p:cNvSpPr>
          <p:nvPr>
            <p:ph type="subTitle" idx="1"/>
          </p:nvPr>
        </p:nvSpPr>
        <p:spPr>
          <a:xfrm>
            <a:off x="2395538" y="2647952"/>
            <a:ext cx="5619750" cy="733425"/>
          </a:xfrm>
        </p:spPr>
        <p:txBody>
          <a:bodyPr rtlCol="0">
            <a:normAutofit fontScale="40000" lnSpcReduction="20000"/>
          </a:bodyPr>
          <a:lstStyle/>
          <a:p>
            <a:pPr algn="r" eaLnBrk="1" fontAlgn="auto" hangingPunct="1">
              <a:spcAft>
                <a:spcPts val="0"/>
              </a:spcAft>
              <a:defRPr/>
            </a:pPr>
            <a:r>
              <a:rPr lang="zh-CN" altLang="en-US" sz="3200" dirty="0">
                <a:latin typeface="Times New Roman" pitchFamily="18" charset="0"/>
                <a:ea typeface="宋体" pitchFamily="2" charset="-122"/>
                <a:cs typeface="Times New Roman" pitchFamily="18" charset="0"/>
              </a:rPr>
              <a:t>授课教师</a:t>
            </a:r>
            <a:r>
              <a:rPr lang="en-US" altLang="zh-CN" sz="3200" dirty="0">
                <a:latin typeface="Times New Roman" pitchFamily="18" charset="0"/>
                <a:ea typeface="宋体" pitchFamily="2" charset="-122"/>
                <a:cs typeface="Times New Roman" pitchFamily="18" charset="0"/>
              </a:rPr>
              <a:t>: </a:t>
            </a:r>
            <a:r>
              <a:rPr lang="zh-CN" altLang="en-US" sz="3200" dirty="0">
                <a:latin typeface="Times New Roman" pitchFamily="18" charset="0"/>
                <a:ea typeface="宋体" pitchFamily="2" charset="-122"/>
                <a:cs typeface="Times New Roman" pitchFamily="18" charset="0"/>
              </a:rPr>
              <a:t>谢怡</a:t>
            </a:r>
          </a:p>
          <a:p>
            <a:pPr algn="r" eaLnBrk="1" fontAlgn="auto" hangingPunct="1">
              <a:spcAft>
                <a:spcPts val="0"/>
              </a:spcAft>
              <a:defRPr/>
            </a:pPr>
            <a:r>
              <a:rPr lang="en-US" altLang="zh-CN" sz="3200" dirty="0">
                <a:latin typeface="Times New Roman" pitchFamily="18" charset="0"/>
                <a:ea typeface="宋体" pitchFamily="2" charset="-122"/>
                <a:cs typeface="Times New Roman" pitchFamily="18" charset="0"/>
              </a:rPr>
              <a:t>csyxie@xmu.edu.cn</a:t>
            </a:r>
            <a:endParaRPr lang="zh-CN" altLang="en-US" sz="3200" dirty="0">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a:t>
            </a:r>
            <a:r>
              <a:rPr lang="en-US" altLang="zh-CN" dirty="0" smtClean="0"/>
              <a:t>CWND</a:t>
            </a:r>
            <a:r>
              <a:rPr lang="zh-CN" altLang="en-US" dirty="0" smtClean="0"/>
              <a:t>的新规定（</a:t>
            </a:r>
            <a:r>
              <a:rPr lang="en-US" altLang="zh-CN" dirty="0" smtClean="0"/>
              <a:t>RFC 5681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Segment MSS&gt;2109</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字节，</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cwnd</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=2 MSS</a:t>
            </a:r>
          </a:p>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1095&lt;Segment MSS&lt;2019</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字节，</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cwnd</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=3 MSS</a:t>
            </a:r>
          </a:p>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Segment MSS&lt;1095</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字节，</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cwnd</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=4 MSS</a:t>
            </a:r>
          </a:p>
          <a:p>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每收到一个新的</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ACK</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，拥塞窗口增加不超过</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1MSS</a:t>
            </a:r>
          </a:p>
          <a:p>
            <a:pPr lvl="1">
              <a:buFont typeface="Wingdings" panose="05000000000000000000" pitchFamily="2" charset="2"/>
              <a:buChar char="ü"/>
            </a:pP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c</a:t>
            </a:r>
            <a:r>
              <a:rPr lang="en-US" altLang="zh-CN" i="1" dirty="0" err="1" smtClean="0">
                <a:latin typeface="Arial Unicode MS" panose="020B0604020202020204" pitchFamily="34" charset="-122"/>
                <a:ea typeface="Arial Unicode MS" panose="020B0604020202020204" pitchFamily="34" charset="-122"/>
                <a:cs typeface="Arial Unicode MS" panose="020B0604020202020204" pitchFamily="34" charset="-122"/>
              </a:rPr>
              <a:t>wnd</a:t>
            </a:r>
            <a:r>
              <a:rPr lang="zh-CN" altLang="en-US" i="1" dirty="0" smtClean="0">
                <a:latin typeface="Arial Unicode MS" panose="020B0604020202020204" pitchFamily="34" charset="-122"/>
                <a:ea typeface="Arial Unicode MS" panose="020B0604020202020204" pitchFamily="34" charset="-122"/>
                <a:cs typeface="Arial Unicode MS" panose="020B0604020202020204" pitchFamily="34" charset="-122"/>
              </a:rPr>
              <a:t>增量</a:t>
            </a:r>
            <a:r>
              <a:rPr lang="en-US" altLang="zh-CN" i="1" dirty="0" smtClean="0">
                <a:latin typeface="Arial Unicode MS" panose="020B0604020202020204" pitchFamily="34" charset="-122"/>
                <a:ea typeface="Arial Unicode MS" panose="020B0604020202020204" pitchFamily="34" charset="-122"/>
                <a:cs typeface="Arial Unicode MS" panose="020B0604020202020204" pitchFamily="34" charset="-122"/>
              </a:rPr>
              <a:t>=min{N, 1 MSS}</a:t>
            </a:r>
          </a:p>
          <a:p>
            <a:pPr lvl="1">
              <a:buFont typeface="Wingdings" panose="05000000000000000000" pitchFamily="2" charset="2"/>
              <a:buChar char="ü"/>
            </a:pPr>
            <a:r>
              <a:rPr lang="en-US" altLang="zh-CN" i="1" dirty="0" smtClean="0">
                <a:latin typeface="Arial Unicode MS" panose="020B0604020202020204" pitchFamily="34" charset="-122"/>
                <a:ea typeface="Arial Unicode MS" panose="020B0604020202020204" pitchFamily="34" charset="-122"/>
                <a:cs typeface="Arial Unicode MS" panose="020B0604020202020204" pitchFamily="34" charset="-122"/>
              </a:rPr>
              <a:t>N</a:t>
            </a:r>
            <a:r>
              <a:rPr lang="zh-CN" altLang="en-US" i="1" dirty="0" smtClean="0">
                <a:latin typeface="Arial Unicode MS" panose="020B0604020202020204" pitchFamily="34" charset="-122"/>
                <a:ea typeface="Arial Unicode MS" panose="020B0604020202020204" pitchFamily="34" charset="-122"/>
                <a:cs typeface="Arial Unicode MS" panose="020B0604020202020204" pitchFamily="34" charset="-122"/>
              </a:rPr>
              <a:t>是原先未被确认，但现在刚被收到的</a:t>
            </a:r>
            <a:r>
              <a:rPr lang="en-US" altLang="zh-CN" i="1" dirty="0" smtClean="0">
                <a:latin typeface="Arial Unicode MS" panose="020B0604020202020204" pitchFamily="34" charset="-122"/>
                <a:ea typeface="Arial Unicode MS" panose="020B0604020202020204" pitchFamily="34" charset="-122"/>
                <a:cs typeface="Arial Unicode MS" panose="020B0604020202020204" pitchFamily="34" charset="-122"/>
              </a:rPr>
              <a:t>ACK</a:t>
            </a:r>
            <a:r>
              <a:rPr lang="zh-CN" altLang="en-US" i="1" dirty="0" smtClean="0">
                <a:latin typeface="Arial Unicode MS" panose="020B0604020202020204" pitchFamily="34" charset="-122"/>
                <a:ea typeface="Arial Unicode MS" panose="020B0604020202020204" pitchFamily="34" charset="-122"/>
                <a:cs typeface="Arial Unicode MS" panose="020B0604020202020204" pitchFamily="34" charset="-122"/>
              </a:rPr>
              <a:t>所确认的字节数目</a:t>
            </a:r>
            <a:endParaRPr lang="en-US" altLang="zh-CN" i="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buNone/>
            </a:pPr>
            <a:endParaRPr lang="zh-CN" altLang="en-US" i="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94138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87624" y="603650"/>
            <a:ext cx="6827664" cy="787003"/>
          </a:xfrm>
        </p:spPr>
        <p:txBody>
          <a:bodyPr>
            <a:normAutofit fontScale="90000"/>
          </a:bodyPr>
          <a:lstStyle/>
          <a:p>
            <a:pPr eaLnBrk="1" fontAlgn="auto" hangingPunct="1">
              <a:spcAft>
                <a:spcPts val="0"/>
              </a:spcAft>
              <a:defRPr/>
            </a:pPr>
            <a:r>
              <a:rPr lang="zh-CN" altLang="en-US" sz="3600" dirty="0">
                <a:latin typeface="Times New Roman" pitchFamily="18" charset="0"/>
                <a:ea typeface="宋体" pitchFamily="2" charset="-122"/>
                <a:cs typeface="Times New Roman" pitchFamily="18" charset="0"/>
              </a:rPr>
              <a:t>设置慢开始门限状态变量</a:t>
            </a:r>
            <a:r>
              <a:rPr lang="en-US" altLang="zh-CN" sz="3600" dirty="0" err="1">
                <a:latin typeface="Times New Roman" pitchFamily="18" charset="0"/>
                <a:ea typeface="宋体" pitchFamily="2" charset="-122"/>
                <a:cs typeface="Times New Roman" pitchFamily="18" charset="0"/>
              </a:rPr>
              <a:t>ssthresh</a:t>
            </a:r>
            <a:endParaRPr lang="en-US" altLang="zh-CN" sz="3600" dirty="0">
              <a:latin typeface="Times New Roman" pitchFamily="18" charset="0"/>
              <a:ea typeface="宋体" pitchFamily="2" charset="-122"/>
              <a:cs typeface="Times New Roman" pitchFamily="18" charset="0"/>
            </a:endParaRPr>
          </a:p>
        </p:txBody>
      </p:sp>
      <p:sp>
        <p:nvSpPr>
          <p:cNvPr id="17411" name="Rectangle 3"/>
          <p:cNvSpPr>
            <a:spLocks noGrp="1" noChangeArrowheads="1"/>
          </p:cNvSpPr>
          <p:nvPr>
            <p:ph idx="1"/>
          </p:nvPr>
        </p:nvSpPr>
        <p:spPr>
          <a:xfrm>
            <a:off x="971602" y="1491631"/>
            <a:ext cx="7416824" cy="2808312"/>
          </a:xfrm>
        </p:spPr>
        <p:txBody>
          <a:bodyPr rtlCol="0">
            <a:normAutofit fontScale="77500" lnSpcReduction="20000"/>
          </a:bodyPr>
          <a:lstStyle/>
          <a:p>
            <a:pPr eaLnBrk="1" fontAlgn="auto" hangingPunct="1">
              <a:lnSpc>
                <a:spcPct val="110000"/>
              </a:lnSpc>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慢开始门限 </a:t>
            </a:r>
            <a:r>
              <a:rPr lang="en-US" altLang="zh-CN" sz="2600" dirty="0" err="1">
                <a:latin typeface="Times New Roman" pitchFamily="18" charset="0"/>
                <a:ea typeface="宋体" pitchFamily="2" charset="-122"/>
                <a:cs typeface="Times New Roman" pitchFamily="18" charset="0"/>
              </a:rPr>
              <a:t>ssthresh</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的用法如下：</a:t>
            </a:r>
          </a:p>
          <a:p>
            <a:pPr lvl="1" eaLnBrk="1" fontAlgn="auto" hangingPunct="1">
              <a:lnSpc>
                <a:spcPct val="110000"/>
              </a:lnSpc>
              <a:spcAft>
                <a:spcPts val="0"/>
              </a:spcAft>
              <a:buFont typeface="Wingdings" panose="05000000000000000000" pitchFamily="2" charset="2"/>
              <a:buChar char="ü"/>
              <a:defRPr/>
            </a:pPr>
            <a:r>
              <a:rPr lang="zh-CN" altLang="en-US" sz="2200" dirty="0">
                <a:latin typeface="Times New Roman" pitchFamily="18" charset="0"/>
                <a:ea typeface="宋体" pitchFamily="2" charset="-122"/>
                <a:cs typeface="Times New Roman" pitchFamily="18" charset="0"/>
              </a:rPr>
              <a:t>当 </a:t>
            </a:r>
            <a:r>
              <a:rPr lang="en-US" altLang="zh-CN" sz="2200" dirty="0" err="1">
                <a:latin typeface="Times New Roman" pitchFamily="18" charset="0"/>
                <a:ea typeface="宋体" pitchFamily="2" charset="-122"/>
                <a:cs typeface="Times New Roman" pitchFamily="18" charset="0"/>
              </a:rPr>
              <a:t>cwnd</a:t>
            </a:r>
            <a:r>
              <a:rPr lang="en-US" altLang="zh-CN" sz="2200" dirty="0">
                <a:latin typeface="Times New Roman" pitchFamily="18" charset="0"/>
                <a:ea typeface="宋体" pitchFamily="2" charset="-122"/>
                <a:cs typeface="Times New Roman" pitchFamily="18" charset="0"/>
              </a:rPr>
              <a:t> &lt; </a:t>
            </a:r>
            <a:r>
              <a:rPr lang="en-US" altLang="zh-CN" sz="2200" dirty="0" err="1">
                <a:latin typeface="Times New Roman" pitchFamily="18" charset="0"/>
                <a:ea typeface="宋体" pitchFamily="2" charset="-122"/>
                <a:cs typeface="Times New Roman" pitchFamily="18" charset="0"/>
              </a:rPr>
              <a:t>ssthresh</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时，使用慢开始算法。</a:t>
            </a:r>
          </a:p>
          <a:p>
            <a:pPr lvl="1" eaLnBrk="1" fontAlgn="auto" hangingPunct="1">
              <a:lnSpc>
                <a:spcPct val="110000"/>
              </a:lnSpc>
              <a:spcAft>
                <a:spcPts val="0"/>
              </a:spcAft>
              <a:buFont typeface="Wingdings" panose="05000000000000000000" pitchFamily="2" charset="2"/>
              <a:buChar char="ü"/>
              <a:defRPr/>
            </a:pPr>
            <a:r>
              <a:rPr lang="zh-CN" altLang="en-US" sz="2200" dirty="0">
                <a:latin typeface="Times New Roman" pitchFamily="18" charset="0"/>
                <a:ea typeface="宋体" pitchFamily="2" charset="-122"/>
                <a:cs typeface="Times New Roman" pitchFamily="18" charset="0"/>
              </a:rPr>
              <a:t>当 </a:t>
            </a:r>
            <a:r>
              <a:rPr lang="en-US" altLang="zh-CN" sz="2200" dirty="0" err="1">
                <a:latin typeface="Times New Roman" pitchFamily="18" charset="0"/>
                <a:ea typeface="宋体" pitchFamily="2" charset="-122"/>
                <a:cs typeface="Times New Roman" pitchFamily="18" charset="0"/>
              </a:rPr>
              <a:t>cwnd</a:t>
            </a:r>
            <a:r>
              <a:rPr lang="en-US" altLang="zh-CN" sz="2200" dirty="0">
                <a:latin typeface="Times New Roman" pitchFamily="18" charset="0"/>
                <a:ea typeface="宋体" pitchFamily="2" charset="-122"/>
                <a:cs typeface="Times New Roman" pitchFamily="18" charset="0"/>
              </a:rPr>
              <a:t> &gt; </a:t>
            </a:r>
            <a:r>
              <a:rPr lang="en-US" altLang="zh-CN" sz="2200" dirty="0" err="1">
                <a:latin typeface="Times New Roman" pitchFamily="18" charset="0"/>
                <a:ea typeface="宋体" pitchFamily="2" charset="-122"/>
                <a:cs typeface="Times New Roman" pitchFamily="18" charset="0"/>
              </a:rPr>
              <a:t>ssthresh</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时，停止使用慢开始算法而改用拥塞避免算法。</a:t>
            </a:r>
          </a:p>
          <a:p>
            <a:pPr lvl="1" eaLnBrk="1" fontAlgn="auto" hangingPunct="1">
              <a:lnSpc>
                <a:spcPct val="110000"/>
              </a:lnSpc>
              <a:spcAft>
                <a:spcPts val="0"/>
              </a:spcAft>
              <a:buFont typeface="Wingdings" panose="05000000000000000000" pitchFamily="2" charset="2"/>
              <a:buChar char="ü"/>
              <a:defRPr/>
            </a:pPr>
            <a:r>
              <a:rPr lang="zh-CN" altLang="en-US" sz="2200" dirty="0">
                <a:latin typeface="Times New Roman" pitchFamily="18" charset="0"/>
                <a:ea typeface="宋体" pitchFamily="2" charset="-122"/>
                <a:cs typeface="Times New Roman" pitchFamily="18" charset="0"/>
              </a:rPr>
              <a:t>当 </a:t>
            </a:r>
            <a:r>
              <a:rPr lang="en-US" altLang="zh-CN" sz="2200" dirty="0" err="1">
                <a:latin typeface="Times New Roman" pitchFamily="18" charset="0"/>
                <a:ea typeface="宋体" pitchFamily="2" charset="-122"/>
                <a:cs typeface="Times New Roman" pitchFamily="18" charset="0"/>
              </a:rPr>
              <a:t>cwnd</a:t>
            </a:r>
            <a:r>
              <a:rPr lang="en-US" altLang="zh-CN" sz="2200" dirty="0">
                <a:latin typeface="Times New Roman" pitchFamily="18" charset="0"/>
                <a:ea typeface="宋体" pitchFamily="2" charset="-122"/>
                <a:cs typeface="Times New Roman" pitchFamily="18" charset="0"/>
              </a:rPr>
              <a:t> = </a:t>
            </a:r>
            <a:r>
              <a:rPr lang="en-US" altLang="zh-CN" sz="2200" dirty="0" err="1">
                <a:latin typeface="Times New Roman" pitchFamily="18" charset="0"/>
                <a:ea typeface="宋体" pitchFamily="2" charset="-122"/>
                <a:cs typeface="Times New Roman" pitchFamily="18" charset="0"/>
              </a:rPr>
              <a:t>ssthresh</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时，既可使用慢开始算法，也可使用拥塞避免算法。</a:t>
            </a:r>
          </a:p>
          <a:p>
            <a:pPr eaLnBrk="1" fontAlgn="auto" hangingPunct="1">
              <a:lnSpc>
                <a:spcPct val="110000"/>
              </a:lnSpc>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拥塞避免算法的思路是让拥塞窗口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缓慢地增大，即每经过一个往返时间 </a:t>
            </a:r>
            <a:r>
              <a:rPr lang="en-US" altLang="zh-CN" sz="2600" dirty="0">
                <a:latin typeface="Times New Roman" pitchFamily="18" charset="0"/>
                <a:ea typeface="宋体" pitchFamily="2" charset="-122"/>
                <a:cs typeface="Times New Roman" pitchFamily="18" charset="0"/>
              </a:rPr>
              <a:t>RTT </a:t>
            </a:r>
            <a:r>
              <a:rPr lang="zh-CN" altLang="en-US" sz="2600" dirty="0">
                <a:latin typeface="Times New Roman" pitchFamily="18" charset="0"/>
                <a:ea typeface="宋体" pitchFamily="2" charset="-122"/>
                <a:cs typeface="Times New Roman" pitchFamily="18" charset="0"/>
              </a:rPr>
              <a:t>就把发送方的拥塞窗口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加 </a:t>
            </a:r>
            <a:r>
              <a:rPr lang="en-US" altLang="zh-CN" sz="2600" dirty="0">
                <a:latin typeface="Times New Roman" pitchFamily="18" charset="0"/>
                <a:ea typeface="宋体" pitchFamily="2" charset="-122"/>
                <a:cs typeface="Times New Roman" pitchFamily="18" charset="0"/>
              </a:rPr>
              <a:t>1</a:t>
            </a:r>
            <a:r>
              <a:rPr lang="zh-CN" altLang="en-US" sz="2600" dirty="0">
                <a:latin typeface="Times New Roman" pitchFamily="18" charset="0"/>
                <a:ea typeface="宋体" pitchFamily="2" charset="-122"/>
                <a:cs typeface="Times New Roman" pitchFamily="18" charset="0"/>
              </a:rPr>
              <a:t>，而不是加倍，使拥塞窗口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按线性规律缓慢增长。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当网络出现拥塞时</a:t>
            </a:r>
          </a:p>
        </p:txBody>
      </p:sp>
      <p:sp>
        <p:nvSpPr>
          <p:cNvPr id="18435" name="Rectangle 3"/>
          <p:cNvSpPr>
            <a:spLocks noGrp="1" noChangeArrowheads="1"/>
          </p:cNvSpPr>
          <p:nvPr>
            <p:ph idx="1"/>
          </p:nvPr>
        </p:nvSpPr>
        <p:spPr>
          <a:xfrm>
            <a:off x="1116016" y="1512093"/>
            <a:ext cx="7127875" cy="2587229"/>
          </a:xfrm>
        </p:spPr>
        <p:txBody>
          <a:bodyPr rtlCol="0">
            <a:normAutofit fontScale="77500" lnSpcReduction="20000"/>
          </a:bodyPr>
          <a:lstStyle/>
          <a:p>
            <a:pPr eaLnBrk="1" fontAlgn="auto" hangingPunct="1">
              <a:lnSpc>
                <a:spcPct val="110000"/>
              </a:lnSpc>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无论在慢开始阶段还是在拥塞避免阶段，只要发送方判断网络出现拥塞（其根据是超时丢包，即没有按时收到确认），就要把慢开始门限 </a:t>
            </a:r>
            <a:r>
              <a:rPr lang="en-US" altLang="zh-CN" sz="2600" dirty="0" err="1">
                <a:latin typeface="Times New Roman" pitchFamily="18" charset="0"/>
                <a:ea typeface="宋体" pitchFamily="2" charset="-122"/>
                <a:cs typeface="Times New Roman" pitchFamily="18" charset="0"/>
              </a:rPr>
              <a:t>ssthresh</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设置为出现拥塞时的发送方窗口值的一半（但不能小于</a:t>
            </a:r>
            <a:r>
              <a:rPr lang="en-US" altLang="zh-CN" sz="2600" dirty="0">
                <a:latin typeface="Times New Roman" pitchFamily="18" charset="0"/>
                <a:ea typeface="宋体" pitchFamily="2" charset="-122"/>
                <a:cs typeface="Times New Roman" pitchFamily="18" charset="0"/>
              </a:rPr>
              <a:t>2</a:t>
            </a:r>
            <a:r>
              <a:rPr lang="zh-CN" altLang="en-US" sz="2600" dirty="0">
                <a:latin typeface="Times New Roman" pitchFamily="18" charset="0"/>
                <a:ea typeface="宋体" pitchFamily="2" charset="-122"/>
                <a:cs typeface="Times New Roman" pitchFamily="18" charset="0"/>
              </a:rPr>
              <a:t>）。</a:t>
            </a:r>
          </a:p>
          <a:p>
            <a:pPr eaLnBrk="1" fontAlgn="auto" hangingPunct="1">
              <a:lnSpc>
                <a:spcPct val="110000"/>
              </a:lnSpc>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然后把拥塞窗口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重新设置为 </a:t>
            </a:r>
            <a:r>
              <a:rPr lang="en-US" altLang="zh-CN" sz="2600" dirty="0">
                <a:latin typeface="Times New Roman" pitchFamily="18" charset="0"/>
                <a:ea typeface="宋体" pitchFamily="2" charset="-122"/>
                <a:cs typeface="Times New Roman" pitchFamily="18" charset="0"/>
              </a:rPr>
              <a:t>1</a:t>
            </a:r>
            <a:r>
              <a:rPr lang="zh-CN" altLang="en-US" sz="2600" dirty="0">
                <a:latin typeface="Times New Roman" pitchFamily="18" charset="0"/>
                <a:ea typeface="宋体" pitchFamily="2" charset="-122"/>
                <a:cs typeface="Times New Roman" pitchFamily="18" charset="0"/>
              </a:rPr>
              <a:t>，执行慢开始算法。</a:t>
            </a:r>
          </a:p>
          <a:p>
            <a:pPr eaLnBrk="1" fontAlgn="auto" hangingPunct="1">
              <a:lnSpc>
                <a:spcPct val="110000"/>
              </a:lnSpc>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这样做的目的就是要迅速减少主机发送到网络中的分组数，使得发生拥塞的路由器有足够时间把队列中积压的分组处理完毕。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4"/>
          <p:cNvSpPr>
            <a:spLocks noGrp="1" noChangeArrowheads="1"/>
          </p:cNvSpPr>
          <p:nvPr>
            <p:ph type="title" idx="4294967295"/>
          </p:nvPr>
        </p:nvSpPr>
        <p:spPr>
          <a:xfrm>
            <a:off x="1120775" y="78583"/>
            <a:ext cx="6572250" cy="787004"/>
          </a:xfrm>
        </p:spPr>
        <p:txBody>
          <a:bodyPr/>
          <a:lstStyle/>
          <a:p>
            <a:pPr eaLnBrk="1" fontAlgn="auto" hangingPunct="1">
              <a:spcAft>
                <a:spcPts val="0"/>
              </a:spcAft>
              <a:defRPr/>
            </a:pPr>
            <a:r>
              <a:rPr lang="zh-CN" altLang="en-US" sz="3000" dirty="0">
                <a:latin typeface="Times New Roman" pitchFamily="18" charset="0"/>
                <a:ea typeface="宋体" pitchFamily="2" charset="-122"/>
                <a:cs typeface="Times New Roman" pitchFamily="18" charset="0"/>
              </a:rPr>
              <a:t>慢开始和拥塞避免算法的实现举例 </a:t>
            </a:r>
          </a:p>
        </p:txBody>
      </p:sp>
      <p:sp>
        <p:nvSpPr>
          <p:cNvPr id="30723" name="Line 255"/>
          <p:cNvSpPr>
            <a:spLocks noChangeShapeType="1"/>
          </p:cNvSpPr>
          <p:nvPr/>
        </p:nvSpPr>
        <p:spPr bwMode="auto">
          <a:xfrm>
            <a:off x="2290763" y="719140"/>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24" name="Text Box 295"/>
          <p:cNvSpPr txBox="1">
            <a:spLocks noChangeArrowheads="1"/>
          </p:cNvSpPr>
          <p:nvPr/>
        </p:nvSpPr>
        <p:spPr bwMode="auto">
          <a:xfrm>
            <a:off x="7854951"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30725" name="Text Box 301"/>
          <p:cNvSpPr txBox="1">
            <a:spLocks noChangeArrowheads="1"/>
          </p:cNvSpPr>
          <p:nvPr/>
        </p:nvSpPr>
        <p:spPr bwMode="auto">
          <a:xfrm>
            <a:off x="1852614" y="145970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0726" name="Text Box 109"/>
          <p:cNvSpPr txBox="1">
            <a:spLocks noChangeArrowheads="1"/>
          </p:cNvSpPr>
          <p:nvPr/>
        </p:nvSpPr>
        <p:spPr bwMode="auto">
          <a:xfrm>
            <a:off x="250828" y="3621882"/>
            <a:ext cx="876776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dirty="0">
                <a:solidFill>
                  <a:srgbClr val="333399"/>
                </a:solidFill>
                <a:ea typeface="黑体" pitchFamily="49" charset="-122"/>
              </a:rPr>
              <a:t>当 </a:t>
            </a:r>
            <a:r>
              <a:rPr lang="en-US" altLang="zh-CN" dirty="0">
                <a:solidFill>
                  <a:srgbClr val="333399"/>
                </a:solidFill>
                <a:ea typeface="黑体" pitchFamily="49" charset="-122"/>
              </a:rPr>
              <a:t>TCP </a:t>
            </a:r>
            <a:r>
              <a:rPr lang="zh-CN" altLang="en-US" dirty="0">
                <a:solidFill>
                  <a:srgbClr val="333399"/>
                </a:solidFill>
                <a:ea typeface="黑体" pitchFamily="49" charset="-122"/>
              </a:rPr>
              <a:t>连接进行初始化时，将拥塞窗口置为 </a:t>
            </a:r>
            <a:r>
              <a:rPr lang="en-US" altLang="zh-CN" dirty="0">
                <a:solidFill>
                  <a:srgbClr val="333399"/>
                </a:solidFill>
                <a:ea typeface="黑体" pitchFamily="49" charset="-122"/>
              </a:rPr>
              <a:t>1</a:t>
            </a:r>
            <a:r>
              <a:rPr lang="zh-CN" altLang="en-US" dirty="0">
                <a:solidFill>
                  <a:srgbClr val="333399"/>
                </a:solidFill>
                <a:ea typeface="黑体" pitchFamily="49" charset="-122"/>
              </a:rPr>
              <a:t>。图中的窗口单位不使用字节而使用</a:t>
            </a:r>
            <a:r>
              <a:rPr lang="zh-CN" altLang="en-US" dirty="0">
                <a:solidFill>
                  <a:srgbClr val="C10323"/>
                </a:solidFill>
                <a:ea typeface="黑体" pitchFamily="49" charset="-122"/>
              </a:rPr>
              <a:t>报文段</a:t>
            </a:r>
            <a:r>
              <a:rPr lang="zh-CN" altLang="en-US" dirty="0">
                <a:solidFill>
                  <a:srgbClr val="333399"/>
                </a:solidFill>
                <a:ea typeface="黑体" pitchFamily="49" charset="-122"/>
              </a:rPr>
              <a:t>。</a:t>
            </a:r>
          </a:p>
        </p:txBody>
      </p:sp>
      <p:sp>
        <p:nvSpPr>
          <p:cNvPr id="528494" name="Text Box 110"/>
          <p:cNvSpPr txBox="1">
            <a:spLocks noChangeArrowheads="1"/>
          </p:cNvSpPr>
          <p:nvPr/>
        </p:nvSpPr>
        <p:spPr bwMode="auto">
          <a:xfrm>
            <a:off x="250827" y="4245770"/>
            <a:ext cx="849788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dirty="0">
                <a:solidFill>
                  <a:srgbClr val="333399"/>
                </a:solidFill>
                <a:ea typeface="黑体" pitchFamily="49" charset="-122"/>
              </a:rPr>
              <a:t>慢开始门限的初始值设置为 </a:t>
            </a:r>
            <a:r>
              <a:rPr lang="en-US" altLang="zh-CN" dirty="0">
                <a:solidFill>
                  <a:srgbClr val="333399"/>
                </a:solidFill>
                <a:ea typeface="黑体" pitchFamily="49" charset="-122"/>
              </a:rPr>
              <a:t>16 </a:t>
            </a:r>
            <a:r>
              <a:rPr lang="zh-CN" altLang="en-US" dirty="0">
                <a:solidFill>
                  <a:srgbClr val="333399"/>
                </a:solidFill>
                <a:ea typeface="黑体" pitchFamily="49" charset="-122"/>
              </a:rPr>
              <a:t>个报文段，即 </a:t>
            </a:r>
            <a:r>
              <a:rPr lang="en-US" altLang="zh-CN" dirty="0" err="1">
                <a:solidFill>
                  <a:srgbClr val="333399"/>
                </a:solidFill>
                <a:ea typeface="黑体" pitchFamily="49" charset="-122"/>
              </a:rPr>
              <a:t>ssthresh</a:t>
            </a:r>
            <a:r>
              <a:rPr lang="en-US" altLang="zh-CN" dirty="0">
                <a:solidFill>
                  <a:srgbClr val="333399"/>
                </a:solidFill>
                <a:ea typeface="黑体" pitchFamily="49" charset="-122"/>
              </a:rPr>
              <a:t> = 16</a:t>
            </a:r>
            <a:r>
              <a:rPr lang="zh-CN" altLang="en-US" dirty="0">
                <a:solidFill>
                  <a:srgbClr val="333399"/>
                </a:solidFill>
                <a:ea typeface="黑体" pitchFamily="49" charset="-122"/>
              </a:rPr>
              <a:t>。</a:t>
            </a:r>
            <a:endParaRPr lang="zh-CN" altLang="en-US" dirty="0">
              <a:ea typeface="黑体" pitchFamily="49" charset="-122"/>
            </a:endParaRPr>
          </a:p>
        </p:txBody>
      </p:sp>
      <p:sp>
        <p:nvSpPr>
          <p:cNvPr id="30728" name="Line 248"/>
          <p:cNvSpPr>
            <a:spLocks noChangeShapeType="1"/>
          </p:cNvSpPr>
          <p:nvPr/>
        </p:nvSpPr>
        <p:spPr bwMode="auto">
          <a:xfrm>
            <a:off x="6157913" y="1015606"/>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29" name="Text Box 249"/>
          <p:cNvSpPr txBox="1">
            <a:spLocks noChangeArrowheads="1"/>
          </p:cNvSpPr>
          <p:nvPr/>
        </p:nvSpPr>
        <p:spPr bwMode="auto">
          <a:xfrm>
            <a:off x="5441950" y="1276351"/>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30730" name="Rectangle 250"/>
          <p:cNvSpPr>
            <a:spLocks noChangeArrowheads="1"/>
          </p:cNvSpPr>
          <p:nvPr/>
        </p:nvSpPr>
        <p:spPr bwMode="auto">
          <a:xfrm>
            <a:off x="6750053" y="806055"/>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31" name="Rectangle 251"/>
          <p:cNvSpPr>
            <a:spLocks noChangeArrowheads="1"/>
          </p:cNvSpPr>
          <p:nvPr/>
        </p:nvSpPr>
        <p:spPr bwMode="auto">
          <a:xfrm>
            <a:off x="3319466" y="594124"/>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32" name="Rectangle 252"/>
          <p:cNvSpPr>
            <a:spLocks noChangeArrowheads="1"/>
          </p:cNvSpPr>
          <p:nvPr/>
        </p:nvSpPr>
        <p:spPr bwMode="auto">
          <a:xfrm>
            <a:off x="5711827" y="2759869"/>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33" name="Rectangle 253"/>
          <p:cNvSpPr>
            <a:spLocks noChangeArrowheads="1"/>
          </p:cNvSpPr>
          <p:nvPr/>
        </p:nvSpPr>
        <p:spPr bwMode="auto">
          <a:xfrm>
            <a:off x="2298700" y="2752726"/>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34" name="Line 254"/>
          <p:cNvSpPr>
            <a:spLocks noChangeShapeType="1"/>
          </p:cNvSpPr>
          <p:nvPr/>
        </p:nvSpPr>
        <p:spPr bwMode="auto">
          <a:xfrm>
            <a:off x="2290763" y="2746772"/>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35" name="Line 256"/>
          <p:cNvSpPr>
            <a:spLocks noChangeShapeType="1"/>
          </p:cNvSpPr>
          <p:nvPr/>
        </p:nvSpPr>
        <p:spPr bwMode="auto">
          <a:xfrm>
            <a:off x="2554288" y="2688431"/>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36" name="Line 257"/>
          <p:cNvSpPr>
            <a:spLocks noChangeShapeType="1"/>
          </p:cNvSpPr>
          <p:nvPr/>
        </p:nvSpPr>
        <p:spPr bwMode="auto">
          <a:xfrm>
            <a:off x="28162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37" name="Line 258"/>
          <p:cNvSpPr>
            <a:spLocks noChangeShapeType="1"/>
          </p:cNvSpPr>
          <p:nvPr/>
        </p:nvSpPr>
        <p:spPr bwMode="auto">
          <a:xfrm>
            <a:off x="307975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38" name="Line 259"/>
          <p:cNvSpPr>
            <a:spLocks noChangeShapeType="1"/>
          </p:cNvSpPr>
          <p:nvPr/>
        </p:nvSpPr>
        <p:spPr bwMode="auto">
          <a:xfrm>
            <a:off x="33416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39" name="Line 260"/>
          <p:cNvSpPr>
            <a:spLocks noChangeShapeType="1"/>
          </p:cNvSpPr>
          <p:nvPr/>
        </p:nvSpPr>
        <p:spPr bwMode="auto">
          <a:xfrm>
            <a:off x="360521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0" name="Line 261"/>
          <p:cNvSpPr>
            <a:spLocks noChangeShapeType="1"/>
          </p:cNvSpPr>
          <p:nvPr/>
        </p:nvSpPr>
        <p:spPr bwMode="auto">
          <a:xfrm>
            <a:off x="38687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1" name="Line 262"/>
          <p:cNvSpPr>
            <a:spLocks noChangeShapeType="1"/>
          </p:cNvSpPr>
          <p:nvPr/>
        </p:nvSpPr>
        <p:spPr bwMode="auto">
          <a:xfrm>
            <a:off x="413067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2" name="Line 263"/>
          <p:cNvSpPr>
            <a:spLocks noChangeShapeType="1"/>
          </p:cNvSpPr>
          <p:nvPr/>
        </p:nvSpPr>
        <p:spPr bwMode="auto">
          <a:xfrm>
            <a:off x="439420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3" name="Line 264"/>
          <p:cNvSpPr>
            <a:spLocks noChangeShapeType="1"/>
          </p:cNvSpPr>
          <p:nvPr/>
        </p:nvSpPr>
        <p:spPr bwMode="auto">
          <a:xfrm>
            <a:off x="46561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4" name="Line 265"/>
          <p:cNvSpPr>
            <a:spLocks noChangeShapeType="1"/>
          </p:cNvSpPr>
          <p:nvPr/>
        </p:nvSpPr>
        <p:spPr bwMode="auto">
          <a:xfrm>
            <a:off x="491966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5" name="Line 266"/>
          <p:cNvSpPr>
            <a:spLocks noChangeShapeType="1"/>
          </p:cNvSpPr>
          <p:nvPr/>
        </p:nvSpPr>
        <p:spPr bwMode="auto">
          <a:xfrm>
            <a:off x="51831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6" name="Line 267"/>
          <p:cNvSpPr>
            <a:spLocks noChangeShapeType="1"/>
          </p:cNvSpPr>
          <p:nvPr/>
        </p:nvSpPr>
        <p:spPr bwMode="auto">
          <a:xfrm>
            <a:off x="54451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7" name="Line 268"/>
          <p:cNvSpPr>
            <a:spLocks noChangeShapeType="1"/>
          </p:cNvSpPr>
          <p:nvPr/>
        </p:nvSpPr>
        <p:spPr bwMode="auto">
          <a:xfrm>
            <a:off x="570865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8" name="Line 269"/>
          <p:cNvSpPr>
            <a:spLocks noChangeShapeType="1"/>
          </p:cNvSpPr>
          <p:nvPr/>
        </p:nvSpPr>
        <p:spPr bwMode="auto">
          <a:xfrm>
            <a:off x="5970588" y="2688431"/>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49" name="Line 270"/>
          <p:cNvSpPr>
            <a:spLocks noChangeShapeType="1"/>
          </p:cNvSpPr>
          <p:nvPr/>
        </p:nvSpPr>
        <p:spPr bwMode="auto">
          <a:xfrm>
            <a:off x="623411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0" name="Line 271"/>
          <p:cNvSpPr>
            <a:spLocks noChangeShapeType="1"/>
          </p:cNvSpPr>
          <p:nvPr/>
        </p:nvSpPr>
        <p:spPr bwMode="auto">
          <a:xfrm>
            <a:off x="64976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1" name="Line 272"/>
          <p:cNvSpPr>
            <a:spLocks noChangeShapeType="1"/>
          </p:cNvSpPr>
          <p:nvPr/>
        </p:nvSpPr>
        <p:spPr bwMode="auto">
          <a:xfrm>
            <a:off x="675957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2" name="Line 273"/>
          <p:cNvSpPr>
            <a:spLocks noChangeShapeType="1"/>
          </p:cNvSpPr>
          <p:nvPr/>
        </p:nvSpPr>
        <p:spPr bwMode="auto">
          <a:xfrm>
            <a:off x="702310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3" name="Line 274"/>
          <p:cNvSpPr>
            <a:spLocks noChangeShapeType="1"/>
          </p:cNvSpPr>
          <p:nvPr/>
        </p:nvSpPr>
        <p:spPr bwMode="auto">
          <a:xfrm>
            <a:off x="72850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4" name="Line 275"/>
          <p:cNvSpPr>
            <a:spLocks noChangeShapeType="1"/>
          </p:cNvSpPr>
          <p:nvPr/>
        </p:nvSpPr>
        <p:spPr bwMode="auto">
          <a:xfrm>
            <a:off x="754856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5" name="Line 276"/>
          <p:cNvSpPr>
            <a:spLocks noChangeShapeType="1"/>
          </p:cNvSpPr>
          <p:nvPr/>
        </p:nvSpPr>
        <p:spPr bwMode="auto">
          <a:xfrm>
            <a:off x="78120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6" name="Line 277"/>
          <p:cNvSpPr>
            <a:spLocks noChangeShapeType="1"/>
          </p:cNvSpPr>
          <p:nvPr/>
        </p:nvSpPr>
        <p:spPr bwMode="auto">
          <a:xfrm>
            <a:off x="80740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7" name="Line 278"/>
          <p:cNvSpPr>
            <a:spLocks noChangeShapeType="1"/>
          </p:cNvSpPr>
          <p:nvPr/>
        </p:nvSpPr>
        <p:spPr bwMode="auto">
          <a:xfrm>
            <a:off x="280991" y="-613172"/>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8" name="Line 279"/>
          <p:cNvSpPr>
            <a:spLocks noChangeShapeType="1"/>
          </p:cNvSpPr>
          <p:nvPr/>
        </p:nvSpPr>
        <p:spPr bwMode="auto">
          <a:xfrm>
            <a:off x="2290766" y="24574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59" name="Line 280"/>
          <p:cNvSpPr>
            <a:spLocks noChangeShapeType="1"/>
          </p:cNvSpPr>
          <p:nvPr/>
        </p:nvSpPr>
        <p:spPr bwMode="auto">
          <a:xfrm>
            <a:off x="2290766" y="216693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60" name="Line 281"/>
          <p:cNvSpPr>
            <a:spLocks noChangeShapeType="1"/>
          </p:cNvSpPr>
          <p:nvPr/>
        </p:nvSpPr>
        <p:spPr bwMode="auto">
          <a:xfrm>
            <a:off x="2290766" y="1877616"/>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61" name="Line 282"/>
          <p:cNvSpPr>
            <a:spLocks noChangeShapeType="1"/>
          </p:cNvSpPr>
          <p:nvPr/>
        </p:nvSpPr>
        <p:spPr bwMode="auto">
          <a:xfrm>
            <a:off x="2290766" y="1588294"/>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62" name="Line 283"/>
          <p:cNvSpPr>
            <a:spLocks noChangeShapeType="1"/>
          </p:cNvSpPr>
          <p:nvPr/>
        </p:nvSpPr>
        <p:spPr bwMode="auto">
          <a:xfrm>
            <a:off x="2290766" y="1298972"/>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63" name="Line 284"/>
          <p:cNvSpPr>
            <a:spLocks noChangeShapeType="1"/>
          </p:cNvSpPr>
          <p:nvPr/>
        </p:nvSpPr>
        <p:spPr bwMode="auto">
          <a:xfrm>
            <a:off x="2290766" y="100846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764" name="Text Box 285"/>
          <p:cNvSpPr txBox="1">
            <a:spLocks noChangeArrowheads="1"/>
          </p:cNvSpPr>
          <p:nvPr/>
        </p:nvSpPr>
        <p:spPr bwMode="auto">
          <a:xfrm>
            <a:off x="2641603"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30765" name="Text Box 286"/>
          <p:cNvSpPr txBox="1">
            <a:spLocks noChangeArrowheads="1"/>
          </p:cNvSpPr>
          <p:nvPr/>
        </p:nvSpPr>
        <p:spPr bwMode="auto">
          <a:xfrm>
            <a:off x="3167065"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0766" name="Text Box 287"/>
          <p:cNvSpPr txBox="1">
            <a:spLocks noChangeArrowheads="1"/>
          </p:cNvSpPr>
          <p:nvPr/>
        </p:nvSpPr>
        <p:spPr bwMode="auto">
          <a:xfrm>
            <a:off x="3692527"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30767" name="Text Box 288"/>
          <p:cNvSpPr txBox="1">
            <a:spLocks noChangeArrowheads="1"/>
          </p:cNvSpPr>
          <p:nvPr/>
        </p:nvSpPr>
        <p:spPr bwMode="auto">
          <a:xfrm>
            <a:off x="4233865"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0768" name="Text Box 289"/>
          <p:cNvSpPr txBox="1">
            <a:spLocks noChangeArrowheads="1"/>
          </p:cNvSpPr>
          <p:nvPr/>
        </p:nvSpPr>
        <p:spPr bwMode="auto">
          <a:xfrm>
            <a:off x="4672014"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30769" name="Text Box 290"/>
          <p:cNvSpPr txBox="1">
            <a:spLocks noChangeArrowheads="1"/>
          </p:cNvSpPr>
          <p:nvPr/>
        </p:nvSpPr>
        <p:spPr bwMode="auto">
          <a:xfrm>
            <a:off x="5240339"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0770" name="Text Box 291"/>
          <p:cNvSpPr txBox="1">
            <a:spLocks noChangeArrowheads="1"/>
          </p:cNvSpPr>
          <p:nvPr/>
        </p:nvSpPr>
        <p:spPr bwMode="auto">
          <a:xfrm>
            <a:off x="5737226"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30771" name="Text Box 292"/>
          <p:cNvSpPr txBox="1">
            <a:spLocks noChangeArrowheads="1"/>
          </p:cNvSpPr>
          <p:nvPr/>
        </p:nvSpPr>
        <p:spPr bwMode="auto">
          <a:xfrm>
            <a:off x="6262689"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0772" name="Text Box 293"/>
          <p:cNvSpPr txBox="1">
            <a:spLocks noChangeArrowheads="1"/>
          </p:cNvSpPr>
          <p:nvPr/>
        </p:nvSpPr>
        <p:spPr bwMode="auto">
          <a:xfrm>
            <a:off x="6818314"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30773" name="Text Box 294"/>
          <p:cNvSpPr txBox="1">
            <a:spLocks noChangeArrowheads="1"/>
          </p:cNvSpPr>
          <p:nvPr/>
        </p:nvSpPr>
        <p:spPr bwMode="auto">
          <a:xfrm>
            <a:off x="7343776"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0774" name="Text Box 296"/>
          <p:cNvSpPr txBox="1">
            <a:spLocks noChangeArrowheads="1"/>
          </p:cNvSpPr>
          <p:nvPr/>
        </p:nvSpPr>
        <p:spPr bwMode="auto">
          <a:xfrm>
            <a:off x="2159002"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0775" name="Text Box 297"/>
          <p:cNvSpPr txBox="1">
            <a:spLocks noChangeArrowheads="1"/>
          </p:cNvSpPr>
          <p:nvPr/>
        </p:nvSpPr>
        <p:spPr bwMode="auto">
          <a:xfrm>
            <a:off x="1984378" y="258961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0776" name="Text Box 298"/>
          <p:cNvSpPr txBox="1">
            <a:spLocks noChangeArrowheads="1"/>
          </p:cNvSpPr>
          <p:nvPr/>
        </p:nvSpPr>
        <p:spPr bwMode="auto">
          <a:xfrm>
            <a:off x="1984378" y="2300289"/>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0777" name="Text Box 299"/>
          <p:cNvSpPr txBox="1">
            <a:spLocks noChangeArrowheads="1"/>
          </p:cNvSpPr>
          <p:nvPr/>
        </p:nvSpPr>
        <p:spPr bwMode="auto">
          <a:xfrm>
            <a:off x="1984378" y="202049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0778" name="Text Box 300"/>
          <p:cNvSpPr txBox="1">
            <a:spLocks noChangeArrowheads="1"/>
          </p:cNvSpPr>
          <p:nvPr/>
        </p:nvSpPr>
        <p:spPr bwMode="auto">
          <a:xfrm>
            <a:off x="1852614" y="174069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0779" name="Text Box 302"/>
          <p:cNvSpPr txBox="1">
            <a:spLocks noChangeArrowheads="1"/>
          </p:cNvSpPr>
          <p:nvPr/>
        </p:nvSpPr>
        <p:spPr bwMode="auto">
          <a:xfrm>
            <a:off x="1852614" y="11703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0780" name="Text Box 303"/>
          <p:cNvSpPr txBox="1">
            <a:spLocks noChangeArrowheads="1"/>
          </p:cNvSpPr>
          <p:nvPr/>
        </p:nvSpPr>
        <p:spPr bwMode="auto">
          <a:xfrm>
            <a:off x="1852614" y="881064"/>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30781" name="Oval 304"/>
          <p:cNvSpPr>
            <a:spLocks noChangeArrowheads="1"/>
          </p:cNvSpPr>
          <p:nvPr/>
        </p:nvSpPr>
        <p:spPr bwMode="auto">
          <a:xfrm>
            <a:off x="3024191" y="2138363"/>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2" name="Oval 305"/>
          <p:cNvSpPr>
            <a:spLocks noChangeArrowheads="1"/>
          </p:cNvSpPr>
          <p:nvPr/>
        </p:nvSpPr>
        <p:spPr bwMode="auto">
          <a:xfrm>
            <a:off x="2762251" y="2427687"/>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3" name="Oval 306"/>
          <p:cNvSpPr>
            <a:spLocks noChangeArrowheads="1"/>
          </p:cNvSpPr>
          <p:nvPr/>
        </p:nvSpPr>
        <p:spPr bwMode="auto">
          <a:xfrm>
            <a:off x="2247901" y="2615806"/>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4" name="Oval 307"/>
          <p:cNvSpPr>
            <a:spLocks noChangeArrowheads="1"/>
          </p:cNvSpPr>
          <p:nvPr/>
        </p:nvSpPr>
        <p:spPr bwMode="auto">
          <a:xfrm>
            <a:off x="2487616" y="2565800"/>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5" name="Oval 308"/>
          <p:cNvSpPr>
            <a:spLocks noChangeArrowheads="1"/>
          </p:cNvSpPr>
          <p:nvPr/>
        </p:nvSpPr>
        <p:spPr bwMode="auto">
          <a:xfrm>
            <a:off x="3287713" y="155615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6" name="Oval 309"/>
          <p:cNvSpPr>
            <a:spLocks noChangeArrowheads="1"/>
          </p:cNvSpPr>
          <p:nvPr/>
        </p:nvSpPr>
        <p:spPr bwMode="auto">
          <a:xfrm>
            <a:off x="3551239" y="1479947"/>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7" name="Oval 310"/>
          <p:cNvSpPr>
            <a:spLocks noChangeArrowheads="1"/>
          </p:cNvSpPr>
          <p:nvPr/>
        </p:nvSpPr>
        <p:spPr bwMode="auto">
          <a:xfrm>
            <a:off x="3813175" y="1410894"/>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8" name="Oval 311"/>
          <p:cNvSpPr>
            <a:spLocks noChangeArrowheads="1"/>
          </p:cNvSpPr>
          <p:nvPr/>
        </p:nvSpPr>
        <p:spPr bwMode="auto">
          <a:xfrm>
            <a:off x="4344988" y="1265637"/>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89" name="Oval 312"/>
          <p:cNvSpPr>
            <a:spLocks noChangeArrowheads="1"/>
          </p:cNvSpPr>
          <p:nvPr/>
        </p:nvSpPr>
        <p:spPr bwMode="auto">
          <a:xfrm>
            <a:off x="4076700" y="1338262"/>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0" name="Oval 313"/>
          <p:cNvSpPr>
            <a:spLocks noChangeArrowheads="1"/>
          </p:cNvSpPr>
          <p:nvPr/>
        </p:nvSpPr>
        <p:spPr bwMode="auto">
          <a:xfrm>
            <a:off x="4606925" y="1193006"/>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1" name="Oval 314"/>
          <p:cNvSpPr>
            <a:spLocks noChangeArrowheads="1"/>
          </p:cNvSpPr>
          <p:nvPr/>
        </p:nvSpPr>
        <p:spPr bwMode="auto">
          <a:xfrm>
            <a:off x="4865689" y="1125143"/>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2" name="Oval 315"/>
          <p:cNvSpPr>
            <a:spLocks noChangeArrowheads="1"/>
          </p:cNvSpPr>
          <p:nvPr/>
        </p:nvSpPr>
        <p:spPr bwMode="auto">
          <a:xfrm>
            <a:off x="5384800" y="969169"/>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3" name="Oval 316"/>
          <p:cNvSpPr>
            <a:spLocks noChangeArrowheads="1"/>
          </p:cNvSpPr>
          <p:nvPr/>
        </p:nvSpPr>
        <p:spPr bwMode="auto">
          <a:xfrm>
            <a:off x="5127625" y="1041797"/>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4" name="Oval 318"/>
          <p:cNvSpPr>
            <a:spLocks noChangeArrowheads="1"/>
          </p:cNvSpPr>
          <p:nvPr/>
        </p:nvSpPr>
        <p:spPr bwMode="auto">
          <a:xfrm>
            <a:off x="6716713" y="1841897"/>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5" name="Oval 319"/>
          <p:cNvSpPr>
            <a:spLocks noChangeArrowheads="1"/>
          </p:cNvSpPr>
          <p:nvPr/>
        </p:nvSpPr>
        <p:spPr bwMode="auto">
          <a:xfrm>
            <a:off x="5916613" y="2558654"/>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6" name="Oval 320"/>
          <p:cNvSpPr>
            <a:spLocks noChangeArrowheads="1"/>
          </p:cNvSpPr>
          <p:nvPr/>
        </p:nvSpPr>
        <p:spPr bwMode="auto">
          <a:xfrm>
            <a:off x="6184900" y="2416969"/>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7" name="Oval 321"/>
          <p:cNvSpPr>
            <a:spLocks noChangeArrowheads="1"/>
          </p:cNvSpPr>
          <p:nvPr/>
        </p:nvSpPr>
        <p:spPr bwMode="auto">
          <a:xfrm>
            <a:off x="5648326" y="2615806"/>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8" name="Oval 322"/>
          <p:cNvSpPr>
            <a:spLocks noChangeArrowheads="1"/>
          </p:cNvSpPr>
          <p:nvPr/>
        </p:nvSpPr>
        <p:spPr bwMode="auto">
          <a:xfrm>
            <a:off x="6437314" y="2131219"/>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799" name="Oval 323"/>
          <p:cNvSpPr>
            <a:spLocks noChangeArrowheads="1"/>
          </p:cNvSpPr>
          <p:nvPr/>
        </p:nvSpPr>
        <p:spPr bwMode="auto">
          <a:xfrm>
            <a:off x="6973888" y="176570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00" name="Oval 324"/>
          <p:cNvSpPr>
            <a:spLocks noChangeArrowheads="1"/>
          </p:cNvSpPr>
          <p:nvPr/>
        </p:nvSpPr>
        <p:spPr bwMode="auto">
          <a:xfrm>
            <a:off x="7756525" y="1547813"/>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01" name="Oval 325"/>
          <p:cNvSpPr>
            <a:spLocks noChangeArrowheads="1"/>
          </p:cNvSpPr>
          <p:nvPr/>
        </p:nvSpPr>
        <p:spPr bwMode="auto">
          <a:xfrm>
            <a:off x="7231063" y="168950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02" name="Oval 326"/>
          <p:cNvSpPr>
            <a:spLocks noChangeArrowheads="1"/>
          </p:cNvSpPr>
          <p:nvPr/>
        </p:nvSpPr>
        <p:spPr bwMode="auto">
          <a:xfrm>
            <a:off x="7493000" y="1620444"/>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03" name="Text Box 328"/>
          <p:cNvSpPr txBox="1">
            <a:spLocks noChangeArrowheads="1"/>
          </p:cNvSpPr>
          <p:nvPr/>
        </p:nvSpPr>
        <p:spPr bwMode="auto">
          <a:xfrm>
            <a:off x="1203327" y="506017"/>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30804" name="Text Box 329"/>
          <p:cNvSpPr txBox="1">
            <a:spLocks noChangeArrowheads="1"/>
          </p:cNvSpPr>
          <p:nvPr/>
        </p:nvSpPr>
        <p:spPr bwMode="auto">
          <a:xfrm>
            <a:off x="179388" y="1700215"/>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30805" name="Text Box 330"/>
          <p:cNvSpPr txBox="1">
            <a:spLocks noChangeArrowheads="1"/>
          </p:cNvSpPr>
          <p:nvPr/>
        </p:nvSpPr>
        <p:spPr bwMode="auto">
          <a:xfrm>
            <a:off x="5708650" y="6048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30806" name="Line 331"/>
          <p:cNvSpPr>
            <a:spLocks noChangeShapeType="1"/>
          </p:cNvSpPr>
          <p:nvPr/>
        </p:nvSpPr>
        <p:spPr bwMode="auto">
          <a:xfrm flipH="1">
            <a:off x="5445128" y="789386"/>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07" name="Text Box 332"/>
          <p:cNvSpPr txBox="1">
            <a:spLocks noChangeArrowheads="1"/>
          </p:cNvSpPr>
          <p:nvPr/>
        </p:nvSpPr>
        <p:spPr bwMode="auto">
          <a:xfrm>
            <a:off x="3517900" y="226338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30808" name="Line 333"/>
          <p:cNvSpPr>
            <a:spLocks noChangeShapeType="1"/>
          </p:cNvSpPr>
          <p:nvPr/>
        </p:nvSpPr>
        <p:spPr bwMode="auto">
          <a:xfrm flipH="1" flipV="1">
            <a:off x="2905126" y="2340770"/>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09" name="Rectangle 334"/>
          <p:cNvSpPr>
            <a:spLocks noChangeArrowheads="1"/>
          </p:cNvSpPr>
          <p:nvPr/>
        </p:nvSpPr>
        <p:spPr bwMode="auto">
          <a:xfrm>
            <a:off x="2378075" y="951310"/>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10" name="Line 335"/>
          <p:cNvSpPr>
            <a:spLocks noChangeShapeType="1"/>
          </p:cNvSpPr>
          <p:nvPr/>
        </p:nvSpPr>
        <p:spPr bwMode="auto">
          <a:xfrm>
            <a:off x="2378078" y="1588294"/>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11" name="Rectangle 338"/>
          <p:cNvSpPr>
            <a:spLocks noChangeArrowheads="1"/>
          </p:cNvSpPr>
          <p:nvPr/>
        </p:nvSpPr>
        <p:spPr bwMode="auto">
          <a:xfrm>
            <a:off x="2728916" y="2572941"/>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12" name="Rectangle 339"/>
          <p:cNvSpPr>
            <a:spLocks noChangeArrowheads="1"/>
          </p:cNvSpPr>
          <p:nvPr/>
        </p:nvSpPr>
        <p:spPr bwMode="auto">
          <a:xfrm>
            <a:off x="6146800" y="2572941"/>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0813" name="Text Box 340"/>
          <p:cNvSpPr txBox="1">
            <a:spLocks noChangeArrowheads="1"/>
          </p:cNvSpPr>
          <p:nvPr/>
        </p:nvSpPr>
        <p:spPr bwMode="auto">
          <a:xfrm>
            <a:off x="62588" y="1444231"/>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30814" name="Text Box 341"/>
          <p:cNvSpPr txBox="1">
            <a:spLocks noChangeArrowheads="1"/>
          </p:cNvSpPr>
          <p:nvPr/>
        </p:nvSpPr>
        <p:spPr bwMode="auto">
          <a:xfrm>
            <a:off x="779466" y="2363392"/>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0815" name="Line 342"/>
          <p:cNvSpPr>
            <a:spLocks noChangeShapeType="1"/>
          </p:cNvSpPr>
          <p:nvPr/>
        </p:nvSpPr>
        <p:spPr bwMode="auto">
          <a:xfrm>
            <a:off x="1633539" y="2528890"/>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16" name="Text Box 343"/>
          <p:cNvSpPr txBox="1">
            <a:spLocks noChangeArrowheads="1"/>
          </p:cNvSpPr>
          <p:nvPr/>
        </p:nvSpPr>
        <p:spPr bwMode="auto">
          <a:xfrm>
            <a:off x="2403475" y="3032524"/>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0817" name="Text Box 344"/>
          <p:cNvSpPr txBox="1">
            <a:spLocks noChangeArrowheads="1"/>
          </p:cNvSpPr>
          <p:nvPr/>
        </p:nvSpPr>
        <p:spPr bwMode="auto">
          <a:xfrm>
            <a:off x="5799141" y="3050383"/>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0818" name="Text Box 345"/>
          <p:cNvSpPr txBox="1">
            <a:spLocks noChangeArrowheads="1"/>
          </p:cNvSpPr>
          <p:nvPr/>
        </p:nvSpPr>
        <p:spPr bwMode="auto">
          <a:xfrm>
            <a:off x="3545870" y="56912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0819" name="Text Box 346"/>
          <p:cNvSpPr txBox="1">
            <a:spLocks noChangeArrowheads="1"/>
          </p:cNvSpPr>
          <p:nvPr/>
        </p:nvSpPr>
        <p:spPr bwMode="auto">
          <a:xfrm>
            <a:off x="6708170" y="87392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0820" name="Line 337"/>
          <p:cNvSpPr>
            <a:spLocks noChangeShapeType="1"/>
          </p:cNvSpPr>
          <p:nvPr/>
        </p:nvSpPr>
        <p:spPr bwMode="auto">
          <a:xfrm rot="10800000">
            <a:off x="2378077" y="1877616"/>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21" name="Line 336"/>
          <p:cNvSpPr>
            <a:spLocks noChangeShapeType="1"/>
          </p:cNvSpPr>
          <p:nvPr/>
        </p:nvSpPr>
        <p:spPr bwMode="auto">
          <a:xfrm flipV="1">
            <a:off x="2378078" y="1007270"/>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0822" name="Freeform 317"/>
          <p:cNvSpPr>
            <a:spLocks noChangeArrowheads="1"/>
          </p:cNvSpPr>
          <p:nvPr/>
        </p:nvSpPr>
        <p:spPr bwMode="auto">
          <a:xfrm>
            <a:off x="2203450" y="1008462"/>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30823" name="Text Box 327"/>
          <p:cNvSpPr txBox="1">
            <a:spLocks noChangeArrowheads="1"/>
          </p:cNvSpPr>
          <p:nvPr/>
        </p:nvSpPr>
        <p:spPr bwMode="auto">
          <a:xfrm>
            <a:off x="8027988" y="2457451"/>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28"/>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72" name="Text Box 107"/>
          <p:cNvSpPr txBox="1">
            <a:spLocks noChangeArrowheads="1"/>
          </p:cNvSpPr>
          <p:nvPr/>
        </p:nvSpPr>
        <p:spPr bwMode="auto">
          <a:xfrm>
            <a:off x="388939" y="3701653"/>
            <a:ext cx="8647112"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发送端的发送窗口不能超过拥塞窗口 </a:t>
            </a:r>
            <a:r>
              <a:rPr lang="en-US" altLang="zh-CN">
                <a:solidFill>
                  <a:srgbClr val="333399"/>
                </a:solidFill>
                <a:ea typeface="黑体" pitchFamily="49" charset="-122"/>
              </a:rPr>
              <a:t>cwnd </a:t>
            </a:r>
            <a:r>
              <a:rPr lang="zh-CN" altLang="en-US">
                <a:solidFill>
                  <a:srgbClr val="333399"/>
                </a:solidFill>
                <a:ea typeface="黑体" pitchFamily="49" charset="-122"/>
              </a:rPr>
              <a:t>和接收端窗口 </a:t>
            </a:r>
            <a:r>
              <a:rPr lang="en-US" altLang="zh-CN">
                <a:solidFill>
                  <a:srgbClr val="333399"/>
                </a:solidFill>
                <a:ea typeface="黑体" pitchFamily="49" charset="-122"/>
              </a:rPr>
              <a:t>rwnd </a:t>
            </a:r>
            <a:r>
              <a:rPr lang="zh-CN" altLang="en-US">
                <a:solidFill>
                  <a:srgbClr val="333399"/>
                </a:solidFill>
                <a:ea typeface="黑体" pitchFamily="49" charset="-122"/>
              </a:rPr>
              <a:t>中的最小值。我们假定接收端窗口足够大，因此现在发送窗口的数值等于拥塞窗口的数值。</a:t>
            </a:r>
            <a:endParaRPr lang="zh-CN" altLang="en-US">
              <a:ea typeface="黑体" pitchFamily="49" charset="-122"/>
            </a:endParaRPr>
          </a:p>
        </p:txBody>
      </p:sp>
      <p:sp>
        <p:nvSpPr>
          <p:cNvPr id="32773" name="Line 219"/>
          <p:cNvSpPr>
            <a:spLocks noChangeShapeType="1"/>
          </p:cNvSpPr>
          <p:nvPr/>
        </p:nvSpPr>
        <p:spPr bwMode="auto">
          <a:xfrm>
            <a:off x="2290763" y="719140"/>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74" name="Text Box 220"/>
          <p:cNvSpPr txBox="1">
            <a:spLocks noChangeArrowheads="1"/>
          </p:cNvSpPr>
          <p:nvPr/>
        </p:nvSpPr>
        <p:spPr bwMode="auto">
          <a:xfrm>
            <a:off x="7854951"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32775" name="Text Box 221"/>
          <p:cNvSpPr txBox="1">
            <a:spLocks noChangeArrowheads="1"/>
          </p:cNvSpPr>
          <p:nvPr/>
        </p:nvSpPr>
        <p:spPr bwMode="auto">
          <a:xfrm>
            <a:off x="1852614" y="145970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2776" name="Line 222"/>
          <p:cNvSpPr>
            <a:spLocks noChangeShapeType="1"/>
          </p:cNvSpPr>
          <p:nvPr/>
        </p:nvSpPr>
        <p:spPr bwMode="auto">
          <a:xfrm>
            <a:off x="6157913" y="1015606"/>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77" name="Text Box 223"/>
          <p:cNvSpPr txBox="1">
            <a:spLocks noChangeArrowheads="1"/>
          </p:cNvSpPr>
          <p:nvPr/>
        </p:nvSpPr>
        <p:spPr bwMode="auto">
          <a:xfrm>
            <a:off x="5441950" y="1276351"/>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32778" name="Rectangle 224"/>
          <p:cNvSpPr>
            <a:spLocks noChangeArrowheads="1"/>
          </p:cNvSpPr>
          <p:nvPr/>
        </p:nvSpPr>
        <p:spPr bwMode="auto">
          <a:xfrm>
            <a:off x="6750053" y="806055"/>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779" name="Rectangle 225"/>
          <p:cNvSpPr>
            <a:spLocks noChangeArrowheads="1"/>
          </p:cNvSpPr>
          <p:nvPr/>
        </p:nvSpPr>
        <p:spPr bwMode="auto">
          <a:xfrm>
            <a:off x="3319466" y="594124"/>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780" name="Rectangle 226"/>
          <p:cNvSpPr>
            <a:spLocks noChangeArrowheads="1"/>
          </p:cNvSpPr>
          <p:nvPr/>
        </p:nvSpPr>
        <p:spPr bwMode="auto">
          <a:xfrm>
            <a:off x="5711827" y="2759869"/>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781" name="Rectangle 227"/>
          <p:cNvSpPr>
            <a:spLocks noChangeArrowheads="1"/>
          </p:cNvSpPr>
          <p:nvPr/>
        </p:nvSpPr>
        <p:spPr bwMode="auto">
          <a:xfrm>
            <a:off x="2298700" y="2752726"/>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782" name="Line 228"/>
          <p:cNvSpPr>
            <a:spLocks noChangeShapeType="1"/>
          </p:cNvSpPr>
          <p:nvPr/>
        </p:nvSpPr>
        <p:spPr bwMode="auto">
          <a:xfrm>
            <a:off x="2290763" y="2746772"/>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3" name="Line 229"/>
          <p:cNvSpPr>
            <a:spLocks noChangeShapeType="1"/>
          </p:cNvSpPr>
          <p:nvPr/>
        </p:nvSpPr>
        <p:spPr bwMode="auto">
          <a:xfrm>
            <a:off x="2554288" y="2688431"/>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4" name="Line 230"/>
          <p:cNvSpPr>
            <a:spLocks noChangeShapeType="1"/>
          </p:cNvSpPr>
          <p:nvPr/>
        </p:nvSpPr>
        <p:spPr bwMode="auto">
          <a:xfrm>
            <a:off x="28162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5" name="Line 231"/>
          <p:cNvSpPr>
            <a:spLocks noChangeShapeType="1"/>
          </p:cNvSpPr>
          <p:nvPr/>
        </p:nvSpPr>
        <p:spPr bwMode="auto">
          <a:xfrm>
            <a:off x="307975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6" name="Line 232"/>
          <p:cNvSpPr>
            <a:spLocks noChangeShapeType="1"/>
          </p:cNvSpPr>
          <p:nvPr/>
        </p:nvSpPr>
        <p:spPr bwMode="auto">
          <a:xfrm>
            <a:off x="33416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7" name="Line 233"/>
          <p:cNvSpPr>
            <a:spLocks noChangeShapeType="1"/>
          </p:cNvSpPr>
          <p:nvPr/>
        </p:nvSpPr>
        <p:spPr bwMode="auto">
          <a:xfrm>
            <a:off x="360521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8" name="Line 234"/>
          <p:cNvSpPr>
            <a:spLocks noChangeShapeType="1"/>
          </p:cNvSpPr>
          <p:nvPr/>
        </p:nvSpPr>
        <p:spPr bwMode="auto">
          <a:xfrm>
            <a:off x="38687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89" name="Line 235"/>
          <p:cNvSpPr>
            <a:spLocks noChangeShapeType="1"/>
          </p:cNvSpPr>
          <p:nvPr/>
        </p:nvSpPr>
        <p:spPr bwMode="auto">
          <a:xfrm>
            <a:off x="413067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0" name="Line 236"/>
          <p:cNvSpPr>
            <a:spLocks noChangeShapeType="1"/>
          </p:cNvSpPr>
          <p:nvPr/>
        </p:nvSpPr>
        <p:spPr bwMode="auto">
          <a:xfrm>
            <a:off x="439420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1" name="Line 237"/>
          <p:cNvSpPr>
            <a:spLocks noChangeShapeType="1"/>
          </p:cNvSpPr>
          <p:nvPr/>
        </p:nvSpPr>
        <p:spPr bwMode="auto">
          <a:xfrm>
            <a:off x="46561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2" name="Line 238"/>
          <p:cNvSpPr>
            <a:spLocks noChangeShapeType="1"/>
          </p:cNvSpPr>
          <p:nvPr/>
        </p:nvSpPr>
        <p:spPr bwMode="auto">
          <a:xfrm>
            <a:off x="491966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3" name="Line 239"/>
          <p:cNvSpPr>
            <a:spLocks noChangeShapeType="1"/>
          </p:cNvSpPr>
          <p:nvPr/>
        </p:nvSpPr>
        <p:spPr bwMode="auto">
          <a:xfrm>
            <a:off x="51831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4" name="Line 240"/>
          <p:cNvSpPr>
            <a:spLocks noChangeShapeType="1"/>
          </p:cNvSpPr>
          <p:nvPr/>
        </p:nvSpPr>
        <p:spPr bwMode="auto">
          <a:xfrm>
            <a:off x="54451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5" name="Line 241"/>
          <p:cNvSpPr>
            <a:spLocks noChangeShapeType="1"/>
          </p:cNvSpPr>
          <p:nvPr/>
        </p:nvSpPr>
        <p:spPr bwMode="auto">
          <a:xfrm>
            <a:off x="570865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6" name="Line 242"/>
          <p:cNvSpPr>
            <a:spLocks noChangeShapeType="1"/>
          </p:cNvSpPr>
          <p:nvPr/>
        </p:nvSpPr>
        <p:spPr bwMode="auto">
          <a:xfrm>
            <a:off x="5970588" y="2688431"/>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7" name="Line 243"/>
          <p:cNvSpPr>
            <a:spLocks noChangeShapeType="1"/>
          </p:cNvSpPr>
          <p:nvPr/>
        </p:nvSpPr>
        <p:spPr bwMode="auto">
          <a:xfrm>
            <a:off x="623411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8" name="Line 244"/>
          <p:cNvSpPr>
            <a:spLocks noChangeShapeType="1"/>
          </p:cNvSpPr>
          <p:nvPr/>
        </p:nvSpPr>
        <p:spPr bwMode="auto">
          <a:xfrm>
            <a:off x="64976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799" name="Line 245"/>
          <p:cNvSpPr>
            <a:spLocks noChangeShapeType="1"/>
          </p:cNvSpPr>
          <p:nvPr/>
        </p:nvSpPr>
        <p:spPr bwMode="auto">
          <a:xfrm>
            <a:off x="675957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0" name="Line 246"/>
          <p:cNvSpPr>
            <a:spLocks noChangeShapeType="1"/>
          </p:cNvSpPr>
          <p:nvPr/>
        </p:nvSpPr>
        <p:spPr bwMode="auto">
          <a:xfrm>
            <a:off x="7023100"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1" name="Line 247"/>
          <p:cNvSpPr>
            <a:spLocks noChangeShapeType="1"/>
          </p:cNvSpPr>
          <p:nvPr/>
        </p:nvSpPr>
        <p:spPr bwMode="auto">
          <a:xfrm>
            <a:off x="728503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2" name="Line 248"/>
          <p:cNvSpPr>
            <a:spLocks noChangeShapeType="1"/>
          </p:cNvSpPr>
          <p:nvPr/>
        </p:nvSpPr>
        <p:spPr bwMode="auto">
          <a:xfrm>
            <a:off x="7548563"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3" name="Line 249"/>
          <p:cNvSpPr>
            <a:spLocks noChangeShapeType="1"/>
          </p:cNvSpPr>
          <p:nvPr/>
        </p:nvSpPr>
        <p:spPr bwMode="auto">
          <a:xfrm>
            <a:off x="7812088"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4" name="Line 250"/>
          <p:cNvSpPr>
            <a:spLocks noChangeShapeType="1"/>
          </p:cNvSpPr>
          <p:nvPr/>
        </p:nvSpPr>
        <p:spPr bwMode="auto">
          <a:xfrm>
            <a:off x="8074025" y="2631281"/>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5" name="Line 251"/>
          <p:cNvSpPr>
            <a:spLocks noChangeShapeType="1"/>
          </p:cNvSpPr>
          <p:nvPr/>
        </p:nvSpPr>
        <p:spPr bwMode="auto">
          <a:xfrm>
            <a:off x="2290766" y="245745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6" name="Line 252"/>
          <p:cNvSpPr>
            <a:spLocks noChangeShapeType="1"/>
          </p:cNvSpPr>
          <p:nvPr/>
        </p:nvSpPr>
        <p:spPr bwMode="auto">
          <a:xfrm>
            <a:off x="2290766" y="216693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7" name="Line 253"/>
          <p:cNvSpPr>
            <a:spLocks noChangeShapeType="1"/>
          </p:cNvSpPr>
          <p:nvPr/>
        </p:nvSpPr>
        <p:spPr bwMode="auto">
          <a:xfrm>
            <a:off x="2290766" y="1877616"/>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8" name="Line 254"/>
          <p:cNvSpPr>
            <a:spLocks noChangeShapeType="1"/>
          </p:cNvSpPr>
          <p:nvPr/>
        </p:nvSpPr>
        <p:spPr bwMode="auto">
          <a:xfrm>
            <a:off x="2290766" y="1588294"/>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09" name="Line 255"/>
          <p:cNvSpPr>
            <a:spLocks noChangeShapeType="1"/>
          </p:cNvSpPr>
          <p:nvPr/>
        </p:nvSpPr>
        <p:spPr bwMode="auto">
          <a:xfrm>
            <a:off x="2290766" y="1298972"/>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10" name="Line 256"/>
          <p:cNvSpPr>
            <a:spLocks noChangeShapeType="1"/>
          </p:cNvSpPr>
          <p:nvPr/>
        </p:nvSpPr>
        <p:spPr bwMode="auto">
          <a:xfrm>
            <a:off x="2290766" y="100846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11" name="Text Box 257"/>
          <p:cNvSpPr txBox="1">
            <a:spLocks noChangeArrowheads="1"/>
          </p:cNvSpPr>
          <p:nvPr/>
        </p:nvSpPr>
        <p:spPr bwMode="auto">
          <a:xfrm>
            <a:off x="2641603"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32812" name="Text Box 258"/>
          <p:cNvSpPr txBox="1">
            <a:spLocks noChangeArrowheads="1"/>
          </p:cNvSpPr>
          <p:nvPr/>
        </p:nvSpPr>
        <p:spPr bwMode="auto">
          <a:xfrm>
            <a:off x="3167065"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2813" name="Text Box 259"/>
          <p:cNvSpPr txBox="1">
            <a:spLocks noChangeArrowheads="1"/>
          </p:cNvSpPr>
          <p:nvPr/>
        </p:nvSpPr>
        <p:spPr bwMode="auto">
          <a:xfrm>
            <a:off x="3692527"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32814" name="Text Box 260"/>
          <p:cNvSpPr txBox="1">
            <a:spLocks noChangeArrowheads="1"/>
          </p:cNvSpPr>
          <p:nvPr/>
        </p:nvSpPr>
        <p:spPr bwMode="auto">
          <a:xfrm>
            <a:off x="4233865"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2815" name="Text Box 261"/>
          <p:cNvSpPr txBox="1">
            <a:spLocks noChangeArrowheads="1"/>
          </p:cNvSpPr>
          <p:nvPr/>
        </p:nvSpPr>
        <p:spPr bwMode="auto">
          <a:xfrm>
            <a:off x="4672014"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32816" name="Text Box 262"/>
          <p:cNvSpPr txBox="1">
            <a:spLocks noChangeArrowheads="1"/>
          </p:cNvSpPr>
          <p:nvPr/>
        </p:nvSpPr>
        <p:spPr bwMode="auto">
          <a:xfrm>
            <a:off x="5240339"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2817" name="Text Box 263"/>
          <p:cNvSpPr txBox="1">
            <a:spLocks noChangeArrowheads="1"/>
          </p:cNvSpPr>
          <p:nvPr/>
        </p:nvSpPr>
        <p:spPr bwMode="auto">
          <a:xfrm>
            <a:off x="5737226"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32818" name="Text Box 264"/>
          <p:cNvSpPr txBox="1">
            <a:spLocks noChangeArrowheads="1"/>
          </p:cNvSpPr>
          <p:nvPr/>
        </p:nvSpPr>
        <p:spPr bwMode="auto">
          <a:xfrm>
            <a:off x="6262689"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2819" name="Text Box 265"/>
          <p:cNvSpPr txBox="1">
            <a:spLocks noChangeArrowheads="1"/>
          </p:cNvSpPr>
          <p:nvPr/>
        </p:nvSpPr>
        <p:spPr bwMode="auto">
          <a:xfrm>
            <a:off x="6818314"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32820" name="Text Box 266"/>
          <p:cNvSpPr txBox="1">
            <a:spLocks noChangeArrowheads="1"/>
          </p:cNvSpPr>
          <p:nvPr/>
        </p:nvSpPr>
        <p:spPr bwMode="auto">
          <a:xfrm>
            <a:off x="7343776" y="276344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2821" name="Text Box 267"/>
          <p:cNvSpPr txBox="1">
            <a:spLocks noChangeArrowheads="1"/>
          </p:cNvSpPr>
          <p:nvPr/>
        </p:nvSpPr>
        <p:spPr bwMode="auto">
          <a:xfrm>
            <a:off x="2159002" y="276344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2822" name="Text Box 268"/>
          <p:cNvSpPr txBox="1">
            <a:spLocks noChangeArrowheads="1"/>
          </p:cNvSpPr>
          <p:nvPr/>
        </p:nvSpPr>
        <p:spPr bwMode="auto">
          <a:xfrm>
            <a:off x="1984378" y="258961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2823" name="Text Box 269"/>
          <p:cNvSpPr txBox="1">
            <a:spLocks noChangeArrowheads="1"/>
          </p:cNvSpPr>
          <p:nvPr/>
        </p:nvSpPr>
        <p:spPr bwMode="auto">
          <a:xfrm>
            <a:off x="1984378" y="2300289"/>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2824" name="Text Box 270"/>
          <p:cNvSpPr txBox="1">
            <a:spLocks noChangeArrowheads="1"/>
          </p:cNvSpPr>
          <p:nvPr/>
        </p:nvSpPr>
        <p:spPr bwMode="auto">
          <a:xfrm>
            <a:off x="1984378" y="2020491"/>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2825" name="Text Box 271"/>
          <p:cNvSpPr txBox="1">
            <a:spLocks noChangeArrowheads="1"/>
          </p:cNvSpPr>
          <p:nvPr/>
        </p:nvSpPr>
        <p:spPr bwMode="auto">
          <a:xfrm>
            <a:off x="1852614" y="174069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2826" name="Text Box 272"/>
          <p:cNvSpPr txBox="1">
            <a:spLocks noChangeArrowheads="1"/>
          </p:cNvSpPr>
          <p:nvPr/>
        </p:nvSpPr>
        <p:spPr bwMode="auto">
          <a:xfrm>
            <a:off x="1852614" y="11703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2827" name="Text Box 273"/>
          <p:cNvSpPr txBox="1">
            <a:spLocks noChangeArrowheads="1"/>
          </p:cNvSpPr>
          <p:nvPr/>
        </p:nvSpPr>
        <p:spPr bwMode="auto">
          <a:xfrm>
            <a:off x="1852614" y="881064"/>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32828" name="Oval 274"/>
          <p:cNvSpPr>
            <a:spLocks noChangeArrowheads="1"/>
          </p:cNvSpPr>
          <p:nvPr/>
        </p:nvSpPr>
        <p:spPr bwMode="auto">
          <a:xfrm>
            <a:off x="3024191" y="2138363"/>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29" name="Oval 275"/>
          <p:cNvSpPr>
            <a:spLocks noChangeArrowheads="1"/>
          </p:cNvSpPr>
          <p:nvPr/>
        </p:nvSpPr>
        <p:spPr bwMode="auto">
          <a:xfrm>
            <a:off x="2762251" y="2427687"/>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0" name="Oval 276"/>
          <p:cNvSpPr>
            <a:spLocks noChangeArrowheads="1"/>
          </p:cNvSpPr>
          <p:nvPr/>
        </p:nvSpPr>
        <p:spPr bwMode="auto">
          <a:xfrm>
            <a:off x="2247901" y="2615806"/>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1" name="Oval 277"/>
          <p:cNvSpPr>
            <a:spLocks noChangeArrowheads="1"/>
          </p:cNvSpPr>
          <p:nvPr/>
        </p:nvSpPr>
        <p:spPr bwMode="auto">
          <a:xfrm>
            <a:off x="2487616" y="2565800"/>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2" name="Oval 278"/>
          <p:cNvSpPr>
            <a:spLocks noChangeArrowheads="1"/>
          </p:cNvSpPr>
          <p:nvPr/>
        </p:nvSpPr>
        <p:spPr bwMode="auto">
          <a:xfrm>
            <a:off x="3287713" y="155615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3" name="Oval 279"/>
          <p:cNvSpPr>
            <a:spLocks noChangeArrowheads="1"/>
          </p:cNvSpPr>
          <p:nvPr/>
        </p:nvSpPr>
        <p:spPr bwMode="auto">
          <a:xfrm>
            <a:off x="3551239" y="1479947"/>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4" name="Oval 280"/>
          <p:cNvSpPr>
            <a:spLocks noChangeArrowheads="1"/>
          </p:cNvSpPr>
          <p:nvPr/>
        </p:nvSpPr>
        <p:spPr bwMode="auto">
          <a:xfrm>
            <a:off x="3813175" y="1410894"/>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5" name="Oval 281"/>
          <p:cNvSpPr>
            <a:spLocks noChangeArrowheads="1"/>
          </p:cNvSpPr>
          <p:nvPr/>
        </p:nvSpPr>
        <p:spPr bwMode="auto">
          <a:xfrm>
            <a:off x="4344988" y="1265637"/>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6" name="Oval 282"/>
          <p:cNvSpPr>
            <a:spLocks noChangeArrowheads="1"/>
          </p:cNvSpPr>
          <p:nvPr/>
        </p:nvSpPr>
        <p:spPr bwMode="auto">
          <a:xfrm>
            <a:off x="4076700" y="1338262"/>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7" name="Oval 283"/>
          <p:cNvSpPr>
            <a:spLocks noChangeArrowheads="1"/>
          </p:cNvSpPr>
          <p:nvPr/>
        </p:nvSpPr>
        <p:spPr bwMode="auto">
          <a:xfrm>
            <a:off x="4606925" y="1193006"/>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8" name="Oval 284"/>
          <p:cNvSpPr>
            <a:spLocks noChangeArrowheads="1"/>
          </p:cNvSpPr>
          <p:nvPr/>
        </p:nvSpPr>
        <p:spPr bwMode="auto">
          <a:xfrm>
            <a:off x="4865689" y="1125143"/>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39" name="Oval 285"/>
          <p:cNvSpPr>
            <a:spLocks noChangeArrowheads="1"/>
          </p:cNvSpPr>
          <p:nvPr/>
        </p:nvSpPr>
        <p:spPr bwMode="auto">
          <a:xfrm>
            <a:off x="5384800" y="969169"/>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0" name="Oval 286"/>
          <p:cNvSpPr>
            <a:spLocks noChangeArrowheads="1"/>
          </p:cNvSpPr>
          <p:nvPr/>
        </p:nvSpPr>
        <p:spPr bwMode="auto">
          <a:xfrm>
            <a:off x="5127625" y="1041797"/>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1" name="Oval 287"/>
          <p:cNvSpPr>
            <a:spLocks noChangeArrowheads="1"/>
          </p:cNvSpPr>
          <p:nvPr/>
        </p:nvSpPr>
        <p:spPr bwMode="auto">
          <a:xfrm>
            <a:off x="6716713" y="1841897"/>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2" name="Oval 288"/>
          <p:cNvSpPr>
            <a:spLocks noChangeArrowheads="1"/>
          </p:cNvSpPr>
          <p:nvPr/>
        </p:nvSpPr>
        <p:spPr bwMode="auto">
          <a:xfrm>
            <a:off x="5916613" y="2558654"/>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3" name="Oval 289"/>
          <p:cNvSpPr>
            <a:spLocks noChangeArrowheads="1"/>
          </p:cNvSpPr>
          <p:nvPr/>
        </p:nvSpPr>
        <p:spPr bwMode="auto">
          <a:xfrm>
            <a:off x="6184900" y="2416969"/>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4" name="Oval 290"/>
          <p:cNvSpPr>
            <a:spLocks noChangeArrowheads="1"/>
          </p:cNvSpPr>
          <p:nvPr/>
        </p:nvSpPr>
        <p:spPr bwMode="auto">
          <a:xfrm>
            <a:off x="5648326" y="2615806"/>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5" name="Oval 291"/>
          <p:cNvSpPr>
            <a:spLocks noChangeArrowheads="1"/>
          </p:cNvSpPr>
          <p:nvPr/>
        </p:nvSpPr>
        <p:spPr bwMode="auto">
          <a:xfrm>
            <a:off x="6437314" y="2131219"/>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6" name="Oval 292"/>
          <p:cNvSpPr>
            <a:spLocks noChangeArrowheads="1"/>
          </p:cNvSpPr>
          <p:nvPr/>
        </p:nvSpPr>
        <p:spPr bwMode="auto">
          <a:xfrm>
            <a:off x="6973888" y="176570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7" name="Oval 293"/>
          <p:cNvSpPr>
            <a:spLocks noChangeArrowheads="1"/>
          </p:cNvSpPr>
          <p:nvPr/>
        </p:nvSpPr>
        <p:spPr bwMode="auto">
          <a:xfrm>
            <a:off x="7756525" y="1547813"/>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8" name="Oval 294"/>
          <p:cNvSpPr>
            <a:spLocks noChangeArrowheads="1"/>
          </p:cNvSpPr>
          <p:nvPr/>
        </p:nvSpPr>
        <p:spPr bwMode="auto">
          <a:xfrm>
            <a:off x="7231063" y="168950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49" name="Oval 295"/>
          <p:cNvSpPr>
            <a:spLocks noChangeArrowheads="1"/>
          </p:cNvSpPr>
          <p:nvPr/>
        </p:nvSpPr>
        <p:spPr bwMode="auto">
          <a:xfrm>
            <a:off x="7493000" y="1620444"/>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50" name="Text Box 297"/>
          <p:cNvSpPr txBox="1">
            <a:spLocks noChangeArrowheads="1"/>
          </p:cNvSpPr>
          <p:nvPr/>
        </p:nvSpPr>
        <p:spPr bwMode="auto">
          <a:xfrm>
            <a:off x="1203327" y="506017"/>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32851" name="Text Box 298"/>
          <p:cNvSpPr txBox="1">
            <a:spLocks noChangeArrowheads="1"/>
          </p:cNvSpPr>
          <p:nvPr/>
        </p:nvSpPr>
        <p:spPr bwMode="auto">
          <a:xfrm>
            <a:off x="179388" y="1700215"/>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32852" name="Text Box 299"/>
          <p:cNvSpPr txBox="1">
            <a:spLocks noChangeArrowheads="1"/>
          </p:cNvSpPr>
          <p:nvPr/>
        </p:nvSpPr>
        <p:spPr bwMode="auto">
          <a:xfrm>
            <a:off x="5708650" y="6048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32853" name="Line 300"/>
          <p:cNvSpPr>
            <a:spLocks noChangeShapeType="1"/>
          </p:cNvSpPr>
          <p:nvPr/>
        </p:nvSpPr>
        <p:spPr bwMode="auto">
          <a:xfrm flipH="1">
            <a:off x="5445128" y="789386"/>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54" name="Text Box 301"/>
          <p:cNvSpPr txBox="1">
            <a:spLocks noChangeArrowheads="1"/>
          </p:cNvSpPr>
          <p:nvPr/>
        </p:nvSpPr>
        <p:spPr bwMode="auto">
          <a:xfrm>
            <a:off x="3517900" y="226338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32855" name="Line 302"/>
          <p:cNvSpPr>
            <a:spLocks noChangeShapeType="1"/>
          </p:cNvSpPr>
          <p:nvPr/>
        </p:nvSpPr>
        <p:spPr bwMode="auto">
          <a:xfrm flipH="1" flipV="1">
            <a:off x="2905126" y="2340770"/>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56" name="Rectangle 303"/>
          <p:cNvSpPr>
            <a:spLocks noChangeArrowheads="1"/>
          </p:cNvSpPr>
          <p:nvPr/>
        </p:nvSpPr>
        <p:spPr bwMode="auto">
          <a:xfrm>
            <a:off x="2378075" y="951310"/>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57" name="Line 304"/>
          <p:cNvSpPr>
            <a:spLocks noChangeShapeType="1"/>
          </p:cNvSpPr>
          <p:nvPr/>
        </p:nvSpPr>
        <p:spPr bwMode="auto">
          <a:xfrm>
            <a:off x="2378078" y="1588294"/>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58" name="Rectangle 305"/>
          <p:cNvSpPr>
            <a:spLocks noChangeArrowheads="1"/>
          </p:cNvSpPr>
          <p:nvPr/>
        </p:nvSpPr>
        <p:spPr bwMode="auto">
          <a:xfrm>
            <a:off x="2728916" y="2572941"/>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59" name="Rectangle 306"/>
          <p:cNvSpPr>
            <a:spLocks noChangeArrowheads="1"/>
          </p:cNvSpPr>
          <p:nvPr/>
        </p:nvSpPr>
        <p:spPr bwMode="auto">
          <a:xfrm>
            <a:off x="6146800" y="2572941"/>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2860" name="Text Box 307"/>
          <p:cNvSpPr txBox="1">
            <a:spLocks noChangeArrowheads="1"/>
          </p:cNvSpPr>
          <p:nvPr/>
        </p:nvSpPr>
        <p:spPr bwMode="auto">
          <a:xfrm>
            <a:off x="62588" y="1444231"/>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32861" name="Text Box 308"/>
          <p:cNvSpPr txBox="1">
            <a:spLocks noChangeArrowheads="1"/>
          </p:cNvSpPr>
          <p:nvPr/>
        </p:nvSpPr>
        <p:spPr bwMode="auto">
          <a:xfrm>
            <a:off x="779466" y="2363392"/>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2862" name="Line 309"/>
          <p:cNvSpPr>
            <a:spLocks noChangeShapeType="1"/>
          </p:cNvSpPr>
          <p:nvPr/>
        </p:nvSpPr>
        <p:spPr bwMode="auto">
          <a:xfrm>
            <a:off x="1633539" y="2528890"/>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63" name="Text Box 310"/>
          <p:cNvSpPr txBox="1">
            <a:spLocks noChangeArrowheads="1"/>
          </p:cNvSpPr>
          <p:nvPr/>
        </p:nvSpPr>
        <p:spPr bwMode="auto">
          <a:xfrm>
            <a:off x="2403475" y="3032524"/>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2864" name="Text Box 311"/>
          <p:cNvSpPr txBox="1">
            <a:spLocks noChangeArrowheads="1"/>
          </p:cNvSpPr>
          <p:nvPr/>
        </p:nvSpPr>
        <p:spPr bwMode="auto">
          <a:xfrm>
            <a:off x="5799141" y="3050383"/>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2865" name="Text Box 312"/>
          <p:cNvSpPr txBox="1">
            <a:spLocks noChangeArrowheads="1"/>
          </p:cNvSpPr>
          <p:nvPr/>
        </p:nvSpPr>
        <p:spPr bwMode="auto">
          <a:xfrm>
            <a:off x="3545870" y="56912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2866" name="Text Box 313"/>
          <p:cNvSpPr txBox="1">
            <a:spLocks noChangeArrowheads="1"/>
          </p:cNvSpPr>
          <p:nvPr/>
        </p:nvSpPr>
        <p:spPr bwMode="auto">
          <a:xfrm>
            <a:off x="6708170" y="873921"/>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2867" name="Line 314"/>
          <p:cNvSpPr>
            <a:spLocks noChangeShapeType="1"/>
          </p:cNvSpPr>
          <p:nvPr/>
        </p:nvSpPr>
        <p:spPr bwMode="auto">
          <a:xfrm rot="10800000">
            <a:off x="2378077" y="1877616"/>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68" name="Line 315"/>
          <p:cNvSpPr>
            <a:spLocks noChangeShapeType="1"/>
          </p:cNvSpPr>
          <p:nvPr/>
        </p:nvSpPr>
        <p:spPr bwMode="auto">
          <a:xfrm flipV="1">
            <a:off x="2378078" y="1007270"/>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2869" name="Freeform 316"/>
          <p:cNvSpPr>
            <a:spLocks noChangeArrowheads="1"/>
          </p:cNvSpPr>
          <p:nvPr/>
        </p:nvSpPr>
        <p:spPr bwMode="auto">
          <a:xfrm>
            <a:off x="2203450" y="1008462"/>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32870" name="Text Box 296"/>
          <p:cNvSpPr txBox="1">
            <a:spLocks noChangeArrowheads="1"/>
          </p:cNvSpPr>
          <p:nvPr/>
        </p:nvSpPr>
        <p:spPr bwMode="auto">
          <a:xfrm>
            <a:off x="8027988" y="2457451"/>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28"/>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20" name="Text Box 105"/>
          <p:cNvSpPr txBox="1">
            <a:spLocks noChangeArrowheads="1"/>
          </p:cNvSpPr>
          <p:nvPr/>
        </p:nvSpPr>
        <p:spPr bwMode="auto">
          <a:xfrm>
            <a:off x="323852" y="3827825"/>
            <a:ext cx="86471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在执行慢开始算法时，拥塞窗口 </a:t>
            </a:r>
            <a:r>
              <a:rPr lang="en-US" altLang="zh-CN">
                <a:solidFill>
                  <a:srgbClr val="333399"/>
                </a:solidFill>
                <a:ea typeface="黑体" pitchFamily="49" charset="-122"/>
              </a:rPr>
              <a:t>cwnd </a:t>
            </a:r>
            <a:r>
              <a:rPr lang="zh-CN" altLang="en-US">
                <a:solidFill>
                  <a:srgbClr val="333399"/>
                </a:solidFill>
                <a:ea typeface="黑体" pitchFamily="49" charset="-122"/>
              </a:rPr>
              <a:t>的初始值为 </a:t>
            </a:r>
            <a:r>
              <a:rPr lang="en-US" altLang="zh-CN">
                <a:solidFill>
                  <a:srgbClr val="333399"/>
                </a:solidFill>
                <a:ea typeface="黑体" pitchFamily="49" charset="-122"/>
              </a:rPr>
              <a:t>1</a:t>
            </a:r>
            <a:r>
              <a:rPr lang="zh-CN" altLang="en-US">
                <a:solidFill>
                  <a:srgbClr val="333399"/>
                </a:solidFill>
                <a:ea typeface="黑体" pitchFamily="49" charset="-122"/>
              </a:rPr>
              <a:t>，发送第一个报文段 </a:t>
            </a:r>
            <a:r>
              <a:rPr lang="en-US" altLang="zh-CN">
                <a:solidFill>
                  <a:srgbClr val="333399"/>
                </a:solidFill>
                <a:ea typeface="黑体" pitchFamily="49" charset="-122"/>
              </a:rPr>
              <a:t>M</a:t>
            </a:r>
            <a:r>
              <a:rPr lang="en-US" altLang="zh-CN" baseline="-25000">
                <a:solidFill>
                  <a:srgbClr val="333399"/>
                </a:solidFill>
                <a:ea typeface="黑体" pitchFamily="49" charset="-122"/>
              </a:rPr>
              <a:t>0</a:t>
            </a:r>
            <a:r>
              <a:rPr lang="zh-CN" altLang="en-US">
                <a:solidFill>
                  <a:srgbClr val="333399"/>
                </a:solidFill>
                <a:ea typeface="黑体" pitchFamily="49" charset="-122"/>
              </a:rPr>
              <a:t>。</a:t>
            </a:r>
            <a:r>
              <a:rPr lang="zh-CN" altLang="en-US">
                <a:latin typeface="Tahoma" pitchFamily="34" charset="0"/>
              </a:rPr>
              <a:t> </a:t>
            </a:r>
            <a:r>
              <a:rPr lang="zh-CN" altLang="en-US">
                <a:solidFill>
                  <a:srgbClr val="333399"/>
                </a:solidFill>
                <a:ea typeface="黑体" pitchFamily="49" charset="-122"/>
              </a:rPr>
              <a:t> </a:t>
            </a:r>
          </a:p>
        </p:txBody>
      </p:sp>
      <p:sp>
        <p:nvSpPr>
          <p:cNvPr id="531673" name="Line 217"/>
          <p:cNvSpPr>
            <a:spLocks noChangeShapeType="1"/>
          </p:cNvSpPr>
          <p:nvPr/>
        </p:nvSpPr>
        <p:spPr bwMode="auto">
          <a:xfrm>
            <a:off x="1620838" y="2463404"/>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22" name="Line 218"/>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23" name="Text Box 219"/>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34824" name="Text Box 220"/>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4825" name="Line 221"/>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26" name="Text Box 222"/>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34827" name="Rectangle 223"/>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28" name="Rectangle 224"/>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29" name="Rectangle 225"/>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30" name="Rectangle 226"/>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31" name="Line 227"/>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2" name="Line 228"/>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3" name="Line 229"/>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4" name="Line 230"/>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5" name="Line 231"/>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6" name="Line 232"/>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7" name="Line 233"/>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8" name="Line 234"/>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39" name="Line 235"/>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0" name="Line 236"/>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1" name="Line 237"/>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2" name="Line 238"/>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3" name="Line 239"/>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4" name="Line 240"/>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5" name="Line 241"/>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6" name="Line 242"/>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7" name="Line 243"/>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8" name="Line 244"/>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49" name="Line 245"/>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0" name="Line 246"/>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1" name="Line 247"/>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2" name="Line 248"/>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3" name="Line 249"/>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4" name="Line 250"/>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5" name="Line 251"/>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6" name="Line 252"/>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7" name="Line 253"/>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8" name="Line 254"/>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59" name="Line 255"/>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860" name="Text Box 256"/>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34861" name="Text Box 257"/>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4862" name="Text Box 258"/>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34863" name="Text Box 259"/>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4864" name="Text Box 260"/>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34865" name="Text Box 261"/>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4866" name="Text Box 262"/>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34867" name="Text Box 263"/>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4868" name="Text Box 264"/>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34869" name="Text Box 265"/>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4870" name="Text Box 266"/>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4871" name="Text Box 267"/>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4872" name="Text Box 268"/>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4873" name="Text Box 269"/>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4874" name="Text Box 270"/>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4875" name="Text Box 271"/>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4876" name="Text Box 272"/>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34877" name="Oval 273"/>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78" name="Oval 274"/>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79" name="Oval 275"/>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0" name="Oval 276"/>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1" name="Oval 277"/>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2" name="Oval 278"/>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3" name="Oval 279"/>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4" name="Oval 280"/>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5" name="Oval 281"/>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6" name="Oval 282"/>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7" name="Oval 283"/>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8" name="Oval 284"/>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89" name="Oval 285"/>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0" name="Oval 286"/>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1" name="Oval 287"/>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2" name="Oval 288"/>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3" name="Oval 289"/>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4" name="Oval 290"/>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5" name="Oval 291"/>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6" name="Oval 292"/>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7" name="Oval 293"/>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8" name="Oval 294"/>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899" name="Text Box 296"/>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34900" name="Text Box 297"/>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34901" name="Text Box 298"/>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34902" name="Line 299"/>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903" name="Text Box 300"/>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34904" name="Line 301"/>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905" name="Rectangle 302"/>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906" name="Line 303"/>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907" name="Rectangle 304"/>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908" name="Rectangle 305"/>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4909" name="Text Box 306"/>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34910" name="Text Box 309"/>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4911" name="Text Box 310"/>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4912" name="Text Box 311"/>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4913" name="Text Box 312"/>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4914" name="Line 313"/>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915" name="Line 314"/>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4916" name="Freeform 315"/>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34917" name="Text Box 295"/>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1673"/>
                                        </p:tgtEl>
                                        <p:attrNameLst>
                                          <p:attrName>style.visibility</p:attrName>
                                        </p:attrNameLst>
                                      </p:cBhvr>
                                      <p:to>
                                        <p:strVal val="visible"/>
                                      </p:to>
                                    </p:set>
                                    <p:animEffect transition="in" filter="wipe(left)">
                                      <p:cBhvr>
                                        <p:cTn id="7" dur="1000"/>
                                        <p:tgtEl>
                                          <p:spTgt spid="53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6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532596" name="Line 116"/>
          <p:cNvSpPr>
            <a:spLocks noChangeShapeType="1"/>
          </p:cNvSpPr>
          <p:nvPr/>
        </p:nvSpPr>
        <p:spPr bwMode="auto">
          <a:xfrm>
            <a:off x="1835150" y="2409825"/>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69" name="Text Box 4"/>
          <p:cNvSpPr txBox="1">
            <a:spLocks noChangeArrowheads="1"/>
          </p:cNvSpPr>
          <p:nvPr/>
        </p:nvSpPr>
        <p:spPr bwMode="auto">
          <a:xfrm>
            <a:off x="323852" y="3748088"/>
            <a:ext cx="864711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发送端每收到一个确认 ，就把 </a:t>
            </a:r>
            <a:r>
              <a:rPr lang="en-US" altLang="zh-CN">
                <a:solidFill>
                  <a:srgbClr val="333399"/>
                </a:solidFill>
                <a:ea typeface="黑体" pitchFamily="49" charset="-122"/>
              </a:rPr>
              <a:t>cwnd </a:t>
            </a:r>
            <a:r>
              <a:rPr lang="zh-CN" altLang="en-US">
                <a:solidFill>
                  <a:srgbClr val="333399"/>
                </a:solidFill>
                <a:ea typeface="黑体" pitchFamily="49" charset="-122"/>
              </a:rPr>
              <a:t>加 </a:t>
            </a:r>
            <a:r>
              <a:rPr lang="en-US" altLang="zh-CN">
                <a:solidFill>
                  <a:srgbClr val="333399"/>
                </a:solidFill>
                <a:ea typeface="黑体" pitchFamily="49" charset="-122"/>
              </a:rPr>
              <a:t>1</a:t>
            </a:r>
            <a:r>
              <a:rPr lang="zh-CN" altLang="en-US">
                <a:solidFill>
                  <a:srgbClr val="333399"/>
                </a:solidFill>
                <a:ea typeface="黑体" pitchFamily="49" charset="-122"/>
              </a:rPr>
              <a:t>。于是发送端可以接着发送 </a:t>
            </a:r>
            <a:r>
              <a:rPr lang="en-US" altLang="zh-CN">
                <a:solidFill>
                  <a:srgbClr val="333399"/>
                </a:solidFill>
                <a:ea typeface="黑体" pitchFamily="49" charset="-122"/>
              </a:rPr>
              <a:t>M</a:t>
            </a:r>
            <a:r>
              <a:rPr lang="en-US" altLang="zh-CN" baseline="-25000">
                <a:solidFill>
                  <a:srgbClr val="333399"/>
                </a:solidFill>
                <a:ea typeface="黑体" pitchFamily="49" charset="-122"/>
              </a:rPr>
              <a:t>1 </a:t>
            </a:r>
            <a:r>
              <a:rPr lang="zh-CN" altLang="en-US">
                <a:solidFill>
                  <a:srgbClr val="333399"/>
                </a:solidFill>
                <a:ea typeface="黑体" pitchFamily="49" charset="-122"/>
              </a:rPr>
              <a:t>和 </a:t>
            </a:r>
            <a:r>
              <a:rPr lang="en-US" altLang="zh-CN">
                <a:solidFill>
                  <a:srgbClr val="333399"/>
                </a:solidFill>
                <a:ea typeface="黑体" pitchFamily="49" charset="-122"/>
              </a:rPr>
              <a:t>M</a:t>
            </a:r>
            <a:r>
              <a:rPr lang="en-US" altLang="zh-CN" baseline="-25000">
                <a:solidFill>
                  <a:srgbClr val="333399"/>
                </a:solidFill>
                <a:ea typeface="黑体" pitchFamily="49" charset="-122"/>
              </a:rPr>
              <a:t>2 </a:t>
            </a:r>
            <a:r>
              <a:rPr lang="zh-CN" altLang="en-US">
                <a:solidFill>
                  <a:srgbClr val="333399"/>
                </a:solidFill>
                <a:ea typeface="黑体" pitchFamily="49" charset="-122"/>
              </a:rPr>
              <a:t>两个报文段。 </a:t>
            </a:r>
          </a:p>
        </p:txBody>
      </p:sp>
      <p:sp>
        <p:nvSpPr>
          <p:cNvPr id="36870" name="Line 117"/>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71" name="Text Box 118"/>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36872" name="Text Box 119"/>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6873" name="Line 120"/>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74" name="Text Box 121"/>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36875" name="Rectangle 122"/>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876" name="Rectangle 123"/>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877" name="Rectangle 124"/>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878" name="Rectangle 125"/>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879" name="Line 126"/>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0" name="Line 127"/>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1" name="Line 128"/>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2" name="Line 129"/>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3" name="Line 130"/>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4" name="Line 131"/>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5" name="Line 132"/>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6" name="Line 133"/>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7" name="Line 134"/>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8" name="Line 135"/>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89" name="Line 136"/>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0" name="Line 137"/>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1" name="Line 138"/>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2" name="Line 139"/>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3" name="Line 140"/>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4" name="Line 141"/>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5" name="Line 142"/>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6" name="Line 143"/>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7" name="Line 144"/>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8" name="Line 145"/>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899" name="Line 146"/>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0" name="Line 147"/>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1" name="Line 148"/>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2" name="Line 149"/>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3" name="Line 150"/>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4" name="Line 151"/>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5" name="Line 152"/>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6" name="Line 153"/>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7" name="Line 154"/>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08" name="Text Box 155"/>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36909" name="Text Box 156"/>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6910" name="Text Box 157"/>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36911" name="Text Box 158"/>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6912" name="Text Box 159"/>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36913" name="Text Box 160"/>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6914" name="Text Box 161"/>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36915" name="Text Box 162"/>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6916" name="Text Box 163"/>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36917" name="Text Box 164"/>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6918" name="Text Box 165"/>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6919" name="Text Box 166"/>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6920" name="Text Box 167"/>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6921" name="Text Box 168"/>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6922" name="Text Box 169"/>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6923" name="Text Box 170"/>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6924" name="Text Box 171"/>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36925" name="Oval 172"/>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26" name="Oval 173"/>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27" name="Oval 174"/>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28" name="Oval 175"/>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29" name="Oval 176"/>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0" name="Oval 177"/>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1" name="Oval 178"/>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2" name="Oval 179"/>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3" name="Oval 180"/>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4" name="Oval 181"/>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5" name="Oval 182"/>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6" name="Oval 183"/>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7" name="Oval 184"/>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8" name="Oval 185"/>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39" name="Oval 186"/>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0" name="Oval 187"/>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1" name="Oval 188"/>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2" name="Oval 189"/>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3" name="Oval 190"/>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4" name="Oval 191"/>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5" name="Oval 192"/>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6" name="Oval 193"/>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47" name="Text Box 195"/>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36948" name="Text Box 196"/>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36949" name="Text Box 197"/>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36950" name="Line 198"/>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51" name="Text Box 199"/>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36952" name="Line 200"/>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53" name="Rectangle 201"/>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54" name="Line 202"/>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55" name="Rectangle 203"/>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56" name="Rectangle 204"/>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6957" name="Text Box 205"/>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36958" name="Text Box 206"/>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6959" name="Line 207"/>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60" name="Text Box 208"/>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6961" name="Text Box 209"/>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6962" name="Text Box 210"/>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6963" name="Text Box 211"/>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6964" name="Line 212"/>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65" name="Line 213"/>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6966" name="Freeform 214"/>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36967" name="Text Box 194"/>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2596"/>
                                        </p:tgtEl>
                                        <p:attrNameLst>
                                          <p:attrName>style.visibility</p:attrName>
                                        </p:attrNameLst>
                                      </p:cBhvr>
                                      <p:to>
                                        <p:strVal val="visible"/>
                                      </p:to>
                                    </p:set>
                                    <p:animEffect transition="in" filter="wipe(left)">
                                      <p:cBhvr>
                                        <p:cTn id="7" dur="1000"/>
                                        <p:tgtEl>
                                          <p:spTgt spid="53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16" name="Text Box 4"/>
          <p:cNvSpPr txBox="1">
            <a:spLocks noChangeArrowheads="1"/>
          </p:cNvSpPr>
          <p:nvPr/>
        </p:nvSpPr>
        <p:spPr bwMode="auto">
          <a:xfrm>
            <a:off x="323852" y="3664744"/>
            <a:ext cx="864711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接收端共发回两个确认。发送端每收到一个对新报文段的确认，就把发送端的 </a:t>
            </a:r>
            <a:r>
              <a:rPr lang="en-US" altLang="zh-CN">
                <a:solidFill>
                  <a:srgbClr val="333399"/>
                </a:solidFill>
                <a:ea typeface="黑体" pitchFamily="49" charset="-122"/>
              </a:rPr>
              <a:t>cwnd </a:t>
            </a:r>
            <a:r>
              <a:rPr lang="zh-CN" altLang="en-US">
                <a:solidFill>
                  <a:srgbClr val="333399"/>
                </a:solidFill>
                <a:ea typeface="黑体" pitchFamily="49" charset="-122"/>
              </a:rPr>
              <a:t>加 </a:t>
            </a:r>
            <a:r>
              <a:rPr lang="en-US" altLang="zh-CN">
                <a:solidFill>
                  <a:srgbClr val="333399"/>
                </a:solidFill>
                <a:ea typeface="黑体" pitchFamily="49" charset="-122"/>
              </a:rPr>
              <a:t>1</a:t>
            </a:r>
            <a:r>
              <a:rPr lang="zh-CN" altLang="en-US">
                <a:solidFill>
                  <a:srgbClr val="333399"/>
                </a:solidFill>
                <a:ea typeface="黑体" pitchFamily="49" charset="-122"/>
              </a:rPr>
              <a:t>。现在 </a:t>
            </a:r>
            <a:r>
              <a:rPr lang="en-US" altLang="zh-CN">
                <a:solidFill>
                  <a:srgbClr val="333399"/>
                </a:solidFill>
                <a:ea typeface="黑体" pitchFamily="49" charset="-122"/>
              </a:rPr>
              <a:t>cwnd </a:t>
            </a:r>
            <a:r>
              <a:rPr lang="zh-CN" altLang="en-US">
                <a:solidFill>
                  <a:srgbClr val="333399"/>
                </a:solidFill>
                <a:ea typeface="黑体" pitchFamily="49" charset="-122"/>
              </a:rPr>
              <a:t>从 </a:t>
            </a:r>
            <a:r>
              <a:rPr lang="en-US" altLang="zh-CN">
                <a:solidFill>
                  <a:srgbClr val="333399"/>
                </a:solidFill>
                <a:ea typeface="黑体" pitchFamily="49" charset="-122"/>
              </a:rPr>
              <a:t>2 </a:t>
            </a:r>
            <a:r>
              <a:rPr lang="zh-CN" altLang="en-US">
                <a:solidFill>
                  <a:srgbClr val="333399"/>
                </a:solidFill>
                <a:ea typeface="黑体" pitchFamily="49" charset="-122"/>
              </a:rPr>
              <a:t>增大到 </a:t>
            </a:r>
            <a:r>
              <a:rPr lang="en-US" altLang="zh-CN">
                <a:solidFill>
                  <a:srgbClr val="333399"/>
                </a:solidFill>
                <a:ea typeface="黑体" pitchFamily="49" charset="-122"/>
              </a:rPr>
              <a:t>4</a:t>
            </a:r>
            <a:r>
              <a:rPr lang="zh-CN" altLang="en-US">
                <a:solidFill>
                  <a:srgbClr val="333399"/>
                </a:solidFill>
                <a:ea typeface="黑体" pitchFamily="49" charset="-122"/>
              </a:rPr>
              <a:t>，并可接着发送后面的 </a:t>
            </a:r>
            <a:r>
              <a:rPr lang="en-US" altLang="zh-CN">
                <a:solidFill>
                  <a:srgbClr val="333399"/>
                </a:solidFill>
                <a:ea typeface="黑体" pitchFamily="49" charset="-122"/>
              </a:rPr>
              <a:t>4 </a:t>
            </a:r>
            <a:r>
              <a:rPr lang="zh-CN" altLang="en-US">
                <a:solidFill>
                  <a:srgbClr val="333399"/>
                </a:solidFill>
                <a:ea typeface="黑体" pitchFamily="49" charset="-122"/>
              </a:rPr>
              <a:t>个报文段。 </a:t>
            </a:r>
          </a:p>
        </p:txBody>
      </p:sp>
      <p:sp>
        <p:nvSpPr>
          <p:cNvPr id="38917" name="Line 118"/>
          <p:cNvSpPr>
            <a:spLocks noChangeShapeType="1"/>
          </p:cNvSpPr>
          <p:nvPr/>
        </p:nvSpPr>
        <p:spPr bwMode="auto">
          <a:xfrm>
            <a:off x="2290763" y="840584"/>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18" name="Text Box 119"/>
          <p:cNvSpPr txBox="1">
            <a:spLocks noChangeArrowheads="1"/>
          </p:cNvSpPr>
          <p:nvPr/>
        </p:nvSpPr>
        <p:spPr bwMode="auto">
          <a:xfrm>
            <a:off x="7854951"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38919" name="Text Box 120"/>
          <p:cNvSpPr txBox="1">
            <a:spLocks noChangeArrowheads="1"/>
          </p:cNvSpPr>
          <p:nvPr/>
        </p:nvSpPr>
        <p:spPr bwMode="auto">
          <a:xfrm>
            <a:off x="1852614" y="158115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8920" name="Line 121"/>
          <p:cNvSpPr>
            <a:spLocks noChangeShapeType="1"/>
          </p:cNvSpPr>
          <p:nvPr/>
        </p:nvSpPr>
        <p:spPr bwMode="auto">
          <a:xfrm>
            <a:off x="6157913" y="113704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21" name="Text Box 122"/>
          <p:cNvSpPr txBox="1">
            <a:spLocks noChangeArrowheads="1"/>
          </p:cNvSpPr>
          <p:nvPr/>
        </p:nvSpPr>
        <p:spPr bwMode="auto">
          <a:xfrm>
            <a:off x="5441950" y="1397794"/>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38922" name="Rectangle 123"/>
          <p:cNvSpPr>
            <a:spLocks noChangeArrowheads="1"/>
          </p:cNvSpPr>
          <p:nvPr/>
        </p:nvSpPr>
        <p:spPr bwMode="auto">
          <a:xfrm>
            <a:off x="6750053" y="927498"/>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23" name="Rectangle 124"/>
          <p:cNvSpPr>
            <a:spLocks noChangeArrowheads="1"/>
          </p:cNvSpPr>
          <p:nvPr/>
        </p:nvSpPr>
        <p:spPr bwMode="auto">
          <a:xfrm>
            <a:off x="3319466" y="715567"/>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24" name="Rectangle 125"/>
          <p:cNvSpPr>
            <a:spLocks noChangeArrowheads="1"/>
          </p:cNvSpPr>
          <p:nvPr/>
        </p:nvSpPr>
        <p:spPr bwMode="auto">
          <a:xfrm>
            <a:off x="5711827" y="2881315"/>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25" name="Rectangle 126"/>
          <p:cNvSpPr>
            <a:spLocks noChangeArrowheads="1"/>
          </p:cNvSpPr>
          <p:nvPr/>
        </p:nvSpPr>
        <p:spPr bwMode="auto">
          <a:xfrm>
            <a:off x="2298700" y="2874169"/>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26" name="Line 127"/>
          <p:cNvSpPr>
            <a:spLocks noChangeShapeType="1"/>
          </p:cNvSpPr>
          <p:nvPr/>
        </p:nvSpPr>
        <p:spPr bwMode="auto">
          <a:xfrm>
            <a:off x="2290763" y="2868216"/>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27" name="Line 128"/>
          <p:cNvSpPr>
            <a:spLocks noChangeShapeType="1"/>
          </p:cNvSpPr>
          <p:nvPr/>
        </p:nvSpPr>
        <p:spPr bwMode="auto">
          <a:xfrm>
            <a:off x="2554288" y="2809877"/>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28" name="Line 129"/>
          <p:cNvSpPr>
            <a:spLocks noChangeShapeType="1"/>
          </p:cNvSpPr>
          <p:nvPr/>
        </p:nvSpPr>
        <p:spPr bwMode="auto">
          <a:xfrm>
            <a:off x="2816225"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29" name="Line 130"/>
          <p:cNvSpPr>
            <a:spLocks noChangeShapeType="1"/>
          </p:cNvSpPr>
          <p:nvPr/>
        </p:nvSpPr>
        <p:spPr bwMode="auto">
          <a:xfrm>
            <a:off x="3079750"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0" name="Line 131"/>
          <p:cNvSpPr>
            <a:spLocks noChangeShapeType="1"/>
          </p:cNvSpPr>
          <p:nvPr/>
        </p:nvSpPr>
        <p:spPr bwMode="auto">
          <a:xfrm>
            <a:off x="334168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1" name="Line 132"/>
          <p:cNvSpPr>
            <a:spLocks noChangeShapeType="1"/>
          </p:cNvSpPr>
          <p:nvPr/>
        </p:nvSpPr>
        <p:spPr bwMode="auto">
          <a:xfrm>
            <a:off x="3605213"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2" name="Line 133"/>
          <p:cNvSpPr>
            <a:spLocks noChangeShapeType="1"/>
          </p:cNvSpPr>
          <p:nvPr/>
        </p:nvSpPr>
        <p:spPr bwMode="auto">
          <a:xfrm>
            <a:off x="386873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3" name="Line 134"/>
          <p:cNvSpPr>
            <a:spLocks noChangeShapeType="1"/>
          </p:cNvSpPr>
          <p:nvPr/>
        </p:nvSpPr>
        <p:spPr bwMode="auto">
          <a:xfrm>
            <a:off x="4130675"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4" name="Line 135"/>
          <p:cNvSpPr>
            <a:spLocks noChangeShapeType="1"/>
          </p:cNvSpPr>
          <p:nvPr/>
        </p:nvSpPr>
        <p:spPr bwMode="auto">
          <a:xfrm>
            <a:off x="4394200"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5" name="Line 136"/>
          <p:cNvSpPr>
            <a:spLocks noChangeShapeType="1"/>
          </p:cNvSpPr>
          <p:nvPr/>
        </p:nvSpPr>
        <p:spPr bwMode="auto">
          <a:xfrm>
            <a:off x="465613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6" name="Line 137"/>
          <p:cNvSpPr>
            <a:spLocks noChangeShapeType="1"/>
          </p:cNvSpPr>
          <p:nvPr/>
        </p:nvSpPr>
        <p:spPr bwMode="auto">
          <a:xfrm>
            <a:off x="4919663"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7" name="Line 138"/>
          <p:cNvSpPr>
            <a:spLocks noChangeShapeType="1"/>
          </p:cNvSpPr>
          <p:nvPr/>
        </p:nvSpPr>
        <p:spPr bwMode="auto">
          <a:xfrm>
            <a:off x="518318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8" name="Line 139"/>
          <p:cNvSpPr>
            <a:spLocks noChangeShapeType="1"/>
          </p:cNvSpPr>
          <p:nvPr/>
        </p:nvSpPr>
        <p:spPr bwMode="auto">
          <a:xfrm>
            <a:off x="5445125"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39" name="Line 140"/>
          <p:cNvSpPr>
            <a:spLocks noChangeShapeType="1"/>
          </p:cNvSpPr>
          <p:nvPr/>
        </p:nvSpPr>
        <p:spPr bwMode="auto">
          <a:xfrm>
            <a:off x="5708650"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0" name="Line 141"/>
          <p:cNvSpPr>
            <a:spLocks noChangeShapeType="1"/>
          </p:cNvSpPr>
          <p:nvPr/>
        </p:nvSpPr>
        <p:spPr bwMode="auto">
          <a:xfrm>
            <a:off x="5970588" y="2809877"/>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1" name="Line 142"/>
          <p:cNvSpPr>
            <a:spLocks noChangeShapeType="1"/>
          </p:cNvSpPr>
          <p:nvPr/>
        </p:nvSpPr>
        <p:spPr bwMode="auto">
          <a:xfrm>
            <a:off x="6234113"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2" name="Line 143"/>
          <p:cNvSpPr>
            <a:spLocks noChangeShapeType="1"/>
          </p:cNvSpPr>
          <p:nvPr/>
        </p:nvSpPr>
        <p:spPr bwMode="auto">
          <a:xfrm>
            <a:off x="649763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3" name="Line 144"/>
          <p:cNvSpPr>
            <a:spLocks noChangeShapeType="1"/>
          </p:cNvSpPr>
          <p:nvPr/>
        </p:nvSpPr>
        <p:spPr bwMode="auto">
          <a:xfrm>
            <a:off x="6759575"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4" name="Line 145"/>
          <p:cNvSpPr>
            <a:spLocks noChangeShapeType="1"/>
          </p:cNvSpPr>
          <p:nvPr/>
        </p:nvSpPr>
        <p:spPr bwMode="auto">
          <a:xfrm>
            <a:off x="7023100"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5" name="Line 146"/>
          <p:cNvSpPr>
            <a:spLocks noChangeShapeType="1"/>
          </p:cNvSpPr>
          <p:nvPr/>
        </p:nvSpPr>
        <p:spPr bwMode="auto">
          <a:xfrm>
            <a:off x="728503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6" name="Line 147"/>
          <p:cNvSpPr>
            <a:spLocks noChangeShapeType="1"/>
          </p:cNvSpPr>
          <p:nvPr/>
        </p:nvSpPr>
        <p:spPr bwMode="auto">
          <a:xfrm>
            <a:off x="7548563"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7" name="Line 148"/>
          <p:cNvSpPr>
            <a:spLocks noChangeShapeType="1"/>
          </p:cNvSpPr>
          <p:nvPr/>
        </p:nvSpPr>
        <p:spPr bwMode="auto">
          <a:xfrm>
            <a:off x="7812088"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8" name="Line 149"/>
          <p:cNvSpPr>
            <a:spLocks noChangeShapeType="1"/>
          </p:cNvSpPr>
          <p:nvPr/>
        </p:nvSpPr>
        <p:spPr bwMode="auto">
          <a:xfrm>
            <a:off x="8074025" y="2752727"/>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49" name="Line 150"/>
          <p:cNvSpPr>
            <a:spLocks noChangeShapeType="1"/>
          </p:cNvSpPr>
          <p:nvPr/>
        </p:nvSpPr>
        <p:spPr bwMode="auto">
          <a:xfrm>
            <a:off x="2290766" y="2578894"/>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0" name="Line 151"/>
          <p:cNvSpPr>
            <a:spLocks noChangeShapeType="1"/>
          </p:cNvSpPr>
          <p:nvPr/>
        </p:nvSpPr>
        <p:spPr bwMode="auto">
          <a:xfrm>
            <a:off x="2290766" y="228838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1" name="Line 152"/>
          <p:cNvSpPr>
            <a:spLocks noChangeShapeType="1"/>
          </p:cNvSpPr>
          <p:nvPr/>
        </p:nvSpPr>
        <p:spPr bwMode="auto">
          <a:xfrm>
            <a:off x="2290766" y="1999060"/>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2" name="Line 153"/>
          <p:cNvSpPr>
            <a:spLocks noChangeShapeType="1"/>
          </p:cNvSpPr>
          <p:nvPr/>
        </p:nvSpPr>
        <p:spPr bwMode="auto">
          <a:xfrm>
            <a:off x="2290766" y="1709738"/>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3" name="Line 154"/>
          <p:cNvSpPr>
            <a:spLocks noChangeShapeType="1"/>
          </p:cNvSpPr>
          <p:nvPr/>
        </p:nvSpPr>
        <p:spPr bwMode="auto">
          <a:xfrm>
            <a:off x="2290766" y="1420416"/>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4" name="Line 155"/>
          <p:cNvSpPr>
            <a:spLocks noChangeShapeType="1"/>
          </p:cNvSpPr>
          <p:nvPr/>
        </p:nvSpPr>
        <p:spPr bwMode="auto">
          <a:xfrm>
            <a:off x="2290766" y="1129904"/>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55" name="Text Box 156"/>
          <p:cNvSpPr txBox="1">
            <a:spLocks noChangeArrowheads="1"/>
          </p:cNvSpPr>
          <p:nvPr/>
        </p:nvSpPr>
        <p:spPr bwMode="auto">
          <a:xfrm>
            <a:off x="2641603" y="288488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38956" name="Text Box 157"/>
          <p:cNvSpPr txBox="1">
            <a:spLocks noChangeArrowheads="1"/>
          </p:cNvSpPr>
          <p:nvPr/>
        </p:nvSpPr>
        <p:spPr bwMode="auto">
          <a:xfrm>
            <a:off x="3167065" y="288488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8957" name="Text Box 158"/>
          <p:cNvSpPr txBox="1">
            <a:spLocks noChangeArrowheads="1"/>
          </p:cNvSpPr>
          <p:nvPr/>
        </p:nvSpPr>
        <p:spPr bwMode="auto">
          <a:xfrm>
            <a:off x="3692527" y="288488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38958" name="Text Box 159"/>
          <p:cNvSpPr txBox="1">
            <a:spLocks noChangeArrowheads="1"/>
          </p:cNvSpPr>
          <p:nvPr/>
        </p:nvSpPr>
        <p:spPr bwMode="auto">
          <a:xfrm>
            <a:off x="4233865" y="288488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8959" name="Text Box 160"/>
          <p:cNvSpPr txBox="1">
            <a:spLocks noChangeArrowheads="1"/>
          </p:cNvSpPr>
          <p:nvPr/>
        </p:nvSpPr>
        <p:spPr bwMode="auto">
          <a:xfrm>
            <a:off x="4672014"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38960" name="Text Box 161"/>
          <p:cNvSpPr txBox="1">
            <a:spLocks noChangeArrowheads="1"/>
          </p:cNvSpPr>
          <p:nvPr/>
        </p:nvSpPr>
        <p:spPr bwMode="auto">
          <a:xfrm>
            <a:off x="5240339"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8961" name="Text Box 162"/>
          <p:cNvSpPr txBox="1">
            <a:spLocks noChangeArrowheads="1"/>
          </p:cNvSpPr>
          <p:nvPr/>
        </p:nvSpPr>
        <p:spPr bwMode="auto">
          <a:xfrm>
            <a:off x="5737226"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38962" name="Text Box 163"/>
          <p:cNvSpPr txBox="1">
            <a:spLocks noChangeArrowheads="1"/>
          </p:cNvSpPr>
          <p:nvPr/>
        </p:nvSpPr>
        <p:spPr bwMode="auto">
          <a:xfrm>
            <a:off x="6262689"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38963" name="Text Box 164"/>
          <p:cNvSpPr txBox="1">
            <a:spLocks noChangeArrowheads="1"/>
          </p:cNvSpPr>
          <p:nvPr/>
        </p:nvSpPr>
        <p:spPr bwMode="auto">
          <a:xfrm>
            <a:off x="6818314"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38964" name="Text Box 165"/>
          <p:cNvSpPr txBox="1">
            <a:spLocks noChangeArrowheads="1"/>
          </p:cNvSpPr>
          <p:nvPr/>
        </p:nvSpPr>
        <p:spPr bwMode="auto">
          <a:xfrm>
            <a:off x="7343776" y="288488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8965" name="Text Box 166"/>
          <p:cNvSpPr txBox="1">
            <a:spLocks noChangeArrowheads="1"/>
          </p:cNvSpPr>
          <p:nvPr/>
        </p:nvSpPr>
        <p:spPr bwMode="auto">
          <a:xfrm>
            <a:off x="2159002" y="288488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8966" name="Text Box 167"/>
          <p:cNvSpPr txBox="1">
            <a:spLocks noChangeArrowheads="1"/>
          </p:cNvSpPr>
          <p:nvPr/>
        </p:nvSpPr>
        <p:spPr bwMode="auto">
          <a:xfrm>
            <a:off x="1984378" y="271105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38967" name="Text Box 168"/>
          <p:cNvSpPr txBox="1">
            <a:spLocks noChangeArrowheads="1"/>
          </p:cNvSpPr>
          <p:nvPr/>
        </p:nvSpPr>
        <p:spPr bwMode="auto">
          <a:xfrm>
            <a:off x="1984378" y="242173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38968" name="Text Box 169"/>
          <p:cNvSpPr txBox="1">
            <a:spLocks noChangeArrowheads="1"/>
          </p:cNvSpPr>
          <p:nvPr/>
        </p:nvSpPr>
        <p:spPr bwMode="auto">
          <a:xfrm>
            <a:off x="1984378" y="21419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38969" name="Text Box 170"/>
          <p:cNvSpPr txBox="1">
            <a:spLocks noChangeArrowheads="1"/>
          </p:cNvSpPr>
          <p:nvPr/>
        </p:nvSpPr>
        <p:spPr bwMode="auto">
          <a:xfrm>
            <a:off x="1852614" y="186213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38970" name="Text Box 171"/>
          <p:cNvSpPr txBox="1">
            <a:spLocks noChangeArrowheads="1"/>
          </p:cNvSpPr>
          <p:nvPr/>
        </p:nvSpPr>
        <p:spPr bwMode="auto">
          <a:xfrm>
            <a:off x="1852614" y="12918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38971" name="Text Box 172"/>
          <p:cNvSpPr txBox="1">
            <a:spLocks noChangeArrowheads="1"/>
          </p:cNvSpPr>
          <p:nvPr/>
        </p:nvSpPr>
        <p:spPr bwMode="auto">
          <a:xfrm>
            <a:off x="1852614" y="1002507"/>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38972" name="Oval 173"/>
          <p:cNvSpPr>
            <a:spLocks noChangeArrowheads="1"/>
          </p:cNvSpPr>
          <p:nvPr/>
        </p:nvSpPr>
        <p:spPr bwMode="auto">
          <a:xfrm>
            <a:off x="3024191" y="2259806"/>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3" name="Oval 174"/>
          <p:cNvSpPr>
            <a:spLocks noChangeArrowheads="1"/>
          </p:cNvSpPr>
          <p:nvPr/>
        </p:nvSpPr>
        <p:spPr bwMode="auto">
          <a:xfrm>
            <a:off x="2762251" y="2549131"/>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4" name="Oval 175"/>
          <p:cNvSpPr>
            <a:spLocks noChangeArrowheads="1"/>
          </p:cNvSpPr>
          <p:nvPr/>
        </p:nvSpPr>
        <p:spPr bwMode="auto">
          <a:xfrm>
            <a:off x="2247901" y="273725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5" name="Oval 176"/>
          <p:cNvSpPr>
            <a:spLocks noChangeArrowheads="1"/>
          </p:cNvSpPr>
          <p:nvPr/>
        </p:nvSpPr>
        <p:spPr bwMode="auto">
          <a:xfrm>
            <a:off x="2487616" y="2687244"/>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6" name="Oval 177"/>
          <p:cNvSpPr>
            <a:spLocks noChangeArrowheads="1"/>
          </p:cNvSpPr>
          <p:nvPr/>
        </p:nvSpPr>
        <p:spPr bwMode="auto">
          <a:xfrm>
            <a:off x="3287713" y="1677594"/>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7" name="Oval 178"/>
          <p:cNvSpPr>
            <a:spLocks noChangeArrowheads="1"/>
          </p:cNvSpPr>
          <p:nvPr/>
        </p:nvSpPr>
        <p:spPr bwMode="auto">
          <a:xfrm>
            <a:off x="3551239" y="1601393"/>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8" name="Oval 179"/>
          <p:cNvSpPr>
            <a:spLocks noChangeArrowheads="1"/>
          </p:cNvSpPr>
          <p:nvPr/>
        </p:nvSpPr>
        <p:spPr bwMode="auto">
          <a:xfrm>
            <a:off x="3813175" y="1532337"/>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79" name="Oval 180"/>
          <p:cNvSpPr>
            <a:spLocks noChangeArrowheads="1"/>
          </p:cNvSpPr>
          <p:nvPr/>
        </p:nvSpPr>
        <p:spPr bwMode="auto">
          <a:xfrm>
            <a:off x="4344988" y="1387081"/>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0" name="Oval 181"/>
          <p:cNvSpPr>
            <a:spLocks noChangeArrowheads="1"/>
          </p:cNvSpPr>
          <p:nvPr/>
        </p:nvSpPr>
        <p:spPr bwMode="auto">
          <a:xfrm>
            <a:off x="4076700" y="1459706"/>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1" name="Oval 182"/>
          <p:cNvSpPr>
            <a:spLocks noChangeArrowheads="1"/>
          </p:cNvSpPr>
          <p:nvPr/>
        </p:nvSpPr>
        <p:spPr bwMode="auto">
          <a:xfrm>
            <a:off x="4606925" y="1314450"/>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2" name="Oval 183"/>
          <p:cNvSpPr>
            <a:spLocks noChangeArrowheads="1"/>
          </p:cNvSpPr>
          <p:nvPr/>
        </p:nvSpPr>
        <p:spPr bwMode="auto">
          <a:xfrm>
            <a:off x="4865689" y="1246586"/>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3" name="Oval 184"/>
          <p:cNvSpPr>
            <a:spLocks noChangeArrowheads="1"/>
          </p:cNvSpPr>
          <p:nvPr/>
        </p:nvSpPr>
        <p:spPr bwMode="auto">
          <a:xfrm>
            <a:off x="5384800" y="1090613"/>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4" name="Oval 185"/>
          <p:cNvSpPr>
            <a:spLocks noChangeArrowheads="1"/>
          </p:cNvSpPr>
          <p:nvPr/>
        </p:nvSpPr>
        <p:spPr bwMode="auto">
          <a:xfrm>
            <a:off x="5127625" y="1163243"/>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5" name="Oval 186"/>
          <p:cNvSpPr>
            <a:spLocks noChangeArrowheads="1"/>
          </p:cNvSpPr>
          <p:nvPr/>
        </p:nvSpPr>
        <p:spPr bwMode="auto">
          <a:xfrm>
            <a:off x="6716713" y="1963343"/>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6" name="Oval 187"/>
          <p:cNvSpPr>
            <a:spLocks noChangeArrowheads="1"/>
          </p:cNvSpPr>
          <p:nvPr/>
        </p:nvSpPr>
        <p:spPr bwMode="auto">
          <a:xfrm>
            <a:off x="5916613" y="2680097"/>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7" name="Oval 188"/>
          <p:cNvSpPr>
            <a:spLocks noChangeArrowheads="1"/>
          </p:cNvSpPr>
          <p:nvPr/>
        </p:nvSpPr>
        <p:spPr bwMode="auto">
          <a:xfrm>
            <a:off x="6184900" y="2538413"/>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8" name="Oval 189"/>
          <p:cNvSpPr>
            <a:spLocks noChangeArrowheads="1"/>
          </p:cNvSpPr>
          <p:nvPr/>
        </p:nvSpPr>
        <p:spPr bwMode="auto">
          <a:xfrm>
            <a:off x="5648326" y="273725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89" name="Oval 190"/>
          <p:cNvSpPr>
            <a:spLocks noChangeArrowheads="1"/>
          </p:cNvSpPr>
          <p:nvPr/>
        </p:nvSpPr>
        <p:spPr bwMode="auto">
          <a:xfrm>
            <a:off x="6437314" y="2252663"/>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90" name="Oval 191"/>
          <p:cNvSpPr>
            <a:spLocks noChangeArrowheads="1"/>
          </p:cNvSpPr>
          <p:nvPr/>
        </p:nvSpPr>
        <p:spPr bwMode="auto">
          <a:xfrm>
            <a:off x="6973888" y="1887144"/>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91" name="Oval 192"/>
          <p:cNvSpPr>
            <a:spLocks noChangeArrowheads="1"/>
          </p:cNvSpPr>
          <p:nvPr/>
        </p:nvSpPr>
        <p:spPr bwMode="auto">
          <a:xfrm>
            <a:off x="7756525" y="1669256"/>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92" name="Oval 193"/>
          <p:cNvSpPr>
            <a:spLocks noChangeArrowheads="1"/>
          </p:cNvSpPr>
          <p:nvPr/>
        </p:nvSpPr>
        <p:spPr bwMode="auto">
          <a:xfrm>
            <a:off x="7231063" y="1810944"/>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93" name="Oval 194"/>
          <p:cNvSpPr>
            <a:spLocks noChangeArrowheads="1"/>
          </p:cNvSpPr>
          <p:nvPr/>
        </p:nvSpPr>
        <p:spPr bwMode="auto">
          <a:xfrm>
            <a:off x="7493000" y="1741887"/>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8994" name="Text Box 196"/>
          <p:cNvSpPr txBox="1">
            <a:spLocks noChangeArrowheads="1"/>
          </p:cNvSpPr>
          <p:nvPr/>
        </p:nvSpPr>
        <p:spPr bwMode="auto">
          <a:xfrm>
            <a:off x="1203327" y="627460"/>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38995" name="Text Box 197"/>
          <p:cNvSpPr txBox="1">
            <a:spLocks noChangeArrowheads="1"/>
          </p:cNvSpPr>
          <p:nvPr/>
        </p:nvSpPr>
        <p:spPr bwMode="auto">
          <a:xfrm>
            <a:off x="179388" y="1821658"/>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38996" name="Text Box 198"/>
          <p:cNvSpPr txBox="1">
            <a:spLocks noChangeArrowheads="1"/>
          </p:cNvSpPr>
          <p:nvPr/>
        </p:nvSpPr>
        <p:spPr bwMode="auto">
          <a:xfrm>
            <a:off x="5708650" y="72628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38997" name="Line 199"/>
          <p:cNvSpPr>
            <a:spLocks noChangeShapeType="1"/>
          </p:cNvSpPr>
          <p:nvPr/>
        </p:nvSpPr>
        <p:spPr bwMode="auto">
          <a:xfrm flipH="1">
            <a:off x="5445128" y="910829"/>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8998" name="Text Box 200"/>
          <p:cNvSpPr txBox="1">
            <a:spLocks noChangeArrowheads="1"/>
          </p:cNvSpPr>
          <p:nvPr/>
        </p:nvSpPr>
        <p:spPr bwMode="auto">
          <a:xfrm>
            <a:off x="3517900" y="2384824"/>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38999" name="Line 201"/>
          <p:cNvSpPr>
            <a:spLocks noChangeShapeType="1"/>
          </p:cNvSpPr>
          <p:nvPr/>
        </p:nvSpPr>
        <p:spPr bwMode="auto">
          <a:xfrm flipH="1" flipV="1">
            <a:off x="2905126" y="2462213"/>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00" name="Rectangle 202"/>
          <p:cNvSpPr>
            <a:spLocks noChangeArrowheads="1"/>
          </p:cNvSpPr>
          <p:nvPr/>
        </p:nvSpPr>
        <p:spPr bwMode="auto">
          <a:xfrm>
            <a:off x="2378075" y="1072756"/>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9001" name="Line 203"/>
          <p:cNvSpPr>
            <a:spLocks noChangeShapeType="1"/>
          </p:cNvSpPr>
          <p:nvPr/>
        </p:nvSpPr>
        <p:spPr bwMode="auto">
          <a:xfrm>
            <a:off x="2378078" y="1709738"/>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02" name="Rectangle 204"/>
          <p:cNvSpPr>
            <a:spLocks noChangeArrowheads="1"/>
          </p:cNvSpPr>
          <p:nvPr/>
        </p:nvSpPr>
        <p:spPr bwMode="auto">
          <a:xfrm>
            <a:off x="2728916" y="2694385"/>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9003" name="Rectangle 205"/>
          <p:cNvSpPr>
            <a:spLocks noChangeArrowheads="1"/>
          </p:cNvSpPr>
          <p:nvPr/>
        </p:nvSpPr>
        <p:spPr bwMode="auto">
          <a:xfrm>
            <a:off x="6146800" y="2694385"/>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39004" name="Text Box 206"/>
          <p:cNvSpPr txBox="1">
            <a:spLocks noChangeArrowheads="1"/>
          </p:cNvSpPr>
          <p:nvPr/>
        </p:nvSpPr>
        <p:spPr bwMode="auto">
          <a:xfrm>
            <a:off x="62588" y="1565674"/>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39005" name="Text Box 207"/>
          <p:cNvSpPr txBox="1">
            <a:spLocks noChangeArrowheads="1"/>
          </p:cNvSpPr>
          <p:nvPr/>
        </p:nvSpPr>
        <p:spPr bwMode="auto">
          <a:xfrm>
            <a:off x="779466" y="2484835"/>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9006" name="Line 208"/>
          <p:cNvSpPr>
            <a:spLocks noChangeShapeType="1"/>
          </p:cNvSpPr>
          <p:nvPr/>
        </p:nvSpPr>
        <p:spPr bwMode="auto">
          <a:xfrm>
            <a:off x="1633539" y="2650334"/>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07" name="Text Box 209"/>
          <p:cNvSpPr txBox="1">
            <a:spLocks noChangeArrowheads="1"/>
          </p:cNvSpPr>
          <p:nvPr/>
        </p:nvSpPr>
        <p:spPr bwMode="auto">
          <a:xfrm>
            <a:off x="2403475" y="3153967"/>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9008" name="Text Box 210"/>
          <p:cNvSpPr txBox="1">
            <a:spLocks noChangeArrowheads="1"/>
          </p:cNvSpPr>
          <p:nvPr/>
        </p:nvSpPr>
        <p:spPr bwMode="auto">
          <a:xfrm>
            <a:off x="5799141" y="3171826"/>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39009" name="Text Box 211"/>
          <p:cNvSpPr txBox="1">
            <a:spLocks noChangeArrowheads="1"/>
          </p:cNvSpPr>
          <p:nvPr/>
        </p:nvSpPr>
        <p:spPr bwMode="auto">
          <a:xfrm>
            <a:off x="3545870" y="690564"/>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9010" name="Text Box 212"/>
          <p:cNvSpPr txBox="1">
            <a:spLocks noChangeArrowheads="1"/>
          </p:cNvSpPr>
          <p:nvPr/>
        </p:nvSpPr>
        <p:spPr bwMode="auto">
          <a:xfrm>
            <a:off x="6708170" y="995364"/>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39011" name="Line 213"/>
          <p:cNvSpPr>
            <a:spLocks noChangeShapeType="1"/>
          </p:cNvSpPr>
          <p:nvPr/>
        </p:nvSpPr>
        <p:spPr bwMode="auto">
          <a:xfrm rot="10800000">
            <a:off x="2378077" y="1999060"/>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12" name="Line 214"/>
          <p:cNvSpPr>
            <a:spLocks noChangeShapeType="1"/>
          </p:cNvSpPr>
          <p:nvPr/>
        </p:nvSpPr>
        <p:spPr bwMode="auto">
          <a:xfrm flipV="1">
            <a:off x="2378078" y="1128713"/>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13" name="Freeform 215"/>
          <p:cNvSpPr>
            <a:spLocks noChangeArrowheads="1"/>
          </p:cNvSpPr>
          <p:nvPr/>
        </p:nvSpPr>
        <p:spPr bwMode="auto">
          <a:xfrm>
            <a:off x="2203450" y="1129905"/>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533620" name="Line 116"/>
          <p:cNvSpPr>
            <a:spLocks noChangeShapeType="1"/>
          </p:cNvSpPr>
          <p:nvPr/>
        </p:nvSpPr>
        <p:spPr bwMode="auto">
          <a:xfrm>
            <a:off x="2098675" y="2213372"/>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39015" name="Text Box 195"/>
          <p:cNvSpPr txBox="1">
            <a:spLocks noChangeArrowheads="1"/>
          </p:cNvSpPr>
          <p:nvPr/>
        </p:nvSpPr>
        <p:spPr bwMode="auto">
          <a:xfrm>
            <a:off x="8027988" y="257889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3620"/>
                                        </p:tgtEl>
                                        <p:attrNameLst>
                                          <p:attrName>style.visibility</p:attrName>
                                        </p:attrNameLst>
                                      </p:cBhvr>
                                      <p:to>
                                        <p:strVal val="visible"/>
                                      </p:to>
                                    </p:set>
                                    <p:animEffect transition="in" filter="wipe(left)">
                                      <p:cBhvr>
                                        <p:cTn id="7" dur="1000"/>
                                        <p:tgtEl>
                                          <p:spTgt spid="53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64" name="Text Box 4"/>
          <p:cNvSpPr txBox="1">
            <a:spLocks noChangeArrowheads="1"/>
          </p:cNvSpPr>
          <p:nvPr/>
        </p:nvSpPr>
        <p:spPr bwMode="auto">
          <a:xfrm>
            <a:off x="283370" y="3723878"/>
            <a:ext cx="864711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发送端每收到一个对新报文段的确认，就把发送端的拥塞窗口加 </a:t>
            </a:r>
            <a:r>
              <a:rPr lang="en-US" altLang="zh-CN">
                <a:solidFill>
                  <a:srgbClr val="333399"/>
                </a:solidFill>
                <a:ea typeface="黑体" pitchFamily="49" charset="-122"/>
              </a:rPr>
              <a:t>1</a:t>
            </a:r>
            <a:r>
              <a:rPr lang="zh-CN" altLang="en-US">
                <a:solidFill>
                  <a:srgbClr val="333399"/>
                </a:solidFill>
                <a:ea typeface="黑体" pitchFamily="49" charset="-122"/>
              </a:rPr>
              <a:t>，因此拥塞窗口 </a:t>
            </a:r>
            <a:r>
              <a:rPr lang="en-US" altLang="zh-CN">
                <a:solidFill>
                  <a:srgbClr val="333399"/>
                </a:solidFill>
                <a:ea typeface="黑体" pitchFamily="49" charset="-122"/>
              </a:rPr>
              <a:t>cwnd </a:t>
            </a:r>
            <a:r>
              <a:rPr lang="zh-CN" altLang="en-US">
                <a:solidFill>
                  <a:srgbClr val="333399"/>
                </a:solidFill>
                <a:ea typeface="黑体" pitchFamily="49" charset="-122"/>
              </a:rPr>
              <a:t>随着传输轮次按指数规律增长。 </a:t>
            </a:r>
          </a:p>
        </p:txBody>
      </p:sp>
      <p:sp>
        <p:nvSpPr>
          <p:cNvPr id="40965" name="Line 118"/>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66" name="Text Box 119"/>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40967" name="Text Box 120"/>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0968" name="Line 121"/>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69" name="Text Box 122"/>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40970" name="Rectangle 123"/>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0971" name="Rectangle 124"/>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0972" name="Rectangle 125"/>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0973" name="Rectangle 126"/>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0974" name="Line 127"/>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75" name="Line 128"/>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76" name="Line 129"/>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77" name="Line 130"/>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78" name="Line 131"/>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79" name="Line 132"/>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0" name="Line 133"/>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1" name="Line 134"/>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2" name="Line 135"/>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3" name="Line 136"/>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4" name="Line 137"/>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5" name="Line 138"/>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6" name="Line 139"/>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7" name="Line 140"/>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8" name="Line 141"/>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89" name="Line 142"/>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0" name="Line 143"/>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1" name="Line 144"/>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2" name="Line 145"/>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3" name="Line 146"/>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4" name="Line 147"/>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5" name="Line 148"/>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6" name="Line 149"/>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7" name="Line 150"/>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8" name="Line 151"/>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0999" name="Line 152"/>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00" name="Line 153"/>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01" name="Line 154"/>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02" name="Line 155"/>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03" name="Text Box 156"/>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41004" name="Text Box 157"/>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1005" name="Text Box 158"/>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41006" name="Text Box 159"/>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1007" name="Text Box 160"/>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41008" name="Text Box 161"/>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1009" name="Text Box 162"/>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41010" name="Text Box 163"/>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1011" name="Text Box 164"/>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41012" name="Text Box 165"/>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1013" name="Text Box 166"/>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1014" name="Text Box 167"/>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1015" name="Text Box 168"/>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1016" name="Text Box 169"/>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1017" name="Text Box 170"/>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1018" name="Text Box 171"/>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1019" name="Text Box 172"/>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41020" name="Oval 173"/>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1" name="Oval 174"/>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2" name="Oval 175"/>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3" name="Oval 176"/>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4" name="Oval 177"/>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5" name="Oval 178"/>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6" name="Oval 179"/>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7" name="Oval 180"/>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8" name="Oval 181"/>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29" name="Oval 182"/>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0" name="Oval 183"/>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1" name="Oval 184"/>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2" name="Oval 185"/>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3" name="Oval 186"/>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4" name="Oval 187"/>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5" name="Oval 188"/>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6" name="Oval 189"/>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7" name="Oval 190"/>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8" name="Oval 191"/>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39" name="Oval 192"/>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40" name="Oval 193"/>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41" name="Oval 194"/>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42" name="Text Box 196"/>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41043" name="Text Box 197"/>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41044" name="Text Box 198"/>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41045" name="Line 199"/>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46" name="Text Box 200"/>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41047" name="Line 201"/>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48" name="Rectangle 202"/>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49" name="Line 203"/>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50" name="Rectangle 204"/>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51" name="Rectangle 205"/>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1052" name="Text Box 206"/>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41053" name="Text Box 207"/>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1054" name="Line 208"/>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55" name="Text Box 209"/>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1056" name="Text Box 210"/>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1057" name="Text Box 211"/>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1058" name="Text Box 212"/>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1059" name="Line 213"/>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60" name="Line 214"/>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61" name="Freeform 215"/>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534644" name="Line 116"/>
          <p:cNvSpPr>
            <a:spLocks noChangeShapeType="1"/>
          </p:cNvSpPr>
          <p:nvPr/>
        </p:nvSpPr>
        <p:spPr bwMode="auto">
          <a:xfrm>
            <a:off x="2339975" y="1977629"/>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1063" name="Text Box 195"/>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4644"/>
                                        </p:tgtEl>
                                        <p:attrNameLst>
                                          <p:attrName>style.visibility</p:attrName>
                                        </p:attrNameLst>
                                      </p:cBhvr>
                                      <p:to>
                                        <p:strVal val="visible"/>
                                      </p:to>
                                    </p:set>
                                    <p:animEffect transition="in" filter="wipe(left)">
                                      <p:cBhvr>
                                        <p:cTn id="7" dur="1000"/>
                                        <p:tgtEl>
                                          <p:spTgt spid="53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6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12" name="Text Box 4"/>
          <p:cNvSpPr txBox="1">
            <a:spLocks noChangeArrowheads="1"/>
          </p:cNvSpPr>
          <p:nvPr/>
        </p:nvSpPr>
        <p:spPr bwMode="auto">
          <a:xfrm>
            <a:off x="323852" y="3651647"/>
            <a:ext cx="864711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当拥塞窗口 </a:t>
            </a:r>
            <a:r>
              <a:rPr lang="en-US" altLang="zh-CN">
                <a:solidFill>
                  <a:srgbClr val="333399"/>
                </a:solidFill>
                <a:ea typeface="黑体" pitchFamily="49" charset="-122"/>
              </a:rPr>
              <a:t>cwnd </a:t>
            </a:r>
            <a:r>
              <a:rPr lang="zh-CN" altLang="en-US">
                <a:solidFill>
                  <a:srgbClr val="333399"/>
                </a:solidFill>
                <a:ea typeface="黑体" pitchFamily="49" charset="-122"/>
              </a:rPr>
              <a:t>增长到慢开始门限值 </a:t>
            </a:r>
            <a:r>
              <a:rPr lang="en-US" altLang="zh-CN">
                <a:solidFill>
                  <a:srgbClr val="333399"/>
                </a:solidFill>
                <a:ea typeface="黑体" pitchFamily="49" charset="-122"/>
              </a:rPr>
              <a:t>ssthresh </a:t>
            </a:r>
            <a:r>
              <a:rPr lang="zh-CN" altLang="en-US">
                <a:solidFill>
                  <a:srgbClr val="333399"/>
                </a:solidFill>
                <a:ea typeface="黑体" pitchFamily="49" charset="-122"/>
              </a:rPr>
              <a:t>时（即当 </a:t>
            </a:r>
            <a:r>
              <a:rPr lang="en-US" altLang="zh-CN">
                <a:solidFill>
                  <a:srgbClr val="333399"/>
                </a:solidFill>
                <a:ea typeface="黑体" pitchFamily="49" charset="-122"/>
              </a:rPr>
              <a:t>cwnd = 16 </a:t>
            </a:r>
            <a:r>
              <a:rPr lang="zh-CN" altLang="en-US">
                <a:solidFill>
                  <a:srgbClr val="333399"/>
                </a:solidFill>
                <a:ea typeface="黑体" pitchFamily="49" charset="-122"/>
              </a:rPr>
              <a:t>时），就改为执行拥塞避免算法，拥塞窗口按线性规律增长。 </a:t>
            </a:r>
          </a:p>
        </p:txBody>
      </p:sp>
      <p:sp>
        <p:nvSpPr>
          <p:cNvPr id="535668" name="Line 116"/>
          <p:cNvSpPr>
            <a:spLocks noChangeShapeType="1"/>
          </p:cNvSpPr>
          <p:nvPr/>
        </p:nvSpPr>
        <p:spPr bwMode="auto">
          <a:xfrm>
            <a:off x="2627313" y="1383506"/>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14" name="Line 119"/>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15" name="Text Box 120"/>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43016" name="Text Box 121"/>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3017" name="Line 122"/>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18" name="Text Box 123"/>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43019" name="Rectangle 124"/>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20" name="Rectangle 125"/>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21" name="Rectangle 126"/>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22" name="Rectangle 127"/>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23" name="Line 128"/>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4" name="Line 129"/>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5" name="Line 130"/>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6" name="Line 131"/>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7" name="Line 132"/>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8" name="Line 133"/>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29" name="Line 134"/>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0" name="Line 135"/>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1" name="Line 136"/>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2" name="Line 137"/>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3" name="Line 138"/>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4" name="Line 139"/>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5" name="Line 140"/>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6" name="Line 141"/>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7" name="Line 142"/>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8" name="Line 143"/>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39" name="Line 144"/>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0" name="Line 145"/>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1" name="Line 146"/>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2" name="Line 147"/>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3" name="Line 148"/>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4" name="Line 149"/>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5" name="Line 150"/>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6" name="Line 151"/>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7" name="Line 152"/>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8" name="Line 153"/>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49" name="Line 154"/>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50" name="Line 155"/>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51" name="Line 156"/>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52" name="Text Box 157"/>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43053" name="Text Box 158"/>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3054" name="Text Box 159"/>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43055" name="Text Box 160"/>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3056" name="Text Box 161"/>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43057" name="Text Box 162"/>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3058" name="Text Box 163"/>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43059" name="Text Box 164"/>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3060" name="Text Box 165"/>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43061" name="Text Box 166"/>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3062" name="Text Box 167"/>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3063" name="Text Box 168"/>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3064" name="Text Box 169"/>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3065" name="Text Box 170"/>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3066" name="Text Box 171"/>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3067" name="Text Box 172"/>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3068" name="Text Box 173"/>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43069" name="Oval 174"/>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0" name="Oval 175"/>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1" name="Oval 176"/>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2" name="Oval 177"/>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3" name="Oval 178"/>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4" name="Oval 179"/>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5" name="Oval 180"/>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6" name="Oval 181"/>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7" name="Oval 182"/>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8" name="Oval 183"/>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79" name="Oval 184"/>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0" name="Oval 185"/>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1" name="Oval 186"/>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2" name="Oval 187"/>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3" name="Oval 188"/>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4" name="Oval 189"/>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5" name="Oval 190"/>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6" name="Oval 191"/>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7" name="Oval 192"/>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8" name="Oval 193"/>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89" name="Oval 194"/>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90" name="Oval 195"/>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91" name="Text Box 197"/>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43092" name="Text Box 198"/>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43093" name="Text Box 199"/>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43094" name="Line 200"/>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95" name="Text Box 201"/>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43096" name="Line 202"/>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97" name="Rectangle 203"/>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098" name="Line 204"/>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099" name="Rectangle 205"/>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100" name="Rectangle 206"/>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3101" name="Text Box 207"/>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43102" name="Text Box 208"/>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3103" name="Line 209"/>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104" name="Text Box 210"/>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3105" name="Text Box 211"/>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3106" name="Text Box 212"/>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3107" name="Text Box 213"/>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3108" name="Line 214"/>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109" name="Line 215"/>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3110" name="Freeform 216"/>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43111" name="Text Box 196"/>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5668"/>
                                        </p:tgtEl>
                                        <p:attrNameLst>
                                          <p:attrName>style.visibility</p:attrName>
                                        </p:attrNameLst>
                                      </p:cBhvr>
                                      <p:to>
                                        <p:strVal val="visible"/>
                                      </p:to>
                                    </p:set>
                                    <p:animEffect transition="in" filter="wipe(left)">
                                      <p:cBhvr>
                                        <p:cTn id="7" dur="1000"/>
                                        <p:tgtEl>
                                          <p:spTgt spid="53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itchFamily="18" charset="0"/>
                <a:ea typeface="宋体" pitchFamily="2" charset="-122"/>
                <a:cs typeface="Times New Roman" pitchFamily="18" charset="0"/>
              </a:rPr>
              <a:t>5.8   TCP</a:t>
            </a:r>
            <a:r>
              <a:rPr lang="zh-CN" altLang="en-US" dirty="0" smtClean="0">
                <a:latin typeface="Times New Roman" pitchFamily="18" charset="0"/>
                <a:ea typeface="宋体" pitchFamily="2" charset="-122"/>
                <a:cs typeface="Times New Roman" pitchFamily="18" charset="0"/>
              </a:rPr>
              <a:t>的拥塞控制</a:t>
            </a:r>
          </a:p>
        </p:txBody>
      </p:sp>
      <p:sp>
        <p:nvSpPr>
          <p:cNvPr id="764932" name="Rectangle 4"/>
          <p:cNvSpPr>
            <a:spLocks noGrp="1" noChangeArrowheads="1"/>
          </p:cNvSpPr>
          <p:nvPr>
            <p:ph idx="1"/>
          </p:nvPr>
        </p:nvSpPr>
        <p:spPr>
          <a:xfrm>
            <a:off x="971600" y="1563638"/>
            <a:ext cx="7043688" cy="2535684"/>
          </a:xfrm>
        </p:spPr>
        <p:txBody>
          <a:bodyPr rtlCol="0">
            <a:normAutofit fontScale="70000" lnSpcReduction="20000"/>
          </a:bodyPr>
          <a:lstStyle/>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在某段时间，若对网络中某资源的需求超过了该资源所能提供的可用部分，网络的性能就要变坏</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产生</a:t>
            </a:r>
            <a:r>
              <a:rPr lang="zh-CN" altLang="en-US" sz="2400" dirty="0">
                <a:solidFill>
                  <a:srgbClr val="18398A"/>
                </a:solidFill>
                <a:latin typeface="Times New Roman" pitchFamily="18" charset="0"/>
                <a:ea typeface="宋体" pitchFamily="2" charset="-122"/>
                <a:cs typeface="Times New Roman" pitchFamily="18" charset="0"/>
              </a:rPr>
              <a:t>拥塞</a:t>
            </a:r>
            <a:r>
              <a:rPr lang="en-US" altLang="zh-CN" sz="2400" dirty="0">
                <a:latin typeface="Times New Roman" pitchFamily="18" charset="0"/>
                <a:ea typeface="宋体" pitchFamily="2" charset="-122"/>
                <a:cs typeface="Times New Roman" pitchFamily="18" charset="0"/>
              </a:rPr>
              <a:t>(congestion)</a:t>
            </a:r>
            <a:r>
              <a:rPr lang="zh-CN" altLang="en-US" sz="2400" dirty="0">
                <a:latin typeface="Times New Roman" pitchFamily="18" charset="0"/>
                <a:ea typeface="宋体" pitchFamily="2" charset="-122"/>
                <a:cs typeface="Times New Roman" pitchFamily="18" charset="0"/>
              </a:rPr>
              <a:t>。</a:t>
            </a:r>
          </a:p>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出现资源拥塞的条件：</a:t>
            </a:r>
          </a:p>
          <a:p>
            <a:pPr eaLnBrk="1" fontAlgn="auto" hangingPunct="1">
              <a:spcBef>
                <a:spcPct val="40000"/>
              </a:spcBef>
              <a:spcAft>
                <a:spcPct val="30000"/>
              </a:spcAft>
              <a:buFont typeface="Wingdings" panose="05000000000000000000" pitchFamily="2" charset="2"/>
              <a:buNone/>
              <a:defRPr/>
            </a:pPr>
            <a:r>
              <a:rPr lang="zh-CN" altLang="en-US" sz="2400" dirty="0">
                <a:latin typeface="Times New Roman" pitchFamily="18" charset="0"/>
                <a:ea typeface="宋体" pitchFamily="2" charset="-122"/>
                <a:cs typeface="Times New Roman" pitchFamily="18" charset="0"/>
              </a:rPr>
              <a:t>             对资源需求的总和 </a:t>
            </a:r>
            <a:r>
              <a:rPr lang="en-US" altLang="zh-CN" sz="2400" dirty="0">
                <a:latin typeface="Times New Roman" pitchFamily="18" charset="0"/>
                <a:ea typeface="宋体" pitchFamily="2" charset="-122"/>
                <a:cs typeface="Times New Roman" pitchFamily="18" charset="0"/>
              </a:rPr>
              <a:t>&gt; </a:t>
            </a:r>
            <a:r>
              <a:rPr lang="zh-CN" altLang="en-US" sz="2400" dirty="0">
                <a:latin typeface="Times New Roman" pitchFamily="18" charset="0"/>
                <a:ea typeface="宋体" pitchFamily="2" charset="-122"/>
                <a:cs typeface="Times New Roman" pitchFamily="18" charset="0"/>
              </a:rPr>
              <a:t>可用资源</a:t>
            </a:r>
            <a:endParaRPr lang="en-US" altLang="zh-CN" sz="2400" dirty="0">
              <a:latin typeface="Times New Roman" pitchFamily="18" charset="0"/>
              <a:ea typeface="宋体" pitchFamily="2" charset="-122"/>
              <a:cs typeface="Times New Roman" pitchFamily="18" charset="0"/>
            </a:endParaRPr>
          </a:p>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若网络中有许多资源同时产生拥塞，网络的性能就要明显变坏，整个网络的吞吐量将随输入负荷的增大而下降。  </a:t>
            </a:r>
            <a:endParaRPr lang="en-US" altLang="zh-CN" sz="2400" dirty="0">
              <a:latin typeface="Times New Roman" pitchFamily="18" charset="0"/>
              <a:ea typeface="宋体" pitchFamily="2" charset="-122"/>
              <a:cs typeface="Times New Roman" pitchFamily="18" charset="0"/>
            </a:endParaRPr>
          </a:p>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拥塞控制：要防止过多的数据进入网络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2">
                                            <p:txEl>
                                              <p:pRg st="1" end="1"/>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764932">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64932">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649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Line 118"/>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60" name="Text Box 119"/>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45061" name="Text Box 120"/>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5062" name="Line 121"/>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63" name="Text Box 122"/>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45064" name="Rectangle 123"/>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065" name="Rectangle 124"/>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066" name="Rectangle 125"/>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067" name="Rectangle 126"/>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068" name="Line 127"/>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69" name="Line 128"/>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0" name="Line 129"/>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1" name="Line 130"/>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2" name="Line 131"/>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3" name="Line 132"/>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4" name="Line 133"/>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5" name="Line 134"/>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6" name="Line 135"/>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7" name="Line 136"/>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8" name="Line 137"/>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79" name="Line 138"/>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0" name="Line 139"/>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1" name="Line 140"/>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2" name="Line 141"/>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3" name="Line 142"/>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4" name="Line 143"/>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5" name="Line 144"/>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6" name="Line 145"/>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7" name="Line 146"/>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8" name="Line 147"/>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89" name="Line 148"/>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0" name="Line 149"/>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1" name="Line 150"/>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2" name="Line 151"/>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3" name="Line 152"/>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4" name="Line 153"/>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5" name="Line 154"/>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6" name="Line 155"/>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097" name="Text Box 156"/>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45098" name="Text Box 157"/>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5099" name="Text Box 158"/>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45100" name="Text Box 159"/>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5101" name="Text Box 160"/>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45102" name="Text Box 161"/>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5103" name="Text Box 162"/>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45104" name="Text Box 163"/>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5105" name="Text Box 164"/>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45106" name="Text Box 165"/>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5107" name="Text Box 166"/>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5108" name="Text Box 167"/>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5109" name="Text Box 168"/>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5110" name="Text Box 169"/>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5111" name="Text Box 170"/>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5112" name="Text Box 171"/>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5113" name="Text Box 172"/>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45114" name="Oval 173"/>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15" name="Oval 174"/>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16" name="Oval 175"/>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17" name="Oval 176"/>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18" name="Oval 177"/>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19" name="Oval 178"/>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0" name="Oval 179"/>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1" name="Oval 180"/>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2" name="Oval 181"/>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3" name="Oval 182"/>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4" name="Oval 183"/>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5" name="Oval 184"/>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6" name="Oval 185"/>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7" name="Oval 186"/>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8" name="Oval 187"/>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29" name="Oval 188"/>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0" name="Oval 189"/>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1" name="Oval 190"/>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2" name="Oval 191"/>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3" name="Oval 192"/>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4" name="Oval 193"/>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5" name="Oval 194"/>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36" name="Text Box 196"/>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45137" name="Text Box 197"/>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45138" name="Text Box 198"/>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45139" name="Line 199"/>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40" name="Text Box 200"/>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45141" name="Line 201"/>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42" name="Rectangle 202"/>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43" name="Line 203"/>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44" name="Rectangle 204"/>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45" name="Rectangle 205"/>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5146" name="Text Box 206"/>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45147" name="Text Box 207"/>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5148" name="Line 208"/>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49" name="Text Box 209"/>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5150" name="Text Box 210"/>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5151" name="Text Box 211"/>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5152" name="Text Box 212"/>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5153" name="Line 213"/>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54" name="Line 214"/>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55" name="Freeform 215"/>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45156"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57" name="Text Box 4"/>
          <p:cNvSpPr txBox="1">
            <a:spLocks noChangeArrowheads="1"/>
          </p:cNvSpPr>
          <p:nvPr/>
        </p:nvSpPr>
        <p:spPr bwMode="auto">
          <a:xfrm>
            <a:off x="323852" y="3827825"/>
            <a:ext cx="8647113"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假定拥塞窗口的数值增长到 </a:t>
            </a:r>
            <a:r>
              <a:rPr lang="en-US" altLang="zh-CN">
                <a:solidFill>
                  <a:srgbClr val="333399"/>
                </a:solidFill>
                <a:ea typeface="黑体" pitchFamily="49" charset="-122"/>
              </a:rPr>
              <a:t>24 </a:t>
            </a:r>
            <a:r>
              <a:rPr lang="zh-CN" altLang="en-US">
                <a:solidFill>
                  <a:srgbClr val="333399"/>
                </a:solidFill>
                <a:ea typeface="黑体" pitchFamily="49" charset="-122"/>
              </a:rPr>
              <a:t>时，网络出现超时，表明网络拥塞了。 </a:t>
            </a:r>
          </a:p>
        </p:txBody>
      </p:sp>
      <p:sp>
        <p:nvSpPr>
          <p:cNvPr id="536692" name="Line 116"/>
          <p:cNvSpPr>
            <a:spLocks noChangeShapeType="1"/>
          </p:cNvSpPr>
          <p:nvPr/>
        </p:nvSpPr>
        <p:spPr bwMode="auto">
          <a:xfrm>
            <a:off x="4716463" y="789385"/>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5159" name="Text Box 195"/>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6692"/>
                                        </p:tgtEl>
                                        <p:attrNameLst>
                                          <p:attrName>style.visibility</p:attrName>
                                        </p:attrNameLst>
                                      </p:cBhvr>
                                      <p:to>
                                        <p:strVal val="visible"/>
                                      </p:to>
                                    </p:set>
                                    <p:animEffect transition="in" filter="wipe(left)">
                                      <p:cBhvr>
                                        <p:cTn id="7" dur="1000"/>
                                        <p:tgtEl>
                                          <p:spTgt spid="53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Line 119"/>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08" name="Text Box 120"/>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47109" name="Text Box 121"/>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7110" name="Line 122"/>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11" name="Text Box 123"/>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47112" name="Rectangle 124"/>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13" name="Rectangle 125"/>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14" name="Rectangle 126"/>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15" name="Rectangle 127"/>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16" name="Line 128"/>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17" name="Line 129"/>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18" name="Line 130"/>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19" name="Line 131"/>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0" name="Line 132"/>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1" name="Line 133"/>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2" name="Line 134"/>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3" name="Line 135"/>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4" name="Line 136"/>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5" name="Line 137"/>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6" name="Line 138"/>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7" name="Line 139"/>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8" name="Line 140"/>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29" name="Line 141"/>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0" name="Line 142"/>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1" name="Line 143"/>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2" name="Line 144"/>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3" name="Line 145"/>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4" name="Line 146"/>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5" name="Line 147"/>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6" name="Line 148"/>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7" name="Line 149"/>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8" name="Line 150"/>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39" name="Line 151"/>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0" name="Line 152"/>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1" name="Line 153"/>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2" name="Line 154"/>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3" name="Line 155"/>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4" name="Line 156"/>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45" name="Text Box 157"/>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47146" name="Text Box 158"/>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7147" name="Text Box 159"/>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47148" name="Text Box 160"/>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7149" name="Text Box 161"/>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47150" name="Text Box 162"/>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7151" name="Text Box 163"/>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47152" name="Text Box 164"/>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7153" name="Text Box 165"/>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47154" name="Text Box 166"/>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7155" name="Text Box 167"/>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7156" name="Text Box 168"/>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7157" name="Text Box 169"/>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7158" name="Text Box 170"/>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7159" name="Text Box 171"/>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7160" name="Text Box 172"/>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7161" name="Text Box 173"/>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47162" name="Oval 174"/>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3" name="Oval 175"/>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4" name="Oval 176"/>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5" name="Oval 177"/>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6" name="Oval 178"/>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7" name="Oval 179"/>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8" name="Oval 180"/>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69" name="Oval 181"/>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0" name="Oval 182"/>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1" name="Oval 183"/>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2" name="Oval 184"/>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3" name="Oval 185"/>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4" name="Oval 186"/>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5" name="Oval 187"/>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6" name="Oval 188"/>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7" name="Oval 189"/>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8" name="Oval 190"/>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79" name="Oval 191"/>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80" name="Oval 192"/>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81" name="Oval 193"/>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82" name="Oval 194"/>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83" name="Oval 195"/>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84" name="Text Box 197"/>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47185" name="Text Box 198"/>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47186" name="Text Box 199"/>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47187" name="Line 200"/>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88" name="Text Box 201"/>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47189" name="Line 202"/>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90" name="Rectangle 203"/>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91" name="Line 204"/>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92" name="Rectangle 205"/>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93" name="Rectangle 206"/>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7194" name="Text Box 207"/>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47195" name="Text Box 208"/>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7196" name="Line 209"/>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197" name="Text Box 210"/>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7198" name="Text Box 211"/>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7199" name="Text Box 212"/>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7200" name="Text Box 213"/>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7201" name="Line 214"/>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202" name="Line 215"/>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203" name="Freeform 216"/>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47204"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205" name="Text Box 4"/>
          <p:cNvSpPr txBox="1">
            <a:spLocks noChangeArrowheads="1"/>
          </p:cNvSpPr>
          <p:nvPr/>
        </p:nvSpPr>
        <p:spPr bwMode="auto">
          <a:xfrm>
            <a:off x="323852" y="3705951"/>
            <a:ext cx="8647113"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更新后的 </a:t>
            </a:r>
            <a:r>
              <a:rPr lang="en-US" altLang="zh-CN">
                <a:solidFill>
                  <a:srgbClr val="333399"/>
                </a:solidFill>
                <a:ea typeface="黑体" pitchFamily="49" charset="-122"/>
              </a:rPr>
              <a:t>ssthresh </a:t>
            </a:r>
            <a:r>
              <a:rPr lang="zh-CN" altLang="en-US">
                <a:solidFill>
                  <a:srgbClr val="333399"/>
                </a:solidFill>
                <a:ea typeface="黑体" pitchFamily="49" charset="-122"/>
              </a:rPr>
              <a:t>值变为 </a:t>
            </a:r>
            <a:r>
              <a:rPr lang="en-US" altLang="zh-CN">
                <a:solidFill>
                  <a:srgbClr val="333399"/>
                </a:solidFill>
                <a:ea typeface="黑体" pitchFamily="49" charset="-122"/>
              </a:rPr>
              <a:t>12</a:t>
            </a:r>
            <a:r>
              <a:rPr lang="zh-CN" altLang="en-US">
                <a:solidFill>
                  <a:srgbClr val="333399"/>
                </a:solidFill>
                <a:ea typeface="黑体" pitchFamily="49" charset="-122"/>
              </a:rPr>
              <a:t>（即发送窗口数值 </a:t>
            </a:r>
            <a:r>
              <a:rPr lang="en-US" altLang="zh-CN">
                <a:solidFill>
                  <a:srgbClr val="333399"/>
                </a:solidFill>
                <a:ea typeface="黑体" pitchFamily="49" charset="-122"/>
              </a:rPr>
              <a:t>24 </a:t>
            </a:r>
            <a:r>
              <a:rPr lang="zh-CN" altLang="en-US">
                <a:solidFill>
                  <a:srgbClr val="333399"/>
                </a:solidFill>
                <a:ea typeface="黑体" pitchFamily="49" charset="-122"/>
              </a:rPr>
              <a:t>的一半），拥塞窗口再重新设置为 </a:t>
            </a:r>
            <a:r>
              <a:rPr lang="en-US" altLang="zh-CN">
                <a:solidFill>
                  <a:srgbClr val="333399"/>
                </a:solidFill>
                <a:ea typeface="黑体" pitchFamily="49" charset="-122"/>
              </a:rPr>
              <a:t>1</a:t>
            </a:r>
            <a:r>
              <a:rPr lang="zh-CN" altLang="en-US">
                <a:solidFill>
                  <a:srgbClr val="333399"/>
                </a:solidFill>
                <a:ea typeface="黑体" pitchFamily="49" charset="-122"/>
              </a:rPr>
              <a:t>，并执行慢开始算法。 </a:t>
            </a:r>
          </a:p>
        </p:txBody>
      </p:sp>
      <p:sp>
        <p:nvSpPr>
          <p:cNvPr id="537716" name="Line 116"/>
          <p:cNvSpPr>
            <a:spLocks noChangeShapeType="1"/>
          </p:cNvSpPr>
          <p:nvPr/>
        </p:nvSpPr>
        <p:spPr bwMode="auto">
          <a:xfrm>
            <a:off x="5003800" y="2463404"/>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7207" name="Text Box 196"/>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7716"/>
                                        </p:tgtEl>
                                        <p:attrNameLst>
                                          <p:attrName>style.visibility</p:attrName>
                                        </p:attrNameLst>
                                      </p:cBhvr>
                                      <p:to>
                                        <p:strVal val="visible"/>
                                      </p:to>
                                    </p:set>
                                    <p:animEffect transition="in" filter="wipe(left)">
                                      <p:cBhvr>
                                        <p:cTn id="7" dur="1000"/>
                                        <p:tgtEl>
                                          <p:spTgt spid="53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7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Line 118"/>
          <p:cNvSpPr>
            <a:spLocks noChangeShapeType="1"/>
          </p:cNvSpPr>
          <p:nvPr/>
        </p:nvSpPr>
        <p:spPr bwMode="auto">
          <a:xfrm>
            <a:off x="2290763" y="881065"/>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56" name="Text Box 119"/>
          <p:cNvSpPr txBox="1">
            <a:spLocks noChangeArrowheads="1"/>
          </p:cNvSpPr>
          <p:nvPr/>
        </p:nvSpPr>
        <p:spPr bwMode="auto">
          <a:xfrm>
            <a:off x="7854951"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22</a:t>
            </a:r>
          </a:p>
        </p:txBody>
      </p:sp>
      <p:sp>
        <p:nvSpPr>
          <p:cNvPr id="49157" name="Text Box 120"/>
          <p:cNvSpPr txBox="1">
            <a:spLocks noChangeArrowheads="1"/>
          </p:cNvSpPr>
          <p:nvPr/>
        </p:nvSpPr>
        <p:spPr bwMode="auto">
          <a:xfrm>
            <a:off x="1852614" y="162163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9158" name="Line 121"/>
          <p:cNvSpPr>
            <a:spLocks noChangeShapeType="1"/>
          </p:cNvSpPr>
          <p:nvPr/>
        </p:nvSpPr>
        <p:spPr bwMode="auto">
          <a:xfrm>
            <a:off x="6157913" y="1177531"/>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59" name="Text Box 122"/>
          <p:cNvSpPr txBox="1">
            <a:spLocks noChangeArrowheads="1"/>
          </p:cNvSpPr>
          <p:nvPr/>
        </p:nvSpPr>
        <p:spPr bwMode="auto">
          <a:xfrm>
            <a:off x="5441950" y="1438276"/>
            <a:ext cx="137795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49160" name="Rectangle 123"/>
          <p:cNvSpPr>
            <a:spLocks noChangeArrowheads="1"/>
          </p:cNvSpPr>
          <p:nvPr/>
        </p:nvSpPr>
        <p:spPr bwMode="auto">
          <a:xfrm>
            <a:off x="6750053" y="967979"/>
            <a:ext cx="1558925" cy="113942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161" name="Rectangle 124"/>
          <p:cNvSpPr>
            <a:spLocks noChangeArrowheads="1"/>
          </p:cNvSpPr>
          <p:nvPr/>
        </p:nvSpPr>
        <p:spPr bwMode="auto">
          <a:xfrm>
            <a:off x="3319466" y="756049"/>
            <a:ext cx="2174875"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162" name="Rectangle 125"/>
          <p:cNvSpPr>
            <a:spLocks noChangeArrowheads="1"/>
          </p:cNvSpPr>
          <p:nvPr/>
        </p:nvSpPr>
        <p:spPr bwMode="auto">
          <a:xfrm>
            <a:off x="5711827" y="2921794"/>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163" name="Rectangle 126"/>
          <p:cNvSpPr>
            <a:spLocks noChangeArrowheads="1"/>
          </p:cNvSpPr>
          <p:nvPr/>
        </p:nvSpPr>
        <p:spPr bwMode="auto">
          <a:xfrm>
            <a:off x="2298700" y="2914651"/>
            <a:ext cx="1073150"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164" name="Line 127"/>
          <p:cNvSpPr>
            <a:spLocks noChangeShapeType="1"/>
          </p:cNvSpPr>
          <p:nvPr/>
        </p:nvSpPr>
        <p:spPr bwMode="auto">
          <a:xfrm>
            <a:off x="2290763" y="2908697"/>
            <a:ext cx="6221412"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65" name="Line 128"/>
          <p:cNvSpPr>
            <a:spLocks noChangeShapeType="1"/>
          </p:cNvSpPr>
          <p:nvPr/>
        </p:nvSpPr>
        <p:spPr bwMode="auto">
          <a:xfrm>
            <a:off x="25542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66" name="Line 129"/>
          <p:cNvSpPr>
            <a:spLocks noChangeShapeType="1"/>
          </p:cNvSpPr>
          <p:nvPr/>
        </p:nvSpPr>
        <p:spPr bwMode="auto">
          <a:xfrm>
            <a:off x="28162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67" name="Line 130"/>
          <p:cNvSpPr>
            <a:spLocks noChangeShapeType="1"/>
          </p:cNvSpPr>
          <p:nvPr/>
        </p:nvSpPr>
        <p:spPr bwMode="auto">
          <a:xfrm>
            <a:off x="30797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68" name="Line 131"/>
          <p:cNvSpPr>
            <a:spLocks noChangeShapeType="1"/>
          </p:cNvSpPr>
          <p:nvPr/>
        </p:nvSpPr>
        <p:spPr bwMode="auto">
          <a:xfrm>
            <a:off x="33416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69" name="Line 132"/>
          <p:cNvSpPr>
            <a:spLocks noChangeShapeType="1"/>
          </p:cNvSpPr>
          <p:nvPr/>
        </p:nvSpPr>
        <p:spPr bwMode="auto">
          <a:xfrm>
            <a:off x="36052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0" name="Line 133"/>
          <p:cNvSpPr>
            <a:spLocks noChangeShapeType="1"/>
          </p:cNvSpPr>
          <p:nvPr/>
        </p:nvSpPr>
        <p:spPr bwMode="auto">
          <a:xfrm>
            <a:off x="38687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1" name="Line 134"/>
          <p:cNvSpPr>
            <a:spLocks noChangeShapeType="1"/>
          </p:cNvSpPr>
          <p:nvPr/>
        </p:nvSpPr>
        <p:spPr bwMode="auto">
          <a:xfrm>
            <a:off x="41306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2" name="Line 135"/>
          <p:cNvSpPr>
            <a:spLocks noChangeShapeType="1"/>
          </p:cNvSpPr>
          <p:nvPr/>
        </p:nvSpPr>
        <p:spPr bwMode="auto">
          <a:xfrm>
            <a:off x="43942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3" name="Line 136"/>
          <p:cNvSpPr>
            <a:spLocks noChangeShapeType="1"/>
          </p:cNvSpPr>
          <p:nvPr/>
        </p:nvSpPr>
        <p:spPr bwMode="auto">
          <a:xfrm>
            <a:off x="46561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4" name="Line 137"/>
          <p:cNvSpPr>
            <a:spLocks noChangeShapeType="1"/>
          </p:cNvSpPr>
          <p:nvPr/>
        </p:nvSpPr>
        <p:spPr bwMode="auto">
          <a:xfrm>
            <a:off x="49196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5" name="Line 138"/>
          <p:cNvSpPr>
            <a:spLocks noChangeShapeType="1"/>
          </p:cNvSpPr>
          <p:nvPr/>
        </p:nvSpPr>
        <p:spPr bwMode="auto">
          <a:xfrm>
            <a:off x="51831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6" name="Line 139"/>
          <p:cNvSpPr>
            <a:spLocks noChangeShapeType="1"/>
          </p:cNvSpPr>
          <p:nvPr/>
        </p:nvSpPr>
        <p:spPr bwMode="auto">
          <a:xfrm>
            <a:off x="54451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7" name="Line 140"/>
          <p:cNvSpPr>
            <a:spLocks noChangeShapeType="1"/>
          </p:cNvSpPr>
          <p:nvPr/>
        </p:nvSpPr>
        <p:spPr bwMode="auto">
          <a:xfrm>
            <a:off x="570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8" name="Line 141"/>
          <p:cNvSpPr>
            <a:spLocks noChangeShapeType="1"/>
          </p:cNvSpPr>
          <p:nvPr/>
        </p:nvSpPr>
        <p:spPr bwMode="auto">
          <a:xfrm>
            <a:off x="5970588"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79" name="Line 142"/>
          <p:cNvSpPr>
            <a:spLocks noChangeShapeType="1"/>
          </p:cNvSpPr>
          <p:nvPr/>
        </p:nvSpPr>
        <p:spPr bwMode="auto">
          <a:xfrm>
            <a:off x="62341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0" name="Line 143"/>
          <p:cNvSpPr>
            <a:spLocks noChangeShapeType="1"/>
          </p:cNvSpPr>
          <p:nvPr/>
        </p:nvSpPr>
        <p:spPr bwMode="auto">
          <a:xfrm>
            <a:off x="64976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1" name="Line 144"/>
          <p:cNvSpPr>
            <a:spLocks noChangeShapeType="1"/>
          </p:cNvSpPr>
          <p:nvPr/>
        </p:nvSpPr>
        <p:spPr bwMode="auto">
          <a:xfrm>
            <a:off x="675957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2" name="Line 145"/>
          <p:cNvSpPr>
            <a:spLocks noChangeShapeType="1"/>
          </p:cNvSpPr>
          <p:nvPr/>
        </p:nvSpPr>
        <p:spPr bwMode="auto">
          <a:xfrm>
            <a:off x="702310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3" name="Line 146"/>
          <p:cNvSpPr>
            <a:spLocks noChangeShapeType="1"/>
          </p:cNvSpPr>
          <p:nvPr/>
        </p:nvSpPr>
        <p:spPr bwMode="auto">
          <a:xfrm>
            <a:off x="728503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4" name="Line 147"/>
          <p:cNvSpPr>
            <a:spLocks noChangeShapeType="1"/>
          </p:cNvSpPr>
          <p:nvPr/>
        </p:nvSpPr>
        <p:spPr bwMode="auto">
          <a:xfrm>
            <a:off x="754856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5" name="Line 148"/>
          <p:cNvSpPr>
            <a:spLocks noChangeShapeType="1"/>
          </p:cNvSpPr>
          <p:nvPr/>
        </p:nvSpPr>
        <p:spPr bwMode="auto">
          <a:xfrm>
            <a:off x="78120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6" name="Line 149"/>
          <p:cNvSpPr>
            <a:spLocks noChangeShapeType="1"/>
          </p:cNvSpPr>
          <p:nvPr/>
        </p:nvSpPr>
        <p:spPr bwMode="auto">
          <a:xfrm>
            <a:off x="80740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7" name="Line 150"/>
          <p:cNvSpPr>
            <a:spLocks noChangeShapeType="1"/>
          </p:cNvSpPr>
          <p:nvPr/>
        </p:nvSpPr>
        <p:spPr bwMode="auto">
          <a:xfrm>
            <a:off x="2290766" y="261937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8" name="Line 151"/>
          <p:cNvSpPr>
            <a:spLocks noChangeShapeType="1"/>
          </p:cNvSpPr>
          <p:nvPr/>
        </p:nvSpPr>
        <p:spPr bwMode="auto">
          <a:xfrm>
            <a:off x="2290766" y="2328863"/>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89" name="Line 152"/>
          <p:cNvSpPr>
            <a:spLocks noChangeShapeType="1"/>
          </p:cNvSpPr>
          <p:nvPr/>
        </p:nvSpPr>
        <p:spPr bwMode="auto">
          <a:xfrm>
            <a:off x="2290766" y="2039541"/>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90" name="Line 153"/>
          <p:cNvSpPr>
            <a:spLocks noChangeShapeType="1"/>
          </p:cNvSpPr>
          <p:nvPr/>
        </p:nvSpPr>
        <p:spPr bwMode="auto">
          <a:xfrm>
            <a:off x="2290766" y="1750219"/>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91" name="Line 154"/>
          <p:cNvSpPr>
            <a:spLocks noChangeShapeType="1"/>
          </p:cNvSpPr>
          <p:nvPr/>
        </p:nvSpPr>
        <p:spPr bwMode="auto">
          <a:xfrm>
            <a:off x="2290766" y="1460897"/>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92" name="Line 155"/>
          <p:cNvSpPr>
            <a:spLocks noChangeShapeType="1"/>
          </p:cNvSpPr>
          <p:nvPr/>
        </p:nvSpPr>
        <p:spPr bwMode="auto">
          <a:xfrm>
            <a:off x="2290766" y="1170385"/>
            <a:ext cx="263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193" name="Text Box 156"/>
          <p:cNvSpPr txBox="1">
            <a:spLocks noChangeArrowheads="1"/>
          </p:cNvSpPr>
          <p:nvPr/>
        </p:nvSpPr>
        <p:spPr bwMode="auto">
          <a:xfrm>
            <a:off x="2641603"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a:t>
            </a:r>
          </a:p>
        </p:txBody>
      </p:sp>
      <p:sp>
        <p:nvSpPr>
          <p:cNvPr id="49194" name="Text Box 157"/>
          <p:cNvSpPr txBox="1">
            <a:spLocks noChangeArrowheads="1"/>
          </p:cNvSpPr>
          <p:nvPr/>
        </p:nvSpPr>
        <p:spPr bwMode="auto">
          <a:xfrm>
            <a:off x="31670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9195" name="Text Box 158"/>
          <p:cNvSpPr txBox="1">
            <a:spLocks noChangeArrowheads="1"/>
          </p:cNvSpPr>
          <p:nvPr/>
        </p:nvSpPr>
        <p:spPr bwMode="auto">
          <a:xfrm>
            <a:off x="3692527"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6</a:t>
            </a:r>
          </a:p>
        </p:txBody>
      </p:sp>
      <p:sp>
        <p:nvSpPr>
          <p:cNvPr id="49196" name="Text Box 159"/>
          <p:cNvSpPr txBox="1">
            <a:spLocks noChangeArrowheads="1"/>
          </p:cNvSpPr>
          <p:nvPr/>
        </p:nvSpPr>
        <p:spPr bwMode="auto">
          <a:xfrm>
            <a:off x="4233865"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9197" name="Text Box 160"/>
          <p:cNvSpPr txBox="1">
            <a:spLocks noChangeArrowheads="1"/>
          </p:cNvSpPr>
          <p:nvPr/>
        </p:nvSpPr>
        <p:spPr bwMode="auto">
          <a:xfrm>
            <a:off x="46720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10</a:t>
            </a:r>
          </a:p>
        </p:txBody>
      </p:sp>
      <p:sp>
        <p:nvSpPr>
          <p:cNvPr id="49198" name="Text Box 161"/>
          <p:cNvSpPr txBox="1">
            <a:spLocks noChangeArrowheads="1"/>
          </p:cNvSpPr>
          <p:nvPr/>
        </p:nvSpPr>
        <p:spPr bwMode="auto">
          <a:xfrm>
            <a:off x="524033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9199" name="Text Box 162"/>
          <p:cNvSpPr txBox="1">
            <a:spLocks noChangeArrowheads="1"/>
          </p:cNvSpPr>
          <p:nvPr/>
        </p:nvSpPr>
        <p:spPr bwMode="auto">
          <a:xfrm>
            <a:off x="573722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14</a:t>
            </a:r>
          </a:p>
        </p:txBody>
      </p:sp>
      <p:sp>
        <p:nvSpPr>
          <p:cNvPr id="49200" name="Text Box 163"/>
          <p:cNvSpPr txBox="1">
            <a:spLocks noChangeArrowheads="1"/>
          </p:cNvSpPr>
          <p:nvPr/>
        </p:nvSpPr>
        <p:spPr bwMode="auto">
          <a:xfrm>
            <a:off x="6262689"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16</a:t>
            </a:r>
          </a:p>
        </p:txBody>
      </p:sp>
      <p:sp>
        <p:nvSpPr>
          <p:cNvPr id="49201" name="Text Box 164"/>
          <p:cNvSpPr txBox="1">
            <a:spLocks noChangeArrowheads="1"/>
          </p:cNvSpPr>
          <p:nvPr/>
        </p:nvSpPr>
        <p:spPr bwMode="auto">
          <a:xfrm>
            <a:off x="6818314"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18</a:t>
            </a:r>
          </a:p>
        </p:txBody>
      </p:sp>
      <p:sp>
        <p:nvSpPr>
          <p:cNvPr id="49202" name="Text Box 165"/>
          <p:cNvSpPr txBox="1">
            <a:spLocks noChangeArrowheads="1"/>
          </p:cNvSpPr>
          <p:nvPr/>
        </p:nvSpPr>
        <p:spPr bwMode="auto">
          <a:xfrm>
            <a:off x="7343776" y="292536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9203" name="Text Box 166"/>
          <p:cNvSpPr txBox="1">
            <a:spLocks noChangeArrowheads="1"/>
          </p:cNvSpPr>
          <p:nvPr/>
        </p:nvSpPr>
        <p:spPr bwMode="auto">
          <a:xfrm>
            <a:off x="2159002" y="292536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9204" name="Text Box 167"/>
          <p:cNvSpPr txBox="1">
            <a:spLocks noChangeArrowheads="1"/>
          </p:cNvSpPr>
          <p:nvPr/>
        </p:nvSpPr>
        <p:spPr bwMode="auto">
          <a:xfrm>
            <a:off x="1984378" y="2751537"/>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0</a:t>
            </a:r>
          </a:p>
        </p:txBody>
      </p:sp>
      <p:sp>
        <p:nvSpPr>
          <p:cNvPr id="49205" name="Text Box 168"/>
          <p:cNvSpPr txBox="1">
            <a:spLocks noChangeArrowheads="1"/>
          </p:cNvSpPr>
          <p:nvPr/>
        </p:nvSpPr>
        <p:spPr bwMode="auto">
          <a:xfrm>
            <a:off x="1984378" y="2462214"/>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4</a:t>
            </a:r>
          </a:p>
        </p:txBody>
      </p:sp>
      <p:sp>
        <p:nvSpPr>
          <p:cNvPr id="49206" name="Text Box 169"/>
          <p:cNvSpPr txBox="1">
            <a:spLocks noChangeArrowheads="1"/>
          </p:cNvSpPr>
          <p:nvPr/>
        </p:nvSpPr>
        <p:spPr bwMode="auto">
          <a:xfrm>
            <a:off x="1984378" y="2182416"/>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8</a:t>
            </a:r>
          </a:p>
        </p:txBody>
      </p:sp>
      <p:sp>
        <p:nvSpPr>
          <p:cNvPr id="49207" name="Text Box 170"/>
          <p:cNvSpPr txBox="1">
            <a:spLocks noChangeArrowheads="1"/>
          </p:cNvSpPr>
          <p:nvPr/>
        </p:nvSpPr>
        <p:spPr bwMode="auto">
          <a:xfrm>
            <a:off x="1852614" y="1902621"/>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12</a:t>
            </a:r>
          </a:p>
        </p:txBody>
      </p:sp>
      <p:sp>
        <p:nvSpPr>
          <p:cNvPr id="49208" name="Text Box 171"/>
          <p:cNvSpPr txBox="1">
            <a:spLocks noChangeArrowheads="1"/>
          </p:cNvSpPr>
          <p:nvPr/>
        </p:nvSpPr>
        <p:spPr bwMode="auto">
          <a:xfrm>
            <a:off x="1852614" y="1332312"/>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20</a:t>
            </a:r>
          </a:p>
        </p:txBody>
      </p:sp>
      <p:sp>
        <p:nvSpPr>
          <p:cNvPr id="49209" name="Text Box 172"/>
          <p:cNvSpPr txBox="1">
            <a:spLocks noChangeArrowheads="1"/>
          </p:cNvSpPr>
          <p:nvPr/>
        </p:nvSpPr>
        <p:spPr bwMode="auto">
          <a:xfrm>
            <a:off x="1852614" y="1042989"/>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600">
                <a:solidFill>
                  <a:srgbClr val="000099"/>
                </a:solidFill>
                <a:ea typeface="黑体" pitchFamily="49" charset="-122"/>
              </a:rPr>
              <a:t>24</a:t>
            </a:r>
          </a:p>
        </p:txBody>
      </p:sp>
      <p:sp>
        <p:nvSpPr>
          <p:cNvPr id="49210" name="Oval 173"/>
          <p:cNvSpPr>
            <a:spLocks noChangeArrowheads="1"/>
          </p:cNvSpPr>
          <p:nvPr/>
        </p:nvSpPr>
        <p:spPr bwMode="auto">
          <a:xfrm>
            <a:off x="3024191" y="2300288"/>
            <a:ext cx="103187"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1" name="Oval 174"/>
          <p:cNvSpPr>
            <a:spLocks noChangeArrowheads="1"/>
          </p:cNvSpPr>
          <p:nvPr/>
        </p:nvSpPr>
        <p:spPr bwMode="auto">
          <a:xfrm>
            <a:off x="2762251" y="258961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2" name="Oval 175"/>
          <p:cNvSpPr>
            <a:spLocks noChangeArrowheads="1"/>
          </p:cNvSpPr>
          <p:nvPr/>
        </p:nvSpPr>
        <p:spPr bwMode="auto">
          <a:xfrm>
            <a:off x="2247901"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3" name="Oval 176"/>
          <p:cNvSpPr>
            <a:spLocks noChangeArrowheads="1"/>
          </p:cNvSpPr>
          <p:nvPr/>
        </p:nvSpPr>
        <p:spPr bwMode="auto">
          <a:xfrm>
            <a:off x="2487616" y="2727725"/>
            <a:ext cx="103187"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4" name="Oval 177"/>
          <p:cNvSpPr>
            <a:spLocks noChangeArrowheads="1"/>
          </p:cNvSpPr>
          <p:nvPr/>
        </p:nvSpPr>
        <p:spPr bwMode="auto">
          <a:xfrm>
            <a:off x="3287713" y="171807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5" name="Oval 178"/>
          <p:cNvSpPr>
            <a:spLocks noChangeArrowheads="1"/>
          </p:cNvSpPr>
          <p:nvPr/>
        </p:nvSpPr>
        <p:spPr bwMode="auto">
          <a:xfrm>
            <a:off x="3551239" y="164187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6" name="Oval 179"/>
          <p:cNvSpPr>
            <a:spLocks noChangeArrowheads="1"/>
          </p:cNvSpPr>
          <p:nvPr/>
        </p:nvSpPr>
        <p:spPr bwMode="auto">
          <a:xfrm>
            <a:off x="3813175" y="157281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7" name="Oval 180"/>
          <p:cNvSpPr>
            <a:spLocks noChangeArrowheads="1"/>
          </p:cNvSpPr>
          <p:nvPr/>
        </p:nvSpPr>
        <p:spPr bwMode="auto">
          <a:xfrm>
            <a:off x="4344988" y="1427562"/>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8" name="Oval 181"/>
          <p:cNvSpPr>
            <a:spLocks noChangeArrowheads="1"/>
          </p:cNvSpPr>
          <p:nvPr/>
        </p:nvSpPr>
        <p:spPr bwMode="auto">
          <a:xfrm>
            <a:off x="4076700" y="150018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19" name="Oval 182"/>
          <p:cNvSpPr>
            <a:spLocks noChangeArrowheads="1"/>
          </p:cNvSpPr>
          <p:nvPr/>
        </p:nvSpPr>
        <p:spPr bwMode="auto">
          <a:xfrm>
            <a:off x="4606925" y="1354931"/>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0" name="Oval 183"/>
          <p:cNvSpPr>
            <a:spLocks noChangeArrowheads="1"/>
          </p:cNvSpPr>
          <p:nvPr/>
        </p:nvSpPr>
        <p:spPr bwMode="auto">
          <a:xfrm>
            <a:off x="4865689" y="1287068"/>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1" name="Oval 184"/>
          <p:cNvSpPr>
            <a:spLocks noChangeArrowheads="1"/>
          </p:cNvSpPr>
          <p:nvPr/>
        </p:nvSpPr>
        <p:spPr bwMode="auto">
          <a:xfrm>
            <a:off x="5384800" y="1131094"/>
            <a:ext cx="103188"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2" name="Oval 185"/>
          <p:cNvSpPr>
            <a:spLocks noChangeArrowheads="1"/>
          </p:cNvSpPr>
          <p:nvPr/>
        </p:nvSpPr>
        <p:spPr bwMode="auto">
          <a:xfrm>
            <a:off x="5127625" y="1203722"/>
            <a:ext cx="103188"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3" name="Oval 186"/>
          <p:cNvSpPr>
            <a:spLocks noChangeArrowheads="1"/>
          </p:cNvSpPr>
          <p:nvPr/>
        </p:nvSpPr>
        <p:spPr bwMode="auto">
          <a:xfrm>
            <a:off x="6716713" y="2003822"/>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4" name="Oval 187"/>
          <p:cNvSpPr>
            <a:spLocks noChangeArrowheads="1"/>
          </p:cNvSpPr>
          <p:nvPr/>
        </p:nvSpPr>
        <p:spPr bwMode="auto">
          <a:xfrm>
            <a:off x="5916613" y="2720579"/>
            <a:ext cx="101600" cy="6667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5" name="Oval 188"/>
          <p:cNvSpPr>
            <a:spLocks noChangeArrowheads="1"/>
          </p:cNvSpPr>
          <p:nvPr/>
        </p:nvSpPr>
        <p:spPr bwMode="auto">
          <a:xfrm>
            <a:off x="6184900" y="257889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6" name="Oval 189"/>
          <p:cNvSpPr>
            <a:spLocks noChangeArrowheads="1"/>
          </p:cNvSpPr>
          <p:nvPr/>
        </p:nvSpPr>
        <p:spPr bwMode="auto">
          <a:xfrm>
            <a:off x="5648326" y="2777730"/>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7" name="Oval 190"/>
          <p:cNvSpPr>
            <a:spLocks noChangeArrowheads="1"/>
          </p:cNvSpPr>
          <p:nvPr/>
        </p:nvSpPr>
        <p:spPr bwMode="auto">
          <a:xfrm>
            <a:off x="6437314" y="2293144"/>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8" name="Oval 191"/>
          <p:cNvSpPr>
            <a:spLocks noChangeArrowheads="1"/>
          </p:cNvSpPr>
          <p:nvPr/>
        </p:nvSpPr>
        <p:spPr bwMode="auto">
          <a:xfrm>
            <a:off x="6973888" y="19276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29" name="Oval 192"/>
          <p:cNvSpPr>
            <a:spLocks noChangeArrowheads="1"/>
          </p:cNvSpPr>
          <p:nvPr/>
        </p:nvSpPr>
        <p:spPr bwMode="auto">
          <a:xfrm>
            <a:off x="7756525" y="1709738"/>
            <a:ext cx="101600" cy="67866"/>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30" name="Oval 193"/>
          <p:cNvSpPr>
            <a:spLocks noChangeArrowheads="1"/>
          </p:cNvSpPr>
          <p:nvPr/>
        </p:nvSpPr>
        <p:spPr bwMode="auto">
          <a:xfrm>
            <a:off x="7231063" y="1851425"/>
            <a:ext cx="101600"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31" name="Oval 194"/>
          <p:cNvSpPr>
            <a:spLocks noChangeArrowheads="1"/>
          </p:cNvSpPr>
          <p:nvPr/>
        </p:nvSpPr>
        <p:spPr bwMode="auto">
          <a:xfrm>
            <a:off x="7493000" y="1782369"/>
            <a:ext cx="103188" cy="67865"/>
          </a:xfrm>
          <a:prstGeom prst="ellipse">
            <a:avLst/>
          </a:prstGeom>
          <a:solidFill>
            <a:schemeClr val="folHlink"/>
          </a:solidFill>
          <a:ln w="9525">
            <a:solidFill>
              <a:schemeClr val="folHlink"/>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32" name="Text Box 196"/>
          <p:cNvSpPr txBox="1">
            <a:spLocks noChangeArrowheads="1"/>
          </p:cNvSpPr>
          <p:nvPr/>
        </p:nvSpPr>
        <p:spPr bwMode="auto">
          <a:xfrm>
            <a:off x="1203327" y="667942"/>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49233" name="Text Box 197"/>
          <p:cNvSpPr txBox="1">
            <a:spLocks noChangeArrowheads="1"/>
          </p:cNvSpPr>
          <p:nvPr/>
        </p:nvSpPr>
        <p:spPr bwMode="auto">
          <a:xfrm>
            <a:off x="179388" y="1862140"/>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49234" name="Text Box 198"/>
          <p:cNvSpPr txBox="1">
            <a:spLocks noChangeArrowheads="1"/>
          </p:cNvSpPr>
          <p:nvPr/>
        </p:nvSpPr>
        <p:spPr bwMode="auto">
          <a:xfrm>
            <a:off x="5708650" y="76676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网络拥塞</a:t>
            </a:r>
          </a:p>
        </p:txBody>
      </p:sp>
      <p:sp>
        <p:nvSpPr>
          <p:cNvPr id="49235" name="Line 199"/>
          <p:cNvSpPr>
            <a:spLocks noChangeShapeType="1"/>
          </p:cNvSpPr>
          <p:nvPr/>
        </p:nvSpPr>
        <p:spPr bwMode="auto">
          <a:xfrm flipH="1">
            <a:off x="5445128" y="951311"/>
            <a:ext cx="346075"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36" name="Text Box 200"/>
          <p:cNvSpPr txBox="1">
            <a:spLocks noChangeArrowheads="1"/>
          </p:cNvSpPr>
          <p:nvPr/>
        </p:nvSpPr>
        <p:spPr bwMode="auto">
          <a:xfrm>
            <a:off x="3517900" y="242530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指数规律增长</a:t>
            </a:r>
          </a:p>
        </p:txBody>
      </p:sp>
      <p:sp>
        <p:nvSpPr>
          <p:cNvPr id="49237" name="Line 201"/>
          <p:cNvSpPr>
            <a:spLocks noChangeShapeType="1"/>
          </p:cNvSpPr>
          <p:nvPr/>
        </p:nvSpPr>
        <p:spPr bwMode="auto">
          <a:xfrm flipH="1" flipV="1">
            <a:off x="2905126" y="2502695"/>
            <a:ext cx="700088"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38" name="Rectangle 202"/>
          <p:cNvSpPr>
            <a:spLocks noChangeArrowheads="1"/>
          </p:cNvSpPr>
          <p:nvPr/>
        </p:nvSpPr>
        <p:spPr bwMode="auto">
          <a:xfrm>
            <a:off x="2378075" y="1113235"/>
            <a:ext cx="219075"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39" name="Line 203"/>
          <p:cNvSpPr>
            <a:spLocks noChangeShapeType="1"/>
          </p:cNvSpPr>
          <p:nvPr/>
        </p:nvSpPr>
        <p:spPr bwMode="auto">
          <a:xfrm>
            <a:off x="2378078" y="1750219"/>
            <a:ext cx="963613"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40" name="Rectangle 204"/>
          <p:cNvSpPr>
            <a:spLocks noChangeArrowheads="1"/>
          </p:cNvSpPr>
          <p:nvPr/>
        </p:nvSpPr>
        <p:spPr bwMode="auto">
          <a:xfrm>
            <a:off x="2728916" y="2734867"/>
            <a:ext cx="2803525"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41" name="Rectangle 205"/>
          <p:cNvSpPr>
            <a:spLocks noChangeArrowheads="1"/>
          </p:cNvSpPr>
          <p:nvPr/>
        </p:nvSpPr>
        <p:spPr bwMode="auto">
          <a:xfrm>
            <a:off x="6146800" y="2734867"/>
            <a:ext cx="2014538"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49242" name="Text Box 206"/>
          <p:cNvSpPr txBox="1">
            <a:spLocks noChangeArrowheads="1"/>
          </p:cNvSpPr>
          <p:nvPr/>
        </p:nvSpPr>
        <p:spPr bwMode="auto">
          <a:xfrm>
            <a:off x="62588" y="1606156"/>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49243" name="Text Box 207"/>
          <p:cNvSpPr txBox="1">
            <a:spLocks noChangeArrowheads="1"/>
          </p:cNvSpPr>
          <p:nvPr/>
        </p:nvSpPr>
        <p:spPr bwMode="auto">
          <a:xfrm>
            <a:off x="779466" y="252531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9244" name="Line 208"/>
          <p:cNvSpPr>
            <a:spLocks noChangeShapeType="1"/>
          </p:cNvSpPr>
          <p:nvPr/>
        </p:nvSpPr>
        <p:spPr bwMode="auto">
          <a:xfrm>
            <a:off x="1633539" y="2690815"/>
            <a:ext cx="61436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45" name="Text Box 209"/>
          <p:cNvSpPr txBox="1">
            <a:spLocks noChangeArrowheads="1"/>
          </p:cNvSpPr>
          <p:nvPr/>
        </p:nvSpPr>
        <p:spPr bwMode="auto">
          <a:xfrm>
            <a:off x="2403475" y="3194449"/>
            <a:ext cx="98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9246" name="Text Box 210"/>
          <p:cNvSpPr txBox="1">
            <a:spLocks noChangeArrowheads="1"/>
          </p:cNvSpPr>
          <p:nvPr/>
        </p:nvSpPr>
        <p:spPr bwMode="auto">
          <a:xfrm>
            <a:off x="5799141" y="3212307"/>
            <a:ext cx="985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49247" name="Text Box 211"/>
          <p:cNvSpPr txBox="1">
            <a:spLocks noChangeArrowheads="1"/>
          </p:cNvSpPr>
          <p:nvPr/>
        </p:nvSpPr>
        <p:spPr bwMode="auto">
          <a:xfrm>
            <a:off x="3545870" y="7310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9248" name="Text Box 212"/>
          <p:cNvSpPr txBox="1">
            <a:spLocks noChangeArrowheads="1"/>
          </p:cNvSpPr>
          <p:nvPr/>
        </p:nvSpPr>
        <p:spPr bwMode="auto">
          <a:xfrm>
            <a:off x="6708170" y="103584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49249" name="Line 213"/>
          <p:cNvSpPr>
            <a:spLocks noChangeShapeType="1"/>
          </p:cNvSpPr>
          <p:nvPr/>
        </p:nvSpPr>
        <p:spPr bwMode="auto">
          <a:xfrm rot="10800000">
            <a:off x="2378077" y="2039541"/>
            <a:ext cx="4645025"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50" name="Line 214"/>
          <p:cNvSpPr>
            <a:spLocks noChangeShapeType="1"/>
          </p:cNvSpPr>
          <p:nvPr/>
        </p:nvSpPr>
        <p:spPr bwMode="auto">
          <a:xfrm flipV="1">
            <a:off x="2378078" y="1169195"/>
            <a:ext cx="4194175"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51" name="Freeform 215"/>
          <p:cNvSpPr>
            <a:spLocks noChangeArrowheads="1"/>
          </p:cNvSpPr>
          <p:nvPr/>
        </p:nvSpPr>
        <p:spPr bwMode="auto">
          <a:xfrm>
            <a:off x="2203450" y="1170387"/>
            <a:ext cx="5772150"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49252" name="Line 3"/>
          <p:cNvSpPr>
            <a:spLocks noChangeShapeType="1"/>
          </p:cNvSpPr>
          <p:nvPr/>
        </p:nvSpPr>
        <p:spPr bwMode="auto">
          <a:xfrm>
            <a:off x="450853" y="-776288"/>
            <a:ext cx="277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53" name="Text Box 4"/>
          <p:cNvSpPr txBox="1">
            <a:spLocks noChangeArrowheads="1"/>
          </p:cNvSpPr>
          <p:nvPr/>
        </p:nvSpPr>
        <p:spPr bwMode="auto">
          <a:xfrm>
            <a:off x="468316" y="3701654"/>
            <a:ext cx="8351837"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当 </a:t>
            </a:r>
            <a:r>
              <a:rPr lang="en-US" altLang="zh-CN">
                <a:solidFill>
                  <a:srgbClr val="333399"/>
                </a:solidFill>
                <a:ea typeface="黑体" pitchFamily="49" charset="-122"/>
              </a:rPr>
              <a:t>cwnd = 12 </a:t>
            </a:r>
            <a:r>
              <a:rPr lang="zh-CN" altLang="en-US">
                <a:solidFill>
                  <a:srgbClr val="333399"/>
                </a:solidFill>
                <a:ea typeface="黑体" pitchFamily="49" charset="-122"/>
              </a:rPr>
              <a:t>时改为执行拥塞避免算法，拥塞窗口按按线性规律增长，每经过一个往返时延就增加一个 </a:t>
            </a:r>
            <a:r>
              <a:rPr lang="en-US" altLang="zh-CN">
                <a:solidFill>
                  <a:srgbClr val="333399"/>
                </a:solidFill>
                <a:ea typeface="黑体" pitchFamily="49" charset="-122"/>
              </a:rPr>
              <a:t>MSS </a:t>
            </a:r>
            <a:r>
              <a:rPr lang="zh-CN" altLang="en-US">
                <a:solidFill>
                  <a:srgbClr val="333399"/>
                </a:solidFill>
                <a:ea typeface="黑体" pitchFamily="49" charset="-122"/>
              </a:rPr>
              <a:t>的大小。 </a:t>
            </a:r>
          </a:p>
        </p:txBody>
      </p:sp>
      <p:sp>
        <p:nvSpPr>
          <p:cNvPr id="538740" name="Line 116"/>
          <p:cNvSpPr>
            <a:spLocks noChangeShapeType="1"/>
          </p:cNvSpPr>
          <p:nvPr/>
        </p:nvSpPr>
        <p:spPr bwMode="auto">
          <a:xfrm>
            <a:off x="6084888" y="1707356"/>
            <a:ext cx="647700"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49255" name="Text Box 195"/>
          <p:cNvSpPr txBox="1">
            <a:spLocks noChangeArrowheads="1"/>
          </p:cNvSpPr>
          <p:nvPr/>
        </p:nvSpPr>
        <p:spPr bwMode="auto">
          <a:xfrm>
            <a:off x="8027988" y="261937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38740"/>
                                        </p:tgtEl>
                                        <p:attrNameLst>
                                          <p:attrName>style.visibility</p:attrName>
                                        </p:attrNameLst>
                                      </p:cBhvr>
                                      <p:to>
                                        <p:strVal val="visible"/>
                                      </p:to>
                                    </p:set>
                                    <p:animEffect transition="in" filter="wipe(left)">
                                      <p:cBhvr>
                                        <p:cTn id="7" dur="1000"/>
                                        <p:tgtEl>
                                          <p:spTgt spid="53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7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5"/>
          <p:cNvSpPr>
            <a:spLocks noGrp="1" noChangeArrowheads="1"/>
          </p:cNvSpPr>
          <p:nvPr>
            <p:ph type="title"/>
          </p:nvPr>
        </p:nvSpPr>
        <p:spPr>
          <a:xfrm>
            <a:off x="1115616" y="603650"/>
            <a:ext cx="7344816" cy="787003"/>
          </a:xfrm>
        </p:spPr>
        <p:txBody>
          <a:bodyPr>
            <a:normAutofit fontScale="90000"/>
          </a:bodyPr>
          <a:lstStyle/>
          <a:p>
            <a:pPr eaLnBrk="1" fontAlgn="auto" hangingPunct="1">
              <a:spcAft>
                <a:spcPts val="0"/>
              </a:spcAft>
              <a:defRPr/>
            </a:pPr>
            <a:r>
              <a:rPr lang="zh-CN" altLang="en-US" sz="4300" dirty="0">
                <a:latin typeface="Times New Roman" pitchFamily="18" charset="0"/>
                <a:ea typeface="宋体" pitchFamily="2" charset="-122"/>
                <a:cs typeface="Times New Roman" pitchFamily="18" charset="0"/>
              </a:rPr>
              <a:t>乘法减小</a:t>
            </a:r>
            <a:r>
              <a:rPr lang="en-US" altLang="zh-CN" dirty="0" smtClean="0">
                <a:latin typeface="Times New Roman" pitchFamily="18" charset="0"/>
                <a:ea typeface="宋体" pitchFamily="2" charset="-122"/>
                <a:cs typeface="Times New Roman" pitchFamily="18" charset="0"/>
              </a:rPr>
              <a:t>multiplicative decrease</a:t>
            </a:r>
            <a:endParaRPr lang="en-US" altLang="zh-CN" sz="4300" dirty="0">
              <a:latin typeface="Times New Roman" pitchFamily="18" charset="0"/>
              <a:ea typeface="宋体" pitchFamily="2" charset="-122"/>
              <a:cs typeface="Times New Roman" pitchFamily="18" charset="0"/>
            </a:endParaRPr>
          </a:p>
        </p:txBody>
      </p:sp>
      <p:sp>
        <p:nvSpPr>
          <p:cNvPr id="390193" name="Rectangle 49"/>
          <p:cNvSpPr>
            <a:spLocks noGrp="1" noChangeArrowheads="1"/>
          </p:cNvSpPr>
          <p:nvPr>
            <p:ph idx="1"/>
          </p:nvPr>
        </p:nvSpPr>
        <p:spPr>
          <a:xfrm>
            <a:off x="1443038" y="1512093"/>
            <a:ext cx="6800850" cy="2587229"/>
          </a:xfrm>
        </p:spPr>
        <p:txBody>
          <a:bodyPr/>
          <a:lstStyle/>
          <a:p>
            <a:pPr algn="just" eaLnBrk="1" hangingPunct="1">
              <a:lnSpc>
                <a:spcPct val="105000"/>
              </a:lnSpc>
            </a:pP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乘法减小“是指不论在慢开始阶段还是拥塞避免阶段，只要出现一次超时（即出现一次网络拥塞），就把慢开始门限值 </a:t>
            </a:r>
            <a:r>
              <a:rPr lang="en-US" altLang="zh-CN" sz="2400" dirty="0" err="1">
                <a:latin typeface="Times New Roman" pitchFamily="18" charset="0"/>
                <a:ea typeface="宋体" pitchFamily="2" charset="-122"/>
                <a:cs typeface="Times New Roman" pitchFamily="18" charset="0"/>
              </a:rPr>
              <a:t>ssthresh</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设置为当前的拥塞窗口值乘以 </a:t>
            </a:r>
            <a:r>
              <a:rPr lang="en-US" altLang="zh-CN" sz="2400" dirty="0">
                <a:latin typeface="Times New Roman" pitchFamily="18" charset="0"/>
                <a:ea typeface="宋体" pitchFamily="2" charset="-122"/>
                <a:cs typeface="Times New Roman" pitchFamily="18" charset="0"/>
              </a:rPr>
              <a:t>0.5</a:t>
            </a:r>
            <a:r>
              <a:rPr lang="zh-CN" altLang="en-US" sz="2400" dirty="0">
                <a:latin typeface="Times New Roman" pitchFamily="18" charset="0"/>
                <a:ea typeface="宋体" pitchFamily="2" charset="-122"/>
                <a:cs typeface="Times New Roman" pitchFamily="18" charset="0"/>
              </a:rPr>
              <a:t>。</a:t>
            </a:r>
          </a:p>
          <a:p>
            <a:pPr algn="just" eaLnBrk="1" hangingPunct="1">
              <a:lnSpc>
                <a:spcPct val="105000"/>
              </a:lnSpc>
            </a:pPr>
            <a:r>
              <a:rPr lang="zh-CN" altLang="en-US" sz="2400" dirty="0">
                <a:latin typeface="Times New Roman" pitchFamily="18" charset="0"/>
                <a:ea typeface="宋体" pitchFamily="2" charset="-122"/>
                <a:cs typeface="Times New Roman" pitchFamily="18" charset="0"/>
              </a:rPr>
              <a:t>当网络频繁出现拥塞时，</a:t>
            </a:r>
            <a:r>
              <a:rPr lang="en-US" altLang="zh-CN" sz="2400" dirty="0" err="1">
                <a:latin typeface="Times New Roman" pitchFamily="18" charset="0"/>
                <a:ea typeface="宋体" pitchFamily="2" charset="-122"/>
                <a:cs typeface="Times New Roman" pitchFamily="18" charset="0"/>
              </a:rPr>
              <a:t>ssthresh</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值就下降得很快，以大大减少注入到网络中的分组数。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41"/>
          <p:cNvSpPr>
            <a:spLocks noGrp="1" noChangeArrowheads="1"/>
          </p:cNvSpPr>
          <p:nvPr>
            <p:ph type="title"/>
          </p:nvPr>
        </p:nvSpPr>
        <p:spPr/>
        <p:txBody>
          <a:bodyPr>
            <a:normAutofit/>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加法增大</a:t>
            </a:r>
            <a:r>
              <a:rPr lang="en-US" altLang="zh-CN" sz="3500" dirty="0">
                <a:latin typeface="Times New Roman" pitchFamily="18" charset="0"/>
                <a:ea typeface="宋体" pitchFamily="2" charset="-122"/>
                <a:cs typeface="Times New Roman" pitchFamily="18" charset="0"/>
              </a:rPr>
              <a:t>additive increase</a:t>
            </a:r>
            <a:r>
              <a:rPr lang="en-US" altLang="zh-CN" dirty="0" smtClean="0">
                <a:latin typeface="Times New Roman" pitchFamily="18" charset="0"/>
                <a:ea typeface="宋体" pitchFamily="2" charset="-122"/>
                <a:cs typeface="Times New Roman" pitchFamily="18" charset="0"/>
              </a:rPr>
              <a:t> </a:t>
            </a:r>
          </a:p>
        </p:txBody>
      </p:sp>
      <p:sp>
        <p:nvSpPr>
          <p:cNvPr id="53251" name="Rectangle 42"/>
          <p:cNvSpPr>
            <a:spLocks noGrp="1" noChangeArrowheads="1"/>
          </p:cNvSpPr>
          <p:nvPr>
            <p:ph idx="1"/>
          </p:nvPr>
        </p:nvSpPr>
        <p:spPr/>
        <p:txBody>
          <a:bodyPr/>
          <a:lstStyle/>
          <a:p>
            <a:pPr algn="just" eaLnBrk="1" hangingPunct="1"/>
            <a:r>
              <a:rPr lang="en-US" altLang="zh-CN" sz="2200" dirty="0">
                <a:latin typeface="Times New Roman" pitchFamily="18" charset="0"/>
                <a:ea typeface="宋体" pitchFamily="2" charset="-122"/>
                <a:cs typeface="Times New Roman" pitchFamily="18" charset="0"/>
              </a:rPr>
              <a:t>“</a:t>
            </a:r>
            <a:r>
              <a:rPr lang="zh-CN" altLang="en-US" sz="2200" dirty="0">
                <a:latin typeface="Times New Roman" pitchFamily="18" charset="0"/>
                <a:ea typeface="宋体" pitchFamily="2" charset="-122"/>
                <a:cs typeface="Times New Roman" pitchFamily="18" charset="0"/>
              </a:rPr>
              <a:t>加法增大”是指执行拥塞避免算法后，在收到对所有报文段的确认后（即经过一个往返时间），就把拥塞窗口 </a:t>
            </a:r>
            <a:r>
              <a:rPr lang="en-US" altLang="zh-CN" sz="2200" dirty="0" err="1">
                <a:latin typeface="Times New Roman" pitchFamily="18" charset="0"/>
                <a:ea typeface="宋体" pitchFamily="2" charset="-122"/>
                <a:cs typeface="Times New Roman" pitchFamily="18" charset="0"/>
              </a:rPr>
              <a:t>cwnd</a:t>
            </a:r>
            <a:r>
              <a:rPr lang="zh-CN" altLang="en-US" sz="2200" dirty="0">
                <a:latin typeface="Times New Roman" pitchFamily="18" charset="0"/>
                <a:ea typeface="宋体" pitchFamily="2" charset="-122"/>
                <a:cs typeface="Times New Roman" pitchFamily="18" charset="0"/>
              </a:rPr>
              <a:t>增加一个 </a:t>
            </a:r>
            <a:r>
              <a:rPr lang="en-US" altLang="zh-CN" sz="2200" dirty="0">
                <a:latin typeface="Times New Roman" pitchFamily="18" charset="0"/>
                <a:ea typeface="宋体" pitchFamily="2" charset="-122"/>
                <a:cs typeface="Times New Roman" pitchFamily="18" charset="0"/>
              </a:rPr>
              <a:t>MSS </a:t>
            </a:r>
            <a:r>
              <a:rPr lang="zh-CN" altLang="en-US" sz="2200" dirty="0">
                <a:latin typeface="Times New Roman" pitchFamily="18" charset="0"/>
                <a:ea typeface="宋体" pitchFamily="2" charset="-122"/>
                <a:cs typeface="Times New Roman" pitchFamily="18" charset="0"/>
              </a:rPr>
              <a:t>大小，使拥塞窗口缓慢增大，以防止网络过早出现拥塞。 </a:t>
            </a:r>
          </a:p>
        </p:txBody>
      </p:sp>
      <p:sp>
        <p:nvSpPr>
          <p:cNvPr id="53252" name="Rectangle 2"/>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3253" name="Rectangle 3"/>
          <p:cNvSpPr>
            <a:spLocks noChangeArrowheads="1"/>
          </p:cNvSpPr>
          <p:nvPr/>
        </p:nvSpPr>
        <p:spPr bwMode="auto">
          <a:xfrm>
            <a:off x="2" y="2167267"/>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3254" name="Rectangle 4"/>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3255" name="Rectangle 5"/>
          <p:cNvSpPr>
            <a:spLocks noChangeArrowheads="1"/>
          </p:cNvSpPr>
          <p:nvPr/>
        </p:nvSpPr>
        <p:spPr bwMode="auto">
          <a:xfrm>
            <a:off x="2" y="2170837"/>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3256" name="Rectangle 7"/>
          <p:cNvSpPr>
            <a:spLocks noChangeArrowheads="1"/>
          </p:cNvSpPr>
          <p:nvPr/>
        </p:nvSpPr>
        <p:spPr bwMode="auto">
          <a:xfrm>
            <a:off x="2" y="2185126"/>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3257" name="Rectangle 8"/>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6"/>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必须强调指出 </a:t>
            </a:r>
          </a:p>
        </p:txBody>
      </p:sp>
      <p:sp>
        <p:nvSpPr>
          <p:cNvPr id="397319" name="Rectangle 7"/>
          <p:cNvSpPr>
            <a:spLocks noGrp="1" noChangeArrowheads="1"/>
          </p:cNvSpPr>
          <p:nvPr>
            <p:ph idx="1"/>
          </p:nvPr>
        </p:nvSpPr>
        <p:spPr/>
        <p:txBody>
          <a:bodyPr rtlCol="0">
            <a:normAutofit fontScale="85000" lnSpcReduction="10000"/>
          </a:bodyPr>
          <a:lstStyle/>
          <a:p>
            <a:pPr algn="just" eaLnBrk="1" fontAlgn="auto" hangingPunct="1">
              <a:spcAft>
                <a:spcPts val="0"/>
              </a:spcAft>
              <a:buFont typeface="Arial" panose="020B0604020202020204" pitchFamily="34" charset="0"/>
              <a:buChar char="•"/>
              <a:defRPr/>
            </a:pPr>
            <a:r>
              <a:rPr lang="en-US" altLang="zh-CN" sz="2600" dirty="0">
                <a:latin typeface="Times New Roman" pitchFamily="18" charset="0"/>
                <a:ea typeface="宋体" pitchFamily="2" charset="-122"/>
                <a:cs typeface="Times New Roman" pitchFamily="18" charset="0"/>
              </a:rPr>
              <a:t>“</a:t>
            </a:r>
            <a:r>
              <a:rPr lang="zh-CN" altLang="en-US" sz="2600" dirty="0">
                <a:latin typeface="Times New Roman" pitchFamily="18" charset="0"/>
                <a:ea typeface="宋体" pitchFamily="2" charset="-122"/>
                <a:cs typeface="Times New Roman" pitchFamily="18" charset="0"/>
              </a:rPr>
              <a:t>慢启动”并不是真的慢。</a:t>
            </a:r>
            <a:endParaRPr lang="en-US" altLang="zh-CN" sz="2600" dirty="0">
              <a:latin typeface="Times New Roman" pitchFamily="18" charset="0"/>
              <a:ea typeface="宋体" pitchFamily="2" charset="-122"/>
              <a:cs typeface="Times New Roman" pitchFamily="18" charset="0"/>
            </a:endParaRPr>
          </a:p>
          <a:p>
            <a:pPr algn="just" eaLnBrk="1" fontAlgn="auto" hangingPunct="1">
              <a:spcAft>
                <a:spcPts val="0"/>
              </a:spcAft>
              <a:buFont typeface="Arial" panose="020B0604020202020204" pitchFamily="34" charset="0"/>
              <a:buChar char="•"/>
              <a:defRPr/>
            </a:pPr>
            <a:r>
              <a:rPr lang="en-US" altLang="zh-CN" sz="2600" dirty="0">
                <a:latin typeface="Times New Roman" pitchFamily="18" charset="0"/>
                <a:ea typeface="宋体" pitchFamily="2" charset="-122"/>
                <a:cs typeface="Times New Roman" pitchFamily="18" charset="0"/>
              </a:rPr>
              <a:t>“</a:t>
            </a:r>
            <a:r>
              <a:rPr lang="zh-CN" altLang="en-US" sz="2600" dirty="0">
                <a:latin typeface="Times New Roman" pitchFamily="18" charset="0"/>
                <a:ea typeface="宋体" pitchFamily="2" charset="-122"/>
                <a:cs typeface="Times New Roman" pitchFamily="18" charset="0"/>
              </a:rPr>
              <a:t>拥塞避免”并非指完全能够避免了拥塞。利用以上的措施要完全避免网络拥塞还是不可能的。</a:t>
            </a:r>
          </a:p>
          <a:p>
            <a:pPr algn="just"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“拥塞避免”是说在拥塞避免阶段把拥塞窗口控制为按线性规律增长，使网络比较不容易出现拥塞。</a:t>
            </a:r>
            <a:r>
              <a:rPr lang="zh-CN" altLang="en-US" sz="3400" dirty="0">
                <a:latin typeface="Times New Roman" pitchFamily="18" charset="0"/>
                <a:ea typeface="宋体" pitchFamily="2" charset="-122"/>
                <a:cs typeface="Times New Roman" pitchFamily="18" charset="0"/>
              </a:rPr>
              <a:t> </a:t>
            </a:r>
          </a:p>
        </p:txBody>
      </p:sp>
      <p:sp>
        <p:nvSpPr>
          <p:cNvPr id="55300" name="Rectangle 2"/>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5301" name="Rectangle 3"/>
          <p:cNvSpPr>
            <a:spLocks noChangeArrowheads="1"/>
          </p:cNvSpPr>
          <p:nvPr/>
        </p:nvSpPr>
        <p:spPr bwMode="auto">
          <a:xfrm>
            <a:off x="2" y="2167267"/>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5302" name="Rectangle 4"/>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5303" name="Rectangle 5"/>
          <p:cNvSpPr>
            <a:spLocks noChangeArrowheads="1"/>
          </p:cNvSpPr>
          <p:nvPr/>
        </p:nvSpPr>
        <p:spPr bwMode="auto">
          <a:xfrm>
            <a:off x="2" y="2170837"/>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5304" name="Rectangle 8"/>
          <p:cNvSpPr>
            <a:spLocks noChangeArrowheads="1"/>
          </p:cNvSpPr>
          <p:nvPr/>
        </p:nvSpPr>
        <p:spPr bwMode="auto">
          <a:xfrm>
            <a:off x="2" y="2185126"/>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5305" name="Rectangle 9"/>
          <p:cNvSpPr>
            <a:spLocks noChangeArrowheads="1"/>
          </p:cNvSpPr>
          <p:nvPr/>
        </p:nvSpPr>
        <p:spPr bwMode="auto">
          <a:xfrm>
            <a:off x="2"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fontAlgn="auto" hangingPunct="1">
              <a:spcAft>
                <a:spcPts val="0"/>
              </a:spcAft>
              <a:defRPr/>
            </a:pPr>
            <a:r>
              <a:rPr lang="zh-CN" altLang="en-US" dirty="0">
                <a:latin typeface="Times New Roman" pitchFamily="18" charset="0"/>
                <a:ea typeface="宋体" pitchFamily="2" charset="-122"/>
                <a:cs typeface="Times New Roman" pitchFamily="18" charset="0"/>
              </a:rPr>
              <a:t>练习</a:t>
            </a:r>
            <a:r>
              <a:rPr lang="zh-CN" altLang="en-US" dirty="0" smtClean="0">
                <a:latin typeface="Times New Roman" pitchFamily="18" charset="0"/>
                <a:ea typeface="宋体" pitchFamily="2" charset="-122"/>
                <a:cs typeface="Times New Roman" pitchFamily="18" charset="0"/>
              </a:rPr>
              <a:t>题</a:t>
            </a:r>
          </a:p>
        </p:txBody>
      </p:sp>
      <p:sp>
        <p:nvSpPr>
          <p:cNvPr id="88068" name="Rectangle 3"/>
          <p:cNvSpPr>
            <a:spLocks noGrp="1"/>
          </p:cNvSpPr>
          <p:nvPr>
            <p:ph idx="1"/>
          </p:nvPr>
        </p:nvSpPr>
        <p:spPr>
          <a:xfrm>
            <a:off x="755576" y="1491632"/>
            <a:ext cx="7632774" cy="2970833"/>
          </a:xfrm>
        </p:spPr>
        <p:txBody>
          <a:bodyPr rtlCol="0">
            <a:normAutofit fontScale="70000" lnSpcReduction="20000"/>
          </a:bodyPr>
          <a:lstStyle/>
          <a:p>
            <a:pPr marL="0" indent="457178" eaLnBrk="1" fontAlgn="auto" hangingPunct="1">
              <a:spcAft>
                <a:spcPts val="0"/>
              </a:spcAft>
              <a:buNone/>
              <a:defRPr/>
            </a:pPr>
            <a:r>
              <a:rPr lang="en-US" altLang="zh-CN" sz="2600" noProof="1">
                <a:latin typeface="Times New Roman" pitchFamily="18" charset="0"/>
                <a:ea typeface="宋体" pitchFamily="2" charset="-122"/>
                <a:cs typeface="Times New Roman" pitchFamily="18" charset="0"/>
              </a:rPr>
              <a:t>A</a:t>
            </a:r>
            <a:r>
              <a:rPr lang="zh-CN" altLang="en-US" sz="2600" noProof="1">
                <a:latin typeface="Times New Roman" pitchFamily="18" charset="0"/>
                <a:ea typeface="宋体" pitchFamily="2" charset="-122"/>
                <a:cs typeface="Times New Roman" pitchFamily="18" charset="0"/>
              </a:rPr>
              <a:t>、</a:t>
            </a:r>
            <a:r>
              <a:rPr lang="en-US" altLang="zh-CN" sz="2600" noProof="1">
                <a:latin typeface="Times New Roman" pitchFamily="18" charset="0"/>
                <a:ea typeface="宋体" pitchFamily="2" charset="-122"/>
                <a:cs typeface="Times New Roman" pitchFamily="18" charset="0"/>
              </a:rPr>
              <a:t>B</a:t>
            </a:r>
            <a:r>
              <a:rPr lang="zh-CN" altLang="en-US" sz="2600" noProof="1">
                <a:latin typeface="Times New Roman" pitchFamily="18" charset="0"/>
                <a:ea typeface="宋体" pitchFamily="2" charset="-122"/>
                <a:cs typeface="Times New Roman" pitchFamily="18" charset="0"/>
              </a:rPr>
              <a:t>双方已经建立了</a:t>
            </a:r>
            <a:r>
              <a:rPr lang="en-US" altLang="zh-CN" sz="2600" noProof="1">
                <a:latin typeface="Times New Roman" pitchFamily="18" charset="0"/>
                <a:ea typeface="宋体" pitchFamily="2" charset="-122"/>
                <a:cs typeface="Times New Roman" pitchFamily="18" charset="0"/>
              </a:rPr>
              <a:t>TCP</a:t>
            </a:r>
            <a:r>
              <a:rPr lang="zh-CN" altLang="en-US" sz="2600" noProof="1">
                <a:latin typeface="Times New Roman" pitchFamily="18" charset="0"/>
                <a:ea typeface="宋体" pitchFamily="2" charset="-122"/>
                <a:cs typeface="Times New Roman" pitchFamily="18" charset="0"/>
              </a:rPr>
              <a:t>连接，采用</a:t>
            </a:r>
            <a:r>
              <a:rPr lang="en-US" altLang="zh-CN" sz="2600" noProof="1">
                <a:latin typeface="Times New Roman" pitchFamily="18" charset="0"/>
                <a:ea typeface="宋体" pitchFamily="2" charset="-122"/>
                <a:cs typeface="Times New Roman" pitchFamily="18" charset="0"/>
              </a:rPr>
              <a:t>Slow Start</a:t>
            </a:r>
            <a:r>
              <a:rPr lang="zh-CN" altLang="en-US" sz="2600" noProof="1">
                <a:latin typeface="Times New Roman" pitchFamily="18" charset="0"/>
                <a:ea typeface="宋体" pitchFamily="2" charset="-122"/>
                <a:cs typeface="Times New Roman" pitchFamily="18" charset="0"/>
              </a:rPr>
              <a:t>算法进行控制，初始的阈值为</a:t>
            </a:r>
            <a:r>
              <a:rPr lang="en-US" altLang="zh-CN" sz="2600" noProof="1">
                <a:latin typeface="Times New Roman" pitchFamily="18" charset="0"/>
                <a:ea typeface="宋体" pitchFamily="2" charset="-122"/>
                <a:cs typeface="Times New Roman" pitchFamily="18" charset="0"/>
              </a:rPr>
              <a:t>32K</a:t>
            </a:r>
            <a:r>
              <a:rPr lang="zh-CN" altLang="en-US" sz="2600" noProof="1">
                <a:latin typeface="Times New Roman" pitchFamily="18" charset="0"/>
                <a:ea typeface="宋体" pitchFamily="2" charset="-122"/>
                <a:cs typeface="Times New Roman" pitchFamily="18" charset="0"/>
              </a:rPr>
              <a:t>字节</a:t>
            </a:r>
            <a:r>
              <a:rPr lang="en-US" altLang="zh-CN" sz="2600" noProof="1">
                <a:latin typeface="Times New Roman" pitchFamily="18" charset="0"/>
                <a:ea typeface="宋体" pitchFamily="2" charset="-122"/>
                <a:cs typeface="Times New Roman" pitchFamily="18" charset="0"/>
              </a:rPr>
              <a:t>(1K = 1024), </a:t>
            </a:r>
            <a:r>
              <a:rPr lang="zh-CN" altLang="en-US" sz="2600" noProof="1">
                <a:latin typeface="Times New Roman" pitchFamily="18" charset="0"/>
                <a:ea typeface="宋体" pitchFamily="2" charset="-122"/>
                <a:cs typeface="Times New Roman" pitchFamily="18" charset="0"/>
              </a:rPr>
              <a:t>最大发送段长</a:t>
            </a:r>
            <a:r>
              <a:rPr lang="en-US" altLang="zh-CN" sz="2600" noProof="1">
                <a:latin typeface="Times New Roman" pitchFamily="18" charset="0"/>
                <a:ea typeface="宋体" pitchFamily="2" charset="-122"/>
                <a:cs typeface="Times New Roman" pitchFamily="18" charset="0"/>
              </a:rPr>
              <a:t>MSS</a:t>
            </a:r>
            <a:r>
              <a:rPr lang="zh-CN" altLang="en-US" sz="2600" noProof="1">
                <a:latin typeface="Times New Roman" pitchFamily="18" charset="0"/>
                <a:ea typeface="宋体" pitchFamily="2" charset="-122"/>
                <a:cs typeface="Times New Roman" pitchFamily="18" charset="0"/>
              </a:rPr>
              <a:t>为</a:t>
            </a:r>
            <a:r>
              <a:rPr lang="en-US" altLang="zh-CN" sz="2600" noProof="1">
                <a:latin typeface="Times New Roman" pitchFamily="18" charset="0"/>
                <a:ea typeface="宋体" pitchFamily="2" charset="-122"/>
                <a:cs typeface="Times New Roman" pitchFamily="18" charset="0"/>
              </a:rPr>
              <a:t>1K</a:t>
            </a:r>
            <a:r>
              <a:rPr lang="zh-CN" altLang="en-US" sz="2600" noProof="1">
                <a:latin typeface="Times New Roman" pitchFamily="18" charset="0"/>
                <a:ea typeface="宋体" pitchFamily="2" charset="-122"/>
                <a:cs typeface="Times New Roman" pitchFamily="18" charset="0"/>
              </a:rPr>
              <a:t>字节。发送方向为</a:t>
            </a:r>
            <a:r>
              <a:rPr lang="en-US" altLang="zh-CN" sz="2600" noProof="1">
                <a:latin typeface="Times New Roman" pitchFamily="18" charset="0"/>
                <a:ea typeface="宋体" pitchFamily="2" charset="-122"/>
                <a:cs typeface="Times New Roman" pitchFamily="18" charset="0"/>
              </a:rPr>
              <a:t>A-&gt;B, B</a:t>
            </a:r>
            <a:r>
              <a:rPr lang="zh-CN" altLang="en-US" sz="2600" noProof="1">
                <a:latin typeface="Times New Roman" pitchFamily="18" charset="0"/>
                <a:ea typeface="宋体" pitchFamily="2" charset="-122"/>
                <a:cs typeface="Times New Roman" pitchFamily="18" charset="0"/>
              </a:rPr>
              <a:t>没有数据要发送</a:t>
            </a:r>
            <a:r>
              <a:rPr lang="en-US" altLang="zh-CN" sz="2600" noProof="1">
                <a:latin typeface="Times New Roman" pitchFamily="18" charset="0"/>
                <a:ea typeface="宋体" pitchFamily="2" charset="-122"/>
                <a:cs typeface="Times New Roman" pitchFamily="18" charset="0"/>
              </a:rPr>
              <a:t>, B</a:t>
            </a:r>
            <a:r>
              <a:rPr lang="zh-CN" altLang="en-US" sz="2600" noProof="1">
                <a:latin typeface="Times New Roman" pitchFamily="18" charset="0"/>
                <a:ea typeface="宋体" pitchFamily="2" charset="-122"/>
                <a:cs typeface="Times New Roman" pitchFamily="18" charset="0"/>
              </a:rPr>
              <a:t>每收到一个数据报文都会发出一个应答报文。在整个过程中上层一直有数据要发送</a:t>
            </a:r>
            <a:r>
              <a:rPr lang="en-US" altLang="zh-CN" sz="2600" noProof="1">
                <a:latin typeface="Times New Roman" pitchFamily="18" charset="0"/>
                <a:ea typeface="宋体" pitchFamily="2" charset="-122"/>
                <a:cs typeface="Times New Roman" pitchFamily="18" charset="0"/>
              </a:rPr>
              <a:t>, </a:t>
            </a:r>
            <a:r>
              <a:rPr lang="zh-CN" altLang="en-US" sz="2600" noProof="1">
                <a:latin typeface="Times New Roman" pitchFamily="18" charset="0"/>
                <a:ea typeface="宋体" pitchFamily="2" charset="-122"/>
                <a:cs typeface="Times New Roman" pitchFamily="18" charset="0"/>
              </a:rPr>
              <a:t>并且都以</a:t>
            </a:r>
            <a:r>
              <a:rPr lang="en-US" altLang="zh-CN" sz="2600" noProof="1">
                <a:latin typeface="Times New Roman" pitchFamily="18" charset="0"/>
                <a:ea typeface="宋体" pitchFamily="2" charset="-122"/>
                <a:cs typeface="Times New Roman" pitchFamily="18" charset="0"/>
              </a:rPr>
              <a:t>MSS</a:t>
            </a:r>
            <a:r>
              <a:rPr lang="zh-CN" altLang="en-US" sz="2600" noProof="1">
                <a:latin typeface="Times New Roman" pitchFamily="18" charset="0"/>
                <a:ea typeface="宋体" pitchFamily="2" charset="-122"/>
                <a:cs typeface="Times New Roman" pitchFamily="18" charset="0"/>
              </a:rPr>
              <a:t>大小的报文发送。</a:t>
            </a:r>
            <a:r>
              <a:rPr lang="en-US" altLang="zh-CN" sz="2600" noProof="1">
                <a:latin typeface="Times New Roman" pitchFamily="18" charset="0"/>
                <a:ea typeface="宋体" pitchFamily="2" charset="-122"/>
                <a:cs typeface="Times New Roman" pitchFamily="18" charset="0"/>
              </a:rPr>
              <a:t>A</a:t>
            </a:r>
            <a:r>
              <a:rPr lang="zh-CN" altLang="en-US" sz="2600" noProof="1">
                <a:latin typeface="Times New Roman" pitchFamily="18" charset="0"/>
                <a:ea typeface="宋体" pitchFamily="2" charset="-122"/>
                <a:cs typeface="Times New Roman" pitchFamily="18" charset="0"/>
              </a:rPr>
              <a:t>的发送序列号从</a:t>
            </a:r>
            <a:r>
              <a:rPr lang="en-US" altLang="zh-CN" sz="2600" noProof="1">
                <a:latin typeface="Times New Roman" pitchFamily="18" charset="0"/>
                <a:ea typeface="宋体" pitchFamily="2" charset="-122"/>
                <a:cs typeface="Times New Roman" pitchFamily="18" charset="0"/>
              </a:rPr>
              <a:t>0</a:t>
            </a:r>
            <a:r>
              <a:rPr lang="zh-CN" altLang="en-US" sz="2600" noProof="1">
                <a:latin typeface="Times New Roman" pitchFamily="18" charset="0"/>
                <a:ea typeface="宋体" pitchFamily="2" charset="-122"/>
                <a:cs typeface="Times New Roman" pitchFamily="18" charset="0"/>
              </a:rPr>
              <a:t>开始。</a:t>
            </a:r>
          </a:p>
          <a:p>
            <a:pPr marL="344153" lvl="1" indent="0" eaLnBrk="1" fontAlgn="auto" hangingPunct="1">
              <a:spcAft>
                <a:spcPts val="0"/>
              </a:spcAft>
              <a:buNone/>
              <a:defRPr/>
            </a:pPr>
            <a:r>
              <a:rPr lang="en-US" altLang="zh-CN" sz="2300" noProof="1">
                <a:latin typeface="Times New Roman" pitchFamily="18" charset="0"/>
                <a:ea typeface="宋体" pitchFamily="2" charset="-122"/>
                <a:cs typeface="Times New Roman" pitchFamily="18" charset="0"/>
              </a:rPr>
              <a:t>1. </a:t>
            </a:r>
            <a:r>
              <a:rPr lang="zh-CN" altLang="en-US" sz="2300" noProof="1">
                <a:latin typeface="Times New Roman" pitchFamily="18" charset="0"/>
                <a:ea typeface="宋体" pitchFamily="2" charset="-122"/>
                <a:cs typeface="Times New Roman" pitchFamily="18" charset="0"/>
              </a:rPr>
              <a:t>在传输过程中</a:t>
            </a:r>
            <a:r>
              <a:rPr lang="en-US" altLang="zh-CN" sz="2300" noProof="1">
                <a:latin typeface="Times New Roman" pitchFamily="18" charset="0"/>
                <a:ea typeface="宋体" pitchFamily="2" charset="-122"/>
                <a:cs typeface="Times New Roman" pitchFamily="18" charset="0"/>
              </a:rPr>
              <a:t>, A</a:t>
            </a:r>
            <a:r>
              <a:rPr lang="zh-CN" altLang="en-US" sz="2300" noProof="1">
                <a:latin typeface="Times New Roman" pitchFamily="18" charset="0"/>
                <a:ea typeface="宋体" pitchFamily="2" charset="-122"/>
                <a:cs typeface="Times New Roman" pitchFamily="18" charset="0"/>
              </a:rPr>
              <a:t>收到</a:t>
            </a:r>
            <a:r>
              <a:rPr lang="en-US" altLang="zh-CN" sz="2300" noProof="1">
                <a:latin typeface="Times New Roman" pitchFamily="18" charset="0"/>
                <a:ea typeface="宋体" pitchFamily="2" charset="-122"/>
                <a:cs typeface="Times New Roman" pitchFamily="18" charset="0"/>
              </a:rPr>
              <a:t>1</a:t>
            </a:r>
            <a:r>
              <a:rPr lang="zh-CN" altLang="en-US" sz="2300" noProof="1">
                <a:latin typeface="Times New Roman" pitchFamily="18" charset="0"/>
                <a:ea typeface="宋体" pitchFamily="2" charset="-122"/>
                <a:cs typeface="Times New Roman" pitchFamily="18" charset="0"/>
              </a:rPr>
              <a:t>个</a:t>
            </a:r>
            <a:r>
              <a:rPr lang="en-US" altLang="zh-CN" sz="2300" noProof="1">
                <a:latin typeface="Times New Roman" pitchFamily="18" charset="0"/>
                <a:ea typeface="宋体" pitchFamily="2" charset="-122"/>
                <a:cs typeface="Times New Roman" pitchFamily="18" charset="0"/>
              </a:rPr>
              <a:t>ACK</a:t>
            </a:r>
            <a:r>
              <a:rPr lang="zh-CN" altLang="en-US" sz="2300" noProof="1">
                <a:latin typeface="Times New Roman" pitchFamily="18" charset="0"/>
                <a:ea typeface="宋体" pitchFamily="2" charset="-122"/>
                <a:cs typeface="Times New Roman" pitchFamily="18" charset="0"/>
              </a:rPr>
              <a:t>为</a:t>
            </a:r>
            <a:r>
              <a:rPr lang="en-US" altLang="zh-CN" sz="2300" noProof="1">
                <a:latin typeface="Times New Roman" pitchFamily="18" charset="0"/>
                <a:ea typeface="宋体" pitchFamily="2" charset="-122"/>
                <a:cs typeface="Times New Roman" pitchFamily="18" charset="0"/>
              </a:rPr>
              <a:t>10240</a:t>
            </a:r>
            <a:r>
              <a:rPr lang="zh-CN" altLang="en-US" sz="2300" noProof="1">
                <a:latin typeface="Times New Roman" pitchFamily="18" charset="0"/>
                <a:ea typeface="宋体" pitchFamily="2" charset="-122"/>
                <a:cs typeface="Times New Roman" pitchFamily="18" charset="0"/>
              </a:rPr>
              <a:t>的报文，收到这个应答报文后</a:t>
            </a:r>
            <a:r>
              <a:rPr lang="en-US" altLang="zh-CN" sz="2300" noProof="1">
                <a:latin typeface="Times New Roman" pitchFamily="18" charset="0"/>
                <a:ea typeface="宋体" pitchFamily="2" charset="-122"/>
                <a:cs typeface="Times New Roman" pitchFamily="18" charset="0"/>
              </a:rPr>
              <a:t>, A</a:t>
            </a:r>
            <a:r>
              <a:rPr lang="zh-CN" altLang="en-US" sz="2300" noProof="1">
                <a:latin typeface="Times New Roman" pitchFamily="18" charset="0"/>
                <a:ea typeface="宋体" pitchFamily="2" charset="-122"/>
                <a:cs typeface="Times New Roman" pitchFamily="18" charset="0"/>
              </a:rPr>
              <a:t>处拥塞窗口的大小是多少？</a:t>
            </a:r>
          </a:p>
          <a:p>
            <a:pPr marL="344153" lvl="1" indent="0" eaLnBrk="1" fontAlgn="auto" hangingPunct="1">
              <a:spcAft>
                <a:spcPts val="0"/>
              </a:spcAft>
              <a:buNone/>
              <a:defRPr/>
            </a:pPr>
            <a:r>
              <a:rPr lang="en-US" altLang="zh-CN" sz="2300" noProof="1">
                <a:latin typeface="Times New Roman" pitchFamily="18" charset="0"/>
                <a:ea typeface="宋体" pitchFamily="2" charset="-122"/>
                <a:cs typeface="Times New Roman" pitchFamily="18" charset="0"/>
              </a:rPr>
              <a:t>2. </a:t>
            </a:r>
            <a:r>
              <a:rPr lang="zh-CN" altLang="en-US" sz="2300" noProof="1">
                <a:latin typeface="Times New Roman" pitchFamily="18" charset="0"/>
                <a:ea typeface="宋体" pitchFamily="2" charset="-122"/>
                <a:cs typeface="Times New Roman" pitchFamily="18" charset="0"/>
              </a:rPr>
              <a:t>当收到</a:t>
            </a:r>
            <a:r>
              <a:rPr lang="en-US" altLang="zh-CN" sz="2300" noProof="1">
                <a:latin typeface="Times New Roman" pitchFamily="18" charset="0"/>
                <a:ea typeface="宋体" pitchFamily="2" charset="-122"/>
                <a:cs typeface="Times New Roman" pitchFamily="18" charset="0"/>
              </a:rPr>
              <a:t>ACK = 32768</a:t>
            </a:r>
            <a:r>
              <a:rPr lang="zh-CN" altLang="en-US" sz="2300" noProof="1">
                <a:latin typeface="Times New Roman" pitchFamily="18" charset="0"/>
                <a:ea typeface="宋体" pitchFamily="2" charset="-122"/>
                <a:cs typeface="Times New Roman" pitchFamily="18" charset="0"/>
              </a:rPr>
              <a:t>的报文后，</a:t>
            </a:r>
            <a:r>
              <a:rPr lang="en-US" altLang="zh-CN" sz="2300" noProof="1">
                <a:latin typeface="Times New Roman" pitchFamily="18" charset="0"/>
                <a:ea typeface="宋体" pitchFamily="2" charset="-122"/>
                <a:cs typeface="Times New Roman" pitchFamily="18" charset="0"/>
              </a:rPr>
              <a:t>A</a:t>
            </a:r>
            <a:r>
              <a:rPr lang="zh-CN" altLang="en-US" sz="2300" noProof="1">
                <a:latin typeface="Times New Roman" pitchFamily="18" charset="0"/>
                <a:ea typeface="宋体" pitchFamily="2" charset="-122"/>
                <a:cs typeface="Times New Roman" pitchFamily="18" charset="0"/>
              </a:rPr>
              <a:t>处拥塞窗口的大小是多少？</a:t>
            </a:r>
          </a:p>
          <a:p>
            <a:pPr marL="344153" lvl="1" indent="0" eaLnBrk="1" fontAlgn="auto" hangingPunct="1">
              <a:spcAft>
                <a:spcPts val="0"/>
              </a:spcAft>
              <a:buNone/>
              <a:defRPr/>
            </a:pPr>
            <a:r>
              <a:rPr lang="en-US" altLang="zh-CN" sz="2300" noProof="1">
                <a:latin typeface="Times New Roman" pitchFamily="18" charset="0"/>
                <a:ea typeface="宋体" pitchFamily="2" charset="-122"/>
                <a:cs typeface="Times New Roman" pitchFamily="18" charset="0"/>
              </a:rPr>
              <a:t>3. </a:t>
            </a:r>
            <a:r>
              <a:rPr lang="zh-CN" altLang="en-US" sz="2300" noProof="1">
                <a:latin typeface="Times New Roman" pitchFamily="18" charset="0"/>
                <a:ea typeface="宋体" pitchFamily="2" charset="-122"/>
                <a:cs typeface="Times New Roman" pitchFamily="18" charset="0"/>
              </a:rPr>
              <a:t>当阈值为</a:t>
            </a:r>
            <a:r>
              <a:rPr lang="en-US" altLang="zh-CN" sz="2300" noProof="1">
                <a:latin typeface="Times New Roman" pitchFamily="18" charset="0"/>
                <a:ea typeface="宋体" pitchFamily="2" charset="-122"/>
                <a:cs typeface="Times New Roman" pitchFamily="18" charset="0"/>
              </a:rPr>
              <a:t>32K</a:t>
            </a:r>
            <a:r>
              <a:rPr lang="zh-CN" altLang="en-US" sz="2300" noProof="1">
                <a:latin typeface="Times New Roman" pitchFamily="18" charset="0"/>
                <a:ea typeface="宋体" pitchFamily="2" charset="-122"/>
                <a:cs typeface="Times New Roman" pitchFamily="18" charset="0"/>
              </a:rPr>
              <a:t>字节、拥塞窗口为</a:t>
            </a:r>
            <a:r>
              <a:rPr lang="en-US" altLang="zh-CN" sz="2300" noProof="1">
                <a:latin typeface="Times New Roman" pitchFamily="18" charset="0"/>
                <a:ea typeface="宋体" pitchFamily="2" charset="-122"/>
                <a:cs typeface="Times New Roman" pitchFamily="18" charset="0"/>
              </a:rPr>
              <a:t>40K</a:t>
            </a:r>
            <a:r>
              <a:rPr lang="zh-CN" altLang="en-US" sz="2300" noProof="1">
                <a:latin typeface="Times New Roman" pitchFamily="18" charset="0"/>
                <a:ea typeface="宋体" pitchFamily="2" charset="-122"/>
                <a:cs typeface="Times New Roman" pitchFamily="18" charset="0"/>
              </a:rPr>
              <a:t>字节时</a:t>
            </a:r>
            <a:r>
              <a:rPr lang="en-US" altLang="zh-CN" sz="2300" noProof="1">
                <a:latin typeface="Times New Roman" pitchFamily="18" charset="0"/>
                <a:ea typeface="宋体" pitchFamily="2" charset="-122"/>
                <a:cs typeface="Times New Roman" pitchFamily="18" charset="0"/>
              </a:rPr>
              <a:t>, </a:t>
            </a:r>
            <a:r>
              <a:rPr lang="zh-CN" altLang="en-US" sz="2300" noProof="1">
                <a:latin typeface="Times New Roman" pitchFamily="18" charset="0"/>
                <a:ea typeface="宋体" pitchFamily="2" charset="-122"/>
                <a:cs typeface="Times New Roman" pitchFamily="18" charset="0"/>
              </a:rPr>
              <a:t>发送方发生了超时，求超时发生后拥塞窗口的大小和阈值的大小。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答案</a:t>
            </a:r>
          </a:p>
        </p:txBody>
      </p:sp>
      <p:sp>
        <p:nvSpPr>
          <p:cNvPr id="60419" name="Rectangle 3"/>
          <p:cNvSpPr>
            <a:spLocks noGrp="1" noChangeArrowheads="1"/>
          </p:cNvSpPr>
          <p:nvPr>
            <p:ph idx="1"/>
          </p:nvPr>
        </p:nvSpPr>
        <p:spPr>
          <a:xfrm>
            <a:off x="1043608" y="1563639"/>
            <a:ext cx="7378080" cy="2515444"/>
          </a:xfrm>
        </p:spPr>
        <p:txBody>
          <a:bodyPr/>
          <a:lstStyle/>
          <a:p>
            <a:pPr algn="just" eaLnBrk="1" hangingPunct="1">
              <a:spcBef>
                <a:spcPct val="0"/>
              </a:spcBef>
              <a:buFont typeface="Wingdings" pitchFamily="2" charset="2"/>
              <a:buNone/>
            </a:pP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收到的为第</a:t>
            </a:r>
            <a:r>
              <a:rPr lang="en-US" altLang="zh-CN" sz="2400" dirty="0">
                <a:latin typeface="Times New Roman" pitchFamily="18" charset="0"/>
                <a:ea typeface="宋体" pitchFamily="2" charset="-122"/>
                <a:cs typeface="Times New Roman" pitchFamily="18" charset="0"/>
              </a:rPr>
              <a:t>10</a:t>
            </a:r>
            <a:r>
              <a:rPr lang="zh-CN" altLang="en-US" sz="2400" dirty="0">
                <a:latin typeface="Times New Roman" pitchFamily="18" charset="0"/>
                <a:ea typeface="宋体" pitchFamily="2" charset="-122"/>
                <a:cs typeface="Times New Roman" pitchFamily="18" charset="0"/>
              </a:rPr>
              <a:t>个报文的应答</a:t>
            </a:r>
            <a:r>
              <a:rPr lang="en-US" altLang="zh-CN" sz="2400" dirty="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变化后拥塞窗口的大小为</a:t>
            </a:r>
            <a:r>
              <a:rPr lang="en-US" altLang="zh-CN" sz="2400" dirty="0">
                <a:latin typeface="Times New Roman" pitchFamily="18" charset="0"/>
                <a:ea typeface="宋体" pitchFamily="2" charset="-122"/>
                <a:cs typeface="Times New Roman" pitchFamily="18" charset="0"/>
              </a:rPr>
              <a:t>11</a:t>
            </a:r>
            <a:r>
              <a:rPr lang="zh-CN" altLang="en-US" sz="2400" dirty="0">
                <a:latin typeface="Times New Roman" pitchFamily="18" charset="0"/>
                <a:ea typeface="宋体" pitchFamily="2" charset="-122"/>
                <a:cs typeface="Times New Roman" pitchFamily="18" charset="0"/>
              </a:rPr>
              <a:t>。</a:t>
            </a:r>
          </a:p>
          <a:p>
            <a:pPr algn="just" eaLnBrk="1" hangingPunct="1">
              <a:spcBef>
                <a:spcPct val="0"/>
              </a:spcBef>
              <a:buFont typeface="Wingdings" pitchFamily="2" charset="2"/>
              <a:buNone/>
            </a:pPr>
            <a:r>
              <a:rPr lang="en-US" altLang="zh-CN" sz="2400" dirty="0">
                <a:latin typeface="Times New Roman" pitchFamily="18" charset="0"/>
                <a:ea typeface="宋体" pitchFamily="2" charset="-122"/>
                <a:cs typeface="Times New Roman" pitchFamily="18" charset="0"/>
              </a:rPr>
              <a:t>2.</a:t>
            </a:r>
            <a:r>
              <a:rPr lang="zh-CN" altLang="en-US" sz="2400" dirty="0">
                <a:latin typeface="Times New Roman" pitchFamily="18" charset="0"/>
                <a:ea typeface="宋体" pitchFamily="2" charset="-122"/>
                <a:cs typeface="Times New Roman" pitchFamily="18" charset="0"/>
              </a:rPr>
              <a:t>收到的为第</a:t>
            </a:r>
            <a:r>
              <a:rPr lang="en-US" altLang="zh-CN" sz="2400" dirty="0">
                <a:latin typeface="Times New Roman" pitchFamily="18" charset="0"/>
                <a:ea typeface="宋体" pitchFamily="2" charset="-122"/>
                <a:cs typeface="Times New Roman" pitchFamily="18" charset="0"/>
              </a:rPr>
              <a:t>32</a:t>
            </a:r>
            <a:r>
              <a:rPr lang="zh-CN" altLang="en-US" sz="2400" dirty="0">
                <a:latin typeface="Times New Roman" pitchFamily="18" charset="0"/>
                <a:ea typeface="宋体" pitchFamily="2" charset="-122"/>
                <a:cs typeface="Times New Roman" pitchFamily="18" charset="0"/>
              </a:rPr>
              <a:t>个报文的应答</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这时拥塞窗口已经超过阈值</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应当使用线性增长，变化后的拥塞窗口大小为 </a:t>
            </a:r>
            <a:r>
              <a:rPr lang="en-US" altLang="zh-CN" sz="2400" dirty="0">
                <a:latin typeface="Times New Roman" pitchFamily="18" charset="0"/>
                <a:ea typeface="宋体" pitchFamily="2" charset="-122"/>
                <a:cs typeface="Times New Roman" pitchFamily="18" charset="0"/>
              </a:rPr>
              <a:t>32 K</a:t>
            </a:r>
            <a:r>
              <a:rPr lang="zh-CN" altLang="en-US" sz="2400" dirty="0">
                <a:latin typeface="Times New Roman" pitchFamily="18" charset="0"/>
                <a:ea typeface="宋体" pitchFamily="2" charset="-122"/>
                <a:cs typeface="Times New Roman" pitchFamily="18" charset="0"/>
              </a:rPr>
              <a:t>字节。</a:t>
            </a:r>
          </a:p>
          <a:p>
            <a:pPr algn="just" eaLnBrk="1" hangingPunct="1">
              <a:spcBef>
                <a:spcPct val="0"/>
              </a:spcBef>
              <a:buFont typeface="Wingdings" pitchFamily="2" charset="2"/>
              <a:buNone/>
            </a:pPr>
            <a:r>
              <a:rPr lang="en-US" altLang="zh-CN" sz="2400" dirty="0">
                <a:latin typeface="Times New Roman" pitchFamily="18" charset="0"/>
                <a:ea typeface="宋体" pitchFamily="2" charset="-122"/>
                <a:cs typeface="Times New Roman" pitchFamily="18" charset="0"/>
              </a:rPr>
              <a:t>3.</a:t>
            </a:r>
            <a:r>
              <a:rPr lang="zh-CN" altLang="en-US" sz="2400" dirty="0">
                <a:latin typeface="Times New Roman" pitchFamily="18" charset="0"/>
                <a:ea typeface="宋体" pitchFamily="2" charset="-122"/>
                <a:cs typeface="Times New Roman" pitchFamily="18" charset="0"/>
              </a:rPr>
              <a:t>拥塞窗口 ＝ </a:t>
            </a:r>
            <a:r>
              <a:rPr lang="en-US" altLang="zh-CN" sz="2400" dirty="0">
                <a:latin typeface="Times New Roman" pitchFamily="18" charset="0"/>
                <a:ea typeface="宋体" pitchFamily="2" charset="-122"/>
                <a:cs typeface="Times New Roman" pitchFamily="18" charset="0"/>
              </a:rPr>
              <a:t>1 MSS = 1KB</a:t>
            </a:r>
            <a:r>
              <a:rPr lang="zh-CN" altLang="en-US" sz="2400" dirty="0">
                <a:latin typeface="Times New Roman" pitchFamily="18" charset="0"/>
                <a:ea typeface="宋体" pitchFamily="2" charset="-122"/>
                <a:cs typeface="Times New Roman" pitchFamily="18" charset="0"/>
              </a:rPr>
              <a:t>，阈值 ＝ </a:t>
            </a:r>
            <a:r>
              <a:rPr lang="en-US" altLang="zh-CN" sz="2400" dirty="0">
                <a:latin typeface="Times New Roman" pitchFamily="18" charset="0"/>
                <a:ea typeface="宋体" pitchFamily="2" charset="-122"/>
                <a:cs typeface="Times New Roman" pitchFamily="18" charset="0"/>
              </a:rPr>
              <a:t>40 / 2 = 20 KB</a:t>
            </a:r>
            <a:r>
              <a:rPr lang="zh-CN" altLang="en-US" sz="2400" dirty="0">
                <a:latin typeface="Times New Roman" pitchFamily="18" charset="0"/>
                <a:ea typeface="宋体" pitchFamily="2" charset="-122"/>
                <a:cs typeface="Times New Roman" pitchFamily="18" charset="0"/>
              </a:rPr>
              <a:t>。</a:t>
            </a:r>
          </a:p>
          <a:p>
            <a:pPr algn="just" eaLnBrk="1" hangingPunct="1">
              <a:spcBef>
                <a:spcPct val="0"/>
              </a:spcBef>
              <a:buFont typeface="Wingdings" pitchFamily="2" charset="2"/>
              <a:buNone/>
            </a:pPr>
            <a:endParaRPr lang="en-US" altLang="zh-CN" dirty="0" smtClean="0">
              <a:latin typeface="Times New Roman" pitchFamily="18" charset="0"/>
              <a:ea typeface="宋体" pitchFamily="2" charset="-122"/>
              <a:cs typeface="Times New Roman" pitchFamily="18" charset="0"/>
            </a:endParaRPr>
          </a:p>
          <a:p>
            <a:pPr eaLnBrk="1" hangingPunct="1"/>
            <a:endParaRPr lang="zh-CN" altLang="en-US" dirty="0" smtClean="0">
              <a:latin typeface="Times New Roman" pitchFamily="18" charset="0"/>
              <a:ea typeface="宋体" pitchFamily="2" charset="-122"/>
              <a:cs typeface="Times New Roman" pitchFamily="18"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itchFamily="18" charset="0"/>
                <a:ea typeface="宋体" pitchFamily="2" charset="-122"/>
                <a:cs typeface="Times New Roman" pitchFamily="18" charset="0"/>
              </a:rPr>
              <a:t>2.  </a:t>
            </a:r>
            <a:r>
              <a:rPr lang="zh-CN" altLang="en-US" dirty="0" smtClean="0">
                <a:latin typeface="Times New Roman" pitchFamily="18" charset="0"/>
                <a:ea typeface="宋体" pitchFamily="2" charset="-122"/>
                <a:cs typeface="Times New Roman" pitchFamily="18" charset="0"/>
              </a:rPr>
              <a:t>快重传和快恢复</a:t>
            </a:r>
          </a:p>
        </p:txBody>
      </p:sp>
      <p:sp>
        <p:nvSpPr>
          <p:cNvPr id="539651" name="Rectangle 3"/>
          <p:cNvSpPr>
            <a:spLocks noGrp="1" noChangeArrowheads="1"/>
          </p:cNvSpPr>
          <p:nvPr>
            <p:ph idx="1"/>
          </p:nvPr>
        </p:nvSpPr>
        <p:spPr>
          <a:xfrm>
            <a:off x="683569" y="1563638"/>
            <a:ext cx="7560320" cy="2535684"/>
          </a:xfrm>
        </p:spPr>
        <p:txBody>
          <a:bodyPr/>
          <a:lstStyle/>
          <a:p>
            <a:pPr algn="just" eaLnBrk="1" hangingPunct="1">
              <a:lnSpc>
                <a:spcPct val="110000"/>
              </a:lnSpc>
            </a:pPr>
            <a:r>
              <a:rPr lang="zh-CN" altLang="en-US" sz="2200" dirty="0">
                <a:latin typeface="Times New Roman" pitchFamily="18" charset="0"/>
                <a:ea typeface="宋体" pitchFamily="2" charset="-122"/>
                <a:cs typeface="Times New Roman" pitchFamily="18" charset="0"/>
              </a:rPr>
              <a:t>快重传算法首先要求接收方每收到一个失序的报文段后就立即发出重复确认。这样做可以让发送方及早知道有报文段没有到达接收方。 </a:t>
            </a:r>
          </a:p>
          <a:p>
            <a:pPr algn="just" eaLnBrk="1" hangingPunct="1">
              <a:lnSpc>
                <a:spcPct val="110000"/>
              </a:lnSpc>
            </a:pPr>
            <a:r>
              <a:rPr lang="zh-CN" altLang="en-US" sz="2200" dirty="0">
                <a:latin typeface="Times New Roman" pitchFamily="18" charset="0"/>
                <a:ea typeface="宋体" pitchFamily="2" charset="-122"/>
                <a:cs typeface="Times New Roman" pitchFamily="18" charset="0"/>
              </a:rPr>
              <a:t>发送方只要一连收到三个重复确认就应当立即重传对方尚未收到的报文段。 </a:t>
            </a:r>
          </a:p>
          <a:p>
            <a:pPr algn="just" eaLnBrk="1" hangingPunct="1">
              <a:lnSpc>
                <a:spcPct val="110000"/>
              </a:lnSpc>
            </a:pPr>
            <a:r>
              <a:rPr lang="zh-CN" altLang="en-US" sz="2200" dirty="0">
                <a:latin typeface="Times New Roman" pitchFamily="18" charset="0"/>
                <a:ea typeface="宋体" pitchFamily="2" charset="-122"/>
                <a:cs typeface="Times New Roman" pitchFamily="18" charset="0"/>
              </a:rPr>
              <a:t>不难看出，快重传并非取消重传计时器，而是在某些情况下可更早地重传丢失的报文段。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idx="4294967295"/>
          </p:nvPr>
        </p:nvSpPr>
        <p:spPr>
          <a:xfrm>
            <a:off x="1187450" y="230983"/>
            <a:ext cx="6572250" cy="397669"/>
          </a:xfrm>
          <a:solidFill>
            <a:srgbClr val="FFFF99"/>
          </a:solidFill>
          <a:ln>
            <a:solidFill>
              <a:schemeClr val="folHlink"/>
            </a:solidFill>
            <a:miter lim="800000"/>
            <a:headEnd/>
            <a:tailEnd/>
          </a:ln>
          <a:effectLst>
            <a:outerShdw dist="35921" dir="2700000" algn="ctr" rotWithShape="0">
              <a:schemeClr val="bg2"/>
            </a:outerShdw>
          </a:effectLst>
        </p:spPr>
        <p:txBody>
          <a:bodyPr>
            <a:normAutofit fontScale="90000"/>
          </a:bodyPr>
          <a:lstStyle/>
          <a:p>
            <a:pPr algn="ctr" eaLnBrk="1" fontAlgn="auto" hangingPunct="1">
              <a:spcAft>
                <a:spcPts val="0"/>
              </a:spcAft>
              <a:defRPr/>
            </a:pPr>
            <a:r>
              <a:rPr lang="zh-CN" altLang="en-US" sz="3000" dirty="0">
                <a:latin typeface="Times New Roman" pitchFamily="18" charset="0"/>
                <a:ea typeface="宋体" pitchFamily="2" charset="-122"/>
                <a:cs typeface="Times New Roman" pitchFamily="18" charset="0"/>
              </a:rPr>
              <a:t>快重传举例</a:t>
            </a:r>
          </a:p>
        </p:txBody>
      </p:sp>
      <p:sp>
        <p:nvSpPr>
          <p:cNvPr id="63491" name="Text Box 73"/>
          <p:cNvSpPr txBox="1">
            <a:spLocks noChangeArrowheads="1"/>
          </p:cNvSpPr>
          <p:nvPr/>
        </p:nvSpPr>
        <p:spPr bwMode="auto">
          <a:xfrm>
            <a:off x="3459165" y="90130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发送方</a:t>
            </a:r>
          </a:p>
        </p:txBody>
      </p:sp>
      <p:sp>
        <p:nvSpPr>
          <p:cNvPr id="63492" name="Text Box 74"/>
          <p:cNvSpPr txBox="1">
            <a:spLocks noChangeArrowheads="1"/>
          </p:cNvSpPr>
          <p:nvPr/>
        </p:nvSpPr>
        <p:spPr bwMode="auto">
          <a:xfrm>
            <a:off x="6750052" y="94774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接收方</a:t>
            </a:r>
          </a:p>
        </p:txBody>
      </p:sp>
      <p:sp>
        <p:nvSpPr>
          <p:cNvPr id="63493" name="Text Box 75"/>
          <p:cNvSpPr txBox="1">
            <a:spLocks noChangeArrowheads="1"/>
          </p:cNvSpPr>
          <p:nvPr/>
        </p:nvSpPr>
        <p:spPr bwMode="auto">
          <a:xfrm>
            <a:off x="2944816" y="1221582"/>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1</a:t>
            </a:r>
          </a:p>
        </p:txBody>
      </p:sp>
      <p:sp>
        <p:nvSpPr>
          <p:cNvPr id="63494" name="Line 76"/>
          <p:cNvSpPr>
            <a:spLocks noChangeShapeType="1"/>
          </p:cNvSpPr>
          <p:nvPr/>
        </p:nvSpPr>
        <p:spPr bwMode="auto">
          <a:xfrm>
            <a:off x="3922715" y="1404939"/>
            <a:ext cx="3400425"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495" name="Line 78"/>
          <p:cNvSpPr>
            <a:spLocks noChangeShapeType="1"/>
          </p:cNvSpPr>
          <p:nvPr/>
        </p:nvSpPr>
        <p:spPr bwMode="auto">
          <a:xfrm flipH="1">
            <a:off x="3922715" y="1732362"/>
            <a:ext cx="3400425" cy="23574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496" name="Text Box 79"/>
          <p:cNvSpPr txBox="1">
            <a:spLocks noChangeArrowheads="1"/>
          </p:cNvSpPr>
          <p:nvPr/>
        </p:nvSpPr>
        <p:spPr bwMode="auto">
          <a:xfrm>
            <a:off x="7221541" y="1600201"/>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 </a:t>
            </a:r>
            <a:r>
              <a:rPr lang="zh-CN" altLang="en-US" sz="1800">
                <a:solidFill>
                  <a:srgbClr val="000099"/>
                </a:solidFill>
                <a:ea typeface="黑体" pitchFamily="49" charset="-122"/>
              </a:rPr>
              <a:t>确认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1</a:t>
            </a:r>
            <a:endParaRPr lang="en-US" altLang="zh-CN" sz="1800">
              <a:solidFill>
                <a:srgbClr val="000099"/>
              </a:solidFill>
              <a:ea typeface="黑体" pitchFamily="49" charset="-122"/>
            </a:endParaRPr>
          </a:p>
        </p:txBody>
      </p:sp>
      <p:sp>
        <p:nvSpPr>
          <p:cNvPr id="63497" name="Text Box 81"/>
          <p:cNvSpPr txBox="1">
            <a:spLocks noChangeArrowheads="1"/>
          </p:cNvSpPr>
          <p:nvPr/>
        </p:nvSpPr>
        <p:spPr bwMode="auto">
          <a:xfrm>
            <a:off x="3929065" y="4314826"/>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i="1">
                <a:solidFill>
                  <a:srgbClr val="000099"/>
                </a:solidFill>
                <a:ea typeface="黑体" pitchFamily="49" charset="-122"/>
              </a:rPr>
              <a:t>t</a:t>
            </a:r>
          </a:p>
        </p:txBody>
      </p:sp>
      <p:grpSp>
        <p:nvGrpSpPr>
          <p:cNvPr id="63498" name="Group 82"/>
          <p:cNvGrpSpPr>
            <a:grpSpLocks/>
          </p:cNvGrpSpPr>
          <p:nvPr/>
        </p:nvGrpSpPr>
        <p:grpSpPr bwMode="auto">
          <a:xfrm>
            <a:off x="3922715" y="1289450"/>
            <a:ext cx="3400425" cy="3259931"/>
            <a:chOff x="1607" y="677"/>
            <a:chExt cx="1640" cy="2728"/>
          </a:xfrm>
        </p:grpSpPr>
        <p:sp>
          <p:nvSpPr>
            <p:cNvPr id="63532" name="Line 83"/>
            <p:cNvSpPr>
              <a:spLocks noChangeShapeType="1"/>
            </p:cNvSpPr>
            <p:nvPr/>
          </p:nvSpPr>
          <p:spPr bwMode="auto">
            <a:xfrm>
              <a:off x="1607" y="677"/>
              <a:ext cx="0" cy="2728"/>
            </a:xfrm>
            <a:prstGeom prst="line">
              <a:avLst/>
            </a:prstGeom>
            <a:noFill/>
            <a:ln w="952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3533" name="Line 84"/>
            <p:cNvSpPr>
              <a:spLocks noChangeShapeType="1"/>
            </p:cNvSpPr>
            <p:nvPr/>
          </p:nvSpPr>
          <p:spPr bwMode="auto">
            <a:xfrm>
              <a:off x="3247" y="677"/>
              <a:ext cx="0" cy="2728"/>
            </a:xfrm>
            <a:prstGeom prst="line">
              <a:avLst/>
            </a:prstGeom>
            <a:noFill/>
            <a:ln w="952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63499" name="Text Box 86"/>
          <p:cNvSpPr txBox="1">
            <a:spLocks noChangeArrowheads="1"/>
          </p:cNvSpPr>
          <p:nvPr/>
        </p:nvSpPr>
        <p:spPr bwMode="auto">
          <a:xfrm>
            <a:off x="7221538" y="1965724"/>
            <a:ext cx="1495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 </a:t>
            </a:r>
            <a:r>
              <a:rPr lang="zh-CN" altLang="en-US" sz="1800">
                <a:solidFill>
                  <a:srgbClr val="000099"/>
                </a:solidFill>
                <a:ea typeface="黑体" pitchFamily="49" charset="-122"/>
              </a:rPr>
              <a:t>确认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2 </a:t>
            </a:r>
            <a:endParaRPr lang="en-US" altLang="zh-CN" sz="1800">
              <a:solidFill>
                <a:srgbClr val="000099"/>
              </a:solidFill>
              <a:ea typeface="黑体" pitchFamily="49" charset="-122"/>
            </a:endParaRPr>
          </a:p>
        </p:txBody>
      </p:sp>
      <p:sp>
        <p:nvSpPr>
          <p:cNvPr id="63500" name="Line 87"/>
          <p:cNvSpPr>
            <a:spLocks noChangeShapeType="1"/>
          </p:cNvSpPr>
          <p:nvPr/>
        </p:nvSpPr>
        <p:spPr bwMode="auto">
          <a:xfrm flipH="1">
            <a:off x="3922715" y="2125268"/>
            <a:ext cx="3400425" cy="23455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01" name="Line 88"/>
          <p:cNvSpPr>
            <a:spLocks noChangeShapeType="1"/>
          </p:cNvSpPr>
          <p:nvPr/>
        </p:nvSpPr>
        <p:spPr bwMode="auto">
          <a:xfrm flipH="1">
            <a:off x="3922715" y="2908699"/>
            <a:ext cx="3400425" cy="23336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02" name="Line 89"/>
          <p:cNvSpPr>
            <a:spLocks noChangeShapeType="1"/>
          </p:cNvSpPr>
          <p:nvPr/>
        </p:nvSpPr>
        <p:spPr bwMode="auto">
          <a:xfrm flipH="1">
            <a:off x="3922715" y="3298032"/>
            <a:ext cx="3400425" cy="23574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03" name="Line 90"/>
          <p:cNvSpPr>
            <a:spLocks noChangeShapeType="1"/>
          </p:cNvSpPr>
          <p:nvPr/>
        </p:nvSpPr>
        <p:spPr bwMode="auto">
          <a:xfrm flipH="1">
            <a:off x="3922715" y="3687366"/>
            <a:ext cx="3400425" cy="23693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04" name="Text Box 91"/>
          <p:cNvSpPr txBox="1">
            <a:spLocks noChangeArrowheads="1"/>
          </p:cNvSpPr>
          <p:nvPr/>
        </p:nvSpPr>
        <p:spPr bwMode="auto">
          <a:xfrm>
            <a:off x="2944816" y="159901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2</a:t>
            </a:r>
          </a:p>
        </p:txBody>
      </p:sp>
      <p:sp>
        <p:nvSpPr>
          <p:cNvPr id="63505" name="Text Box 92"/>
          <p:cNvSpPr txBox="1">
            <a:spLocks noChangeArrowheads="1"/>
          </p:cNvSpPr>
          <p:nvPr/>
        </p:nvSpPr>
        <p:spPr bwMode="auto">
          <a:xfrm>
            <a:off x="2944816" y="1981201"/>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3</a:t>
            </a:r>
          </a:p>
        </p:txBody>
      </p:sp>
      <p:sp>
        <p:nvSpPr>
          <p:cNvPr id="63506" name="Text Box 93"/>
          <p:cNvSpPr txBox="1">
            <a:spLocks noChangeArrowheads="1"/>
          </p:cNvSpPr>
          <p:nvPr/>
        </p:nvSpPr>
        <p:spPr bwMode="auto">
          <a:xfrm>
            <a:off x="2944816" y="236101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4</a:t>
            </a:r>
          </a:p>
        </p:txBody>
      </p:sp>
      <p:sp>
        <p:nvSpPr>
          <p:cNvPr id="63507" name="Line 94"/>
          <p:cNvSpPr>
            <a:spLocks noChangeShapeType="1"/>
          </p:cNvSpPr>
          <p:nvPr/>
        </p:nvSpPr>
        <p:spPr bwMode="auto">
          <a:xfrm>
            <a:off x="3922715" y="2593182"/>
            <a:ext cx="3400425"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08" name="Text Box 95"/>
          <p:cNvSpPr txBox="1">
            <a:spLocks noChangeArrowheads="1"/>
          </p:cNvSpPr>
          <p:nvPr/>
        </p:nvSpPr>
        <p:spPr bwMode="auto">
          <a:xfrm>
            <a:off x="5661676" y="2139555"/>
            <a:ext cx="65433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b="1">
                <a:solidFill>
                  <a:srgbClr val="000099"/>
                </a:solidFill>
                <a:ea typeface="黑体" pitchFamily="49" charset="-122"/>
              </a:rPr>
              <a:t>   </a:t>
            </a:r>
            <a:r>
              <a:rPr lang="zh-CN" altLang="en-US" b="1">
                <a:solidFill>
                  <a:srgbClr val="000099"/>
                </a:solidFill>
                <a:ea typeface="黑体" pitchFamily="49" charset="-122"/>
              </a:rPr>
              <a:t>？</a:t>
            </a:r>
          </a:p>
        </p:txBody>
      </p:sp>
      <p:sp>
        <p:nvSpPr>
          <p:cNvPr id="63509" name="Text Box 96"/>
          <p:cNvSpPr txBox="1">
            <a:spLocks noChangeArrowheads="1"/>
          </p:cNvSpPr>
          <p:nvPr/>
        </p:nvSpPr>
        <p:spPr bwMode="auto">
          <a:xfrm>
            <a:off x="2944816" y="2771776"/>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5</a:t>
            </a:r>
          </a:p>
        </p:txBody>
      </p:sp>
      <p:sp>
        <p:nvSpPr>
          <p:cNvPr id="63510" name="Text Box 97"/>
          <p:cNvSpPr txBox="1">
            <a:spLocks noChangeArrowheads="1"/>
          </p:cNvSpPr>
          <p:nvPr/>
        </p:nvSpPr>
        <p:spPr bwMode="auto">
          <a:xfrm>
            <a:off x="2944816" y="3162301"/>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6</a:t>
            </a:r>
          </a:p>
        </p:txBody>
      </p:sp>
      <p:sp>
        <p:nvSpPr>
          <p:cNvPr id="63511" name="Text Box 98"/>
          <p:cNvSpPr txBox="1">
            <a:spLocks noChangeArrowheads="1"/>
          </p:cNvSpPr>
          <p:nvPr/>
        </p:nvSpPr>
        <p:spPr bwMode="auto">
          <a:xfrm>
            <a:off x="7221540" y="2694385"/>
            <a:ext cx="15359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 </a:t>
            </a:r>
            <a:r>
              <a:rPr lang="zh-CN" altLang="en-US" sz="1800">
                <a:solidFill>
                  <a:srgbClr val="000099"/>
                </a:solidFill>
                <a:ea typeface="黑体" pitchFamily="49" charset="-122"/>
              </a:rPr>
              <a:t>重复确认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2 </a:t>
            </a:r>
            <a:endParaRPr lang="en-US" altLang="zh-CN" sz="1800">
              <a:solidFill>
                <a:srgbClr val="000099"/>
              </a:solidFill>
              <a:ea typeface="黑体" pitchFamily="49" charset="-122"/>
            </a:endParaRPr>
          </a:p>
        </p:txBody>
      </p:sp>
      <p:grpSp>
        <p:nvGrpSpPr>
          <p:cNvPr id="3" name="Group 117"/>
          <p:cNvGrpSpPr>
            <a:grpSpLocks/>
          </p:cNvGrpSpPr>
          <p:nvPr/>
        </p:nvGrpSpPr>
        <p:grpSpPr bwMode="auto">
          <a:xfrm>
            <a:off x="3922715" y="3870721"/>
            <a:ext cx="3400425" cy="446485"/>
            <a:chOff x="2471" y="3251"/>
            <a:chExt cx="2142" cy="375"/>
          </a:xfrm>
        </p:grpSpPr>
        <p:sp>
          <p:nvSpPr>
            <p:cNvPr id="63530" name="Line 80"/>
            <p:cNvSpPr>
              <a:spLocks noChangeShapeType="1"/>
            </p:cNvSpPr>
            <p:nvPr/>
          </p:nvSpPr>
          <p:spPr bwMode="auto">
            <a:xfrm>
              <a:off x="2471" y="3427"/>
              <a:ext cx="2142" cy="199"/>
            </a:xfrm>
            <a:prstGeom prst="line">
              <a:avLst/>
            </a:prstGeom>
            <a:noFill/>
            <a:ln w="38100">
              <a:solidFill>
                <a:srgbClr val="99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3531" name="Text Box 99"/>
            <p:cNvSpPr txBox="1">
              <a:spLocks noChangeArrowheads="1"/>
            </p:cNvSpPr>
            <p:nvPr/>
          </p:nvSpPr>
          <p:spPr bwMode="auto">
            <a:xfrm rot="275181">
              <a:off x="3189" y="3251"/>
              <a:ext cx="9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立即重传 </a:t>
              </a:r>
              <a:r>
                <a:rPr lang="en-US" altLang="zh-CN">
                  <a:solidFill>
                    <a:srgbClr val="000099"/>
                  </a:solidFill>
                  <a:ea typeface="黑体" pitchFamily="49" charset="-122"/>
                </a:rPr>
                <a:t>M</a:t>
              </a:r>
              <a:r>
                <a:rPr lang="en-US" altLang="zh-CN" baseline="-25000">
                  <a:solidFill>
                    <a:srgbClr val="000099"/>
                  </a:solidFill>
                  <a:ea typeface="黑体" pitchFamily="49" charset="-122"/>
                </a:rPr>
                <a:t>3</a:t>
              </a:r>
            </a:p>
          </p:txBody>
        </p:sp>
      </p:grpSp>
      <p:sp>
        <p:nvSpPr>
          <p:cNvPr id="63513" name="Text Box 100"/>
          <p:cNvSpPr txBox="1">
            <a:spLocks noChangeArrowheads="1"/>
          </p:cNvSpPr>
          <p:nvPr/>
        </p:nvSpPr>
        <p:spPr bwMode="auto">
          <a:xfrm>
            <a:off x="7221540" y="3109915"/>
            <a:ext cx="15359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 </a:t>
            </a:r>
            <a:r>
              <a:rPr lang="zh-CN" altLang="en-US" sz="1800">
                <a:solidFill>
                  <a:srgbClr val="000099"/>
                </a:solidFill>
                <a:ea typeface="黑体" pitchFamily="49" charset="-122"/>
              </a:rPr>
              <a:t>重复确认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2 </a:t>
            </a:r>
            <a:endParaRPr lang="en-US" altLang="zh-CN" sz="1800">
              <a:solidFill>
                <a:srgbClr val="000099"/>
              </a:solidFill>
              <a:ea typeface="黑体" pitchFamily="49" charset="-122"/>
            </a:endParaRPr>
          </a:p>
        </p:txBody>
      </p:sp>
      <p:sp>
        <p:nvSpPr>
          <p:cNvPr id="63514" name="Text Box 103"/>
          <p:cNvSpPr txBox="1">
            <a:spLocks noChangeArrowheads="1"/>
          </p:cNvSpPr>
          <p:nvPr/>
        </p:nvSpPr>
        <p:spPr bwMode="auto">
          <a:xfrm>
            <a:off x="7221540" y="3501631"/>
            <a:ext cx="15359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 </a:t>
            </a:r>
            <a:r>
              <a:rPr lang="zh-CN" altLang="en-US" sz="1800">
                <a:solidFill>
                  <a:srgbClr val="000099"/>
                </a:solidFill>
                <a:ea typeface="黑体" pitchFamily="49" charset="-122"/>
              </a:rPr>
              <a:t>重复确认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2 </a:t>
            </a:r>
            <a:endParaRPr lang="en-US" altLang="zh-CN" sz="1800">
              <a:solidFill>
                <a:srgbClr val="000099"/>
              </a:solidFill>
              <a:ea typeface="黑体" pitchFamily="49" charset="-122"/>
            </a:endParaRPr>
          </a:p>
        </p:txBody>
      </p:sp>
      <p:sp>
        <p:nvSpPr>
          <p:cNvPr id="63515" name="Text Box 104"/>
          <p:cNvSpPr txBox="1">
            <a:spLocks noChangeArrowheads="1"/>
          </p:cNvSpPr>
          <p:nvPr/>
        </p:nvSpPr>
        <p:spPr bwMode="auto">
          <a:xfrm>
            <a:off x="7313614" y="4314826"/>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i="1">
                <a:solidFill>
                  <a:srgbClr val="000099"/>
                </a:solidFill>
                <a:ea typeface="黑体" pitchFamily="49" charset="-122"/>
              </a:rPr>
              <a:t>t</a:t>
            </a:r>
          </a:p>
        </p:txBody>
      </p:sp>
      <p:sp>
        <p:nvSpPr>
          <p:cNvPr id="63516" name="Line 110"/>
          <p:cNvSpPr>
            <a:spLocks noChangeShapeType="1"/>
          </p:cNvSpPr>
          <p:nvPr/>
        </p:nvSpPr>
        <p:spPr bwMode="auto">
          <a:xfrm>
            <a:off x="3929066" y="3767139"/>
            <a:ext cx="3398837"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17" name="Text Box 111"/>
          <p:cNvSpPr txBox="1">
            <a:spLocks noChangeArrowheads="1"/>
          </p:cNvSpPr>
          <p:nvPr/>
        </p:nvSpPr>
        <p:spPr bwMode="auto">
          <a:xfrm>
            <a:off x="2944816" y="3577831"/>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发送 </a:t>
            </a:r>
            <a:r>
              <a:rPr lang="en-US" altLang="zh-CN" sz="1800">
                <a:solidFill>
                  <a:srgbClr val="000099"/>
                </a:solidFill>
                <a:ea typeface="黑体" pitchFamily="49" charset="-122"/>
              </a:rPr>
              <a:t>M</a:t>
            </a:r>
            <a:r>
              <a:rPr lang="en-US" altLang="zh-CN" sz="1800" baseline="-25000">
                <a:solidFill>
                  <a:srgbClr val="000099"/>
                </a:solidFill>
                <a:ea typeface="黑体" pitchFamily="49" charset="-122"/>
              </a:rPr>
              <a:t>7</a:t>
            </a:r>
          </a:p>
        </p:txBody>
      </p:sp>
      <p:grpSp>
        <p:nvGrpSpPr>
          <p:cNvPr id="4" name="Group 116"/>
          <p:cNvGrpSpPr>
            <a:grpSpLocks/>
          </p:cNvGrpSpPr>
          <p:nvPr/>
        </p:nvGrpSpPr>
        <p:grpSpPr bwMode="auto">
          <a:xfrm>
            <a:off x="539753" y="2986087"/>
            <a:ext cx="3355975" cy="1353740"/>
            <a:chOff x="340" y="2508"/>
            <a:chExt cx="2114" cy="1137"/>
          </a:xfrm>
        </p:grpSpPr>
        <p:grpSp>
          <p:nvGrpSpPr>
            <p:cNvPr id="63525" name="Group 105"/>
            <p:cNvGrpSpPr>
              <a:grpSpLocks/>
            </p:cNvGrpSpPr>
            <p:nvPr/>
          </p:nvGrpSpPr>
          <p:grpSpPr bwMode="auto">
            <a:xfrm>
              <a:off x="1729" y="2635"/>
              <a:ext cx="725" cy="666"/>
              <a:chOff x="1257" y="1749"/>
              <a:chExt cx="817" cy="460"/>
            </a:xfrm>
          </p:grpSpPr>
          <p:sp>
            <p:nvSpPr>
              <p:cNvPr id="63527"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63529"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63526" name="Text Box 112"/>
            <p:cNvSpPr txBox="1">
              <a:spLocks noChangeArrowheads="1"/>
            </p:cNvSpPr>
            <p:nvPr/>
          </p:nvSpPr>
          <p:spPr bwMode="auto">
            <a:xfrm>
              <a:off x="340" y="2508"/>
              <a:ext cx="1389" cy="1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endParaRPr lang="en-US" altLang="zh-CN" sz="900">
                <a:solidFill>
                  <a:srgbClr val="000099"/>
                </a:solidFill>
                <a:ea typeface="黑体" pitchFamily="49" charset="-122"/>
              </a:endParaRPr>
            </a:p>
            <a:p>
              <a:pPr algn="ctr" eaLnBrk="1" hangingPunct="1">
                <a:lnSpc>
                  <a:spcPct val="100000"/>
                </a:lnSpc>
                <a:spcBef>
                  <a:spcPct val="0"/>
                </a:spcBef>
                <a:buClrTx/>
                <a:buSzTx/>
                <a:buFontTx/>
                <a:buNone/>
              </a:pPr>
              <a:r>
                <a:rPr lang="zh-CN" altLang="en-US">
                  <a:solidFill>
                    <a:srgbClr val="000099"/>
                  </a:solidFill>
                  <a:ea typeface="黑体" pitchFamily="49" charset="-122"/>
                </a:rPr>
                <a:t>收到三个连续的</a:t>
              </a:r>
            </a:p>
            <a:p>
              <a:pPr algn="ctr" eaLnBrk="1" hangingPunct="1">
                <a:lnSpc>
                  <a:spcPct val="100000"/>
                </a:lnSpc>
                <a:spcBef>
                  <a:spcPct val="0"/>
                </a:spcBef>
                <a:buClrTx/>
                <a:buSzTx/>
                <a:buFontTx/>
                <a:buNone/>
              </a:pPr>
              <a:r>
                <a:rPr lang="zh-CN" altLang="en-US">
                  <a:solidFill>
                    <a:srgbClr val="000099"/>
                  </a:solidFill>
                  <a:ea typeface="黑体" pitchFamily="49" charset="-122"/>
                </a:rPr>
                <a:t>对 </a:t>
              </a:r>
              <a:r>
                <a:rPr lang="en-US" altLang="zh-CN">
                  <a:solidFill>
                    <a:srgbClr val="000099"/>
                  </a:solidFill>
                  <a:ea typeface="黑体" pitchFamily="49" charset="-122"/>
                </a:rPr>
                <a:t>M</a:t>
              </a:r>
              <a:r>
                <a:rPr lang="en-US" altLang="zh-CN" baseline="-25000">
                  <a:solidFill>
                    <a:srgbClr val="000099"/>
                  </a:solidFill>
                  <a:ea typeface="黑体" pitchFamily="49" charset="-122"/>
                </a:rPr>
                <a:t>2</a:t>
              </a:r>
              <a:r>
                <a:rPr lang="en-US" altLang="zh-CN">
                  <a:solidFill>
                    <a:srgbClr val="000099"/>
                  </a:solidFill>
                  <a:ea typeface="黑体" pitchFamily="49" charset="-122"/>
                </a:rPr>
                <a:t> </a:t>
              </a:r>
              <a:r>
                <a:rPr lang="zh-CN" altLang="en-US">
                  <a:solidFill>
                    <a:srgbClr val="000099"/>
                  </a:solidFill>
                  <a:ea typeface="黑体" pitchFamily="49" charset="-122"/>
                </a:rPr>
                <a:t>的重复确认</a:t>
              </a:r>
            </a:p>
            <a:p>
              <a:pPr algn="ctr" eaLnBrk="1" hangingPunct="1">
                <a:lnSpc>
                  <a:spcPct val="100000"/>
                </a:lnSpc>
                <a:spcBef>
                  <a:spcPct val="20000"/>
                </a:spcBef>
                <a:buClrTx/>
                <a:buSzTx/>
                <a:buFontTx/>
                <a:buNone/>
              </a:pPr>
              <a:r>
                <a:rPr lang="zh-CN" altLang="en-US">
                  <a:solidFill>
                    <a:srgbClr val="000099"/>
                  </a:solidFill>
                  <a:ea typeface="黑体" pitchFamily="49" charset="-122"/>
                </a:rPr>
                <a:t>立即重传 </a:t>
              </a:r>
              <a:r>
                <a:rPr lang="en-US" altLang="zh-CN">
                  <a:solidFill>
                    <a:srgbClr val="000099"/>
                  </a:solidFill>
                  <a:ea typeface="黑体" pitchFamily="49" charset="-122"/>
                </a:rPr>
                <a:t>M</a:t>
              </a:r>
              <a:r>
                <a:rPr lang="en-US" altLang="zh-CN" baseline="-25000">
                  <a:solidFill>
                    <a:srgbClr val="000099"/>
                  </a:solidFill>
                  <a:ea typeface="黑体" pitchFamily="49" charset="-122"/>
                </a:rPr>
                <a:t>3</a:t>
              </a:r>
            </a:p>
            <a:p>
              <a:pPr algn="ctr" eaLnBrk="1" hangingPunct="1">
                <a:lnSpc>
                  <a:spcPct val="100000"/>
                </a:lnSpc>
                <a:spcBef>
                  <a:spcPct val="0"/>
                </a:spcBef>
                <a:buClrTx/>
                <a:buSzTx/>
                <a:buFontTx/>
                <a:buNone/>
              </a:pPr>
              <a:endParaRPr lang="en-US" altLang="zh-CN" sz="900">
                <a:solidFill>
                  <a:srgbClr val="000099"/>
                </a:solidFill>
                <a:ea typeface="黑体" pitchFamily="49" charset="-122"/>
              </a:endParaRPr>
            </a:p>
          </p:txBody>
        </p:sp>
      </p:grpSp>
      <p:sp>
        <p:nvSpPr>
          <p:cNvPr id="63519" name="AutoShape 113"/>
          <p:cNvSpPr>
            <a:spLocks noChangeArrowheads="1"/>
          </p:cNvSpPr>
          <p:nvPr/>
        </p:nvSpPr>
        <p:spPr bwMode="auto">
          <a:xfrm>
            <a:off x="5665791" y="1924051"/>
            <a:ext cx="871537" cy="822722"/>
          </a:xfrm>
          <a:prstGeom prst="irregularSeal1">
            <a:avLst/>
          </a:prstGeom>
          <a:solidFill>
            <a:srgbClr val="FFCCCC"/>
          </a:solidFill>
          <a:ln w="9525">
            <a:solidFill>
              <a:schemeClr val="hlink"/>
            </a:solidFill>
            <a:miter lim="800000"/>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3520" name="Text Box 114"/>
          <p:cNvSpPr txBox="1">
            <a:spLocks noChangeArrowheads="1"/>
          </p:cNvSpPr>
          <p:nvPr/>
        </p:nvSpPr>
        <p:spPr bwMode="auto">
          <a:xfrm>
            <a:off x="5737228" y="213598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丢失</a:t>
            </a:r>
          </a:p>
        </p:txBody>
      </p:sp>
      <p:sp>
        <p:nvSpPr>
          <p:cNvPr id="63521" name="Line 77"/>
          <p:cNvSpPr>
            <a:spLocks noChangeShapeType="1"/>
          </p:cNvSpPr>
          <p:nvPr/>
        </p:nvSpPr>
        <p:spPr bwMode="auto">
          <a:xfrm>
            <a:off x="3922715" y="1813323"/>
            <a:ext cx="3400425"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22" name="Line 85"/>
          <p:cNvSpPr>
            <a:spLocks noChangeShapeType="1"/>
          </p:cNvSpPr>
          <p:nvPr/>
        </p:nvSpPr>
        <p:spPr bwMode="auto">
          <a:xfrm>
            <a:off x="3922715" y="2202658"/>
            <a:ext cx="1830387" cy="119063"/>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23" name="Line 101"/>
          <p:cNvSpPr>
            <a:spLocks noChangeShapeType="1"/>
          </p:cNvSpPr>
          <p:nvPr/>
        </p:nvSpPr>
        <p:spPr bwMode="auto">
          <a:xfrm>
            <a:off x="3929066" y="2983709"/>
            <a:ext cx="3398837" cy="236935"/>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3524" name="Line 102"/>
          <p:cNvSpPr>
            <a:spLocks noChangeShapeType="1"/>
          </p:cNvSpPr>
          <p:nvPr/>
        </p:nvSpPr>
        <p:spPr bwMode="auto">
          <a:xfrm>
            <a:off x="3929066" y="3375423"/>
            <a:ext cx="3398837"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拥塞控制与流量控制的关系 </a:t>
            </a:r>
          </a:p>
        </p:txBody>
      </p:sp>
      <p:sp>
        <p:nvSpPr>
          <p:cNvPr id="766979" name="Rectangle 3"/>
          <p:cNvSpPr>
            <a:spLocks noGrp="1" noChangeArrowheads="1"/>
          </p:cNvSpPr>
          <p:nvPr>
            <p:ph idx="1"/>
          </p:nvPr>
        </p:nvSpPr>
        <p:spPr>
          <a:xfrm>
            <a:off x="827584" y="1491630"/>
            <a:ext cx="7547744" cy="2751708"/>
          </a:xfrm>
        </p:spPr>
        <p:txBody>
          <a:bodyPr rtlCol="0">
            <a:noAutofit/>
          </a:bodyPr>
          <a:lstStyle/>
          <a:p>
            <a:pPr eaLnBrk="1" fontAlgn="auto" hangingPunct="1">
              <a:spcAft>
                <a:spcPts val="0"/>
              </a:spcAft>
              <a:buFont typeface="Arial" panose="020B0604020202020204" pitchFamily="34" charset="0"/>
              <a:buChar char="•"/>
              <a:defRPr/>
            </a:pPr>
            <a:r>
              <a:rPr lang="zh-CN" altLang="en-US" sz="1800" dirty="0">
                <a:solidFill>
                  <a:srgbClr val="C00000"/>
                </a:solidFill>
                <a:latin typeface="Times New Roman" pitchFamily="18" charset="0"/>
                <a:ea typeface="宋体" pitchFamily="2" charset="-122"/>
                <a:cs typeface="Times New Roman" pitchFamily="18" charset="0"/>
              </a:rPr>
              <a:t>拥塞控制</a:t>
            </a:r>
            <a:r>
              <a:rPr lang="zh-CN" altLang="en-US" sz="1800" dirty="0">
                <a:latin typeface="Times New Roman" pitchFamily="18" charset="0"/>
                <a:ea typeface="宋体" pitchFamily="2" charset="-122"/>
                <a:cs typeface="Times New Roman" pitchFamily="18" charset="0"/>
              </a:rPr>
              <a:t>所要做的都有一个前提，就是网络能够承受现有的网络负荷。</a:t>
            </a:r>
          </a:p>
          <a:p>
            <a:pPr lvl="1" eaLnBrk="1" fontAlgn="auto" hangingPunct="1">
              <a:spcAft>
                <a:spcPts val="0"/>
              </a:spcAft>
              <a:buFont typeface="Arial" panose="020B0604020202020204" pitchFamily="34" charset="0"/>
              <a:buChar char="•"/>
              <a:defRPr/>
            </a:pPr>
            <a:r>
              <a:rPr lang="zh-CN" altLang="en-US" sz="1800" dirty="0" smtClean="0">
                <a:latin typeface="Times New Roman" pitchFamily="18" charset="0"/>
                <a:ea typeface="宋体" pitchFamily="2" charset="-122"/>
                <a:cs typeface="Times New Roman" pitchFamily="18" charset="0"/>
              </a:rPr>
              <a:t>全局性</a:t>
            </a:r>
            <a:r>
              <a:rPr lang="zh-CN" altLang="en-US" sz="1800" dirty="0">
                <a:latin typeface="Times New Roman" pitchFamily="18" charset="0"/>
                <a:ea typeface="宋体" pitchFamily="2" charset="-122"/>
                <a:cs typeface="Times New Roman" pitchFamily="18" charset="0"/>
              </a:rPr>
              <a:t>的</a:t>
            </a:r>
            <a:r>
              <a:rPr lang="zh-CN" altLang="en-US" sz="1800" dirty="0" smtClean="0">
                <a:latin typeface="Times New Roman" pitchFamily="18" charset="0"/>
                <a:ea typeface="宋体" pitchFamily="2" charset="-122"/>
                <a:cs typeface="Times New Roman" pitchFamily="18" charset="0"/>
              </a:rPr>
              <a:t>过程：涉及</a:t>
            </a:r>
            <a:r>
              <a:rPr lang="zh-CN" altLang="en-US" sz="1800" dirty="0">
                <a:latin typeface="Times New Roman" pitchFamily="18" charset="0"/>
                <a:ea typeface="宋体" pitchFamily="2" charset="-122"/>
                <a:cs typeface="Times New Roman" pitchFamily="18" charset="0"/>
              </a:rPr>
              <a:t>到所有的主机、所有的路由器，以及与降低网络传输性能有关的所有因素。 </a:t>
            </a:r>
          </a:p>
          <a:p>
            <a:pPr lvl="1" eaLnBrk="1" fontAlgn="auto" hangingPunct="1">
              <a:spcAft>
                <a:spcPts val="0"/>
              </a:spcAft>
              <a:buFont typeface="Arial" panose="020B0604020202020204" pitchFamily="34" charset="0"/>
              <a:buChar char="•"/>
              <a:defRPr/>
            </a:pPr>
            <a:r>
              <a:rPr lang="zh-CN" altLang="en-US" sz="1800" dirty="0">
                <a:latin typeface="Times New Roman" pitchFamily="18" charset="0"/>
                <a:ea typeface="宋体" pitchFamily="2" charset="-122"/>
                <a:cs typeface="Times New Roman" pitchFamily="18" charset="0"/>
              </a:rPr>
              <a:t>局部改进策略不当时</a:t>
            </a:r>
            <a:r>
              <a:rPr lang="en-US" altLang="zh-CN" sz="1800" dirty="0">
                <a:latin typeface="Times New Roman" pitchFamily="18" charset="0"/>
                <a:ea typeface="宋体" pitchFamily="2" charset="-122"/>
                <a:cs typeface="Times New Roman" pitchFamily="18" charset="0"/>
              </a:rPr>
              <a:t>,</a:t>
            </a:r>
            <a:r>
              <a:rPr lang="zh-CN" altLang="en-US" sz="1800" dirty="0">
                <a:latin typeface="Times New Roman" pitchFamily="18" charset="0"/>
                <a:ea typeface="宋体" pitchFamily="2" charset="-122"/>
                <a:cs typeface="Times New Roman" pitchFamily="18" charset="0"/>
              </a:rPr>
              <a:t>往往使网络性能更坏。</a:t>
            </a:r>
            <a:endParaRPr lang="en-US" altLang="zh-CN" sz="1800" dirty="0">
              <a:latin typeface="Times New Roman" pitchFamily="18" charset="0"/>
              <a:ea typeface="宋体" pitchFamily="2" charset="-122"/>
              <a:cs typeface="Times New Roman" pitchFamily="18" charset="0"/>
            </a:endParaRPr>
          </a:p>
          <a:p>
            <a:pPr eaLnBrk="1" fontAlgn="auto" hangingPunct="1">
              <a:spcAft>
                <a:spcPts val="0"/>
              </a:spcAft>
              <a:buFont typeface="Arial" panose="020B0604020202020204" pitchFamily="34" charset="0"/>
              <a:buChar char="•"/>
              <a:defRPr/>
            </a:pPr>
            <a:r>
              <a:rPr lang="zh-CN" altLang="en-US" sz="1800" dirty="0">
                <a:solidFill>
                  <a:srgbClr val="C00000"/>
                </a:solidFill>
                <a:latin typeface="Times New Roman" pitchFamily="18" charset="0"/>
                <a:ea typeface="宋体" pitchFamily="2" charset="-122"/>
                <a:cs typeface="Times New Roman" pitchFamily="18" charset="0"/>
              </a:rPr>
              <a:t>流量控制</a:t>
            </a:r>
            <a:r>
              <a:rPr lang="zh-CN" altLang="en-US" sz="1800" dirty="0">
                <a:latin typeface="Times New Roman" pitchFamily="18" charset="0"/>
                <a:ea typeface="宋体" pitchFamily="2" charset="-122"/>
                <a:cs typeface="Times New Roman" pitchFamily="18" charset="0"/>
              </a:rPr>
              <a:t>往往指在给定的发送端和接收端之间的点对点通信量的控制。 </a:t>
            </a:r>
          </a:p>
          <a:p>
            <a:pPr eaLnBrk="1" fontAlgn="auto" hangingPunct="1">
              <a:spcAft>
                <a:spcPts val="0"/>
              </a:spcAft>
              <a:buFont typeface="Arial" panose="020B0604020202020204" pitchFamily="34" charset="0"/>
              <a:buChar char="•"/>
              <a:defRPr/>
            </a:pPr>
            <a:r>
              <a:rPr lang="zh-CN" altLang="en-US" sz="1800" dirty="0">
                <a:latin typeface="Times New Roman" pitchFamily="18" charset="0"/>
                <a:ea typeface="宋体" pitchFamily="2" charset="-122"/>
                <a:cs typeface="Times New Roman" pitchFamily="18" charset="0"/>
              </a:rPr>
              <a:t>流量控制所要做的就是抑制发送端发送数据的速率，以便使接收端来得及接收。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快恢复算法 </a:t>
            </a:r>
          </a:p>
        </p:txBody>
      </p:sp>
      <p:sp>
        <p:nvSpPr>
          <p:cNvPr id="54275" name="Rectangle 3"/>
          <p:cNvSpPr>
            <a:spLocks noGrp="1" noChangeArrowheads="1"/>
          </p:cNvSpPr>
          <p:nvPr>
            <p:ph idx="1"/>
          </p:nvPr>
        </p:nvSpPr>
        <p:spPr/>
        <p:txBody>
          <a:bodyPr rtlCol="0">
            <a:noAutofit/>
          </a:bodyPr>
          <a:lstStyle/>
          <a:p>
            <a:pPr eaLnBrk="1" fontAlgn="auto" hangingPunct="1">
              <a:lnSpc>
                <a:spcPct val="100000"/>
              </a:lnSpc>
              <a:spcBef>
                <a:spcPts val="0"/>
              </a:spcBef>
              <a:spcAft>
                <a:spcPts val="0"/>
              </a:spcAft>
              <a:buNone/>
              <a:defRPr/>
            </a:pPr>
            <a:r>
              <a:rPr lang="en-US" altLang="zh-CN" sz="2200" dirty="0">
                <a:latin typeface="Times New Roman" pitchFamily="18" charset="0"/>
                <a:ea typeface="宋体" pitchFamily="2" charset="-122"/>
                <a:cs typeface="Times New Roman" pitchFamily="18" charset="0"/>
              </a:rPr>
              <a:t>(1) </a:t>
            </a:r>
            <a:r>
              <a:rPr lang="zh-CN" altLang="en-US" sz="2200" dirty="0">
                <a:latin typeface="Times New Roman" pitchFamily="18" charset="0"/>
                <a:ea typeface="宋体" pitchFamily="2" charset="-122"/>
                <a:cs typeface="Times New Roman" pitchFamily="18" charset="0"/>
              </a:rPr>
              <a:t>当发送端收到连续三个重复的确认时，就执行“乘法减小”算法，把慢开始门限 </a:t>
            </a:r>
            <a:r>
              <a:rPr lang="en-US" altLang="zh-CN" sz="2200" dirty="0" err="1">
                <a:latin typeface="Times New Roman" pitchFamily="18" charset="0"/>
                <a:ea typeface="宋体" pitchFamily="2" charset="-122"/>
                <a:cs typeface="Times New Roman" pitchFamily="18" charset="0"/>
              </a:rPr>
              <a:t>ssthresh</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减半。但接下去不执行慢开始算法。 </a:t>
            </a:r>
          </a:p>
          <a:p>
            <a:pPr eaLnBrk="1" fontAlgn="auto" hangingPunct="1">
              <a:lnSpc>
                <a:spcPct val="100000"/>
              </a:lnSpc>
              <a:spcBef>
                <a:spcPts val="0"/>
              </a:spcBef>
              <a:spcAft>
                <a:spcPts val="0"/>
              </a:spcAft>
              <a:buNone/>
              <a:defRPr/>
            </a:pPr>
            <a:r>
              <a:rPr lang="en-US" altLang="zh-CN" sz="2200" dirty="0">
                <a:latin typeface="Times New Roman" pitchFamily="18" charset="0"/>
                <a:ea typeface="宋体" pitchFamily="2" charset="-122"/>
                <a:cs typeface="Times New Roman" pitchFamily="18" charset="0"/>
              </a:rPr>
              <a:t>(2)</a:t>
            </a:r>
            <a:r>
              <a:rPr lang="zh-CN" altLang="en-US" sz="2200" dirty="0">
                <a:latin typeface="Times New Roman" pitchFamily="18" charset="0"/>
                <a:ea typeface="宋体" pitchFamily="2" charset="-122"/>
                <a:cs typeface="Times New Roman" pitchFamily="18" charset="0"/>
              </a:rPr>
              <a:t>由于发送方现在认为网络很可能没有发生拥塞，因此现在不执行慢开始算法，即拥塞窗口 </a:t>
            </a:r>
            <a:r>
              <a:rPr lang="en-US" altLang="zh-CN" sz="2200" dirty="0" err="1">
                <a:latin typeface="Times New Roman" pitchFamily="18" charset="0"/>
                <a:ea typeface="宋体" pitchFamily="2" charset="-122"/>
                <a:cs typeface="Times New Roman" pitchFamily="18" charset="0"/>
              </a:rPr>
              <a:t>cwnd</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现在不设置为 </a:t>
            </a:r>
            <a:r>
              <a:rPr lang="en-US" altLang="zh-CN" sz="2200" dirty="0">
                <a:latin typeface="Times New Roman" pitchFamily="18" charset="0"/>
                <a:ea typeface="宋体" pitchFamily="2" charset="-122"/>
                <a:cs typeface="Times New Roman" pitchFamily="18" charset="0"/>
              </a:rPr>
              <a:t>1</a:t>
            </a:r>
            <a:r>
              <a:rPr lang="zh-CN" altLang="en-US" sz="2200" dirty="0">
                <a:latin typeface="Times New Roman" pitchFamily="18" charset="0"/>
                <a:ea typeface="宋体" pitchFamily="2" charset="-122"/>
                <a:cs typeface="Times New Roman" pitchFamily="18" charset="0"/>
              </a:rPr>
              <a:t>，而是设置为慢开始门限 </a:t>
            </a:r>
            <a:r>
              <a:rPr lang="en-US" altLang="zh-CN" sz="2200" dirty="0" err="1">
                <a:latin typeface="Times New Roman" pitchFamily="18" charset="0"/>
                <a:ea typeface="宋体" pitchFamily="2" charset="-122"/>
                <a:cs typeface="Times New Roman" pitchFamily="18" charset="0"/>
              </a:rPr>
              <a:t>ssthresh</a:t>
            </a:r>
            <a:r>
              <a:rPr lang="en-US" altLang="zh-CN" sz="2200" dirty="0">
                <a:latin typeface="Times New Roman" pitchFamily="18" charset="0"/>
                <a:ea typeface="宋体" pitchFamily="2" charset="-122"/>
                <a:cs typeface="Times New Roman" pitchFamily="18" charset="0"/>
              </a:rPr>
              <a:t> </a:t>
            </a:r>
            <a:r>
              <a:rPr lang="zh-CN" altLang="en-US" sz="2200" dirty="0">
                <a:latin typeface="Times New Roman" pitchFamily="18" charset="0"/>
                <a:ea typeface="宋体" pitchFamily="2" charset="-122"/>
                <a:cs typeface="Times New Roman" pitchFamily="18" charset="0"/>
              </a:rPr>
              <a:t>减半后的数值，然后开始执行拥塞避免算法（“加法增大”），使拥塞窗口缓慢地线性增大。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2" name="Rectangle 4"/>
          <p:cNvSpPr>
            <a:spLocks noGrp="1" noChangeArrowheads="1"/>
          </p:cNvSpPr>
          <p:nvPr>
            <p:ph type="title" idx="4294967295"/>
          </p:nvPr>
        </p:nvSpPr>
        <p:spPr>
          <a:xfrm>
            <a:off x="904876" y="411958"/>
            <a:ext cx="7411541" cy="787004"/>
          </a:xfrm>
        </p:spPr>
        <p:txBody>
          <a:bodyPr>
            <a:normAutofit fontScale="90000"/>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从连续收到三个重复的确认转入拥塞避免 </a:t>
            </a:r>
          </a:p>
        </p:txBody>
      </p:sp>
      <p:sp>
        <p:nvSpPr>
          <p:cNvPr id="67587" name="Oval 55"/>
          <p:cNvSpPr>
            <a:spLocks noChangeArrowheads="1"/>
          </p:cNvSpPr>
          <p:nvPr/>
        </p:nvSpPr>
        <p:spPr bwMode="auto">
          <a:xfrm>
            <a:off x="3048002" y="3123457"/>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88" name="Oval 60"/>
          <p:cNvSpPr>
            <a:spLocks noChangeArrowheads="1"/>
          </p:cNvSpPr>
          <p:nvPr/>
        </p:nvSpPr>
        <p:spPr bwMode="auto">
          <a:xfrm>
            <a:off x="3527428" y="2380507"/>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89" name="Oval 61"/>
          <p:cNvSpPr>
            <a:spLocks noChangeArrowheads="1"/>
          </p:cNvSpPr>
          <p:nvPr/>
        </p:nvSpPr>
        <p:spPr bwMode="auto">
          <a:xfrm>
            <a:off x="3767141" y="2303116"/>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0" name="Oval 62"/>
          <p:cNvSpPr>
            <a:spLocks noChangeArrowheads="1"/>
          </p:cNvSpPr>
          <p:nvPr/>
        </p:nvSpPr>
        <p:spPr bwMode="auto">
          <a:xfrm>
            <a:off x="4249738" y="2140000"/>
            <a:ext cx="93662"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1" name="Oval 63"/>
          <p:cNvSpPr>
            <a:spLocks noChangeArrowheads="1"/>
          </p:cNvSpPr>
          <p:nvPr/>
        </p:nvSpPr>
        <p:spPr bwMode="auto">
          <a:xfrm>
            <a:off x="4005265" y="2222156"/>
            <a:ext cx="93662" cy="75009"/>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2" name="Oval 64"/>
          <p:cNvSpPr>
            <a:spLocks noChangeArrowheads="1"/>
          </p:cNvSpPr>
          <p:nvPr/>
        </p:nvSpPr>
        <p:spPr bwMode="auto">
          <a:xfrm>
            <a:off x="4489451" y="2057848"/>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3" name="Oval 65"/>
          <p:cNvSpPr>
            <a:spLocks noChangeArrowheads="1"/>
          </p:cNvSpPr>
          <p:nvPr/>
        </p:nvSpPr>
        <p:spPr bwMode="auto">
          <a:xfrm>
            <a:off x="4724403" y="1980457"/>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4" name="Oval 67"/>
          <p:cNvSpPr>
            <a:spLocks noChangeArrowheads="1"/>
          </p:cNvSpPr>
          <p:nvPr/>
        </p:nvSpPr>
        <p:spPr bwMode="auto">
          <a:xfrm>
            <a:off x="4962527" y="1887588"/>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5" name="Line 84"/>
          <p:cNvSpPr>
            <a:spLocks noChangeShapeType="1"/>
          </p:cNvSpPr>
          <p:nvPr/>
        </p:nvSpPr>
        <p:spPr bwMode="auto">
          <a:xfrm>
            <a:off x="2460627" y="2503141"/>
            <a:ext cx="8778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596" name="Oval 96"/>
          <p:cNvSpPr>
            <a:spLocks noChangeArrowheads="1"/>
          </p:cNvSpPr>
          <p:nvPr/>
        </p:nvSpPr>
        <p:spPr bwMode="auto">
          <a:xfrm>
            <a:off x="5443540" y="2788891"/>
            <a:ext cx="93662"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7" name="Oval 97"/>
          <p:cNvSpPr>
            <a:spLocks noChangeArrowheads="1"/>
          </p:cNvSpPr>
          <p:nvPr/>
        </p:nvSpPr>
        <p:spPr bwMode="auto">
          <a:xfrm>
            <a:off x="5689601" y="2712691"/>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8" name="Oval 98"/>
          <p:cNvSpPr>
            <a:spLocks noChangeArrowheads="1"/>
          </p:cNvSpPr>
          <p:nvPr/>
        </p:nvSpPr>
        <p:spPr bwMode="auto">
          <a:xfrm>
            <a:off x="5922963" y="2628157"/>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599" name="Oval 99"/>
          <p:cNvSpPr>
            <a:spLocks noChangeArrowheads="1"/>
          </p:cNvSpPr>
          <p:nvPr/>
        </p:nvSpPr>
        <p:spPr bwMode="auto">
          <a:xfrm>
            <a:off x="6161089" y="2554338"/>
            <a:ext cx="93662"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0" name="Oval 100"/>
          <p:cNvSpPr>
            <a:spLocks noChangeArrowheads="1"/>
          </p:cNvSpPr>
          <p:nvPr/>
        </p:nvSpPr>
        <p:spPr bwMode="auto">
          <a:xfrm>
            <a:off x="6403976" y="2468613"/>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1" name="Oval 101"/>
          <p:cNvSpPr>
            <a:spLocks noChangeArrowheads="1"/>
          </p:cNvSpPr>
          <p:nvPr/>
        </p:nvSpPr>
        <p:spPr bwMode="auto">
          <a:xfrm>
            <a:off x="6643690" y="2394794"/>
            <a:ext cx="93662"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2" name="Oval 102"/>
          <p:cNvSpPr>
            <a:spLocks noChangeArrowheads="1"/>
          </p:cNvSpPr>
          <p:nvPr/>
        </p:nvSpPr>
        <p:spPr bwMode="auto">
          <a:xfrm>
            <a:off x="6883403" y="2305498"/>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3" name="Oval 103"/>
          <p:cNvSpPr>
            <a:spLocks noChangeArrowheads="1"/>
          </p:cNvSpPr>
          <p:nvPr/>
        </p:nvSpPr>
        <p:spPr bwMode="auto">
          <a:xfrm>
            <a:off x="7123116" y="2218582"/>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4" name="Oval 104"/>
          <p:cNvSpPr>
            <a:spLocks noChangeArrowheads="1"/>
          </p:cNvSpPr>
          <p:nvPr/>
        </p:nvSpPr>
        <p:spPr bwMode="auto">
          <a:xfrm>
            <a:off x="7356476" y="2145954"/>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05" name="Freeform 68"/>
          <p:cNvSpPr>
            <a:spLocks noChangeArrowheads="1"/>
          </p:cNvSpPr>
          <p:nvPr/>
        </p:nvSpPr>
        <p:spPr bwMode="auto">
          <a:xfrm>
            <a:off x="2300291" y="1850680"/>
            <a:ext cx="2947987" cy="1862138"/>
          </a:xfrm>
          <a:custGeom>
            <a:avLst/>
            <a:gdLst>
              <a:gd name="T0" fmla="*/ 2147483646 w 1773"/>
              <a:gd name="T1" fmla="*/ 0 h 1370"/>
              <a:gd name="T2" fmla="*/ 2147483646 w 1773"/>
              <a:gd name="T3" fmla="*/ 2147483646 h 1370"/>
              <a:gd name="T4" fmla="*/ 2147483646 w 1773"/>
              <a:gd name="T5" fmla="*/ 2147483646 h 1370"/>
              <a:gd name="T6" fmla="*/ 2147483646 w 1773"/>
              <a:gd name="T7" fmla="*/ 2147483646 h 1370"/>
              <a:gd name="T8" fmla="*/ 2147483646 w 1773"/>
              <a:gd name="T9" fmla="*/ 2147483646 h 1370"/>
              <a:gd name="T10" fmla="*/ 2147483646 w 1773"/>
              <a:gd name="T11" fmla="*/ 2147483646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67606" name="Text Box 54"/>
          <p:cNvSpPr txBox="1">
            <a:spLocks noChangeArrowheads="1"/>
          </p:cNvSpPr>
          <p:nvPr/>
        </p:nvSpPr>
        <p:spPr bwMode="auto">
          <a:xfrm>
            <a:off x="1981200" y="1688755"/>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24</a:t>
            </a:r>
          </a:p>
        </p:txBody>
      </p:sp>
      <p:sp>
        <p:nvSpPr>
          <p:cNvPr id="67607" name="Line 5"/>
          <p:cNvSpPr>
            <a:spLocks noChangeShapeType="1"/>
          </p:cNvSpPr>
          <p:nvPr/>
        </p:nvSpPr>
        <p:spPr bwMode="auto">
          <a:xfrm>
            <a:off x="2379666" y="3808066"/>
            <a:ext cx="5665787"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08" name="Line 6"/>
          <p:cNvSpPr>
            <a:spLocks noChangeShapeType="1"/>
          </p:cNvSpPr>
          <p:nvPr/>
        </p:nvSpPr>
        <p:spPr bwMode="auto">
          <a:xfrm>
            <a:off x="2379663" y="1524450"/>
            <a:ext cx="0" cy="2283619"/>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09" name="Line 7"/>
          <p:cNvSpPr>
            <a:spLocks noChangeShapeType="1"/>
          </p:cNvSpPr>
          <p:nvPr/>
        </p:nvSpPr>
        <p:spPr bwMode="auto">
          <a:xfrm>
            <a:off x="2619375" y="3742584"/>
            <a:ext cx="0" cy="65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0" name="Line 8"/>
          <p:cNvSpPr>
            <a:spLocks noChangeShapeType="1"/>
          </p:cNvSpPr>
          <p:nvPr/>
        </p:nvSpPr>
        <p:spPr bwMode="auto">
          <a:xfrm>
            <a:off x="2859088"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1" name="Line 9"/>
          <p:cNvSpPr>
            <a:spLocks noChangeShapeType="1"/>
          </p:cNvSpPr>
          <p:nvPr/>
        </p:nvSpPr>
        <p:spPr bwMode="auto">
          <a:xfrm>
            <a:off x="309880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2" name="Line 10"/>
          <p:cNvSpPr>
            <a:spLocks noChangeShapeType="1"/>
          </p:cNvSpPr>
          <p:nvPr/>
        </p:nvSpPr>
        <p:spPr bwMode="auto">
          <a:xfrm>
            <a:off x="333851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3" name="Line 11"/>
          <p:cNvSpPr>
            <a:spLocks noChangeShapeType="1"/>
          </p:cNvSpPr>
          <p:nvPr/>
        </p:nvSpPr>
        <p:spPr bwMode="auto">
          <a:xfrm>
            <a:off x="3576638"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4" name="Line 12"/>
          <p:cNvSpPr>
            <a:spLocks noChangeShapeType="1"/>
          </p:cNvSpPr>
          <p:nvPr/>
        </p:nvSpPr>
        <p:spPr bwMode="auto">
          <a:xfrm>
            <a:off x="381635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5" name="Line 13"/>
          <p:cNvSpPr>
            <a:spLocks noChangeShapeType="1"/>
          </p:cNvSpPr>
          <p:nvPr/>
        </p:nvSpPr>
        <p:spPr bwMode="auto">
          <a:xfrm>
            <a:off x="405606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6" name="Line 14"/>
          <p:cNvSpPr>
            <a:spLocks noChangeShapeType="1"/>
          </p:cNvSpPr>
          <p:nvPr/>
        </p:nvSpPr>
        <p:spPr bwMode="auto">
          <a:xfrm>
            <a:off x="4295775"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7" name="Line 15"/>
          <p:cNvSpPr>
            <a:spLocks noChangeShapeType="1"/>
          </p:cNvSpPr>
          <p:nvPr/>
        </p:nvSpPr>
        <p:spPr bwMode="auto">
          <a:xfrm>
            <a:off x="453390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8" name="Line 16"/>
          <p:cNvSpPr>
            <a:spLocks noChangeShapeType="1"/>
          </p:cNvSpPr>
          <p:nvPr/>
        </p:nvSpPr>
        <p:spPr bwMode="auto">
          <a:xfrm>
            <a:off x="477361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19" name="Line 17"/>
          <p:cNvSpPr>
            <a:spLocks noChangeShapeType="1"/>
          </p:cNvSpPr>
          <p:nvPr/>
        </p:nvSpPr>
        <p:spPr bwMode="auto">
          <a:xfrm>
            <a:off x="5013325"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0" name="Line 18"/>
          <p:cNvSpPr>
            <a:spLocks noChangeShapeType="1"/>
          </p:cNvSpPr>
          <p:nvPr/>
        </p:nvSpPr>
        <p:spPr bwMode="auto">
          <a:xfrm>
            <a:off x="5253038"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1" name="Line 19"/>
          <p:cNvSpPr>
            <a:spLocks noChangeShapeType="1"/>
          </p:cNvSpPr>
          <p:nvPr/>
        </p:nvSpPr>
        <p:spPr bwMode="auto">
          <a:xfrm>
            <a:off x="549116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2" name="Line 20"/>
          <p:cNvSpPr>
            <a:spLocks noChangeShapeType="1"/>
          </p:cNvSpPr>
          <p:nvPr/>
        </p:nvSpPr>
        <p:spPr bwMode="auto">
          <a:xfrm>
            <a:off x="5730875" y="3742584"/>
            <a:ext cx="0" cy="65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3" name="Line 21"/>
          <p:cNvSpPr>
            <a:spLocks noChangeShapeType="1"/>
          </p:cNvSpPr>
          <p:nvPr/>
        </p:nvSpPr>
        <p:spPr bwMode="auto">
          <a:xfrm>
            <a:off x="5970588"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4" name="Line 22"/>
          <p:cNvSpPr>
            <a:spLocks noChangeShapeType="1"/>
          </p:cNvSpPr>
          <p:nvPr/>
        </p:nvSpPr>
        <p:spPr bwMode="auto">
          <a:xfrm>
            <a:off x="621030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5" name="Line 23"/>
          <p:cNvSpPr>
            <a:spLocks noChangeShapeType="1"/>
          </p:cNvSpPr>
          <p:nvPr/>
        </p:nvSpPr>
        <p:spPr bwMode="auto">
          <a:xfrm>
            <a:off x="645001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6" name="Line 24"/>
          <p:cNvSpPr>
            <a:spLocks noChangeShapeType="1"/>
          </p:cNvSpPr>
          <p:nvPr/>
        </p:nvSpPr>
        <p:spPr bwMode="auto">
          <a:xfrm>
            <a:off x="6688138"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7" name="Line 25"/>
          <p:cNvSpPr>
            <a:spLocks noChangeShapeType="1"/>
          </p:cNvSpPr>
          <p:nvPr/>
        </p:nvSpPr>
        <p:spPr bwMode="auto">
          <a:xfrm>
            <a:off x="692785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8" name="Line 26"/>
          <p:cNvSpPr>
            <a:spLocks noChangeShapeType="1"/>
          </p:cNvSpPr>
          <p:nvPr/>
        </p:nvSpPr>
        <p:spPr bwMode="auto">
          <a:xfrm>
            <a:off x="7167563"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29" name="Line 27"/>
          <p:cNvSpPr>
            <a:spLocks noChangeShapeType="1"/>
          </p:cNvSpPr>
          <p:nvPr/>
        </p:nvSpPr>
        <p:spPr bwMode="auto">
          <a:xfrm>
            <a:off x="7407275"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0" name="Line 28"/>
          <p:cNvSpPr>
            <a:spLocks noChangeShapeType="1"/>
          </p:cNvSpPr>
          <p:nvPr/>
        </p:nvSpPr>
        <p:spPr bwMode="auto">
          <a:xfrm>
            <a:off x="7645400" y="3678290"/>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1" name="Line 30"/>
          <p:cNvSpPr>
            <a:spLocks noChangeShapeType="1"/>
          </p:cNvSpPr>
          <p:nvPr/>
        </p:nvSpPr>
        <p:spPr bwMode="auto">
          <a:xfrm>
            <a:off x="2379663" y="3481835"/>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2" name="Line 31"/>
          <p:cNvSpPr>
            <a:spLocks noChangeShapeType="1"/>
          </p:cNvSpPr>
          <p:nvPr/>
        </p:nvSpPr>
        <p:spPr bwMode="auto">
          <a:xfrm>
            <a:off x="2379663" y="3155604"/>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3" name="Line 32"/>
          <p:cNvSpPr>
            <a:spLocks noChangeShapeType="1"/>
          </p:cNvSpPr>
          <p:nvPr/>
        </p:nvSpPr>
        <p:spPr bwMode="auto">
          <a:xfrm>
            <a:off x="2379663" y="2829373"/>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4" name="Line 33"/>
          <p:cNvSpPr>
            <a:spLocks noChangeShapeType="1"/>
          </p:cNvSpPr>
          <p:nvPr/>
        </p:nvSpPr>
        <p:spPr bwMode="auto">
          <a:xfrm>
            <a:off x="2379663" y="2503141"/>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5" name="Line 34"/>
          <p:cNvSpPr>
            <a:spLocks noChangeShapeType="1"/>
          </p:cNvSpPr>
          <p:nvPr/>
        </p:nvSpPr>
        <p:spPr bwMode="auto">
          <a:xfrm>
            <a:off x="2379663" y="2176910"/>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6" name="Line 35"/>
          <p:cNvSpPr>
            <a:spLocks noChangeShapeType="1"/>
          </p:cNvSpPr>
          <p:nvPr/>
        </p:nvSpPr>
        <p:spPr bwMode="auto">
          <a:xfrm>
            <a:off x="2379663" y="1850679"/>
            <a:ext cx="2397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37" name="Text Box 36"/>
          <p:cNvSpPr txBox="1">
            <a:spLocks noChangeArrowheads="1"/>
          </p:cNvSpPr>
          <p:nvPr/>
        </p:nvSpPr>
        <p:spPr bwMode="auto">
          <a:xfrm>
            <a:off x="2698752" y="380925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2</a:t>
            </a:r>
          </a:p>
        </p:txBody>
      </p:sp>
      <p:sp>
        <p:nvSpPr>
          <p:cNvPr id="67638" name="Text Box 37"/>
          <p:cNvSpPr txBox="1">
            <a:spLocks noChangeArrowheads="1"/>
          </p:cNvSpPr>
          <p:nvPr/>
        </p:nvSpPr>
        <p:spPr bwMode="auto">
          <a:xfrm>
            <a:off x="3178176" y="380925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4</a:t>
            </a:r>
          </a:p>
        </p:txBody>
      </p:sp>
      <p:sp>
        <p:nvSpPr>
          <p:cNvPr id="67639" name="Text Box 38"/>
          <p:cNvSpPr txBox="1">
            <a:spLocks noChangeArrowheads="1"/>
          </p:cNvSpPr>
          <p:nvPr/>
        </p:nvSpPr>
        <p:spPr bwMode="auto">
          <a:xfrm>
            <a:off x="3657603" y="380925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6</a:t>
            </a:r>
          </a:p>
        </p:txBody>
      </p:sp>
      <p:sp>
        <p:nvSpPr>
          <p:cNvPr id="67640" name="Text Box 39"/>
          <p:cNvSpPr txBox="1">
            <a:spLocks noChangeArrowheads="1"/>
          </p:cNvSpPr>
          <p:nvPr/>
        </p:nvSpPr>
        <p:spPr bwMode="auto">
          <a:xfrm>
            <a:off x="4148139" y="380925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8</a:t>
            </a:r>
          </a:p>
        </p:txBody>
      </p:sp>
      <p:sp>
        <p:nvSpPr>
          <p:cNvPr id="67641" name="Text Box 40"/>
          <p:cNvSpPr txBox="1">
            <a:spLocks noChangeArrowheads="1"/>
          </p:cNvSpPr>
          <p:nvPr/>
        </p:nvSpPr>
        <p:spPr bwMode="auto">
          <a:xfrm>
            <a:off x="4548189"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10</a:t>
            </a:r>
          </a:p>
        </p:txBody>
      </p:sp>
      <p:sp>
        <p:nvSpPr>
          <p:cNvPr id="67642" name="Text Box 41"/>
          <p:cNvSpPr txBox="1">
            <a:spLocks noChangeArrowheads="1"/>
          </p:cNvSpPr>
          <p:nvPr/>
        </p:nvSpPr>
        <p:spPr bwMode="auto">
          <a:xfrm>
            <a:off x="5065716"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12</a:t>
            </a:r>
          </a:p>
        </p:txBody>
      </p:sp>
      <p:sp>
        <p:nvSpPr>
          <p:cNvPr id="67643" name="Text Box 42"/>
          <p:cNvSpPr txBox="1">
            <a:spLocks noChangeArrowheads="1"/>
          </p:cNvSpPr>
          <p:nvPr/>
        </p:nvSpPr>
        <p:spPr bwMode="auto">
          <a:xfrm>
            <a:off x="5518152"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14</a:t>
            </a:r>
          </a:p>
        </p:txBody>
      </p:sp>
      <p:sp>
        <p:nvSpPr>
          <p:cNvPr id="67644" name="Text Box 43"/>
          <p:cNvSpPr txBox="1">
            <a:spLocks noChangeArrowheads="1"/>
          </p:cNvSpPr>
          <p:nvPr/>
        </p:nvSpPr>
        <p:spPr bwMode="auto">
          <a:xfrm>
            <a:off x="5997576"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16</a:t>
            </a:r>
          </a:p>
        </p:txBody>
      </p:sp>
      <p:sp>
        <p:nvSpPr>
          <p:cNvPr id="67645" name="Text Box 44"/>
          <p:cNvSpPr txBox="1">
            <a:spLocks noChangeArrowheads="1"/>
          </p:cNvSpPr>
          <p:nvPr/>
        </p:nvSpPr>
        <p:spPr bwMode="auto">
          <a:xfrm>
            <a:off x="6502401"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18</a:t>
            </a:r>
          </a:p>
        </p:txBody>
      </p:sp>
      <p:sp>
        <p:nvSpPr>
          <p:cNvPr id="67646" name="Text Box 45"/>
          <p:cNvSpPr txBox="1">
            <a:spLocks noChangeArrowheads="1"/>
          </p:cNvSpPr>
          <p:nvPr/>
        </p:nvSpPr>
        <p:spPr bwMode="auto">
          <a:xfrm>
            <a:off x="6981825"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20</a:t>
            </a:r>
          </a:p>
        </p:txBody>
      </p:sp>
      <p:sp>
        <p:nvSpPr>
          <p:cNvPr id="67647" name="Text Box 46"/>
          <p:cNvSpPr txBox="1">
            <a:spLocks noChangeArrowheads="1"/>
          </p:cNvSpPr>
          <p:nvPr/>
        </p:nvSpPr>
        <p:spPr bwMode="auto">
          <a:xfrm>
            <a:off x="7446963" y="380925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22</a:t>
            </a:r>
          </a:p>
        </p:txBody>
      </p:sp>
      <p:sp>
        <p:nvSpPr>
          <p:cNvPr id="67648" name="Text Box 47"/>
          <p:cNvSpPr txBox="1">
            <a:spLocks noChangeArrowheads="1"/>
          </p:cNvSpPr>
          <p:nvPr/>
        </p:nvSpPr>
        <p:spPr bwMode="auto">
          <a:xfrm>
            <a:off x="2260602" y="3809257"/>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0</a:t>
            </a:r>
          </a:p>
        </p:txBody>
      </p:sp>
      <p:sp>
        <p:nvSpPr>
          <p:cNvPr id="67649" name="Text Box 48"/>
          <p:cNvSpPr txBox="1">
            <a:spLocks noChangeArrowheads="1"/>
          </p:cNvSpPr>
          <p:nvPr/>
        </p:nvSpPr>
        <p:spPr bwMode="auto">
          <a:xfrm>
            <a:off x="2101851" y="3613996"/>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0</a:t>
            </a:r>
          </a:p>
        </p:txBody>
      </p:sp>
      <p:sp>
        <p:nvSpPr>
          <p:cNvPr id="67650" name="Text Box 49"/>
          <p:cNvSpPr txBox="1">
            <a:spLocks noChangeArrowheads="1"/>
          </p:cNvSpPr>
          <p:nvPr/>
        </p:nvSpPr>
        <p:spPr bwMode="auto">
          <a:xfrm>
            <a:off x="2101851" y="328776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4</a:t>
            </a:r>
          </a:p>
        </p:txBody>
      </p:sp>
      <p:sp>
        <p:nvSpPr>
          <p:cNvPr id="67651" name="Text Box 50"/>
          <p:cNvSpPr txBox="1">
            <a:spLocks noChangeArrowheads="1"/>
          </p:cNvSpPr>
          <p:nvPr/>
        </p:nvSpPr>
        <p:spPr bwMode="auto">
          <a:xfrm>
            <a:off x="2101851" y="297224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8</a:t>
            </a:r>
          </a:p>
        </p:txBody>
      </p:sp>
      <p:sp>
        <p:nvSpPr>
          <p:cNvPr id="67652" name="Text Box 51"/>
          <p:cNvSpPr txBox="1">
            <a:spLocks noChangeArrowheads="1"/>
          </p:cNvSpPr>
          <p:nvPr/>
        </p:nvSpPr>
        <p:spPr bwMode="auto">
          <a:xfrm>
            <a:off x="1981200" y="2656732"/>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12</a:t>
            </a:r>
          </a:p>
        </p:txBody>
      </p:sp>
      <p:sp>
        <p:nvSpPr>
          <p:cNvPr id="67653" name="Text Box 52"/>
          <p:cNvSpPr txBox="1">
            <a:spLocks noChangeArrowheads="1"/>
          </p:cNvSpPr>
          <p:nvPr/>
        </p:nvSpPr>
        <p:spPr bwMode="auto">
          <a:xfrm>
            <a:off x="1981200" y="234121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16</a:t>
            </a:r>
          </a:p>
        </p:txBody>
      </p:sp>
      <p:sp>
        <p:nvSpPr>
          <p:cNvPr id="67654" name="Text Box 53"/>
          <p:cNvSpPr txBox="1">
            <a:spLocks noChangeArrowheads="1"/>
          </p:cNvSpPr>
          <p:nvPr/>
        </p:nvSpPr>
        <p:spPr bwMode="auto">
          <a:xfrm>
            <a:off x="1981200" y="201498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20</a:t>
            </a:r>
          </a:p>
        </p:txBody>
      </p:sp>
      <p:sp>
        <p:nvSpPr>
          <p:cNvPr id="67655" name="Oval 56"/>
          <p:cNvSpPr>
            <a:spLocks noChangeArrowheads="1"/>
          </p:cNvSpPr>
          <p:nvPr/>
        </p:nvSpPr>
        <p:spPr bwMode="auto">
          <a:xfrm>
            <a:off x="2809878" y="3449688"/>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56" name="Oval 57"/>
          <p:cNvSpPr>
            <a:spLocks noChangeArrowheads="1"/>
          </p:cNvSpPr>
          <p:nvPr/>
        </p:nvSpPr>
        <p:spPr bwMode="auto">
          <a:xfrm>
            <a:off x="2339978" y="3661619"/>
            <a:ext cx="93663"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57" name="Oval 58"/>
          <p:cNvSpPr>
            <a:spLocks noChangeArrowheads="1"/>
          </p:cNvSpPr>
          <p:nvPr/>
        </p:nvSpPr>
        <p:spPr bwMode="auto">
          <a:xfrm>
            <a:off x="2560641" y="3604469"/>
            <a:ext cx="92075"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58" name="Oval 59"/>
          <p:cNvSpPr>
            <a:spLocks noChangeArrowheads="1"/>
          </p:cNvSpPr>
          <p:nvPr/>
        </p:nvSpPr>
        <p:spPr bwMode="auto">
          <a:xfrm>
            <a:off x="3287713" y="2467423"/>
            <a:ext cx="93662" cy="76200"/>
          </a:xfrm>
          <a:prstGeom prst="ellipse">
            <a:avLst/>
          </a:prstGeom>
          <a:solidFill>
            <a:schemeClr val="tx2"/>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59" name="Oval 66"/>
          <p:cNvSpPr>
            <a:spLocks noChangeArrowheads="1"/>
          </p:cNvSpPr>
          <p:nvPr/>
        </p:nvSpPr>
        <p:spPr bwMode="auto">
          <a:xfrm>
            <a:off x="5197478" y="1805435"/>
            <a:ext cx="93663" cy="76200"/>
          </a:xfrm>
          <a:prstGeom prst="ellipse">
            <a:avLst/>
          </a:prstGeom>
          <a:solidFill>
            <a:schemeClr val="tx1"/>
          </a:solidFill>
          <a:ln w="9525">
            <a:solidFill>
              <a:schemeClr val="tx1"/>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0" name="Oval 69"/>
          <p:cNvSpPr>
            <a:spLocks noChangeArrowheads="1"/>
          </p:cNvSpPr>
          <p:nvPr/>
        </p:nvSpPr>
        <p:spPr bwMode="auto">
          <a:xfrm>
            <a:off x="6408739" y="2788891"/>
            <a:ext cx="93662"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1" name="Oval 70"/>
          <p:cNvSpPr>
            <a:spLocks noChangeArrowheads="1"/>
          </p:cNvSpPr>
          <p:nvPr/>
        </p:nvSpPr>
        <p:spPr bwMode="auto">
          <a:xfrm>
            <a:off x="5681666" y="3596135"/>
            <a:ext cx="92075"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2" name="Oval 71"/>
          <p:cNvSpPr>
            <a:spLocks noChangeArrowheads="1"/>
          </p:cNvSpPr>
          <p:nvPr/>
        </p:nvSpPr>
        <p:spPr bwMode="auto">
          <a:xfrm>
            <a:off x="5926141" y="3436591"/>
            <a:ext cx="92075"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3" name="Oval 72"/>
          <p:cNvSpPr>
            <a:spLocks noChangeArrowheads="1"/>
          </p:cNvSpPr>
          <p:nvPr/>
        </p:nvSpPr>
        <p:spPr bwMode="auto">
          <a:xfrm>
            <a:off x="5437188" y="3661619"/>
            <a:ext cx="93662"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4" name="Oval 73"/>
          <p:cNvSpPr>
            <a:spLocks noChangeArrowheads="1"/>
          </p:cNvSpPr>
          <p:nvPr/>
        </p:nvSpPr>
        <p:spPr bwMode="auto">
          <a:xfrm>
            <a:off x="6154738" y="3115123"/>
            <a:ext cx="93662"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5" name="Oval 74"/>
          <p:cNvSpPr>
            <a:spLocks noChangeArrowheads="1"/>
          </p:cNvSpPr>
          <p:nvPr/>
        </p:nvSpPr>
        <p:spPr bwMode="auto">
          <a:xfrm>
            <a:off x="6643690" y="2703166"/>
            <a:ext cx="93662"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6" name="Oval 75"/>
          <p:cNvSpPr>
            <a:spLocks noChangeArrowheads="1"/>
          </p:cNvSpPr>
          <p:nvPr/>
        </p:nvSpPr>
        <p:spPr bwMode="auto">
          <a:xfrm>
            <a:off x="7356476" y="2457898"/>
            <a:ext cx="93663"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7" name="Oval 76"/>
          <p:cNvSpPr>
            <a:spLocks noChangeArrowheads="1"/>
          </p:cNvSpPr>
          <p:nvPr/>
        </p:nvSpPr>
        <p:spPr bwMode="auto">
          <a:xfrm>
            <a:off x="6878641" y="2617441"/>
            <a:ext cx="92075"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8" name="Oval 77"/>
          <p:cNvSpPr>
            <a:spLocks noChangeArrowheads="1"/>
          </p:cNvSpPr>
          <p:nvPr/>
        </p:nvSpPr>
        <p:spPr bwMode="auto">
          <a:xfrm>
            <a:off x="7116763" y="2540050"/>
            <a:ext cx="93662" cy="76200"/>
          </a:xfrm>
          <a:prstGeom prst="ellipse">
            <a:avLst/>
          </a:prstGeom>
          <a:solidFill>
            <a:srgbClr val="808080"/>
          </a:solidFill>
          <a:ln w="9525">
            <a:solidFill>
              <a:srgbClr val="808080"/>
            </a:solidFill>
            <a:round/>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69" name="Text Box 78"/>
          <p:cNvSpPr txBox="1">
            <a:spLocks noChangeArrowheads="1"/>
          </p:cNvSpPr>
          <p:nvPr/>
        </p:nvSpPr>
        <p:spPr bwMode="auto">
          <a:xfrm>
            <a:off x="7645400" y="348421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传输轮次</a:t>
            </a:r>
          </a:p>
        </p:txBody>
      </p:sp>
      <p:sp>
        <p:nvSpPr>
          <p:cNvPr id="67670" name="Text Box 79"/>
          <p:cNvSpPr txBox="1">
            <a:spLocks noChangeArrowheads="1"/>
          </p:cNvSpPr>
          <p:nvPr/>
        </p:nvSpPr>
        <p:spPr bwMode="auto">
          <a:xfrm>
            <a:off x="1446215" y="1275607"/>
            <a:ext cx="16722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拥塞窗口 </a:t>
            </a:r>
            <a:r>
              <a:rPr lang="en-US" altLang="zh-CN" sz="1800">
                <a:solidFill>
                  <a:srgbClr val="000099"/>
                </a:solidFill>
                <a:ea typeface="黑体" pitchFamily="49" charset="-122"/>
              </a:rPr>
              <a:t>cwnd</a:t>
            </a:r>
          </a:p>
        </p:txBody>
      </p:sp>
      <p:sp>
        <p:nvSpPr>
          <p:cNvPr id="67671" name="Text Box 80"/>
          <p:cNvSpPr txBox="1">
            <a:spLocks noChangeArrowheads="1"/>
          </p:cNvSpPr>
          <p:nvPr/>
        </p:nvSpPr>
        <p:spPr bwMode="auto">
          <a:xfrm>
            <a:off x="5545884" y="1336331"/>
            <a:ext cx="2274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收到 </a:t>
            </a:r>
            <a:r>
              <a:rPr lang="en-US" altLang="zh-CN" sz="1800">
                <a:solidFill>
                  <a:srgbClr val="000099"/>
                </a:solidFill>
                <a:ea typeface="黑体" pitchFamily="49" charset="-122"/>
              </a:rPr>
              <a:t>3 </a:t>
            </a:r>
            <a:r>
              <a:rPr lang="zh-CN" altLang="en-US" sz="1800">
                <a:solidFill>
                  <a:srgbClr val="000099"/>
                </a:solidFill>
                <a:ea typeface="黑体" pitchFamily="49" charset="-122"/>
              </a:rPr>
              <a:t>个重复的确认</a:t>
            </a:r>
          </a:p>
          <a:p>
            <a:pPr algn="ctr" eaLnBrk="1" hangingPunct="1">
              <a:lnSpc>
                <a:spcPct val="100000"/>
              </a:lnSpc>
              <a:spcBef>
                <a:spcPct val="0"/>
              </a:spcBef>
              <a:buClrTx/>
              <a:buSzTx/>
              <a:buFontTx/>
              <a:buNone/>
            </a:pPr>
            <a:r>
              <a:rPr lang="zh-CN" altLang="en-US" sz="1800">
                <a:solidFill>
                  <a:srgbClr val="000099"/>
                </a:solidFill>
                <a:ea typeface="黑体" pitchFamily="49" charset="-122"/>
              </a:rPr>
              <a:t>执行快重传算法</a:t>
            </a:r>
          </a:p>
        </p:txBody>
      </p:sp>
      <p:sp>
        <p:nvSpPr>
          <p:cNvPr id="67672" name="Line 81"/>
          <p:cNvSpPr>
            <a:spLocks noChangeShapeType="1"/>
          </p:cNvSpPr>
          <p:nvPr/>
        </p:nvSpPr>
        <p:spPr bwMode="auto">
          <a:xfrm flipH="1">
            <a:off x="5273676" y="1663752"/>
            <a:ext cx="508000" cy="178594"/>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73" name="Line 82"/>
          <p:cNvSpPr>
            <a:spLocks noChangeShapeType="1"/>
          </p:cNvSpPr>
          <p:nvPr/>
        </p:nvSpPr>
        <p:spPr bwMode="auto">
          <a:xfrm>
            <a:off x="3595688" y="2034037"/>
            <a:ext cx="601662" cy="184547"/>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74" name="Rectangle 83"/>
          <p:cNvSpPr>
            <a:spLocks noChangeArrowheads="1"/>
          </p:cNvSpPr>
          <p:nvPr/>
        </p:nvSpPr>
        <p:spPr bwMode="auto">
          <a:xfrm>
            <a:off x="2460625" y="1785195"/>
            <a:ext cx="198438" cy="17406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75" name="Line 86"/>
          <p:cNvSpPr>
            <a:spLocks noChangeShapeType="1"/>
          </p:cNvSpPr>
          <p:nvPr/>
        </p:nvSpPr>
        <p:spPr bwMode="auto">
          <a:xfrm rot="10800000">
            <a:off x="2460627" y="2829373"/>
            <a:ext cx="3030538" cy="7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76" name="Rectangle 87"/>
          <p:cNvSpPr>
            <a:spLocks noChangeArrowheads="1"/>
          </p:cNvSpPr>
          <p:nvPr/>
        </p:nvSpPr>
        <p:spPr bwMode="auto">
          <a:xfrm>
            <a:off x="2779713" y="3612804"/>
            <a:ext cx="2552700" cy="1297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77" name="Rectangle 88"/>
          <p:cNvSpPr>
            <a:spLocks noChangeArrowheads="1"/>
          </p:cNvSpPr>
          <p:nvPr/>
        </p:nvSpPr>
        <p:spPr bwMode="auto">
          <a:xfrm>
            <a:off x="5891215" y="3612804"/>
            <a:ext cx="1835150" cy="1297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67678" name="Line 89"/>
          <p:cNvSpPr>
            <a:spLocks noChangeShapeType="1"/>
          </p:cNvSpPr>
          <p:nvPr/>
        </p:nvSpPr>
        <p:spPr bwMode="auto">
          <a:xfrm>
            <a:off x="4813300" y="1859013"/>
            <a:ext cx="0" cy="978694"/>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79" name="Text Box 90"/>
          <p:cNvSpPr txBox="1">
            <a:spLocks noChangeArrowheads="1"/>
          </p:cNvSpPr>
          <p:nvPr/>
        </p:nvSpPr>
        <p:spPr bwMode="auto">
          <a:xfrm>
            <a:off x="1003302" y="3375871"/>
            <a:ext cx="898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67680" name="Line 91"/>
          <p:cNvSpPr>
            <a:spLocks noChangeShapeType="1"/>
          </p:cNvSpPr>
          <p:nvPr/>
        </p:nvSpPr>
        <p:spPr bwMode="auto">
          <a:xfrm>
            <a:off x="1781176" y="3563990"/>
            <a:ext cx="558800" cy="129779"/>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81" name="Text Box 92"/>
          <p:cNvSpPr txBox="1">
            <a:spLocks noChangeArrowheads="1"/>
          </p:cNvSpPr>
          <p:nvPr/>
        </p:nvSpPr>
        <p:spPr bwMode="auto">
          <a:xfrm>
            <a:off x="4210052" y="2238823"/>
            <a:ext cx="125571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乘法减小”</a:t>
            </a:r>
          </a:p>
        </p:txBody>
      </p:sp>
      <p:sp>
        <p:nvSpPr>
          <p:cNvPr id="67682" name="Text Box 93"/>
          <p:cNvSpPr txBox="1">
            <a:spLocks noChangeArrowheads="1"/>
          </p:cNvSpPr>
          <p:nvPr/>
        </p:nvSpPr>
        <p:spPr bwMode="auto">
          <a:xfrm>
            <a:off x="5387370" y="1948312"/>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67683" name="Freeform 94"/>
          <p:cNvSpPr>
            <a:spLocks noChangeArrowheads="1"/>
          </p:cNvSpPr>
          <p:nvPr/>
        </p:nvSpPr>
        <p:spPr bwMode="auto">
          <a:xfrm>
            <a:off x="5238752" y="1861396"/>
            <a:ext cx="2314575" cy="1843088"/>
          </a:xfrm>
          <a:custGeom>
            <a:avLst/>
            <a:gdLst>
              <a:gd name="T0" fmla="*/ 0 w 1392"/>
              <a:gd name="T1" fmla="*/ 0 h 1356"/>
              <a:gd name="T2" fmla="*/ 2147483646 w 1392"/>
              <a:gd name="T3" fmla="*/ 2147483646 h 1356"/>
              <a:gd name="T4" fmla="*/ 2147483646 w 1392"/>
              <a:gd name="T5" fmla="*/ 2147483646 h 1356"/>
              <a:gd name="T6" fmla="*/ 2147483646 w 1392"/>
              <a:gd name="T7" fmla="*/ 2147483646 h 1356"/>
              <a:gd name="T8" fmla="*/ 2147483646 w 1392"/>
              <a:gd name="T9" fmla="*/ 2147483646 h 1356"/>
              <a:gd name="T10" fmla="*/ 2147483646 w 1392"/>
              <a:gd name="T11" fmla="*/ 2147483646 h 1356"/>
              <a:gd name="T12" fmla="*/ 2147483646 w 1392"/>
              <a:gd name="T13" fmla="*/ 2147483646 h 1356"/>
              <a:gd name="T14" fmla="*/ 0 60000 65536"/>
              <a:gd name="T15" fmla="*/ 0 60000 65536"/>
              <a:gd name="T16" fmla="*/ 0 60000 65536"/>
              <a:gd name="T17" fmla="*/ 0 60000 65536"/>
              <a:gd name="T18" fmla="*/ 0 60000 65536"/>
              <a:gd name="T19" fmla="*/ 0 60000 65536"/>
              <a:gd name="T20" fmla="*/ 0 60000 65536"/>
              <a:gd name="T21" fmla="*/ 0 w 1392"/>
              <a:gd name="T22" fmla="*/ 0 h 1356"/>
              <a:gd name="T23" fmla="*/ 1392 w 1392"/>
              <a:gd name="T24" fmla="*/ 1356 h 1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56">
                <a:moveTo>
                  <a:pt x="0" y="0"/>
                </a:moveTo>
                <a:lnTo>
                  <a:pt x="152" y="1356"/>
                </a:lnTo>
                <a:lnTo>
                  <a:pt x="300" y="1300"/>
                </a:lnTo>
                <a:lnTo>
                  <a:pt x="448" y="1188"/>
                </a:lnTo>
                <a:lnTo>
                  <a:pt x="576" y="952"/>
                </a:lnTo>
                <a:lnTo>
                  <a:pt x="728" y="708"/>
                </a:lnTo>
                <a:lnTo>
                  <a:pt x="1392" y="428"/>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67684" name="Text Box 105"/>
          <p:cNvSpPr txBox="1">
            <a:spLocks noChangeArrowheads="1"/>
          </p:cNvSpPr>
          <p:nvPr/>
        </p:nvSpPr>
        <p:spPr bwMode="auto">
          <a:xfrm>
            <a:off x="7614228" y="1885208"/>
            <a:ext cx="1160894" cy="64633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TCP Reno</a:t>
            </a:r>
          </a:p>
          <a:p>
            <a:pPr algn="ctr" eaLnBrk="1" hangingPunct="1">
              <a:lnSpc>
                <a:spcPct val="100000"/>
              </a:lnSpc>
              <a:spcBef>
                <a:spcPct val="0"/>
              </a:spcBef>
              <a:buClrTx/>
              <a:buSzTx/>
              <a:buFontTx/>
              <a:buNone/>
            </a:pPr>
            <a:r>
              <a:rPr lang="zh-CN" altLang="en-US" sz="1800">
                <a:solidFill>
                  <a:srgbClr val="000099"/>
                </a:solidFill>
                <a:ea typeface="黑体" pitchFamily="49" charset="-122"/>
              </a:rPr>
              <a:t>版本</a:t>
            </a:r>
          </a:p>
        </p:txBody>
      </p:sp>
      <p:sp>
        <p:nvSpPr>
          <p:cNvPr id="781418" name="Text Box 106"/>
          <p:cNvSpPr txBox="1">
            <a:spLocks noChangeArrowheads="1"/>
          </p:cNvSpPr>
          <p:nvPr/>
        </p:nvSpPr>
        <p:spPr bwMode="auto">
          <a:xfrm>
            <a:off x="6877274" y="2812704"/>
            <a:ext cx="1726755" cy="646331"/>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TCP Tahoe </a:t>
            </a:r>
            <a:r>
              <a:rPr lang="zh-CN" altLang="en-US" sz="1800">
                <a:solidFill>
                  <a:srgbClr val="000099"/>
                </a:solidFill>
                <a:ea typeface="黑体" pitchFamily="49" charset="-122"/>
              </a:rPr>
              <a:t>版本</a:t>
            </a:r>
          </a:p>
          <a:p>
            <a:pPr algn="ctr" eaLnBrk="1" hangingPunct="1">
              <a:lnSpc>
                <a:spcPct val="100000"/>
              </a:lnSpc>
              <a:spcBef>
                <a:spcPct val="0"/>
              </a:spcBef>
              <a:buClrTx/>
              <a:buSzTx/>
              <a:buFontTx/>
              <a:buNone/>
            </a:pPr>
            <a:r>
              <a:rPr lang="en-US" altLang="zh-CN" sz="1800">
                <a:solidFill>
                  <a:srgbClr val="000099"/>
                </a:solidFill>
                <a:ea typeface="黑体" pitchFamily="49" charset="-122"/>
              </a:rPr>
              <a:t>(</a:t>
            </a:r>
            <a:r>
              <a:rPr lang="zh-CN" altLang="en-US" sz="1800">
                <a:solidFill>
                  <a:srgbClr val="000099"/>
                </a:solidFill>
                <a:ea typeface="黑体" pitchFamily="49" charset="-122"/>
              </a:rPr>
              <a:t>已废弃不用）</a:t>
            </a:r>
          </a:p>
        </p:txBody>
      </p:sp>
      <p:sp>
        <p:nvSpPr>
          <p:cNvPr id="67686" name="Text Box 107"/>
          <p:cNvSpPr txBox="1">
            <a:spLocks noChangeArrowheads="1"/>
          </p:cNvSpPr>
          <p:nvPr/>
        </p:nvSpPr>
        <p:spPr bwMode="auto">
          <a:xfrm>
            <a:off x="141169" y="2354314"/>
            <a:ext cx="194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en-US" altLang="zh-CN" sz="1800">
                <a:solidFill>
                  <a:srgbClr val="000099"/>
                </a:solidFill>
                <a:ea typeface="黑体" pitchFamily="49" charset="-122"/>
              </a:rPr>
              <a:t>ssthresh </a:t>
            </a:r>
            <a:r>
              <a:rPr lang="zh-CN" altLang="en-US" sz="1800">
                <a:solidFill>
                  <a:srgbClr val="000099"/>
                </a:solidFill>
                <a:ea typeface="黑体" pitchFamily="49" charset="-122"/>
              </a:rPr>
              <a:t>的初始值</a:t>
            </a:r>
          </a:p>
        </p:txBody>
      </p:sp>
      <p:sp>
        <p:nvSpPr>
          <p:cNvPr id="67687" name="Text Box 108"/>
          <p:cNvSpPr txBox="1">
            <a:spLocks noChangeArrowheads="1"/>
          </p:cNvSpPr>
          <p:nvPr/>
        </p:nvSpPr>
        <p:spPr bwMode="auto">
          <a:xfrm>
            <a:off x="2372708" y="1824487"/>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拥塞避免</a:t>
            </a:r>
          </a:p>
          <a:p>
            <a:pPr algn="ctr" eaLnBrk="1" hangingPunct="1">
              <a:lnSpc>
                <a:spcPct val="100000"/>
              </a:lnSpc>
              <a:spcBef>
                <a:spcPct val="0"/>
              </a:spcBef>
              <a:buClrTx/>
              <a:buSzTx/>
              <a:buFontTx/>
              <a:buNone/>
            </a:pPr>
            <a:r>
              <a:rPr lang="zh-CN" altLang="en-US" sz="1800">
                <a:solidFill>
                  <a:srgbClr val="000099"/>
                </a:solidFill>
                <a:ea typeface="黑体" pitchFamily="49" charset="-122"/>
              </a:rPr>
              <a:t>“加法增大”</a:t>
            </a:r>
          </a:p>
        </p:txBody>
      </p:sp>
      <p:sp>
        <p:nvSpPr>
          <p:cNvPr id="67688" name="Text Box 109"/>
          <p:cNvSpPr txBox="1">
            <a:spLocks noChangeArrowheads="1"/>
          </p:cNvSpPr>
          <p:nvPr/>
        </p:nvSpPr>
        <p:spPr bwMode="auto">
          <a:xfrm>
            <a:off x="306282" y="2663875"/>
            <a:ext cx="1775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000099"/>
                </a:solidFill>
                <a:ea typeface="黑体" pitchFamily="49" charset="-122"/>
              </a:rPr>
              <a:t>新的 </a:t>
            </a:r>
            <a:r>
              <a:rPr lang="en-US" altLang="zh-CN" sz="1800">
                <a:solidFill>
                  <a:srgbClr val="000099"/>
                </a:solidFill>
                <a:ea typeface="黑体" pitchFamily="49" charset="-122"/>
              </a:rPr>
              <a:t>ssthresh </a:t>
            </a:r>
            <a:r>
              <a:rPr lang="zh-CN" altLang="en-US" sz="1800">
                <a:solidFill>
                  <a:srgbClr val="000099"/>
                </a:solidFill>
                <a:ea typeface="黑体" pitchFamily="49" charset="-122"/>
              </a:rPr>
              <a:t>值</a:t>
            </a:r>
          </a:p>
        </p:txBody>
      </p:sp>
      <p:sp>
        <p:nvSpPr>
          <p:cNvPr id="67689" name="Line 110"/>
          <p:cNvSpPr>
            <a:spLocks noChangeShapeType="1"/>
          </p:cNvSpPr>
          <p:nvPr/>
        </p:nvSpPr>
        <p:spPr bwMode="auto">
          <a:xfrm>
            <a:off x="6310313" y="3021063"/>
            <a:ext cx="60166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90" name="Line 111"/>
          <p:cNvSpPr>
            <a:spLocks noChangeShapeType="1"/>
          </p:cNvSpPr>
          <p:nvPr/>
        </p:nvSpPr>
        <p:spPr bwMode="auto">
          <a:xfrm>
            <a:off x="4845052" y="3568753"/>
            <a:ext cx="558800" cy="130969"/>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91" name="Text Box 112"/>
          <p:cNvSpPr txBox="1">
            <a:spLocks noChangeArrowheads="1"/>
          </p:cNvSpPr>
          <p:nvPr/>
        </p:nvSpPr>
        <p:spPr bwMode="auto">
          <a:xfrm>
            <a:off x="3995741" y="3392538"/>
            <a:ext cx="1049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慢开始</a:t>
            </a:r>
          </a:p>
        </p:txBody>
      </p:sp>
      <p:sp>
        <p:nvSpPr>
          <p:cNvPr id="67692" name="Text Box 113"/>
          <p:cNvSpPr txBox="1">
            <a:spLocks noChangeArrowheads="1"/>
          </p:cNvSpPr>
          <p:nvPr/>
        </p:nvSpPr>
        <p:spPr bwMode="auto">
          <a:xfrm>
            <a:off x="4122740" y="2856757"/>
            <a:ext cx="896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000099"/>
                </a:solidFill>
                <a:ea typeface="黑体" pitchFamily="49" charset="-122"/>
              </a:rPr>
              <a:t>快恢复</a:t>
            </a:r>
          </a:p>
        </p:txBody>
      </p:sp>
      <p:sp>
        <p:nvSpPr>
          <p:cNvPr id="67693" name="Line 114"/>
          <p:cNvSpPr>
            <a:spLocks noChangeShapeType="1"/>
          </p:cNvSpPr>
          <p:nvPr/>
        </p:nvSpPr>
        <p:spPr bwMode="auto">
          <a:xfrm flipV="1">
            <a:off x="4876801" y="2857950"/>
            <a:ext cx="585788" cy="16311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67694" name="Freeform 95"/>
          <p:cNvSpPr>
            <a:spLocks noChangeArrowheads="1"/>
          </p:cNvSpPr>
          <p:nvPr/>
        </p:nvSpPr>
        <p:spPr bwMode="auto">
          <a:xfrm>
            <a:off x="5253041" y="1842346"/>
            <a:ext cx="2224087" cy="995363"/>
          </a:xfrm>
          <a:custGeom>
            <a:avLst/>
            <a:gdLst>
              <a:gd name="T0" fmla="*/ 0 w 1338"/>
              <a:gd name="T1" fmla="*/ 0 h 732"/>
              <a:gd name="T2" fmla="*/ 2147483646 w 1338"/>
              <a:gd name="T3" fmla="*/ 2147483646 h 732"/>
              <a:gd name="T4" fmla="*/ 2147483646 w 1338"/>
              <a:gd name="T5" fmla="*/ 2147483646 h 732"/>
              <a:gd name="T6" fmla="*/ 0 60000 65536"/>
              <a:gd name="T7" fmla="*/ 0 60000 65536"/>
              <a:gd name="T8" fmla="*/ 0 60000 65536"/>
              <a:gd name="T9" fmla="*/ 0 w 1338"/>
              <a:gd name="T10" fmla="*/ 0 h 732"/>
              <a:gd name="T11" fmla="*/ 1338 w 1338"/>
              <a:gd name="T12" fmla="*/ 732 h 732"/>
            </a:gdLst>
            <a:ahLst/>
            <a:cxnLst>
              <a:cxn ang="T6">
                <a:pos x="T0" y="T1"/>
              </a:cxn>
              <a:cxn ang="T7">
                <a:pos x="T2" y="T3"/>
              </a:cxn>
              <a:cxn ang="T8">
                <a:pos x="T4" y="T5"/>
              </a:cxn>
            </a:cxnLst>
            <a:rect l="T9" t="T10" r="T11" b="T12"/>
            <a:pathLst>
              <a:path w="1338" h="732">
                <a:moveTo>
                  <a:pt x="0" y="0"/>
                </a:moveTo>
                <a:lnTo>
                  <a:pt x="138" y="732"/>
                </a:lnTo>
                <a:lnTo>
                  <a:pt x="1338" y="23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67695" name="Line 85"/>
          <p:cNvSpPr>
            <a:spLocks noChangeShapeType="1"/>
          </p:cNvSpPr>
          <p:nvPr/>
        </p:nvSpPr>
        <p:spPr bwMode="auto">
          <a:xfrm>
            <a:off x="2460625" y="1850679"/>
            <a:ext cx="43878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781418">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403351" y="2268144"/>
            <a:ext cx="6913563" cy="486965"/>
          </a:xfrm>
          <a:prstGeom prst="rect">
            <a:avLst/>
          </a:prstGeom>
          <a:solidFill>
            <a:srgbClr val="FFFFCC"/>
          </a:solidFill>
          <a:ln w="9525">
            <a:solidFill>
              <a:srgbClr val="333399"/>
            </a:solidFill>
            <a:miter lim="800000"/>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sp>
        <p:nvSpPr>
          <p:cNvPr id="57347" name="Rectangle 3"/>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发送窗口的上限值</a:t>
            </a:r>
          </a:p>
        </p:txBody>
      </p:sp>
      <p:sp>
        <p:nvSpPr>
          <p:cNvPr id="801796" name="Rectangle 4"/>
          <p:cNvSpPr>
            <a:spLocks noGrp="1" noChangeArrowheads="1"/>
          </p:cNvSpPr>
          <p:nvPr>
            <p:ph idx="1"/>
          </p:nvPr>
        </p:nvSpPr>
        <p:spPr/>
        <p:txBody>
          <a:bodyPr rtlCol="0">
            <a:normAutofit fontScale="70000" lnSpcReduction="20000"/>
          </a:bodyPr>
          <a:lstStyle/>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发送方的发送窗口的上限值应当取为接收方窗口 </a:t>
            </a:r>
            <a:r>
              <a:rPr lang="en-US" altLang="zh-CN" sz="2600" dirty="0" err="1">
                <a:latin typeface="Times New Roman" pitchFamily="18" charset="0"/>
                <a:ea typeface="宋体" pitchFamily="2" charset="-122"/>
                <a:cs typeface="Times New Roman" pitchFamily="18" charset="0"/>
              </a:rPr>
              <a:t>rwnd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和拥塞窗口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这两个变量中较小的一个，即应按以下公式确定：</a:t>
            </a:r>
          </a:p>
          <a:p>
            <a:pPr eaLnBrk="1" fontAlgn="auto" hangingPunct="1">
              <a:spcBef>
                <a:spcPct val="70000"/>
              </a:spcBef>
              <a:spcAft>
                <a:spcPct val="60000"/>
              </a:spcAft>
              <a:buFont typeface="Wingdings" panose="05000000000000000000" pitchFamily="2" charset="2"/>
              <a:buNone/>
              <a:defRPr/>
            </a:pPr>
            <a:r>
              <a:rPr lang="zh-CN" altLang="en-US" sz="2600" dirty="0">
                <a:latin typeface="Times New Roman" pitchFamily="18" charset="0"/>
                <a:ea typeface="宋体" pitchFamily="2" charset="-122"/>
                <a:cs typeface="Times New Roman" pitchFamily="18" charset="0"/>
              </a:rPr>
              <a:t>发送窗口的上限值 </a:t>
            </a:r>
            <a:r>
              <a:rPr lang="zh-CN" altLang="en-US" sz="2600" dirty="0">
                <a:latin typeface="Times New Roman" pitchFamily="18" charset="0"/>
                <a:ea typeface="宋体" pitchFamily="2" charset="-122"/>
                <a:cs typeface="Times New Roman" pitchFamily="18" charset="0"/>
                <a:sym typeface="Symbol" panose="05050102010706020507" pitchFamily="18" charset="2"/>
              </a:rPr>
              <a:t></a:t>
            </a:r>
            <a:r>
              <a:rPr lang="zh-CN" altLang="en-US" sz="260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Min [</a:t>
            </a:r>
            <a:r>
              <a:rPr lang="en-US" altLang="zh-CN" sz="2600" dirty="0" err="1">
                <a:latin typeface="Times New Roman" pitchFamily="18" charset="0"/>
                <a:ea typeface="宋体" pitchFamily="2" charset="-122"/>
                <a:cs typeface="Times New Roman" pitchFamily="18" charset="0"/>
              </a:rPr>
              <a:t>rwnd</a:t>
            </a:r>
            <a:r>
              <a:rPr lang="en-US" altLang="zh-CN" sz="2600" dirty="0">
                <a:latin typeface="Times New Roman" pitchFamily="18" charset="0"/>
                <a:ea typeface="宋体" pitchFamily="2" charset="-122"/>
                <a:cs typeface="Times New Roman" pitchFamily="18" charset="0"/>
              </a:rPr>
              <a:t>,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(5-9)</a:t>
            </a:r>
          </a:p>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当 </a:t>
            </a:r>
            <a:r>
              <a:rPr lang="en-US" altLang="zh-CN" sz="2600" dirty="0" err="1">
                <a:latin typeface="Times New Roman" pitchFamily="18" charset="0"/>
                <a:ea typeface="宋体" pitchFamily="2" charset="-122"/>
                <a:cs typeface="Times New Roman" pitchFamily="18" charset="0"/>
              </a:rPr>
              <a:t>rwnd</a:t>
            </a:r>
            <a:r>
              <a:rPr lang="en-US" altLang="zh-CN" sz="2600" dirty="0">
                <a:latin typeface="Times New Roman" pitchFamily="18" charset="0"/>
                <a:ea typeface="宋体" pitchFamily="2" charset="-122"/>
                <a:cs typeface="Times New Roman" pitchFamily="18" charset="0"/>
              </a:rPr>
              <a:t> &lt;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时，是接收方的接收能力限制发送窗口的最大值。</a:t>
            </a:r>
          </a:p>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当 </a:t>
            </a:r>
            <a:r>
              <a:rPr lang="en-US" altLang="zh-CN" sz="2600" dirty="0" err="1">
                <a:latin typeface="Times New Roman" pitchFamily="18" charset="0"/>
                <a:ea typeface="宋体" pitchFamily="2" charset="-122"/>
                <a:cs typeface="Times New Roman" pitchFamily="18" charset="0"/>
              </a:rPr>
              <a:t>cwnd</a:t>
            </a:r>
            <a:r>
              <a:rPr lang="en-US" altLang="zh-CN" sz="2600" dirty="0">
                <a:latin typeface="Times New Roman" pitchFamily="18" charset="0"/>
                <a:ea typeface="宋体" pitchFamily="2" charset="-122"/>
                <a:cs typeface="Times New Roman" pitchFamily="18" charset="0"/>
              </a:rPr>
              <a:t> &lt; </a:t>
            </a:r>
            <a:r>
              <a:rPr lang="en-US" altLang="zh-CN" sz="2600" dirty="0" err="1">
                <a:latin typeface="Times New Roman" pitchFamily="18" charset="0"/>
                <a:ea typeface="宋体" pitchFamily="2" charset="-122"/>
                <a:cs typeface="Times New Roman" pitchFamily="18" charset="0"/>
              </a:rPr>
              <a:t>rwnd</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时，则是网络的拥塞限制发送窗口的最大值。</a:t>
            </a:r>
            <a:r>
              <a:rPr lang="zh-CN" altLang="en-US" dirty="0" smtClean="0">
                <a:latin typeface="Times New Roman" pitchFamily="18" charset="0"/>
                <a:ea typeface="宋体" pitchFamily="2" charset="-122"/>
                <a:cs typeface="Times New Roman" pitchFamily="18" charset="0"/>
              </a:rPr>
              <a:t> </a:t>
            </a:r>
            <a:endParaRPr lang="zh-CN" altLang="en-US" sz="2600" dirty="0">
              <a:latin typeface="Times New Roman" pitchFamily="18" charset="0"/>
              <a:ea typeface="宋体" pitchFamily="2" charset="-122"/>
              <a:cs typeface="Times New Roman" pitchFamily="18" charset="0"/>
            </a:endParaRPr>
          </a:p>
          <a:p>
            <a:pPr eaLnBrk="1" fontAlgn="auto" hangingPunct="1">
              <a:lnSpc>
                <a:spcPct val="90000"/>
              </a:lnSpc>
              <a:spcAft>
                <a:spcPts val="0"/>
              </a:spcAft>
              <a:buFont typeface="Arial" panose="020B0604020202020204" pitchFamily="34" charset="0"/>
              <a:buChar char="•"/>
              <a:defRPr/>
            </a:pPr>
            <a:endParaRPr lang="en-US" altLang="zh-CN" sz="2600"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en-US" altLang="zh-CN" dirty="0" smtClean="0">
                <a:latin typeface="Times New Roman" pitchFamily="18" charset="0"/>
                <a:ea typeface="宋体" pitchFamily="2" charset="-122"/>
                <a:cs typeface="Times New Roman" pitchFamily="18" charset="0"/>
              </a:rPr>
              <a:t>5.8.3 </a:t>
            </a:r>
            <a:r>
              <a:rPr lang="zh-CN" altLang="en-US" dirty="0" smtClean="0">
                <a:latin typeface="Times New Roman" pitchFamily="18" charset="0"/>
                <a:ea typeface="宋体" pitchFamily="2" charset="-122"/>
                <a:cs typeface="Times New Roman" pitchFamily="18" charset="0"/>
              </a:rPr>
              <a:t>主动队列管理</a:t>
            </a:r>
            <a:r>
              <a:rPr lang="en-US" altLang="zh-CN" dirty="0" smtClean="0">
                <a:latin typeface="Times New Roman" pitchFamily="18" charset="0"/>
                <a:ea typeface="宋体" pitchFamily="2" charset="-122"/>
                <a:cs typeface="Times New Roman" pitchFamily="18" charset="0"/>
              </a:rPr>
              <a:t>AQM</a:t>
            </a:r>
            <a:endParaRPr lang="zh-CN" altLang="en-US" dirty="0" smtClean="0">
              <a:latin typeface="Times New Roman" pitchFamily="18" charset="0"/>
              <a:ea typeface="宋体" pitchFamily="2" charset="-122"/>
              <a:cs typeface="Times New Roman" pitchFamily="18" charset="0"/>
            </a:endParaRPr>
          </a:p>
        </p:txBody>
      </p:sp>
      <p:sp>
        <p:nvSpPr>
          <p:cNvPr id="74755" name="Rectangle 3"/>
          <p:cNvSpPr>
            <a:spLocks noGrp="1" noChangeArrowheads="1"/>
          </p:cNvSpPr>
          <p:nvPr>
            <p:ph idx="1"/>
          </p:nvPr>
        </p:nvSpPr>
        <p:spPr/>
        <p:txBody>
          <a:bodyPr/>
          <a:lstStyle/>
          <a:p>
            <a:pPr eaLnBrk="1" hangingPunct="1"/>
            <a:r>
              <a:rPr lang="zh-CN" altLang="en-US" sz="2400" dirty="0">
                <a:latin typeface="Times New Roman" pitchFamily="18" charset="0"/>
                <a:ea typeface="宋体" pitchFamily="2" charset="-122"/>
                <a:cs typeface="Times New Roman" pitchFamily="18" charset="0"/>
              </a:rPr>
              <a:t>网络层策略对</a:t>
            </a:r>
            <a:r>
              <a:rPr lang="en-US" altLang="zh-CN" sz="2400" dirty="0">
                <a:latin typeface="Times New Roman" pitchFamily="18" charset="0"/>
                <a:ea typeface="宋体" pitchFamily="2" charset="-122"/>
                <a:cs typeface="Times New Roman" pitchFamily="18" charset="0"/>
              </a:rPr>
              <a:t>TCP</a:t>
            </a:r>
            <a:r>
              <a:rPr lang="zh-CN" altLang="en-US" sz="2400" dirty="0">
                <a:latin typeface="Times New Roman" pitchFamily="18" charset="0"/>
                <a:ea typeface="宋体" pitchFamily="2" charset="-122"/>
                <a:cs typeface="Times New Roman" pitchFamily="18" charset="0"/>
              </a:rPr>
              <a:t>拥塞控制的影响</a:t>
            </a:r>
            <a:endParaRPr lang="en-US" altLang="zh-CN" sz="2400" dirty="0">
              <a:latin typeface="Times New Roman" pitchFamily="18" charset="0"/>
              <a:ea typeface="宋体" pitchFamily="2" charset="-122"/>
              <a:cs typeface="Times New Roman" pitchFamily="18" charset="0"/>
            </a:endParaRPr>
          </a:p>
          <a:p>
            <a:pPr eaLnBrk="1" hangingPunct="1"/>
            <a:r>
              <a:rPr lang="zh-CN" altLang="en-US" sz="2400" dirty="0">
                <a:latin typeface="Times New Roman" pitchFamily="18" charset="0"/>
                <a:ea typeface="宋体" pitchFamily="2" charset="-122"/>
                <a:cs typeface="Times New Roman" pitchFamily="18" charset="0"/>
              </a:rPr>
              <a:t>最大的影响在于路由器的分组丢弃</a:t>
            </a:r>
            <a:r>
              <a:rPr lang="zh-CN" altLang="en-US" sz="2400" dirty="0" smtClean="0">
                <a:latin typeface="Times New Roman" pitchFamily="18" charset="0"/>
                <a:ea typeface="宋体" pitchFamily="2" charset="-122"/>
                <a:cs typeface="Times New Roman" pitchFamily="18" charset="0"/>
              </a:rPr>
              <a:t>策略</a:t>
            </a:r>
            <a:endParaRPr lang="en-US" altLang="zh-CN" sz="2400" dirty="0">
              <a:latin typeface="Times New Roman" pitchFamily="18" charset="0"/>
              <a:ea typeface="宋体" pitchFamily="2" charset="-122"/>
              <a:cs typeface="Times New Roman" pitchFamily="18" charset="0"/>
            </a:endParaRPr>
          </a:p>
          <a:p>
            <a:pPr lvl="1" eaLnBrk="1" hangingPunct="1"/>
            <a:r>
              <a:rPr lang="zh-CN" altLang="en-US" sz="1800" dirty="0">
                <a:latin typeface="Times New Roman" pitchFamily="18" charset="0"/>
                <a:ea typeface="宋体" pitchFamily="2" charset="-122"/>
                <a:cs typeface="Times New Roman" pitchFamily="18" charset="0"/>
              </a:rPr>
              <a:t>丢弃引起的重传，会让</a:t>
            </a:r>
            <a:r>
              <a:rPr lang="en-US" altLang="zh-CN" sz="1800" dirty="0">
                <a:latin typeface="Times New Roman" pitchFamily="18" charset="0"/>
                <a:ea typeface="宋体" pitchFamily="2" charset="-122"/>
                <a:cs typeface="Times New Roman" pitchFamily="18" charset="0"/>
              </a:rPr>
              <a:t>TCP</a:t>
            </a:r>
            <a:r>
              <a:rPr lang="zh-CN" altLang="en-US" sz="1800" dirty="0">
                <a:latin typeface="Times New Roman" pitchFamily="18" charset="0"/>
                <a:ea typeface="宋体" pitchFamily="2" charset="-122"/>
                <a:cs typeface="Times New Roman" pitchFamily="18" charset="0"/>
              </a:rPr>
              <a:t>发送方误判拥塞。</a:t>
            </a:r>
          </a:p>
          <a:p>
            <a:pPr lvl="1" eaLnBrk="1" hangingPunct="1"/>
            <a:r>
              <a:rPr lang="zh-CN" altLang="en-US" sz="1800" dirty="0">
                <a:latin typeface="Times New Roman" pitchFamily="18" charset="0"/>
                <a:ea typeface="宋体" pitchFamily="2" charset="-122"/>
                <a:cs typeface="Times New Roman" pitchFamily="18" charset="0"/>
              </a:rPr>
              <a:t>为什么要采用不同的丢弃策略？</a:t>
            </a:r>
          </a:p>
          <a:p>
            <a:pPr lvl="2" eaLnBrk="1" hangingPunct="1"/>
            <a:r>
              <a:rPr lang="en-US" altLang="zh-CN" sz="1800" dirty="0">
                <a:latin typeface="Times New Roman" pitchFamily="18" charset="0"/>
                <a:ea typeface="宋体" pitchFamily="2" charset="-122"/>
                <a:cs typeface="Times New Roman" pitchFamily="18" charset="0"/>
              </a:rPr>
              <a:t>Tail-drop policy </a:t>
            </a:r>
            <a:r>
              <a:rPr lang="zh-CN" altLang="en-US" sz="1800" dirty="0">
                <a:latin typeface="Times New Roman" pitchFamily="18" charset="0"/>
                <a:ea typeface="宋体" pitchFamily="2" charset="-122"/>
                <a:cs typeface="Times New Roman" pitchFamily="18" charset="0"/>
              </a:rPr>
              <a:t>的不良影响，如</a:t>
            </a:r>
            <a:r>
              <a:rPr lang="zh-CN" altLang="en-US" sz="1800" b="1" i="1" dirty="0">
                <a:solidFill>
                  <a:srgbClr val="FF0000"/>
                </a:solidFill>
                <a:latin typeface="Times New Roman" pitchFamily="18" charset="0"/>
                <a:ea typeface="宋体" pitchFamily="2" charset="-122"/>
                <a:cs typeface="Times New Roman" pitchFamily="18" charset="0"/>
              </a:rPr>
              <a:t>全局同步</a:t>
            </a:r>
            <a:r>
              <a:rPr lang="zh-CN" altLang="en-US" sz="1800" dirty="0">
                <a:latin typeface="Times New Roman" pitchFamily="18" charset="0"/>
                <a:ea typeface="宋体" pitchFamily="2" charset="-122"/>
                <a:cs typeface="Times New Roman" pitchFamily="18" charset="0"/>
              </a:rPr>
              <a:t>。</a:t>
            </a:r>
            <a:endParaRPr lang="en-US" altLang="zh-CN" sz="1800" dirty="0">
              <a:latin typeface="Times New Roman" pitchFamily="18" charset="0"/>
              <a:ea typeface="宋体" pitchFamily="2" charset="-122"/>
              <a:cs typeface="Times New Roman" pitchFamily="18" charset="0"/>
            </a:endParaRPr>
          </a:p>
          <a:p>
            <a:pPr lvl="2" eaLnBrk="1" hangingPunct="1"/>
            <a:r>
              <a:rPr lang="en-US" altLang="zh-CN" sz="1800" dirty="0">
                <a:latin typeface="Times New Roman" pitchFamily="18" charset="0"/>
                <a:ea typeface="宋体" pitchFamily="2" charset="-122"/>
                <a:cs typeface="Times New Roman" pitchFamily="18" charset="0"/>
              </a:rPr>
              <a:t>Random Early Detection</a:t>
            </a:r>
            <a:r>
              <a:rPr lang="zh-CN" altLang="en-US" sz="1800" dirty="0">
                <a:latin typeface="Times New Roman" pitchFamily="18" charset="0"/>
                <a:ea typeface="宋体" pitchFamily="2" charset="-122"/>
                <a:cs typeface="Times New Roman" pitchFamily="18" charset="0"/>
              </a:rPr>
              <a:t>，如下讨论。</a:t>
            </a:r>
            <a:endParaRPr lang="en-US" altLang="zh-CN" sz="1800"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eaLnBrk="1" fontAlgn="auto" hangingPunct="1">
              <a:lnSpc>
                <a:spcPct val="100000"/>
              </a:lnSpc>
              <a:spcAft>
                <a:spcPts val="0"/>
              </a:spcAft>
              <a:defRPr/>
            </a:pPr>
            <a:r>
              <a:rPr lang="zh-CN" altLang="en-US" sz="3600" dirty="0">
                <a:latin typeface="Times New Roman" pitchFamily="18" charset="0"/>
                <a:ea typeface="宋体" pitchFamily="2" charset="-122"/>
                <a:cs typeface="Times New Roman" pitchFamily="18" charset="0"/>
              </a:rPr>
              <a:t>随机早期检测 </a:t>
            </a:r>
            <a:r>
              <a:rPr lang="en-US" altLang="zh-CN" sz="3600" dirty="0">
                <a:latin typeface="Times New Roman" pitchFamily="18" charset="0"/>
                <a:ea typeface="宋体" pitchFamily="2" charset="-122"/>
                <a:cs typeface="Times New Roman" pitchFamily="18" charset="0"/>
              </a:rPr>
              <a:t>RED—</a:t>
            </a:r>
            <a:r>
              <a:rPr lang="zh-CN" altLang="en-US" sz="3600" dirty="0">
                <a:latin typeface="Times New Roman" pitchFamily="18" charset="0"/>
                <a:ea typeface="宋体" pitchFamily="2" charset="-122"/>
                <a:cs typeface="Times New Roman" pitchFamily="18" charset="0"/>
              </a:rPr>
              <a:t>不佳</a:t>
            </a:r>
            <a:r>
              <a:rPr lang="en-US" altLang="zh-CN" sz="3600" dirty="0">
                <a:latin typeface="Times New Roman" pitchFamily="18" charset="0"/>
                <a:ea typeface="宋体" pitchFamily="2" charset="-122"/>
                <a:cs typeface="Times New Roman" pitchFamily="18" charset="0"/>
              </a:rPr>
              <a:t> </a:t>
            </a:r>
          </a:p>
        </p:txBody>
      </p:sp>
      <p:sp>
        <p:nvSpPr>
          <p:cNvPr id="64515" name="Rectangle 3"/>
          <p:cNvSpPr>
            <a:spLocks noGrp="1" noChangeArrowheads="1"/>
          </p:cNvSpPr>
          <p:nvPr>
            <p:ph idx="1"/>
          </p:nvPr>
        </p:nvSpPr>
        <p:spPr>
          <a:solidFill>
            <a:srgbClr val="FFFF99"/>
          </a:solidFill>
          <a:ln>
            <a:solidFill>
              <a:srgbClr val="333399"/>
            </a:solidFill>
          </a:ln>
        </p:spPr>
        <p:txBody>
          <a:bodyPr rtlCol="0">
            <a:normAutofit fontScale="62500" lnSpcReduction="20000"/>
          </a:bodyPr>
          <a:lstStyle/>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使路由器的队列维持两个参数，即队列长度最小门限 </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min</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和最大门限 </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max</a:t>
            </a:r>
            <a:r>
              <a:rPr lang="zh-CN" altLang="en-US" sz="2600" dirty="0">
                <a:latin typeface="Times New Roman" pitchFamily="18" charset="0"/>
                <a:ea typeface="宋体" pitchFamily="2" charset="-122"/>
                <a:cs typeface="Times New Roman" pitchFamily="18" charset="0"/>
              </a:rPr>
              <a:t>。</a:t>
            </a:r>
          </a:p>
          <a:p>
            <a:pPr eaLnBrk="1" fontAlgn="auto" hangingPunct="1">
              <a:spcAft>
                <a:spcPts val="0"/>
              </a:spcAft>
              <a:buFont typeface="Arial" panose="020B0604020202020204" pitchFamily="34" charset="0"/>
              <a:buChar char="•"/>
              <a:defRPr/>
            </a:pPr>
            <a:r>
              <a:rPr lang="en-US" altLang="zh-CN" sz="2600" dirty="0">
                <a:latin typeface="Times New Roman" pitchFamily="18" charset="0"/>
                <a:ea typeface="宋体" pitchFamily="2" charset="-122"/>
                <a:cs typeface="Times New Roman" pitchFamily="18" charset="0"/>
              </a:rPr>
              <a:t>RED </a:t>
            </a:r>
            <a:r>
              <a:rPr lang="zh-CN" altLang="en-US" sz="2600" dirty="0">
                <a:latin typeface="Times New Roman" pitchFamily="18" charset="0"/>
                <a:ea typeface="宋体" pitchFamily="2" charset="-122"/>
                <a:cs typeface="Times New Roman" pitchFamily="18" charset="0"/>
              </a:rPr>
              <a:t>对每一个到达的数据报都先计算平均队列长度 </a:t>
            </a:r>
            <a:r>
              <a:rPr lang="en-US" altLang="zh-CN" sz="2600" i="1" dirty="0">
                <a:latin typeface="Times New Roman" pitchFamily="18" charset="0"/>
                <a:ea typeface="宋体" pitchFamily="2" charset="-122"/>
                <a:cs typeface="Times New Roman" pitchFamily="18" charset="0"/>
              </a:rPr>
              <a:t>L</a:t>
            </a:r>
            <a:r>
              <a:rPr lang="en-US" altLang="zh-CN" sz="2600" baseline="-25000" dirty="0">
                <a:latin typeface="Times New Roman" pitchFamily="18" charset="0"/>
                <a:ea typeface="宋体" pitchFamily="2" charset="-122"/>
                <a:cs typeface="Times New Roman" pitchFamily="18" charset="0"/>
              </a:rPr>
              <a:t>AV</a:t>
            </a:r>
            <a:r>
              <a:rPr lang="zh-CN" altLang="en-US" sz="2600" dirty="0">
                <a:latin typeface="Times New Roman" pitchFamily="18" charset="0"/>
                <a:ea typeface="宋体" pitchFamily="2" charset="-122"/>
                <a:cs typeface="Times New Roman" pitchFamily="18" charset="0"/>
              </a:rPr>
              <a:t>。</a:t>
            </a:r>
          </a:p>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若平均队列长度小于最小门限 </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min</a:t>
            </a:r>
            <a:r>
              <a:rPr lang="zh-CN" altLang="en-US" sz="2600" dirty="0">
                <a:latin typeface="Times New Roman" pitchFamily="18" charset="0"/>
                <a:ea typeface="宋体" pitchFamily="2" charset="-122"/>
                <a:cs typeface="Times New Roman" pitchFamily="18" charset="0"/>
              </a:rPr>
              <a:t>，则将新到达的数据报放入队列进行排队。</a:t>
            </a:r>
          </a:p>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若平均队列长度超过最大门限 </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max</a:t>
            </a:r>
            <a:r>
              <a:rPr lang="zh-CN" altLang="en-US" sz="2600" dirty="0">
                <a:latin typeface="Times New Roman" pitchFamily="18" charset="0"/>
                <a:ea typeface="宋体" pitchFamily="2" charset="-122"/>
                <a:cs typeface="Times New Roman" pitchFamily="18" charset="0"/>
              </a:rPr>
              <a:t>，则将新到达的数据报丢弃。</a:t>
            </a:r>
          </a:p>
          <a:p>
            <a:pPr algn="just"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若平均队列长度在最小门限 </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min</a:t>
            </a:r>
            <a:r>
              <a:rPr lang="en-US" altLang="zh-CN" sz="2600" baseline="-250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和最大门限</a:t>
            </a:r>
            <a:r>
              <a:rPr lang="en-US" altLang="zh-CN" sz="2600" dirty="0" err="1">
                <a:latin typeface="Times New Roman" pitchFamily="18" charset="0"/>
                <a:ea typeface="宋体" pitchFamily="2" charset="-122"/>
                <a:cs typeface="Times New Roman" pitchFamily="18" charset="0"/>
              </a:rPr>
              <a:t>TH</a:t>
            </a:r>
            <a:r>
              <a:rPr lang="en-US" altLang="zh-CN" sz="2600" baseline="-25000" dirty="0" err="1">
                <a:latin typeface="Times New Roman" pitchFamily="18" charset="0"/>
                <a:ea typeface="宋体" pitchFamily="2" charset="-122"/>
                <a:cs typeface="Times New Roman" pitchFamily="18" charset="0"/>
              </a:rPr>
              <a:t>max</a:t>
            </a:r>
            <a:r>
              <a:rPr lang="en-US" altLang="zh-CN" sz="2600" baseline="-250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之间，则按照某一概率 </a:t>
            </a:r>
            <a:r>
              <a:rPr lang="en-US" altLang="zh-CN" sz="2600" i="1" dirty="0">
                <a:latin typeface="Times New Roman" pitchFamily="18" charset="0"/>
                <a:ea typeface="宋体" pitchFamily="2" charset="-122"/>
                <a:cs typeface="Times New Roman" pitchFamily="18" charset="0"/>
              </a:rPr>
              <a:t>p </a:t>
            </a:r>
            <a:r>
              <a:rPr lang="zh-CN" altLang="en-US" sz="2600" dirty="0">
                <a:latin typeface="Times New Roman" pitchFamily="18" charset="0"/>
                <a:ea typeface="宋体" pitchFamily="2" charset="-122"/>
                <a:cs typeface="Times New Roman" pitchFamily="18" charset="0"/>
              </a:rPr>
              <a:t>将新到达的数据报丢弃。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443038" y="411512"/>
            <a:ext cx="6572250" cy="979141"/>
          </a:xfrm>
        </p:spPr>
        <p:txBody>
          <a:bodyPr>
            <a:normAutofit/>
          </a:bodyPr>
          <a:lstStyle/>
          <a:p>
            <a:pPr eaLnBrk="1" fontAlgn="auto" hangingPunct="1">
              <a:spcAft>
                <a:spcPts val="0"/>
              </a:spcAft>
              <a:defRPr/>
            </a:pPr>
            <a:r>
              <a:rPr lang="en-US" altLang="zh-CN" dirty="0" smtClean="0">
                <a:latin typeface="Times New Roman" pitchFamily="18" charset="0"/>
                <a:ea typeface="宋体" pitchFamily="2" charset="-122"/>
                <a:cs typeface="Times New Roman" pitchFamily="18" charset="0"/>
              </a:rPr>
              <a:t>RED </a:t>
            </a:r>
            <a:r>
              <a:rPr lang="zh-CN" altLang="en-US" dirty="0" smtClean="0">
                <a:latin typeface="Times New Roman" pitchFamily="18" charset="0"/>
                <a:ea typeface="宋体" pitchFamily="2" charset="-122"/>
                <a:cs typeface="Times New Roman" pitchFamily="18" charset="0"/>
              </a:rPr>
              <a:t>将路由器的到达队列</a:t>
            </a:r>
            <a:br>
              <a:rPr lang="zh-CN" altLang="en-US" dirty="0" smtClean="0">
                <a:latin typeface="Times New Roman" pitchFamily="18" charset="0"/>
                <a:ea typeface="宋体" pitchFamily="2" charset="-122"/>
                <a:cs typeface="Times New Roman" pitchFamily="18" charset="0"/>
              </a:rPr>
            </a:br>
            <a:r>
              <a:rPr lang="zh-CN" altLang="en-US" dirty="0" smtClean="0">
                <a:latin typeface="Times New Roman" pitchFamily="18" charset="0"/>
                <a:ea typeface="宋体" pitchFamily="2" charset="-122"/>
                <a:cs typeface="Times New Roman" pitchFamily="18" charset="0"/>
              </a:rPr>
              <a:t>划分成为三个区域 </a:t>
            </a:r>
          </a:p>
        </p:txBody>
      </p:sp>
      <p:sp>
        <p:nvSpPr>
          <p:cNvPr id="77827" name="内容占位符 1"/>
          <p:cNvSpPr>
            <a:spLocks noGrp="1"/>
          </p:cNvSpPr>
          <p:nvPr>
            <p:ph idx="1"/>
          </p:nvPr>
        </p:nvSpPr>
        <p:spPr/>
        <p:txBody>
          <a:bodyPr/>
          <a:lstStyle/>
          <a:p>
            <a:pPr eaLnBrk="1" hangingPunct="1"/>
            <a:endParaRPr lang="zh-CN" altLang="en-US" sz="1800" smtClean="0"/>
          </a:p>
        </p:txBody>
      </p:sp>
      <p:sp>
        <p:nvSpPr>
          <p:cNvPr id="77828" name="Rectangle 35"/>
          <p:cNvSpPr>
            <a:spLocks noChangeArrowheads="1"/>
          </p:cNvSpPr>
          <p:nvPr/>
        </p:nvSpPr>
        <p:spPr bwMode="auto">
          <a:xfrm>
            <a:off x="2725738" y="1438276"/>
            <a:ext cx="3173412" cy="2259806"/>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29" name="Rectangle 34"/>
          <p:cNvSpPr>
            <a:spLocks noChangeArrowheads="1"/>
          </p:cNvSpPr>
          <p:nvPr/>
        </p:nvSpPr>
        <p:spPr bwMode="auto">
          <a:xfrm>
            <a:off x="5902326" y="1437086"/>
            <a:ext cx="946150" cy="18573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30" name="Rectangle 33"/>
          <p:cNvSpPr>
            <a:spLocks noChangeArrowheads="1"/>
          </p:cNvSpPr>
          <p:nvPr/>
        </p:nvSpPr>
        <p:spPr bwMode="auto">
          <a:xfrm>
            <a:off x="1547816" y="1437085"/>
            <a:ext cx="1177925" cy="258365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31" name="Rectangle 4"/>
          <p:cNvSpPr>
            <a:spLocks noChangeArrowheads="1"/>
          </p:cNvSpPr>
          <p:nvPr/>
        </p:nvSpPr>
        <p:spPr bwMode="auto">
          <a:xfrm>
            <a:off x="4592639" y="1962152"/>
            <a:ext cx="2257425" cy="9572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32" name="Freeform 5"/>
          <p:cNvSpPr>
            <a:spLocks noChangeArrowheads="1"/>
          </p:cNvSpPr>
          <p:nvPr/>
        </p:nvSpPr>
        <p:spPr bwMode="auto">
          <a:xfrm>
            <a:off x="1798641" y="1962152"/>
            <a:ext cx="5051425" cy="957263"/>
          </a:xfrm>
          <a:custGeom>
            <a:avLst/>
            <a:gdLst>
              <a:gd name="T0" fmla="*/ 0 w 1920"/>
              <a:gd name="T1" fmla="*/ 0 h 528"/>
              <a:gd name="T2" fmla="*/ 2147483646 w 1920"/>
              <a:gd name="T3" fmla="*/ 0 h 528"/>
              <a:gd name="T4" fmla="*/ 2147483646 w 1920"/>
              <a:gd name="T5" fmla="*/ 2147483646 h 528"/>
              <a:gd name="T6" fmla="*/ 0 w 1920"/>
              <a:gd name="T7" fmla="*/ 2147483646 h 528"/>
              <a:gd name="T8" fmla="*/ 0 60000 65536"/>
              <a:gd name="T9" fmla="*/ 0 60000 65536"/>
              <a:gd name="T10" fmla="*/ 0 60000 65536"/>
              <a:gd name="T11" fmla="*/ 0 60000 65536"/>
              <a:gd name="T12" fmla="*/ 0 w 1920"/>
              <a:gd name="T13" fmla="*/ 0 h 528"/>
              <a:gd name="T14" fmla="*/ 1920 w 1920"/>
              <a:gd name="T15" fmla="*/ 528 h 528"/>
            </a:gdLst>
            <a:ahLst/>
            <a:cxnLst>
              <a:cxn ang="T8">
                <a:pos x="T0" y="T1"/>
              </a:cxn>
              <a:cxn ang="T9">
                <a:pos x="T2" y="T3"/>
              </a:cxn>
              <a:cxn ang="T10">
                <a:pos x="T4" y="T5"/>
              </a:cxn>
              <a:cxn ang="T11">
                <a:pos x="T6" y="T7"/>
              </a:cxn>
            </a:cxnLst>
            <a:rect l="T12" t="T13" r="T14" b="T15"/>
            <a:pathLst>
              <a:path w="1920" h="528">
                <a:moveTo>
                  <a:pt x="0" y="0"/>
                </a:moveTo>
                <a:lnTo>
                  <a:pt x="1920" y="0"/>
                </a:lnTo>
                <a:lnTo>
                  <a:pt x="1920" y="528"/>
                </a:lnTo>
                <a:lnTo>
                  <a:pt x="0" y="528"/>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77833" name="Line 6"/>
          <p:cNvSpPr>
            <a:spLocks noChangeShapeType="1"/>
          </p:cNvSpPr>
          <p:nvPr/>
        </p:nvSpPr>
        <p:spPr bwMode="auto">
          <a:xfrm>
            <a:off x="6529388"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4" name="Line 7"/>
          <p:cNvSpPr>
            <a:spLocks noChangeShapeType="1"/>
          </p:cNvSpPr>
          <p:nvPr/>
        </p:nvSpPr>
        <p:spPr bwMode="auto">
          <a:xfrm>
            <a:off x="6207125"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5" name="Line 8"/>
          <p:cNvSpPr>
            <a:spLocks noChangeShapeType="1"/>
          </p:cNvSpPr>
          <p:nvPr/>
        </p:nvSpPr>
        <p:spPr bwMode="auto">
          <a:xfrm>
            <a:off x="5883275" y="1612106"/>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6" name="Line 9"/>
          <p:cNvSpPr>
            <a:spLocks noChangeShapeType="1"/>
          </p:cNvSpPr>
          <p:nvPr/>
        </p:nvSpPr>
        <p:spPr bwMode="auto">
          <a:xfrm>
            <a:off x="5561013"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7" name="Line 10"/>
          <p:cNvSpPr>
            <a:spLocks noChangeShapeType="1"/>
          </p:cNvSpPr>
          <p:nvPr/>
        </p:nvSpPr>
        <p:spPr bwMode="auto">
          <a:xfrm>
            <a:off x="5238750"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8" name="Line 11"/>
          <p:cNvSpPr>
            <a:spLocks noChangeShapeType="1"/>
          </p:cNvSpPr>
          <p:nvPr/>
        </p:nvSpPr>
        <p:spPr bwMode="auto">
          <a:xfrm>
            <a:off x="4914900"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39" name="Line 12"/>
          <p:cNvSpPr>
            <a:spLocks noChangeShapeType="1"/>
          </p:cNvSpPr>
          <p:nvPr/>
        </p:nvSpPr>
        <p:spPr bwMode="auto">
          <a:xfrm>
            <a:off x="2735264" y="1615679"/>
            <a:ext cx="1587" cy="2381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40" name="AutoShape 13"/>
          <p:cNvSpPr>
            <a:spLocks noChangeArrowheads="1"/>
          </p:cNvSpPr>
          <p:nvPr/>
        </p:nvSpPr>
        <p:spPr bwMode="auto">
          <a:xfrm>
            <a:off x="6743703" y="2222900"/>
            <a:ext cx="968375" cy="348853"/>
          </a:xfrm>
          <a:prstGeom prst="rightArrow">
            <a:avLst>
              <a:gd name="adj1" fmla="val 50000"/>
              <a:gd name="adj2" fmla="val 52038"/>
            </a:avLst>
          </a:prstGeom>
          <a:solidFill>
            <a:schemeClr val="hlink"/>
          </a:solidFill>
          <a:ln w="9525">
            <a:solidFill>
              <a:srgbClr val="333399"/>
            </a:solidFill>
            <a:miter lim="800000"/>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41" name="Text Box 14"/>
          <p:cNvSpPr txBox="1">
            <a:spLocks noChangeArrowheads="1"/>
          </p:cNvSpPr>
          <p:nvPr/>
        </p:nvSpPr>
        <p:spPr bwMode="auto">
          <a:xfrm>
            <a:off x="7665613" y="2133601"/>
            <a:ext cx="877155"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333399"/>
                </a:solidFill>
                <a:ea typeface="黑体" pitchFamily="49" charset="-122"/>
              </a:rPr>
              <a:t>从队首</a:t>
            </a:r>
          </a:p>
          <a:p>
            <a:pPr algn="ctr" eaLnBrk="1" hangingPunct="1">
              <a:lnSpc>
                <a:spcPct val="100000"/>
              </a:lnSpc>
              <a:spcBef>
                <a:spcPct val="0"/>
              </a:spcBef>
              <a:buClrTx/>
              <a:buSzTx/>
              <a:buFontTx/>
              <a:buNone/>
            </a:pPr>
            <a:r>
              <a:rPr lang="zh-CN" altLang="en-US" sz="1800">
                <a:solidFill>
                  <a:srgbClr val="333399"/>
                </a:solidFill>
                <a:ea typeface="黑体" pitchFamily="49" charset="-122"/>
              </a:rPr>
              <a:t>发送</a:t>
            </a:r>
          </a:p>
        </p:txBody>
      </p:sp>
      <p:sp>
        <p:nvSpPr>
          <p:cNvPr id="77842" name="Line 15"/>
          <p:cNvSpPr>
            <a:spLocks noChangeShapeType="1"/>
          </p:cNvSpPr>
          <p:nvPr/>
        </p:nvSpPr>
        <p:spPr bwMode="auto">
          <a:xfrm>
            <a:off x="4592638" y="1962152"/>
            <a:ext cx="0" cy="957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43" name="Text Box 16"/>
          <p:cNvSpPr txBox="1">
            <a:spLocks noChangeArrowheads="1"/>
          </p:cNvSpPr>
          <p:nvPr/>
        </p:nvSpPr>
        <p:spPr bwMode="auto">
          <a:xfrm>
            <a:off x="7011989" y="3138489"/>
            <a:ext cx="1952625"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最小门限 </a:t>
            </a:r>
            <a:r>
              <a:rPr lang="en-US" altLang="zh-CN" sz="1800">
                <a:solidFill>
                  <a:srgbClr val="333399"/>
                </a:solidFill>
                <a:ea typeface="黑体" pitchFamily="49" charset="-122"/>
              </a:rPr>
              <a:t>TH</a:t>
            </a:r>
            <a:r>
              <a:rPr lang="en-US" altLang="zh-CN" sz="1800" baseline="-25000">
                <a:solidFill>
                  <a:srgbClr val="333399"/>
                </a:solidFill>
                <a:ea typeface="黑体" pitchFamily="49" charset="-122"/>
              </a:rPr>
              <a:t>min</a:t>
            </a:r>
          </a:p>
        </p:txBody>
      </p:sp>
      <p:sp>
        <p:nvSpPr>
          <p:cNvPr id="77844" name="Text Box 17"/>
          <p:cNvSpPr txBox="1">
            <a:spLocks noChangeArrowheads="1"/>
          </p:cNvSpPr>
          <p:nvPr/>
        </p:nvSpPr>
        <p:spPr bwMode="auto">
          <a:xfrm>
            <a:off x="3917952" y="3839768"/>
            <a:ext cx="1680260"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最大门限 </a:t>
            </a:r>
            <a:r>
              <a:rPr lang="en-US" altLang="zh-CN" sz="1800">
                <a:solidFill>
                  <a:srgbClr val="333399"/>
                </a:solidFill>
                <a:ea typeface="黑体" pitchFamily="49" charset="-122"/>
              </a:rPr>
              <a:t>TH</a:t>
            </a:r>
            <a:r>
              <a:rPr lang="en-US" altLang="zh-CN" sz="1800" baseline="-25000">
                <a:solidFill>
                  <a:srgbClr val="333399"/>
                </a:solidFill>
                <a:ea typeface="黑体" pitchFamily="49" charset="-122"/>
              </a:rPr>
              <a:t>min</a:t>
            </a:r>
          </a:p>
        </p:txBody>
      </p:sp>
      <p:sp>
        <p:nvSpPr>
          <p:cNvPr id="77845" name="AutoShape 18"/>
          <p:cNvSpPr>
            <a:spLocks noChangeArrowheads="1"/>
          </p:cNvSpPr>
          <p:nvPr/>
        </p:nvSpPr>
        <p:spPr bwMode="auto">
          <a:xfrm>
            <a:off x="1582738" y="2247900"/>
            <a:ext cx="1981200" cy="323850"/>
          </a:xfrm>
          <a:prstGeom prst="rightArrow">
            <a:avLst>
              <a:gd name="adj1" fmla="val 50000"/>
              <a:gd name="adj2" fmla="val 114685"/>
            </a:avLst>
          </a:prstGeom>
          <a:solidFill>
            <a:srgbClr val="CC9900"/>
          </a:solidFill>
          <a:ln w="9525">
            <a:solidFill>
              <a:srgbClr val="333399"/>
            </a:solidFill>
            <a:miter lim="800000"/>
            <a:headEnd/>
            <a:tailEnd/>
          </a:ln>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1800">
              <a:latin typeface="Tahoma" pitchFamily="34" charset="0"/>
            </a:endParaRPr>
          </a:p>
        </p:txBody>
      </p:sp>
      <p:sp>
        <p:nvSpPr>
          <p:cNvPr id="77846" name="Text Box 19"/>
          <p:cNvSpPr txBox="1">
            <a:spLocks noChangeArrowheads="1"/>
          </p:cNvSpPr>
          <p:nvPr/>
        </p:nvSpPr>
        <p:spPr bwMode="auto">
          <a:xfrm>
            <a:off x="751579" y="2100263"/>
            <a:ext cx="646323" cy="64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gn="ctr" eaLnBrk="1" hangingPunct="1">
              <a:lnSpc>
                <a:spcPct val="100000"/>
              </a:lnSpc>
              <a:spcBef>
                <a:spcPct val="0"/>
              </a:spcBef>
              <a:buClrTx/>
              <a:buSzTx/>
              <a:buFontTx/>
              <a:buNone/>
            </a:pPr>
            <a:r>
              <a:rPr lang="zh-CN" altLang="en-US" sz="1800">
                <a:solidFill>
                  <a:srgbClr val="333399"/>
                </a:solidFill>
                <a:ea typeface="黑体" pitchFamily="49" charset="-122"/>
              </a:rPr>
              <a:t>分组</a:t>
            </a:r>
          </a:p>
          <a:p>
            <a:pPr algn="ctr" eaLnBrk="1" hangingPunct="1">
              <a:lnSpc>
                <a:spcPct val="100000"/>
              </a:lnSpc>
              <a:spcBef>
                <a:spcPct val="0"/>
              </a:spcBef>
              <a:buClrTx/>
              <a:buSzTx/>
              <a:buFontTx/>
              <a:buNone/>
            </a:pPr>
            <a:r>
              <a:rPr lang="zh-CN" altLang="en-US" sz="1800">
                <a:solidFill>
                  <a:srgbClr val="333399"/>
                </a:solidFill>
                <a:ea typeface="黑体" pitchFamily="49" charset="-122"/>
              </a:rPr>
              <a:t>到达</a:t>
            </a:r>
          </a:p>
        </p:txBody>
      </p:sp>
      <p:sp>
        <p:nvSpPr>
          <p:cNvPr id="77847" name="Text Box 20"/>
          <p:cNvSpPr txBox="1">
            <a:spLocks noChangeArrowheads="1"/>
          </p:cNvSpPr>
          <p:nvPr/>
        </p:nvSpPr>
        <p:spPr bwMode="auto">
          <a:xfrm>
            <a:off x="4710114" y="3408761"/>
            <a:ext cx="1857616"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平均队列长度 </a:t>
            </a:r>
            <a:r>
              <a:rPr lang="en-US" altLang="zh-CN" sz="1800" i="1">
                <a:solidFill>
                  <a:srgbClr val="333399"/>
                </a:solidFill>
                <a:ea typeface="黑体" pitchFamily="49" charset="-122"/>
              </a:rPr>
              <a:t>L</a:t>
            </a:r>
            <a:r>
              <a:rPr lang="en-US" altLang="zh-CN" sz="1800" baseline="-25000">
                <a:solidFill>
                  <a:srgbClr val="333399"/>
                </a:solidFill>
                <a:ea typeface="黑体" pitchFamily="49" charset="-122"/>
              </a:rPr>
              <a:t>av</a:t>
            </a:r>
          </a:p>
        </p:txBody>
      </p:sp>
      <p:sp>
        <p:nvSpPr>
          <p:cNvPr id="77848" name="Line 21"/>
          <p:cNvSpPr>
            <a:spLocks noChangeShapeType="1"/>
          </p:cNvSpPr>
          <p:nvPr/>
        </p:nvSpPr>
        <p:spPr bwMode="auto">
          <a:xfrm>
            <a:off x="6850063" y="1615678"/>
            <a:ext cx="0" cy="346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49" name="Text Box 22"/>
          <p:cNvSpPr txBox="1">
            <a:spLocks noChangeArrowheads="1"/>
          </p:cNvSpPr>
          <p:nvPr/>
        </p:nvSpPr>
        <p:spPr bwMode="auto">
          <a:xfrm>
            <a:off x="5991226" y="1625205"/>
            <a:ext cx="646323"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排队</a:t>
            </a:r>
          </a:p>
        </p:txBody>
      </p:sp>
      <p:sp>
        <p:nvSpPr>
          <p:cNvPr id="77850" name="Text Box 23"/>
          <p:cNvSpPr txBox="1">
            <a:spLocks noChangeArrowheads="1"/>
          </p:cNvSpPr>
          <p:nvPr/>
        </p:nvSpPr>
        <p:spPr bwMode="auto">
          <a:xfrm>
            <a:off x="1933576" y="1625205"/>
            <a:ext cx="646323"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丢弃</a:t>
            </a:r>
          </a:p>
        </p:txBody>
      </p:sp>
      <p:sp>
        <p:nvSpPr>
          <p:cNvPr id="77851" name="Text Box 24"/>
          <p:cNvSpPr txBox="1">
            <a:spLocks noChangeArrowheads="1"/>
          </p:cNvSpPr>
          <p:nvPr/>
        </p:nvSpPr>
        <p:spPr bwMode="auto">
          <a:xfrm>
            <a:off x="3443290" y="1626395"/>
            <a:ext cx="1580874"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以概率</a:t>
            </a:r>
            <a:r>
              <a:rPr lang="zh-CN" altLang="en-US" sz="1800" i="1">
                <a:solidFill>
                  <a:srgbClr val="333399"/>
                </a:solidFill>
                <a:ea typeface="黑体" pitchFamily="49" charset="-122"/>
              </a:rPr>
              <a:t> </a:t>
            </a:r>
            <a:r>
              <a:rPr lang="en-US" altLang="zh-CN" sz="1800" i="1">
                <a:solidFill>
                  <a:srgbClr val="333399"/>
                </a:solidFill>
                <a:ea typeface="黑体" pitchFamily="49" charset="-122"/>
              </a:rPr>
              <a:t>p</a:t>
            </a:r>
            <a:r>
              <a:rPr lang="en-US" altLang="zh-CN" sz="1800">
                <a:solidFill>
                  <a:srgbClr val="333399"/>
                </a:solidFill>
                <a:ea typeface="黑体" pitchFamily="49" charset="-122"/>
              </a:rPr>
              <a:t> </a:t>
            </a:r>
            <a:r>
              <a:rPr lang="zh-CN" altLang="en-US" sz="1800">
                <a:solidFill>
                  <a:srgbClr val="333399"/>
                </a:solidFill>
                <a:ea typeface="黑体" pitchFamily="49" charset="-122"/>
              </a:rPr>
              <a:t>丢弃</a:t>
            </a:r>
          </a:p>
        </p:txBody>
      </p:sp>
      <p:sp>
        <p:nvSpPr>
          <p:cNvPr id="77852" name="Line 25"/>
          <p:cNvSpPr>
            <a:spLocks noChangeShapeType="1"/>
          </p:cNvSpPr>
          <p:nvPr/>
        </p:nvSpPr>
        <p:spPr bwMode="auto">
          <a:xfrm>
            <a:off x="4606928" y="3421856"/>
            <a:ext cx="22256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53" name="Line 26"/>
          <p:cNvSpPr>
            <a:spLocks noChangeShapeType="1"/>
          </p:cNvSpPr>
          <p:nvPr/>
        </p:nvSpPr>
        <p:spPr bwMode="auto">
          <a:xfrm flipH="1">
            <a:off x="6850066" y="2951560"/>
            <a:ext cx="14287" cy="11322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54" name="Line 27"/>
          <p:cNvSpPr>
            <a:spLocks noChangeShapeType="1"/>
          </p:cNvSpPr>
          <p:nvPr/>
        </p:nvSpPr>
        <p:spPr bwMode="auto">
          <a:xfrm>
            <a:off x="4598988" y="2944418"/>
            <a:ext cx="0" cy="652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55" name="Line 28"/>
          <p:cNvSpPr>
            <a:spLocks noChangeShapeType="1"/>
          </p:cNvSpPr>
          <p:nvPr/>
        </p:nvSpPr>
        <p:spPr bwMode="auto">
          <a:xfrm>
            <a:off x="5880103" y="3064669"/>
            <a:ext cx="10064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56" name="Line 29"/>
          <p:cNvSpPr>
            <a:spLocks noChangeShapeType="1"/>
          </p:cNvSpPr>
          <p:nvPr/>
        </p:nvSpPr>
        <p:spPr bwMode="auto">
          <a:xfrm>
            <a:off x="2746375" y="3833813"/>
            <a:ext cx="40957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7857" name="Line 30"/>
          <p:cNvSpPr>
            <a:spLocks noChangeShapeType="1"/>
          </p:cNvSpPr>
          <p:nvPr/>
        </p:nvSpPr>
        <p:spPr bwMode="auto">
          <a:xfrm flipH="1" flipV="1">
            <a:off x="6348414" y="3078957"/>
            <a:ext cx="652462" cy="178594"/>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71551" y="603650"/>
            <a:ext cx="7043738" cy="787003"/>
          </a:xfrm>
        </p:spPr>
        <p:txBody>
          <a:bodyPr/>
          <a:lstStyle/>
          <a:p>
            <a:pPr algn="ct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丢弃概率 </a:t>
            </a:r>
            <a:r>
              <a:rPr lang="en-US" altLang="zh-CN" i="1" dirty="0" smtClean="0">
                <a:latin typeface="Times New Roman" pitchFamily="18" charset="0"/>
                <a:ea typeface="宋体" pitchFamily="2" charset="-122"/>
                <a:cs typeface="Times New Roman" pitchFamily="18" charset="0"/>
              </a:rPr>
              <a:t>p </a:t>
            </a:r>
            <a:r>
              <a:rPr lang="zh-CN" altLang="en-US" dirty="0" smtClean="0">
                <a:latin typeface="Times New Roman" pitchFamily="18" charset="0"/>
                <a:ea typeface="宋体" pitchFamily="2" charset="-122"/>
                <a:cs typeface="Times New Roman" pitchFamily="18" charset="0"/>
              </a:rPr>
              <a:t>与 </a:t>
            </a:r>
            <a:r>
              <a:rPr lang="en-US" altLang="zh-CN" dirty="0" err="1" smtClean="0">
                <a:latin typeface="Times New Roman" pitchFamily="18" charset="0"/>
                <a:ea typeface="宋体" pitchFamily="2" charset="-122"/>
                <a:cs typeface="Times New Roman" pitchFamily="18" charset="0"/>
              </a:rPr>
              <a:t>TH</a:t>
            </a:r>
            <a:r>
              <a:rPr lang="en-US" altLang="zh-CN" baseline="-25000" dirty="0" err="1" smtClean="0">
                <a:latin typeface="Times New Roman" pitchFamily="18" charset="0"/>
                <a:ea typeface="宋体" pitchFamily="2" charset="-122"/>
                <a:cs typeface="Times New Roman" pitchFamily="18" charset="0"/>
              </a:rPr>
              <a:t>min</a:t>
            </a:r>
            <a:r>
              <a:rPr lang="en-US" altLang="zh-CN" baseline="-25000" dirty="0" smtClean="0">
                <a:latin typeface="Times New Roman" pitchFamily="18" charset="0"/>
                <a:ea typeface="宋体" pitchFamily="2" charset="-122"/>
                <a:cs typeface="Times New Roman" pitchFamily="18" charset="0"/>
              </a:rPr>
              <a:t> </a:t>
            </a:r>
            <a:r>
              <a:rPr lang="zh-CN" altLang="en-US" dirty="0" smtClean="0">
                <a:latin typeface="Times New Roman" pitchFamily="18" charset="0"/>
                <a:ea typeface="宋体" pitchFamily="2" charset="-122"/>
                <a:cs typeface="Times New Roman" pitchFamily="18" charset="0"/>
              </a:rPr>
              <a:t>和 </a:t>
            </a:r>
            <a:r>
              <a:rPr lang="en-US" altLang="zh-CN" dirty="0" err="1" smtClean="0">
                <a:latin typeface="Times New Roman" pitchFamily="18" charset="0"/>
                <a:ea typeface="宋体" pitchFamily="2" charset="-122"/>
                <a:cs typeface="Times New Roman" pitchFamily="18" charset="0"/>
              </a:rPr>
              <a:t>Th</a:t>
            </a:r>
            <a:r>
              <a:rPr lang="en-US" altLang="zh-CN" baseline="-25000" dirty="0" err="1" smtClean="0">
                <a:latin typeface="Times New Roman" pitchFamily="18" charset="0"/>
                <a:ea typeface="宋体" pitchFamily="2" charset="-122"/>
                <a:cs typeface="Times New Roman" pitchFamily="18" charset="0"/>
              </a:rPr>
              <a:t>max</a:t>
            </a:r>
            <a:r>
              <a:rPr lang="en-US" altLang="zh-CN" baseline="-25000" dirty="0" smtClean="0">
                <a:latin typeface="Times New Roman" pitchFamily="18" charset="0"/>
                <a:ea typeface="宋体" pitchFamily="2" charset="-122"/>
                <a:cs typeface="Times New Roman" pitchFamily="18" charset="0"/>
              </a:rPr>
              <a:t> </a:t>
            </a:r>
            <a:r>
              <a:rPr lang="zh-CN" altLang="en-US" dirty="0" smtClean="0">
                <a:latin typeface="Times New Roman" pitchFamily="18" charset="0"/>
                <a:ea typeface="宋体" pitchFamily="2" charset="-122"/>
                <a:cs typeface="Times New Roman" pitchFamily="18" charset="0"/>
              </a:rPr>
              <a:t>的关系 </a:t>
            </a:r>
          </a:p>
        </p:txBody>
      </p:sp>
      <p:sp>
        <p:nvSpPr>
          <p:cNvPr id="79875" name="Rectangle 20"/>
          <p:cNvSpPr>
            <a:spLocks noGrp="1" noChangeArrowheads="1"/>
          </p:cNvSpPr>
          <p:nvPr>
            <p:ph idx="1"/>
          </p:nvPr>
        </p:nvSpPr>
        <p:spPr>
          <a:xfrm>
            <a:off x="1443038" y="1390651"/>
            <a:ext cx="6572250" cy="2708672"/>
          </a:xfrm>
        </p:spPr>
        <p:txBody>
          <a:bodyPr/>
          <a:lstStyle/>
          <a:p>
            <a:pPr eaLnBrk="1" hangingPunct="1"/>
            <a:r>
              <a:rPr lang="zh-CN" altLang="en-US" sz="1600" dirty="0">
                <a:latin typeface="Times New Roman" pitchFamily="18" charset="0"/>
                <a:ea typeface="宋体" pitchFamily="2" charset="-122"/>
                <a:cs typeface="Times New Roman" pitchFamily="18" charset="0"/>
              </a:rPr>
              <a:t>当 </a:t>
            </a:r>
            <a:r>
              <a:rPr lang="en-US" altLang="zh-CN" sz="1600" i="1" dirty="0">
                <a:latin typeface="Times New Roman" pitchFamily="18" charset="0"/>
                <a:ea typeface="宋体" pitchFamily="2" charset="-122"/>
                <a:cs typeface="Times New Roman" pitchFamily="18" charset="0"/>
              </a:rPr>
              <a:t>L</a:t>
            </a:r>
            <a:r>
              <a:rPr lang="en-US" altLang="zh-CN" sz="1600" baseline="-25000" dirty="0">
                <a:latin typeface="Times New Roman" pitchFamily="18" charset="0"/>
                <a:ea typeface="宋体" pitchFamily="2" charset="-122"/>
                <a:cs typeface="Times New Roman" pitchFamily="18" charset="0"/>
              </a:rPr>
              <a:t>AV</a:t>
            </a:r>
            <a:r>
              <a:rPr lang="en-US" altLang="zh-CN"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sym typeface="Symbol" pitchFamily="18" charset="2"/>
              </a:rPr>
              <a:t> </a:t>
            </a:r>
            <a:r>
              <a:rPr lang="en-US" altLang="zh-CN" sz="1600" dirty="0" err="1">
                <a:latin typeface="Times New Roman" pitchFamily="18" charset="0"/>
                <a:ea typeface="宋体" pitchFamily="2" charset="-122"/>
                <a:cs typeface="Times New Roman" pitchFamily="18" charset="0"/>
              </a:rPr>
              <a:t>Th</a:t>
            </a:r>
            <a:r>
              <a:rPr lang="en-US" altLang="zh-CN" sz="1600" baseline="-25000" dirty="0" err="1">
                <a:latin typeface="Times New Roman" pitchFamily="18" charset="0"/>
                <a:ea typeface="宋体" pitchFamily="2" charset="-122"/>
                <a:cs typeface="Times New Roman" pitchFamily="18" charset="0"/>
              </a:rPr>
              <a:t>min</a:t>
            </a:r>
            <a:r>
              <a:rPr lang="en-US" altLang="zh-CN" sz="1600" baseline="-25000" dirty="0">
                <a:latin typeface="Times New Roman" pitchFamily="18" charset="0"/>
                <a:ea typeface="宋体" pitchFamily="2" charset="-122"/>
                <a:cs typeface="Times New Roman" pitchFamily="18" charset="0"/>
              </a:rPr>
              <a:t> </a:t>
            </a:r>
            <a:r>
              <a:rPr lang="zh-CN" altLang="en-US" sz="1600" dirty="0">
                <a:latin typeface="Times New Roman" pitchFamily="18" charset="0"/>
                <a:ea typeface="宋体" pitchFamily="2" charset="-122"/>
                <a:cs typeface="Times New Roman" pitchFamily="18" charset="0"/>
              </a:rPr>
              <a:t>时，丢弃概率 </a:t>
            </a:r>
            <a:r>
              <a:rPr lang="en-US" altLang="zh-CN" sz="1600" i="1" dirty="0">
                <a:latin typeface="Times New Roman" pitchFamily="18" charset="0"/>
                <a:ea typeface="宋体" pitchFamily="2" charset="-122"/>
                <a:cs typeface="Times New Roman" pitchFamily="18" charset="0"/>
              </a:rPr>
              <a:t>p</a:t>
            </a:r>
            <a:r>
              <a:rPr lang="en-US" altLang="zh-CN" sz="1600" dirty="0">
                <a:latin typeface="Times New Roman" pitchFamily="18" charset="0"/>
                <a:ea typeface="宋体" pitchFamily="2" charset="-122"/>
                <a:cs typeface="Times New Roman" pitchFamily="18" charset="0"/>
              </a:rPr>
              <a:t> = 0</a:t>
            </a:r>
            <a:r>
              <a:rPr lang="zh-CN" altLang="en-US" sz="1600" dirty="0">
                <a:latin typeface="Times New Roman" pitchFamily="18" charset="0"/>
                <a:ea typeface="宋体" pitchFamily="2" charset="-122"/>
                <a:cs typeface="Times New Roman" pitchFamily="18" charset="0"/>
              </a:rPr>
              <a:t>。</a:t>
            </a:r>
          </a:p>
          <a:p>
            <a:pPr eaLnBrk="1" hangingPunct="1"/>
            <a:r>
              <a:rPr lang="zh-CN" altLang="en-US" sz="1600" dirty="0">
                <a:latin typeface="Times New Roman" pitchFamily="18" charset="0"/>
                <a:ea typeface="宋体" pitchFamily="2" charset="-122"/>
                <a:cs typeface="Times New Roman" pitchFamily="18" charset="0"/>
              </a:rPr>
              <a:t>当 </a:t>
            </a:r>
            <a:r>
              <a:rPr lang="en-US" altLang="zh-CN" sz="1600" i="1" dirty="0">
                <a:latin typeface="Times New Roman" pitchFamily="18" charset="0"/>
                <a:ea typeface="宋体" pitchFamily="2" charset="-122"/>
                <a:cs typeface="Times New Roman" pitchFamily="18" charset="0"/>
              </a:rPr>
              <a:t>L</a:t>
            </a:r>
            <a:r>
              <a:rPr lang="en-US" altLang="zh-CN" sz="1600" baseline="-25000" dirty="0">
                <a:latin typeface="Times New Roman" pitchFamily="18" charset="0"/>
                <a:ea typeface="宋体" pitchFamily="2" charset="-122"/>
                <a:cs typeface="Times New Roman" pitchFamily="18" charset="0"/>
              </a:rPr>
              <a:t>AV</a:t>
            </a:r>
            <a:r>
              <a:rPr lang="en-US" altLang="zh-CN"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sym typeface="Symbol" pitchFamily="18" charset="2"/>
              </a:rPr>
              <a:t></a:t>
            </a:r>
            <a:r>
              <a:rPr lang="en-US" altLang="zh-CN" sz="1600" dirty="0" err="1">
                <a:latin typeface="Times New Roman" pitchFamily="18" charset="0"/>
                <a:ea typeface="宋体" pitchFamily="2" charset="-122"/>
                <a:cs typeface="Times New Roman" pitchFamily="18" charset="0"/>
              </a:rPr>
              <a:t>Th</a:t>
            </a:r>
            <a:r>
              <a:rPr lang="en-US" altLang="zh-CN" sz="1600" baseline="-25000" dirty="0" err="1">
                <a:latin typeface="Times New Roman" pitchFamily="18" charset="0"/>
                <a:ea typeface="宋体" pitchFamily="2" charset="-122"/>
                <a:cs typeface="Times New Roman" pitchFamily="18" charset="0"/>
              </a:rPr>
              <a:t>max</a:t>
            </a:r>
            <a:r>
              <a:rPr lang="en-US" altLang="zh-CN" sz="1600" baseline="-25000" dirty="0">
                <a:latin typeface="Times New Roman" pitchFamily="18" charset="0"/>
                <a:ea typeface="宋体" pitchFamily="2" charset="-122"/>
                <a:cs typeface="Times New Roman" pitchFamily="18" charset="0"/>
              </a:rPr>
              <a:t> </a:t>
            </a:r>
            <a:r>
              <a:rPr lang="zh-CN" altLang="en-US" sz="1600" dirty="0">
                <a:latin typeface="Times New Roman" pitchFamily="18" charset="0"/>
                <a:ea typeface="宋体" pitchFamily="2" charset="-122"/>
                <a:cs typeface="Times New Roman" pitchFamily="18" charset="0"/>
              </a:rPr>
              <a:t>时，丢弃概率 </a:t>
            </a:r>
            <a:r>
              <a:rPr lang="en-US" altLang="zh-CN" sz="1600" i="1" dirty="0">
                <a:latin typeface="Times New Roman" pitchFamily="18" charset="0"/>
                <a:ea typeface="宋体" pitchFamily="2" charset="-122"/>
                <a:cs typeface="Times New Roman" pitchFamily="18" charset="0"/>
              </a:rPr>
              <a:t>p</a:t>
            </a:r>
            <a:r>
              <a:rPr lang="en-US" altLang="zh-CN" sz="1600" dirty="0">
                <a:latin typeface="Times New Roman" pitchFamily="18" charset="0"/>
                <a:ea typeface="宋体" pitchFamily="2" charset="-122"/>
                <a:cs typeface="Times New Roman" pitchFamily="18" charset="0"/>
              </a:rPr>
              <a:t> = 1</a:t>
            </a:r>
            <a:r>
              <a:rPr lang="zh-CN" altLang="en-US" sz="1600" dirty="0">
                <a:latin typeface="Times New Roman" pitchFamily="18" charset="0"/>
                <a:ea typeface="宋体" pitchFamily="2" charset="-122"/>
                <a:cs typeface="Times New Roman" pitchFamily="18" charset="0"/>
              </a:rPr>
              <a:t>。</a:t>
            </a:r>
          </a:p>
          <a:p>
            <a:pPr eaLnBrk="1" hangingPunct="1"/>
            <a:r>
              <a:rPr lang="zh-CN" altLang="en-US" sz="1600" dirty="0">
                <a:latin typeface="Times New Roman" pitchFamily="18" charset="0"/>
                <a:ea typeface="宋体" pitchFamily="2" charset="-122"/>
                <a:cs typeface="Times New Roman" pitchFamily="18" charset="0"/>
              </a:rPr>
              <a:t>当 </a:t>
            </a:r>
            <a:r>
              <a:rPr lang="en-US" altLang="zh-CN" sz="1600" dirty="0" err="1">
                <a:latin typeface="Times New Roman" pitchFamily="18" charset="0"/>
                <a:ea typeface="宋体" pitchFamily="2" charset="-122"/>
                <a:cs typeface="Times New Roman" pitchFamily="18" charset="0"/>
              </a:rPr>
              <a:t>TH</a:t>
            </a:r>
            <a:r>
              <a:rPr lang="en-US" altLang="zh-CN" sz="1600" baseline="-25000" dirty="0" err="1">
                <a:latin typeface="Times New Roman" pitchFamily="18" charset="0"/>
                <a:ea typeface="宋体" pitchFamily="2" charset="-122"/>
                <a:cs typeface="Times New Roman" pitchFamily="18" charset="0"/>
              </a:rPr>
              <a:t>min</a:t>
            </a:r>
            <a:r>
              <a:rPr lang="en-US" altLang="zh-CN"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sym typeface="Symbol" pitchFamily="18" charset="2"/>
              </a:rPr>
              <a:t></a:t>
            </a:r>
            <a:r>
              <a:rPr lang="en-US" altLang="zh-CN" sz="1600" dirty="0">
                <a:latin typeface="Times New Roman" pitchFamily="18" charset="0"/>
                <a:ea typeface="宋体" pitchFamily="2" charset="-122"/>
                <a:cs typeface="Times New Roman" pitchFamily="18" charset="0"/>
              </a:rPr>
              <a:t> </a:t>
            </a:r>
            <a:r>
              <a:rPr lang="en-US" altLang="zh-CN" sz="1600" i="1" dirty="0">
                <a:latin typeface="Times New Roman" pitchFamily="18" charset="0"/>
                <a:ea typeface="宋体" pitchFamily="2" charset="-122"/>
                <a:cs typeface="Times New Roman" pitchFamily="18" charset="0"/>
              </a:rPr>
              <a:t>L</a:t>
            </a:r>
            <a:r>
              <a:rPr lang="en-US" altLang="zh-CN" sz="1600" baseline="-25000" dirty="0">
                <a:latin typeface="Times New Roman" pitchFamily="18" charset="0"/>
                <a:ea typeface="宋体" pitchFamily="2" charset="-122"/>
                <a:cs typeface="Times New Roman" pitchFamily="18" charset="0"/>
              </a:rPr>
              <a:t>AV</a:t>
            </a:r>
            <a:r>
              <a:rPr lang="en-US" altLang="zh-CN"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sym typeface="Symbol" pitchFamily="18" charset="2"/>
              </a:rPr>
              <a:t></a:t>
            </a:r>
            <a:r>
              <a:rPr lang="en-US" altLang="zh-CN" sz="1600" dirty="0">
                <a:latin typeface="Times New Roman" pitchFamily="18" charset="0"/>
                <a:ea typeface="宋体" pitchFamily="2" charset="-122"/>
                <a:cs typeface="Times New Roman" pitchFamily="18" charset="0"/>
              </a:rPr>
              <a:t> </a:t>
            </a:r>
            <a:r>
              <a:rPr lang="en-US" altLang="zh-CN" sz="1600" dirty="0" err="1">
                <a:latin typeface="Times New Roman" pitchFamily="18" charset="0"/>
                <a:ea typeface="宋体" pitchFamily="2" charset="-122"/>
                <a:cs typeface="Times New Roman" pitchFamily="18" charset="0"/>
              </a:rPr>
              <a:t>TH</a:t>
            </a:r>
            <a:r>
              <a:rPr lang="en-US" altLang="zh-CN" sz="1600" baseline="-25000" dirty="0" err="1">
                <a:latin typeface="Times New Roman" pitchFamily="18" charset="0"/>
                <a:ea typeface="宋体" pitchFamily="2" charset="-122"/>
                <a:cs typeface="Times New Roman" pitchFamily="18" charset="0"/>
              </a:rPr>
              <a:t>max</a:t>
            </a:r>
            <a:r>
              <a:rPr lang="zh-CN" altLang="en-US" sz="1600" dirty="0">
                <a:latin typeface="Times New Roman" pitchFamily="18" charset="0"/>
                <a:ea typeface="宋体" pitchFamily="2" charset="-122"/>
                <a:cs typeface="Times New Roman" pitchFamily="18" charset="0"/>
              </a:rPr>
              <a:t>时，</a:t>
            </a:r>
            <a:r>
              <a:rPr lang="zh-CN" altLang="en-US" sz="1600" i="1" dirty="0">
                <a:latin typeface="Times New Roman" pitchFamily="18" charset="0"/>
                <a:ea typeface="宋体" pitchFamily="2" charset="-122"/>
                <a:cs typeface="Times New Roman" pitchFamily="18" charset="0"/>
              </a:rPr>
              <a:t> </a:t>
            </a:r>
            <a:r>
              <a:rPr lang="zh-CN" altLang="en-US" sz="1600" dirty="0">
                <a:latin typeface="Times New Roman" pitchFamily="18" charset="0"/>
                <a:ea typeface="宋体" pitchFamily="2" charset="-122"/>
                <a:cs typeface="Times New Roman" pitchFamily="18" charset="0"/>
              </a:rPr>
              <a:t> </a:t>
            </a:r>
            <a:r>
              <a:rPr lang="en-US" altLang="zh-CN" sz="1600" dirty="0">
                <a:latin typeface="Times New Roman" pitchFamily="18" charset="0"/>
                <a:ea typeface="宋体" pitchFamily="2" charset="-122"/>
                <a:cs typeface="Times New Roman" pitchFamily="18" charset="0"/>
              </a:rPr>
              <a:t>0 </a:t>
            </a:r>
            <a:r>
              <a:rPr lang="en-US" altLang="zh-CN" sz="1600" dirty="0">
                <a:latin typeface="Times New Roman" pitchFamily="18" charset="0"/>
                <a:ea typeface="宋体" pitchFamily="2" charset="-122"/>
                <a:cs typeface="Times New Roman" pitchFamily="18" charset="0"/>
                <a:sym typeface="Symbol" pitchFamily="18" charset="2"/>
              </a:rPr>
              <a:t></a:t>
            </a:r>
            <a:r>
              <a:rPr lang="en-US" altLang="zh-CN" sz="1600" dirty="0">
                <a:latin typeface="Times New Roman" pitchFamily="18" charset="0"/>
                <a:ea typeface="宋体" pitchFamily="2" charset="-122"/>
                <a:cs typeface="Times New Roman" pitchFamily="18" charset="0"/>
              </a:rPr>
              <a:t> </a:t>
            </a:r>
            <a:r>
              <a:rPr lang="en-US" altLang="zh-CN" sz="1600" i="1" dirty="0">
                <a:latin typeface="Times New Roman" pitchFamily="18" charset="0"/>
                <a:ea typeface="宋体" pitchFamily="2" charset="-122"/>
                <a:cs typeface="Times New Roman" pitchFamily="18" charset="0"/>
              </a:rPr>
              <a:t>p </a:t>
            </a:r>
            <a:r>
              <a:rPr lang="en-US" altLang="zh-CN" sz="1600" dirty="0">
                <a:latin typeface="Times New Roman" pitchFamily="18" charset="0"/>
                <a:ea typeface="宋体" pitchFamily="2" charset="-122"/>
                <a:cs typeface="Times New Roman" pitchFamily="18" charset="0"/>
                <a:sym typeface="Symbol" pitchFamily="18" charset="2"/>
              </a:rPr>
              <a:t></a:t>
            </a:r>
            <a:r>
              <a:rPr lang="en-US" altLang="zh-CN" sz="1600" dirty="0">
                <a:latin typeface="Times New Roman" pitchFamily="18" charset="0"/>
                <a:ea typeface="宋体" pitchFamily="2" charset="-122"/>
                <a:cs typeface="Times New Roman" pitchFamily="18" charset="0"/>
              </a:rPr>
              <a:t> 1 </a:t>
            </a:r>
            <a:r>
              <a:rPr lang="zh-CN" altLang="en-US" sz="1600" dirty="0">
                <a:latin typeface="Times New Roman" pitchFamily="18" charset="0"/>
                <a:ea typeface="宋体" pitchFamily="2" charset="-122"/>
                <a:cs typeface="Times New Roman" pitchFamily="18" charset="0"/>
              </a:rPr>
              <a:t>。</a:t>
            </a:r>
          </a:p>
        </p:txBody>
      </p:sp>
      <p:sp>
        <p:nvSpPr>
          <p:cNvPr id="79876" name="Line 4"/>
          <p:cNvSpPr>
            <a:spLocks noChangeShapeType="1"/>
          </p:cNvSpPr>
          <p:nvPr/>
        </p:nvSpPr>
        <p:spPr bwMode="auto">
          <a:xfrm>
            <a:off x="777878" y="4227238"/>
            <a:ext cx="778986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77" name="Line 5"/>
          <p:cNvSpPr>
            <a:spLocks noChangeShapeType="1"/>
          </p:cNvSpPr>
          <p:nvPr/>
        </p:nvSpPr>
        <p:spPr bwMode="auto">
          <a:xfrm rot="16200000">
            <a:off x="67072" y="3516435"/>
            <a:ext cx="1421606"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78" name="Text Box 6"/>
          <p:cNvSpPr txBox="1">
            <a:spLocks noChangeArrowheads="1"/>
          </p:cNvSpPr>
          <p:nvPr/>
        </p:nvSpPr>
        <p:spPr bwMode="auto">
          <a:xfrm>
            <a:off x="1906590" y="4246291"/>
            <a:ext cx="1680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最小门限 </a:t>
            </a:r>
            <a:r>
              <a:rPr lang="en-US" altLang="zh-CN" sz="1800">
                <a:solidFill>
                  <a:srgbClr val="333399"/>
                </a:solidFill>
                <a:ea typeface="黑体" pitchFamily="49" charset="-122"/>
              </a:rPr>
              <a:t>TH</a:t>
            </a:r>
            <a:r>
              <a:rPr lang="en-US" altLang="zh-CN" sz="1800" baseline="-25000">
                <a:solidFill>
                  <a:srgbClr val="333399"/>
                </a:solidFill>
                <a:ea typeface="黑体" pitchFamily="49" charset="-122"/>
              </a:rPr>
              <a:t>min</a:t>
            </a:r>
          </a:p>
        </p:txBody>
      </p:sp>
      <p:sp>
        <p:nvSpPr>
          <p:cNvPr id="79879" name="Text Box 7"/>
          <p:cNvSpPr txBox="1">
            <a:spLocks noChangeArrowheads="1"/>
          </p:cNvSpPr>
          <p:nvPr/>
        </p:nvSpPr>
        <p:spPr bwMode="auto">
          <a:xfrm>
            <a:off x="4716463" y="4222477"/>
            <a:ext cx="1712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最大门限 </a:t>
            </a:r>
            <a:r>
              <a:rPr lang="en-US" altLang="zh-CN" sz="1800">
                <a:solidFill>
                  <a:srgbClr val="333399"/>
                </a:solidFill>
                <a:ea typeface="黑体" pitchFamily="49" charset="-122"/>
              </a:rPr>
              <a:t>TH</a:t>
            </a:r>
            <a:r>
              <a:rPr lang="en-US" altLang="zh-CN" sz="1800" baseline="-25000">
                <a:solidFill>
                  <a:srgbClr val="333399"/>
                </a:solidFill>
                <a:ea typeface="黑体" pitchFamily="49" charset="-122"/>
              </a:rPr>
              <a:t>max</a:t>
            </a:r>
          </a:p>
        </p:txBody>
      </p:sp>
      <p:sp>
        <p:nvSpPr>
          <p:cNvPr id="79880" name="Text Box 8"/>
          <p:cNvSpPr txBox="1">
            <a:spLocks noChangeArrowheads="1"/>
          </p:cNvSpPr>
          <p:nvPr/>
        </p:nvSpPr>
        <p:spPr bwMode="auto">
          <a:xfrm>
            <a:off x="6819901" y="3896245"/>
            <a:ext cx="1857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a:solidFill>
                  <a:srgbClr val="333399"/>
                </a:solidFill>
                <a:ea typeface="黑体" pitchFamily="49" charset="-122"/>
              </a:rPr>
              <a:t>平均队列长度 </a:t>
            </a:r>
            <a:r>
              <a:rPr lang="en-US" altLang="zh-CN" sz="1800" i="1">
                <a:solidFill>
                  <a:srgbClr val="333399"/>
                </a:solidFill>
                <a:ea typeface="黑体" pitchFamily="49" charset="-122"/>
              </a:rPr>
              <a:t>L</a:t>
            </a:r>
            <a:r>
              <a:rPr lang="en-US" altLang="zh-CN" sz="1800" baseline="-25000">
                <a:solidFill>
                  <a:srgbClr val="333399"/>
                </a:solidFill>
                <a:ea typeface="黑体" pitchFamily="49" charset="-122"/>
              </a:rPr>
              <a:t>av</a:t>
            </a:r>
          </a:p>
        </p:txBody>
      </p:sp>
      <p:sp>
        <p:nvSpPr>
          <p:cNvPr id="79881" name="Text Box 9"/>
          <p:cNvSpPr txBox="1">
            <a:spLocks noChangeArrowheads="1"/>
          </p:cNvSpPr>
          <p:nvPr/>
        </p:nvSpPr>
        <p:spPr bwMode="auto">
          <a:xfrm>
            <a:off x="971096" y="2787775"/>
            <a:ext cx="3096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1800" dirty="0">
                <a:solidFill>
                  <a:srgbClr val="333399"/>
                </a:solidFill>
                <a:ea typeface="黑体" pitchFamily="49" charset="-122"/>
              </a:rPr>
              <a:t>分组丢弃概率</a:t>
            </a:r>
            <a:r>
              <a:rPr lang="zh-CN" altLang="en-US" sz="1800" i="1" dirty="0">
                <a:solidFill>
                  <a:srgbClr val="333399"/>
                </a:solidFill>
                <a:ea typeface="黑体" pitchFamily="49" charset="-122"/>
              </a:rPr>
              <a:t> </a:t>
            </a:r>
            <a:r>
              <a:rPr lang="en-US" altLang="zh-CN" sz="1800" i="1" dirty="0">
                <a:solidFill>
                  <a:srgbClr val="333399"/>
                </a:solidFill>
                <a:ea typeface="黑体" pitchFamily="49" charset="-122"/>
              </a:rPr>
              <a:t>p, </a:t>
            </a:r>
            <a:r>
              <a:rPr lang="en-US" altLang="zh-CN" sz="1800" i="1" dirty="0">
                <a:solidFill>
                  <a:srgbClr val="FF0000"/>
                </a:solidFill>
                <a:ea typeface="黑体" pitchFamily="49" charset="-122"/>
              </a:rPr>
              <a:t>How to select?</a:t>
            </a:r>
          </a:p>
        </p:txBody>
      </p:sp>
      <p:sp>
        <p:nvSpPr>
          <p:cNvPr id="79882" name="Line 10"/>
          <p:cNvSpPr>
            <a:spLocks noChangeShapeType="1"/>
          </p:cNvSpPr>
          <p:nvPr/>
        </p:nvSpPr>
        <p:spPr bwMode="auto">
          <a:xfrm>
            <a:off x="5857875" y="3871244"/>
            <a:ext cx="0" cy="355997"/>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83" name="Line 11"/>
          <p:cNvSpPr>
            <a:spLocks noChangeShapeType="1"/>
          </p:cNvSpPr>
          <p:nvPr/>
        </p:nvSpPr>
        <p:spPr bwMode="auto">
          <a:xfrm>
            <a:off x="3035300" y="4167710"/>
            <a:ext cx="0" cy="595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84" name="Line 12"/>
          <p:cNvSpPr>
            <a:spLocks noChangeShapeType="1"/>
          </p:cNvSpPr>
          <p:nvPr/>
        </p:nvSpPr>
        <p:spPr bwMode="auto">
          <a:xfrm rot="16200000">
            <a:off x="834232" y="3045743"/>
            <a:ext cx="0" cy="112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85" name="Freeform 13"/>
          <p:cNvSpPr>
            <a:spLocks noChangeArrowheads="1"/>
          </p:cNvSpPr>
          <p:nvPr/>
        </p:nvSpPr>
        <p:spPr bwMode="auto">
          <a:xfrm>
            <a:off x="3035303" y="3102100"/>
            <a:ext cx="5307013" cy="1125140"/>
          </a:xfrm>
          <a:custGeom>
            <a:avLst/>
            <a:gdLst>
              <a:gd name="T0" fmla="*/ 0 w 2256"/>
              <a:gd name="T1" fmla="*/ 2147483646 h 912"/>
              <a:gd name="T2" fmla="*/ 2147483646 w 2256"/>
              <a:gd name="T3" fmla="*/ 2147483646 h 912"/>
              <a:gd name="T4" fmla="*/ 2147483646 w 2256"/>
              <a:gd name="T5" fmla="*/ 0 h 912"/>
              <a:gd name="T6" fmla="*/ 2147483646 w 2256"/>
              <a:gd name="T7" fmla="*/ 0 h 912"/>
              <a:gd name="T8" fmla="*/ 0 60000 65536"/>
              <a:gd name="T9" fmla="*/ 0 60000 65536"/>
              <a:gd name="T10" fmla="*/ 0 60000 65536"/>
              <a:gd name="T11" fmla="*/ 0 60000 65536"/>
              <a:gd name="T12" fmla="*/ 0 w 2256"/>
              <a:gd name="T13" fmla="*/ 0 h 912"/>
              <a:gd name="T14" fmla="*/ 2256 w 2256"/>
              <a:gd name="T15" fmla="*/ 912 h 912"/>
            </a:gdLst>
            <a:ahLst/>
            <a:cxnLst>
              <a:cxn ang="T8">
                <a:pos x="T0" y="T1"/>
              </a:cxn>
              <a:cxn ang="T9">
                <a:pos x="T2" y="T3"/>
              </a:cxn>
              <a:cxn ang="T10">
                <a:pos x="T4" y="T5"/>
              </a:cxn>
              <a:cxn ang="T11">
                <a:pos x="T6" y="T7"/>
              </a:cxn>
            </a:cxnLst>
            <a:rect l="T12" t="T13" r="T14" b="T15"/>
            <a:pathLst>
              <a:path w="2256" h="912">
                <a:moveTo>
                  <a:pt x="0" y="912"/>
                </a:moveTo>
                <a:lnTo>
                  <a:pt x="1200" y="624"/>
                </a:lnTo>
                <a:lnTo>
                  <a:pt x="1200" y="0"/>
                </a:lnTo>
                <a:lnTo>
                  <a:pt x="2256" y="0"/>
                </a:ln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79886" name="Text Box 14"/>
          <p:cNvSpPr txBox="1">
            <a:spLocks noChangeArrowheads="1"/>
          </p:cNvSpPr>
          <p:nvPr/>
        </p:nvSpPr>
        <p:spPr bwMode="auto">
          <a:xfrm>
            <a:off x="212726" y="2884216"/>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333399"/>
                </a:solidFill>
                <a:ea typeface="黑体" pitchFamily="49" charset="-122"/>
              </a:rPr>
              <a:t>1.0</a:t>
            </a:r>
            <a:endParaRPr lang="en-US" altLang="zh-CN" sz="1800" i="1">
              <a:solidFill>
                <a:srgbClr val="333399"/>
              </a:solidFill>
              <a:ea typeface="黑体" pitchFamily="49" charset="-122"/>
            </a:endParaRPr>
          </a:p>
        </p:txBody>
      </p:sp>
      <p:sp>
        <p:nvSpPr>
          <p:cNvPr id="79887" name="Text Box 15"/>
          <p:cNvSpPr txBox="1">
            <a:spLocks noChangeArrowheads="1"/>
          </p:cNvSpPr>
          <p:nvPr/>
        </p:nvSpPr>
        <p:spPr bwMode="auto">
          <a:xfrm>
            <a:off x="354015" y="398554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a:solidFill>
                  <a:srgbClr val="333399"/>
                </a:solidFill>
                <a:ea typeface="黑体" pitchFamily="49" charset="-122"/>
              </a:rPr>
              <a:t>0</a:t>
            </a:r>
            <a:endParaRPr lang="en-US" altLang="zh-CN" sz="1800" i="1">
              <a:solidFill>
                <a:srgbClr val="333399"/>
              </a:solidFill>
              <a:ea typeface="黑体" pitchFamily="49" charset="-122"/>
            </a:endParaRPr>
          </a:p>
        </p:txBody>
      </p:sp>
      <p:sp>
        <p:nvSpPr>
          <p:cNvPr id="79888" name="Line 16"/>
          <p:cNvSpPr>
            <a:spLocks noChangeShapeType="1"/>
          </p:cNvSpPr>
          <p:nvPr/>
        </p:nvSpPr>
        <p:spPr bwMode="auto">
          <a:xfrm>
            <a:off x="777876" y="3871242"/>
            <a:ext cx="5080000" cy="0"/>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79889" name="Text Box 17"/>
          <p:cNvSpPr txBox="1">
            <a:spLocks noChangeArrowheads="1"/>
          </p:cNvSpPr>
          <p:nvPr/>
        </p:nvSpPr>
        <p:spPr bwMode="auto">
          <a:xfrm>
            <a:off x="117478" y="3639070"/>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1800" i="1">
                <a:solidFill>
                  <a:srgbClr val="333399"/>
                </a:solidFill>
                <a:ea typeface="黑体" pitchFamily="49" charset="-122"/>
              </a:rPr>
              <a:t>p</a:t>
            </a:r>
            <a:r>
              <a:rPr lang="en-US" altLang="zh-CN" sz="1800" baseline="-25000">
                <a:solidFill>
                  <a:srgbClr val="333399"/>
                </a:solidFill>
                <a:ea typeface="黑体" pitchFamily="49" charset="-122"/>
              </a:rPr>
              <a:t>max</a:t>
            </a:r>
            <a:endParaRPr lang="en-US" altLang="zh-CN" sz="1800" i="1" baseline="-25000">
              <a:solidFill>
                <a:srgbClr val="333399"/>
              </a:solidFill>
              <a:ea typeface="黑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fontAlgn="auto" hangingPunct="1">
              <a:spcAft>
                <a:spcPts val="0"/>
              </a:spcAft>
              <a:defRPr/>
            </a:pPr>
            <a:r>
              <a:rPr lang="zh-CN" altLang="en-US" sz="3000" dirty="0">
                <a:latin typeface="Times New Roman" pitchFamily="18" charset="0"/>
                <a:ea typeface="宋体" pitchFamily="2" charset="-122"/>
                <a:cs typeface="Times New Roman" pitchFamily="18" charset="0"/>
              </a:rPr>
              <a:t>瞬时队列长度和平均队列长度的区别 </a:t>
            </a:r>
          </a:p>
        </p:txBody>
      </p:sp>
      <p:sp>
        <p:nvSpPr>
          <p:cNvPr id="81923" name="Text Box 18"/>
          <p:cNvSpPr txBox="1">
            <a:spLocks noChangeArrowheads="1"/>
          </p:cNvSpPr>
          <p:nvPr/>
        </p:nvSpPr>
        <p:spPr bwMode="auto">
          <a:xfrm>
            <a:off x="709615" y="1627586"/>
            <a:ext cx="121058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latin typeface="Times New Roman" pitchFamily="18" charset="0"/>
                <a:ea typeface="黑体" pitchFamily="49" charset="-122"/>
              </a:rPr>
              <a:t>队列长度</a:t>
            </a:r>
          </a:p>
        </p:txBody>
      </p:sp>
      <p:sp>
        <p:nvSpPr>
          <p:cNvPr id="81924" name="Line 19"/>
          <p:cNvSpPr>
            <a:spLocks noChangeShapeType="1"/>
          </p:cNvSpPr>
          <p:nvPr/>
        </p:nvSpPr>
        <p:spPr bwMode="auto">
          <a:xfrm>
            <a:off x="684215" y="4012406"/>
            <a:ext cx="7564437"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81925" name="Line 20"/>
          <p:cNvSpPr>
            <a:spLocks noChangeShapeType="1"/>
          </p:cNvSpPr>
          <p:nvPr/>
        </p:nvSpPr>
        <p:spPr bwMode="auto">
          <a:xfrm rot="16200000">
            <a:off x="-470694" y="2856310"/>
            <a:ext cx="230981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81926" name="Text Box 21"/>
          <p:cNvSpPr txBox="1">
            <a:spLocks noChangeArrowheads="1"/>
          </p:cNvSpPr>
          <p:nvPr/>
        </p:nvSpPr>
        <p:spPr bwMode="auto">
          <a:xfrm>
            <a:off x="7920040" y="3677843"/>
            <a:ext cx="697619"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latin typeface="Times New Roman" pitchFamily="18" charset="0"/>
                <a:ea typeface="黑体" pitchFamily="49" charset="-122"/>
              </a:rPr>
              <a:t>时间</a:t>
            </a:r>
          </a:p>
        </p:txBody>
      </p:sp>
      <p:sp>
        <p:nvSpPr>
          <p:cNvPr id="81927" name="Freeform 22"/>
          <p:cNvSpPr>
            <a:spLocks noChangeArrowheads="1"/>
          </p:cNvSpPr>
          <p:nvPr/>
        </p:nvSpPr>
        <p:spPr bwMode="auto">
          <a:xfrm>
            <a:off x="903288" y="2337200"/>
            <a:ext cx="2373312" cy="1693069"/>
          </a:xfrm>
          <a:custGeom>
            <a:avLst/>
            <a:gdLst>
              <a:gd name="T0" fmla="*/ 0 w 1039"/>
              <a:gd name="T1" fmla="*/ 2147483646 h 1055"/>
              <a:gd name="T2" fmla="*/ 2147483646 w 1039"/>
              <a:gd name="T3" fmla="*/ 2147483646 h 1055"/>
              <a:gd name="T4" fmla="*/ 2147483646 w 1039"/>
              <a:gd name="T5" fmla="*/ 2147483646 h 1055"/>
              <a:gd name="T6" fmla="*/ 2147483646 w 1039"/>
              <a:gd name="T7" fmla="*/ 2147483646 h 1055"/>
              <a:gd name="T8" fmla="*/ 2147483646 w 1039"/>
              <a:gd name="T9" fmla="*/ 2147483646 h 1055"/>
              <a:gd name="T10" fmla="*/ 2147483646 w 1039"/>
              <a:gd name="T11" fmla="*/ 2147483646 h 1055"/>
              <a:gd name="T12" fmla="*/ 2147483646 w 1039"/>
              <a:gd name="T13" fmla="*/ 2147483646 h 1055"/>
              <a:gd name="T14" fmla="*/ 2147483646 w 1039"/>
              <a:gd name="T15" fmla="*/ 2147483646 h 1055"/>
              <a:gd name="T16" fmla="*/ 2147483646 w 1039"/>
              <a:gd name="T17" fmla="*/ 2147483646 h 1055"/>
              <a:gd name="T18" fmla="*/ 2147483646 w 1039"/>
              <a:gd name="T19" fmla="*/ 2147483646 h 1055"/>
              <a:gd name="T20" fmla="*/ 2147483646 w 1039"/>
              <a:gd name="T21" fmla="*/ 0 h 1055"/>
              <a:gd name="T22" fmla="*/ 2147483646 w 1039"/>
              <a:gd name="T23" fmla="*/ 2147483646 h 1055"/>
              <a:gd name="T24" fmla="*/ 2147483646 w 1039"/>
              <a:gd name="T25" fmla="*/ 2147483646 h 1055"/>
              <a:gd name="T26" fmla="*/ 2147483646 w 1039"/>
              <a:gd name="T27" fmla="*/ 2147483646 h 1055"/>
              <a:gd name="T28" fmla="*/ 2147483646 w 1039"/>
              <a:gd name="T29" fmla="*/ 2147483646 h 1055"/>
              <a:gd name="T30" fmla="*/ 2147483646 w 1039"/>
              <a:gd name="T31" fmla="*/ 2147483646 h 10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9"/>
              <a:gd name="T49" fmla="*/ 0 h 1055"/>
              <a:gd name="T50" fmla="*/ 1039 w 1039"/>
              <a:gd name="T51" fmla="*/ 1055 h 10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9" h="1055">
                <a:moveTo>
                  <a:pt x="0" y="1044"/>
                </a:moveTo>
                <a:lnTo>
                  <a:pt x="21" y="755"/>
                </a:lnTo>
                <a:lnTo>
                  <a:pt x="74" y="793"/>
                </a:lnTo>
                <a:lnTo>
                  <a:pt x="103" y="576"/>
                </a:lnTo>
                <a:lnTo>
                  <a:pt x="148" y="868"/>
                </a:lnTo>
                <a:lnTo>
                  <a:pt x="171" y="808"/>
                </a:lnTo>
                <a:lnTo>
                  <a:pt x="223" y="1047"/>
                </a:lnTo>
                <a:lnTo>
                  <a:pt x="500" y="1047"/>
                </a:lnTo>
                <a:lnTo>
                  <a:pt x="627" y="179"/>
                </a:lnTo>
                <a:lnTo>
                  <a:pt x="679" y="217"/>
                </a:lnTo>
                <a:lnTo>
                  <a:pt x="762" y="0"/>
                </a:lnTo>
                <a:lnTo>
                  <a:pt x="822" y="217"/>
                </a:lnTo>
                <a:lnTo>
                  <a:pt x="866" y="322"/>
                </a:lnTo>
                <a:lnTo>
                  <a:pt x="904" y="875"/>
                </a:lnTo>
                <a:lnTo>
                  <a:pt x="934" y="838"/>
                </a:lnTo>
                <a:lnTo>
                  <a:pt x="1039" y="1055"/>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81928" name="Freeform 23"/>
          <p:cNvSpPr>
            <a:spLocks noChangeArrowheads="1"/>
          </p:cNvSpPr>
          <p:nvPr/>
        </p:nvSpPr>
        <p:spPr bwMode="auto">
          <a:xfrm>
            <a:off x="3787778" y="1975247"/>
            <a:ext cx="3959225" cy="2055019"/>
          </a:xfrm>
          <a:custGeom>
            <a:avLst/>
            <a:gdLst>
              <a:gd name="T0" fmla="*/ 0 w 1733"/>
              <a:gd name="T1" fmla="*/ 2147483646 h 1280"/>
              <a:gd name="T2" fmla="*/ 2147483646 w 1733"/>
              <a:gd name="T3" fmla="*/ 2147483646 h 1280"/>
              <a:gd name="T4" fmla="*/ 2147483646 w 1733"/>
              <a:gd name="T5" fmla="*/ 2147483646 h 1280"/>
              <a:gd name="T6" fmla="*/ 2147483646 w 1733"/>
              <a:gd name="T7" fmla="*/ 2147483646 h 1280"/>
              <a:gd name="T8" fmla="*/ 2147483646 w 1733"/>
              <a:gd name="T9" fmla="*/ 2147483646 h 1280"/>
              <a:gd name="T10" fmla="*/ 2147483646 w 1733"/>
              <a:gd name="T11" fmla="*/ 2147483646 h 1280"/>
              <a:gd name="T12" fmla="*/ 2147483646 w 1733"/>
              <a:gd name="T13" fmla="*/ 2147483646 h 1280"/>
              <a:gd name="T14" fmla="*/ 2147483646 w 1733"/>
              <a:gd name="T15" fmla="*/ 2147483646 h 1280"/>
              <a:gd name="T16" fmla="*/ 2147483646 w 1733"/>
              <a:gd name="T17" fmla="*/ 2147483646 h 1280"/>
              <a:gd name="T18" fmla="*/ 2147483646 w 1733"/>
              <a:gd name="T19" fmla="*/ 0 h 1280"/>
              <a:gd name="T20" fmla="*/ 2147483646 w 1733"/>
              <a:gd name="T21" fmla="*/ 2147483646 h 1280"/>
              <a:gd name="T22" fmla="*/ 2147483646 w 1733"/>
              <a:gd name="T23" fmla="*/ 2147483646 h 1280"/>
              <a:gd name="T24" fmla="*/ 2147483646 w 1733"/>
              <a:gd name="T25" fmla="*/ 2147483646 h 1280"/>
              <a:gd name="T26" fmla="*/ 2147483646 w 1733"/>
              <a:gd name="T27" fmla="*/ 2147483646 h 12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33"/>
              <a:gd name="T43" fmla="*/ 0 h 1280"/>
              <a:gd name="T44" fmla="*/ 1733 w 1733"/>
              <a:gd name="T45" fmla="*/ 1280 h 12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33" h="1280">
                <a:moveTo>
                  <a:pt x="0" y="1280"/>
                </a:moveTo>
                <a:lnTo>
                  <a:pt x="90" y="778"/>
                </a:lnTo>
                <a:lnTo>
                  <a:pt x="179" y="823"/>
                </a:lnTo>
                <a:lnTo>
                  <a:pt x="239" y="449"/>
                </a:lnTo>
                <a:lnTo>
                  <a:pt x="297" y="685"/>
                </a:lnTo>
                <a:lnTo>
                  <a:pt x="374" y="352"/>
                </a:lnTo>
                <a:lnTo>
                  <a:pt x="449" y="434"/>
                </a:lnTo>
                <a:lnTo>
                  <a:pt x="494" y="255"/>
                </a:lnTo>
                <a:lnTo>
                  <a:pt x="793" y="404"/>
                </a:lnTo>
                <a:lnTo>
                  <a:pt x="838" y="0"/>
                </a:lnTo>
                <a:lnTo>
                  <a:pt x="893" y="361"/>
                </a:lnTo>
                <a:lnTo>
                  <a:pt x="1182" y="315"/>
                </a:lnTo>
                <a:lnTo>
                  <a:pt x="1440" y="416"/>
                </a:lnTo>
                <a:lnTo>
                  <a:pt x="1733" y="473"/>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81929" name="Freeform 24"/>
          <p:cNvSpPr>
            <a:spLocks noChangeArrowheads="1"/>
          </p:cNvSpPr>
          <p:nvPr/>
        </p:nvSpPr>
        <p:spPr bwMode="auto">
          <a:xfrm>
            <a:off x="684214" y="2895601"/>
            <a:ext cx="7016750" cy="1116806"/>
          </a:xfrm>
          <a:custGeom>
            <a:avLst/>
            <a:gdLst>
              <a:gd name="T0" fmla="*/ 0 w 3072"/>
              <a:gd name="T1" fmla="*/ 2147483646 h 696"/>
              <a:gd name="T2" fmla="*/ 2147483646 w 3072"/>
              <a:gd name="T3" fmla="*/ 2147483646 h 696"/>
              <a:gd name="T4" fmla="*/ 2147483646 w 3072"/>
              <a:gd name="T5" fmla="*/ 2147483646 h 696"/>
              <a:gd name="T6" fmla="*/ 2147483646 w 3072"/>
              <a:gd name="T7" fmla="*/ 2147483646 h 696"/>
              <a:gd name="T8" fmla="*/ 2147483646 w 3072"/>
              <a:gd name="T9" fmla="*/ 2147483646 h 696"/>
              <a:gd name="T10" fmla="*/ 2147483646 w 3072"/>
              <a:gd name="T11" fmla="*/ 2147483646 h 696"/>
              <a:gd name="T12" fmla="*/ 2147483646 w 3072"/>
              <a:gd name="T13" fmla="*/ 2147483646 h 696"/>
              <a:gd name="T14" fmla="*/ 2147483646 w 3072"/>
              <a:gd name="T15" fmla="*/ 2147483646 h 696"/>
              <a:gd name="T16" fmla="*/ 2147483646 w 3072"/>
              <a:gd name="T17" fmla="*/ 2147483646 h 696"/>
              <a:gd name="T18" fmla="*/ 2147483646 w 3072"/>
              <a:gd name="T19" fmla="*/ 2147483646 h 696"/>
              <a:gd name="T20" fmla="*/ 2147483646 w 3072"/>
              <a:gd name="T21" fmla="*/ 2147483646 h 696"/>
              <a:gd name="T22" fmla="*/ 2147483646 w 3072"/>
              <a:gd name="T23" fmla="*/ 2147483646 h 696"/>
              <a:gd name="T24" fmla="*/ 2147483646 w 3072"/>
              <a:gd name="T25" fmla="*/ 2147483646 h 696"/>
              <a:gd name="T26" fmla="*/ 2147483646 w 3072"/>
              <a:gd name="T27" fmla="*/ 2147483646 h 696"/>
              <a:gd name="T28" fmla="*/ 2147483646 w 3072"/>
              <a:gd name="T29" fmla="*/ 2147483646 h 696"/>
              <a:gd name="T30" fmla="*/ 2147483646 w 3072"/>
              <a:gd name="T31" fmla="*/ 2147483646 h 696"/>
              <a:gd name="T32" fmla="*/ 2147483646 w 3072"/>
              <a:gd name="T33" fmla="*/ 2147483646 h 696"/>
              <a:gd name="T34" fmla="*/ 2147483646 w 3072"/>
              <a:gd name="T35" fmla="*/ 2147483646 h 696"/>
              <a:gd name="T36" fmla="*/ 2147483646 w 3072"/>
              <a:gd name="T37" fmla="*/ 2147483646 h 696"/>
              <a:gd name="T38" fmla="*/ 2147483646 w 3072"/>
              <a:gd name="T39" fmla="*/ 2147483646 h 696"/>
              <a:gd name="T40" fmla="*/ 2147483646 w 3072"/>
              <a:gd name="T41" fmla="*/ 2147483646 h 696"/>
              <a:gd name="T42" fmla="*/ 2147483646 w 3072"/>
              <a:gd name="T43" fmla="*/ 2147483646 h 696"/>
              <a:gd name="T44" fmla="*/ 2147483646 w 3072"/>
              <a:gd name="T45" fmla="*/ 2147483646 h 696"/>
              <a:gd name="T46" fmla="*/ 2147483646 w 3072"/>
              <a:gd name="T47" fmla="*/ 2147483646 h 696"/>
              <a:gd name="T48" fmla="*/ 2147483646 w 3072"/>
              <a:gd name="T49" fmla="*/ 0 h 6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72"/>
              <a:gd name="T76" fmla="*/ 0 h 696"/>
              <a:gd name="T77" fmla="*/ 3072 w 3072"/>
              <a:gd name="T78" fmla="*/ 696 h 6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72" h="696">
                <a:moveTo>
                  <a:pt x="0" y="696"/>
                </a:moveTo>
                <a:cubicBezTo>
                  <a:pt x="50" y="690"/>
                  <a:pt x="100" y="681"/>
                  <a:pt x="140" y="669"/>
                </a:cubicBezTo>
                <a:cubicBezTo>
                  <a:pt x="180" y="657"/>
                  <a:pt x="209" y="636"/>
                  <a:pt x="240" y="624"/>
                </a:cubicBezTo>
                <a:cubicBezTo>
                  <a:pt x="271" y="612"/>
                  <a:pt x="283" y="597"/>
                  <a:pt x="328" y="600"/>
                </a:cubicBezTo>
                <a:cubicBezTo>
                  <a:pt x="373" y="603"/>
                  <a:pt x="448" y="636"/>
                  <a:pt x="508" y="644"/>
                </a:cubicBezTo>
                <a:cubicBezTo>
                  <a:pt x="568" y="652"/>
                  <a:pt x="637" y="658"/>
                  <a:pt x="686" y="647"/>
                </a:cubicBezTo>
                <a:cubicBezTo>
                  <a:pt x="735" y="636"/>
                  <a:pt x="776" y="612"/>
                  <a:pt x="805" y="579"/>
                </a:cubicBezTo>
                <a:cubicBezTo>
                  <a:pt x="834" y="546"/>
                  <a:pt x="843" y="497"/>
                  <a:pt x="860" y="452"/>
                </a:cubicBezTo>
                <a:cubicBezTo>
                  <a:pt x="877" y="407"/>
                  <a:pt x="887" y="345"/>
                  <a:pt x="908" y="308"/>
                </a:cubicBezTo>
                <a:cubicBezTo>
                  <a:pt x="929" y="271"/>
                  <a:pt x="950" y="227"/>
                  <a:pt x="985" y="228"/>
                </a:cubicBezTo>
                <a:cubicBezTo>
                  <a:pt x="1020" y="229"/>
                  <a:pt x="1086" y="275"/>
                  <a:pt x="1116" y="312"/>
                </a:cubicBezTo>
                <a:cubicBezTo>
                  <a:pt x="1146" y="349"/>
                  <a:pt x="1149" y="403"/>
                  <a:pt x="1168" y="448"/>
                </a:cubicBezTo>
                <a:cubicBezTo>
                  <a:pt x="1187" y="493"/>
                  <a:pt x="1199" y="547"/>
                  <a:pt x="1228" y="580"/>
                </a:cubicBezTo>
                <a:cubicBezTo>
                  <a:pt x="1257" y="613"/>
                  <a:pt x="1308" y="636"/>
                  <a:pt x="1344" y="648"/>
                </a:cubicBezTo>
                <a:cubicBezTo>
                  <a:pt x="1380" y="660"/>
                  <a:pt x="1413" y="657"/>
                  <a:pt x="1441" y="654"/>
                </a:cubicBezTo>
                <a:cubicBezTo>
                  <a:pt x="1469" y="651"/>
                  <a:pt x="1489" y="649"/>
                  <a:pt x="1512" y="632"/>
                </a:cubicBezTo>
                <a:cubicBezTo>
                  <a:pt x="1535" y="615"/>
                  <a:pt x="1557" y="588"/>
                  <a:pt x="1580" y="552"/>
                </a:cubicBezTo>
                <a:cubicBezTo>
                  <a:pt x="1603" y="516"/>
                  <a:pt x="1617" y="460"/>
                  <a:pt x="1652" y="416"/>
                </a:cubicBezTo>
                <a:cubicBezTo>
                  <a:pt x="1687" y="372"/>
                  <a:pt x="1743" y="324"/>
                  <a:pt x="1792" y="288"/>
                </a:cubicBezTo>
                <a:cubicBezTo>
                  <a:pt x="1841" y="252"/>
                  <a:pt x="1891" y="225"/>
                  <a:pt x="1944" y="200"/>
                </a:cubicBezTo>
                <a:cubicBezTo>
                  <a:pt x="1997" y="175"/>
                  <a:pt x="2054" y="157"/>
                  <a:pt x="2112" y="140"/>
                </a:cubicBezTo>
                <a:cubicBezTo>
                  <a:pt x="2170" y="123"/>
                  <a:pt x="2225" y="111"/>
                  <a:pt x="2292" y="96"/>
                </a:cubicBezTo>
                <a:cubicBezTo>
                  <a:pt x="2359" y="81"/>
                  <a:pt x="2438" y="65"/>
                  <a:pt x="2512" y="52"/>
                </a:cubicBezTo>
                <a:cubicBezTo>
                  <a:pt x="2586" y="39"/>
                  <a:pt x="2642" y="27"/>
                  <a:pt x="2735" y="18"/>
                </a:cubicBezTo>
                <a:cubicBezTo>
                  <a:pt x="2828" y="9"/>
                  <a:pt x="3002" y="4"/>
                  <a:pt x="3072" y="0"/>
                </a:cubicBezTo>
              </a:path>
            </a:pathLst>
          </a:cu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1436" tIns="45718" rIns="91436" bIns="45718"/>
          <a:lstStyle/>
          <a:p>
            <a:endParaRPr lang="zh-CN" altLang="en-US"/>
          </a:p>
        </p:txBody>
      </p:sp>
      <p:sp>
        <p:nvSpPr>
          <p:cNvPr id="81930" name="Text Box 25"/>
          <p:cNvSpPr txBox="1">
            <a:spLocks noChangeArrowheads="1"/>
          </p:cNvSpPr>
          <p:nvPr/>
        </p:nvSpPr>
        <p:spPr bwMode="auto">
          <a:xfrm>
            <a:off x="2986090" y="1949054"/>
            <a:ext cx="1723541"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latin typeface="Times New Roman" pitchFamily="18" charset="0"/>
                <a:ea typeface="黑体" pitchFamily="49" charset="-122"/>
              </a:rPr>
              <a:t>瞬时队列长度</a:t>
            </a:r>
          </a:p>
        </p:txBody>
      </p:sp>
      <p:sp>
        <p:nvSpPr>
          <p:cNvPr id="81931" name="Text Box 26"/>
          <p:cNvSpPr txBox="1">
            <a:spLocks noChangeArrowheads="1"/>
          </p:cNvSpPr>
          <p:nvPr/>
        </p:nvSpPr>
        <p:spPr bwMode="auto">
          <a:xfrm>
            <a:off x="5672140" y="3462339"/>
            <a:ext cx="1723541"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latin typeface="Times New Roman" pitchFamily="18" charset="0"/>
                <a:ea typeface="黑体" pitchFamily="49" charset="-122"/>
              </a:rPr>
              <a:t>平均队列长度</a:t>
            </a:r>
          </a:p>
        </p:txBody>
      </p:sp>
      <p:sp>
        <p:nvSpPr>
          <p:cNvPr id="81932" name="Line 27"/>
          <p:cNvSpPr>
            <a:spLocks noChangeShapeType="1"/>
          </p:cNvSpPr>
          <p:nvPr/>
        </p:nvSpPr>
        <p:spPr bwMode="auto">
          <a:xfrm flipH="1">
            <a:off x="2767015" y="2240758"/>
            <a:ext cx="768350" cy="461963"/>
          </a:xfrm>
          <a:prstGeom prst="line">
            <a:avLst/>
          </a:prstGeom>
          <a:noFill/>
          <a:ln w="9525">
            <a:solidFill>
              <a:srgbClr val="333399"/>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81933" name="Line 28"/>
          <p:cNvSpPr>
            <a:spLocks noChangeShapeType="1"/>
          </p:cNvSpPr>
          <p:nvPr/>
        </p:nvSpPr>
        <p:spPr bwMode="auto">
          <a:xfrm flipH="1" flipV="1">
            <a:off x="5727701" y="3088483"/>
            <a:ext cx="657225" cy="38457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小结</a:t>
            </a:r>
            <a:endParaRPr lang="en-US" altLang="zh-CN" dirty="0" smtClean="0">
              <a:latin typeface="Times New Roman" pitchFamily="18" charset="0"/>
              <a:ea typeface="宋体" pitchFamily="2" charset="-122"/>
              <a:cs typeface="Times New Roman" pitchFamily="18" charset="0"/>
            </a:endParaRPr>
          </a:p>
        </p:txBody>
      </p:sp>
      <p:sp>
        <p:nvSpPr>
          <p:cNvPr id="73731" name="Rectangle 3"/>
          <p:cNvSpPr>
            <a:spLocks noGrp="1" noChangeArrowheads="1"/>
          </p:cNvSpPr>
          <p:nvPr>
            <p:ph idx="1"/>
          </p:nvPr>
        </p:nvSpPr>
        <p:spPr/>
        <p:txBody>
          <a:bodyPr rtlCol="0">
            <a:normAutofit fontScale="77500" lnSpcReduction="20000"/>
          </a:bodyPr>
          <a:lstStyle/>
          <a:p>
            <a:pPr eaLnBrk="1" fontAlgn="auto" hangingPunct="1">
              <a:spcAft>
                <a:spcPts val="0"/>
              </a:spcAft>
              <a:buFont typeface="Arial" panose="020B0604020202020204" pitchFamily="34" charset="0"/>
              <a:buChar char="•"/>
              <a:defRPr/>
            </a:pPr>
            <a:r>
              <a:rPr lang="zh-CN" altLang="en-US" sz="2800" dirty="0">
                <a:solidFill>
                  <a:schemeClr val="tx2"/>
                </a:solidFill>
                <a:latin typeface="Times New Roman" pitchFamily="18" charset="0"/>
                <a:ea typeface="宋体" pitchFamily="2" charset="-122"/>
                <a:cs typeface="Times New Roman" pitchFamily="18" charset="0"/>
              </a:rPr>
              <a:t>拥塞控制：分组丢失是拥塞的标志</a:t>
            </a:r>
            <a:r>
              <a:rPr lang="en-US" altLang="zh-CN" sz="2800" dirty="0">
                <a:solidFill>
                  <a:schemeClr val="tx2"/>
                </a:solidFill>
                <a:latin typeface="Times New Roman" pitchFamily="18" charset="0"/>
                <a:ea typeface="宋体" pitchFamily="2" charset="-122"/>
                <a:cs typeface="Times New Roman" pitchFamily="18" charset="0"/>
              </a:rPr>
              <a:t>/</a:t>
            </a:r>
            <a:r>
              <a:rPr lang="zh-CN" altLang="en-US" sz="2800" dirty="0">
                <a:solidFill>
                  <a:schemeClr val="tx2"/>
                </a:solidFill>
                <a:latin typeface="Times New Roman" pitchFamily="18" charset="0"/>
                <a:ea typeface="宋体" pitchFamily="2" charset="-122"/>
                <a:cs typeface="Times New Roman" pitchFamily="18" charset="0"/>
              </a:rPr>
              <a:t>判断依据</a:t>
            </a:r>
          </a:p>
          <a:p>
            <a:pPr lvl="1" eaLnBrk="1" fontAlgn="auto" hangingPunct="1">
              <a:spcAft>
                <a:spcPts val="0"/>
              </a:spcAft>
              <a:buFont typeface="Wingdings" panose="05000000000000000000" pitchFamily="2" charset="2"/>
              <a:buChar char="ü"/>
              <a:defRPr/>
            </a:pPr>
            <a:r>
              <a:rPr lang="zh-CN" altLang="en-US" sz="2400" dirty="0">
                <a:solidFill>
                  <a:schemeClr val="tx2"/>
                </a:solidFill>
                <a:latin typeface="Times New Roman" pitchFamily="18" charset="0"/>
                <a:ea typeface="宋体" pitchFamily="2" charset="-122"/>
                <a:cs typeface="Times New Roman" pitchFamily="18" charset="0"/>
              </a:rPr>
              <a:t>全局问题，与流量控制的关系</a:t>
            </a:r>
          </a:p>
          <a:p>
            <a:pPr lvl="1" eaLnBrk="1" fontAlgn="auto" hangingPunct="1">
              <a:spcAft>
                <a:spcPts val="0"/>
              </a:spcAft>
              <a:buFont typeface="Wingdings" panose="05000000000000000000" pitchFamily="2" charset="2"/>
              <a:buChar char="ü"/>
              <a:defRPr/>
            </a:pPr>
            <a:r>
              <a:rPr lang="zh-CN" altLang="en-US" sz="2400" dirty="0">
                <a:solidFill>
                  <a:schemeClr val="tx2"/>
                </a:solidFill>
                <a:latin typeface="Times New Roman" pitchFamily="18" charset="0"/>
                <a:ea typeface="宋体" pitchFamily="2" charset="-122"/>
                <a:cs typeface="Times New Roman" pitchFamily="18" charset="0"/>
              </a:rPr>
              <a:t>作用和一般原理（开环</a:t>
            </a:r>
            <a:r>
              <a:rPr lang="en-US" altLang="zh-CN" sz="2400" dirty="0">
                <a:solidFill>
                  <a:schemeClr val="tx2"/>
                </a:solidFill>
                <a:latin typeface="Times New Roman" pitchFamily="18" charset="0"/>
                <a:ea typeface="宋体" pitchFamily="2" charset="-122"/>
                <a:cs typeface="Times New Roman" pitchFamily="18" charset="0"/>
              </a:rPr>
              <a:t>/</a:t>
            </a:r>
            <a:r>
              <a:rPr lang="zh-CN" altLang="en-US" sz="2400" dirty="0">
                <a:solidFill>
                  <a:schemeClr val="tx2"/>
                </a:solidFill>
                <a:latin typeface="Times New Roman" pitchFamily="18" charset="0"/>
                <a:ea typeface="宋体" pitchFamily="2" charset="-122"/>
                <a:cs typeface="Times New Roman" pitchFamily="18" charset="0"/>
              </a:rPr>
              <a:t>闭环控制）</a:t>
            </a:r>
          </a:p>
          <a:p>
            <a:pPr lvl="1" eaLnBrk="1" fontAlgn="auto" hangingPunct="1">
              <a:spcAft>
                <a:spcPts val="0"/>
              </a:spcAft>
              <a:buFont typeface="Wingdings" panose="05000000000000000000" pitchFamily="2" charset="2"/>
              <a:buChar char="ü"/>
              <a:defRPr/>
            </a:pPr>
            <a:r>
              <a:rPr lang="zh-CN" altLang="en-US" sz="2400" dirty="0">
                <a:solidFill>
                  <a:schemeClr val="tx2"/>
                </a:solidFill>
                <a:latin typeface="Times New Roman" pitchFamily="18" charset="0"/>
                <a:ea typeface="宋体" pitchFamily="2" charset="-122"/>
                <a:cs typeface="Times New Roman" pitchFamily="18" charset="0"/>
              </a:rPr>
              <a:t>重要的方法和术语（</a:t>
            </a:r>
            <a:r>
              <a:rPr lang="en-US" altLang="zh-CN" sz="2400" dirty="0" err="1">
                <a:solidFill>
                  <a:schemeClr val="tx2"/>
                </a:solidFill>
                <a:latin typeface="Times New Roman" pitchFamily="18" charset="0"/>
                <a:ea typeface="宋体" pitchFamily="2" charset="-122"/>
                <a:cs typeface="Times New Roman" pitchFamily="18" charset="0"/>
              </a:rPr>
              <a:t>cwnd</a:t>
            </a:r>
            <a:r>
              <a:rPr lang="en-US" altLang="zh-CN" sz="2400" dirty="0">
                <a:solidFill>
                  <a:schemeClr val="tx2"/>
                </a:solidFill>
                <a:latin typeface="Times New Roman" pitchFamily="18" charset="0"/>
                <a:ea typeface="宋体" pitchFamily="2" charset="-122"/>
                <a:cs typeface="Times New Roman" pitchFamily="18" charset="0"/>
              </a:rPr>
              <a:t>, </a:t>
            </a:r>
            <a:r>
              <a:rPr lang="en-US" altLang="zh-CN" sz="2400" dirty="0" err="1">
                <a:solidFill>
                  <a:schemeClr val="tx2"/>
                </a:solidFill>
                <a:latin typeface="Times New Roman" pitchFamily="18" charset="0"/>
                <a:ea typeface="宋体" pitchFamily="2" charset="-122"/>
                <a:cs typeface="Times New Roman" pitchFamily="18" charset="0"/>
              </a:rPr>
              <a:t>sshresh</a:t>
            </a:r>
            <a:r>
              <a:rPr lang="en-US" altLang="zh-CN" sz="2400" dirty="0">
                <a:solidFill>
                  <a:schemeClr val="tx2"/>
                </a:solidFill>
                <a:latin typeface="Times New Roman" pitchFamily="18" charset="0"/>
                <a:ea typeface="宋体" pitchFamily="2" charset="-122"/>
                <a:cs typeface="Times New Roman" pitchFamily="18" charset="0"/>
              </a:rPr>
              <a:t>, MSS</a:t>
            </a:r>
            <a:r>
              <a:rPr lang="zh-CN" altLang="en-US" sz="2400" dirty="0">
                <a:solidFill>
                  <a:schemeClr val="tx2"/>
                </a:solidFill>
                <a:latin typeface="Times New Roman" pitchFamily="18" charset="0"/>
                <a:ea typeface="宋体" pitchFamily="2" charset="-122"/>
                <a:cs typeface="Times New Roman" pitchFamily="18" charset="0"/>
              </a:rPr>
              <a:t>）</a:t>
            </a:r>
          </a:p>
          <a:p>
            <a:pPr lvl="2" eaLnBrk="1" fontAlgn="auto" hangingPunct="1">
              <a:spcAft>
                <a:spcPts val="0"/>
              </a:spcAft>
              <a:buFont typeface="Arial" panose="020B0604020202020204" pitchFamily="34" charset="0"/>
              <a:buChar char="•"/>
              <a:defRPr/>
            </a:pPr>
            <a:r>
              <a:rPr lang="zh-CN" altLang="en-US" sz="2400" dirty="0">
                <a:solidFill>
                  <a:schemeClr val="tx2"/>
                </a:solidFill>
                <a:latin typeface="Times New Roman" pitchFamily="18" charset="0"/>
                <a:ea typeface="宋体" pitchFamily="2" charset="-122"/>
                <a:cs typeface="Times New Roman" pitchFamily="18" charset="0"/>
              </a:rPr>
              <a:t>慢启动和拥塞避免</a:t>
            </a:r>
          </a:p>
          <a:p>
            <a:pPr lvl="2" eaLnBrk="1" fontAlgn="auto" hangingPunct="1">
              <a:spcAft>
                <a:spcPts val="0"/>
              </a:spcAft>
              <a:buFont typeface="Arial" panose="020B0604020202020204" pitchFamily="34" charset="0"/>
              <a:buChar char="•"/>
              <a:defRPr/>
            </a:pPr>
            <a:r>
              <a:rPr lang="zh-CN" altLang="en-US" sz="2400" dirty="0">
                <a:solidFill>
                  <a:schemeClr val="tx2"/>
                </a:solidFill>
                <a:latin typeface="Times New Roman" pitchFamily="18" charset="0"/>
                <a:ea typeface="宋体" pitchFamily="2" charset="-122"/>
                <a:cs typeface="Times New Roman" pitchFamily="18" charset="0"/>
              </a:rPr>
              <a:t>快重传和快恢复</a:t>
            </a:r>
          </a:p>
          <a:p>
            <a:pPr lvl="1" eaLnBrk="1" fontAlgn="auto" hangingPunct="1">
              <a:lnSpc>
                <a:spcPct val="130000"/>
              </a:lnSpc>
              <a:spcAft>
                <a:spcPts val="0"/>
              </a:spcAft>
              <a:buFont typeface="Wingdings" panose="05000000000000000000" pitchFamily="2" charset="2"/>
              <a:buChar char="ü"/>
              <a:defRPr/>
            </a:pPr>
            <a:r>
              <a:rPr lang="zh-CN" altLang="en-US" sz="2400" dirty="0">
                <a:solidFill>
                  <a:schemeClr val="tx2"/>
                </a:solidFill>
                <a:latin typeface="Times New Roman" pitchFamily="18" charset="0"/>
                <a:ea typeface="宋体" pitchFamily="2" charset="-122"/>
                <a:cs typeface="Times New Roman" pitchFamily="18" charset="0"/>
              </a:rPr>
              <a:t>超时重传的处理</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经典TCP</a:t>
            </a:r>
            <a:r>
              <a:rPr lang="zh-CN" altLang="en-US" dirty="0"/>
              <a:t>拥塞控制的性能问题</a:t>
            </a:r>
          </a:p>
        </p:txBody>
      </p:sp>
      <p:sp>
        <p:nvSpPr>
          <p:cNvPr id="3" name="Content Placeholder 2"/>
          <p:cNvSpPr>
            <a:spLocks noGrp="1"/>
          </p:cNvSpPr>
          <p:nvPr>
            <p:ph idx="1"/>
          </p:nvPr>
        </p:nvSpPr>
        <p:spPr>
          <a:xfrm>
            <a:off x="610257" y="1129275"/>
            <a:ext cx="7886700" cy="1525208"/>
          </a:xfrm>
        </p:spPr>
        <p:txBody>
          <a:bodyPr>
            <a:normAutofit fontScale="85000" lnSpcReduction="10000"/>
          </a:bodyPr>
          <a:lstStyle/>
          <a:p>
            <a:pPr>
              <a:lnSpc>
                <a:spcPct val="120000"/>
              </a:lnSpc>
            </a:pPr>
            <a:r>
              <a:rPr lang="zh-CN" altLang="en-US" sz="2000" dirty="0"/>
              <a:t>核心问题：在探测满载窗口的过程中，如何增加拥塞窗口以尽可能利用网络带宽？</a:t>
            </a:r>
            <a:endParaRPr lang="en-US" altLang="zh-CN" sz="2000" dirty="0"/>
          </a:p>
          <a:p>
            <a:pPr>
              <a:lnSpc>
                <a:spcPct val="120000"/>
              </a:lnSpc>
            </a:pPr>
            <a:r>
              <a:rPr lang="en-US" altLang="zh-CN" sz="2000" dirty="0"/>
              <a:t>TCP Reno</a:t>
            </a:r>
            <a:r>
              <a:rPr lang="zh-CN" altLang="en-US" sz="2000" dirty="0"/>
              <a:t>线性增大拥塞窗口，探测当前可用网络带宽，即每经过一个</a:t>
            </a:r>
            <a:r>
              <a:rPr lang="en-US" altLang="zh-CN" sz="2000" dirty="0"/>
              <a:t>RTT，</a:t>
            </a:r>
            <a:r>
              <a:rPr lang="zh-CN" altLang="en-US" sz="2000" dirty="0"/>
              <a:t>拥塞窗口增加一个</a:t>
            </a:r>
            <a:r>
              <a:rPr lang="en-US" altLang="zh-CN" sz="2000" dirty="0"/>
              <a:t>MSS</a:t>
            </a:r>
            <a:r>
              <a:rPr lang="zh-CN" altLang="en-US" sz="2000" dirty="0"/>
              <a:t>；当端到端时延带宽乘积（</a:t>
            </a:r>
            <a:r>
              <a:rPr lang="en-US" altLang="zh-CN" sz="2000" dirty="0"/>
              <a:t>BDP</a:t>
            </a:r>
            <a:r>
              <a:rPr lang="zh-CN" altLang="en-US" sz="2000" dirty="0"/>
              <a:t>）较大时，拥塞窗口增长过慢，导致信道无法满载</a:t>
            </a:r>
            <a:endParaRPr lang="en-US" altLang="zh-CN" sz="2000" dirty="0"/>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39</a:t>
            </a:fld>
            <a:endParaRPr kumimoji="1" lang="zh-CN" altLang="en-US" dirty="0">
              <a:solidFill>
                <a:prstClr val="black">
                  <a:tint val="75000"/>
                </a:prstClr>
              </a:solidFill>
            </a:endParaRPr>
          </a:p>
        </p:txBody>
      </p:sp>
      <p:grpSp>
        <p:nvGrpSpPr>
          <p:cNvPr id="5" name="Group 35">
            <a:extLst>
              <a:ext uri="{FF2B5EF4-FFF2-40B4-BE49-F238E27FC236}">
                <a16:creationId xmlns:a16="http://schemas.microsoft.com/office/drawing/2014/main" xmlns="" id="{2EE3D2DA-7F9E-9E46-80D1-0D5CDE4F3F61}"/>
              </a:ext>
            </a:extLst>
          </p:cNvPr>
          <p:cNvGrpSpPr>
            <a:grpSpLocks/>
          </p:cNvGrpSpPr>
          <p:nvPr/>
        </p:nvGrpSpPr>
        <p:grpSpPr bwMode="auto">
          <a:xfrm>
            <a:off x="1699260" y="2759261"/>
            <a:ext cx="4561285" cy="1498997"/>
            <a:chOff x="73" y="2432"/>
            <a:chExt cx="3831" cy="1259"/>
          </a:xfrm>
        </p:grpSpPr>
        <p:sp>
          <p:nvSpPr>
            <p:cNvPr id="6" name="Freeform 26">
              <a:extLst>
                <a:ext uri="{FF2B5EF4-FFF2-40B4-BE49-F238E27FC236}">
                  <a16:creationId xmlns:a16="http://schemas.microsoft.com/office/drawing/2014/main" xmlns="" id="{008B621F-0741-614A-8345-244B5DFC93FB}"/>
                </a:ext>
              </a:extLst>
            </p:cNvPr>
            <p:cNvSpPr>
              <a:spLocks/>
            </p:cNvSpPr>
            <p:nvPr/>
          </p:nvSpPr>
          <p:spPr bwMode="auto">
            <a:xfrm>
              <a:off x="678" y="2556"/>
              <a:ext cx="3226"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defTabSz="685749" eaLnBrk="1" fontAlgn="auto" hangingPunct="1">
                <a:spcBef>
                  <a:spcPts val="0"/>
                </a:spcBef>
                <a:spcAft>
                  <a:spcPts val="0"/>
                </a:spcAft>
                <a:defRPr/>
              </a:pPr>
              <a:endParaRPr lang="en-US" sz="1400">
                <a:solidFill>
                  <a:prstClr val="black"/>
                </a:solidFill>
                <a:latin typeface="Calibri" panose="020F0502020204030204"/>
              </a:endParaRPr>
            </a:p>
          </p:txBody>
        </p:sp>
        <p:sp>
          <p:nvSpPr>
            <p:cNvPr id="7" name="Line 28">
              <a:extLst>
                <a:ext uri="{FF2B5EF4-FFF2-40B4-BE49-F238E27FC236}">
                  <a16:creationId xmlns:a16="http://schemas.microsoft.com/office/drawing/2014/main" xmlns="" id="{ED570B43-3E78-854A-8D18-447961831ECA}"/>
                </a:ext>
              </a:extLst>
            </p:cNvPr>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749" eaLnBrk="1" fontAlgn="auto" hangingPunct="1">
                <a:spcBef>
                  <a:spcPts val="0"/>
                </a:spcBef>
                <a:spcAft>
                  <a:spcPts val="0"/>
                </a:spcAft>
                <a:defRPr/>
              </a:pPr>
              <a:endParaRPr lang="en-US" sz="1400">
                <a:solidFill>
                  <a:prstClr val="black"/>
                </a:solidFill>
                <a:latin typeface="Tahoma" charset="0"/>
                <a:ea typeface="ＭＳ Ｐゴシック" charset="0"/>
              </a:endParaRPr>
            </a:p>
          </p:txBody>
        </p:sp>
        <p:sp>
          <p:nvSpPr>
            <p:cNvPr id="8" name="Line 29">
              <a:extLst>
                <a:ext uri="{FF2B5EF4-FFF2-40B4-BE49-F238E27FC236}">
                  <a16:creationId xmlns:a16="http://schemas.microsoft.com/office/drawing/2014/main" xmlns="" id="{71D85BF0-E5F9-D942-8A3A-EA9F3DC864F7}"/>
                </a:ext>
              </a:extLst>
            </p:cNvPr>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749" eaLnBrk="1" fontAlgn="auto" hangingPunct="1">
                <a:spcBef>
                  <a:spcPts val="0"/>
                </a:spcBef>
                <a:spcAft>
                  <a:spcPts val="0"/>
                </a:spcAft>
                <a:defRPr/>
              </a:pPr>
              <a:endParaRPr lang="en-US" sz="1400">
                <a:solidFill>
                  <a:prstClr val="black"/>
                </a:solidFill>
                <a:latin typeface="Tahoma" charset="0"/>
                <a:ea typeface="ＭＳ Ｐゴシック" charset="0"/>
              </a:endParaRPr>
            </a:p>
          </p:txBody>
        </p:sp>
        <p:sp>
          <p:nvSpPr>
            <p:cNvPr id="9" name="Line 31">
              <a:extLst>
                <a:ext uri="{FF2B5EF4-FFF2-40B4-BE49-F238E27FC236}">
                  <a16:creationId xmlns:a16="http://schemas.microsoft.com/office/drawing/2014/main" xmlns="" id="{EBA91A7D-5FB0-5C49-9AF7-EE6BBAE60D9D}"/>
                </a:ext>
              </a:extLst>
            </p:cNvPr>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749" eaLnBrk="1" fontAlgn="auto" hangingPunct="1">
                <a:spcBef>
                  <a:spcPts val="0"/>
                </a:spcBef>
                <a:spcAft>
                  <a:spcPts val="0"/>
                </a:spcAft>
                <a:defRPr/>
              </a:pPr>
              <a:endParaRPr lang="en-US" sz="1400">
                <a:solidFill>
                  <a:prstClr val="black"/>
                </a:solidFill>
                <a:latin typeface="Tahoma" charset="0"/>
                <a:ea typeface="ＭＳ Ｐゴシック" charset="0"/>
              </a:endParaRPr>
            </a:p>
          </p:txBody>
        </p:sp>
        <p:sp>
          <p:nvSpPr>
            <p:cNvPr id="10" name="Line 32">
              <a:extLst>
                <a:ext uri="{FF2B5EF4-FFF2-40B4-BE49-F238E27FC236}">
                  <a16:creationId xmlns:a16="http://schemas.microsoft.com/office/drawing/2014/main" xmlns="" id="{813289F2-8CBC-7A4B-8370-DD758C216957}"/>
                </a:ext>
              </a:extLst>
            </p:cNvPr>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749" eaLnBrk="1" fontAlgn="auto" hangingPunct="1">
                <a:spcBef>
                  <a:spcPts val="0"/>
                </a:spcBef>
                <a:spcAft>
                  <a:spcPts val="0"/>
                </a:spcAft>
                <a:defRPr/>
              </a:pPr>
              <a:endParaRPr lang="en-US" sz="1400">
                <a:solidFill>
                  <a:prstClr val="black"/>
                </a:solidFill>
                <a:latin typeface="Tahoma" charset="0"/>
                <a:ea typeface="ＭＳ Ｐゴシック" charset="0"/>
              </a:endParaRPr>
            </a:p>
          </p:txBody>
        </p:sp>
        <p:sp>
          <p:nvSpPr>
            <p:cNvPr id="11" name="Text Box 33">
              <a:extLst>
                <a:ext uri="{FF2B5EF4-FFF2-40B4-BE49-F238E27FC236}">
                  <a16:creationId xmlns:a16="http://schemas.microsoft.com/office/drawing/2014/main" xmlns="" id="{82E5BF58-0D1F-F545-B808-E4AEA3158300}"/>
                </a:ext>
              </a:extLst>
            </p:cNvPr>
            <p:cNvSpPr txBox="1">
              <a:spLocks noChangeArrowheads="1"/>
            </p:cNvSpPr>
            <p:nvPr/>
          </p:nvSpPr>
          <p:spPr bwMode="auto">
            <a:xfrm>
              <a:off x="171" y="2437"/>
              <a:ext cx="52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749" eaLnBrk="1" fontAlgn="auto" hangingPunct="1">
                <a:spcBef>
                  <a:spcPts val="0"/>
                </a:spcBef>
                <a:spcAft>
                  <a:spcPts val="0"/>
                </a:spcAft>
                <a:defRPr/>
              </a:pPr>
              <a:r>
                <a:rPr lang="en-US" dirty="0" err="1">
                  <a:solidFill>
                    <a:prstClr val="black"/>
                  </a:solidFill>
                </a:rPr>
                <a:t>W</a:t>
              </a:r>
              <a:r>
                <a:rPr lang="en-US" baseline="-25000" dirty="0" err="1">
                  <a:solidFill>
                    <a:prstClr val="black"/>
                  </a:solidFill>
                </a:rPr>
                <a:t>max</a:t>
              </a:r>
              <a:endParaRPr lang="en-US" baseline="-25000" dirty="0">
                <a:solidFill>
                  <a:prstClr val="black"/>
                </a:solidFill>
              </a:endParaRPr>
            </a:p>
          </p:txBody>
        </p:sp>
        <p:sp>
          <p:nvSpPr>
            <p:cNvPr id="12" name="Text Box 34">
              <a:extLst>
                <a:ext uri="{FF2B5EF4-FFF2-40B4-BE49-F238E27FC236}">
                  <a16:creationId xmlns:a16="http://schemas.microsoft.com/office/drawing/2014/main" xmlns="" id="{75DD065B-3352-E04F-8C6B-CE0E8FB52773}"/>
                </a:ext>
              </a:extLst>
            </p:cNvPr>
            <p:cNvSpPr txBox="1">
              <a:spLocks noChangeArrowheads="1"/>
            </p:cNvSpPr>
            <p:nvPr/>
          </p:nvSpPr>
          <p:spPr bwMode="auto">
            <a:xfrm>
              <a:off x="73" y="2971"/>
              <a:ext cx="68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749" eaLnBrk="1" fontAlgn="auto" hangingPunct="1">
                <a:spcBef>
                  <a:spcPts val="0"/>
                </a:spcBef>
                <a:spcAft>
                  <a:spcPts val="0"/>
                </a:spcAft>
                <a:defRPr/>
              </a:pPr>
              <a:r>
                <a:rPr lang="en-US" dirty="0" err="1">
                  <a:solidFill>
                    <a:prstClr val="black"/>
                  </a:solidFill>
                </a:rPr>
                <a:t>W</a:t>
              </a:r>
              <a:r>
                <a:rPr lang="en-US" baseline="-25000" dirty="0" err="1">
                  <a:solidFill>
                    <a:prstClr val="black"/>
                  </a:solidFill>
                </a:rPr>
                <a:t>max</a:t>
              </a:r>
              <a:r>
                <a:rPr lang="en-US" dirty="0">
                  <a:solidFill>
                    <a:prstClr val="black"/>
                  </a:solidFill>
                </a:rPr>
                <a:t>/2</a:t>
              </a:r>
            </a:p>
          </p:txBody>
        </p:sp>
      </p:grpSp>
      <p:cxnSp>
        <p:nvCxnSpPr>
          <p:cNvPr id="14" name="Straight Connector 13"/>
          <p:cNvCxnSpPr/>
          <p:nvPr/>
        </p:nvCxnSpPr>
        <p:spPr>
          <a:xfrm flipH="1" flipV="1">
            <a:off x="2546177" y="2809090"/>
            <a:ext cx="636171" cy="3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82348" y="2791234"/>
            <a:ext cx="3200023" cy="21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2546184" y="3209646"/>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540903" y="3061932"/>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546179" y="3285343"/>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46176" y="3367900"/>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535630" y="3130511"/>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541416" y="2882048"/>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546182" y="2966972"/>
            <a:ext cx="47489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flipV="1">
            <a:off x="3172207" y="3218436"/>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166928" y="3070722"/>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177478" y="3294133"/>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182750" y="3376691"/>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166929" y="3139301"/>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177990" y="2890838"/>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182755" y="2975762"/>
            <a:ext cx="47489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V="1">
            <a:off x="3810543" y="3218436"/>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810539" y="3070722"/>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810538" y="3294133"/>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15810" y="3376691"/>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810540" y="3139301"/>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821602" y="2890838"/>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810541" y="2975762"/>
            <a:ext cx="47489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0" flipV="1">
            <a:off x="4457763" y="3209076"/>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4452482" y="3061362"/>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4463032" y="3295324"/>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463030" y="3367331"/>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452483" y="3129941"/>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468822" y="2881478"/>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457761" y="2966402"/>
            <a:ext cx="47489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0800000" flipV="1">
            <a:off x="5081885" y="3199667"/>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081882" y="3051953"/>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081880" y="3275364"/>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087153" y="3357923"/>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081883" y="3120530"/>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092944" y="2872070"/>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081881" y="2956991"/>
            <a:ext cx="47489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10800000" flipV="1">
            <a:off x="5732129" y="3189114"/>
            <a:ext cx="258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732126" y="3041400"/>
            <a:ext cx="40631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5732125" y="3264811"/>
            <a:ext cx="1847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737397" y="3347369"/>
            <a:ext cx="10561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732127" y="3109979"/>
            <a:ext cx="343006"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43188" y="2861516"/>
            <a:ext cx="54823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732125" y="2946440"/>
            <a:ext cx="474890" cy="1191"/>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356680" y="4352023"/>
            <a:ext cx="3677927" cy="334706"/>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zh-CN" altLang="en-US" sz="1700" dirty="0">
                <a:solidFill>
                  <a:prstClr val="black"/>
                </a:solidFill>
                <a:latin typeface="微软雅黑" panose="020B0503020204020204" pitchFamily="34" charset="-122"/>
                <a:ea typeface="微软雅黑" panose="020B0503020204020204" pitchFamily="34" charset="-122"/>
              </a:rPr>
              <a:t>阴影部分表示信道带宽未被充分利用</a:t>
            </a:r>
          </a:p>
        </p:txBody>
      </p:sp>
      <p:cxnSp>
        <p:nvCxnSpPr>
          <p:cNvPr id="130" name="Straight Connector 129">
            <a:extLst>
              <a:ext uri="{FF2B5EF4-FFF2-40B4-BE49-F238E27FC236}">
                <a16:creationId xmlns:a16="http://schemas.microsoft.com/office/drawing/2014/main" xmlns="" id="{8E3D1EF1-17F7-B044-80E7-5A8DA0D55C49}"/>
              </a:ext>
            </a:extLst>
          </p:cNvPr>
          <p:cNvCxnSpPr/>
          <p:nvPr/>
        </p:nvCxnSpPr>
        <p:spPr>
          <a:xfrm>
            <a:off x="6344602" y="3239932"/>
            <a:ext cx="64970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xmlns="" id="{3B84D5C4-4382-0A4A-BF0E-103C112E7062}"/>
              </a:ext>
            </a:extLst>
          </p:cNvPr>
          <p:cNvSpPr txBox="1"/>
          <p:nvPr/>
        </p:nvSpPr>
        <p:spPr>
          <a:xfrm>
            <a:off x="6994310" y="3084888"/>
            <a:ext cx="837245"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defRPr/>
            </a:pPr>
            <a:r>
              <a:rPr lang="en-US" sz="1400" dirty="0">
                <a:solidFill>
                  <a:prstClr val="black"/>
                </a:solidFill>
                <a:latin typeface="Calibri" panose="020F0502020204030204"/>
              </a:rPr>
              <a:t>TCP </a:t>
            </a:r>
            <a:r>
              <a:rPr lang="en-US" altLang="zh-CN" sz="1400" dirty="0">
                <a:solidFill>
                  <a:prstClr val="black"/>
                </a:solidFill>
                <a:latin typeface="Calibri" panose="020F0502020204030204"/>
              </a:rPr>
              <a:t>Reno</a:t>
            </a:r>
            <a:endParaRPr lang="en-US" sz="1400" dirty="0">
              <a:solidFill>
                <a:prstClr val="black"/>
              </a:solidFill>
              <a:latin typeface="Calibri" panose="020F0502020204030204"/>
            </a:endParaRPr>
          </a:p>
        </p:txBody>
      </p:sp>
    </p:spTree>
    <p:extLst>
      <p:ext uri="{BB962C8B-B14F-4D97-AF65-F5344CB8AC3E}">
        <p14:creationId xmlns:p14="http://schemas.microsoft.com/office/powerpoint/2010/main" val="136267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zh-CN" altLang="en-US" sz="4000" dirty="0">
                <a:latin typeface="Times New Roman" pitchFamily="18" charset="0"/>
                <a:ea typeface="宋体" pitchFamily="2" charset="-122"/>
                <a:cs typeface="Times New Roman" pitchFamily="18" charset="0"/>
              </a:rPr>
              <a:t>拥塞控制所起的作用 </a:t>
            </a:r>
          </a:p>
        </p:txBody>
      </p:sp>
      <p:sp>
        <p:nvSpPr>
          <p:cNvPr id="19459" name="Line 3"/>
          <p:cNvSpPr>
            <a:spLocks noChangeShapeType="1"/>
          </p:cNvSpPr>
          <p:nvPr/>
        </p:nvSpPr>
        <p:spPr bwMode="auto">
          <a:xfrm rot="16200000">
            <a:off x="-272057" y="2822377"/>
            <a:ext cx="2611041"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19460" name="Text Box 5"/>
          <p:cNvSpPr txBox="1">
            <a:spLocks noChangeArrowheads="1"/>
          </p:cNvSpPr>
          <p:nvPr/>
        </p:nvSpPr>
        <p:spPr bwMode="auto">
          <a:xfrm>
            <a:off x="7092951" y="3813573"/>
            <a:ext cx="146706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提供的负载</a:t>
            </a:r>
          </a:p>
        </p:txBody>
      </p:sp>
      <p:sp>
        <p:nvSpPr>
          <p:cNvPr id="19461" name="Text Box 6"/>
          <p:cNvSpPr txBox="1">
            <a:spLocks noChangeArrowheads="1"/>
          </p:cNvSpPr>
          <p:nvPr/>
        </p:nvSpPr>
        <p:spPr bwMode="auto">
          <a:xfrm>
            <a:off x="1033465" y="1407320"/>
            <a:ext cx="954099"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吞吐量</a:t>
            </a:r>
          </a:p>
        </p:txBody>
      </p:sp>
      <p:grpSp>
        <p:nvGrpSpPr>
          <p:cNvPr id="2" name="Group 7"/>
          <p:cNvGrpSpPr>
            <a:grpSpLocks/>
          </p:cNvGrpSpPr>
          <p:nvPr/>
        </p:nvGrpSpPr>
        <p:grpSpPr bwMode="auto">
          <a:xfrm>
            <a:off x="1033466" y="2031209"/>
            <a:ext cx="6480175" cy="2097881"/>
            <a:chOff x="651" y="1797"/>
            <a:chExt cx="4082" cy="1762"/>
          </a:xfrm>
        </p:grpSpPr>
        <p:sp>
          <p:nvSpPr>
            <p:cNvPr id="19491" name="Line 8"/>
            <p:cNvSpPr>
              <a:spLocks noChangeShapeType="1"/>
            </p:cNvSpPr>
            <p:nvPr/>
          </p:nvSpPr>
          <p:spPr bwMode="auto">
            <a:xfrm flipV="1">
              <a:off x="651" y="2077"/>
              <a:ext cx="1925" cy="148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9"/>
            <p:cNvSpPr>
              <a:spLocks noChangeShapeType="1"/>
            </p:cNvSpPr>
            <p:nvPr/>
          </p:nvSpPr>
          <p:spPr bwMode="auto">
            <a:xfrm>
              <a:off x="2576" y="2077"/>
              <a:ext cx="215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Text Box 10"/>
            <p:cNvSpPr txBox="1">
              <a:spLocks noChangeArrowheads="1"/>
            </p:cNvSpPr>
            <p:nvPr/>
          </p:nvSpPr>
          <p:spPr bwMode="auto">
            <a:xfrm>
              <a:off x="2901" y="1797"/>
              <a:ext cx="124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chemeClr val="hlink"/>
                  </a:solidFill>
                  <a:ea typeface="黑体" pitchFamily="49" charset="-122"/>
                </a:rPr>
                <a:t>理想的拥塞控制</a:t>
              </a:r>
            </a:p>
          </p:txBody>
        </p:sp>
      </p:grpSp>
      <p:sp>
        <p:nvSpPr>
          <p:cNvPr id="19463" name="Rectangle 15"/>
          <p:cNvSpPr>
            <a:spLocks noChangeArrowheads="1"/>
          </p:cNvSpPr>
          <p:nvPr/>
        </p:nvSpPr>
        <p:spPr bwMode="auto">
          <a:xfrm>
            <a:off x="4425951" y="4200525"/>
            <a:ext cx="641350" cy="2202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grpSp>
        <p:nvGrpSpPr>
          <p:cNvPr id="3" name="Group 23"/>
          <p:cNvGrpSpPr>
            <a:grpSpLocks/>
          </p:cNvGrpSpPr>
          <p:nvPr/>
        </p:nvGrpSpPr>
        <p:grpSpPr bwMode="auto">
          <a:xfrm>
            <a:off x="1033466" y="2488409"/>
            <a:ext cx="6573837" cy="1640681"/>
            <a:chOff x="651" y="2181"/>
            <a:chExt cx="4141" cy="1378"/>
          </a:xfrm>
        </p:grpSpPr>
        <p:sp>
          <p:nvSpPr>
            <p:cNvPr id="19487" name="Freeform 24"/>
            <p:cNvSpPr>
              <a:spLocks noChangeArrowheads="1"/>
            </p:cNvSpPr>
            <p:nvPr/>
          </p:nvSpPr>
          <p:spPr bwMode="auto">
            <a:xfrm>
              <a:off x="651" y="2422"/>
              <a:ext cx="4141" cy="1137"/>
            </a:xfrm>
            <a:custGeom>
              <a:avLst/>
              <a:gdLst>
                <a:gd name="T0" fmla="*/ 0 w 2581"/>
                <a:gd name="T1" fmla="*/ 2139 h 921"/>
                <a:gd name="T2" fmla="*/ 5802 w 2581"/>
                <a:gd name="T3" fmla="*/ 801 h 921"/>
                <a:gd name="T4" fmla="*/ 8268 w 2581"/>
                <a:gd name="T5" fmla="*/ 425 h 921"/>
                <a:gd name="T6" fmla="*/ 10494 w 2581"/>
                <a:gd name="T7" fmla="*/ 244 h 921"/>
                <a:gd name="T8" fmla="*/ 12522 w 2581"/>
                <a:gd name="T9" fmla="*/ 147 h 921"/>
                <a:gd name="T10" fmla="*/ 14788 w 2581"/>
                <a:gd name="T11" fmla="*/ 49 h 921"/>
                <a:gd name="T12" fmla="*/ 16817 w 2581"/>
                <a:gd name="T13" fmla="*/ 7 h 921"/>
                <a:gd name="T14" fmla="*/ 16500 w 2581"/>
                <a:gd name="T15" fmla="*/ 7 h 921"/>
                <a:gd name="T16" fmla="*/ 0 60000 65536"/>
                <a:gd name="T17" fmla="*/ 0 60000 65536"/>
                <a:gd name="T18" fmla="*/ 0 60000 65536"/>
                <a:gd name="T19" fmla="*/ 0 60000 65536"/>
                <a:gd name="T20" fmla="*/ 0 60000 65536"/>
                <a:gd name="T21" fmla="*/ 0 60000 65536"/>
                <a:gd name="T22" fmla="*/ 0 60000 65536"/>
                <a:gd name="T23" fmla="*/ 0 60000 65536"/>
                <a:gd name="T24" fmla="*/ 0 w 2581"/>
                <a:gd name="T25" fmla="*/ 0 h 921"/>
                <a:gd name="T26" fmla="*/ 2581 w 2581"/>
                <a:gd name="T27" fmla="*/ 921 h 9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488" name="Group 25"/>
            <p:cNvGrpSpPr>
              <a:grpSpLocks/>
            </p:cNvGrpSpPr>
            <p:nvPr/>
          </p:nvGrpSpPr>
          <p:grpSpPr bwMode="auto">
            <a:xfrm>
              <a:off x="2499" y="2181"/>
              <a:ext cx="1247" cy="382"/>
              <a:chOff x="2499" y="2181"/>
              <a:chExt cx="1247" cy="382"/>
            </a:xfrm>
          </p:grpSpPr>
          <p:sp>
            <p:nvSpPr>
              <p:cNvPr id="19489" name="Text Box 26"/>
              <p:cNvSpPr txBox="1">
                <a:spLocks noChangeArrowheads="1"/>
              </p:cNvSpPr>
              <p:nvPr/>
            </p:nvSpPr>
            <p:spPr bwMode="auto">
              <a:xfrm>
                <a:off x="2499" y="2181"/>
                <a:ext cx="124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实际的拥塞控制</a:t>
                </a:r>
              </a:p>
            </p:txBody>
          </p:sp>
          <p:sp>
            <p:nvSpPr>
              <p:cNvPr id="19490" name="Line 27"/>
              <p:cNvSpPr>
                <a:spLocks noChangeShapeType="1"/>
              </p:cNvSpPr>
              <p:nvPr/>
            </p:nvSpPr>
            <p:spPr bwMode="auto">
              <a:xfrm>
                <a:off x="3016" y="2387"/>
                <a:ext cx="100" cy="17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465" name="Line 32"/>
          <p:cNvSpPr>
            <a:spLocks noChangeShapeType="1"/>
          </p:cNvSpPr>
          <p:nvPr/>
        </p:nvSpPr>
        <p:spPr bwMode="auto">
          <a:xfrm>
            <a:off x="1033465" y="4129088"/>
            <a:ext cx="6970712"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19466" name="Text Box 33"/>
          <p:cNvSpPr txBox="1">
            <a:spLocks noChangeArrowheads="1"/>
          </p:cNvSpPr>
          <p:nvPr/>
        </p:nvSpPr>
        <p:spPr bwMode="auto">
          <a:xfrm>
            <a:off x="781051" y="4019552"/>
            <a:ext cx="31289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333399"/>
                </a:solidFill>
                <a:ea typeface="黑体" pitchFamily="49" charset="-122"/>
              </a:rPr>
              <a:t>0</a:t>
            </a:r>
          </a:p>
        </p:txBody>
      </p:sp>
      <p:grpSp>
        <p:nvGrpSpPr>
          <p:cNvPr id="5" name="Group 38"/>
          <p:cNvGrpSpPr>
            <a:grpSpLocks/>
          </p:cNvGrpSpPr>
          <p:nvPr/>
        </p:nvGrpSpPr>
        <p:grpSpPr bwMode="auto">
          <a:xfrm>
            <a:off x="5378454" y="3392094"/>
            <a:ext cx="3105151" cy="764381"/>
            <a:chOff x="3388" y="2940"/>
            <a:chExt cx="1956" cy="642"/>
          </a:xfrm>
        </p:grpSpPr>
        <p:grpSp>
          <p:nvGrpSpPr>
            <p:cNvPr id="19483" name="Group 17"/>
            <p:cNvGrpSpPr>
              <a:grpSpLocks/>
            </p:cNvGrpSpPr>
            <p:nvPr/>
          </p:nvGrpSpPr>
          <p:grpSpPr bwMode="auto">
            <a:xfrm>
              <a:off x="3429" y="2940"/>
              <a:ext cx="1915" cy="590"/>
              <a:chOff x="3429" y="2940"/>
              <a:chExt cx="1915" cy="590"/>
            </a:xfrm>
          </p:grpSpPr>
          <p:sp>
            <p:nvSpPr>
              <p:cNvPr id="19485" name="Text Box 18"/>
              <p:cNvSpPr txBox="1">
                <a:spLocks noChangeArrowheads="1"/>
              </p:cNvSpPr>
              <p:nvPr/>
            </p:nvSpPr>
            <p:spPr bwMode="auto">
              <a:xfrm>
                <a:off x="3833" y="2940"/>
                <a:ext cx="151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死锁（吞吐量 </a:t>
                </a:r>
                <a:r>
                  <a:rPr lang="en-US" altLang="zh-CN">
                    <a:solidFill>
                      <a:srgbClr val="333399"/>
                    </a:solidFill>
                    <a:ea typeface="黑体" pitchFamily="49" charset="-122"/>
                  </a:rPr>
                  <a:t>= 0</a:t>
                </a:r>
                <a:r>
                  <a:rPr lang="zh-CN" altLang="en-US">
                    <a:solidFill>
                      <a:srgbClr val="333399"/>
                    </a:solidFill>
                    <a:ea typeface="黑体" pitchFamily="49" charset="-122"/>
                  </a:rPr>
                  <a:t>）</a:t>
                </a:r>
              </a:p>
            </p:txBody>
          </p:sp>
          <p:sp>
            <p:nvSpPr>
              <p:cNvPr id="19486" name="Line 19"/>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9484" name="Oval 34"/>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p:spPr>
          <p:txBody>
            <a:bodyPr wrap="none"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latin typeface="Tahoma" pitchFamily="34" charset="0"/>
              </a:endParaRPr>
            </a:p>
          </p:txBody>
        </p:sp>
      </p:grpSp>
      <p:grpSp>
        <p:nvGrpSpPr>
          <p:cNvPr id="7" name="Group 40"/>
          <p:cNvGrpSpPr>
            <a:grpSpLocks/>
          </p:cNvGrpSpPr>
          <p:nvPr/>
        </p:nvGrpSpPr>
        <p:grpSpPr bwMode="auto">
          <a:xfrm>
            <a:off x="1033465" y="2959898"/>
            <a:ext cx="5989639" cy="1758553"/>
            <a:chOff x="651" y="2577"/>
            <a:chExt cx="3773" cy="1477"/>
          </a:xfrm>
        </p:grpSpPr>
        <p:sp>
          <p:nvSpPr>
            <p:cNvPr id="19469" name="Line 14"/>
            <p:cNvSpPr>
              <a:spLocks noChangeShapeType="1"/>
            </p:cNvSpPr>
            <p:nvPr/>
          </p:nvSpPr>
          <p:spPr bwMode="auto">
            <a:xfrm>
              <a:off x="2585" y="3737"/>
              <a:ext cx="848"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70" name="Line 30"/>
            <p:cNvSpPr>
              <a:spLocks noChangeShapeType="1"/>
            </p:cNvSpPr>
            <p:nvPr/>
          </p:nvSpPr>
          <p:spPr bwMode="auto">
            <a:xfrm>
              <a:off x="1633" y="3737"/>
              <a:ext cx="943"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9471" name="Group 39"/>
            <p:cNvGrpSpPr>
              <a:grpSpLocks/>
            </p:cNvGrpSpPr>
            <p:nvPr/>
          </p:nvGrpSpPr>
          <p:grpSpPr bwMode="auto">
            <a:xfrm>
              <a:off x="651" y="2577"/>
              <a:ext cx="3773" cy="1477"/>
              <a:chOff x="651" y="2577"/>
              <a:chExt cx="3773" cy="1477"/>
            </a:xfrm>
          </p:grpSpPr>
          <p:grpSp>
            <p:nvGrpSpPr>
              <p:cNvPr id="19472" name="Group 37"/>
              <p:cNvGrpSpPr>
                <a:grpSpLocks/>
              </p:cNvGrpSpPr>
              <p:nvPr/>
            </p:nvGrpSpPr>
            <p:grpSpPr bwMode="auto">
              <a:xfrm>
                <a:off x="651" y="2577"/>
                <a:ext cx="3773" cy="1219"/>
                <a:chOff x="651" y="2577"/>
                <a:chExt cx="3773" cy="1219"/>
              </a:xfrm>
            </p:grpSpPr>
            <p:sp>
              <p:nvSpPr>
                <p:cNvPr id="19475" name="Freeform 4"/>
                <p:cNvSpPr>
                  <a:spLocks noChangeArrowheads="1"/>
                </p:cNvSpPr>
                <p:nvPr/>
              </p:nvSpPr>
              <p:spPr bwMode="auto">
                <a:xfrm>
                  <a:off x="651" y="2595"/>
                  <a:ext cx="2773" cy="964"/>
                </a:xfrm>
                <a:custGeom>
                  <a:avLst/>
                  <a:gdLst>
                    <a:gd name="T0" fmla="*/ 0 w 1728"/>
                    <a:gd name="T1" fmla="*/ 1813 h 781"/>
                    <a:gd name="T2" fmla="*/ 4975 w 1728"/>
                    <a:gd name="T3" fmla="*/ 351 h 781"/>
                    <a:gd name="T4" fmla="*/ 7162 w 1728"/>
                    <a:gd name="T5" fmla="*/ 43 h 781"/>
                    <a:gd name="T6" fmla="*/ 8714 w 1728"/>
                    <a:gd name="T7" fmla="*/ 86 h 781"/>
                    <a:gd name="T8" fmla="*/ 9868 w 1728"/>
                    <a:gd name="T9" fmla="*/ 407 h 781"/>
                    <a:gd name="T10" fmla="*/ 10625 w 1728"/>
                    <a:gd name="T11" fmla="*/ 852 h 781"/>
                    <a:gd name="T12" fmla="*/ 11182 w 1728"/>
                    <a:gd name="T13" fmla="*/ 1366 h 781"/>
                    <a:gd name="T14" fmla="*/ 11459 w 1728"/>
                    <a:gd name="T15" fmla="*/ 1813 h 781"/>
                    <a:gd name="T16" fmla="*/ 0 60000 65536"/>
                    <a:gd name="T17" fmla="*/ 0 60000 65536"/>
                    <a:gd name="T18" fmla="*/ 0 60000 65536"/>
                    <a:gd name="T19" fmla="*/ 0 60000 65536"/>
                    <a:gd name="T20" fmla="*/ 0 60000 65536"/>
                    <a:gd name="T21" fmla="*/ 0 60000 65536"/>
                    <a:gd name="T22" fmla="*/ 0 60000 65536"/>
                    <a:gd name="T23" fmla="*/ 0 60000 65536"/>
                    <a:gd name="T24" fmla="*/ 0 w 1728"/>
                    <a:gd name="T25" fmla="*/ 0 h 781"/>
                    <a:gd name="T26" fmla="*/ 1728 w 1728"/>
                    <a:gd name="T27" fmla="*/ 781 h 7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6" name="Line 11"/>
                <p:cNvSpPr>
                  <a:spLocks noChangeShapeType="1"/>
                </p:cNvSpPr>
                <p:nvPr/>
              </p:nvSpPr>
              <p:spPr bwMode="auto">
                <a:xfrm>
                  <a:off x="2576" y="2611"/>
                  <a:ext cx="0" cy="948"/>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Text Box 21"/>
                <p:cNvSpPr txBox="1">
                  <a:spLocks noChangeArrowheads="1"/>
                </p:cNvSpPr>
                <p:nvPr/>
              </p:nvSpPr>
              <p:spPr bwMode="auto">
                <a:xfrm>
                  <a:off x="3500" y="2577"/>
                  <a:ext cx="9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无拥塞控制</a:t>
                  </a:r>
                </a:p>
              </p:txBody>
            </p:sp>
            <p:sp>
              <p:nvSpPr>
                <p:cNvPr id="19478" name="Line 22"/>
                <p:cNvSpPr>
                  <a:spLocks noChangeShapeType="1"/>
                </p:cNvSpPr>
                <p:nvPr/>
              </p:nvSpPr>
              <p:spPr bwMode="auto">
                <a:xfrm flipH="1">
                  <a:off x="3125" y="2759"/>
                  <a:ext cx="453" cy="14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8"/>
                <p:cNvSpPr>
                  <a:spLocks noChangeShapeType="1"/>
                </p:cNvSpPr>
                <p:nvPr/>
              </p:nvSpPr>
              <p:spPr bwMode="auto">
                <a:xfrm>
                  <a:off x="1619" y="2848"/>
                  <a:ext cx="0" cy="71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12"/>
                <p:cNvSpPr>
                  <a:spLocks noChangeShapeType="1"/>
                </p:cNvSpPr>
                <p:nvPr/>
              </p:nvSpPr>
              <p:spPr bwMode="auto">
                <a:xfrm>
                  <a:off x="2576" y="3559"/>
                  <a:ext cx="0" cy="2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13"/>
                <p:cNvSpPr>
                  <a:spLocks noChangeShapeType="1"/>
                </p:cNvSpPr>
                <p:nvPr/>
              </p:nvSpPr>
              <p:spPr bwMode="auto">
                <a:xfrm>
                  <a:off x="3424" y="3559"/>
                  <a:ext cx="0" cy="2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9"/>
                <p:cNvSpPr>
                  <a:spLocks noChangeShapeType="1"/>
                </p:cNvSpPr>
                <p:nvPr/>
              </p:nvSpPr>
              <p:spPr bwMode="auto">
                <a:xfrm>
                  <a:off x="1619" y="3559"/>
                  <a:ext cx="0" cy="2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3" name="Text Box 16"/>
              <p:cNvSpPr txBox="1">
                <a:spLocks noChangeArrowheads="1"/>
              </p:cNvSpPr>
              <p:nvPr/>
            </p:nvSpPr>
            <p:spPr bwMode="auto">
              <a:xfrm>
                <a:off x="2748" y="3589"/>
                <a:ext cx="439"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333399"/>
                    </a:solidFill>
                    <a:ea typeface="黑体" pitchFamily="49" charset="-122"/>
                  </a:rPr>
                  <a:t>拥塞</a:t>
                </a:r>
              </a:p>
            </p:txBody>
          </p:sp>
          <p:sp>
            <p:nvSpPr>
              <p:cNvPr id="19474" name="Text Box 31"/>
              <p:cNvSpPr txBox="1">
                <a:spLocks noChangeArrowheads="1"/>
              </p:cNvSpPr>
              <p:nvPr/>
            </p:nvSpPr>
            <p:spPr bwMode="auto">
              <a:xfrm>
                <a:off x="1850" y="3563"/>
                <a:ext cx="439" cy="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80000"/>
                  </a:lnSpc>
                  <a:spcBef>
                    <a:spcPct val="0"/>
                  </a:spcBef>
                  <a:buClrTx/>
                  <a:buSzTx/>
                  <a:buFontTx/>
                  <a:buNone/>
                </a:pPr>
                <a:r>
                  <a:rPr lang="zh-CN" altLang="en-US" dirty="0">
                    <a:solidFill>
                      <a:srgbClr val="333399"/>
                    </a:solidFill>
                    <a:ea typeface="黑体" pitchFamily="49" charset="-122"/>
                  </a:rPr>
                  <a:t>轻度</a:t>
                </a:r>
              </a:p>
              <a:p>
                <a:pPr eaLnBrk="1" hangingPunct="1">
                  <a:lnSpc>
                    <a:spcPct val="80000"/>
                  </a:lnSpc>
                  <a:spcBef>
                    <a:spcPct val="0"/>
                  </a:spcBef>
                  <a:buClrTx/>
                  <a:buSzTx/>
                  <a:buFontTx/>
                  <a:buNone/>
                </a:pPr>
                <a:r>
                  <a:rPr lang="zh-CN" altLang="en-US" dirty="0">
                    <a:solidFill>
                      <a:srgbClr val="333399"/>
                    </a:solidFill>
                    <a:ea typeface="黑体" pitchFamily="49" charset="-122"/>
                  </a:rPr>
                  <a:t>拥塞</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TCP-BIC: </a:t>
            </a:r>
            <a:r>
              <a:rPr lang="en-US" altLang="zh-CN" dirty="0">
                <a:solidFill>
                  <a:srgbClr val="C00000"/>
                </a:solidFill>
              </a:rPr>
              <a:t>B</a:t>
            </a:r>
            <a:r>
              <a:rPr lang="en-US" altLang="zh-CN" dirty="0"/>
              <a:t>inary </a:t>
            </a:r>
            <a:r>
              <a:rPr lang="en-US" altLang="zh-CN" dirty="0">
                <a:solidFill>
                  <a:srgbClr val="C00000"/>
                </a:solidFill>
              </a:rPr>
              <a:t>I</a:t>
            </a:r>
            <a:r>
              <a:rPr lang="en-US" altLang="zh-CN" dirty="0"/>
              <a:t>ncrease </a:t>
            </a:r>
            <a:r>
              <a:rPr lang="en-US" altLang="zh-CN" dirty="0">
                <a:solidFill>
                  <a:srgbClr val="C00000"/>
                </a:solidFill>
              </a:rPr>
              <a:t>C</a:t>
            </a:r>
            <a:r>
              <a:rPr lang="en-US" altLang="zh-CN" dirty="0"/>
              <a:t>ongestion</a:t>
            </a:r>
            <a:endParaRPr lang="zh-CN" altLang="en-US" dirty="0"/>
          </a:p>
        </p:txBody>
      </p:sp>
      <p:sp>
        <p:nvSpPr>
          <p:cNvPr id="3" name="Content Placeholder 2"/>
          <p:cNvSpPr>
            <a:spLocks noGrp="1"/>
          </p:cNvSpPr>
          <p:nvPr>
            <p:ph idx="1"/>
          </p:nvPr>
        </p:nvSpPr>
        <p:spPr>
          <a:xfrm>
            <a:off x="537210" y="1133069"/>
            <a:ext cx="8092440" cy="3634194"/>
          </a:xfrm>
        </p:spPr>
        <p:txBody>
          <a:bodyPr>
            <a:normAutofit lnSpcReduction="10000"/>
          </a:bodyPr>
          <a:lstStyle/>
          <a:p>
            <a:pPr>
              <a:lnSpc>
                <a:spcPct val="110000"/>
              </a:lnSpc>
            </a:pPr>
            <a:r>
              <a:rPr lang="en-US" altLang="zh-CN" dirty="0"/>
              <a:t>BIC</a:t>
            </a:r>
            <a:r>
              <a:rPr lang="zh-CN" altLang="en-US" dirty="0"/>
              <a:t>算法对满载窗口进行二分查找：</a:t>
            </a:r>
            <a:endParaRPr lang="en-US" altLang="zh-CN" dirty="0"/>
          </a:p>
          <a:p>
            <a:pPr lvl="1">
              <a:lnSpc>
                <a:spcPct val="110000"/>
              </a:lnSpc>
            </a:pPr>
            <a:r>
              <a:rPr lang="zh-CN" altLang="en-US" dirty="0"/>
              <a:t>如发生丢包时窗口大小是</a:t>
            </a:r>
            <a:r>
              <a:rPr lang="en-US" altLang="zh-CN" i="1" dirty="0"/>
              <a:t>W</a:t>
            </a:r>
            <a:r>
              <a:rPr lang="en-US" altLang="zh-CN" baseline="-25000" dirty="0"/>
              <a:t>1</a:t>
            </a:r>
            <a:r>
              <a:rPr lang="zh-CN" altLang="en-US" dirty="0"/>
              <a:t>，为保持满载而不丢包，满载窗口应小于</a:t>
            </a:r>
            <a:r>
              <a:rPr lang="en-US" altLang="zh-CN" i="1" dirty="0"/>
              <a:t>W</a:t>
            </a:r>
            <a:r>
              <a:rPr lang="en-US" altLang="zh-CN" baseline="-25000" dirty="0"/>
              <a:t>1</a:t>
            </a:r>
            <a:endParaRPr lang="en-US" altLang="zh-CN" dirty="0"/>
          </a:p>
          <a:p>
            <a:pPr lvl="1">
              <a:lnSpc>
                <a:spcPct val="110000"/>
              </a:lnSpc>
            </a:pPr>
            <a:r>
              <a:rPr lang="zh-CN" altLang="en-US" dirty="0"/>
              <a:t>如检测到丢包并将窗口乘性减小为</a:t>
            </a:r>
            <a:r>
              <a:rPr lang="en-US" altLang="zh-CN" i="1" dirty="0"/>
              <a:t>W</a:t>
            </a:r>
            <a:r>
              <a:rPr lang="en-US" altLang="zh-CN" baseline="-25000" dirty="0"/>
              <a:t>2 </a:t>
            </a:r>
            <a:r>
              <a:rPr lang="zh-CN" altLang="en-US" dirty="0"/>
              <a:t>，则满载窗口应大于</a:t>
            </a:r>
            <a:r>
              <a:rPr lang="en-US" altLang="zh-CN" i="1" dirty="0"/>
              <a:t>W</a:t>
            </a:r>
            <a:r>
              <a:rPr lang="en-US" altLang="zh-CN" baseline="-25000" dirty="0"/>
              <a:t>2</a:t>
            </a:r>
          </a:p>
          <a:p>
            <a:pPr>
              <a:lnSpc>
                <a:spcPct val="110000"/>
              </a:lnSpc>
            </a:pPr>
            <a:r>
              <a:rPr lang="zh-CN" altLang="en-US" dirty="0"/>
              <a:t>窗口更新受</a:t>
            </a:r>
            <a:r>
              <a:rPr lang="en-US" altLang="zh-CN" dirty="0"/>
              <a:t>ACK</a:t>
            </a:r>
            <a:r>
              <a:rPr lang="zh-CN" altLang="en-US" dirty="0"/>
              <a:t>时钟驱动，即以</a:t>
            </a:r>
            <a:r>
              <a:rPr lang="en-US" altLang="zh-CN" dirty="0"/>
              <a:t>RTT</a:t>
            </a:r>
            <a:r>
              <a:rPr lang="zh-CN" altLang="en-US" dirty="0"/>
              <a:t>为更新间隔时间</a:t>
            </a:r>
            <a:endParaRPr lang="en-US" altLang="zh-CN" dirty="0"/>
          </a:p>
          <a:p>
            <a:pPr>
              <a:lnSpc>
                <a:spcPct val="110000"/>
              </a:lnSpc>
            </a:pPr>
            <a:r>
              <a:rPr lang="en-US" altLang="zh-CN" dirty="0">
                <a:solidFill>
                  <a:srgbClr val="C00000"/>
                </a:solidFill>
              </a:rPr>
              <a:t>二分查找: </a:t>
            </a:r>
          </a:p>
          <a:p>
            <a:pPr lvl="1">
              <a:lnSpc>
                <a:spcPct val="110000"/>
              </a:lnSpc>
            </a:pPr>
            <a:r>
              <a:rPr lang="zh-CN" altLang="en-US" dirty="0"/>
              <a:t>在</a:t>
            </a:r>
            <a:r>
              <a:rPr lang="en-US" altLang="zh-CN" dirty="0"/>
              <a:t>ACK</a:t>
            </a:r>
            <a:r>
              <a:rPr lang="zh-CN" altLang="en-US" dirty="0"/>
              <a:t>时钟的驱动下，将拥塞窗口置为</a:t>
            </a:r>
            <a:r>
              <a:rPr lang="en-US" altLang="zh-CN" dirty="0"/>
              <a:t>(</a:t>
            </a:r>
            <a:r>
              <a:rPr lang="en-US" altLang="zh-CN" i="1" dirty="0"/>
              <a:t>W</a:t>
            </a:r>
            <a:r>
              <a:rPr lang="en-US" altLang="zh-CN" baseline="-25000" dirty="0"/>
              <a:t>1 </a:t>
            </a:r>
            <a:r>
              <a:rPr lang="en-US" altLang="zh-CN" dirty="0"/>
              <a:t>+</a:t>
            </a:r>
            <a:r>
              <a:rPr lang="en-US" altLang="zh-CN" i="1" dirty="0"/>
              <a:t> W</a:t>
            </a:r>
            <a:r>
              <a:rPr lang="en-US" altLang="zh-CN" baseline="-25000" dirty="0"/>
              <a:t>2</a:t>
            </a:r>
            <a:r>
              <a:rPr lang="en-US" altLang="zh-CN" dirty="0"/>
              <a:t>)/2(</a:t>
            </a:r>
            <a:r>
              <a:rPr lang="zh-CN" altLang="en-US" dirty="0"/>
              <a:t>新的</a:t>
            </a:r>
            <a:r>
              <a:rPr lang="en-US" altLang="zh-CN" i="1" dirty="0"/>
              <a:t>W</a:t>
            </a:r>
            <a:r>
              <a:rPr lang="en-US" altLang="zh-CN" baseline="-25000" dirty="0"/>
              <a:t>2</a:t>
            </a:r>
            <a:r>
              <a:rPr lang="zh-CN" altLang="en-US" dirty="0"/>
              <a:t>值</a:t>
            </a:r>
            <a:r>
              <a:rPr lang="en-US" altLang="zh-CN" dirty="0"/>
              <a:t>)</a:t>
            </a:r>
            <a:r>
              <a:rPr lang="zh-CN" altLang="en-US" dirty="0"/>
              <a:t>，不断逼近满载窗口</a:t>
            </a:r>
            <a:endParaRPr lang="en-US" altLang="zh-CN" dirty="0"/>
          </a:p>
          <a:p>
            <a:pPr>
              <a:lnSpc>
                <a:spcPct val="110000"/>
              </a:lnSpc>
            </a:pPr>
            <a:r>
              <a:rPr lang="en-US" altLang="zh-CN" dirty="0">
                <a:solidFill>
                  <a:srgbClr val="C00000"/>
                </a:solidFill>
              </a:rPr>
              <a:t>最大探查: </a:t>
            </a:r>
          </a:p>
          <a:p>
            <a:pPr lvl="1">
              <a:lnSpc>
                <a:spcPct val="110000"/>
              </a:lnSpc>
            </a:pPr>
            <a:r>
              <a:rPr lang="zh-CN" altLang="en-US" dirty="0"/>
              <a:t>如窗口再次达到</a:t>
            </a:r>
            <a:r>
              <a:rPr lang="en-US" altLang="zh-CN" i="1" dirty="0"/>
              <a:t>W</a:t>
            </a:r>
            <a:r>
              <a:rPr lang="en-US" altLang="zh-CN" baseline="-25000" dirty="0"/>
              <a:t>1</a:t>
            </a:r>
            <a:r>
              <a:rPr lang="zh-CN" altLang="en-US" dirty="0"/>
              <a:t>而没有丢包，说明满载窗口大于</a:t>
            </a:r>
            <a:r>
              <a:rPr lang="en-US" altLang="zh-CN" i="1" dirty="0"/>
              <a:t>W</a:t>
            </a:r>
            <a:r>
              <a:rPr lang="en-US" altLang="zh-CN" baseline="-25000" dirty="0"/>
              <a:t>1 </a:t>
            </a:r>
            <a:r>
              <a:rPr lang="zh-CN" altLang="en-US" dirty="0"/>
              <a:t>，则以逼近</a:t>
            </a:r>
            <a:r>
              <a:rPr lang="en-US" altLang="zh-CN" i="1" dirty="0"/>
              <a:t>W</a:t>
            </a:r>
            <a:r>
              <a:rPr lang="en-US" altLang="zh-CN" baseline="-25000" dirty="0"/>
              <a:t>1</a:t>
            </a:r>
            <a:r>
              <a:rPr lang="zh-CN" altLang="en-US" dirty="0"/>
              <a:t>的镜像过程增大拥塞窗口</a:t>
            </a: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40</a:t>
            </a:fld>
            <a:endParaRPr kumimoji="1" lang="zh-CN" altLang="en-US" dirty="0">
              <a:solidFill>
                <a:prstClr val="black">
                  <a:tint val="75000"/>
                </a:prstClr>
              </a:solidFill>
            </a:endParaRPr>
          </a:p>
        </p:txBody>
      </p:sp>
    </p:spTree>
    <p:extLst>
      <p:ext uri="{BB962C8B-B14F-4D97-AF65-F5344CB8AC3E}">
        <p14:creationId xmlns:p14="http://schemas.microsoft.com/office/powerpoint/2010/main" val="1549158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TCP-BIC </a:t>
            </a:r>
            <a:r>
              <a:rPr lang="zh-CN" altLang="en-US" dirty="0"/>
              <a:t>图解</a:t>
            </a: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41</a:t>
            </a:fld>
            <a:endParaRPr kumimoji="1" lang="zh-CN" altLang="en-US" dirty="0">
              <a:solidFill>
                <a:prstClr val="black">
                  <a:tint val="75000"/>
                </a:prstClr>
              </a:solidFill>
            </a:endParaRPr>
          </a:p>
        </p:txBody>
      </p:sp>
      <p:pic>
        <p:nvPicPr>
          <p:cNvPr id="15361" name="Picture 1" descr="C:\Users\mantis\AppData\Roaming\Tencent\Users\429108872\TIM\WinTemp\RichOle\@3R[BQ5E[C}HNX@HB7]441M.png"/>
          <p:cNvPicPr>
            <a:picLocks noChangeAspect="1" noChangeArrowheads="1"/>
          </p:cNvPicPr>
          <p:nvPr/>
        </p:nvPicPr>
        <p:blipFill>
          <a:blip r:embed="rId3"/>
          <a:srcRect/>
          <a:stretch>
            <a:fillRect/>
          </a:stretch>
        </p:blipFill>
        <p:spPr bwMode="auto">
          <a:xfrm>
            <a:off x="3837289" y="1959128"/>
            <a:ext cx="4007957" cy="1736961"/>
          </a:xfrm>
          <a:prstGeom prst="rect">
            <a:avLst/>
          </a:prstGeom>
          <a:noFill/>
        </p:spPr>
      </p:pic>
      <p:cxnSp>
        <p:nvCxnSpPr>
          <p:cNvPr id="9" name="Straight Connector 8"/>
          <p:cNvCxnSpPr/>
          <p:nvPr/>
        </p:nvCxnSpPr>
        <p:spPr>
          <a:xfrm flipV="1">
            <a:off x="3982894" y="2827607"/>
            <a:ext cx="1804181" cy="8454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99878" y="3147121"/>
            <a:ext cx="478336" cy="253916"/>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en-US" altLang="zh-CN" sz="1200" dirty="0">
                <a:solidFill>
                  <a:prstClr val="black"/>
                </a:solidFill>
                <a:latin typeface="等线" panose="020F0502020204030204"/>
              </a:rPr>
              <a:t>Reno</a:t>
            </a:r>
            <a:endParaRPr lang="zh-CN" altLang="en-US" sz="1200" dirty="0">
              <a:solidFill>
                <a:prstClr val="black"/>
              </a:solidFill>
              <a:latin typeface="等线" panose="020F0502020204030204"/>
            </a:endParaRPr>
          </a:p>
        </p:txBody>
      </p:sp>
      <p:cxnSp>
        <p:nvCxnSpPr>
          <p:cNvPr id="14" name="Straight Arrow Connector 13"/>
          <p:cNvCxnSpPr/>
          <p:nvPr/>
        </p:nvCxnSpPr>
        <p:spPr>
          <a:xfrm rot="5400000">
            <a:off x="3997699" y="3416809"/>
            <a:ext cx="340304" cy="5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4105243" y="3306675"/>
            <a:ext cx="451700"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447150" y="3138853"/>
            <a:ext cx="443132" cy="11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ular Callout 26"/>
          <p:cNvSpPr/>
          <p:nvPr/>
        </p:nvSpPr>
        <p:spPr>
          <a:xfrm>
            <a:off x="6224957" y="1029799"/>
            <a:ext cx="2442503" cy="1059254"/>
          </a:xfrm>
          <a:prstGeom prst="wedgeRectCallout">
            <a:avLst>
              <a:gd name="adj1" fmla="val -30861"/>
              <a:gd name="adj2" fmla="val 115833"/>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defTabSz="685749" eaLnBrk="1" fontAlgn="auto" hangingPunct="1">
              <a:spcBef>
                <a:spcPts val="0"/>
              </a:spcBef>
              <a:spcAft>
                <a:spcPts val="0"/>
              </a:spcAft>
            </a:pPr>
            <a:r>
              <a:rPr lang="zh-CN" altLang="en-US" sz="1700" dirty="0">
                <a:solidFill>
                  <a:prstClr val="black"/>
                </a:solidFill>
                <a:latin typeface="微软雅黑" panose="020B0503020204020204" pitchFamily="34" charset="-122"/>
                <a:ea typeface="微软雅黑" panose="020B0503020204020204" pitchFamily="34" charset="-122"/>
              </a:rPr>
              <a:t>当</a:t>
            </a:r>
            <a:r>
              <a:rPr lang="en-US" sz="1700" i="1" dirty="0" err="1">
                <a:solidFill>
                  <a:prstClr val="black"/>
                </a:solidFill>
                <a:latin typeface="微软雅黑" panose="020B0503020204020204" pitchFamily="34" charset="-122"/>
                <a:ea typeface="微软雅黑" panose="020B0503020204020204" pitchFamily="34" charset="-122"/>
              </a:rPr>
              <a:t>W</a:t>
            </a:r>
            <a:r>
              <a:rPr lang="en-US" sz="1700" i="1" baseline="-25000" dirty="0" err="1">
                <a:solidFill>
                  <a:prstClr val="black"/>
                </a:solidFill>
                <a:latin typeface="微软雅黑" panose="020B0503020204020204" pitchFamily="34" charset="-122"/>
                <a:ea typeface="微软雅黑" panose="020B0503020204020204" pitchFamily="34" charset="-122"/>
              </a:rPr>
              <a:t>max</a:t>
            </a:r>
            <a:r>
              <a:rPr lang="zh-CN" altLang="en-US" sz="1700" dirty="0">
                <a:solidFill>
                  <a:prstClr val="black"/>
                </a:solidFill>
                <a:latin typeface="微软雅黑" panose="020B0503020204020204" pitchFamily="34" charset="-122"/>
                <a:ea typeface="微软雅黑" panose="020B0503020204020204" pitchFamily="34" charset="-122"/>
              </a:rPr>
              <a:t>发生更新时以先慢后快的方式探测</a:t>
            </a:r>
            <a:r>
              <a:rPr lang="en-US" sz="1700" i="1" dirty="0">
                <a:solidFill>
                  <a:prstClr val="black"/>
                </a:solidFill>
                <a:latin typeface="微软雅黑" panose="020B0503020204020204" pitchFamily="34" charset="-122"/>
                <a:ea typeface="微软雅黑" panose="020B0503020204020204" pitchFamily="34" charset="-122"/>
              </a:rPr>
              <a:t>W</a:t>
            </a:r>
            <a:r>
              <a:rPr lang="en-US" sz="1700" i="1" baseline="-25000" dirty="0">
                <a:solidFill>
                  <a:prstClr val="black"/>
                </a:solidFill>
                <a:latin typeface="微软雅黑" panose="020B0503020204020204" pitchFamily="34" charset="-122"/>
                <a:ea typeface="微软雅黑" panose="020B0503020204020204" pitchFamily="34" charset="-122"/>
              </a:rPr>
              <a:t>max , </a:t>
            </a:r>
            <a:r>
              <a:rPr lang="zh-CN" altLang="en-US" sz="1700" dirty="0">
                <a:solidFill>
                  <a:prstClr val="black"/>
                </a:solidFill>
                <a:latin typeface="微软雅黑" panose="020B0503020204020204" pitchFamily="34" charset="-122"/>
                <a:ea typeface="微软雅黑" panose="020B0503020204020204" pitchFamily="34" charset="-122"/>
              </a:rPr>
              <a:t>保证全过程拥塞窗口尽可能接近</a:t>
            </a:r>
            <a:r>
              <a:rPr lang="en-US" sz="1700" i="1" dirty="0" err="1">
                <a:solidFill>
                  <a:prstClr val="black"/>
                </a:solidFill>
                <a:latin typeface="微软雅黑" panose="020B0503020204020204" pitchFamily="34" charset="-122"/>
                <a:ea typeface="微软雅黑" panose="020B0503020204020204" pitchFamily="34" charset="-122"/>
              </a:rPr>
              <a:t>W</a:t>
            </a:r>
            <a:r>
              <a:rPr lang="en-US" sz="1700" i="1" baseline="-25000" dirty="0" err="1">
                <a:solidFill>
                  <a:prstClr val="black"/>
                </a:solidFill>
                <a:latin typeface="微软雅黑" panose="020B0503020204020204" pitchFamily="34" charset="-122"/>
                <a:ea typeface="微软雅黑" panose="020B0503020204020204" pitchFamily="34" charset="-122"/>
              </a:rPr>
              <a:t>max</a:t>
            </a:r>
            <a:endParaRPr lang="zh-CN" altLang="en-US" sz="1700" dirty="0">
              <a:solidFill>
                <a:prstClr val="black"/>
              </a:solidFill>
              <a:latin typeface="微软雅黑" panose="020B0503020204020204" pitchFamily="34" charset="-122"/>
              <a:ea typeface="微软雅黑" panose="020B0503020204020204" pitchFamily="34" charset="-122"/>
            </a:endParaRPr>
          </a:p>
        </p:txBody>
      </p:sp>
      <p:sp>
        <p:nvSpPr>
          <p:cNvPr id="29" name="Rectangular Callout 28"/>
          <p:cNvSpPr/>
          <p:nvPr/>
        </p:nvSpPr>
        <p:spPr>
          <a:xfrm>
            <a:off x="474787" y="1959130"/>
            <a:ext cx="2244740" cy="1190279"/>
          </a:xfrm>
          <a:prstGeom prst="wedgeRectCallout">
            <a:avLst>
              <a:gd name="adj1" fmla="val 111650"/>
              <a:gd name="adj2" fmla="val 59756"/>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defTabSz="685749" eaLnBrk="1" fontAlgn="auto" hangingPunct="1">
              <a:spcBef>
                <a:spcPts val="0"/>
              </a:spcBef>
              <a:spcAft>
                <a:spcPts val="0"/>
              </a:spcAft>
            </a:pPr>
            <a:r>
              <a:rPr lang="en-US" altLang="zh-CN" sz="1700" dirty="0">
                <a:solidFill>
                  <a:prstClr val="black"/>
                </a:solidFill>
                <a:latin typeface="微软雅黑" panose="020B0503020204020204" pitchFamily="34" charset="-122"/>
                <a:ea typeface="微软雅黑" panose="020B0503020204020204" pitchFamily="34" charset="-122"/>
              </a:rPr>
              <a:t>BIC</a:t>
            </a:r>
            <a:r>
              <a:rPr lang="zh-CN" altLang="en-US" sz="1700" dirty="0">
                <a:solidFill>
                  <a:prstClr val="black"/>
                </a:solidFill>
                <a:latin typeface="微软雅黑" panose="020B0503020204020204" pitchFamily="34" charset="-122"/>
                <a:ea typeface="微软雅黑" panose="020B0503020204020204" pitchFamily="34" charset="-122"/>
              </a:rPr>
              <a:t>将线性增大探查</a:t>
            </a:r>
            <a:r>
              <a:rPr lang="en-US" sz="1700" i="1" dirty="0" err="1">
                <a:solidFill>
                  <a:prstClr val="black"/>
                </a:solidFill>
                <a:latin typeface="微软雅黑" panose="020B0503020204020204" pitchFamily="34" charset="-122"/>
                <a:ea typeface="微软雅黑" panose="020B0503020204020204" pitchFamily="34" charset="-122"/>
              </a:rPr>
              <a:t>W</a:t>
            </a:r>
            <a:r>
              <a:rPr lang="en-US" sz="1700" i="1" baseline="-25000" dirty="0" err="1">
                <a:solidFill>
                  <a:prstClr val="black"/>
                </a:solidFill>
                <a:latin typeface="微软雅黑" panose="020B0503020204020204" pitchFamily="34" charset="-122"/>
                <a:ea typeface="微软雅黑" panose="020B0503020204020204" pitchFamily="34" charset="-122"/>
              </a:rPr>
              <a:t>max</a:t>
            </a:r>
            <a:r>
              <a:rPr lang="en-US" altLang="zh-CN" sz="1700" dirty="0">
                <a:solidFill>
                  <a:prstClr val="black"/>
                </a:solidFill>
                <a:latin typeface="微软雅黑" panose="020B0503020204020204" pitchFamily="34" charset="-122"/>
                <a:ea typeface="微软雅黑" panose="020B0503020204020204" pitchFamily="34" charset="-122"/>
              </a:rPr>
              <a:t> </a:t>
            </a:r>
            <a:r>
              <a:rPr lang="zh-CN" altLang="en-US" sz="1700" dirty="0">
                <a:solidFill>
                  <a:prstClr val="black"/>
                </a:solidFill>
                <a:latin typeface="微软雅黑" panose="020B0503020204020204" pitchFamily="34" charset="-122"/>
                <a:ea typeface="微软雅黑" panose="020B0503020204020204" pitchFamily="34" charset="-122"/>
              </a:rPr>
              <a:t>的过程转变为</a:t>
            </a:r>
            <a:r>
              <a:rPr lang="zh-CN" altLang="en-US" sz="1700" dirty="0">
                <a:solidFill>
                  <a:srgbClr val="C00000"/>
                </a:solidFill>
                <a:latin typeface="微软雅黑" panose="020B0503020204020204" pitchFamily="34" charset="-122"/>
                <a:ea typeface="微软雅黑" panose="020B0503020204020204" pitchFamily="34" charset="-122"/>
              </a:rPr>
              <a:t>折半查找 </a:t>
            </a:r>
            <a:r>
              <a:rPr lang="zh-CN" altLang="en-US" sz="1700" dirty="0">
                <a:solidFill>
                  <a:prstClr val="black"/>
                </a:solidFill>
                <a:latin typeface="微软雅黑" panose="020B0503020204020204" pitchFamily="34" charset="-122"/>
                <a:ea typeface="微软雅黑" panose="020B0503020204020204" pitchFamily="34" charset="-122"/>
              </a:rPr>
              <a:t>，窗口增长速度大大快于线性查找</a:t>
            </a:r>
          </a:p>
        </p:txBody>
      </p:sp>
      <p:sp>
        <p:nvSpPr>
          <p:cNvPr id="13" name="Content Placeholder 2"/>
          <p:cNvSpPr>
            <a:spLocks noGrp="1"/>
          </p:cNvSpPr>
          <p:nvPr>
            <p:ph idx="1"/>
          </p:nvPr>
        </p:nvSpPr>
        <p:spPr>
          <a:xfrm>
            <a:off x="474784" y="3792727"/>
            <a:ext cx="8192672" cy="931322"/>
          </a:xfrm>
        </p:spPr>
        <p:txBody>
          <a:bodyPr>
            <a:normAutofit/>
          </a:bodyPr>
          <a:lstStyle/>
          <a:p>
            <a:r>
              <a:rPr lang="en-US" altLang="zh-CN" sz="1800" dirty="0">
                <a:solidFill>
                  <a:srgbClr val="C00000"/>
                </a:solidFill>
                <a:latin typeface="微软雅黑" panose="020B0503020204020204" pitchFamily="34" charset="-122"/>
                <a:ea typeface="微软雅黑" panose="020B0503020204020204" pitchFamily="34" charset="-122"/>
              </a:rPr>
              <a:t>BIC存在带宽不公平性问题</a:t>
            </a:r>
            <a:endParaRPr lang="en-US" altLang="zh-CN" sz="1800" dirty="0">
              <a:latin typeface="微软雅黑" panose="020B0503020204020204" pitchFamily="34" charset="-122"/>
              <a:ea typeface="微软雅黑" panose="020B0503020204020204" pitchFamily="34" charset="-122"/>
            </a:endParaRPr>
          </a:p>
          <a:p>
            <a:pPr lvl="1"/>
            <a:r>
              <a:rPr lang="en-US" altLang="zh-CN" sz="1700" dirty="0">
                <a:latin typeface="微软雅黑" panose="020B0503020204020204" pitchFamily="34" charset="-122"/>
                <a:ea typeface="微软雅黑" panose="020B0503020204020204" pitchFamily="34" charset="-122"/>
              </a:rPr>
              <a:t>BIC</a:t>
            </a:r>
            <a:r>
              <a:rPr lang="zh-CN" altLang="en-US" sz="1700" dirty="0">
                <a:latin typeface="微软雅黑" panose="020B0503020204020204" pitchFamily="34" charset="-122"/>
                <a:ea typeface="微软雅黑" panose="020B0503020204020204" pitchFamily="34" charset="-122"/>
              </a:rPr>
              <a:t>以</a:t>
            </a:r>
            <a:r>
              <a:rPr lang="en-US" altLang="zh-CN" sz="1700" dirty="0">
                <a:latin typeface="微软雅黑" panose="020B0503020204020204" pitchFamily="34" charset="-122"/>
                <a:ea typeface="微软雅黑" panose="020B0503020204020204" pitchFamily="34" charset="-122"/>
              </a:rPr>
              <a:t>ACK</a:t>
            </a:r>
            <a:r>
              <a:rPr lang="zh-CN" altLang="en-US" sz="1700" dirty="0">
                <a:latin typeface="微软雅黑" panose="020B0503020204020204" pitchFamily="34" charset="-122"/>
                <a:ea typeface="微软雅黑" panose="020B0503020204020204" pitchFamily="34" charset="-122"/>
              </a:rPr>
              <a:t>时钟驱动拥塞窗口的更新，</a:t>
            </a:r>
            <a:r>
              <a:rPr lang="en-US" altLang="zh-CN" sz="1700" dirty="0">
                <a:latin typeface="微软雅黑" panose="020B0503020204020204" pitchFamily="34" charset="-122"/>
                <a:ea typeface="微软雅黑" panose="020B0503020204020204" pitchFamily="34" charset="-122"/>
              </a:rPr>
              <a:t>RTT</a:t>
            </a:r>
            <a:r>
              <a:rPr lang="zh-CN" altLang="en-US" sz="1700" dirty="0">
                <a:latin typeface="微软雅黑" panose="020B0503020204020204" pitchFamily="34" charset="-122"/>
                <a:ea typeface="微软雅黑" panose="020B0503020204020204" pitchFamily="34" charset="-122"/>
              </a:rPr>
              <a:t>较短的连接会更快到达满载窗口，占据更多的带宽，产生不公平性问题（</a:t>
            </a:r>
            <a:r>
              <a:rPr lang="en-US" altLang="zh-CN" sz="1700" dirty="0">
                <a:latin typeface="微软雅黑" panose="020B0503020204020204" pitchFamily="34" charset="-122"/>
                <a:ea typeface="微软雅黑" panose="020B0503020204020204" pitchFamily="34" charset="-122"/>
              </a:rPr>
              <a:t>RTT-fairness</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pPr>
              <a:buNone/>
            </a:pPr>
            <a:endParaRPr lang="zh-CN" altLang="en-US" dirty="0"/>
          </a:p>
        </p:txBody>
      </p:sp>
    </p:spTree>
    <p:extLst>
      <p:ext uri="{BB962C8B-B14F-4D97-AF65-F5344CB8AC3E}">
        <p14:creationId xmlns:p14="http://schemas.microsoft.com/office/powerpoint/2010/main" val="68299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CUBIC</a:t>
            </a:r>
            <a:endParaRPr lang="zh-CN" altLang="en-US" dirty="0"/>
          </a:p>
        </p:txBody>
      </p:sp>
      <p:sp>
        <p:nvSpPr>
          <p:cNvPr id="3" name="Content Placeholder 2"/>
          <p:cNvSpPr>
            <a:spLocks noGrp="1"/>
          </p:cNvSpPr>
          <p:nvPr>
            <p:ph idx="1"/>
          </p:nvPr>
        </p:nvSpPr>
        <p:spPr>
          <a:xfrm>
            <a:off x="628650" y="1051705"/>
            <a:ext cx="7886700" cy="2679515"/>
          </a:xfrm>
        </p:spPr>
        <p:txBody>
          <a:bodyPr>
            <a:normAutofit fontScale="92500" lnSpcReduction="10000"/>
          </a:bodyPr>
          <a:lstStyle/>
          <a:p>
            <a:pPr>
              <a:lnSpc>
                <a:spcPct val="120000"/>
              </a:lnSpc>
            </a:pPr>
            <a:r>
              <a:rPr lang="en-US" altLang="zh-CN" sz="1800" dirty="0"/>
              <a:t>CUBIC</a:t>
            </a:r>
            <a:r>
              <a:rPr lang="zh-CN" altLang="en-US" sz="1800" dirty="0"/>
              <a:t>将</a:t>
            </a:r>
            <a:r>
              <a:rPr lang="en-US" altLang="zh-CN" sz="1800" dirty="0"/>
              <a:t>BIC</a:t>
            </a:r>
            <a:r>
              <a:rPr lang="zh-CN" altLang="en-US" sz="1800" dirty="0"/>
              <a:t>算法连续化，用三次函数拟合</a:t>
            </a:r>
            <a:r>
              <a:rPr lang="en-US" altLang="zh-CN" sz="1800" dirty="0"/>
              <a:t>BIC</a:t>
            </a:r>
            <a:r>
              <a:rPr lang="zh-CN" altLang="en-US" sz="1800" dirty="0"/>
              <a:t>算法曲线</a:t>
            </a:r>
            <a:endParaRPr lang="en-US" altLang="zh-CN" sz="1800" dirty="0"/>
          </a:p>
          <a:p>
            <a:pPr>
              <a:lnSpc>
                <a:spcPct val="120000"/>
              </a:lnSpc>
            </a:pPr>
            <a:r>
              <a:rPr lang="zh-CN" altLang="en-US" sz="1800" dirty="0"/>
              <a:t>拥塞窗口成为距上次丢包的时间</a:t>
            </a:r>
            <a:r>
              <a:rPr lang="en-US" altLang="zh-CN" sz="1800" i="1" dirty="0"/>
              <a:t>t </a:t>
            </a:r>
            <a:r>
              <a:rPr lang="zh-CN" altLang="en-US" sz="1800" dirty="0"/>
              <a:t>的函数</a:t>
            </a:r>
            <a:r>
              <a:rPr lang="en-US" altLang="zh-CN" sz="1800" dirty="0"/>
              <a:t>，</a:t>
            </a:r>
            <a:r>
              <a:rPr lang="en-US" altLang="zh-CN" sz="1800" i="1" dirty="0"/>
              <a:t>t</a:t>
            </a:r>
            <a:r>
              <a:rPr lang="en-US" altLang="zh-CN" sz="1800" dirty="0"/>
              <a:t> </a:t>
            </a:r>
            <a:r>
              <a:rPr lang="zh-CN" altLang="en-US" sz="1800" dirty="0"/>
              <a:t>取值位于两次丢包之间</a:t>
            </a:r>
            <a:r>
              <a:rPr lang="en-US" altLang="zh-CN" sz="1800" dirty="0"/>
              <a:t>，</a:t>
            </a:r>
            <a:r>
              <a:rPr lang="zh-CN" altLang="en-US" sz="1800" dirty="0">
                <a:solidFill>
                  <a:srgbClr val="C00000"/>
                </a:solidFill>
              </a:rPr>
              <a:t>不再根据</a:t>
            </a:r>
            <a:r>
              <a:rPr lang="en-US" altLang="zh-CN" sz="1800" dirty="0">
                <a:solidFill>
                  <a:srgbClr val="C00000"/>
                </a:solidFill>
              </a:rPr>
              <a:t>RTT</a:t>
            </a:r>
            <a:r>
              <a:rPr lang="zh-CN" altLang="en-US" sz="1800" dirty="0">
                <a:solidFill>
                  <a:srgbClr val="C00000"/>
                </a:solidFill>
              </a:rPr>
              <a:t>间隔来确定调整窗口的时机，避免了</a:t>
            </a:r>
            <a:r>
              <a:rPr lang="en-US" altLang="zh-CN" sz="1800" dirty="0">
                <a:solidFill>
                  <a:srgbClr val="C00000"/>
                </a:solidFill>
              </a:rPr>
              <a:t>RTT</a:t>
            </a:r>
            <a:r>
              <a:rPr lang="zh-CN" altLang="en-US" sz="1800" dirty="0">
                <a:solidFill>
                  <a:srgbClr val="C00000"/>
                </a:solidFill>
              </a:rPr>
              <a:t>不公平问题</a:t>
            </a:r>
            <a:endParaRPr lang="en-US" altLang="zh-CN" sz="1800" dirty="0">
              <a:solidFill>
                <a:srgbClr val="C00000"/>
              </a:solidFill>
            </a:endParaRPr>
          </a:p>
          <a:p>
            <a:pPr>
              <a:lnSpc>
                <a:spcPct val="120000"/>
              </a:lnSpc>
            </a:pPr>
            <a:r>
              <a:rPr lang="zh-CN" altLang="en-US" sz="1800" dirty="0"/>
              <a:t>三次函数增长分为两个阶段：</a:t>
            </a:r>
            <a:endParaRPr lang="en-US" altLang="zh-CN" sz="1800" dirty="0"/>
          </a:p>
          <a:p>
            <a:pPr lvl="1">
              <a:lnSpc>
                <a:spcPct val="120000"/>
              </a:lnSpc>
            </a:pPr>
            <a:r>
              <a:rPr lang="en-US" altLang="zh-CN" sz="1500" dirty="0"/>
              <a:t>Steady State Behavior</a:t>
            </a:r>
            <a:r>
              <a:rPr lang="zh-CN" altLang="en-US" sz="1500" dirty="0"/>
              <a:t>阶段：以凹函数增长逼近最近一次丢包时窗口；</a:t>
            </a:r>
            <a:endParaRPr lang="en-US" altLang="zh-CN" sz="1500" dirty="0"/>
          </a:p>
          <a:p>
            <a:pPr lvl="1">
              <a:lnSpc>
                <a:spcPct val="120000"/>
              </a:lnSpc>
            </a:pPr>
            <a:r>
              <a:rPr lang="en-US" altLang="zh-CN" sz="1500" dirty="0"/>
              <a:t>Max probing</a:t>
            </a:r>
            <a:r>
              <a:rPr lang="zh-CN" altLang="en-US" sz="1500" dirty="0"/>
              <a:t>阶段：以凸函数增长探测当前满载窗口</a:t>
            </a:r>
            <a:endParaRPr lang="en-US" altLang="zh-CN" sz="1500" dirty="0"/>
          </a:p>
          <a:p>
            <a:pPr>
              <a:lnSpc>
                <a:spcPct val="120000"/>
              </a:lnSpc>
            </a:pPr>
            <a:r>
              <a:rPr lang="zh-CN" altLang="en-US" sz="1800" dirty="0"/>
              <a:t>拥塞窗口在绝大多数时间内接近</a:t>
            </a:r>
            <a:r>
              <a:rPr lang="en-US" sz="1800" i="1" dirty="0" err="1">
                <a:solidFill>
                  <a:prstClr val="black"/>
                </a:solidFill>
                <a:latin typeface="Tahoma" charset="0"/>
                <a:ea typeface="ＭＳ Ｐゴシック" charset="0"/>
              </a:rPr>
              <a:t>W</a:t>
            </a:r>
            <a:r>
              <a:rPr lang="en-US" sz="1800" i="1" baseline="-25000" dirty="0" err="1">
                <a:solidFill>
                  <a:prstClr val="black"/>
                </a:solidFill>
                <a:latin typeface="Tahoma" charset="0"/>
                <a:ea typeface="ＭＳ Ｐゴシック" charset="0"/>
              </a:rPr>
              <a:t>max</a:t>
            </a:r>
            <a:r>
              <a:rPr lang="zh-CN" altLang="en-US" sz="1800" dirty="0"/>
              <a:t>，保持了较高的发送效率</a:t>
            </a:r>
            <a:endParaRPr lang="en-US" altLang="zh-CN" sz="1800" dirty="0"/>
          </a:p>
          <a:p>
            <a:pPr>
              <a:lnSpc>
                <a:spcPct val="120000"/>
              </a:lnSpc>
            </a:pPr>
            <a:r>
              <a:rPr lang="en-US" altLang="zh-CN" sz="1800" dirty="0"/>
              <a:t>CUBIC已实现在Linux 2.6.18中</a:t>
            </a:r>
          </a:p>
          <a:p>
            <a:pPr>
              <a:lnSpc>
                <a:spcPct val="120000"/>
              </a:lnSpc>
            </a:pPr>
            <a:endParaRPr lang="en-US" altLang="zh-CN" sz="1800" dirty="0"/>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42</a:t>
            </a:fld>
            <a:endParaRPr kumimoji="1" lang="zh-CN" altLang="en-US" dirty="0">
              <a:solidFill>
                <a:prstClr val="black">
                  <a:tint val="75000"/>
                </a:prstClr>
              </a:solidFill>
            </a:endParaRPr>
          </a:p>
        </p:txBody>
      </p:sp>
      <p:pic>
        <p:nvPicPr>
          <p:cNvPr id="1028" name="Picture 4" descr="C:\Users\mantis\AppData\Roaming\Tencent\Users\429108872\TIM\WinTemp\RichOle\GGEVDKE_DGMWBRNBK~$8@%L.png"/>
          <p:cNvPicPr>
            <a:picLocks noChangeAspect="1" noChangeArrowheads="1"/>
          </p:cNvPicPr>
          <p:nvPr/>
        </p:nvPicPr>
        <p:blipFill>
          <a:blip r:embed="rId3"/>
          <a:srcRect/>
          <a:stretch>
            <a:fillRect/>
          </a:stretch>
        </p:blipFill>
        <p:spPr bwMode="auto">
          <a:xfrm>
            <a:off x="4327903" y="3375841"/>
            <a:ext cx="3772118" cy="1665266"/>
          </a:xfrm>
          <a:prstGeom prst="rect">
            <a:avLst/>
          </a:prstGeom>
          <a:noFill/>
        </p:spPr>
      </p:pic>
    </p:spTree>
    <p:extLst>
      <p:ext uri="{BB962C8B-B14F-4D97-AF65-F5344CB8AC3E}">
        <p14:creationId xmlns:p14="http://schemas.microsoft.com/office/powerpoint/2010/main" val="506865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CUBIC</a:t>
            </a:r>
            <a:r>
              <a:rPr lang="zh-CN" altLang="en-US" dirty="0"/>
              <a:t>算法曲线</a:t>
            </a: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43</a:t>
            </a:fld>
            <a:endParaRPr kumimoji="1" lang="zh-CN" altLang="en-US" dirty="0">
              <a:solidFill>
                <a:prstClr val="black">
                  <a:tint val="75000"/>
                </a:prstClr>
              </a:solidFill>
            </a:endParaRPr>
          </a:p>
        </p:txBody>
      </p:sp>
      <p:cxnSp>
        <p:nvCxnSpPr>
          <p:cNvPr id="5" name="Straight Arrow Connector 4"/>
          <p:cNvCxnSpPr/>
          <p:nvPr/>
        </p:nvCxnSpPr>
        <p:spPr>
          <a:xfrm>
            <a:off x="1535139" y="4705649"/>
            <a:ext cx="4025119" cy="11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147713" y="3022799"/>
            <a:ext cx="3365696" cy="11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35735" y="2957738"/>
            <a:ext cx="3386219" cy="39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39152" y="4600142"/>
            <a:ext cx="484745"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en-US" altLang="zh-CN" sz="1400" dirty="0">
                <a:solidFill>
                  <a:prstClr val="black"/>
                </a:solidFill>
                <a:latin typeface="等线" panose="020F0502020204030204"/>
              </a:rPr>
              <a:t>time</a:t>
            </a:r>
            <a:endParaRPr lang="zh-CN" altLang="en-US" sz="1400" dirty="0">
              <a:solidFill>
                <a:prstClr val="black"/>
              </a:solidFill>
              <a:latin typeface="等线" panose="020F0502020204030204"/>
            </a:endParaRPr>
          </a:p>
        </p:txBody>
      </p:sp>
      <p:sp>
        <p:nvSpPr>
          <p:cNvPr id="14" name="TextBox 13"/>
          <p:cNvSpPr txBox="1"/>
          <p:nvPr/>
        </p:nvSpPr>
        <p:spPr>
          <a:xfrm>
            <a:off x="865230" y="1098175"/>
            <a:ext cx="794926" cy="507830"/>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en-US" altLang="zh-CN" sz="1400" dirty="0">
                <a:solidFill>
                  <a:prstClr val="black"/>
                </a:solidFill>
                <a:latin typeface="等线" panose="020F0502020204030204"/>
              </a:rPr>
              <a:t>window </a:t>
            </a:r>
          </a:p>
          <a:p>
            <a:pPr defTabSz="685749" eaLnBrk="1" fontAlgn="auto" hangingPunct="1">
              <a:spcBef>
                <a:spcPts val="0"/>
              </a:spcBef>
              <a:spcAft>
                <a:spcPts val="0"/>
              </a:spcAft>
            </a:pPr>
            <a:r>
              <a:rPr lang="en-US" altLang="zh-CN" sz="1400" dirty="0">
                <a:solidFill>
                  <a:prstClr val="black"/>
                </a:solidFill>
                <a:latin typeface="等线" panose="020F0502020204030204"/>
              </a:rPr>
              <a:t>size</a:t>
            </a:r>
            <a:endParaRPr lang="zh-CN" altLang="en-US" sz="1400" dirty="0">
              <a:solidFill>
                <a:prstClr val="black"/>
              </a:solidFill>
              <a:latin typeface="等线" panose="020F0502020204030204"/>
            </a:endParaRPr>
          </a:p>
        </p:txBody>
      </p:sp>
      <p:graphicFrame>
        <p:nvGraphicFramePr>
          <p:cNvPr id="15" name="Object 14"/>
          <p:cNvGraphicFramePr>
            <a:graphicFrameLocks noChangeAspect="1"/>
          </p:cNvGraphicFramePr>
          <p:nvPr/>
        </p:nvGraphicFramePr>
        <p:xfrm>
          <a:off x="1007010" y="3856208"/>
          <a:ext cx="542914" cy="295949"/>
        </p:xfrm>
        <a:graphic>
          <a:graphicData uri="http://schemas.openxmlformats.org/presentationml/2006/ole">
            <mc:AlternateContent xmlns:mc="http://schemas.openxmlformats.org/markup-compatibility/2006">
              <mc:Choice xmlns:v="urn:schemas-microsoft-com:vml" Requires="v">
                <p:oleObj spid="_x0000_s97310" name="Equation" r:id="rId4" imgW="419100" imgH="228600" progId="Equation.DSMT4">
                  <p:embed/>
                </p:oleObj>
              </mc:Choice>
              <mc:Fallback>
                <p:oleObj name="Equation" r:id="rId4" imgW="4191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010" y="3856208"/>
                        <a:ext cx="542914" cy="295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1130968" y="2784784"/>
          <a:ext cx="411956" cy="296466"/>
        </p:xfrm>
        <a:graphic>
          <a:graphicData uri="http://schemas.openxmlformats.org/presentationml/2006/ole">
            <mc:AlternateContent xmlns:mc="http://schemas.openxmlformats.org/markup-compatibility/2006">
              <mc:Choice xmlns:v="urn:schemas-microsoft-com:vml" Requires="v">
                <p:oleObj spid="_x0000_s97311" name="Equation" r:id="rId6" imgW="317362" imgH="228501" progId="Equation.DSMT4">
                  <p:embed/>
                </p:oleObj>
              </mc:Choice>
              <mc:Fallback>
                <p:oleObj name="Equation" r:id="rId6" imgW="317362"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968" y="2784784"/>
                        <a:ext cx="411956" cy="296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107049" y="1766987"/>
          <a:ext cx="1447800" cy="296465"/>
        </p:xfrm>
        <a:graphic>
          <a:graphicData uri="http://schemas.openxmlformats.org/presentationml/2006/ole">
            <mc:AlternateContent xmlns:mc="http://schemas.openxmlformats.org/markup-compatibility/2006">
              <mc:Choice xmlns:v="urn:schemas-microsoft-com:vml" Requires="v">
                <p:oleObj spid="_x0000_s97312" name="Equation" r:id="rId8" imgW="1117600" imgH="228600" progId="Equation.DSMT4">
                  <p:embed/>
                </p:oleObj>
              </mc:Choice>
              <mc:Fallback>
                <p:oleObj name="Equation" r:id="rId8" imgW="11176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49" y="1766987"/>
                        <a:ext cx="1447800" cy="296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 name="Straight Connector 17"/>
          <p:cNvCxnSpPr/>
          <p:nvPr/>
        </p:nvCxnSpPr>
        <p:spPr>
          <a:xfrm rot="10800000" flipV="1">
            <a:off x="3246677" y="2959498"/>
            <a:ext cx="1191" cy="17473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514714" y="3299601"/>
            <a:ext cx="2814479"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Object 5"/>
          <p:cNvGraphicFramePr>
            <a:graphicFrameLocks noChangeAspect="1"/>
          </p:cNvGraphicFramePr>
          <p:nvPr/>
        </p:nvGraphicFramePr>
        <p:xfrm>
          <a:off x="3132334" y="4722263"/>
          <a:ext cx="213122" cy="214313"/>
        </p:xfrm>
        <a:graphic>
          <a:graphicData uri="http://schemas.openxmlformats.org/presentationml/2006/ole">
            <mc:AlternateContent xmlns:mc="http://schemas.openxmlformats.org/markup-compatibility/2006">
              <mc:Choice xmlns:v="urn:schemas-microsoft-com:vml" Requires="v">
                <p:oleObj spid="_x0000_s97313" name="Equation" r:id="rId10" imgW="164885" imgH="164885" progId="Equation.DSMT4">
                  <p:embed/>
                </p:oleObj>
              </mc:Choice>
              <mc:Fallback>
                <p:oleObj name="Equation" r:id="rId10" imgW="164885" imgH="16488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334" y="4722263"/>
                        <a:ext cx="213122"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6"/>
          <p:cNvGraphicFramePr>
            <a:graphicFrameLocks noChangeAspect="1"/>
          </p:cNvGraphicFramePr>
          <p:nvPr/>
        </p:nvGraphicFramePr>
        <p:xfrm>
          <a:off x="4707932" y="4722263"/>
          <a:ext cx="327422" cy="214313"/>
        </p:xfrm>
        <a:graphic>
          <a:graphicData uri="http://schemas.openxmlformats.org/presentationml/2006/ole">
            <mc:AlternateContent xmlns:mc="http://schemas.openxmlformats.org/markup-compatibility/2006">
              <mc:Choice xmlns:v="urn:schemas-microsoft-com:vml" Requires="v">
                <p:oleObj spid="_x0000_s97314" name="Equation" r:id="rId12" imgW="253780" imgH="164957" progId="Equation.DSMT4">
                  <p:embed/>
                </p:oleObj>
              </mc:Choice>
              <mc:Fallback>
                <p:oleObj name="Equation" r:id="rId12" imgW="253780" imgH="16495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7932" y="4722263"/>
                        <a:ext cx="327422"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Connector 24"/>
          <p:cNvCxnSpPr/>
          <p:nvPr/>
        </p:nvCxnSpPr>
        <p:spPr>
          <a:xfrm rot="10800000">
            <a:off x="1542927" y="1911275"/>
            <a:ext cx="3379024"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8" name="Object 7"/>
          <p:cNvGraphicFramePr>
            <a:graphicFrameLocks noChangeAspect="1"/>
          </p:cNvGraphicFramePr>
          <p:nvPr/>
        </p:nvGraphicFramePr>
        <p:xfrm>
          <a:off x="5887149" y="1252720"/>
          <a:ext cx="2470315" cy="403958"/>
        </p:xfrm>
        <a:graphic>
          <a:graphicData uri="http://schemas.openxmlformats.org/presentationml/2006/ole">
            <mc:AlternateContent xmlns:mc="http://schemas.openxmlformats.org/markup-compatibility/2006">
              <mc:Choice xmlns:v="urn:schemas-microsoft-com:vml" Requires="v">
                <p:oleObj spid="_x0000_s97315" name="Equation" r:id="rId14" imgW="1473200" imgH="241300" progId="Equation.DSMT4">
                  <p:embed/>
                </p:oleObj>
              </mc:Choice>
              <mc:Fallback>
                <p:oleObj name="Equation" r:id="rId14" imgW="1473200" imgH="2413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87149" y="1252720"/>
                        <a:ext cx="2470315" cy="403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8"/>
          <p:cNvGraphicFramePr>
            <a:graphicFrameLocks noChangeAspect="1"/>
          </p:cNvGraphicFramePr>
          <p:nvPr/>
        </p:nvGraphicFramePr>
        <p:xfrm>
          <a:off x="5887149" y="1738078"/>
          <a:ext cx="2470315" cy="650742"/>
        </p:xfrm>
        <a:graphic>
          <a:graphicData uri="http://schemas.openxmlformats.org/presentationml/2006/ole">
            <mc:AlternateContent xmlns:mc="http://schemas.openxmlformats.org/markup-compatibility/2006">
              <mc:Choice xmlns:v="urn:schemas-microsoft-com:vml" Requires="v">
                <p:oleObj spid="_x0000_s97316" name="Equation" r:id="rId16" imgW="1688367" imgH="444307" progId="Equation.DSMT4">
                  <p:embed/>
                </p:oleObj>
              </mc:Choice>
              <mc:Fallback>
                <p:oleObj name="Equation" r:id="rId16" imgW="1688367" imgH="444307"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87149" y="1738078"/>
                        <a:ext cx="2470315" cy="6507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p:cNvCxnSpPr/>
          <p:nvPr/>
        </p:nvCxnSpPr>
        <p:spPr>
          <a:xfrm rot="10800000" flipV="1">
            <a:off x="1560712" y="4043680"/>
            <a:ext cx="3386639" cy="36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1529080" y="2961640"/>
            <a:ext cx="1717040" cy="1082040"/>
          </a:xfrm>
          <a:custGeom>
            <a:avLst/>
            <a:gdLst>
              <a:gd name="connsiteX0" fmla="*/ 0 w 2289387"/>
              <a:gd name="connsiteY0" fmla="*/ 1442720 h 1442720"/>
              <a:gd name="connsiteX1" fmla="*/ 670560 w 2289387"/>
              <a:gd name="connsiteY1" fmla="*/ 419947 h 1442720"/>
              <a:gd name="connsiteX2" fmla="*/ 2289387 w 2289387"/>
              <a:gd name="connsiteY2" fmla="*/ 0 h 1442720"/>
            </a:gdLst>
            <a:ahLst/>
            <a:cxnLst>
              <a:cxn ang="0">
                <a:pos x="connsiteX0" y="connsiteY0"/>
              </a:cxn>
              <a:cxn ang="0">
                <a:pos x="connsiteX1" y="connsiteY1"/>
              </a:cxn>
              <a:cxn ang="0">
                <a:pos x="connsiteX2" y="connsiteY2"/>
              </a:cxn>
            </a:cxnLst>
            <a:rect l="l" t="t" r="r" b="b"/>
            <a:pathLst>
              <a:path w="2289387" h="1442720">
                <a:moveTo>
                  <a:pt x="0" y="1442720"/>
                </a:moveTo>
                <a:cubicBezTo>
                  <a:pt x="144498" y="1051560"/>
                  <a:pt x="288996" y="660400"/>
                  <a:pt x="670560" y="419947"/>
                </a:cubicBezTo>
                <a:cubicBezTo>
                  <a:pt x="1052124" y="179494"/>
                  <a:pt x="2010551" y="47413"/>
                  <a:pt x="2289387" y="0"/>
                </a:cubicBezTo>
              </a:path>
            </a:pathLst>
          </a:custGeom>
        </p:spPr>
        <p:style>
          <a:lnRef idx="1">
            <a:schemeClr val="accent1"/>
          </a:lnRef>
          <a:fillRef idx="0">
            <a:schemeClr val="accent1"/>
          </a:fillRef>
          <a:effectRef idx="0">
            <a:schemeClr val="accent1"/>
          </a:effectRef>
          <a:fontRef idx="minor">
            <a:schemeClr val="tx1"/>
          </a:fontRef>
        </p:style>
        <p:txBody>
          <a:bodyPr lIns="68576" tIns="34289" rIns="68576" bIns="34289" rtlCol="0" anchor="ctr"/>
          <a:lstStyle/>
          <a:p>
            <a:pPr algn="ctr" defTabSz="685749" eaLnBrk="1" fontAlgn="auto" hangingPunct="1">
              <a:spcBef>
                <a:spcPts val="0"/>
              </a:spcBef>
              <a:spcAft>
                <a:spcPts val="0"/>
              </a:spcAft>
            </a:pPr>
            <a:endParaRPr lang="zh-CN" altLang="en-US" sz="1400">
              <a:solidFill>
                <a:prstClr val="black"/>
              </a:solidFill>
            </a:endParaRPr>
          </a:p>
        </p:txBody>
      </p:sp>
      <p:sp>
        <p:nvSpPr>
          <p:cNvPr id="38" name="Freeform 37"/>
          <p:cNvSpPr/>
          <p:nvPr/>
        </p:nvSpPr>
        <p:spPr>
          <a:xfrm rot="10800000">
            <a:off x="3230308" y="1877120"/>
            <a:ext cx="1717040" cy="1082040"/>
          </a:xfrm>
          <a:custGeom>
            <a:avLst/>
            <a:gdLst>
              <a:gd name="connsiteX0" fmla="*/ 0 w 2289387"/>
              <a:gd name="connsiteY0" fmla="*/ 1442720 h 1442720"/>
              <a:gd name="connsiteX1" fmla="*/ 670560 w 2289387"/>
              <a:gd name="connsiteY1" fmla="*/ 419947 h 1442720"/>
              <a:gd name="connsiteX2" fmla="*/ 2289387 w 2289387"/>
              <a:gd name="connsiteY2" fmla="*/ 0 h 1442720"/>
            </a:gdLst>
            <a:ahLst/>
            <a:cxnLst>
              <a:cxn ang="0">
                <a:pos x="connsiteX0" y="connsiteY0"/>
              </a:cxn>
              <a:cxn ang="0">
                <a:pos x="connsiteX1" y="connsiteY1"/>
              </a:cxn>
              <a:cxn ang="0">
                <a:pos x="connsiteX2" y="connsiteY2"/>
              </a:cxn>
            </a:cxnLst>
            <a:rect l="l" t="t" r="r" b="b"/>
            <a:pathLst>
              <a:path w="2289387" h="1442720">
                <a:moveTo>
                  <a:pt x="0" y="1442720"/>
                </a:moveTo>
                <a:cubicBezTo>
                  <a:pt x="144498" y="1051560"/>
                  <a:pt x="288996" y="660400"/>
                  <a:pt x="670560" y="419947"/>
                </a:cubicBezTo>
                <a:cubicBezTo>
                  <a:pt x="1052124" y="179494"/>
                  <a:pt x="2010551" y="47413"/>
                  <a:pt x="2289387" y="0"/>
                </a:cubicBezTo>
              </a:path>
            </a:pathLst>
          </a:custGeom>
        </p:spPr>
        <p:style>
          <a:lnRef idx="1">
            <a:schemeClr val="accent1"/>
          </a:lnRef>
          <a:fillRef idx="0">
            <a:schemeClr val="accent1"/>
          </a:fillRef>
          <a:effectRef idx="0">
            <a:schemeClr val="accent1"/>
          </a:effectRef>
          <a:fontRef idx="minor">
            <a:schemeClr val="tx1"/>
          </a:fontRef>
        </p:style>
        <p:txBody>
          <a:bodyPr lIns="68576" tIns="34289" rIns="68576" bIns="34289" rtlCol="0" anchor="ctr"/>
          <a:lstStyle/>
          <a:p>
            <a:pPr algn="ctr" defTabSz="685749" eaLnBrk="1" fontAlgn="auto" hangingPunct="1">
              <a:spcBef>
                <a:spcPts val="0"/>
              </a:spcBef>
              <a:spcAft>
                <a:spcPts val="0"/>
              </a:spcAft>
            </a:pPr>
            <a:endParaRPr lang="zh-CN" altLang="en-US" sz="1400">
              <a:solidFill>
                <a:prstClr val="black"/>
              </a:solidFill>
            </a:endParaRPr>
          </a:p>
        </p:txBody>
      </p:sp>
      <p:sp>
        <p:nvSpPr>
          <p:cNvPr id="23" name="Content Placeholder 2"/>
          <p:cNvSpPr>
            <a:spLocks noGrp="1"/>
          </p:cNvSpPr>
          <p:nvPr>
            <p:ph idx="1"/>
          </p:nvPr>
        </p:nvSpPr>
        <p:spPr>
          <a:xfrm>
            <a:off x="5560258" y="2494330"/>
            <a:ext cx="3314735" cy="2053058"/>
          </a:xfrm>
        </p:spPr>
        <p:txBody>
          <a:bodyPr>
            <a:normAutofit fontScale="92500" lnSpcReduction="10000"/>
          </a:bodyPr>
          <a:lstStyle/>
          <a:p>
            <a:pPr>
              <a:lnSpc>
                <a:spcPct val="120000"/>
              </a:lnSpc>
            </a:pPr>
            <a:r>
              <a:rPr lang="en-US" altLang="zh-CN" sz="1800" i="1" dirty="0">
                <a:latin typeface="Times New Roman" pitchFamily="18" charset="0"/>
                <a:cs typeface="Times New Roman" pitchFamily="18" charset="0"/>
              </a:rPr>
              <a:t>C</a:t>
            </a:r>
            <a:r>
              <a:rPr lang="zh-CN" altLang="en-US" sz="1800" dirty="0"/>
              <a:t>越大，探测到最大窗口的时间越短，</a:t>
            </a:r>
            <a:r>
              <a:rPr lang="zh-CN" altLang="en-US" sz="1800" dirty="0">
                <a:sym typeface="Euclid Symbol"/>
              </a:rPr>
              <a:t>决定了对称区间的高度</a:t>
            </a:r>
            <a:endParaRPr lang="en-US" altLang="zh-CN" sz="1800" dirty="0">
              <a:sym typeface="Euclid Symbol"/>
            </a:endParaRPr>
          </a:p>
          <a:p>
            <a:pPr>
              <a:lnSpc>
                <a:spcPct val="120000"/>
              </a:lnSpc>
            </a:pPr>
            <a:r>
              <a:rPr lang="zh-CN" altLang="en-US" sz="1800" dirty="0">
                <a:sym typeface="Euclid Symbol"/>
              </a:rPr>
              <a:t>区间起始时刻为最近一次检测到丢包的时间</a:t>
            </a:r>
            <a:endParaRPr lang="en-US" altLang="zh-CN" sz="1800" dirty="0">
              <a:sym typeface="Euclid Symbol"/>
            </a:endParaRPr>
          </a:p>
          <a:p>
            <a:pPr>
              <a:lnSpc>
                <a:spcPct val="120000"/>
              </a:lnSpc>
            </a:pPr>
            <a:r>
              <a:rPr lang="zh-CN" altLang="en-US" sz="1800" dirty="0">
                <a:sym typeface="Euclid Symbol"/>
              </a:rPr>
              <a:t>对称区间的宽度不再依赖于</a:t>
            </a:r>
            <a:r>
              <a:rPr lang="en-US" altLang="zh-CN" sz="1800" dirty="0">
                <a:sym typeface="Euclid Symbol"/>
              </a:rPr>
              <a:t>ACK</a:t>
            </a:r>
            <a:r>
              <a:rPr lang="zh-CN" altLang="en-US" sz="1800" dirty="0">
                <a:sym typeface="Euclid Symbol"/>
              </a:rPr>
              <a:t>时钟</a:t>
            </a:r>
            <a:endParaRPr lang="zh-CN" altLang="en-US" sz="1800" dirty="0"/>
          </a:p>
          <a:p>
            <a:endParaRPr lang="en-US" altLang="zh-CN" sz="1800" dirty="0">
              <a:sym typeface="Euclid Symbol"/>
            </a:endParaRPr>
          </a:p>
          <a:p>
            <a:pPr>
              <a:buNone/>
            </a:pPr>
            <a:endParaRPr lang="zh-CN" altLang="en-US" dirty="0"/>
          </a:p>
        </p:txBody>
      </p:sp>
    </p:spTree>
    <p:extLst>
      <p:ext uri="{BB962C8B-B14F-4D97-AF65-F5344CB8AC3E}">
        <p14:creationId xmlns:p14="http://schemas.microsoft.com/office/powerpoint/2010/main" val="2211127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拥塞与瓶颈链路带宽</a:t>
            </a:r>
          </a:p>
        </p:txBody>
      </p:sp>
      <p:sp>
        <p:nvSpPr>
          <p:cNvPr id="3" name="Content Placeholder 2"/>
          <p:cNvSpPr>
            <a:spLocks noGrp="1"/>
          </p:cNvSpPr>
          <p:nvPr>
            <p:ph idx="1"/>
          </p:nvPr>
        </p:nvSpPr>
        <p:spPr>
          <a:xfrm>
            <a:off x="628650" y="1133069"/>
            <a:ext cx="7886700" cy="1061169"/>
          </a:xfrm>
        </p:spPr>
        <p:txBody>
          <a:bodyPr>
            <a:normAutofit/>
          </a:bodyPr>
          <a:lstStyle/>
          <a:p>
            <a:r>
              <a:rPr lang="zh-CN" altLang="en-US" sz="1800" dirty="0"/>
              <a:t>拥塞与瓶颈链路带宽：</a:t>
            </a:r>
            <a:endParaRPr lang="en-US" altLang="zh-CN" sz="1800" dirty="0"/>
          </a:p>
          <a:p>
            <a:pPr lvl="1"/>
            <a:r>
              <a:rPr lang="zh-CN" altLang="en-US" sz="1700" dirty="0"/>
              <a:t>瓶颈链路带宽</a:t>
            </a:r>
            <a:r>
              <a:rPr lang="en-US" altLang="zh-CN" sz="1700" dirty="0" err="1"/>
              <a:t>BtlBw</a:t>
            </a:r>
            <a:r>
              <a:rPr lang="zh-CN" altLang="en-US" sz="1700" dirty="0"/>
              <a:t>，决定了端到端路径上的最大数据投递速率</a:t>
            </a:r>
            <a:endParaRPr lang="en-US" altLang="zh-CN" sz="1700" dirty="0"/>
          </a:p>
          <a:p>
            <a:pPr lvl="1"/>
            <a:r>
              <a:rPr lang="zh-CN" altLang="en-US" sz="1700" dirty="0">
                <a:latin typeface="Courier 10 Pitch" pitchFamily="49" charset="0"/>
              </a:rPr>
              <a:t>拥塞窗口大于</a:t>
            </a:r>
            <a:r>
              <a:rPr lang="en-US" altLang="zh-CN" sz="1700" dirty="0"/>
              <a:t>BtlBw</a:t>
            </a:r>
            <a:r>
              <a:rPr lang="zh-CN" altLang="en-US" sz="1700" dirty="0">
                <a:latin typeface="Courier 10 Pitch" pitchFamily="49" charset="0"/>
              </a:rPr>
              <a:t>时，</a:t>
            </a:r>
            <a:r>
              <a:rPr lang="zh-CN" altLang="en-US" sz="1700" dirty="0"/>
              <a:t>瓶颈链路处会形成排队，导致</a:t>
            </a:r>
            <a:r>
              <a:rPr lang="en-US" altLang="zh-CN" sz="1700" dirty="0"/>
              <a:t>RTT</a:t>
            </a:r>
            <a:r>
              <a:rPr lang="zh-CN" altLang="en-US" sz="1700" dirty="0"/>
              <a:t>延长</a:t>
            </a:r>
            <a:r>
              <a:rPr lang="en-US" altLang="zh-CN" sz="1700" dirty="0"/>
              <a:t>(</a:t>
            </a:r>
            <a:r>
              <a:rPr lang="zh-CN" altLang="en-US" sz="1700" dirty="0"/>
              <a:t>直至超时</a:t>
            </a:r>
            <a:r>
              <a:rPr lang="en-US" altLang="zh-CN" sz="1700" dirty="0"/>
              <a:t>)</a:t>
            </a:r>
          </a:p>
          <a:p>
            <a:pPr>
              <a:buNone/>
            </a:pPr>
            <a:endParaRPr lang="zh-CN" altLang="en-US" dirty="0"/>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44</a:t>
            </a:fld>
            <a:endParaRPr kumimoji="1" lang="zh-CN" altLang="en-US" dirty="0">
              <a:solidFill>
                <a:prstClr val="black">
                  <a:tint val="75000"/>
                </a:prstClr>
              </a:solidFill>
            </a:endParaRPr>
          </a:p>
        </p:txBody>
      </p:sp>
      <p:pic>
        <p:nvPicPr>
          <p:cNvPr id="5" name="Picture 4" descr="BBRoptimal.png"/>
          <p:cNvPicPr>
            <a:picLocks noChangeAspect="1"/>
          </p:cNvPicPr>
          <p:nvPr/>
        </p:nvPicPr>
        <p:blipFill>
          <a:blip r:embed="rId3"/>
          <a:stretch>
            <a:fillRect/>
          </a:stretch>
        </p:blipFill>
        <p:spPr>
          <a:xfrm>
            <a:off x="1635370" y="2264304"/>
            <a:ext cx="5007230" cy="2706743"/>
          </a:xfrm>
          <a:prstGeom prst="rect">
            <a:avLst/>
          </a:prstGeom>
        </p:spPr>
      </p:pic>
      <p:sp>
        <p:nvSpPr>
          <p:cNvPr id="6" name="Rectangular Callout 5"/>
          <p:cNvSpPr/>
          <p:nvPr/>
        </p:nvSpPr>
        <p:spPr>
          <a:xfrm>
            <a:off x="6642599" y="3138062"/>
            <a:ext cx="1013730" cy="596118"/>
          </a:xfrm>
          <a:prstGeom prst="wedgeRectCallout">
            <a:avLst>
              <a:gd name="adj1" fmla="val -96290"/>
              <a:gd name="adj2" fmla="val 73119"/>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zh-CN" altLang="en-US" sz="1500" dirty="0">
                <a:solidFill>
                  <a:srgbClr val="C00000"/>
                </a:solidFill>
                <a:latin typeface="微软雅黑" panose="020B0503020204020204" pitchFamily="34" charset="-122"/>
                <a:ea typeface="微软雅黑" panose="020B0503020204020204" pitchFamily="34" charset="-122"/>
              </a:rPr>
              <a:t>开始丢包</a:t>
            </a:r>
          </a:p>
        </p:txBody>
      </p:sp>
      <p:sp>
        <p:nvSpPr>
          <p:cNvPr id="7" name="Rectangular Callout 6"/>
          <p:cNvSpPr/>
          <p:nvPr/>
        </p:nvSpPr>
        <p:spPr>
          <a:xfrm>
            <a:off x="628652" y="2975317"/>
            <a:ext cx="1006719" cy="553916"/>
          </a:xfrm>
          <a:prstGeom prst="wedgeRectCallout">
            <a:avLst>
              <a:gd name="adj1" fmla="val 178818"/>
              <a:gd name="adj2" fmla="val 104405"/>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开始排队</a:t>
            </a:r>
          </a:p>
        </p:txBody>
      </p:sp>
    </p:spTree>
    <p:extLst>
      <p:ext uri="{BB962C8B-B14F-4D97-AF65-F5344CB8AC3E}">
        <p14:creationId xmlns:p14="http://schemas.microsoft.com/office/powerpoint/2010/main" val="280744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34" y="273847"/>
            <a:ext cx="6295823" cy="659315"/>
          </a:xfrm>
        </p:spPr>
        <p:txBody>
          <a:bodyPr>
            <a:normAutofit/>
          </a:bodyPr>
          <a:lstStyle/>
          <a:p>
            <a:r>
              <a:rPr lang="en-US" altLang="zh-CN" sz="2400" dirty="0"/>
              <a:t>BBR: </a:t>
            </a:r>
            <a:r>
              <a:rPr lang="en-US" altLang="zh-CN" sz="1800" dirty="0">
                <a:solidFill>
                  <a:srgbClr val="C00000"/>
                </a:solidFill>
              </a:rPr>
              <a:t>B</a:t>
            </a:r>
            <a:r>
              <a:rPr lang="en-US" altLang="zh-CN" sz="1800" dirty="0"/>
              <a:t>ottleneck </a:t>
            </a:r>
            <a:r>
              <a:rPr lang="en-US" altLang="zh-CN" sz="1800" dirty="0">
                <a:solidFill>
                  <a:srgbClr val="C00000"/>
                </a:solidFill>
              </a:rPr>
              <a:t>B</a:t>
            </a:r>
            <a:r>
              <a:rPr lang="en-US" altLang="zh-CN" sz="1800" dirty="0"/>
              <a:t>andwidth and </a:t>
            </a:r>
            <a:r>
              <a:rPr lang="en-US" altLang="zh-CN" sz="1800" dirty="0">
                <a:solidFill>
                  <a:srgbClr val="C00000"/>
                </a:solidFill>
              </a:rPr>
              <a:t>R</a:t>
            </a:r>
            <a:r>
              <a:rPr lang="en-US" altLang="zh-CN" sz="1800" dirty="0"/>
              <a:t>ound-trip </a:t>
            </a:r>
            <a:br>
              <a:rPr lang="en-US" altLang="zh-CN" sz="1800" dirty="0"/>
            </a:br>
            <a:r>
              <a:rPr lang="en-US" altLang="zh-CN" sz="1800" dirty="0"/>
              <a:t>           propagation time</a:t>
            </a:r>
            <a:endParaRPr lang="zh-CN" altLang="en-US" sz="1800" dirty="0"/>
          </a:p>
        </p:txBody>
      </p:sp>
      <p:sp>
        <p:nvSpPr>
          <p:cNvPr id="3" name="Content Placeholder 2"/>
          <p:cNvSpPr>
            <a:spLocks noGrp="1"/>
          </p:cNvSpPr>
          <p:nvPr>
            <p:ph idx="1"/>
          </p:nvPr>
        </p:nvSpPr>
        <p:spPr>
          <a:xfrm>
            <a:off x="545455" y="1103997"/>
            <a:ext cx="4665860" cy="3766349"/>
          </a:xfrm>
        </p:spPr>
        <p:txBody>
          <a:bodyPr>
            <a:noAutofit/>
          </a:bodyPr>
          <a:lstStyle/>
          <a:p>
            <a:r>
              <a:rPr lang="zh-CN" altLang="en-US" sz="1800" dirty="0">
                <a:latin typeface="微软雅黑" panose="020B0503020204020204" pitchFamily="34" charset="-122"/>
                <a:ea typeface="微软雅黑" panose="020B0503020204020204" pitchFamily="34" charset="-122"/>
              </a:rPr>
              <a:t>瓶颈链路带宽</a:t>
            </a:r>
            <a:r>
              <a:rPr lang="en-US" altLang="zh-CN" sz="1800" dirty="0" err="1">
                <a:latin typeface="微软雅黑" panose="020B0503020204020204" pitchFamily="34" charset="-122"/>
                <a:ea typeface="微软雅黑" panose="020B0503020204020204" pitchFamily="34" charset="-122"/>
              </a:rPr>
              <a:t>BtlBw</a:t>
            </a:r>
            <a:r>
              <a:rPr lang="zh-CN" altLang="en-US" sz="1800" dirty="0">
                <a:latin typeface="微软雅黑" panose="020B0503020204020204" pitchFamily="34" charset="-122"/>
                <a:ea typeface="微软雅黑" panose="020B0503020204020204" pitchFamily="34" charset="-122"/>
              </a:rPr>
              <a:t>：不会引起路由器缓存排队的最大发送速率</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RTprop</a:t>
            </a:r>
            <a:r>
              <a:rPr lang="zh-CN" altLang="en-US" sz="1800" dirty="0">
                <a:latin typeface="微软雅黑" panose="020B0503020204020204" pitchFamily="34" charset="-122"/>
                <a:ea typeface="微软雅黑" panose="020B0503020204020204" pitchFamily="34" charset="-122"/>
              </a:rPr>
              <a:t>：往返时间</a:t>
            </a:r>
            <a:endParaRPr lang="en-US" altLang="zh-CN" sz="1800" dirty="0">
              <a:latin typeface="微软雅黑" panose="020B0503020204020204" pitchFamily="34" charset="-122"/>
              <a:ea typeface="微软雅黑" panose="020B0503020204020204" pitchFamily="34" charset="-122"/>
            </a:endParaRPr>
          </a:p>
          <a:p>
            <a:r>
              <a:rPr lang="en-US" altLang="zh-CN" sz="1800" dirty="0">
                <a:solidFill>
                  <a:srgbClr val="C00000"/>
                </a:solidFill>
                <a:latin typeface="微软雅黑" panose="020B0503020204020204" pitchFamily="34" charset="-122"/>
                <a:ea typeface="微软雅黑" panose="020B0503020204020204" pitchFamily="34" charset="-122"/>
              </a:rPr>
              <a:t>BDP=</a:t>
            </a:r>
            <a:r>
              <a:rPr lang="en-US" altLang="zh-CN" sz="1800" dirty="0" err="1">
                <a:solidFill>
                  <a:srgbClr val="C00000"/>
                </a:solidFill>
                <a:latin typeface="微软雅黑" panose="020B0503020204020204" pitchFamily="34" charset="-122"/>
                <a:ea typeface="微软雅黑" panose="020B0503020204020204" pitchFamily="34" charset="-122"/>
              </a:rPr>
              <a:t>BtlBw</a:t>
            </a:r>
            <a:r>
              <a:rPr lang="en-US" altLang="zh-CN" sz="1800" dirty="0" err="1">
                <a:solidFill>
                  <a:srgbClr val="C00000"/>
                </a:solidFill>
                <a:latin typeface="微软雅黑" panose="020B0503020204020204" pitchFamily="34" charset="-122"/>
                <a:ea typeface="微软雅黑" panose="020B0503020204020204" pitchFamily="34" charset="-122"/>
                <a:sym typeface="Euclid Symbol"/>
              </a:rPr>
              <a:t>RTprop</a:t>
            </a:r>
            <a:endParaRPr lang="zh-CN" altLang="en-US" sz="1800" dirty="0">
              <a:solidFill>
                <a:srgbClr val="C0000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经典拥塞控制状态机以丢包事件为驱动，探测阶段将瓶颈链路上的缓冲区填满直至丢包，并以此为依据判断是否进行被动的乘性减小</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BBR</a:t>
            </a:r>
            <a:r>
              <a:rPr lang="zh-CN" altLang="en-US" sz="1800" dirty="0">
                <a:solidFill>
                  <a:srgbClr val="C00000"/>
                </a:solidFill>
                <a:latin typeface="微软雅黑" panose="020B0503020204020204" pitchFamily="34" charset="-122"/>
                <a:ea typeface="微软雅黑" panose="020B0503020204020204" pitchFamily="34" charset="-122"/>
              </a:rPr>
              <a:t>试图测量图中左侧优化点的</a:t>
            </a:r>
            <a:r>
              <a:rPr lang="en-US" altLang="zh-CN" sz="1800" dirty="0" err="1">
                <a:solidFill>
                  <a:srgbClr val="C00000"/>
                </a:solidFill>
                <a:latin typeface="微软雅黑" panose="020B0503020204020204" pitchFamily="34" charset="-122"/>
                <a:ea typeface="微软雅黑" panose="020B0503020204020204" pitchFamily="34" charset="-122"/>
              </a:rPr>
              <a:t>BtlBw</a:t>
            </a:r>
            <a:r>
              <a:rPr lang="zh-CN" altLang="en-US" sz="1800" dirty="0">
                <a:solidFill>
                  <a:srgbClr val="C00000"/>
                </a:solidFill>
                <a:latin typeface="微软雅黑" panose="020B0503020204020204" pitchFamily="34" charset="-122"/>
                <a:ea typeface="微软雅黑" panose="020B0503020204020204" pitchFamily="34" charset="-122"/>
              </a:rPr>
              <a:t>，尽量将</a:t>
            </a:r>
            <a:r>
              <a:rPr lang="en-US" altLang="zh-CN" sz="1800" dirty="0" err="1">
                <a:solidFill>
                  <a:srgbClr val="C00000"/>
                </a:solidFill>
                <a:latin typeface="微软雅黑" panose="020B0503020204020204" pitchFamily="34" charset="-122"/>
                <a:ea typeface="微软雅黑" panose="020B0503020204020204" pitchFamily="34" charset="-122"/>
              </a:rPr>
              <a:t>cwnd</a:t>
            </a:r>
            <a:r>
              <a:rPr lang="zh-CN" altLang="en-US" sz="1800" dirty="0">
                <a:solidFill>
                  <a:srgbClr val="C00000"/>
                </a:solidFill>
                <a:latin typeface="微软雅黑" panose="020B0503020204020204" pitchFamily="34" charset="-122"/>
                <a:ea typeface="微软雅黑" panose="020B0503020204020204" pitchFamily="34" charset="-122"/>
              </a:rPr>
              <a:t>收敛到实际</a:t>
            </a:r>
            <a:r>
              <a:rPr lang="en-US" altLang="zh-CN" sz="1800" dirty="0" err="1">
                <a:solidFill>
                  <a:srgbClr val="C00000"/>
                </a:solidFill>
                <a:latin typeface="微软雅黑" panose="020B0503020204020204" pitchFamily="34" charset="-122"/>
                <a:ea typeface="微软雅黑" panose="020B0503020204020204" pitchFamily="34" charset="-122"/>
              </a:rPr>
              <a:t>BtlBw</a:t>
            </a:r>
            <a:r>
              <a:rPr lang="zh-CN" altLang="en-US" sz="1800" dirty="0">
                <a:solidFill>
                  <a:srgbClr val="C00000"/>
                </a:solidFill>
                <a:latin typeface="微软雅黑" panose="020B0503020204020204" pitchFamily="34" charset="-122"/>
                <a:ea typeface="微软雅黑" panose="020B0503020204020204" pitchFamily="34" charset="-122"/>
              </a:rPr>
              <a:t>，从而避免出现丢包，属于主动探测</a:t>
            </a:r>
            <a:endParaRPr lang="en-US" altLang="zh-CN" sz="1800" dirty="0">
              <a:solidFill>
                <a:srgbClr val="C00000"/>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以图中</a:t>
            </a:r>
            <a:r>
              <a:rPr lang="en-US" altLang="zh-CN" sz="1800" dirty="0">
                <a:latin typeface="微软雅黑" panose="020B0503020204020204" pitchFamily="34" charset="-122"/>
                <a:ea typeface="微软雅黑" panose="020B0503020204020204" pitchFamily="34" charset="-122"/>
              </a:rPr>
              <a:t>BDP</a:t>
            </a:r>
            <a:r>
              <a:rPr lang="zh-CN" altLang="en-US" sz="1800" dirty="0">
                <a:latin typeface="微软雅黑" panose="020B0503020204020204" pitchFamily="34" charset="-122"/>
                <a:ea typeface="微软雅黑" panose="020B0503020204020204" pitchFamily="34" charset="-122"/>
              </a:rPr>
              <a:t>竖线为分界点，右侧测得</a:t>
            </a:r>
            <a:r>
              <a:rPr lang="en-US" altLang="zh-CN" sz="1800" dirty="0">
                <a:latin typeface="微软雅黑" panose="020B0503020204020204" pitchFamily="34" charset="-122"/>
                <a:ea typeface="微软雅黑" panose="020B0503020204020204" pitchFamily="34" charset="-122"/>
              </a:rPr>
              <a:t>Rtprop会</a:t>
            </a:r>
            <a:r>
              <a:rPr lang="zh-CN" altLang="en-US" sz="1800" dirty="0">
                <a:latin typeface="微软雅黑" panose="020B0503020204020204" pitchFamily="34" charset="-122"/>
                <a:ea typeface="微软雅黑" panose="020B0503020204020204" pitchFamily="34" charset="-122"/>
              </a:rPr>
              <a:t>因瓶颈链路发生排队而逐渐增长</a:t>
            </a:r>
            <a:endParaRPr lang="en-US" altLang="zh-CN" sz="1800"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45</a:t>
            </a:fld>
            <a:endParaRPr kumimoji="1" lang="zh-CN" altLang="en-US" dirty="0">
              <a:solidFill>
                <a:prstClr val="black">
                  <a:tint val="75000"/>
                </a:prstClr>
              </a:solidFill>
            </a:endParaRPr>
          </a:p>
        </p:txBody>
      </p:sp>
      <p:pic>
        <p:nvPicPr>
          <p:cNvPr id="40961" name="Picture 1" descr="C:\Users\mantis\AppData\Roaming\Tencent\Users\429108872\TIM\WinTemp\RichOle\{`OQ4__WSA2BD}}]AW_5ZJL.png"/>
          <p:cNvPicPr>
            <a:picLocks noChangeAspect="1" noChangeArrowheads="1"/>
          </p:cNvPicPr>
          <p:nvPr/>
        </p:nvPicPr>
        <p:blipFill>
          <a:blip r:embed="rId2"/>
          <a:srcRect/>
          <a:stretch>
            <a:fillRect/>
          </a:stretch>
        </p:blipFill>
        <p:spPr bwMode="auto">
          <a:xfrm>
            <a:off x="5797755" y="1115618"/>
            <a:ext cx="2717599" cy="3627303"/>
          </a:xfrm>
          <a:prstGeom prst="rect">
            <a:avLst/>
          </a:prstGeom>
          <a:noFill/>
        </p:spPr>
      </p:pic>
      <p:cxnSp>
        <p:nvCxnSpPr>
          <p:cNvPr id="7" name="Straight Arrow Connector 6"/>
          <p:cNvCxnSpPr/>
          <p:nvPr/>
        </p:nvCxnSpPr>
        <p:spPr>
          <a:xfrm>
            <a:off x="5253927" y="3442070"/>
            <a:ext cx="1319212" cy="119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37688" y="1717022"/>
            <a:ext cx="2896731" cy="97968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13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优化点的近似观测</a:t>
            </a:r>
          </a:p>
        </p:txBody>
      </p:sp>
      <p:pic>
        <p:nvPicPr>
          <p:cNvPr id="5" name="Content Placeholder 4" descr="BBRoptimal1.png"/>
          <p:cNvPicPr>
            <a:picLocks noGrp="1" noChangeAspect="1"/>
          </p:cNvPicPr>
          <p:nvPr>
            <p:ph idx="1"/>
          </p:nvPr>
        </p:nvPicPr>
        <p:blipFill>
          <a:blip r:embed="rId3"/>
          <a:stretch>
            <a:fillRect/>
          </a:stretch>
        </p:blipFill>
        <p:spPr>
          <a:xfrm>
            <a:off x="1656691" y="1867733"/>
            <a:ext cx="5096696" cy="2819343"/>
          </a:xfrm>
        </p:spPr>
      </p:pic>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46</a:t>
            </a:fld>
            <a:endParaRPr kumimoji="1" lang="zh-CN" altLang="en-US" dirty="0">
              <a:solidFill>
                <a:prstClr val="black">
                  <a:tint val="75000"/>
                </a:prstClr>
              </a:solidFill>
            </a:endParaRPr>
          </a:p>
        </p:txBody>
      </p:sp>
      <p:sp>
        <p:nvSpPr>
          <p:cNvPr id="6" name="TextBox 5"/>
          <p:cNvSpPr txBox="1"/>
          <p:nvPr/>
        </p:nvSpPr>
        <p:spPr>
          <a:xfrm>
            <a:off x="658252" y="1108903"/>
            <a:ext cx="7742798" cy="678645"/>
          </a:xfrm>
          <a:prstGeom prst="rect">
            <a:avLst/>
          </a:prstGeom>
          <a:noFill/>
        </p:spPr>
        <p:txBody>
          <a:bodyPr wrap="square" lIns="68576" tIns="34289" rIns="68576" bIns="34289" rtlCol="0">
            <a:spAutoFit/>
          </a:bodyPr>
          <a:lstStyle/>
          <a:p>
            <a:pPr defTabSz="685749" eaLnBrk="1" fontAlgn="auto" hangingPunct="1">
              <a:lnSpc>
                <a:spcPct val="110000"/>
              </a:lnSpc>
              <a:spcBef>
                <a:spcPts val="0"/>
              </a:spcBef>
              <a:spcAft>
                <a:spcPts val="0"/>
              </a:spcAft>
            </a:pPr>
            <a:r>
              <a:rPr lang="zh-CN" altLang="en-US" dirty="0">
                <a:solidFill>
                  <a:prstClr val="black"/>
                </a:solidFill>
                <a:latin typeface="微软雅黑" panose="020B0503020204020204" pitchFamily="34" charset="-122"/>
                <a:ea typeface="微软雅黑" panose="020B0503020204020204" pitchFamily="34" charset="-122"/>
              </a:rPr>
              <a:t>用过去</a:t>
            </a:r>
            <a:r>
              <a:rPr lang="en-US" altLang="zh-CN" dirty="0">
                <a:solidFill>
                  <a:prstClr val="black"/>
                </a:solidFill>
                <a:latin typeface="微软雅黑" panose="020B0503020204020204" pitchFamily="34" charset="-122"/>
                <a:ea typeface="微软雅黑" panose="020B0503020204020204" pitchFamily="34" charset="-122"/>
              </a:rPr>
              <a:t>10</a:t>
            </a:r>
            <a:r>
              <a:rPr lang="zh-CN" altLang="en-US" dirty="0">
                <a:solidFill>
                  <a:prstClr val="black"/>
                </a:solidFill>
                <a:latin typeface="微软雅黑" panose="020B0503020204020204" pitchFamily="34" charset="-122"/>
                <a:ea typeface="微软雅黑" panose="020B0503020204020204" pitchFamily="34" charset="-122"/>
              </a:rPr>
              <a:t>秒内的最小</a:t>
            </a:r>
            <a:r>
              <a:rPr lang="en-US" altLang="zh-CN" dirty="0">
                <a:solidFill>
                  <a:prstClr val="black"/>
                </a:solidFill>
                <a:latin typeface="微软雅黑" panose="020B0503020204020204" pitchFamily="34" charset="-122"/>
                <a:ea typeface="微软雅黑" panose="020B0503020204020204" pitchFamily="34" charset="-122"/>
              </a:rPr>
              <a:t>RTT（min RTT）</a:t>
            </a:r>
            <a:r>
              <a:rPr lang="zh-CN" altLang="en-US" dirty="0">
                <a:solidFill>
                  <a:prstClr val="black"/>
                </a:solidFill>
                <a:latin typeface="微软雅黑" panose="020B0503020204020204" pitchFamily="34" charset="-122"/>
                <a:ea typeface="微软雅黑" panose="020B0503020204020204" pitchFamily="34" charset="-122"/>
              </a:rPr>
              <a:t>和最大投递率（</a:t>
            </a:r>
            <a:r>
              <a:rPr lang="en-US" altLang="zh-CN" dirty="0">
                <a:solidFill>
                  <a:prstClr val="black"/>
                </a:solidFill>
                <a:latin typeface="微软雅黑" panose="020B0503020204020204" pitchFamily="34" charset="-122"/>
                <a:ea typeface="微软雅黑" panose="020B0503020204020204" pitchFamily="34" charset="-122"/>
              </a:rPr>
              <a:t>max BW），</a:t>
            </a:r>
            <a:r>
              <a:rPr lang="zh-CN" altLang="en-US" dirty="0">
                <a:solidFill>
                  <a:prstClr val="black"/>
                </a:solidFill>
                <a:latin typeface="微软雅黑" panose="020B0503020204020204" pitchFamily="34" charset="-122"/>
                <a:ea typeface="微软雅黑" panose="020B0503020204020204" pitchFamily="34" charset="-122"/>
              </a:rPr>
              <a:t>分别近似</a:t>
            </a:r>
            <a:r>
              <a:rPr lang="en-US" altLang="zh-CN" dirty="0" err="1">
                <a:solidFill>
                  <a:prstClr val="black"/>
                </a:solidFill>
                <a:latin typeface="微软雅黑" panose="020B0503020204020204" pitchFamily="34" charset="-122"/>
                <a:ea typeface="微软雅黑" panose="020B0503020204020204" pitchFamily="34" charset="-122"/>
              </a:rPr>
              <a:t>RTprop</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err="1">
                <a:solidFill>
                  <a:prstClr val="black"/>
                </a:solidFill>
                <a:latin typeface="微软雅黑" panose="020B0503020204020204" pitchFamily="34" charset="-122"/>
                <a:ea typeface="微软雅黑" panose="020B0503020204020204" pitchFamily="34" charset="-122"/>
              </a:rPr>
              <a:t>BtlBw</a:t>
            </a:r>
            <a:r>
              <a:rPr lang="zh-CN" altLang="en-US" dirty="0">
                <a:solidFill>
                  <a:prstClr val="black"/>
                </a:solidFill>
                <a:latin typeface="微软雅黑" panose="020B0503020204020204" pitchFamily="34" charset="-122"/>
                <a:ea typeface="微软雅黑" panose="020B0503020204020204" pitchFamily="34" charset="-122"/>
              </a:rPr>
              <a:t>，并依据这两个值估算当前</a:t>
            </a:r>
            <a:r>
              <a:rPr lang="en-US" altLang="zh-CN" dirty="0">
                <a:solidFill>
                  <a:prstClr val="black"/>
                </a:solidFill>
                <a:latin typeface="微软雅黑" panose="020B0503020204020204" pitchFamily="34" charset="-122"/>
                <a:ea typeface="微软雅黑" panose="020B0503020204020204" pitchFamily="34" charset="-122"/>
              </a:rPr>
              <a:t>BDP</a:t>
            </a:r>
          </a:p>
        </p:txBody>
      </p:sp>
    </p:spTree>
    <p:extLst>
      <p:ext uri="{BB962C8B-B14F-4D97-AF65-F5344CB8AC3E}">
        <p14:creationId xmlns:p14="http://schemas.microsoft.com/office/powerpoint/2010/main" val="1932405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47</a:t>
            </a:fld>
            <a:endParaRPr kumimoji="1" lang="zh-CN" altLang="en-US" dirty="0">
              <a:solidFill>
                <a:prstClr val="black">
                  <a:tint val="75000"/>
                </a:prstClr>
              </a:solidFill>
            </a:endParaRPr>
          </a:p>
        </p:txBody>
      </p:sp>
      <p:pic>
        <p:nvPicPr>
          <p:cNvPr id="6" name="Picture 5" descr="BBRoptimal2.png"/>
          <p:cNvPicPr>
            <a:picLocks noChangeAspect="1"/>
          </p:cNvPicPr>
          <p:nvPr/>
        </p:nvPicPr>
        <p:blipFill>
          <a:blip r:embed="rId3"/>
          <a:stretch>
            <a:fillRect/>
          </a:stretch>
        </p:blipFill>
        <p:spPr>
          <a:xfrm>
            <a:off x="2036032" y="1929543"/>
            <a:ext cx="4879376" cy="2974645"/>
          </a:xfrm>
          <a:prstGeom prst="rect">
            <a:avLst/>
          </a:prstGeom>
        </p:spPr>
      </p:pic>
      <p:sp>
        <p:nvSpPr>
          <p:cNvPr id="7" name="Content Placeholder 6"/>
          <p:cNvSpPr>
            <a:spLocks noGrp="1"/>
          </p:cNvSpPr>
          <p:nvPr>
            <p:ph idx="1"/>
          </p:nvPr>
        </p:nvSpPr>
        <p:spPr>
          <a:xfrm>
            <a:off x="628650" y="1133072"/>
            <a:ext cx="7886700" cy="703481"/>
          </a:xfrm>
        </p:spPr>
        <p:txBody>
          <a:bodyPr>
            <a:normAutofit fontScale="92500"/>
          </a:bodyPr>
          <a:lstStyle/>
          <a:p>
            <a:r>
              <a:rPr lang="zh-CN" altLang="en-US" sz="1800" dirty="0">
                <a:latin typeface="微软雅黑" panose="020B0503020204020204" pitchFamily="34" charset="-122"/>
                <a:ea typeface="微软雅黑" panose="020B0503020204020204" pitchFamily="34" charset="-122"/>
              </a:rPr>
              <a:t>要测量最大带宽</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就要把瓶颈链路填满，此时</a:t>
            </a:r>
            <a:r>
              <a:rPr lang="en-US" altLang="zh-CN" sz="1800" dirty="0">
                <a:latin typeface="微软雅黑" panose="020B0503020204020204" pitchFamily="34" charset="-122"/>
                <a:ea typeface="微软雅黑" panose="020B0503020204020204" pitchFamily="34" charset="-122"/>
              </a:rPr>
              <a:t>buffer</a:t>
            </a:r>
            <a:r>
              <a:rPr lang="zh-CN" altLang="en-US" sz="1800" dirty="0">
                <a:latin typeface="微软雅黑" panose="020B0503020204020204" pitchFamily="34" charset="-122"/>
                <a:ea typeface="微软雅黑" panose="020B0503020204020204" pitchFamily="34" charset="-122"/>
              </a:rPr>
              <a:t>中存在排队分组，延迟较高</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要测量最低延迟，就要保证链路队列为空，网络中分组越少越好，</a:t>
            </a:r>
            <a:r>
              <a:rPr lang="en-US" altLang="zh-CN" sz="1800" dirty="0">
                <a:latin typeface="微软雅黑" panose="020B0503020204020204" pitchFamily="34" charset="-122"/>
                <a:ea typeface="微软雅黑" panose="020B0503020204020204" pitchFamily="34" charset="-122"/>
              </a:rPr>
              <a:t>cwnd</a:t>
            </a:r>
            <a:r>
              <a:rPr lang="zh-CN" altLang="en-US" sz="1800" dirty="0">
                <a:latin typeface="微软雅黑" panose="020B0503020204020204" pitchFamily="34" charset="-122"/>
                <a:ea typeface="微软雅黑" panose="020B0503020204020204" pitchFamily="34" charset="-122"/>
              </a:rPr>
              <a:t>较小</a:t>
            </a:r>
            <a:endParaRPr lang="zh-CN" altLang="en-US" dirty="0">
              <a:latin typeface="微软雅黑" panose="020B0503020204020204" pitchFamily="34" charset="-122"/>
              <a:ea typeface="微软雅黑" panose="020B0503020204020204" pitchFamily="34" charset="-122"/>
            </a:endParaRPr>
          </a:p>
        </p:txBody>
      </p:sp>
      <p:sp>
        <p:nvSpPr>
          <p:cNvPr id="5" name="Title 1"/>
          <p:cNvSpPr>
            <a:spLocks noGrp="1"/>
          </p:cNvSpPr>
          <p:nvPr>
            <p:ph type="title"/>
          </p:nvPr>
        </p:nvSpPr>
        <p:spPr>
          <a:xfrm>
            <a:off x="980633" y="273847"/>
            <a:ext cx="6165609" cy="659315"/>
          </a:xfrm>
        </p:spPr>
        <p:txBody>
          <a:bodyPr>
            <a:normAutofit fontScale="90000"/>
          </a:bodyPr>
          <a:lstStyle/>
          <a:p>
            <a:r>
              <a:rPr lang="en-US" altLang="zh-CN" dirty="0"/>
              <a:t>Max BW</a:t>
            </a:r>
            <a:r>
              <a:rPr lang="zh-CN" altLang="en-US" dirty="0"/>
              <a:t>和</a:t>
            </a:r>
            <a:r>
              <a:rPr lang="en-US" altLang="zh-CN" dirty="0"/>
              <a:t>min RTT</a:t>
            </a:r>
            <a:r>
              <a:rPr lang="zh-CN" altLang="en-US" dirty="0"/>
              <a:t>不能同时被测得</a:t>
            </a:r>
          </a:p>
        </p:txBody>
      </p:sp>
    </p:spTree>
    <p:extLst>
      <p:ext uri="{BB962C8B-B14F-4D97-AF65-F5344CB8AC3E}">
        <p14:creationId xmlns:p14="http://schemas.microsoft.com/office/powerpoint/2010/main" val="2582740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cs typeface="+mn-cs"/>
              </a:rPr>
              <a:t>BDP</a:t>
            </a:r>
            <a:r>
              <a:rPr lang="zh-CN" altLang="en-US" dirty="0">
                <a:latin typeface="微软雅黑" panose="020B0503020204020204" pitchFamily="34" charset="-122"/>
                <a:ea typeface="微软雅黑" panose="020B0503020204020204" pitchFamily="34" charset="-122"/>
                <a:cs typeface="+mn-cs"/>
              </a:rPr>
              <a:t>检测：</a:t>
            </a:r>
            <a:r>
              <a:rPr lang="zh-CN" altLang="en-US" dirty="0">
                <a:latin typeface="微软雅黑" panose="020B0503020204020204" pitchFamily="34" charset="-122"/>
                <a:ea typeface="微软雅黑" panose="020B0503020204020204" pitchFamily="34" charset="-122"/>
              </a:rPr>
              <a:t>启动阶段（</a:t>
            </a:r>
            <a:r>
              <a:rPr lang="en-US" altLang="zh-CN" dirty="0">
                <a:latin typeface="微软雅黑" panose="020B0503020204020204" pitchFamily="34" charset="-122"/>
                <a:ea typeface="微软雅黑" panose="020B0503020204020204" pitchFamily="34" charset="-122"/>
              </a:rPr>
              <a:t>START_UP）</a:t>
            </a:r>
            <a:endParaRPr lang="zh-CN" altLang="en-US" dirty="0">
              <a:latin typeface="微软雅黑" panose="020B0503020204020204" pitchFamily="34" charset="-122"/>
              <a:ea typeface="微软雅黑" panose="020B0503020204020204" pitchFamily="34" charset="-122"/>
            </a:endParaRPr>
          </a:p>
        </p:txBody>
      </p:sp>
      <p:pic>
        <p:nvPicPr>
          <p:cNvPr id="6" name="Content Placeholder 5" descr="BBRphase1.png"/>
          <p:cNvPicPr>
            <a:picLocks noGrp="1" noChangeAspect="1"/>
          </p:cNvPicPr>
          <p:nvPr>
            <p:ph idx="1"/>
          </p:nvPr>
        </p:nvPicPr>
        <p:blipFill>
          <a:blip r:embed="rId3"/>
          <a:stretch>
            <a:fillRect/>
          </a:stretch>
        </p:blipFill>
        <p:spPr>
          <a:xfrm>
            <a:off x="4335681" y="1498084"/>
            <a:ext cx="4244540" cy="2368932"/>
          </a:xfrm>
        </p:spPr>
      </p:pic>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48</a:t>
            </a:fld>
            <a:endParaRPr kumimoji="1" lang="zh-CN" altLang="en-US" dirty="0">
              <a:solidFill>
                <a:prstClr val="black">
                  <a:tint val="75000"/>
                </a:prstClr>
              </a:solidFill>
            </a:endParaRPr>
          </a:p>
        </p:txBody>
      </p:sp>
      <p:sp>
        <p:nvSpPr>
          <p:cNvPr id="7" name="Rectangle 6"/>
          <p:cNvSpPr/>
          <p:nvPr/>
        </p:nvSpPr>
        <p:spPr>
          <a:xfrm>
            <a:off x="569470" y="1253699"/>
            <a:ext cx="3613913" cy="2934135"/>
          </a:xfrm>
          <a:prstGeom prst="rect">
            <a:avLst/>
          </a:prstGeom>
        </p:spPr>
        <p:txBody>
          <a:bodyPr wrap="square" lIns="68576" tIns="34289" rIns="68576" bIns="34289">
            <a:spAutoFit/>
          </a:bodyPr>
          <a:lstStyle/>
          <a:p>
            <a:pPr marL="171438" indent="-171438" defTabSz="685749" eaLnBrk="1" fontAlgn="auto" hangingPunct="1">
              <a:lnSpc>
                <a:spcPct val="130000"/>
              </a:lnSpc>
              <a:spcBef>
                <a:spcPts val="450"/>
              </a:spcBef>
              <a:spcAft>
                <a:spcPts val="0"/>
              </a:spcAft>
              <a:buFont typeface="Wingdings" pitchFamily="2" charset="2"/>
              <a:buChar char="Ø"/>
            </a:pPr>
            <a:r>
              <a:rPr lang="zh-CN" altLang="en-US" sz="2000" dirty="0">
                <a:solidFill>
                  <a:prstClr val="black"/>
                </a:solidFill>
                <a:latin typeface="Microsoft YaHei" panose="020B0503020204020204" pitchFamily="34" charset="-122"/>
                <a:ea typeface="Microsoft YaHei" panose="020B0503020204020204" pitchFamily="34" charset="-122"/>
              </a:rPr>
              <a:t>当连接建立时，类似</a:t>
            </a:r>
            <a:r>
              <a:rPr lang="en-US" altLang="zh-CN" sz="2000" dirty="0">
                <a:solidFill>
                  <a:prstClr val="black"/>
                </a:solidFill>
                <a:latin typeface="Microsoft YaHei" panose="020B0503020204020204" pitchFamily="34" charset="-122"/>
                <a:ea typeface="Microsoft YaHei" panose="020B0503020204020204" pitchFamily="34" charset="-122"/>
              </a:rPr>
              <a:t>TCP</a:t>
            </a:r>
            <a:r>
              <a:rPr lang="zh-CN" altLang="en-US" sz="2000" dirty="0">
                <a:solidFill>
                  <a:prstClr val="black"/>
                </a:solidFill>
                <a:latin typeface="Microsoft YaHei" panose="020B0503020204020204" pitchFamily="34" charset="-122"/>
                <a:ea typeface="Microsoft YaHei" panose="020B0503020204020204" pitchFamily="34" charset="-122"/>
              </a:rPr>
              <a:t>的慢启动，指数增加发送速率，尽可能快地占满管道</a:t>
            </a:r>
            <a:endParaRPr lang="en-US" altLang="zh-CN" sz="2000" dirty="0">
              <a:solidFill>
                <a:prstClr val="black"/>
              </a:solidFill>
              <a:latin typeface="Microsoft YaHei" panose="020B0503020204020204" pitchFamily="34" charset="-122"/>
              <a:ea typeface="Microsoft YaHei" panose="020B0503020204020204" pitchFamily="34" charset="-122"/>
            </a:endParaRPr>
          </a:p>
          <a:p>
            <a:pPr marL="171438" indent="-171438" defTabSz="685749" eaLnBrk="1" fontAlgn="auto" hangingPunct="1">
              <a:lnSpc>
                <a:spcPct val="130000"/>
              </a:lnSpc>
              <a:spcBef>
                <a:spcPts val="450"/>
              </a:spcBef>
              <a:spcAft>
                <a:spcPts val="0"/>
              </a:spcAft>
              <a:buFont typeface="Wingdings" pitchFamily="2" charset="2"/>
              <a:buChar char="Ø"/>
            </a:pPr>
            <a:r>
              <a:rPr lang="zh-CN" altLang="en-US" sz="2000" dirty="0">
                <a:solidFill>
                  <a:prstClr val="black"/>
                </a:solidFill>
                <a:latin typeface="Microsoft YaHei" panose="020B0503020204020204" pitchFamily="34" charset="-122"/>
                <a:ea typeface="Microsoft YaHei" panose="020B0503020204020204" pitchFamily="34" charset="-122"/>
              </a:rPr>
              <a:t>若经过三次发现投递率不再增长，说明已达到</a:t>
            </a:r>
            <a:r>
              <a:rPr lang="en-US" altLang="zh-CN" sz="2000" dirty="0">
                <a:solidFill>
                  <a:prstClr val="black"/>
                </a:solidFill>
                <a:latin typeface="Microsoft YaHei" panose="020B0503020204020204" pitchFamily="34" charset="-122"/>
                <a:ea typeface="Microsoft YaHei" panose="020B0503020204020204" pitchFamily="34" charset="-122"/>
              </a:rPr>
              <a:t>BtlBw</a:t>
            </a:r>
            <a:r>
              <a:rPr lang="zh-CN" altLang="en-US" sz="2000" dirty="0">
                <a:solidFill>
                  <a:prstClr val="black"/>
                </a:solidFill>
                <a:latin typeface="Microsoft YaHei" panose="020B0503020204020204" pitchFamily="34" charset="-122"/>
                <a:ea typeface="Microsoft YaHei" panose="020B0503020204020204" pitchFamily="34" charset="-122"/>
              </a:rPr>
              <a:t>，瓶颈链路处分组已开始排队（事实上此时占的是三倍</a:t>
            </a:r>
            <a:r>
              <a:rPr lang="en-US" altLang="zh-CN" sz="2000" dirty="0">
                <a:solidFill>
                  <a:prstClr val="black"/>
                </a:solidFill>
                <a:latin typeface="Microsoft YaHei" panose="020B0503020204020204" pitchFamily="34" charset="-122"/>
                <a:ea typeface="Microsoft YaHei" panose="020B0503020204020204" pitchFamily="34" charset="-122"/>
              </a:rPr>
              <a:t>BDP）</a:t>
            </a:r>
          </a:p>
        </p:txBody>
      </p:sp>
    </p:spTree>
    <p:extLst>
      <p:ext uri="{BB962C8B-B14F-4D97-AF65-F5344CB8AC3E}">
        <p14:creationId xmlns:p14="http://schemas.microsoft.com/office/powerpoint/2010/main" val="369679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cs typeface="+mn-cs"/>
              </a:rPr>
              <a:t>BDP</a:t>
            </a:r>
            <a:r>
              <a:rPr lang="zh-CN" altLang="en-US" dirty="0">
                <a:latin typeface="微软雅黑" panose="020B0503020204020204" pitchFamily="34" charset="-122"/>
                <a:ea typeface="微软雅黑" panose="020B0503020204020204" pitchFamily="34" charset="-122"/>
                <a:cs typeface="+mn-cs"/>
              </a:rPr>
              <a:t>检测：排空</a:t>
            </a:r>
            <a:r>
              <a:rPr lang="zh-CN" altLang="en-US" dirty="0">
                <a:latin typeface="微软雅黑" panose="020B0503020204020204" pitchFamily="34" charset="-122"/>
                <a:ea typeface="微软雅黑" panose="020B0503020204020204" pitchFamily="34" charset="-122"/>
              </a:rPr>
              <a:t>阶段（</a:t>
            </a:r>
            <a:r>
              <a:rPr lang="en-US" altLang="zh-CN" dirty="0">
                <a:latin typeface="微软雅黑" panose="020B0503020204020204" pitchFamily="34" charset="-122"/>
                <a:ea typeface="微软雅黑" panose="020B0503020204020204" pitchFamily="34" charset="-122"/>
              </a:rPr>
              <a:t>DRAIN</a:t>
            </a:r>
            <a:r>
              <a:rPr lang="zh-CN" altLang="en-US" dirty="0">
                <a:latin typeface="微软雅黑" panose="020B0503020204020204" pitchFamily="34" charset="-122"/>
                <a:ea typeface="微软雅黑" panose="020B0503020204020204" pitchFamily="34" charset="-122"/>
              </a:rPr>
              <a:t>）</a:t>
            </a: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49</a:t>
            </a:fld>
            <a:endParaRPr kumimoji="1" lang="zh-CN" altLang="en-US" dirty="0">
              <a:solidFill>
                <a:prstClr val="black">
                  <a:tint val="75000"/>
                </a:prstClr>
              </a:solidFill>
            </a:endParaRPr>
          </a:p>
        </p:txBody>
      </p:sp>
      <p:sp>
        <p:nvSpPr>
          <p:cNvPr id="7" name="Rectangle 6"/>
          <p:cNvSpPr/>
          <p:nvPr/>
        </p:nvSpPr>
        <p:spPr>
          <a:xfrm>
            <a:off x="806493" y="1056186"/>
            <a:ext cx="7365958" cy="817145"/>
          </a:xfrm>
          <a:prstGeom prst="rect">
            <a:avLst/>
          </a:prstGeom>
        </p:spPr>
        <p:txBody>
          <a:bodyPr wrap="square" lIns="68576" tIns="34289" rIns="68576" bIns="34289">
            <a:spAutoFit/>
          </a:bodyPr>
          <a:lstStyle/>
          <a:p>
            <a:pPr defTabSz="685749" eaLnBrk="1" fontAlgn="auto" hangingPunct="1">
              <a:lnSpc>
                <a:spcPct val="120000"/>
              </a:lnSpc>
              <a:spcBef>
                <a:spcPts val="0"/>
              </a:spcBef>
              <a:spcAft>
                <a:spcPts val="0"/>
              </a:spcAft>
            </a:pPr>
            <a:r>
              <a:rPr lang="zh-CN" altLang="en-US" sz="2000" dirty="0">
                <a:solidFill>
                  <a:prstClr val="black"/>
                </a:solidFill>
                <a:latin typeface="微软雅黑" panose="020B0503020204020204" pitchFamily="34" charset="-122"/>
                <a:ea typeface="微软雅黑" panose="020B0503020204020204" pitchFamily="34" charset="-122"/>
              </a:rPr>
              <a:t>指数降低发送速率（相当于是</a:t>
            </a:r>
            <a:r>
              <a:rPr lang="en-US" altLang="zh-CN" sz="2000" dirty="0">
                <a:solidFill>
                  <a:prstClr val="black"/>
                </a:solidFill>
                <a:latin typeface="微软雅黑" panose="020B0503020204020204" pitchFamily="34" charset="-122"/>
                <a:ea typeface="微软雅黑" panose="020B0503020204020204" pitchFamily="34" charset="-122"/>
              </a:rPr>
              <a:t>startup</a:t>
            </a:r>
            <a:r>
              <a:rPr lang="zh-CN" altLang="en-US" sz="2000" dirty="0">
                <a:solidFill>
                  <a:prstClr val="black"/>
                </a:solidFill>
                <a:latin typeface="微软雅黑" panose="020B0503020204020204" pitchFamily="34" charset="-122"/>
                <a:ea typeface="微软雅黑" panose="020B0503020204020204" pitchFamily="34" charset="-122"/>
              </a:rPr>
              <a:t>的逆过程），将多占的两倍</a:t>
            </a:r>
            <a:r>
              <a:rPr lang="en-US" altLang="zh-CN" sz="2000" dirty="0">
                <a:solidFill>
                  <a:prstClr val="black"/>
                </a:solidFill>
                <a:latin typeface="微软雅黑" panose="020B0503020204020204" pitchFamily="34" charset="-122"/>
                <a:ea typeface="微软雅黑" panose="020B0503020204020204" pitchFamily="34" charset="-122"/>
              </a:rPr>
              <a:t>buffer</a:t>
            </a:r>
            <a:r>
              <a:rPr lang="zh-CN" altLang="en-US" sz="2000" dirty="0">
                <a:solidFill>
                  <a:prstClr val="black"/>
                </a:solidFill>
                <a:latin typeface="微软雅黑" panose="020B0503020204020204" pitchFamily="34" charset="-122"/>
                <a:ea typeface="微软雅黑" panose="020B0503020204020204" pitchFamily="34" charset="-122"/>
              </a:rPr>
              <a:t>慢慢排空</a:t>
            </a:r>
          </a:p>
        </p:txBody>
      </p:sp>
      <p:pic>
        <p:nvPicPr>
          <p:cNvPr id="9" name="Content Placeholder 8" descr="BBRphase2.png"/>
          <p:cNvPicPr>
            <a:picLocks noGrp="1" noChangeAspect="1"/>
          </p:cNvPicPr>
          <p:nvPr>
            <p:ph idx="1"/>
          </p:nvPr>
        </p:nvPicPr>
        <p:blipFill>
          <a:blip r:embed="rId2"/>
          <a:stretch>
            <a:fillRect/>
          </a:stretch>
        </p:blipFill>
        <p:spPr>
          <a:xfrm>
            <a:off x="2048954" y="1933750"/>
            <a:ext cx="4881033" cy="2714861"/>
          </a:xfrm>
        </p:spPr>
      </p:pic>
    </p:spTree>
    <p:extLst>
      <p:ext uri="{BB962C8B-B14F-4D97-AF65-F5344CB8AC3E}">
        <p14:creationId xmlns:p14="http://schemas.microsoft.com/office/powerpoint/2010/main" val="62891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拥塞控制的一般原理 </a:t>
            </a:r>
          </a:p>
        </p:txBody>
      </p:sp>
      <p:sp>
        <p:nvSpPr>
          <p:cNvPr id="771075" name="Rectangle 3"/>
          <p:cNvSpPr>
            <a:spLocks noGrp="1" noChangeArrowheads="1"/>
          </p:cNvSpPr>
          <p:nvPr>
            <p:ph idx="1"/>
          </p:nvPr>
        </p:nvSpPr>
        <p:spPr>
          <a:xfrm>
            <a:off x="827584" y="1491630"/>
            <a:ext cx="7632848" cy="2808312"/>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拥塞控制是很难设计的，因为它是一个动态的（而不是静态的）问题。</a:t>
            </a:r>
          </a:p>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当前网络正朝着高速化的方向发展，这很容易出现缓存不够大而造成分组的丢失。但分组的丢失是网络发生拥塞的征兆而不是原因。</a:t>
            </a:r>
          </a:p>
          <a:p>
            <a:pPr eaLnBrk="1" fontAlgn="auto" hangingPunct="1">
              <a:spcAft>
                <a:spcPts val="0"/>
              </a:spcAft>
              <a:buFont typeface="Arial" panose="020B0604020202020204" pitchFamily="34" charset="0"/>
              <a:buChar char="•"/>
              <a:defRPr/>
            </a:pPr>
            <a:r>
              <a:rPr lang="zh-CN" altLang="en-US" sz="2400" dirty="0">
                <a:latin typeface="Times New Roman" pitchFamily="18" charset="0"/>
                <a:ea typeface="宋体" pitchFamily="2" charset="-122"/>
                <a:cs typeface="Times New Roman" pitchFamily="18" charset="0"/>
              </a:rPr>
              <a:t>在许多情况下，甚至正是拥塞控制本身成为引起网络性能恶化甚至发生死锁的原因。这点应特别引起重视。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1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33" y="273847"/>
            <a:ext cx="6319071" cy="659315"/>
          </a:xfrm>
        </p:spPr>
        <p:txBody>
          <a:bodyPr>
            <a:noAutofit/>
          </a:bodyPr>
          <a:lstStyle/>
          <a:p>
            <a:r>
              <a:rPr lang="en-US" altLang="zh-CN" sz="2700" dirty="0">
                <a:latin typeface="微软雅黑" panose="020B0503020204020204" pitchFamily="34" charset="-122"/>
                <a:ea typeface="微软雅黑" panose="020B0503020204020204" pitchFamily="34" charset="-122"/>
                <a:cs typeface="+mn-cs"/>
              </a:rPr>
              <a:t>BDP</a:t>
            </a:r>
            <a:r>
              <a:rPr lang="zh-CN" altLang="en-US" sz="2700" dirty="0">
                <a:latin typeface="微软雅黑" panose="020B0503020204020204" pitchFamily="34" charset="-122"/>
                <a:ea typeface="微软雅黑" panose="020B0503020204020204" pitchFamily="34" charset="-122"/>
                <a:cs typeface="+mn-cs"/>
              </a:rPr>
              <a:t>检测：瓶颈带宽探测（</a:t>
            </a:r>
            <a:r>
              <a:rPr lang="en-US" altLang="zh-CN" sz="2700" dirty="0">
                <a:latin typeface="微软雅黑" panose="020B0503020204020204" pitchFamily="34" charset="-122"/>
                <a:ea typeface="微软雅黑" panose="020B0503020204020204" pitchFamily="34" charset="-122"/>
                <a:cs typeface="+mn-cs"/>
              </a:rPr>
              <a:t>PROBE_BW）</a:t>
            </a:r>
            <a:endParaRPr lang="zh-CN" altLang="en-US" sz="2700"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50</a:t>
            </a:fld>
            <a:endParaRPr kumimoji="1" lang="zh-CN" altLang="en-US" dirty="0">
              <a:solidFill>
                <a:prstClr val="black">
                  <a:tint val="75000"/>
                </a:prstClr>
              </a:solidFill>
            </a:endParaRPr>
          </a:p>
        </p:txBody>
      </p:sp>
      <p:pic>
        <p:nvPicPr>
          <p:cNvPr id="8" name="Content Placeholder 7" descr="BBRphase3.png"/>
          <p:cNvPicPr>
            <a:picLocks noGrp="1" noChangeAspect="1"/>
          </p:cNvPicPr>
          <p:nvPr>
            <p:ph idx="1"/>
          </p:nvPr>
        </p:nvPicPr>
        <p:blipFill>
          <a:blip r:embed="rId2"/>
          <a:stretch>
            <a:fillRect/>
          </a:stretch>
        </p:blipFill>
        <p:spPr>
          <a:xfrm>
            <a:off x="4265908" y="1379896"/>
            <a:ext cx="4333622" cy="2493107"/>
          </a:xfrm>
        </p:spPr>
      </p:pic>
      <p:sp>
        <p:nvSpPr>
          <p:cNvPr id="6" name="Rectangle 6"/>
          <p:cNvSpPr/>
          <p:nvPr/>
        </p:nvSpPr>
        <p:spPr>
          <a:xfrm>
            <a:off x="569468" y="1358729"/>
            <a:ext cx="3615075" cy="3142397"/>
          </a:xfrm>
          <a:prstGeom prst="rect">
            <a:avLst/>
          </a:prstGeom>
        </p:spPr>
        <p:txBody>
          <a:bodyPr wrap="square" lIns="68576" tIns="34289" rIns="68576" bIns="34289">
            <a:spAutoFit/>
          </a:bodyPr>
          <a:lstStyle/>
          <a:p>
            <a:pPr marL="171438" indent="-171438" defTabSz="685749" eaLnBrk="1" fontAlgn="auto" hangingPunct="1">
              <a:lnSpc>
                <a:spcPct val="130000"/>
              </a:lnSpc>
              <a:spcBef>
                <a:spcPts val="450"/>
              </a:spcBef>
              <a:spcAft>
                <a:spcPts val="0"/>
              </a:spcAft>
              <a:buFont typeface="Wingdings"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进入稳定状态后</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先在一个</a:t>
            </a:r>
            <a:r>
              <a:rPr lang="en-US" altLang="zh-CN" dirty="0">
                <a:solidFill>
                  <a:prstClr val="black"/>
                </a:solidFill>
                <a:latin typeface="微软雅黑" panose="020B0503020204020204" pitchFamily="34" charset="-122"/>
                <a:ea typeface="微软雅黑" panose="020B0503020204020204" pitchFamily="34" charset="-122"/>
              </a:rPr>
              <a:t>RTT</a:t>
            </a:r>
            <a:r>
              <a:rPr lang="zh-CN" altLang="en-US" dirty="0">
                <a:solidFill>
                  <a:prstClr val="black"/>
                </a:solidFill>
                <a:latin typeface="微软雅黑" panose="020B0503020204020204" pitchFamily="34" charset="-122"/>
                <a:ea typeface="微软雅黑" panose="020B0503020204020204" pitchFamily="34" charset="-122"/>
              </a:rPr>
              <a:t>内增加发送速率，探测最大带宽</a:t>
            </a:r>
            <a:endParaRPr lang="en-US" altLang="zh-CN"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30000"/>
              </a:lnSpc>
              <a:spcBef>
                <a:spcPts val="450"/>
              </a:spcBef>
              <a:spcAft>
                <a:spcPts val="0"/>
              </a:spcAft>
              <a:buFont typeface="Wingdings"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RTT</a:t>
            </a:r>
            <a:r>
              <a:rPr lang="zh-CN" altLang="en-US" dirty="0">
                <a:solidFill>
                  <a:prstClr val="black"/>
                </a:solidFill>
                <a:latin typeface="微软雅黑" panose="020B0503020204020204" pitchFamily="34" charset="-122"/>
                <a:ea typeface="微软雅黑" panose="020B0503020204020204" pitchFamily="34" charset="-122"/>
              </a:rPr>
              <a:t>没有变化，再减小发送速率，排空前一个</a:t>
            </a:r>
            <a:r>
              <a:rPr lang="en-US" altLang="zh-CN" dirty="0">
                <a:solidFill>
                  <a:prstClr val="black"/>
                </a:solidFill>
                <a:latin typeface="微软雅黑" panose="020B0503020204020204" pitchFamily="34" charset="-122"/>
                <a:ea typeface="微软雅黑" panose="020B0503020204020204" pitchFamily="34" charset="-122"/>
              </a:rPr>
              <a:t>RTT</a:t>
            </a:r>
            <a:r>
              <a:rPr lang="zh-CN" altLang="en-US" dirty="0">
                <a:solidFill>
                  <a:prstClr val="black"/>
                </a:solidFill>
                <a:latin typeface="微软雅黑" panose="020B0503020204020204" pitchFamily="34" charset="-122"/>
                <a:ea typeface="微软雅黑" panose="020B0503020204020204" pitchFamily="34" charset="-122"/>
              </a:rPr>
              <a:t>多发出来的包</a:t>
            </a:r>
            <a:endParaRPr lang="en-US" altLang="zh-CN"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30000"/>
              </a:lnSpc>
              <a:spcBef>
                <a:spcPts val="450"/>
              </a:spcBef>
              <a:spcAft>
                <a:spcPts val="0"/>
              </a:spcAft>
              <a:buFont typeface="Wingdings" pitchFamily="2" charset="2"/>
              <a:buChar char="Ø"/>
            </a:pPr>
            <a:r>
              <a:rPr lang="zh-CN" altLang="en-US" dirty="0">
                <a:solidFill>
                  <a:prstClr val="black"/>
                </a:solidFill>
                <a:latin typeface="微软雅黑" panose="020B0503020204020204" pitchFamily="34" charset="-122"/>
                <a:ea typeface="微软雅黑" panose="020B0503020204020204" pitchFamily="34" charset="-122"/>
              </a:rPr>
              <a:t>后面</a:t>
            </a:r>
            <a:r>
              <a:rPr lang="en-US" altLang="zh-CN" dirty="0">
                <a:solidFill>
                  <a:prstClr val="black"/>
                </a:solidFill>
                <a:latin typeface="微软雅黑" panose="020B0503020204020204" pitchFamily="34" charset="-122"/>
                <a:ea typeface="微软雅黑" panose="020B0503020204020204" pitchFamily="34" charset="-122"/>
              </a:rPr>
              <a:t>6</a:t>
            </a:r>
            <a:r>
              <a:rPr lang="zh-CN" altLang="en-US" dirty="0">
                <a:solidFill>
                  <a:prstClr val="black"/>
                </a:solidFill>
                <a:latin typeface="微软雅黑" panose="020B0503020204020204" pitchFamily="34" charset="-122"/>
                <a:ea typeface="微软雅黑" panose="020B0503020204020204" pitchFamily="34" charset="-122"/>
              </a:rPr>
              <a:t>个周期使用更新后的估计带宽发送</a:t>
            </a:r>
            <a:endParaRPr lang="en-US" altLang="zh-CN"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30000"/>
              </a:lnSpc>
              <a:spcBef>
                <a:spcPts val="450"/>
              </a:spcBef>
              <a:spcAft>
                <a:spcPts val="0"/>
              </a:spcAft>
              <a:buFont typeface="Wingdings" pitchFamily="2" charset="2"/>
              <a:buChar char="Ø"/>
            </a:pPr>
            <a:endParaRPr lang="en-US" altLang="zh-CN"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48894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cs typeface="+mn-cs"/>
              </a:rPr>
              <a:t>BDP</a:t>
            </a:r>
            <a:r>
              <a:rPr lang="zh-CN" altLang="en-US" dirty="0">
                <a:latin typeface="微软雅黑" panose="020B0503020204020204" pitchFamily="34" charset="-122"/>
                <a:ea typeface="微软雅黑" panose="020B0503020204020204" pitchFamily="34" charset="-122"/>
                <a:cs typeface="+mn-cs"/>
              </a:rPr>
              <a:t>检测：时延探测（</a:t>
            </a:r>
            <a:r>
              <a:rPr lang="en-US" altLang="zh-CN" dirty="0">
                <a:latin typeface="微软雅黑" panose="020B0503020204020204" pitchFamily="34" charset="-122"/>
                <a:ea typeface="微软雅黑" panose="020B0503020204020204" pitchFamily="34" charset="-122"/>
                <a:cs typeface="+mn-cs"/>
              </a:rPr>
              <a:t>PROBE_RTT）</a:t>
            </a:r>
            <a:endParaRPr lang="zh-CN" alt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51</a:t>
            </a:fld>
            <a:endParaRPr kumimoji="1" lang="zh-CN" altLang="en-US" dirty="0">
              <a:solidFill>
                <a:prstClr val="black">
                  <a:tint val="75000"/>
                </a:prstClr>
              </a:solidFill>
            </a:endParaRPr>
          </a:p>
        </p:txBody>
      </p:sp>
      <p:sp>
        <p:nvSpPr>
          <p:cNvPr id="7" name="Rectangle 6"/>
          <p:cNvSpPr/>
          <p:nvPr/>
        </p:nvSpPr>
        <p:spPr>
          <a:xfrm>
            <a:off x="360338" y="1159778"/>
            <a:ext cx="4021811" cy="3778983"/>
          </a:xfrm>
          <a:prstGeom prst="rect">
            <a:avLst/>
          </a:prstGeom>
        </p:spPr>
        <p:txBody>
          <a:bodyPr wrap="square" lIns="68576" tIns="34289" rIns="68576" bIns="34289">
            <a:spAutoFit/>
          </a:bodyPr>
          <a:lstStyle/>
          <a:p>
            <a:pPr marL="171438" indent="-171438" defTabSz="685749" eaLnBrk="1" fontAlgn="auto" hangingPunct="1">
              <a:lnSpc>
                <a:spcPct val="120000"/>
              </a:lnSpc>
              <a:spcBef>
                <a:spcPts val="450"/>
              </a:spcBef>
              <a:spcAft>
                <a:spcPts val="0"/>
              </a:spcAft>
              <a:buFont typeface="Wingdings" pitchFamily="2" charset="2"/>
              <a:buChar char="Ø"/>
            </a:pPr>
            <a:r>
              <a:rPr lang="zh-CN" altLang="en-US" sz="1700" dirty="0">
                <a:solidFill>
                  <a:prstClr val="black"/>
                </a:solidFill>
                <a:latin typeface="微软雅黑" panose="020B0503020204020204" pitchFamily="34" charset="-122"/>
                <a:ea typeface="微软雅黑" panose="020B0503020204020204" pitchFamily="34" charset="-122"/>
              </a:rPr>
              <a:t>每过</a:t>
            </a:r>
            <a:r>
              <a:rPr lang="en-US" altLang="zh-CN" sz="1700" dirty="0">
                <a:solidFill>
                  <a:prstClr val="black"/>
                </a:solidFill>
                <a:latin typeface="微软雅黑" panose="020B0503020204020204" pitchFamily="34" charset="-122"/>
                <a:ea typeface="微软雅黑" panose="020B0503020204020204" pitchFamily="34" charset="-122"/>
              </a:rPr>
              <a:t>10</a:t>
            </a:r>
            <a:r>
              <a:rPr lang="zh-CN" altLang="en-US" sz="1700" dirty="0">
                <a:solidFill>
                  <a:prstClr val="black"/>
                </a:solidFill>
                <a:latin typeface="微软雅黑" panose="020B0503020204020204" pitchFamily="34" charset="-122"/>
                <a:ea typeface="微软雅黑" panose="020B0503020204020204" pitchFamily="34" charset="-122"/>
              </a:rPr>
              <a:t>秒，如果估计的</a:t>
            </a:r>
            <a:r>
              <a:rPr lang="en-US" altLang="zh-CN" sz="1700" dirty="0">
                <a:solidFill>
                  <a:prstClr val="black"/>
                </a:solidFill>
                <a:latin typeface="微软雅黑" panose="020B0503020204020204" pitchFamily="34" charset="-122"/>
                <a:ea typeface="微软雅黑" panose="020B0503020204020204" pitchFamily="34" charset="-122"/>
              </a:rPr>
              <a:t>RTprop</a:t>
            </a:r>
            <a:r>
              <a:rPr lang="zh-CN" altLang="en-US" sz="1700" dirty="0">
                <a:solidFill>
                  <a:prstClr val="black"/>
                </a:solidFill>
                <a:latin typeface="微软雅黑" panose="020B0503020204020204" pitchFamily="34" charset="-122"/>
                <a:ea typeface="微软雅黑" panose="020B0503020204020204" pitchFamily="34" charset="-122"/>
              </a:rPr>
              <a:t>不变，就进入</a:t>
            </a:r>
            <a:r>
              <a:rPr lang="en-US" altLang="zh-CN" sz="1700" dirty="0">
                <a:solidFill>
                  <a:prstClr val="black"/>
                </a:solidFill>
                <a:latin typeface="微软雅黑" panose="020B0503020204020204" pitchFamily="34" charset="-122"/>
                <a:ea typeface="微软雅黑" panose="020B0503020204020204" pitchFamily="34" charset="-122"/>
              </a:rPr>
              <a:t>RTprop</a:t>
            </a:r>
            <a:r>
              <a:rPr lang="zh-CN" altLang="en-US" sz="1700" dirty="0">
                <a:solidFill>
                  <a:prstClr val="black"/>
                </a:solidFill>
                <a:latin typeface="微软雅黑" panose="020B0503020204020204" pitchFamily="34" charset="-122"/>
                <a:ea typeface="微软雅黑" panose="020B0503020204020204" pitchFamily="34" charset="-122"/>
              </a:rPr>
              <a:t>探测阶段</a:t>
            </a:r>
            <a:endParaRPr lang="en-US" altLang="zh-CN" sz="1700"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20000"/>
              </a:lnSpc>
              <a:spcBef>
                <a:spcPts val="450"/>
              </a:spcBef>
              <a:spcAft>
                <a:spcPts val="0"/>
              </a:spcAft>
              <a:buFont typeface="Wingdings" pitchFamily="2" charset="2"/>
              <a:buChar char="Ø"/>
            </a:pPr>
            <a:r>
              <a:rPr lang="zh-CN" altLang="en-US" sz="1700" dirty="0">
                <a:solidFill>
                  <a:prstClr val="black"/>
                </a:solidFill>
                <a:latin typeface="微软雅黑" panose="020B0503020204020204" pitchFamily="34" charset="-122"/>
                <a:ea typeface="微软雅黑" panose="020B0503020204020204" pitchFamily="34" charset="-122"/>
              </a:rPr>
              <a:t>在这段占全过程</a:t>
            </a:r>
            <a:r>
              <a:rPr lang="en-US" altLang="zh-CN" sz="1700" dirty="0">
                <a:solidFill>
                  <a:prstClr val="black"/>
                </a:solidFill>
                <a:latin typeface="微软雅黑" panose="020B0503020204020204" pitchFamily="34" charset="-122"/>
                <a:ea typeface="微软雅黑" panose="020B0503020204020204" pitchFamily="34" charset="-122"/>
              </a:rPr>
              <a:t>2%</a:t>
            </a:r>
            <a:r>
              <a:rPr lang="zh-CN" altLang="en-US" sz="1700" dirty="0">
                <a:solidFill>
                  <a:prstClr val="black"/>
                </a:solidFill>
                <a:latin typeface="微软雅黑" panose="020B0503020204020204" pitchFamily="34" charset="-122"/>
                <a:ea typeface="微软雅黑" panose="020B0503020204020204" pitchFamily="34" charset="-122"/>
              </a:rPr>
              <a:t>的时间内，</a:t>
            </a:r>
            <a:r>
              <a:rPr lang="en-US" altLang="zh-CN" sz="1700" dirty="0">
                <a:solidFill>
                  <a:prstClr val="black"/>
                </a:solidFill>
                <a:latin typeface="微软雅黑" panose="020B0503020204020204" pitchFamily="34" charset="-122"/>
                <a:ea typeface="微软雅黑" panose="020B0503020204020204" pitchFamily="34" charset="-122"/>
              </a:rPr>
              <a:t>cwnd</a:t>
            </a:r>
            <a:r>
              <a:rPr lang="zh-CN" altLang="en-US" sz="1700" dirty="0">
                <a:solidFill>
                  <a:prstClr val="black"/>
                </a:solidFill>
                <a:latin typeface="微软雅黑" panose="020B0503020204020204" pitchFamily="34" charset="-122"/>
                <a:ea typeface="微软雅黑" panose="020B0503020204020204" pitchFamily="34" charset="-122"/>
              </a:rPr>
              <a:t>固定为</a:t>
            </a:r>
            <a:r>
              <a:rPr lang="en-US" altLang="zh-CN" sz="1700" dirty="0">
                <a:solidFill>
                  <a:prstClr val="black"/>
                </a:solidFill>
                <a:latin typeface="微软雅黑" panose="020B0503020204020204" pitchFamily="34" charset="-122"/>
                <a:ea typeface="微软雅黑" panose="020B0503020204020204" pitchFamily="34" charset="-122"/>
              </a:rPr>
              <a:t>4</a:t>
            </a:r>
            <a:r>
              <a:rPr lang="zh-CN" altLang="en-US" sz="1700" dirty="0">
                <a:solidFill>
                  <a:prstClr val="black"/>
                </a:solidFill>
                <a:latin typeface="微软雅黑" panose="020B0503020204020204" pitchFamily="34" charset="-122"/>
                <a:ea typeface="微软雅黑" panose="020B0503020204020204" pitchFamily="34" charset="-122"/>
              </a:rPr>
              <a:t>个包</a:t>
            </a:r>
            <a:endParaRPr lang="en-US" altLang="zh-CN" sz="1700"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20000"/>
              </a:lnSpc>
              <a:spcBef>
                <a:spcPts val="450"/>
              </a:spcBef>
              <a:spcAft>
                <a:spcPts val="0"/>
              </a:spcAft>
              <a:buFont typeface="Wingdings" pitchFamily="2" charset="2"/>
              <a:buChar char="Ø"/>
            </a:pPr>
            <a:r>
              <a:rPr lang="zh-CN" altLang="en-US" sz="1700" dirty="0">
                <a:solidFill>
                  <a:srgbClr val="C00000"/>
                </a:solidFill>
                <a:latin typeface="微软雅黑" panose="020B0503020204020204" pitchFamily="34" charset="-122"/>
                <a:ea typeface="微软雅黑" panose="020B0503020204020204" pitchFamily="34" charset="-122"/>
              </a:rPr>
              <a:t>测得的</a:t>
            </a:r>
            <a:r>
              <a:rPr lang="en-US" altLang="zh-CN" sz="1700" dirty="0" err="1">
                <a:solidFill>
                  <a:srgbClr val="C00000"/>
                </a:solidFill>
                <a:latin typeface="微软雅黑" panose="020B0503020204020204" pitchFamily="34" charset="-122"/>
                <a:ea typeface="微软雅黑" panose="020B0503020204020204" pitchFamily="34" charset="-122"/>
              </a:rPr>
              <a:t>RTprop</a:t>
            </a:r>
            <a:r>
              <a:rPr lang="zh-CN" altLang="en-US" sz="1700" dirty="0">
                <a:solidFill>
                  <a:srgbClr val="C00000"/>
                </a:solidFill>
                <a:latin typeface="微软雅黑" panose="020B0503020204020204" pitchFamily="34" charset="-122"/>
                <a:ea typeface="微软雅黑" panose="020B0503020204020204" pitchFamily="34" charset="-122"/>
              </a:rPr>
              <a:t>作为基准，用以判断带宽检测阶段瓶颈链路中是否发生排队</a:t>
            </a:r>
            <a:endParaRPr lang="en-US" altLang="zh-CN" sz="1700" dirty="0">
              <a:solidFill>
                <a:srgbClr val="C00000"/>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20000"/>
              </a:lnSpc>
              <a:spcBef>
                <a:spcPts val="450"/>
              </a:spcBef>
              <a:spcAft>
                <a:spcPts val="0"/>
              </a:spcAft>
              <a:buFont typeface="Wingdings" pitchFamily="2" charset="2"/>
              <a:buChar char="Ø"/>
            </a:pPr>
            <a:r>
              <a:rPr lang="zh-CN" altLang="en-US" sz="1700" dirty="0">
                <a:solidFill>
                  <a:prstClr val="black"/>
                </a:solidFill>
                <a:latin typeface="微软雅黑" panose="020B0503020204020204" pitchFamily="34" charset="-122"/>
                <a:ea typeface="微软雅黑" panose="020B0503020204020204" pitchFamily="34" charset="-122"/>
              </a:rPr>
              <a:t>为抵消此阶段牺牲的发送速率，结合</a:t>
            </a:r>
            <a:r>
              <a:rPr lang="en-US" altLang="zh-CN" sz="1700" dirty="0" err="1">
                <a:solidFill>
                  <a:prstClr val="black"/>
                </a:solidFill>
                <a:latin typeface="微软雅黑" panose="020B0503020204020204" pitchFamily="34" charset="-122"/>
                <a:ea typeface="微软雅黑" panose="020B0503020204020204" pitchFamily="34" charset="-122"/>
              </a:rPr>
              <a:t>pacing_gain</a:t>
            </a:r>
            <a:r>
              <a:rPr lang="zh-CN" altLang="en-US" sz="1700" dirty="0">
                <a:solidFill>
                  <a:prstClr val="black"/>
                </a:solidFill>
                <a:latin typeface="微软雅黑" panose="020B0503020204020204" pitchFamily="34" charset="-122"/>
                <a:ea typeface="微软雅黑" panose="020B0503020204020204" pitchFamily="34" charset="-122"/>
              </a:rPr>
              <a:t>数组在后期短时间增加发送速率，保证对</a:t>
            </a:r>
            <a:r>
              <a:rPr lang="en-US" altLang="zh-CN" sz="1700" dirty="0" err="1">
                <a:solidFill>
                  <a:prstClr val="black"/>
                </a:solidFill>
                <a:latin typeface="微软雅黑" panose="020B0503020204020204" pitchFamily="34" charset="-122"/>
                <a:ea typeface="微软雅黑" panose="020B0503020204020204" pitchFamily="34" charset="-122"/>
              </a:rPr>
              <a:t>BtlBw</a:t>
            </a:r>
            <a:r>
              <a:rPr lang="zh-CN" altLang="en-US" sz="1700" dirty="0">
                <a:solidFill>
                  <a:prstClr val="black"/>
                </a:solidFill>
                <a:latin typeface="微软雅黑" panose="020B0503020204020204" pitchFamily="34" charset="-122"/>
                <a:ea typeface="微软雅黑" panose="020B0503020204020204" pitchFamily="34" charset="-122"/>
              </a:rPr>
              <a:t>的及时观测</a:t>
            </a:r>
            <a:endParaRPr lang="en-US" altLang="zh-CN" sz="1700" dirty="0">
              <a:solidFill>
                <a:prstClr val="black"/>
              </a:solidFill>
              <a:latin typeface="微软雅黑" panose="020B0503020204020204" pitchFamily="34" charset="-122"/>
              <a:ea typeface="微软雅黑" panose="020B0503020204020204" pitchFamily="34" charset="-122"/>
            </a:endParaRPr>
          </a:p>
          <a:p>
            <a:pPr marL="171438" indent="-171438" defTabSz="685749" eaLnBrk="1" fontAlgn="auto" hangingPunct="1">
              <a:lnSpc>
                <a:spcPct val="120000"/>
              </a:lnSpc>
              <a:spcBef>
                <a:spcPts val="450"/>
              </a:spcBef>
              <a:spcAft>
                <a:spcPts val="0"/>
              </a:spcAft>
              <a:buFont typeface="Wingdings" pitchFamily="2" charset="2"/>
              <a:buChar char="Ø"/>
            </a:pPr>
            <a:r>
              <a:rPr lang="en-US" altLang="zh-CN" sz="1700" dirty="0" err="1">
                <a:solidFill>
                  <a:prstClr val="black"/>
                </a:solidFill>
                <a:latin typeface="微软雅黑" panose="020B0503020204020204" pitchFamily="34" charset="-122"/>
                <a:ea typeface="微软雅黑" panose="020B0503020204020204" pitchFamily="34" charset="-122"/>
              </a:rPr>
              <a:t>pacing_gain</a:t>
            </a:r>
            <a:r>
              <a:rPr lang="zh-CN" altLang="en-US" sz="1700" dirty="0">
                <a:solidFill>
                  <a:prstClr val="black"/>
                </a:solidFill>
                <a:latin typeface="微软雅黑" panose="020B0503020204020204" pitchFamily="34" charset="-122"/>
                <a:ea typeface="微软雅黑" panose="020B0503020204020204" pitchFamily="34" charset="-122"/>
              </a:rPr>
              <a:t>数组用来微调每个状态下不同时段的拥塞窗口大小</a:t>
            </a:r>
          </a:p>
        </p:txBody>
      </p:sp>
      <p:pic>
        <p:nvPicPr>
          <p:cNvPr id="9" name="Content Placeholder 8" descr="BBRphase4.png"/>
          <p:cNvPicPr>
            <a:picLocks noGrp="1" noChangeAspect="1"/>
          </p:cNvPicPr>
          <p:nvPr>
            <p:ph idx="1"/>
          </p:nvPr>
        </p:nvPicPr>
        <p:blipFill>
          <a:blip r:embed="rId3"/>
          <a:stretch>
            <a:fillRect/>
          </a:stretch>
        </p:blipFill>
        <p:spPr>
          <a:xfrm>
            <a:off x="4475138" y="1484250"/>
            <a:ext cx="4507675" cy="2251511"/>
          </a:xfrm>
        </p:spPr>
      </p:pic>
    </p:spTree>
    <p:extLst>
      <p:ext uri="{BB962C8B-B14F-4D97-AF65-F5344CB8AC3E}">
        <p14:creationId xmlns:p14="http://schemas.microsoft.com/office/powerpoint/2010/main" val="4249513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33" y="228991"/>
            <a:ext cx="6165609" cy="659315"/>
          </a:xfrm>
        </p:spPr>
        <p:txBody>
          <a:bodyPr/>
          <a:lstStyle/>
          <a:p>
            <a:r>
              <a:rPr lang="en-US" altLang="zh-CN" dirty="0"/>
              <a:t>BBR</a:t>
            </a:r>
            <a:r>
              <a:rPr lang="zh-CN" altLang="en-US" dirty="0"/>
              <a:t>状态机</a:t>
            </a:r>
          </a:p>
        </p:txBody>
      </p:sp>
      <p:sp>
        <p:nvSpPr>
          <p:cNvPr id="4" name="Slide Number Placeholder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52</a:t>
            </a:fld>
            <a:endParaRPr kumimoji="1" lang="zh-CN" altLang="en-US" dirty="0">
              <a:solidFill>
                <a:prstClr val="black">
                  <a:tint val="75000"/>
                </a:prstClr>
              </a:solidFill>
            </a:endParaRPr>
          </a:p>
        </p:txBody>
      </p:sp>
      <p:sp>
        <p:nvSpPr>
          <p:cNvPr id="5" name="Rounded Rectangle 4"/>
          <p:cNvSpPr/>
          <p:nvPr/>
        </p:nvSpPr>
        <p:spPr>
          <a:xfrm>
            <a:off x="2368647" y="1132669"/>
            <a:ext cx="1134208" cy="511712"/>
          </a:xfrm>
          <a:prstGeom prst="roundRect">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STARTUP</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7" name="Rounded Rectangle 6"/>
          <p:cNvSpPr/>
          <p:nvPr/>
        </p:nvSpPr>
        <p:spPr>
          <a:xfrm>
            <a:off x="2368647" y="2198302"/>
            <a:ext cx="1134208" cy="511712"/>
          </a:xfrm>
          <a:prstGeom prst="roundRect">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DRAIN</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8" name="Rounded Rectangle 7"/>
          <p:cNvSpPr/>
          <p:nvPr/>
        </p:nvSpPr>
        <p:spPr>
          <a:xfrm>
            <a:off x="2368647" y="3095116"/>
            <a:ext cx="1134208" cy="511712"/>
          </a:xfrm>
          <a:prstGeom prst="roundRect">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PROBE_BW</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9" name="Rounded Rectangle 8"/>
          <p:cNvSpPr/>
          <p:nvPr/>
        </p:nvSpPr>
        <p:spPr>
          <a:xfrm>
            <a:off x="2368647" y="4034134"/>
            <a:ext cx="1134208" cy="511712"/>
          </a:xfrm>
          <a:prstGeom prst="roundRect">
            <a:avLst/>
          </a:prstGeom>
        </p:spPr>
        <p:style>
          <a:lnRef idx="2">
            <a:schemeClr val="dk1"/>
          </a:lnRef>
          <a:fillRef idx="1">
            <a:schemeClr val="lt1"/>
          </a:fillRef>
          <a:effectRef idx="0">
            <a:schemeClr val="dk1"/>
          </a:effectRef>
          <a:fontRef idx="minor">
            <a:schemeClr val="dk1"/>
          </a:fontRef>
        </p:style>
        <p:txBody>
          <a:bodyPr lIns="68576" tIns="34289" rIns="68576" bIns="34289" rtlCol="0" anchor="ctr"/>
          <a:lstStyle/>
          <a:p>
            <a:pPr algn="ct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PROBE_RTT</a:t>
            </a:r>
          </a:p>
          <a:p>
            <a:pPr algn="ct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200ms</a:t>
            </a:r>
            <a:endParaRPr lang="zh-CN" altLang="en-US" sz="1400" dirty="0">
              <a:solidFill>
                <a:prstClr val="black"/>
              </a:solidFill>
              <a:latin typeface="微软雅黑" panose="020B0503020204020204" pitchFamily="34" charset="-122"/>
              <a:ea typeface="微软雅黑" panose="020B0503020204020204" pitchFamily="34" charset="-122"/>
            </a:endParaRPr>
          </a:p>
        </p:txBody>
      </p:sp>
      <p:cxnSp>
        <p:nvCxnSpPr>
          <p:cNvPr id="11" name="Elbow Connector 10"/>
          <p:cNvCxnSpPr>
            <a:stCxn id="5" idx="3"/>
          </p:cNvCxnSpPr>
          <p:nvPr/>
        </p:nvCxnSpPr>
        <p:spPr>
          <a:xfrm>
            <a:off x="3502857" y="1388526"/>
            <a:ext cx="1181686" cy="29474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3502857" y="4334831"/>
            <a:ext cx="1181686"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p:cNvCxnSpPr>
          <p:nvPr/>
        </p:nvCxnSpPr>
        <p:spPr>
          <a:xfrm>
            <a:off x="3502858" y="2454159"/>
            <a:ext cx="1181687" cy="7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3"/>
          </p:cNvCxnSpPr>
          <p:nvPr/>
        </p:nvCxnSpPr>
        <p:spPr>
          <a:xfrm>
            <a:off x="3502858" y="3350971"/>
            <a:ext cx="1181687" cy="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07512" y="3584408"/>
            <a:ext cx="46687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2954215" y="3818438"/>
            <a:ext cx="1086134"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2847816" y="3713231"/>
            <a:ext cx="212803"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1"/>
          </p:cNvCxnSpPr>
          <p:nvPr/>
        </p:nvCxnSpPr>
        <p:spPr>
          <a:xfrm rot="10800000" flipV="1">
            <a:off x="1260818" y="4289992"/>
            <a:ext cx="11078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190214" y="2839559"/>
            <a:ext cx="2901465" cy="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260223" y="1388524"/>
            <a:ext cx="1108427" cy="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1356796" y="3822098"/>
            <a:ext cx="93697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825878" y="3350971"/>
            <a:ext cx="542770"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7" idx="0"/>
          </p:cNvCxnSpPr>
          <p:nvPr/>
        </p:nvCxnSpPr>
        <p:spPr>
          <a:xfrm rot="5400000">
            <a:off x="2658796" y="1921340"/>
            <a:ext cx="553919"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 idx="2"/>
          </p:cNvCxnSpPr>
          <p:nvPr/>
        </p:nvCxnSpPr>
        <p:spPr>
          <a:xfrm rot="5400000">
            <a:off x="2742906" y="2902266"/>
            <a:ext cx="385103" cy="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25881" y="1747216"/>
            <a:ext cx="2524967"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带宽连续三次增长不超过</a:t>
            </a:r>
            <a:r>
              <a:rPr lang="en-US" altLang="zh-CN" sz="1400" dirty="0">
                <a:solidFill>
                  <a:prstClr val="black"/>
                </a:solidFill>
                <a:latin typeface="微软雅黑" panose="020B0503020204020204" pitchFamily="34" charset="-122"/>
                <a:ea typeface="微软雅黑" panose="020B0503020204020204" pitchFamily="34" charset="-122"/>
              </a:rPr>
              <a:t>25%</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2286853" y="2761429"/>
            <a:ext cx="1400861"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en-US" altLang="zh-CN" sz="1400" dirty="0" err="1">
                <a:solidFill>
                  <a:prstClr val="black"/>
                </a:solidFill>
                <a:latin typeface="微软雅黑" panose="020B0503020204020204" pitchFamily="34" charset="-122"/>
                <a:ea typeface="微软雅黑" panose="020B0503020204020204" pitchFamily="34" charset="-122"/>
              </a:rPr>
              <a:t>Inflight</a:t>
            </a:r>
            <a:r>
              <a:rPr lang="en-US" altLang="zh-CN" sz="1400" dirty="0">
                <a:solidFill>
                  <a:prstClr val="black"/>
                </a:solidFill>
                <a:latin typeface="微软雅黑" panose="020B0503020204020204" pitchFamily="34" charset="-122"/>
                <a:ea typeface="微软雅黑" panose="020B0503020204020204" pitchFamily="34" charset="-122"/>
              </a:rPr>
              <a:t>&lt;=BDP</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4436600" y="3681730"/>
            <a:ext cx="1311751"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RTT10s</a:t>
            </a:r>
            <a:r>
              <a:rPr lang="zh-CN" altLang="en-US" sz="1400" dirty="0">
                <a:solidFill>
                  <a:prstClr val="black"/>
                </a:solidFill>
                <a:latin typeface="微软雅黑" panose="020B0503020204020204" pitchFamily="34" charset="-122"/>
                <a:ea typeface="微软雅黑" panose="020B0503020204020204" pitchFamily="34" charset="-122"/>
              </a:rPr>
              <a:t>未更新</a:t>
            </a:r>
          </a:p>
        </p:txBody>
      </p:sp>
      <p:sp>
        <p:nvSpPr>
          <p:cNvPr id="57" name="TextBox 56"/>
          <p:cNvSpPr txBox="1"/>
          <p:nvPr/>
        </p:nvSpPr>
        <p:spPr>
          <a:xfrm>
            <a:off x="3620388" y="3681730"/>
            <a:ext cx="869466"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稳定状态</a:t>
            </a:r>
          </a:p>
        </p:txBody>
      </p:sp>
      <p:sp>
        <p:nvSpPr>
          <p:cNvPr id="58" name="TextBox 57"/>
          <p:cNvSpPr txBox="1"/>
          <p:nvPr/>
        </p:nvSpPr>
        <p:spPr>
          <a:xfrm>
            <a:off x="1455853" y="3681730"/>
            <a:ext cx="869466"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带宽最大</a:t>
            </a:r>
          </a:p>
        </p:txBody>
      </p:sp>
      <p:sp>
        <p:nvSpPr>
          <p:cNvPr id="59" name="TextBox 58"/>
          <p:cNvSpPr txBox="1"/>
          <p:nvPr/>
        </p:nvSpPr>
        <p:spPr>
          <a:xfrm>
            <a:off x="758756" y="2599232"/>
            <a:ext cx="1052208" cy="288539"/>
          </a:xfrm>
          <a:prstGeom prst="rect">
            <a:avLst/>
          </a:prstGeom>
          <a:noFill/>
        </p:spPr>
        <p:txBody>
          <a:bodyPr wrap="none" lIns="68576" tIns="34289" rIns="68576" bIns="34289" rtlCol="0">
            <a:spAutoFit/>
          </a:bodyPr>
          <a:lstStyle/>
          <a:p>
            <a:pPr defTabSz="685749"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带宽未最大</a:t>
            </a:r>
          </a:p>
        </p:txBody>
      </p:sp>
      <p:sp>
        <p:nvSpPr>
          <p:cNvPr id="3" name="矩形 2"/>
          <p:cNvSpPr/>
          <p:nvPr/>
        </p:nvSpPr>
        <p:spPr>
          <a:xfrm>
            <a:off x="5440616" y="1669577"/>
            <a:ext cx="2708106" cy="346247"/>
          </a:xfrm>
          <a:prstGeom prst="rect">
            <a:avLst/>
          </a:prstGeom>
        </p:spPr>
        <p:txBody>
          <a:bodyPr wrap="none" lIns="68576" tIns="34289" rIns="68576" bIns="34289">
            <a:spAutoFit/>
          </a:bodyPr>
          <a:lstStyle/>
          <a:p>
            <a:pPr defTabSz="685749" eaLnBrk="1" fontAlgn="auto" hangingPunct="1">
              <a:spcBef>
                <a:spcPts val="0"/>
              </a:spcBef>
              <a:spcAft>
                <a:spcPts val="0"/>
              </a:spcAft>
            </a:pPr>
            <a:r>
              <a:rPr lang="en-US" altLang="zh-CN" dirty="0">
                <a:solidFill>
                  <a:prstClr val="black"/>
                </a:solidFill>
                <a:latin typeface="微软雅黑" panose="020B0503020204020204" pitchFamily="34" charset="-122"/>
                <a:ea typeface="微软雅黑" panose="020B0503020204020204" pitchFamily="34" charset="-122"/>
              </a:rPr>
              <a:t>BBR已实现在Linux 4.9中</a:t>
            </a:r>
          </a:p>
        </p:txBody>
      </p:sp>
    </p:spTree>
    <p:extLst>
      <p:ext uri="{BB962C8B-B14F-4D97-AF65-F5344CB8AC3E}">
        <p14:creationId xmlns:p14="http://schemas.microsoft.com/office/powerpoint/2010/main" val="1433065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856004-0B81-4323-9536-DB023C0CE3AE}"/>
              </a:ext>
            </a:extLst>
          </p:cNvPr>
          <p:cNvSpPr>
            <a:spLocks noGrp="1"/>
          </p:cNvSpPr>
          <p:nvPr>
            <p:ph type="title"/>
          </p:nvPr>
        </p:nvSpPr>
        <p:spPr/>
        <p:txBody>
          <a:bodyPr/>
          <a:lstStyle/>
          <a:p>
            <a:r>
              <a:rPr lang="en-US" altLang="zh-CN" dirty="0"/>
              <a:t>TCP</a:t>
            </a:r>
            <a:r>
              <a:rPr lang="zh-CN" altLang="en-US" dirty="0"/>
              <a:t>存在的问题</a:t>
            </a:r>
          </a:p>
        </p:txBody>
      </p:sp>
      <p:sp>
        <p:nvSpPr>
          <p:cNvPr id="3" name="内容占位符 2">
            <a:extLst>
              <a:ext uri="{FF2B5EF4-FFF2-40B4-BE49-F238E27FC236}">
                <a16:creationId xmlns:a16="http://schemas.microsoft.com/office/drawing/2014/main" xmlns="" id="{8A59381D-70C5-45BD-8235-62FFD8B18209}"/>
              </a:ext>
            </a:extLst>
          </p:cNvPr>
          <p:cNvSpPr>
            <a:spLocks noGrp="1"/>
          </p:cNvSpPr>
          <p:nvPr>
            <p:ph idx="1"/>
          </p:nvPr>
        </p:nvSpPr>
        <p:spPr>
          <a:xfrm>
            <a:off x="381482" y="1138541"/>
            <a:ext cx="5448225" cy="3345285"/>
          </a:xfrm>
        </p:spPr>
        <p:txBody>
          <a:bodyPr>
            <a:noAutofit/>
          </a:bodyPr>
          <a:lstStyle/>
          <a:p>
            <a:pPr marL="270266" indent="-270266">
              <a:lnSpc>
                <a:spcPct val="120000"/>
              </a:lnSpc>
            </a:pPr>
            <a:r>
              <a:rPr lang="en-US" altLang="zh-CN" dirty="0">
                <a:latin typeface="微软雅黑" panose="020B0503020204020204" pitchFamily="34" charset="-122"/>
                <a:ea typeface="微软雅黑" panose="020B0503020204020204" pitchFamily="34" charset="-122"/>
              </a:rPr>
              <a:t>TCP </a:t>
            </a:r>
            <a:r>
              <a:rPr lang="zh-CN" altLang="en-US" dirty="0">
                <a:latin typeface="微软雅黑" panose="020B0503020204020204" pitchFamily="34" charset="-122"/>
                <a:ea typeface="微软雅黑" panose="020B0503020204020204" pitchFamily="34" charset="-122"/>
              </a:rPr>
              <a:t>实现在操作系统内核中</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作为传输优化的最终受益者，</a:t>
            </a:r>
            <a:r>
              <a:rPr lang="zh-CN" altLang="en-US" dirty="0">
                <a:solidFill>
                  <a:srgbClr val="C00000"/>
                </a:solidFill>
                <a:latin typeface="微软雅黑" panose="020B0503020204020204" pitchFamily="34" charset="-122"/>
                <a:ea typeface="微软雅黑" panose="020B0503020204020204" pitchFamily="34" charset="-122"/>
              </a:rPr>
              <a:t>应用无法对</a:t>
            </a:r>
            <a:r>
              <a:rPr lang="en-US" altLang="zh-CN" dirty="0">
                <a:solidFill>
                  <a:srgbClr val="C00000"/>
                </a:solidFill>
                <a:latin typeface="微软雅黑" panose="020B0503020204020204" pitchFamily="34" charset="-122"/>
                <a:ea typeface="微软雅黑" panose="020B0503020204020204" pitchFamily="34" charset="-122"/>
              </a:rPr>
              <a:t>TCP</a:t>
            </a:r>
            <a:r>
              <a:rPr lang="zh-CN" altLang="en-US" dirty="0">
                <a:solidFill>
                  <a:srgbClr val="C00000"/>
                </a:solidFill>
                <a:latin typeface="微软雅黑" panose="020B0503020204020204" pitchFamily="34" charset="-122"/>
                <a:ea typeface="微软雅黑" panose="020B0503020204020204" pitchFamily="34" charset="-122"/>
              </a:rPr>
              <a:t>进行修改</a:t>
            </a:r>
            <a:endParaRPr lang="en-US" altLang="zh-CN" dirty="0">
              <a:solidFill>
                <a:srgbClr val="C00000"/>
              </a:solidFill>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操作系统的更新往往跟不上应用的需求和节奏</a:t>
            </a:r>
            <a:endParaRPr lang="en-US" altLang="zh-CN" dirty="0">
              <a:latin typeface="微软雅黑" panose="020B0503020204020204" pitchFamily="34" charset="-122"/>
              <a:ea typeface="微软雅黑" panose="020B0503020204020204" pitchFamily="34" charset="-122"/>
            </a:endParaRPr>
          </a:p>
          <a:p>
            <a:pPr marL="270266" indent="-270266">
              <a:lnSpc>
                <a:spcPct val="120000"/>
              </a:lnSpc>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体系握手时延大</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互联网上的大趋势：</a:t>
            </a:r>
            <a:r>
              <a:rPr lang="zh-CN" altLang="en-US" dirty="0">
                <a:solidFill>
                  <a:srgbClr val="C00000"/>
                </a:solidFill>
                <a:latin typeface="微软雅黑" panose="020B0503020204020204" pitchFamily="34" charset="-122"/>
                <a:ea typeface="微软雅黑" panose="020B0503020204020204" pitchFamily="34" charset="-122"/>
              </a:rPr>
              <a:t>低时延需求</a:t>
            </a:r>
            <a:r>
              <a:rPr lang="zh-CN" altLang="en-US" dirty="0">
                <a:latin typeface="微软雅黑" panose="020B0503020204020204" pitchFamily="34" charset="-122"/>
                <a:ea typeface="微软雅黑" panose="020B0503020204020204" pitchFamily="34" charset="-122"/>
              </a:rPr>
              <a:t>越来越强烈；加密流量占比越来越大</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en-US" altLang="zh-CN" dirty="0">
                <a:latin typeface="微软雅黑" panose="020B0503020204020204" pitchFamily="34" charset="-122"/>
                <a:ea typeface="微软雅黑" panose="020B0503020204020204" pitchFamily="34" charset="-122"/>
              </a:rPr>
              <a:t>TLS(</a:t>
            </a:r>
            <a:r>
              <a:rPr lang="zh-CN" altLang="en-US" dirty="0">
                <a:latin typeface="微软雅黑" panose="020B0503020204020204" pitchFamily="34" charset="-122"/>
                <a:ea typeface="微软雅黑" panose="020B0503020204020204" pitchFamily="34" charset="-122"/>
              </a:rPr>
              <a:t>传输层安全性协议</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的体系握手时延很大，传输前需要</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RTT</a:t>
            </a:r>
            <a:r>
              <a:rPr lang="zh-CN" altLang="en-US" dirty="0">
                <a:latin typeface="微软雅黑" panose="020B0503020204020204" pitchFamily="34" charset="-122"/>
                <a:ea typeface="微软雅黑" panose="020B0503020204020204" pitchFamily="34" charset="-122"/>
              </a:rPr>
              <a:t>进行握手</a:t>
            </a:r>
            <a:endParaRPr lang="en-US" altLang="zh-CN"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xmlns="" id="{71BADCFC-EF52-45E0-9754-925399D04086}"/>
              </a:ext>
            </a:extLst>
          </p:cNvPr>
          <p:cNvGrpSpPr/>
          <p:nvPr/>
        </p:nvGrpSpPr>
        <p:grpSpPr>
          <a:xfrm>
            <a:off x="5715407" y="2663199"/>
            <a:ext cx="3218795" cy="1887785"/>
            <a:chOff x="7813189" y="3639948"/>
            <a:chExt cx="4291726" cy="2517047"/>
          </a:xfrm>
        </p:grpSpPr>
        <p:pic>
          <p:nvPicPr>
            <p:cNvPr id="6" name="图片 5">
              <a:extLst>
                <a:ext uri="{FF2B5EF4-FFF2-40B4-BE49-F238E27FC236}">
                  <a16:creationId xmlns:a16="http://schemas.microsoft.com/office/drawing/2014/main" xmlns="" id="{77D337B3-6567-411E-B067-1309001053CA}"/>
                </a:ext>
              </a:extLst>
            </p:cNvPr>
            <p:cNvPicPr>
              <a:picLocks noChangeAspect="1"/>
            </p:cNvPicPr>
            <p:nvPr/>
          </p:nvPicPr>
          <p:blipFill>
            <a:blip r:embed="rId4"/>
            <a:stretch>
              <a:fillRect/>
            </a:stretch>
          </p:blipFill>
          <p:spPr>
            <a:xfrm>
              <a:off x="7813189" y="3639948"/>
              <a:ext cx="4291726" cy="1847089"/>
            </a:xfrm>
            <a:prstGeom prst="rect">
              <a:avLst/>
            </a:prstGeom>
          </p:spPr>
        </p:pic>
        <p:sp>
          <p:nvSpPr>
            <p:cNvPr id="12" name="文本框 11">
              <a:extLst>
                <a:ext uri="{FF2B5EF4-FFF2-40B4-BE49-F238E27FC236}">
                  <a16:creationId xmlns:a16="http://schemas.microsoft.com/office/drawing/2014/main" xmlns="" id="{EFDEC447-FB69-4115-8600-D9FD219BEDF3}"/>
                </a:ext>
              </a:extLst>
            </p:cNvPr>
            <p:cNvSpPr txBox="1"/>
            <p:nvPr/>
          </p:nvSpPr>
          <p:spPr>
            <a:xfrm>
              <a:off x="8690852" y="5459368"/>
              <a:ext cx="3196584" cy="697627"/>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近年来加密流量占比迅速上升</a:t>
              </a:r>
            </a:p>
          </p:txBody>
        </p:sp>
      </p:grpSp>
      <p:sp>
        <p:nvSpPr>
          <p:cNvPr id="8" name="灯片编号占位符 3">
            <a:extLst>
              <a:ext uri="{FF2B5EF4-FFF2-40B4-BE49-F238E27FC236}">
                <a16:creationId xmlns:a16="http://schemas.microsoft.com/office/drawing/2014/main" xmlns="" id="{E852B801-B608-C343-9A93-C7F2EAAC62BE}"/>
              </a:ext>
            </a:extLst>
          </p:cNvPr>
          <p:cNvSpPr>
            <a:spLocks noGrp="1"/>
          </p:cNvSpPr>
          <p:nvPr>
            <p:ph type="sldNum" sz="quarter" idx="12"/>
          </p:nvPr>
        </p:nvSpPr>
        <p:spPr>
          <a:xfrm>
            <a:off x="6457950" y="4767264"/>
            <a:ext cx="2057400" cy="273844"/>
          </a:xfrm>
        </p:spPr>
        <p:txBody>
          <a:bodyPr/>
          <a:lstStyle/>
          <a:p>
            <a:fld id="{8D4D1E41-7A09-AB4A-A4E1-09765ADA2698}" type="slidenum">
              <a:rPr kumimoji="1" lang="zh-CN" altLang="en-US" smtClean="0">
                <a:solidFill>
                  <a:prstClr val="black">
                    <a:tint val="75000"/>
                  </a:prstClr>
                </a:solidFill>
              </a:rPr>
              <a:pPr/>
              <a:t>53</a:t>
            </a:fld>
            <a:endParaRPr kumimoji="1" lang="zh-CN" altLang="en-US" dirty="0">
              <a:solidFill>
                <a:prstClr val="black">
                  <a:tint val="75000"/>
                </a:prstClr>
              </a:solidFill>
            </a:endParaRPr>
          </a:p>
        </p:txBody>
      </p:sp>
    </p:spTree>
    <p:custDataLst>
      <p:tags r:id="rId1"/>
    </p:custDataLst>
    <p:extLst>
      <p:ext uri="{BB962C8B-B14F-4D97-AF65-F5344CB8AC3E}">
        <p14:creationId xmlns:p14="http://schemas.microsoft.com/office/powerpoint/2010/main" val="28918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856004-0B81-4323-9536-DB023C0CE3AE}"/>
              </a:ext>
            </a:extLst>
          </p:cNvPr>
          <p:cNvSpPr>
            <a:spLocks noGrp="1"/>
          </p:cNvSpPr>
          <p:nvPr>
            <p:ph type="title"/>
          </p:nvPr>
        </p:nvSpPr>
        <p:spPr/>
        <p:txBody>
          <a:bodyPr/>
          <a:lstStyle/>
          <a:p>
            <a:r>
              <a:rPr lang="en-US" altLang="zh-CN" dirty="0"/>
              <a:t>TCP</a:t>
            </a:r>
            <a:r>
              <a:rPr lang="zh-CN" altLang="en-US" dirty="0"/>
              <a:t>存在的问题</a:t>
            </a:r>
          </a:p>
        </p:txBody>
      </p:sp>
      <p:sp>
        <p:nvSpPr>
          <p:cNvPr id="3" name="内容占位符 2">
            <a:extLst>
              <a:ext uri="{FF2B5EF4-FFF2-40B4-BE49-F238E27FC236}">
                <a16:creationId xmlns:a16="http://schemas.microsoft.com/office/drawing/2014/main" xmlns="" id="{8A59381D-70C5-45BD-8235-62FFD8B18209}"/>
              </a:ext>
            </a:extLst>
          </p:cNvPr>
          <p:cNvSpPr>
            <a:spLocks noGrp="1"/>
          </p:cNvSpPr>
          <p:nvPr>
            <p:ph idx="1"/>
          </p:nvPr>
        </p:nvSpPr>
        <p:spPr>
          <a:xfrm>
            <a:off x="212392" y="1113228"/>
            <a:ext cx="5639612" cy="3632674"/>
          </a:xfrm>
        </p:spPr>
        <p:txBody>
          <a:bodyPr>
            <a:normAutofit/>
          </a:bodyPr>
          <a:lstStyle/>
          <a:p>
            <a:pPr>
              <a:lnSpc>
                <a:spcPct val="120000"/>
              </a:lnSpc>
            </a:pPr>
            <a:r>
              <a:rPr lang="en-US" altLang="zh-CN" dirty="0"/>
              <a:t>TCP</a:t>
            </a:r>
            <a:r>
              <a:rPr lang="zh-CN" altLang="en-US" dirty="0"/>
              <a:t>多流复用存在队头阻塞问题</a:t>
            </a:r>
            <a:endParaRPr lang="en-US" altLang="zh-CN" dirty="0"/>
          </a:p>
          <a:p>
            <a:pPr lvl="1">
              <a:lnSpc>
                <a:spcPct val="120000"/>
              </a:lnSpc>
            </a:pPr>
            <a:r>
              <a:rPr lang="zh-CN" altLang="en-US" dirty="0"/>
              <a:t>当前的应用</a:t>
            </a:r>
            <a:r>
              <a:rPr lang="zh-CN" altLang="en-US" sz="1600" dirty="0"/>
              <a:t>普遍</a:t>
            </a:r>
            <a:r>
              <a:rPr lang="zh-CN" altLang="en-US" dirty="0"/>
              <a:t>比较复杂，常需要同时传输多个元素</a:t>
            </a:r>
            <a:endParaRPr lang="en-US" altLang="zh-CN" dirty="0"/>
          </a:p>
          <a:p>
            <a:pPr lvl="2">
              <a:lnSpc>
                <a:spcPct val="120000"/>
              </a:lnSpc>
            </a:pPr>
            <a:r>
              <a:rPr lang="zh-CN" altLang="en-US" sz="1700" dirty="0"/>
              <a:t>例如：网页传输中，每个单独的图片即为一个数据流，不同数据流之间相互独立。为每个数据建立一个</a:t>
            </a:r>
            <a:r>
              <a:rPr lang="en-US" altLang="zh-CN" sz="1700" dirty="0"/>
              <a:t>TCP</a:t>
            </a:r>
            <a:r>
              <a:rPr lang="zh-CN" altLang="en-US" sz="1700" dirty="0"/>
              <a:t>连接很低效（尤其对于小流，单独建立连接成本高昂），因此出现了</a:t>
            </a:r>
            <a:r>
              <a:rPr lang="zh-CN" altLang="en-US" sz="1700" dirty="0">
                <a:solidFill>
                  <a:srgbClr val="C00000"/>
                </a:solidFill>
              </a:rPr>
              <a:t>多流复用</a:t>
            </a:r>
            <a:endParaRPr lang="en-US" altLang="zh-CN" sz="1700" dirty="0"/>
          </a:p>
          <a:p>
            <a:pPr lvl="1">
              <a:lnSpc>
                <a:spcPct val="120000"/>
              </a:lnSpc>
            </a:pPr>
            <a:r>
              <a:rPr lang="en-US" altLang="zh-CN" dirty="0"/>
              <a:t>TCP</a:t>
            </a:r>
            <a:r>
              <a:rPr lang="zh-CN" altLang="en-US" dirty="0"/>
              <a:t>传输需要保持</a:t>
            </a:r>
            <a:r>
              <a:rPr lang="zh-CN" altLang="en-US" dirty="0">
                <a:solidFill>
                  <a:srgbClr val="C00000"/>
                </a:solidFill>
              </a:rPr>
              <a:t>有序性</a:t>
            </a:r>
            <a:endParaRPr lang="en-US" altLang="zh-CN" dirty="0"/>
          </a:p>
          <a:p>
            <a:pPr lvl="2">
              <a:lnSpc>
                <a:spcPct val="120000"/>
              </a:lnSpc>
            </a:pPr>
            <a:r>
              <a:rPr lang="zh-CN" altLang="en-US" sz="1700" dirty="0"/>
              <a:t>出现丢包时，后面的数据需要等丢失的包重传完成才能使用，这就导致了队头阻塞</a:t>
            </a:r>
            <a:endParaRPr lang="en-US" altLang="zh-CN" sz="1700" dirty="0"/>
          </a:p>
        </p:txBody>
      </p:sp>
      <p:grpSp>
        <p:nvGrpSpPr>
          <p:cNvPr id="15" name="组合 14">
            <a:extLst>
              <a:ext uri="{FF2B5EF4-FFF2-40B4-BE49-F238E27FC236}">
                <a16:creationId xmlns:a16="http://schemas.microsoft.com/office/drawing/2014/main" xmlns="" id="{A1C29E4A-8A6A-4B43-AB8A-CF2E4DA8BEE7}"/>
              </a:ext>
            </a:extLst>
          </p:cNvPr>
          <p:cNvGrpSpPr/>
          <p:nvPr/>
        </p:nvGrpSpPr>
        <p:grpSpPr>
          <a:xfrm>
            <a:off x="5850533" y="2660461"/>
            <a:ext cx="3268404" cy="2086697"/>
            <a:chOff x="7619004" y="2551291"/>
            <a:chExt cx="4581179" cy="2782262"/>
          </a:xfrm>
        </p:grpSpPr>
        <p:grpSp>
          <p:nvGrpSpPr>
            <p:cNvPr id="7" name="组合 6">
              <a:extLst>
                <a:ext uri="{FF2B5EF4-FFF2-40B4-BE49-F238E27FC236}">
                  <a16:creationId xmlns:a16="http://schemas.microsoft.com/office/drawing/2014/main" xmlns="" id="{C987BDD5-B504-4247-90D2-8F74BC1965D9}"/>
                </a:ext>
              </a:extLst>
            </p:cNvPr>
            <p:cNvGrpSpPr/>
            <p:nvPr/>
          </p:nvGrpSpPr>
          <p:grpSpPr>
            <a:xfrm>
              <a:off x="7621066" y="2551291"/>
              <a:ext cx="4417756" cy="1209272"/>
              <a:chOff x="7784958" y="4022527"/>
              <a:chExt cx="4417756" cy="1209272"/>
            </a:xfrm>
          </p:grpSpPr>
          <p:grpSp>
            <p:nvGrpSpPr>
              <p:cNvPr id="5" name="组合 4">
                <a:extLst>
                  <a:ext uri="{FF2B5EF4-FFF2-40B4-BE49-F238E27FC236}">
                    <a16:creationId xmlns:a16="http://schemas.microsoft.com/office/drawing/2014/main" xmlns="" id="{EF1F7841-0CF0-4D49-9853-34EECE044B28}"/>
                  </a:ext>
                </a:extLst>
              </p:cNvPr>
              <p:cNvGrpSpPr/>
              <p:nvPr/>
            </p:nvGrpSpPr>
            <p:grpSpPr>
              <a:xfrm>
                <a:off x="7784958" y="4022527"/>
                <a:ext cx="4417756" cy="1088333"/>
                <a:chOff x="7784958" y="4022527"/>
                <a:chExt cx="4417756" cy="1088333"/>
              </a:xfrm>
            </p:grpSpPr>
            <p:sp>
              <p:nvSpPr>
                <p:cNvPr id="43" name="矩形 42">
                  <a:extLst>
                    <a:ext uri="{FF2B5EF4-FFF2-40B4-BE49-F238E27FC236}">
                      <a16:creationId xmlns:a16="http://schemas.microsoft.com/office/drawing/2014/main" xmlns="" id="{E441A623-371F-4806-8796-A19A55C3B5ED}"/>
                    </a:ext>
                  </a:extLst>
                </p:cNvPr>
                <p:cNvSpPr/>
                <p:nvPr/>
              </p:nvSpPr>
              <p:spPr>
                <a:xfrm>
                  <a:off x="10376677" y="4022527"/>
                  <a:ext cx="796379" cy="3216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100">
                    <a:solidFill>
                      <a:prstClr val="white"/>
                    </a:solidFill>
                  </a:endParaRPr>
                </a:p>
              </p:txBody>
            </p:sp>
            <p:sp>
              <p:nvSpPr>
                <p:cNvPr id="44" name="矩形 43">
                  <a:extLst>
                    <a:ext uri="{FF2B5EF4-FFF2-40B4-BE49-F238E27FC236}">
                      <a16:creationId xmlns:a16="http://schemas.microsoft.com/office/drawing/2014/main" xmlns="" id="{5D43C4DC-2DF5-4820-9E72-F6DEEAEB9743}"/>
                    </a:ext>
                  </a:extLst>
                </p:cNvPr>
                <p:cNvSpPr/>
                <p:nvPr/>
              </p:nvSpPr>
              <p:spPr>
                <a:xfrm>
                  <a:off x="10380938" y="4363950"/>
                  <a:ext cx="796379" cy="3216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100">
                    <a:solidFill>
                      <a:prstClr val="white"/>
                    </a:solidFill>
                  </a:endParaRPr>
                </a:p>
              </p:txBody>
            </p:sp>
            <p:sp>
              <p:nvSpPr>
                <p:cNvPr id="45" name="矩形 44">
                  <a:extLst>
                    <a:ext uri="{FF2B5EF4-FFF2-40B4-BE49-F238E27FC236}">
                      <a16:creationId xmlns:a16="http://schemas.microsoft.com/office/drawing/2014/main" xmlns="" id="{5A128ECC-A4B7-4986-AE15-FD7759034AF7}"/>
                    </a:ext>
                  </a:extLst>
                </p:cNvPr>
                <p:cNvSpPr/>
                <p:nvPr/>
              </p:nvSpPr>
              <p:spPr>
                <a:xfrm>
                  <a:off x="10383426" y="4707102"/>
                  <a:ext cx="796379" cy="3216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100">
                    <a:solidFill>
                      <a:prstClr val="white"/>
                    </a:solidFill>
                  </a:endParaRPr>
                </a:p>
              </p:txBody>
            </p:sp>
            <p:grpSp>
              <p:nvGrpSpPr>
                <p:cNvPr id="10" name="组合 9">
                  <a:extLst>
                    <a:ext uri="{FF2B5EF4-FFF2-40B4-BE49-F238E27FC236}">
                      <a16:creationId xmlns:a16="http://schemas.microsoft.com/office/drawing/2014/main" xmlns="" id="{DE5073A9-5FE4-475E-872F-41D44A7BABDE}"/>
                    </a:ext>
                  </a:extLst>
                </p:cNvPr>
                <p:cNvGrpSpPr/>
                <p:nvPr/>
              </p:nvGrpSpPr>
              <p:grpSpPr>
                <a:xfrm>
                  <a:off x="7784958" y="4126999"/>
                  <a:ext cx="4417756" cy="983861"/>
                  <a:chOff x="7755552" y="4227412"/>
                  <a:chExt cx="4417756" cy="983861"/>
                </a:xfrm>
              </p:grpSpPr>
              <p:grpSp>
                <p:nvGrpSpPr>
                  <p:cNvPr id="8" name="组合 7">
                    <a:extLst>
                      <a:ext uri="{FF2B5EF4-FFF2-40B4-BE49-F238E27FC236}">
                        <a16:creationId xmlns:a16="http://schemas.microsoft.com/office/drawing/2014/main" xmlns="" id="{6CF9D765-FBFA-497A-AB07-7A2DB4685684}"/>
                      </a:ext>
                    </a:extLst>
                  </p:cNvPr>
                  <p:cNvGrpSpPr/>
                  <p:nvPr/>
                </p:nvGrpSpPr>
                <p:grpSpPr>
                  <a:xfrm>
                    <a:off x="8018836" y="4227412"/>
                    <a:ext cx="3988518" cy="629788"/>
                    <a:chOff x="8536308" y="4604893"/>
                    <a:chExt cx="3548703" cy="453759"/>
                  </a:xfrm>
                </p:grpSpPr>
                <p:sp>
                  <p:nvSpPr>
                    <p:cNvPr id="14" name="iconfont-11899-5650918">
                      <a:extLst>
                        <a:ext uri="{FF2B5EF4-FFF2-40B4-BE49-F238E27FC236}">
                          <a16:creationId xmlns:a16="http://schemas.microsoft.com/office/drawing/2014/main" xmlns="" id="{38328C62-E5A5-4FEE-B1E6-637D75D5518B}"/>
                        </a:ext>
                      </a:extLst>
                    </p:cNvPr>
                    <p:cNvSpPr/>
                    <p:nvPr/>
                  </p:nvSpPr>
                  <p:spPr>
                    <a:xfrm>
                      <a:off x="11475326" y="4640497"/>
                      <a:ext cx="609685" cy="377677"/>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9977" h="431649">
                          <a:moveTo>
                            <a:pt x="284159" y="321285"/>
                          </a:moveTo>
                          <a:lnTo>
                            <a:pt x="449017" y="321285"/>
                          </a:lnTo>
                          <a:cubicBezTo>
                            <a:pt x="457117" y="321285"/>
                            <a:pt x="463615" y="327771"/>
                            <a:pt x="463615" y="335857"/>
                          </a:cubicBezTo>
                          <a:cubicBezTo>
                            <a:pt x="463615" y="343854"/>
                            <a:pt x="457117" y="350429"/>
                            <a:pt x="449017" y="350429"/>
                          </a:cubicBezTo>
                          <a:lnTo>
                            <a:pt x="284159" y="350429"/>
                          </a:lnTo>
                          <a:cubicBezTo>
                            <a:pt x="276058" y="350429"/>
                            <a:pt x="269560" y="343854"/>
                            <a:pt x="269560" y="335857"/>
                          </a:cubicBezTo>
                          <a:cubicBezTo>
                            <a:pt x="269560" y="327771"/>
                            <a:pt x="276058" y="321285"/>
                            <a:pt x="284159" y="321285"/>
                          </a:cubicBezTo>
                          <a:close/>
                          <a:moveTo>
                            <a:pt x="149563" y="317121"/>
                          </a:moveTo>
                          <a:cubicBezTo>
                            <a:pt x="159832" y="317121"/>
                            <a:pt x="168157" y="325462"/>
                            <a:pt x="168157" y="335751"/>
                          </a:cubicBezTo>
                          <a:cubicBezTo>
                            <a:pt x="168157" y="346040"/>
                            <a:pt x="159832" y="354381"/>
                            <a:pt x="149563" y="354381"/>
                          </a:cubicBezTo>
                          <a:cubicBezTo>
                            <a:pt x="139294" y="354381"/>
                            <a:pt x="130969" y="346040"/>
                            <a:pt x="130969" y="335751"/>
                          </a:cubicBezTo>
                          <a:cubicBezTo>
                            <a:pt x="130969" y="325462"/>
                            <a:pt x="139294" y="317121"/>
                            <a:pt x="149563" y="317121"/>
                          </a:cubicBezTo>
                          <a:close/>
                          <a:moveTo>
                            <a:pt x="84367" y="268658"/>
                          </a:moveTo>
                          <a:cubicBezTo>
                            <a:pt x="53841" y="268658"/>
                            <a:pt x="29012" y="293365"/>
                            <a:pt x="29012" y="323848"/>
                          </a:cubicBezTo>
                          <a:lnTo>
                            <a:pt x="29012" y="347577"/>
                          </a:lnTo>
                          <a:cubicBezTo>
                            <a:pt x="29012" y="377882"/>
                            <a:pt x="53841" y="402677"/>
                            <a:pt x="84367" y="402677"/>
                          </a:cubicBezTo>
                          <a:lnTo>
                            <a:pt x="495699" y="402677"/>
                          </a:lnTo>
                          <a:cubicBezTo>
                            <a:pt x="526136" y="402677"/>
                            <a:pt x="550876" y="377971"/>
                            <a:pt x="550876" y="347577"/>
                          </a:cubicBezTo>
                          <a:lnTo>
                            <a:pt x="550876" y="323759"/>
                          </a:lnTo>
                          <a:cubicBezTo>
                            <a:pt x="550876" y="320293"/>
                            <a:pt x="550520" y="317005"/>
                            <a:pt x="549986" y="313627"/>
                          </a:cubicBezTo>
                          <a:lnTo>
                            <a:pt x="548206" y="306695"/>
                          </a:lnTo>
                          <a:cubicBezTo>
                            <a:pt x="540909" y="284655"/>
                            <a:pt x="520173" y="268658"/>
                            <a:pt x="495699" y="268658"/>
                          </a:cubicBezTo>
                          <a:close/>
                          <a:moveTo>
                            <a:pt x="140345" y="29150"/>
                          </a:moveTo>
                          <a:cubicBezTo>
                            <a:pt x="118896" y="29150"/>
                            <a:pt x="100208" y="43636"/>
                            <a:pt x="95046" y="64432"/>
                          </a:cubicBezTo>
                          <a:lnTo>
                            <a:pt x="46989" y="248485"/>
                          </a:lnTo>
                          <a:cubicBezTo>
                            <a:pt x="58202" y="242797"/>
                            <a:pt x="70928" y="239598"/>
                            <a:pt x="84367" y="239598"/>
                          </a:cubicBezTo>
                          <a:lnTo>
                            <a:pt x="495610" y="239598"/>
                          </a:lnTo>
                          <a:cubicBezTo>
                            <a:pt x="509138" y="239598"/>
                            <a:pt x="521864" y="242886"/>
                            <a:pt x="533255" y="248574"/>
                          </a:cubicBezTo>
                          <a:lnTo>
                            <a:pt x="486444" y="65320"/>
                          </a:lnTo>
                          <a:cubicBezTo>
                            <a:pt x="481371" y="43991"/>
                            <a:pt x="462594" y="29150"/>
                            <a:pt x="440879" y="29150"/>
                          </a:cubicBezTo>
                          <a:close/>
                          <a:moveTo>
                            <a:pt x="140345" y="0"/>
                          </a:moveTo>
                          <a:lnTo>
                            <a:pt x="440790" y="0"/>
                          </a:lnTo>
                          <a:cubicBezTo>
                            <a:pt x="476121" y="0"/>
                            <a:pt x="506379" y="23906"/>
                            <a:pt x="514566" y="58300"/>
                          </a:cubicBezTo>
                          <a:lnTo>
                            <a:pt x="576061" y="298342"/>
                          </a:lnTo>
                          <a:cubicBezTo>
                            <a:pt x="578553" y="306429"/>
                            <a:pt x="579977" y="314961"/>
                            <a:pt x="579977" y="323848"/>
                          </a:cubicBezTo>
                          <a:lnTo>
                            <a:pt x="579977" y="347577"/>
                          </a:lnTo>
                          <a:cubicBezTo>
                            <a:pt x="579977" y="393879"/>
                            <a:pt x="542244" y="431649"/>
                            <a:pt x="495699" y="431649"/>
                          </a:cubicBezTo>
                          <a:lnTo>
                            <a:pt x="84367" y="431649"/>
                          </a:lnTo>
                          <a:cubicBezTo>
                            <a:pt x="37822" y="431649"/>
                            <a:pt x="0" y="393968"/>
                            <a:pt x="0" y="347577"/>
                          </a:cubicBezTo>
                          <a:lnTo>
                            <a:pt x="0" y="323848"/>
                          </a:lnTo>
                          <a:cubicBezTo>
                            <a:pt x="0" y="317360"/>
                            <a:pt x="801" y="310961"/>
                            <a:pt x="2225" y="304740"/>
                          </a:cubicBezTo>
                          <a:cubicBezTo>
                            <a:pt x="2225" y="304563"/>
                            <a:pt x="2225" y="304296"/>
                            <a:pt x="2314" y="304029"/>
                          </a:cubicBezTo>
                          <a:lnTo>
                            <a:pt x="66746" y="57233"/>
                          </a:lnTo>
                          <a:cubicBezTo>
                            <a:pt x="75289" y="23551"/>
                            <a:pt x="105458" y="0"/>
                            <a:pt x="140345" y="0"/>
                          </a:cubicBezTo>
                          <a:close/>
                        </a:path>
                      </a:pathLst>
                    </a:cu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100" dirty="0">
                        <a:solidFill>
                          <a:prstClr val="white"/>
                        </a:solidFill>
                      </a:endParaRPr>
                    </a:p>
                  </p:txBody>
                </p:sp>
                <p:sp>
                  <p:nvSpPr>
                    <p:cNvPr id="18" name="iconfont-11899-5650918">
                      <a:extLst>
                        <a:ext uri="{FF2B5EF4-FFF2-40B4-BE49-F238E27FC236}">
                          <a16:creationId xmlns:a16="http://schemas.microsoft.com/office/drawing/2014/main" xmlns="" id="{58A15555-5CA4-4819-9990-579B8D0E9DAD}"/>
                        </a:ext>
                      </a:extLst>
                    </p:cNvPr>
                    <p:cNvSpPr/>
                    <p:nvPr/>
                  </p:nvSpPr>
                  <p:spPr>
                    <a:xfrm>
                      <a:off x="8536308" y="4604893"/>
                      <a:ext cx="322531" cy="453759"/>
                    </a:xfrm>
                    <a:custGeom>
                      <a:avLst/>
                      <a:gdLst>
                        <a:gd name="T0" fmla="*/ 649 w 7781"/>
                        <a:gd name="T1" fmla="*/ 0 h 10375"/>
                        <a:gd name="T2" fmla="*/ 7132 w 7781"/>
                        <a:gd name="T3" fmla="*/ 0 h 10375"/>
                        <a:gd name="T4" fmla="*/ 7781 w 7781"/>
                        <a:gd name="T5" fmla="*/ 649 h 10375"/>
                        <a:gd name="T6" fmla="*/ 7781 w 7781"/>
                        <a:gd name="T7" fmla="*/ 9726 h 10375"/>
                        <a:gd name="T8" fmla="*/ 7132 w 7781"/>
                        <a:gd name="T9" fmla="*/ 10375 h 10375"/>
                        <a:gd name="T10" fmla="*/ 649 w 7781"/>
                        <a:gd name="T11" fmla="*/ 10375 h 10375"/>
                        <a:gd name="T12" fmla="*/ 0 w 7781"/>
                        <a:gd name="T13" fmla="*/ 9726 h 10375"/>
                        <a:gd name="T14" fmla="*/ 0 w 7781"/>
                        <a:gd name="T15" fmla="*/ 649 h 10375"/>
                        <a:gd name="T16" fmla="*/ 649 w 7781"/>
                        <a:gd name="T17" fmla="*/ 0 h 10375"/>
                        <a:gd name="T18" fmla="*/ 1297 w 7781"/>
                        <a:gd name="T19" fmla="*/ 1296 h 10375"/>
                        <a:gd name="T20" fmla="*/ 1297 w 7781"/>
                        <a:gd name="T21" fmla="*/ 8429 h 10375"/>
                        <a:gd name="T22" fmla="*/ 6485 w 7781"/>
                        <a:gd name="T23" fmla="*/ 8429 h 10375"/>
                        <a:gd name="T24" fmla="*/ 6485 w 7781"/>
                        <a:gd name="T25" fmla="*/ 1296 h 10375"/>
                        <a:gd name="T26" fmla="*/ 1297 w 7781"/>
                        <a:gd name="T27" fmla="*/ 1296 h 10375"/>
                        <a:gd name="T28" fmla="*/ 3891 w 7781"/>
                        <a:gd name="T29" fmla="*/ 8915 h 10375"/>
                        <a:gd name="T30" fmla="*/ 3405 w 7781"/>
                        <a:gd name="T31" fmla="*/ 9401 h 10375"/>
                        <a:gd name="T32" fmla="*/ 3891 w 7781"/>
                        <a:gd name="T33" fmla="*/ 9888 h 10375"/>
                        <a:gd name="T34" fmla="*/ 4377 w 7781"/>
                        <a:gd name="T35" fmla="*/ 9401 h 10375"/>
                        <a:gd name="T36" fmla="*/ 3891 w 7781"/>
                        <a:gd name="T37" fmla="*/ 8915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1" h="10375">
                          <a:moveTo>
                            <a:pt x="649" y="0"/>
                          </a:moveTo>
                          <a:lnTo>
                            <a:pt x="7132" y="0"/>
                          </a:lnTo>
                          <a:cubicBezTo>
                            <a:pt x="7490" y="0"/>
                            <a:pt x="7781" y="290"/>
                            <a:pt x="7781" y="649"/>
                          </a:cubicBezTo>
                          <a:lnTo>
                            <a:pt x="7781" y="9726"/>
                          </a:lnTo>
                          <a:cubicBezTo>
                            <a:pt x="7781" y="10084"/>
                            <a:pt x="7491" y="10375"/>
                            <a:pt x="7132" y="10375"/>
                          </a:cubicBezTo>
                          <a:lnTo>
                            <a:pt x="649" y="10375"/>
                          </a:lnTo>
                          <a:cubicBezTo>
                            <a:pt x="291" y="10375"/>
                            <a:pt x="0" y="10085"/>
                            <a:pt x="0" y="9726"/>
                          </a:cubicBezTo>
                          <a:lnTo>
                            <a:pt x="0" y="649"/>
                          </a:lnTo>
                          <a:cubicBezTo>
                            <a:pt x="1" y="290"/>
                            <a:pt x="291" y="0"/>
                            <a:pt x="649" y="0"/>
                          </a:cubicBezTo>
                          <a:close/>
                          <a:moveTo>
                            <a:pt x="1297" y="1296"/>
                          </a:moveTo>
                          <a:lnTo>
                            <a:pt x="1297" y="8429"/>
                          </a:lnTo>
                          <a:lnTo>
                            <a:pt x="6485" y="8429"/>
                          </a:lnTo>
                          <a:lnTo>
                            <a:pt x="6485" y="1296"/>
                          </a:lnTo>
                          <a:lnTo>
                            <a:pt x="1297" y="1296"/>
                          </a:lnTo>
                          <a:close/>
                          <a:moveTo>
                            <a:pt x="3891" y="8915"/>
                          </a:moveTo>
                          <a:cubicBezTo>
                            <a:pt x="3622" y="8915"/>
                            <a:pt x="3405" y="9133"/>
                            <a:pt x="3405" y="9401"/>
                          </a:cubicBezTo>
                          <a:cubicBezTo>
                            <a:pt x="3405" y="9670"/>
                            <a:pt x="3622" y="9888"/>
                            <a:pt x="3891" y="9888"/>
                          </a:cubicBezTo>
                          <a:cubicBezTo>
                            <a:pt x="4160" y="9888"/>
                            <a:pt x="4377" y="9670"/>
                            <a:pt x="4377" y="9401"/>
                          </a:cubicBezTo>
                          <a:cubicBezTo>
                            <a:pt x="4377" y="9133"/>
                            <a:pt x="4160" y="8915"/>
                            <a:pt x="3891" y="8915"/>
                          </a:cubicBezTo>
                          <a:close/>
                        </a:path>
                      </a:pathLst>
                    </a:cu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100" dirty="0">
                        <a:solidFill>
                          <a:prstClr val="white"/>
                        </a:solidFill>
                      </a:endParaRPr>
                    </a:p>
                  </p:txBody>
                </p:sp>
              </p:grpSp>
              <p:sp>
                <p:nvSpPr>
                  <p:cNvPr id="19" name="文本框 18">
                    <a:extLst>
                      <a:ext uri="{FF2B5EF4-FFF2-40B4-BE49-F238E27FC236}">
                        <a16:creationId xmlns:a16="http://schemas.microsoft.com/office/drawing/2014/main" xmlns="" id="{6E87F988-E89F-45C8-82EF-8B028952319E}"/>
                      </a:ext>
                    </a:extLst>
                  </p:cNvPr>
                  <p:cNvSpPr txBox="1"/>
                  <p:nvPr/>
                </p:nvSpPr>
                <p:spPr>
                  <a:xfrm>
                    <a:off x="7755552" y="4862460"/>
                    <a:ext cx="938387"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客户端</a:t>
                    </a:r>
                  </a:p>
                </p:txBody>
              </p:sp>
              <p:sp>
                <p:nvSpPr>
                  <p:cNvPr id="20" name="文本框 19">
                    <a:extLst>
                      <a:ext uri="{FF2B5EF4-FFF2-40B4-BE49-F238E27FC236}">
                        <a16:creationId xmlns:a16="http://schemas.microsoft.com/office/drawing/2014/main" xmlns="" id="{F4AFECF2-49F6-4E23-82CA-E420B5259492}"/>
                      </a:ext>
                    </a:extLst>
                  </p:cNvPr>
                  <p:cNvSpPr txBox="1"/>
                  <p:nvPr/>
                </p:nvSpPr>
                <p:spPr>
                  <a:xfrm>
                    <a:off x="11234921" y="4777490"/>
                    <a:ext cx="938387"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服务器</a:t>
                    </a:r>
                  </a:p>
                </p:txBody>
              </p:sp>
            </p:grpSp>
            <p:grpSp>
              <p:nvGrpSpPr>
                <p:cNvPr id="42" name="组合 41">
                  <a:extLst>
                    <a:ext uri="{FF2B5EF4-FFF2-40B4-BE49-F238E27FC236}">
                      <a16:creationId xmlns:a16="http://schemas.microsoft.com/office/drawing/2014/main" xmlns="" id="{BFCA5222-3C04-40FE-8248-C63805BEAB80}"/>
                    </a:ext>
                  </a:extLst>
                </p:cNvPr>
                <p:cNvGrpSpPr/>
                <p:nvPr/>
              </p:nvGrpSpPr>
              <p:grpSpPr>
                <a:xfrm>
                  <a:off x="8563873" y="4022527"/>
                  <a:ext cx="2807808" cy="1072915"/>
                  <a:chOff x="8563873" y="4022527"/>
                  <a:chExt cx="2807808" cy="1072915"/>
                </a:xfrm>
              </p:grpSpPr>
              <p:grpSp>
                <p:nvGrpSpPr>
                  <p:cNvPr id="29" name="组合 28">
                    <a:extLst>
                      <a:ext uri="{FF2B5EF4-FFF2-40B4-BE49-F238E27FC236}">
                        <a16:creationId xmlns:a16="http://schemas.microsoft.com/office/drawing/2014/main" xmlns="" id="{4DC8B7F9-E06D-45D4-B3D7-3B47232AE522}"/>
                      </a:ext>
                    </a:extLst>
                  </p:cNvPr>
                  <p:cNvGrpSpPr/>
                  <p:nvPr/>
                </p:nvGrpSpPr>
                <p:grpSpPr>
                  <a:xfrm>
                    <a:off x="10376677" y="4022527"/>
                    <a:ext cx="991307" cy="348813"/>
                    <a:chOff x="10376677" y="4022527"/>
                    <a:chExt cx="991307" cy="348813"/>
                  </a:xfrm>
                </p:grpSpPr>
                <p:sp>
                  <p:nvSpPr>
                    <p:cNvPr id="27" name="iconfont-11899-5651503">
                      <a:extLst>
                        <a:ext uri="{FF2B5EF4-FFF2-40B4-BE49-F238E27FC236}">
                          <a16:creationId xmlns:a16="http://schemas.microsoft.com/office/drawing/2014/main" xmlns="" id="{5D864797-5A86-4B34-B0C3-33751C362359}"/>
                        </a:ext>
                      </a:extLst>
                    </p:cNvPr>
                    <p:cNvSpPr/>
                    <p:nvPr/>
                  </p:nvSpPr>
                  <p:spPr>
                    <a:xfrm>
                      <a:off x="10376677" y="4056455"/>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28" name="文本框 27">
                      <a:extLst>
                        <a:ext uri="{FF2B5EF4-FFF2-40B4-BE49-F238E27FC236}">
                          <a16:creationId xmlns:a16="http://schemas.microsoft.com/office/drawing/2014/main" xmlns="" id="{06A81781-8BA6-49E0-939A-FE4FC8DA349C}"/>
                        </a:ext>
                      </a:extLst>
                    </p:cNvPr>
                    <p:cNvSpPr txBox="1"/>
                    <p:nvPr/>
                  </p:nvSpPr>
                  <p:spPr>
                    <a:xfrm>
                      <a:off x="10571605" y="4022527"/>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a:solidFill>
                            <a:prstClr val="black"/>
                          </a:solidFill>
                          <a:latin typeface="微软雅黑" panose="020B0503020204020204" pitchFamily="34" charset="-122"/>
                          <a:ea typeface="微软雅黑" panose="020B0503020204020204" pitchFamily="34" charset="-122"/>
                        </a:rPr>
                        <a:t>1</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xmlns="" id="{79EB7A10-4B61-4CBE-98B8-1CEBE8C50732}"/>
                      </a:ext>
                    </a:extLst>
                  </p:cNvPr>
                  <p:cNvGrpSpPr/>
                  <p:nvPr/>
                </p:nvGrpSpPr>
                <p:grpSpPr>
                  <a:xfrm>
                    <a:off x="10376677" y="4364986"/>
                    <a:ext cx="991307" cy="348813"/>
                    <a:chOff x="10376677" y="4043309"/>
                    <a:chExt cx="991307" cy="348813"/>
                  </a:xfrm>
                </p:grpSpPr>
                <p:sp>
                  <p:nvSpPr>
                    <p:cNvPr id="31" name="iconfont-11899-5651503">
                      <a:extLst>
                        <a:ext uri="{FF2B5EF4-FFF2-40B4-BE49-F238E27FC236}">
                          <a16:creationId xmlns:a16="http://schemas.microsoft.com/office/drawing/2014/main" xmlns="" id="{828178CE-BE5B-4A87-BF34-298BE608D954}"/>
                        </a:ext>
                      </a:extLst>
                    </p:cNvPr>
                    <p:cNvSpPr/>
                    <p:nvPr/>
                  </p:nvSpPr>
                  <p:spPr>
                    <a:xfrm>
                      <a:off x="10376677" y="4075929"/>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32" name="文本框 31">
                      <a:extLst>
                        <a:ext uri="{FF2B5EF4-FFF2-40B4-BE49-F238E27FC236}">
                          <a16:creationId xmlns:a16="http://schemas.microsoft.com/office/drawing/2014/main" xmlns="" id="{9F18EC81-7AEA-425C-B164-2F526A20BD24}"/>
                        </a:ext>
                      </a:extLst>
                    </p:cNvPr>
                    <p:cNvSpPr txBox="1"/>
                    <p:nvPr/>
                  </p:nvSpPr>
                  <p:spPr>
                    <a:xfrm>
                      <a:off x="10571605" y="4043309"/>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dirty="0">
                          <a:solidFill>
                            <a:prstClr val="black"/>
                          </a:solidFill>
                          <a:latin typeface="微软雅黑" panose="020B0503020204020204" pitchFamily="34" charset="-122"/>
                          <a:ea typeface="微软雅黑" panose="020B0503020204020204" pitchFamily="34" charset="-122"/>
                        </a:rPr>
                        <a:t>2</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xmlns="" id="{FF2A95A1-3767-4CC4-8D34-1FC3F412CCA9}"/>
                      </a:ext>
                    </a:extLst>
                  </p:cNvPr>
                  <p:cNvGrpSpPr/>
                  <p:nvPr/>
                </p:nvGrpSpPr>
                <p:grpSpPr>
                  <a:xfrm>
                    <a:off x="10380374" y="4746629"/>
                    <a:ext cx="991307" cy="348813"/>
                    <a:chOff x="10376677" y="4097840"/>
                    <a:chExt cx="991307" cy="348813"/>
                  </a:xfrm>
                </p:grpSpPr>
                <p:sp>
                  <p:nvSpPr>
                    <p:cNvPr id="34" name="iconfont-11899-5651503">
                      <a:extLst>
                        <a:ext uri="{FF2B5EF4-FFF2-40B4-BE49-F238E27FC236}">
                          <a16:creationId xmlns:a16="http://schemas.microsoft.com/office/drawing/2014/main" xmlns="" id="{688BA75E-59C5-4F5F-AB45-BA0D3D8D24D9}"/>
                        </a:ext>
                      </a:extLst>
                    </p:cNvPr>
                    <p:cNvSpPr/>
                    <p:nvPr/>
                  </p:nvSpPr>
                  <p:spPr>
                    <a:xfrm>
                      <a:off x="10376677" y="4098848"/>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35" name="文本框 34">
                      <a:extLst>
                        <a:ext uri="{FF2B5EF4-FFF2-40B4-BE49-F238E27FC236}">
                          <a16:creationId xmlns:a16="http://schemas.microsoft.com/office/drawing/2014/main" xmlns="" id="{1E1B0820-7BDD-460C-8972-B3043E6AF370}"/>
                        </a:ext>
                      </a:extLst>
                    </p:cNvPr>
                    <p:cNvSpPr txBox="1"/>
                    <p:nvPr/>
                  </p:nvSpPr>
                  <p:spPr>
                    <a:xfrm>
                      <a:off x="10571605" y="4097840"/>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dirty="0">
                          <a:solidFill>
                            <a:prstClr val="black"/>
                          </a:solidFill>
                          <a:latin typeface="微软雅黑" panose="020B0503020204020204" pitchFamily="34" charset="-122"/>
                          <a:ea typeface="微软雅黑" panose="020B0503020204020204" pitchFamily="34" charset="-122"/>
                        </a:rPr>
                        <a:t>3</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cxnSp>
                <p:nvCxnSpPr>
                  <p:cNvPr id="37" name="直接箭头连接符 36">
                    <a:extLst>
                      <a:ext uri="{FF2B5EF4-FFF2-40B4-BE49-F238E27FC236}">
                        <a16:creationId xmlns:a16="http://schemas.microsoft.com/office/drawing/2014/main" xmlns="" id="{EACE9E85-AF72-4F41-8669-9A32521993FB}"/>
                      </a:ext>
                    </a:extLst>
                  </p:cNvPr>
                  <p:cNvCxnSpPr>
                    <a:cxnSpLocks/>
                  </p:cNvCxnSpPr>
                  <p:nvPr/>
                </p:nvCxnSpPr>
                <p:spPr>
                  <a:xfrm flipH="1">
                    <a:off x="8567570" y="4191803"/>
                    <a:ext cx="1812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76EE2C74-FBBD-4D50-8D01-104C87E506F9}"/>
                      </a:ext>
                    </a:extLst>
                  </p:cNvPr>
                  <p:cNvCxnSpPr/>
                  <p:nvPr/>
                </p:nvCxnSpPr>
                <p:spPr>
                  <a:xfrm flipH="1">
                    <a:off x="8563873" y="4510376"/>
                    <a:ext cx="1812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xmlns="" id="{10CB11F6-7533-4DD1-AC36-5427FD54D708}"/>
                      </a:ext>
                    </a:extLst>
                  </p:cNvPr>
                  <p:cNvCxnSpPr>
                    <a:cxnSpLocks/>
                  </p:cNvCxnSpPr>
                  <p:nvPr/>
                </p:nvCxnSpPr>
                <p:spPr>
                  <a:xfrm flipH="1">
                    <a:off x="8567570" y="4882985"/>
                    <a:ext cx="1812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68" name="文本框 67">
                <a:extLst>
                  <a:ext uri="{FF2B5EF4-FFF2-40B4-BE49-F238E27FC236}">
                    <a16:creationId xmlns:a16="http://schemas.microsoft.com/office/drawing/2014/main" xmlns="" id="{CF145AB0-1F3F-4294-A3D1-4D0D195E9FBD}"/>
                  </a:ext>
                </a:extLst>
              </p:cNvPr>
              <p:cNvSpPr txBox="1"/>
              <p:nvPr/>
            </p:nvSpPr>
            <p:spPr>
              <a:xfrm>
                <a:off x="8822335" y="4882986"/>
                <a:ext cx="1450885" cy="348813"/>
              </a:xfrm>
              <a:prstGeom prst="rect">
                <a:avLst/>
              </a:prstGeom>
              <a:noFill/>
            </p:spPr>
            <p:txBody>
              <a:bodyPr wrap="square" rtlCol="0">
                <a:spAutoFit/>
              </a:bodyPr>
              <a:lstStyle/>
              <a:p>
                <a:pPr defTabSz="685783" eaLnBrk="1" fontAlgn="auto" hangingPunct="1">
                  <a:spcBef>
                    <a:spcPts val="0"/>
                  </a:spcBef>
                  <a:spcAft>
                    <a:spcPts val="0"/>
                  </a:spcAft>
                </a:pPr>
                <a:r>
                  <a:rPr lang="en-US" altLang="zh-CN" sz="1100" dirty="0">
                    <a:solidFill>
                      <a:prstClr val="black"/>
                    </a:solidFill>
                    <a:latin typeface="微软雅黑" panose="020B0503020204020204" pitchFamily="34" charset="-122"/>
                    <a:ea typeface="微软雅黑" panose="020B0503020204020204" pitchFamily="34" charset="-122"/>
                  </a:rPr>
                  <a:t>3</a:t>
                </a:r>
                <a:r>
                  <a:rPr lang="zh-CN" altLang="en-US" sz="1100" dirty="0">
                    <a:solidFill>
                      <a:prstClr val="black"/>
                    </a:solidFill>
                    <a:latin typeface="微软雅黑" panose="020B0503020204020204" pitchFamily="34" charset="-122"/>
                    <a:ea typeface="微软雅黑" panose="020B0503020204020204" pitchFamily="34" charset="-122"/>
                  </a:rPr>
                  <a:t>个</a:t>
                </a:r>
                <a:r>
                  <a:rPr lang="en-US" altLang="zh-CN" sz="1100" dirty="0">
                    <a:solidFill>
                      <a:prstClr val="black"/>
                    </a:solidFill>
                    <a:latin typeface="微软雅黑" panose="020B0503020204020204" pitchFamily="34" charset="-122"/>
                    <a:ea typeface="微软雅黑" panose="020B0503020204020204" pitchFamily="34" charset="-122"/>
                  </a:rPr>
                  <a:t>TCP</a:t>
                </a:r>
                <a:r>
                  <a:rPr lang="zh-CN" altLang="en-US" sz="1100" dirty="0">
                    <a:solidFill>
                      <a:prstClr val="black"/>
                    </a:solidFill>
                    <a:latin typeface="微软雅黑" panose="020B0503020204020204" pitchFamily="34" charset="-122"/>
                    <a:ea typeface="微软雅黑" panose="020B0503020204020204" pitchFamily="34" charset="-122"/>
                  </a:rPr>
                  <a:t>连接</a:t>
                </a:r>
              </a:p>
            </p:txBody>
          </p:sp>
        </p:grpSp>
        <p:grpSp>
          <p:nvGrpSpPr>
            <p:cNvPr id="13" name="组合 12">
              <a:extLst>
                <a:ext uri="{FF2B5EF4-FFF2-40B4-BE49-F238E27FC236}">
                  <a16:creationId xmlns:a16="http://schemas.microsoft.com/office/drawing/2014/main" xmlns="" id="{6BB440C5-CE51-4290-8A0B-03CFA230A449}"/>
                </a:ext>
              </a:extLst>
            </p:cNvPr>
            <p:cNvGrpSpPr/>
            <p:nvPr/>
          </p:nvGrpSpPr>
          <p:grpSpPr>
            <a:xfrm>
              <a:off x="7619004" y="3709311"/>
              <a:ext cx="4581179" cy="1624242"/>
              <a:chOff x="7784958" y="5162255"/>
              <a:chExt cx="4581179" cy="1624242"/>
            </a:xfrm>
          </p:grpSpPr>
          <p:sp>
            <p:nvSpPr>
              <p:cNvPr id="46" name="矩形 45">
                <a:extLst>
                  <a:ext uri="{FF2B5EF4-FFF2-40B4-BE49-F238E27FC236}">
                    <a16:creationId xmlns:a16="http://schemas.microsoft.com/office/drawing/2014/main" xmlns="" id="{7E6FD2B1-050F-4CB5-972F-A2BD3CCF045B}"/>
                  </a:ext>
                </a:extLst>
              </p:cNvPr>
              <p:cNvSpPr/>
              <p:nvPr/>
            </p:nvSpPr>
            <p:spPr>
              <a:xfrm>
                <a:off x="10376677" y="5162255"/>
                <a:ext cx="796379" cy="99580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100">
                  <a:solidFill>
                    <a:prstClr val="white"/>
                  </a:solidFill>
                </a:endParaRPr>
              </a:p>
            </p:txBody>
          </p:sp>
          <p:grpSp>
            <p:nvGrpSpPr>
              <p:cNvPr id="11" name="组合 10">
                <a:extLst>
                  <a:ext uri="{FF2B5EF4-FFF2-40B4-BE49-F238E27FC236}">
                    <a16:creationId xmlns:a16="http://schemas.microsoft.com/office/drawing/2014/main" xmlns="" id="{1B97835B-787D-45B8-B236-B1DD7F801CB6}"/>
                  </a:ext>
                </a:extLst>
              </p:cNvPr>
              <p:cNvGrpSpPr/>
              <p:nvPr/>
            </p:nvGrpSpPr>
            <p:grpSpPr>
              <a:xfrm>
                <a:off x="7784958" y="5162255"/>
                <a:ext cx="4581179" cy="1624242"/>
                <a:chOff x="7784958" y="5162255"/>
                <a:chExt cx="4581179" cy="1624242"/>
              </a:xfrm>
            </p:grpSpPr>
            <p:sp>
              <p:nvSpPr>
                <p:cNvPr id="16" name="文本框 15">
                  <a:extLst>
                    <a:ext uri="{FF2B5EF4-FFF2-40B4-BE49-F238E27FC236}">
                      <a16:creationId xmlns:a16="http://schemas.microsoft.com/office/drawing/2014/main" xmlns="" id="{FE61617A-E25B-4EEC-8B5C-F634923FAC09}"/>
                    </a:ext>
                  </a:extLst>
                </p:cNvPr>
                <p:cNvSpPr txBox="1"/>
                <p:nvPr/>
              </p:nvSpPr>
              <p:spPr>
                <a:xfrm>
                  <a:off x="8048242" y="6211981"/>
                  <a:ext cx="4317895" cy="574516"/>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上图：每个数据流使用单独的</a:t>
                  </a:r>
                  <a:r>
                    <a:rPr lang="en-US" altLang="zh-CN" sz="1100" dirty="0">
                      <a:solidFill>
                        <a:prstClr val="black"/>
                      </a:solidFill>
                      <a:latin typeface="微软雅黑" panose="020B0503020204020204" pitchFamily="34" charset="-122"/>
                      <a:ea typeface="微软雅黑" panose="020B0503020204020204" pitchFamily="34" charset="-122"/>
                    </a:rPr>
                    <a:t>TCP</a:t>
                  </a:r>
                  <a:r>
                    <a:rPr lang="zh-CN" altLang="en-US" sz="1100" dirty="0">
                      <a:solidFill>
                        <a:prstClr val="black"/>
                      </a:solidFill>
                      <a:latin typeface="微软雅黑" panose="020B0503020204020204" pitchFamily="34" charset="-122"/>
                      <a:ea typeface="微软雅黑" panose="020B0503020204020204" pitchFamily="34" charset="-122"/>
                    </a:rPr>
                    <a:t>连接</a:t>
                  </a:r>
                  <a:endParaRPr lang="en-US" altLang="zh-CN" sz="1100" dirty="0">
                    <a:solidFill>
                      <a:prstClr val="black"/>
                    </a:solidFill>
                    <a:latin typeface="微软雅黑" panose="020B0503020204020204" pitchFamily="34" charset="-122"/>
                    <a:ea typeface="微软雅黑" panose="020B0503020204020204" pitchFamily="34" charset="-122"/>
                  </a:endParaRPr>
                </a:p>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下图：</a:t>
                  </a:r>
                  <a:r>
                    <a:rPr lang="zh-CN" altLang="en-US" sz="1100" dirty="0">
                      <a:solidFill>
                        <a:srgbClr val="C00000"/>
                      </a:solidFill>
                      <a:latin typeface="微软雅黑" panose="020B0503020204020204" pitchFamily="34" charset="-122"/>
                      <a:ea typeface="微软雅黑" panose="020B0503020204020204" pitchFamily="34" charset="-122"/>
                    </a:rPr>
                    <a:t>多个数据流复用一个</a:t>
                  </a:r>
                  <a:r>
                    <a:rPr lang="en-US" altLang="zh-CN" sz="1100" dirty="0">
                      <a:solidFill>
                        <a:srgbClr val="C00000"/>
                      </a:solidFill>
                      <a:latin typeface="微软雅黑" panose="020B0503020204020204" pitchFamily="34" charset="-122"/>
                      <a:ea typeface="微软雅黑" panose="020B0503020204020204" pitchFamily="34" charset="-122"/>
                    </a:rPr>
                    <a:t>TCP</a:t>
                  </a:r>
                  <a:r>
                    <a:rPr lang="zh-CN" altLang="en-US" sz="1100" dirty="0">
                      <a:solidFill>
                        <a:srgbClr val="C00000"/>
                      </a:solidFill>
                      <a:latin typeface="微软雅黑" panose="020B0503020204020204" pitchFamily="34" charset="-122"/>
                      <a:ea typeface="微软雅黑" panose="020B0503020204020204" pitchFamily="34" charset="-122"/>
                    </a:rPr>
                    <a:t>连接</a:t>
                  </a:r>
                </a:p>
              </p:txBody>
            </p:sp>
            <p:grpSp>
              <p:nvGrpSpPr>
                <p:cNvPr id="9" name="组合 8">
                  <a:extLst>
                    <a:ext uri="{FF2B5EF4-FFF2-40B4-BE49-F238E27FC236}">
                      <a16:creationId xmlns:a16="http://schemas.microsoft.com/office/drawing/2014/main" xmlns="" id="{71200F47-16C2-47ED-95EF-FB831DD126A0}"/>
                    </a:ext>
                  </a:extLst>
                </p:cNvPr>
                <p:cNvGrpSpPr/>
                <p:nvPr/>
              </p:nvGrpSpPr>
              <p:grpSpPr>
                <a:xfrm>
                  <a:off x="7784958" y="5162255"/>
                  <a:ext cx="4417756" cy="1088333"/>
                  <a:chOff x="7784958" y="5162255"/>
                  <a:chExt cx="4417756" cy="1088333"/>
                </a:xfrm>
              </p:grpSpPr>
              <p:grpSp>
                <p:nvGrpSpPr>
                  <p:cNvPr id="49" name="组合 48">
                    <a:extLst>
                      <a:ext uri="{FF2B5EF4-FFF2-40B4-BE49-F238E27FC236}">
                        <a16:creationId xmlns:a16="http://schemas.microsoft.com/office/drawing/2014/main" xmlns="" id="{105F8444-2815-419A-8D1B-DB536A05734F}"/>
                      </a:ext>
                    </a:extLst>
                  </p:cNvPr>
                  <p:cNvGrpSpPr/>
                  <p:nvPr/>
                </p:nvGrpSpPr>
                <p:grpSpPr>
                  <a:xfrm>
                    <a:off x="7784958" y="5266722"/>
                    <a:ext cx="4417756" cy="983866"/>
                    <a:chOff x="7755552" y="4227407"/>
                    <a:chExt cx="4417756" cy="983866"/>
                  </a:xfrm>
                </p:grpSpPr>
                <p:grpSp>
                  <p:nvGrpSpPr>
                    <p:cNvPr id="50" name="组合 49">
                      <a:extLst>
                        <a:ext uri="{FF2B5EF4-FFF2-40B4-BE49-F238E27FC236}">
                          <a16:creationId xmlns:a16="http://schemas.microsoft.com/office/drawing/2014/main" xmlns="" id="{E7F99B8E-F618-467C-8E94-41854E91B9B8}"/>
                        </a:ext>
                      </a:extLst>
                    </p:cNvPr>
                    <p:cNvGrpSpPr/>
                    <p:nvPr/>
                  </p:nvGrpSpPr>
                  <p:grpSpPr>
                    <a:xfrm>
                      <a:off x="8018835" y="4227407"/>
                      <a:ext cx="3988518" cy="629787"/>
                      <a:chOff x="8536308" y="4604897"/>
                      <a:chExt cx="3548703" cy="453759"/>
                    </a:xfrm>
                  </p:grpSpPr>
                  <p:sp>
                    <p:nvSpPr>
                      <p:cNvPr id="53" name="iconfont-11899-5650918">
                        <a:extLst>
                          <a:ext uri="{FF2B5EF4-FFF2-40B4-BE49-F238E27FC236}">
                            <a16:creationId xmlns:a16="http://schemas.microsoft.com/office/drawing/2014/main" xmlns="" id="{9DE0FCF7-EAC6-43E0-9B65-7EF03155FA6D}"/>
                          </a:ext>
                        </a:extLst>
                      </p:cNvPr>
                      <p:cNvSpPr/>
                      <p:nvPr/>
                    </p:nvSpPr>
                    <p:spPr>
                      <a:xfrm>
                        <a:off x="11475326" y="4640497"/>
                        <a:ext cx="609685" cy="377677"/>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9977" h="431649">
                            <a:moveTo>
                              <a:pt x="284159" y="321285"/>
                            </a:moveTo>
                            <a:lnTo>
                              <a:pt x="449017" y="321285"/>
                            </a:lnTo>
                            <a:cubicBezTo>
                              <a:pt x="457117" y="321285"/>
                              <a:pt x="463615" y="327771"/>
                              <a:pt x="463615" y="335857"/>
                            </a:cubicBezTo>
                            <a:cubicBezTo>
                              <a:pt x="463615" y="343854"/>
                              <a:pt x="457117" y="350429"/>
                              <a:pt x="449017" y="350429"/>
                            </a:cubicBezTo>
                            <a:lnTo>
                              <a:pt x="284159" y="350429"/>
                            </a:lnTo>
                            <a:cubicBezTo>
                              <a:pt x="276058" y="350429"/>
                              <a:pt x="269560" y="343854"/>
                              <a:pt x="269560" y="335857"/>
                            </a:cubicBezTo>
                            <a:cubicBezTo>
                              <a:pt x="269560" y="327771"/>
                              <a:pt x="276058" y="321285"/>
                              <a:pt x="284159" y="321285"/>
                            </a:cubicBezTo>
                            <a:close/>
                            <a:moveTo>
                              <a:pt x="149563" y="317121"/>
                            </a:moveTo>
                            <a:cubicBezTo>
                              <a:pt x="159832" y="317121"/>
                              <a:pt x="168157" y="325462"/>
                              <a:pt x="168157" y="335751"/>
                            </a:cubicBezTo>
                            <a:cubicBezTo>
                              <a:pt x="168157" y="346040"/>
                              <a:pt x="159832" y="354381"/>
                              <a:pt x="149563" y="354381"/>
                            </a:cubicBezTo>
                            <a:cubicBezTo>
                              <a:pt x="139294" y="354381"/>
                              <a:pt x="130969" y="346040"/>
                              <a:pt x="130969" y="335751"/>
                            </a:cubicBezTo>
                            <a:cubicBezTo>
                              <a:pt x="130969" y="325462"/>
                              <a:pt x="139294" y="317121"/>
                              <a:pt x="149563" y="317121"/>
                            </a:cubicBezTo>
                            <a:close/>
                            <a:moveTo>
                              <a:pt x="84367" y="268658"/>
                            </a:moveTo>
                            <a:cubicBezTo>
                              <a:pt x="53841" y="268658"/>
                              <a:pt x="29012" y="293365"/>
                              <a:pt x="29012" y="323848"/>
                            </a:cubicBezTo>
                            <a:lnTo>
                              <a:pt x="29012" y="347577"/>
                            </a:lnTo>
                            <a:cubicBezTo>
                              <a:pt x="29012" y="377882"/>
                              <a:pt x="53841" y="402677"/>
                              <a:pt x="84367" y="402677"/>
                            </a:cubicBezTo>
                            <a:lnTo>
                              <a:pt x="495699" y="402677"/>
                            </a:lnTo>
                            <a:cubicBezTo>
                              <a:pt x="526136" y="402677"/>
                              <a:pt x="550876" y="377971"/>
                              <a:pt x="550876" y="347577"/>
                            </a:cubicBezTo>
                            <a:lnTo>
                              <a:pt x="550876" y="323759"/>
                            </a:lnTo>
                            <a:cubicBezTo>
                              <a:pt x="550876" y="320293"/>
                              <a:pt x="550520" y="317005"/>
                              <a:pt x="549986" y="313627"/>
                            </a:cubicBezTo>
                            <a:lnTo>
                              <a:pt x="548206" y="306695"/>
                            </a:lnTo>
                            <a:cubicBezTo>
                              <a:pt x="540909" y="284655"/>
                              <a:pt x="520173" y="268658"/>
                              <a:pt x="495699" y="268658"/>
                            </a:cubicBezTo>
                            <a:close/>
                            <a:moveTo>
                              <a:pt x="140345" y="29150"/>
                            </a:moveTo>
                            <a:cubicBezTo>
                              <a:pt x="118896" y="29150"/>
                              <a:pt x="100208" y="43636"/>
                              <a:pt x="95046" y="64432"/>
                            </a:cubicBezTo>
                            <a:lnTo>
                              <a:pt x="46989" y="248485"/>
                            </a:lnTo>
                            <a:cubicBezTo>
                              <a:pt x="58202" y="242797"/>
                              <a:pt x="70928" y="239598"/>
                              <a:pt x="84367" y="239598"/>
                            </a:cubicBezTo>
                            <a:lnTo>
                              <a:pt x="495610" y="239598"/>
                            </a:lnTo>
                            <a:cubicBezTo>
                              <a:pt x="509138" y="239598"/>
                              <a:pt x="521864" y="242886"/>
                              <a:pt x="533255" y="248574"/>
                            </a:cubicBezTo>
                            <a:lnTo>
                              <a:pt x="486444" y="65320"/>
                            </a:lnTo>
                            <a:cubicBezTo>
                              <a:pt x="481371" y="43991"/>
                              <a:pt x="462594" y="29150"/>
                              <a:pt x="440879" y="29150"/>
                            </a:cubicBezTo>
                            <a:close/>
                            <a:moveTo>
                              <a:pt x="140345" y="0"/>
                            </a:moveTo>
                            <a:lnTo>
                              <a:pt x="440790" y="0"/>
                            </a:lnTo>
                            <a:cubicBezTo>
                              <a:pt x="476121" y="0"/>
                              <a:pt x="506379" y="23906"/>
                              <a:pt x="514566" y="58300"/>
                            </a:cubicBezTo>
                            <a:lnTo>
                              <a:pt x="576061" y="298342"/>
                            </a:lnTo>
                            <a:cubicBezTo>
                              <a:pt x="578553" y="306429"/>
                              <a:pt x="579977" y="314961"/>
                              <a:pt x="579977" y="323848"/>
                            </a:cubicBezTo>
                            <a:lnTo>
                              <a:pt x="579977" y="347577"/>
                            </a:lnTo>
                            <a:cubicBezTo>
                              <a:pt x="579977" y="393879"/>
                              <a:pt x="542244" y="431649"/>
                              <a:pt x="495699" y="431649"/>
                            </a:cubicBezTo>
                            <a:lnTo>
                              <a:pt x="84367" y="431649"/>
                            </a:lnTo>
                            <a:cubicBezTo>
                              <a:pt x="37822" y="431649"/>
                              <a:pt x="0" y="393968"/>
                              <a:pt x="0" y="347577"/>
                            </a:cubicBezTo>
                            <a:lnTo>
                              <a:pt x="0" y="323848"/>
                            </a:lnTo>
                            <a:cubicBezTo>
                              <a:pt x="0" y="317360"/>
                              <a:pt x="801" y="310961"/>
                              <a:pt x="2225" y="304740"/>
                            </a:cubicBezTo>
                            <a:cubicBezTo>
                              <a:pt x="2225" y="304563"/>
                              <a:pt x="2225" y="304296"/>
                              <a:pt x="2314" y="304029"/>
                            </a:cubicBezTo>
                            <a:lnTo>
                              <a:pt x="66746" y="57233"/>
                            </a:lnTo>
                            <a:cubicBezTo>
                              <a:pt x="75289" y="23551"/>
                              <a:pt x="105458" y="0"/>
                              <a:pt x="140345" y="0"/>
                            </a:cubicBezTo>
                            <a:close/>
                          </a:path>
                        </a:pathLst>
                      </a:cu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100" dirty="0">
                          <a:solidFill>
                            <a:prstClr val="white"/>
                          </a:solidFill>
                        </a:endParaRPr>
                      </a:p>
                    </p:txBody>
                  </p:sp>
                  <p:sp>
                    <p:nvSpPr>
                      <p:cNvPr id="54" name="iconfont-11899-5650918">
                        <a:extLst>
                          <a:ext uri="{FF2B5EF4-FFF2-40B4-BE49-F238E27FC236}">
                            <a16:creationId xmlns:a16="http://schemas.microsoft.com/office/drawing/2014/main" xmlns="" id="{8582DC0C-D73A-4FB1-B6FF-A456D82A0223}"/>
                          </a:ext>
                        </a:extLst>
                      </p:cNvPr>
                      <p:cNvSpPr/>
                      <p:nvPr/>
                    </p:nvSpPr>
                    <p:spPr>
                      <a:xfrm>
                        <a:off x="8536308" y="4604897"/>
                        <a:ext cx="322531" cy="453759"/>
                      </a:xfrm>
                      <a:custGeom>
                        <a:avLst/>
                        <a:gdLst>
                          <a:gd name="T0" fmla="*/ 649 w 7781"/>
                          <a:gd name="T1" fmla="*/ 0 h 10375"/>
                          <a:gd name="T2" fmla="*/ 7132 w 7781"/>
                          <a:gd name="T3" fmla="*/ 0 h 10375"/>
                          <a:gd name="T4" fmla="*/ 7781 w 7781"/>
                          <a:gd name="T5" fmla="*/ 649 h 10375"/>
                          <a:gd name="T6" fmla="*/ 7781 w 7781"/>
                          <a:gd name="T7" fmla="*/ 9726 h 10375"/>
                          <a:gd name="T8" fmla="*/ 7132 w 7781"/>
                          <a:gd name="T9" fmla="*/ 10375 h 10375"/>
                          <a:gd name="T10" fmla="*/ 649 w 7781"/>
                          <a:gd name="T11" fmla="*/ 10375 h 10375"/>
                          <a:gd name="T12" fmla="*/ 0 w 7781"/>
                          <a:gd name="T13" fmla="*/ 9726 h 10375"/>
                          <a:gd name="T14" fmla="*/ 0 w 7781"/>
                          <a:gd name="T15" fmla="*/ 649 h 10375"/>
                          <a:gd name="T16" fmla="*/ 649 w 7781"/>
                          <a:gd name="T17" fmla="*/ 0 h 10375"/>
                          <a:gd name="T18" fmla="*/ 1297 w 7781"/>
                          <a:gd name="T19" fmla="*/ 1296 h 10375"/>
                          <a:gd name="T20" fmla="*/ 1297 w 7781"/>
                          <a:gd name="T21" fmla="*/ 8429 h 10375"/>
                          <a:gd name="T22" fmla="*/ 6485 w 7781"/>
                          <a:gd name="T23" fmla="*/ 8429 h 10375"/>
                          <a:gd name="T24" fmla="*/ 6485 w 7781"/>
                          <a:gd name="T25" fmla="*/ 1296 h 10375"/>
                          <a:gd name="T26" fmla="*/ 1297 w 7781"/>
                          <a:gd name="T27" fmla="*/ 1296 h 10375"/>
                          <a:gd name="T28" fmla="*/ 3891 w 7781"/>
                          <a:gd name="T29" fmla="*/ 8915 h 10375"/>
                          <a:gd name="T30" fmla="*/ 3405 w 7781"/>
                          <a:gd name="T31" fmla="*/ 9401 h 10375"/>
                          <a:gd name="T32" fmla="*/ 3891 w 7781"/>
                          <a:gd name="T33" fmla="*/ 9888 h 10375"/>
                          <a:gd name="T34" fmla="*/ 4377 w 7781"/>
                          <a:gd name="T35" fmla="*/ 9401 h 10375"/>
                          <a:gd name="T36" fmla="*/ 3891 w 7781"/>
                          <a:gd name="T37" fmla="*/ 8915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1" h="10375">
                            <a:moveTo>
                              <a:pt x="649" y="0"/>
                            </a:moveTo>
                            <a:lnTo>
                              <a:pt x="7132" y="0"/>
                            </a:lnTo>
                            <a:cubicBezTo>
                              <a:pt x="7490" y="0"/>
                              <a:pt x="7781" y="290"/>
                              <a:pt x="7781" y="649"/>
                            </a:cubicBezTo>
                            <a:lnTo>
                              <a:pt x="7781" y="9726"/>
                            </a:lnTo>
                            <a:cubicBezTo>
                              <a:pt x="7781" y="10084"/>
                              <a:pt x="7491" y="10375"/>
                              <a:pt x="7132" y="10375"/>
                            </a:cubicBezTo>
                            <a:lnTo>
                              <a:pt x="649" y="10375"/>
                            </a:lnTo>
                            <a:cubicBezTo>
                              <a:pt x="291" y="10375"/>
                              <a:pt x="0" y="10085"/>
                              <a:pt x="0" y="9726"/>
                            </a:cubicBezTo>
                            <a:lnTo>
                              <a:pt x="0" y="649"/>
                            </a:lnTo>
                            <a:cubicBezTo>
                              <a:pt x="1" y="290"/>
                              <a:pt x="291" y="0"/>
                              <a:pt x="649" y="0"/>
                            </a:cubicBezTo>
                            <a:close/>
                            <a:moveTo>
                              <a:pt x="1297" y="1296"/>
                            </a:moveTo>
                            <a:lnTo>
                              <a:pt x="1297" y="8429"/>
                            </a:lnTo>
                            <a:lnTo>
                              <a:pt x="6485" y="8429"/>
                            </a:lnTo>
                            <a:lnTo>
                              <a:pt x="6485" y="1296"/>
                            </a:lnTo>
                            <a:lnTo>
                              <a:pt x="1297" y="1296"/>
                            </a:lnTo>
                            <a:close/>
                            <a:moveTo>
                              <a:pt x="3891" y="8915"/>
                            </a:moveTo>
                            <a:cubicBezTo>
                              <a:pt x="3622" y="8915"/>
                              <a:pt x="3405" y="9133"/>
                              <a:pt x="3405" y="9401"/>
                            </a:cubicBezTo>
                            <a:cubicBezTo>
                              <a:pt x="3405" y="9670"/>
                              <a:pt x="3622" y="9888"/>
                              <a:pt x="3891" y="9888"/>
                            </a:cubicBezTo>
                            <a:cubicBezTo>
                              <a:pt x="4160" y="9888"/>
                              <a:pt x="4377" y="9670"/>
                              <a:pt x="4377" y="9401"/>
                            </a:cubicBezTo>
                            <a:cubicBezTo>
                              <a:pt x="4377" y="9133"/>
                              <a:pt x="4160" y="8915"/>
                              <a:pt x="3891" y="8915"/>
                            </a:cubicBezTo>
                            <a:close/>
                          </a:path>
                        </a:pathLst>
                      </a:cu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100" dirty="0">
                          <a:solidFill>
                            <a:prstClr val="white"/>
                          </a:solidFill>
                        </a:endParaRPr>
                      </a:p>
                    </p:txBody>
                  </p:sp>
                </p:grpSp>
                <p:sp>
                  <p:nvSpPr>
                    <p:cNvPr id="51" name="文本框 50">
                      <a:extLst>
                        <a:ext uri="{FF2B5EF4-FFF2-40B4-BE49-F238E27FC236}">
                          <a16:creationId xmlns:a16="http://schemas.microsoft.com/office/drawing/2014/main" xmlns="" id="{CA29AC13-1513-481E-BC95-E33F7517B049}"/>
                        </a:ext>
                      </a:extLst>
                    </p:cNvPr>
                    <p:cNvSpPr txBox="1"/>
                    <p:nvPr/>
                  </p:nvSpPr>
                  <p:spPr>
                    <a:xfrm>
                      <a:off x="7755552" y="4862460"/>
                      <a:ext cx="938387"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客户端</a:t>
                      </a:r>
                    </a:p>
                  </p:txBody>
                </p:sp>
                <p:sp>
                  <p:nvSpPr>
                    <p:cNvPr id="52" name="文本框 51">
                      <a:extLst>
                        <a:ext uri="{FF2B5EF4-FFF2-40B4-BE49-F238E27FC236}">
                          <a16:creationId xmlns:a16="http://schemas.microsoft.com/office/drawing/2014/main" xmlns="" id="{05668A78-32F1-4FAB-B80E-5B99102D156F}"/>
                        </a:ext>
                      </a:extLst>
                    </p:cNvPr>
                    <p:cNvSpPr txBox="1"/>
                    <p:nvPr/>
                  </p:nvSpPr>
                  <p:spPr>
                    <a:xfrm>
                      <a:off x="11234921" y="4777491"/>
                      <a:ext cx="938387"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服务器</a:t>
                      </a:r>
                    </a:p>
                  </p:txBody>
                </p:sp>
              </p:grpSp>
              <p:grpSp>
                <p:nvGrpSpPr>
                  <p:cNvPr id="55" name="组合 54">
                    <a:extLst>
                      <a:ext uri="{FF2B5EF4-FFF2-40B4-BE49-F238E27FC236}">
                        <a16:creationId xmlns:a16="http://schemas.microsoft.com/office/drawing/2014/main" xmlns="" id="{9D8E6B1E-BC9D-407C-A624-8E86DB21108C}"/>
                      </a:ext>
                    </a:extLst>
                  </p:cNvPr>
                  <p:cNvGrpSpPr/>
                  <p:nvPr/>
                </p:nvGrpSpPr>
                <p:grpSpPr>
                  <a:xfrm>
                    <a:off x="8563873" y="5162255"/>
                    <a:ext cx="2807808" cy="1072915"/>
                    <a:chOff x="8563873" y="4022527"/>
                    <a:chExt cx="2807808" cy="1072915"/>
                  </a:xfrm>
                </p:grpSpPr>
                <p:grpSp>
                  <p:nvGrpSpPr>
                    <p:cNvPr id="56" name="组合 55">
                      <a:extLst>
                        <a:ext uri="{FF2B5EF4-FFF2-40B4-BE49-F238E27FC236}">
                          <a16:creationId xmlns:a16="http://schemas.microsoft.com/office/drawing/2014/main" xmlns="" id="{8F14D020-9591-4BD3-AA04-EBBED316460C}"/>
                        </a:ext>
                      </a:extLst>
                    </p:cNvPr>
                    <p:cNvGrpSpPr/>
                    <p:nvPr/>
                  </p:nvGrpSpPr>
                  <p:grpSpPr>
                    <a:xfrm>
                      <a:off x="10376677" y="4022527"/>
                      <a:ext cx="991307" cy="348813"/>
                      <a:chOff x="10376677" y="4022527"/>
                      <a:chExt cx="991307" cy="348813"/>
                    </a:xfrm>
                  </p:grpSpPr>
                  <p:sp>
                    <p:nvSpPr>
                      <p:cNvPr id="66" name="iconfont-11899-5651503">
                        <a:extLst>
                          <a:ext uri="{FF2B5EF4-FFF2-40B4-BE49-F238E27FC236}">
                            <a16:creationId xmlns:a16="http://schemas.microsoft.com/office/drawing/2014/main" xmlns="" id="{3C445B88-06C3-4DFA-A1EB-30C5D7B55930}"/>
                          </a:ext>
                        </a:extLst>
                      </p:cNvPr>
                      <p:cNvSpPr/>
                      <p:nvPr/>
                    </p:nvSpPr>
                    <p:spPr>
                      <a:xfrm>
                        <a:off x="10376677" y="4056455"/>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67" name="文本框 66">
                        <a:extLst>
                          <a:ext uri="{FF2B5EF4-FFF2-40B4-BE49-F238E27FC236}">
                            <a16:creationId xmlns:a16="http://schemas.microsoft.com/office/drawing/2014/main" xmlns="" id="{417C7D37-0828-48EB-8687-E7DDD025BF15}"/>
                          </a:ext>
                        </a:extLst>
                      </p:cNvPr>
                      <p:cNvSpPr txBox="1"/>
                      <p:nvPr/>
                    </p:nvSpPr>
                    <p:spPr>
                      <a:xfrm>
                        <a:off x="10571605" y="4022527"/>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dirty="0">
                            <a:solidFill>
                              <a:prstClr val="black"/>
                            </a:solidFill>
                            <a:latin typeface="微软雅黑" panose="020B0503020204020204" pitchFamily="34" charset="-122"/>
                            <a:ea typeface="微软雅黑" panose="020B0503020204020204" pitchFamily="34" charset="-122"/>
                          </a:rPr>
                          <a:t>1</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xmlns="" id="{64824A3C-FB40-4FC6-A279-71F5C71B4170}"/>
                        </a:ext>
                      </a:extLst>
                    </p:cNvPr>
                    <p:cNvGrpSpPr/>
                    <p:nvPr/>
                  </p:nvGrpSpPr>
                  <p:grpSpPr>
                    <a:xfrm>
                      <a:off x="10376677" y="4364986"/>
                      <a:ext cx="991307" cy="348813"/>
                      <a:chOff x="10376677" y="4043309"/>
                      <a:chExt cx="991307" cy="348813"/>
                    </a:xfrm>
                  </p:grpSpPr>
                  <p:sp>
                    <p:nvSpPr>
                      <p:cNvPr id="64" name="iconfont-11899-5651503">
                        <a:extLst>
                          <a:ext uri="{FF2B5EF4-FFF2-40B4-BE49-F238E27FC236}">
                            <a16:creationId xmlns:a16="http://schemas.microsoft.com/office/drawing/2014/main" xmlns="" id="{A63DD20F-8BAF-4A93-AB5F-4BD71E566BF0}"/>
                          </a:ext>
                        </a:extLst>
                      </p:cNvPr>
                      <p:cNvSpPr/>
                      <p:nvPr/>
                    </p:nvSpPr>
                    <p:spPr>
                      <a:xfrm>
                        <a:off x="10376677" y="4075929"/>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65" name="文本框 64">
                        <a:extLst>
                          <a:ext uri="{FF2B5EF4-FFF2-40B4-BE49-F238E27FC236}">
                            <a16:creationId xmlns:a16="http://schemas.microsoft.com/office/drawing/2014/main" xmlns="" id="{4BBE83E7-0D0F-453A-9F4D-36C5F98E1A72}"/>
                          </a:ext>
                        </a:extLst>
                      </p:cNvPr>
                      <p:cNvSpPr txBox="1"/>
                      <p:nvPr/>
                    </p:nvSpPr>
                    <p:spPr>
                      <a:xfrm>
                        <a:off x="10571605" y="4043309"/>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dirty="0">
                            <a:solidFill>
                              <a:prstClr val="black"/>
                            </a:solidFill>
                            <a:latin typeface="微软雅黑" panose="020B0503020204020204" pitchFamily="34" charset="-122"/>
                            <a:ea typeface="微软雅黑" panose="020B0503020204020204" pitchFamily="34" charset="-122"/>
                          </a:rPr>
                          <a:t>2</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xmlns="" id="{2ABD4967-278B-49DC-BE78-EB6A4D3B3EF6}"/>
                        </a:ext>
                      </a:extLst>
                    </p:cNvPr>
                    <p:cNvGrpSpPr/>
                    <p:nvPr/>
                  </p:nvGrpSpPr>
                  <p:grpSpPr>
                    <a:xfrm>
                      <a:off x="10380374" y="4746629"/>
                      <a:ext cx="991307" cy="348813"/>
                      <a:chOff x="10376677" y="4097840"/>
                      <a:chExt cx="991307" cy="348813"/>
                    </a:xfrm>
                  </p:grpSpPr>
                  <p:sp>
                    <p:nvSpPr>
                      <p:cNvPr id="62" name="iconfont-11899-5651503">
                        <a:extLst>
                          <a:ext uri="{FF2B5EF4-FFF2-40B4-BE49-F238E27FC236}">
                            <a16:creationId xmlns:a16="http://schemas.microsoft.com/office/drawing/2014/main" xmlns="" id="{BC9DB3EB-60BE-4611-9656-C3FB928E934C}"/>
                          </a:ext>
                        </a:extLst>
                      </p:cNvPr>
                      <p:cNvSpPr/>
                      <p:nvPr/>
                    </p:nvSpPr>
                    <p:spPr>
                      <a:xfrm>
                        <a:off x="10376677" y="4098848"/>
                        <a:ext cx="239602" cy="270697"/>
                      </a:xfrm>
                      <a:custGeom>
                        <a:avLst/>
                        <a:gdLst>
                          <a:gd name="T0" fmla="*/ 5906 w 10377"/>
                          <a:gd name="T1" fmla="*/ 7938 h 10377"/>
                          <a:gd name="T2" fmla="*/ 4285 w 10377"/>
                          <a:gd name="T3" fmla="*/ 5912 h 10377"/>
                          <a:gd name="T4" fmla="*/ 3243 w 10377"/>
                          <a:gd name="T5" fmla="*/ 5796 h 10377"/>
                          <a:gd name="T6" fmla="*/ 3127 w 10377"/>
                          <a:gd name="T7" fmla="*/ 5912 h 10377"/>
                          <a:gd name="T8" fmla="*/ 741 w 10377"/>
                          <a:gd name="T9" fmla="*/ 8895 h 10377"/>
                          <a:gd name="T10" fmla="*/ 9636 w 10377"/>
                          <a:gd name="T11" fmla="*/ 8895 h 10377"/>
                          <a:gd name="T12" fmla="*/ 8005 w 10377"/>
                          <a:gd name="T13" fmla="*/ 6721 h 10377"/>
                          <a:gd name="T14" fmla="*/ 6967 w 10377"/>
                          <a:gd name="T15" fmla="*/ 6572 h 10377"/>
                          <a:gd name="T16" fmla="*/ 6818 w 10377"/>
                          <a:gd name="T17" fmla="*/ 6721 h 10377"/>
                          <a:gd name="T18" fmla="*/ 5906 w 10377"/>
                          <a:gd name="T19" fmla="*/ 7938 h 10377"/>
                          <a:gd name="T20" fmla="*/ 741 w 10377"/>
                          <a:gd name="T21" fmla="*/ 0 h 10377"/>
                          <a:gd name="T22" fmla="*/ 9636 w 10377"/>
                          <a:gd name="T23" fmla="*/ 0 h 10377"/>
                          <a:gd name="T24" fmla="*/ 10377 w 10377"/>
                          <a:gd name="T25" fmla="*/ 741 h 10377"/>
                          <a:gd name="T26" fmla="*/ 10377 w 10377"/>
                          <a:gd name="T27" fmla="*/ 9636 h 10377"/>
                          <a:gd name="T28" fmla="*/ 9636 w 10377"/>
                          <a:gd name="T29" fmla="*/ 10377 h 10377"/>
                          <a:gd name="T30" fmla="*/ 741 w 10377"/>
                          <a:gd name="T31" fmla="*/ 10377 h 10377"/>
                          <a:gd name="T32" fmla="*/ 0 w 10377"/>
                          <a:gd name="T33" fmla="*/ 9636 h 10377"/>
                          <a:gd name="T34" fmla="*/ 0 w 10377"/>
                          <a:gd name="T35" fmla="*/ 741 h 10377"/>
                          <a:gd name="T36" fmla="*/ 741 w 10377"/>
                          <a:gd name="T37" fmla="*/ 0 h 10377"/>
                          <a:gd name="T38" fmla="*/ 7412 w 10377"/>
                          <a:gd name="T39" fmla="*/ 4447 h 10377"/>
                          <a:gd name="T40" fmla="*/ 8895 w 10377"/>
                          <a:gd name="T41" fmla="*/ 2965 h 10377"/>
                          <a:gd name="T42" fmla="*/ 7412 w 10377"/>
                          <a:gd name="T43" fmla="*/ 1482 h 10377"/>
                          <a:gd name="T44" fmla="*/ 5930 w 10377"/>
                          <a:gd name="T45" fmla="*/ 2965 h 10377"/>
                          <a:gd name="T46" fmla="*/ 7412 w 10377"/>
                          <a:gd name="T47" fmla="*/ 444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77" h="10377">
                            <a:moveTo>
                              <a:pt x="5906" y="7938"/>
                            </a:moveTo>
                            <a:lnTo>
                              <a:pt x="4285" y="5912"/>
                            </a:lnTo>
                            <a:cubicBezTo>
                              <a:pt x="4028" y="5592"/>
                              <a:pt x="3562" y="5541"/>
                              <a:pt x="3243" y="5796"/>
                            </a:cubicBezTo>
                            <a:cubicBezTo>
                              <a:pt x="3201" y="5830"/>
                              <a:pt x="3162" y="5870"/>
                              <a:pt x="3127" y="5912"/>
                            </a:cubicBezTo>
                            <a:lnTo>
                              <a:pt x="741" y="8895"/>
                            </a:lnTo>
                            <a:lnTo>
                              <a:pt x="9636" y="8895"/>
                            </a:lnTo>
                            <a:lnTo>
                              <a:pt x="8005" y="6721"/>
                            </a:lnTo>
                            <a:cubicBezTo>
                              <a:pt x="7760" y="6393"/>
                              <a:pt x="7295" y="6327"/>
                              <a:pt x="6967" y="6572"/>
                            </a:cubicBezTo>
                            <a:cubicBezTo>
                              <a:pt x="6911" y="6615"/>
                              <a:pt x="6861" y="6665"/>
                              <a:pt x="6818" y="6721"/>
                            </a:cubicBezTo>
                            <a:lnTo>
                              <a:pt x="5906" y="7938"/>
                            </a:lnTo>
                            <a:close/>
                            <a:moveTo>
                              <a:pt x="741" y="0"/>
                            </a:moveTo>
                            <a:lnTo>
                              <a:pt x="9636" y="0"/>
                            </a:lnTo>
                            <a:cubicBezTo>
                              <a:pt x="10045" y="0"/>
                              <a:pt x="10377" y="331"/>
                              <a:pt x="10377" y="741"/>
                            </a:cubicBezTo>
                            <a:lnTo>
                              <a:pt x="10377" y="9636"/>
                            </a:lnTo>
                            <a:cubicBezTo>
                              <a:pt x="10377" y="10045"/>
                              <a:pt x="10046" y="10377"/>
                              <a:pt x="9636" y="10377"/>
                            </a:cubicBezTo>
                            <a:lnTo>
                              <a:pt x="741" y="10377"/>
                            </a:lnTo>
                            <a:cubicBezTo>
                              <a:pt x="332" y="10377"/>
                              <a:pt x="0" y="10046"/>
                              <a:pt x="0" y="9636"/>
                            </a:cubicBezTo>
                            <a:lnTo>
                              <a:pt x="0" y="741"/>
                            </a:lnTo>
                            <a:cubicBezTo>
                              <a:pt x="0" y="332"/>
                              <a:pt x="332" y="0"/>
                              <a:pt x="741" y="0"/>
                            </a:cubicBezTo>
                            <a:close/>
                            <a:moveTo>
                              <a:pt x="7412" y="4447"/>
                            </a:moveTo>
                            <a:cubicBezTo>
                              <a:pt x="8231" y="4447"/>
                              <a:pt x="8895" y="3783"/>
                              <a:pt x="8895" y="2965"/>
                            </a:cubicBezTo>
                            <a:cubicBezTo>
                              <a:pt x="8895" y="2146"/>
                              <a:pt x="8231" y="1482"/>
                              <a:pt x="7412" y="1482"/>
                            </a:cubicBezTo>
                            <a:cubicBezTo>
                              <a:pt x="6593" y="1482"/>
                              <a:pt x="5930" y="2146"/>
                              <a:pt x="5930" y="2965"/>
                            </a:cubicBezTo>
                            <a:cubicBezTo>
                              <a:pt x="5930" y="3783"/>
                              <a:pt x="6593" y="4447"/>
                              <a:pt x="7412" y="44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en-US" sz="1100" dirty="0">
                          <a:solidFill>
                            <a:prstClr val="white"/>
                          </a:solidFill>
                        </a:endParaRPr>
                      </a:p>
                    </p:txBody>
                  </p:sp>
                  <p:sp>
                    <p:nvSpPr>
                      <p:cNvPr id="63" name="文本框 62">
                        <a:extLst>
                          <a:ext uri="{FF2B5EF4-FFF2-40B4-BE49-F238E27FC236}">
                            <a16:creationId xmlns:a16="http://schemas.microsoft.com/office/drawing/2014/main" xmlns="" id="{E0290729-AE57-4ABF-B49F-D3B386F0EF4A}"/>
                          </a:ext>
                        </a:extLst>
                      </p:cNvPr>
                      <p:cNvSpPr txBox="1"/>
                      <p:nvPr/>
                    </p:nvSpPr>
                    <p:spPr>
                      <a:xfrm>
                        <a:off x="10571605" y="4097840"/>
                        <a:ext cx="79637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图片</a:t>
                        </a:r>
                        <a:r>
                          <a:rPr lang="en-US" altLang="zh-CN" sz="1100" dirty="0">
                            <a:solidFill>
                              <a:prstClr val="black"/>
                            </a:solidFill>
                            <a:latin typeface="微软雅黑" panose="020B0503020204020204" pitchFamily="34" charset="-122"/>
                            <a:ea typeface="微软雅黑" panose="020B0503020204020204" pitchFamily="34" charset="-122"/>
                          </a:rPr>
                          <a:t>3</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cxnSp>
                  <p:nvCxnSpPr>
                    <p:cNvPr id="60" name="直接箭头连接符 59">
                      <a:extLst>
                        <a:ext uri="{FF2B5EF4-FFF2-40B4-BE49-F238E27FC236}">
                          <a16:creationId xmlns:a16="http://schemas.microsoft.com/office/drawing/2014/main" xmlns="" id="{88ABDCB0-9650-4545-A8FF-E518B4A24675}"/>
                        </a:ext>
                      </a:extLst>
                    </p:cNvPr>
                    <p:cNvCxnSpPr/>
                    <p:nvPr/>
                  </p:nvCxnSpPr>
                  <p:spPr>
                    <a:xfrm flipH="1">
                      <a:off x="8563873" y="4510376"/>
                      <a:ext cx="1812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69" name="文本框 68">
                    <a:extLst>
                      <a:ext uri="{FF2B5EF4-FFF2-40B4-BE49-F238E27FC236}">
                        <a16:creationId xmlns:a16="http://schemas.microsoft.com/office/drawing/2014/main" xmlns="" id="{23769B1F-951A-4B6D-8B5C-96E114F2FF0B}"/>
                      </a:ext>
                    </a:extLst>
                  </p:cNvPr>
                  <p:cNvSpPr txBox="1"/>
                  <p:nvPr/>
                </p:nvSpPr>
                <p:spPr>
                  <a:xfrm>
                    <a:off x="8836884" y="5657107"/>
                    <a:ext cx="1450885" cy="348813"/>
                  </a:xfrm>
                  <a:prstGeom prst="rect">
                    <a:avLst/>
                  </a:prstGeom>
                  <a:noFill/>
                </p:spPr>
                <p:txBody>
                  <a:bodyPr wrap="square" rtlCol="0">
                    <a:spAutoFit/>
                  </a:bodyPr>
                  <a:lstStyle/>
                  <a:p>
                    <a:pPr defTabSz="685783" eaLnBrk="1" fontAlgn="auto" hangingPunct="1">
                      <a:spcBef>
                        <a:spcPts val="0"/>
                      </a:spcBef>
                      <a:spcAft>
                        <a:spcPts val="0"/>
                      </a:spcAft>
                    </a:pPr>
                    <a:r>
                      <a:rPr lang="en-US" altLang="zh-CN" sz="1100" dirty="0">
                        <a:solidFill>
                          <a:srgbClr val="C00000"/>
                        </a:solidFill>
                        <a:latin typeface="微软雅黑" panose="020B0503020204020204" pitchFamily="34" charset="-122"/>
                        <a:ea typeface="微软雅黑" panose="020B0503020204020204" pitchFamily="34" charset="-122"/>
                      </a:rPr>
                      <a:t>1</a:t>
                    </a:r>
                    <a:r>
                      <a:rPr lang="zh-CN" altLang="en-US" sz="1100" dirty="0">
                        <a:solidFill>
                          <a:srgbClr val="C00000"/>
                        </a:solidFill>
                        <a:latin typeface="微软雅黑" panose="020B0503020204020204" pitchFamily="34" charset="-122"/>
                        <a:ea typeface="微软雅黑" panose="020B0503020204020204" pitchFamily="34" charset="-122"/>
                      </a:rPr>
                      <a:t>个</a:t>
                    </a:r>
                    <a:r>
                      <a:rPr lang="en-US" altLang="zh-CN" sz="1100" dirty="0">
                        <a:solidFill>
                          <a:srgbClr val="C00000"/>
                        </a:solidFill>
                        <a:latin typeface="微软雅黑" panose="020B0503020204020204" pitchFamily="34" charset="-122"/>
                        <a:ea typeface="微软雅黑" panose="020B0503020204020204" pitchFamily="34" charset="-122"/>
                      </a:rPr>
                      <a:t>TCP</a:t>
                    </a:r>
                    <a:r>
                      <a:rPr lang="zh-CN" altLang="en-US" sz="1100" dirty="0">
                        <a:solidFill>
                          <a:srgbClr val="C00000"/>
                        </a:solidFill>
                        <a:latin typeface="微软雅黑" panose="020B0503020204020204" pitchFamily="34" charset="-122"/>
                        <a:ea typeface="微软雅黑" panose="020B0503020204020204" pitchFamily="34" charset="-122"/>
                      </a:rPr>
                      <a:t>连接</a:t>
                    </a:r>
                  </a:p>
                </p:txBody>
              </p:sp>
            </p:grpSp>
          </p:grpSp>
        </p:grpSp>
      </p:grpSp>
      <p:grpSp>
        <p:nvGrpSpPr>
          <p:cNvPr id="24" name="组合 23">
            <a:extLst>
              <a:ext uri="{FF2B5EF4-FFF2-40B4-BE49-F238E27FC236}">
                <a16:creationId xmlns:a16="http://schemas.microsoft.com/office/drawing/2014/main" xmlns="" id="{41EB8CAD-6263-4543-A0D9-0AB268251B0B}"/>
              </a:ext>
            </a:extLst>
          </p:cNvPr>
          <p:cNvGrpSpPr/>
          <p:nvPr/>
        </p:nvGrpSpPr>
        <p:grpSpPr>
          <a:xfrm>
            <a:off x="6040079" y="1099994"/>
            <a:ext cx="2713217" cy="1466111"/>
            <a:chOff x="7954577" y="1326199"/>
            <a:chExt cx="3617622" cy="1954814"/>
          </a:xfrm>
        </p:grpSpPr>
        <p:pic>
          <p:nvPicPr>
            <p:cNvPr id="23" name="图片 22">
              <a:extLst>
                <a:ext uri="{FF2B5EF4-FFF2-40B4-BE49-F238E27FC236}">
                  <a16:creationId xmlns:a16="http://schemas.microsoft.com/office/drawing/2014/main" xmlns="" id="{4ECCF49D-9C45-4EE8-BC12-2F3FD5F44A28}"/>
                </a:ext>
              </a:extLst>
            </p:cNvPr>
            <p:cNvPicPr>
              <a:picLocks noChangeAspect="1"/>
            </p:cNvPicPr>
            <p:nvPr/>
          </p:nvPicPr>
          <p:blipFill rotWithShape="1">
            <a:blip r:embed="rId4"/>
            <a:srcRect b="4116"/>
            <a:stretch/>
          </p:blipFill>
          <p:spPr>
            <a:xfrm>
              <a:off x="7954577" y="1326199"/>
              <a:ext cx="3617622" cy="1631381"/>
            </a:xfrm>
            <a:prstGeom prst="rect">
              <a:avLst/>
            </a:prstGeom>
            <a:ln>
              <a:solidFill>
                <a:schemeClr val="accent1"/>
              </a:solidFill>
            </a:ln>
          </p:spPr>
        </p:pic>
        <p:sp>
          <p:nvSpPr>
            <p:cNvPr id="61" name="文本框 60">
              <a:extLst>
                <a:ext uri="{FF2B5EF4-FFF2-40B4-BE49-F238E27FC236}">
                  <a16:creationId xmlns:a16="http://schemas.microsoft.com/office/drawing/2014/main" xmlns="" id="{14D35C44-9047-48BF-8873-3D46B6BBE794}"/>
                </a:ext>
              </a:extLst>
            </p:cNvPr>
            <p:cNvSpPr txBox="1"/>
            <p:nvPr/>
          </p:nvSpPr>
          <p:spPr>
            <a:xfrm>
              <a:off x="8124717" y="2932200"/>
              <a:ext cx="3445249" cy="348813"/>
            </a:xfrm>
            <a:prstGeom prst="rect">
              <a:avLst/>
            </a:prstGeom>
            <a:noFill/>
          </p:spPr>
          <p:txBody>
            <a:bodyPr wrap="square" rtlCol="0">
              <a:spAutoFit/>
            </a:bodyPr>
            <a:lstStyle/>
            <a:p>
              <a:pPr defTabSz="685783" eaLnBrk="1" fontAlgn="auto" hangingPunct="1">
                <a:spcBef>
                  <a:spcPts val="0"/>
                </a:spcBef>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网页中的多个图片可以同时传输</a:t>
              </a:r>
              <a:endParaRPr lang="zh-CN" altLang="en-US" sz="1100" dirty="0">
                <a:solidFill>
                  <a:srgbClr val="C00000"/>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223851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505B82-4842-4DD4-9334-E2C2DEE2C30C}"/>
              </a:ext>
            </a:extLst>
          </p:cNvPr>
          <p:cNvSpPr>
            <a:spLocks noGrp="1"/>
          </p:cNvSpPr>
          <p:nvPr>
            <p:ph type="title"/>
          </p:nvPr>
        </p:nvSpPr>
        <p:spPr/>
        <p:txBody>
          <a:bodyPr>
            <a:normAutofit/>
          </a:bodyPr>
          <a:lstStyle/>
          <a:p>
            <a:pPr>
              <a:lnSpc>
                <a:spcPct val="120000"/>
              </a:lnSpc>
            </a:pPr>
            <a:r>
              <a:rPr kumimoji="1" lang="en-US" altLang="zh-CN" dirty="0"/>
              <a:t>QUIC</a:t>
            </a:r>
            <a:r>
              <a:rPr kumimoji="1" lang="zh-CN" altLang="en-US" dirty="0"/>
              <a:t>在网络体系结构中的位置</a:t>
            </a:r>
            <a:endParaRPr kumimoji="1" lang="en-US" altLang="zh-CN" dirty="0"/>
          </a:p>
        </p:txBody>
      </p:sp>
      <p:sp>
        <p:nvSpPr>
          <p:cNvPr id="4" name="灯片编号占位符 3">
            <a:extLst>
              <a:ext uri="{FF2B5EF4-FFF2-40B4-BE49-F238E27FC236}">
                <a16:creationId xmlns:a16="http://schemas.microsoft.com/office/drawing/2014/main" xmlns="" id="{19E3FE55-E46E-4D11-965B-64C65240158E}"/>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55</a:t>
            </a:fld>
            <a:endParaRPr kumimoji="1" lang="zh-CN" altLang="en-US" dirty="0">
              <a:solidFill>
                <a:prstClr val="black">
                  <a:tint val="75000"/>
                </a:prstClr>
              </a:solidFill>
            </a:endParaRPr>
          </a:p>
        </p:txBody>
      </p:sp>
      <p:grpSp>
        <p:nvGrpSpPr>
          <p:cNvPr id="24" name="组合 23">
            <a:extLst>
              <a:ext uri="{FF2B5EF4-FFF2-40B4-BE49-F238E27FC236}">
                <a16:creationId xmlns:a16="http://schemas.microsoft.com/office/drawing/2014/main" xmlns="" id="{6D5AD0C2-64A6-4476-8218-B908E3BAE929}"/>
              </a:ext>
            </a:extLst>
          </p:cNvPr>
          <p:cNvGrpSpPr/>
          <p:nvPr/>
        </p:nvGrpSpPr>
        <p:grpSpPr>
          <a:xfrm>
            <a:off x="4679576" y="1324200"/>
            <a:ext cx="4137906" cy="2924526"/>
            <a:chOff x="1307508" y="1817911"/>
            <a:chExt cx="9360491" cy="4346862"/>
          </a:xfrm>
        </p:grpSpPr>
        <p:grpSp>
          <p:nvGrpSpPr>
            <p:cNvPr id="12" name="组合 11">
              <a:extLst>
                <a:ext uri="{FF2B5EF4-FFF2-40B4-BE49-F238E27FC236}">
                  <a16:creationId xmlns:a16="http://schemas.microsoft.com/office/drawing/2014/main" xmlns="" id="{48514411-16BF-4362-99B3-8E99A29E6B00}"/>
                </a:ext>
              </a:extLst>
            </p:cNvPr>
            <p:cNvGrpSpPr/>
            <p:nvPr/>
          </p:nvGrpSpPr>
          <p:grpSpPr>
            <a:xfrm>
              <a:off x="1307508" y="1817911"/>
              <a:ext cx="3918858" cy="3385459"/>
              <a:chOff x="576941" y="1752599"/>
              <a:chExt cx="3918858" cy="2873810"/>
            </a:xfrm>
          </p:grpSpPr>
          <p:grpSp>
            <p:nvGrpSpPr>
              <p:cNvPr id="3" name="组合 2">
                <a:extLst>
                  <a:ext uri="{FF2B5EF4-FFF2-40B4-BE49-F238E27FC236}">
                    <a16:creationId xmlns:a16="http://schemas.microsoft.com/office/drawing/2014/main" xmlns="" id="{1B475F22-A06B-4305-B2DA-5777B3CFEEDE}"/>
                  </a:ext>
                </a:extLst>
              </p:cNvPr>
              <p:cNvGrpSpPr/>
              <p:nvPr/>
            </p:nvGrpSpPr>
            <p:grpSpPr>
              <a:xfrm>
                <a:off x="576941" y="1752599"/>
                <a:ext cx="3918858" cy="1153883"/>
                <a:chOff x="685798" y="1349829"/>
                <a:chExt cx="3918858" cy="1153883"/>
              </a:xfrm>
            </p:grpSpPr>
            <p:sp>
              <p:nvSpPr>
                <p:cNvPr id="7" name="矩形: 圆角 6">
                  <a:extLst>
                    <a:ext uri="{FF2B5EF4-FFF2-40B4-BE49-F238E27FC236}">
                      <a16:creationId xmlns:a16="http://schemas.microsoft.com/office/drawing/2014/main" xmlns="" id="{37355D35-B959-440B-BA95-304022A5D587}"/>
                    </a:ext>
                  </a:extLst>
                </p:cNvPr>
                <p:cNvSpPr/>
                <p:nvPr/>
              </p:nvSpPr>
              <p:spPr>
                <a:xfrm>
                  <a:off x="685799" y="1349829"/>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应用</a:t>
                  </a:r>
                  <a:r>
                    <a:rPr lang="en-US" altLang="zh-CN" sz="1500" b="1" dirty="0">
                      <a:solidFill>
                        <a:prstClr val="black"/>
                      </a:solidFill>
                      <a:latin typeface="微软雅黑" panose="020B0503020204020204" pitchFamily="34" charset="-122"/>
                      <a:ea typeface="微软雅黑" panose="020B0503020204020204" pitchFamily="34" charset="-122"/>
                    </a:rPr>
                    <a:t>: </a:t>
                  </a:r>
                  <a:r>
                    <a:rPr lang="zh-CN" altLang="en-US" sz="1500" b="1" dirty="0">
                      <a:solidFill>
                        <a:prstClr val="black"/>
                      </a:solidFill>
                      <a:latin typeface="微软雅黑" panose="020B0503020204020204" pitchFamily="34" charset="-122"/>
                      <a:ea typeface="微软雅黑" panose="020B0503020204020204" pitchFamily="34" charset="-122"/>
                    </a:rPr>
                    <a:t>浏览器；</a:t>
                  </a:r>
                  <a:endParaRPr lang="en-US" altLang="zh-CN" sz="1500" b="1" dirty="0">
                    <a:solidFill>
                      <a:prstClr val="black"/>
                    </a:solidFill>
                    <a:latin typeface="微软雅黑" panose="020B0503020204020204" pitchFamily="34" charset="-122"/>
                    <a:ea typeface="微软雅黑" panose="020B0503020204020204" pitchFamily="34" charset="-122"/>
                  </a:endParaRPr>
                </a:p>
                <a:p>
                  <a:pPr algn="ctr" defTabSz="685783" eaLnBrk="1" fontAlgn="auto" hangingPunct="1">
                    <a:spcBef>
                      <a:spcPts val="0"/>
                    </a:spcBef>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短视频；</a:t>
                  </a:r>
                  <a:r>
                    <a:rPr lang="en-US" altLang="zh-CN" sz="1500" b="1" dirty="0">
                      <a:solidFill>
                        <a:prstClr val="black"/>
                      </a:solidFill>
                      <a:latin typeface="微软雅黑" panose="020B0503020204020204" pitchFamily="34" charset="-122"/>
                      <a:ea typeface="微软雅黑" panose="020B0503020204020204" pitchFamily="34" charset="-122"/>
                    </a:rPr>
                    <a:t>……</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xmlns="" id="{28440419-014D-4080-A60C-C00888C1B3D7}"/>
                    </a:ext>
                  </a:extLst>
                </p:cNvPr>
                <p:cNvSpPr/>
                <p:nvPr/>
              </p:nvSpPr>
              <p:spPr>
                <a:xfrm>
                  <a:off x="685798" y="1926770"/>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HTTP/2</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grpSp>
          <p:sp>
            <p:nvSpPr>
              <p:cNvPr id="9" name="矩形: 圆角 8">
                <a:extLst>
                  <a:ext uri="{FF2B5EF4-FFF2-40B4-BE49-F238E27FC236}">
                    <a16:creationId xmlns:a16="http://schemas.microsoft.com/office/drawing/2014/main" xmlns="" id="{5F6B28D7-F8CD-4BEB-B582-B33B54A6EB1F}"/>
                  </a:ext>
                </a:extLst>
              </p:cNvPr>
              <p:cNvSpPr/>
              <p:nvPr/>
            </p:nvSpPr>
            <p:spPr>
              <a:xfrm>
                <a:off x="576942" y="2906476"/>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b="1" dirty="0">
                    <a:solidFill>
                      <a:prstClr val="black"/>
                    </a:solidFill>
                    <a:latin typeface="微软雅黑" panose="020B0503020204020204" pitchFamily="34" charset="-122"/>
                    <a:ea typeface="微软雅黑" panose="020B0503020204020204" pitchFamily="34" charset="-122"/>
                  </a:rPr>
                  <a:t>TLS(</a:t>
                </a:r>
                <a:r>
                  <a:rPr lang="zh-CN" altLang="en-US" sz="1400" b="1" dirty="0">
                    <a:solidFill>
                      <a:prstClr val="black"/>
                    </a:solidFill>
                    <a:latin typeface="微软雅黑" panose="020B0503020204020204" pitchFamily="34" charset="-122"/>
                    <a:ea typeface="微软雅黑" panose="020B0503020204020204" pitchFamily="34" charset="-122"/>
                  </a:rPr>
                  <a:t>传输层安全性协议</a:t>
                </a:r>
                <a:r>
                  <a:rPr lang="en-US" altLang="zh-CN" sz="1400" b="1" dirty="0">
                    <a:solidFill>
                      <a:prstClr val="black"/>
                    </a:solidFill>
                    <a:latin typeface="微软雅黑" panose="020B0503020204020204" pitchFamily="34" charset="-122"/>
                    <a:ea typeface="微软雅黑" panose="020B0503020204020204" pitchFamily="34" charset="-122"/>
                  </a:rPr>
                  <a:t>)</a:t>
                </a:r>
                <a:endParaRPr lang="zh-CN" altLang="en-US" sz="1400" b="1" dirty="0">
                  <a:solidFill>
                    <a:prstClr val="black"/>
                  </a:solidFill>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xmlns="" id="{CF36686D-FA0E-4C87-9D65-D58EB897ED32}"/>
                  </a:ext>
                </a:extLst>
              </p:cNvPr>
              <p:cNvSpPr/>
              <p:nvPr/>
            </p:nvSpPr>
            <p:spPr>
              <a:xfrm>
                <a:off x="576942" y="3472544"/>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TCP</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xmlns="" id="{F753E179-62F2-4D42-BB94-2824EC60B25A}"/>
                  </a:ext>
                </a:extLst>
              </p:cNvPr>
              <p:cNvSpPr/>
              <p:nvPr/>
            </p:nvSpPr>
            <p:spPr>
              <a:xfrm>
                <a:off x="576943" y="4049467"/>
                <a:ext cx="3918856"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IP</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xmlns="" id="{FC378940-B23F-4537-8B26-57E63F0D316F}"/>
                </a:ext>
              </a:extLst>
            </p:cNvPr>
            <p:cNvGrpSpPr/>
            <p:nvPr/>
          </p:nvGrpSpPr>
          <p:grpSpPr>
            <a:xfrm>
              <a:off x="6749141" y="1817911"/>
              <a:ext cx="3918858" cy="3385458"/>
              <a:chOff x="576941" y="1752599"/>
              <a:chExt cx="3918858" cy="2873810"/>
            </a:xfrm>
          </p:grpSpPr>
          <p:grpSp>
            <p:nvGrpSpPr>
              <p:cNvPr id="14" name="组合 13">
                <a:extLst>
                  <a:ext uri="{FF2B5EF4-FFF2-40B4-BE49-F238E27FC236}">
                    <a16:creationId xmlns:a16="http://schemas.microsoft.com/office/drawing/2014/main" xmlns="" id="{7A8CD310-FB22-46BD-8EA0-88BB03BCEE03}"/>
                  </a:ext>
                </a:extLst>
              </p:cNvPr>
              <p:cNvGrpSpPr/>
              <p:nvPr/>
            </p:nvGrpSpPr>
            <p:grpSpPr>
              <a:xfrm>
                <a:off x="576941" y="1752599"/>
                <a:ext cx="3918858" cy="947040"/>
                <a:chOff x="685798" y="1349829"/>
                <a:chExt cx="3918858" cy="947040"/>
              </a:xfrm>
            </p:grpSpPr>
            <p:sp>
              <p:nvSpPr>
                <p:cNvPr id="18" name="矩形: 圆角 17">
                  <a:extLst>
                    <a:ext uri="{FF2B5EF4-FFF2-40B4-BE49-F238E27FC236}">
                      <a16:creationId xmlns:a16="http://schemas.microsoft.com/office/drawing/2014/main" xmlns="" id="{6BACB89F-AB57-4587-81F1-3520F0898799}"/>
                    </a:ext>
                  </a:extLst>
                </p:cNvPr>
                <p:cNvSpPr/>
                <p:nvPr/>
              </p:nvSpPr>
              <p:spPr>
                <a:xfrm>
                  <a:off x="685799" y="1349829"/>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应用</a:t>
                  </a:r>
                  <a:r>
                    <a:rPr lang="en-US" altLang="zh-CN" sz="1500" b="1" dirty="0">
                      <a:solidFill>
                        <a:prstClr val="black"/>
                      </a:solidFill>
                      <a:latin typeface="微软雅黑" panose="020B0503020204020204" pitchFamily="34" charset="-122"/>
                      <a:ea typeface="微软雅黑" panose="020B0503020204020204" pitchFamily="34" charset="-122"/>
                    </a:rPr>
                    <a:t>: </a:t>
                  </a:r>
                  <a:r>
                    <a:rPr lang="zh-CN" altLang="en-US" sz="1500" b="1" dirty="0">
                      <a:solidFill>
                        <a:prstClr val="black"/>
                      </a:solidFill>
                      <a:latin typeface="微软雅黑" panose="020B0503020204020204" pitchFamily="34" charset="-122"/>
                      <a:ea typeface="微软雅黑" panose="020B0503020204020204" pitchFamily="34" charset="-122"/>
                    </a:rPr>
                    <a:t>浏览器；</a:t>
                  </a:r>
                  <a:endParaRPr lang="en-US" altLang="zh-CN" sz="1500" b="1" dirty="0">
                    <a:solidFill>
                      <a:prstClr val="black"/>
                    </a:solidFill>
                    <a:latin typeface="微软雅黑" panose="020B0503020204020204" pitchFamily="34" charset="-122"/>
                    <a:ea typeface="微软雅黑" panose="020B0503020204020204" pitchFamily="34" charset="-122"/>
                  </a:endParaRPr>
                </a:p>
                <a:p>
                  <a:pPr algn="ctr" defTabSz="685783" eaLnBrk="1" fontAlgn="auto" hangingPunct="1">
                    <a:spcBef>
                      <a:spcPts val="0"/>
                    </a:spcBef>
                    <a:spcAft>
                      <a:spcPts val="0"/>
                    </a:spcAft>
                  </a:pPr>
                  <a:r>
                    <a:rPr lang="zh-CN" altLang="en-US" sz="1500" b="1" dirty="0">
                      <a:solidFill>
                        <a:prstClr val="black"/>
                      </a:solidFill>
                      <a:latin typeface="微软雅黑" panose="020B0503020204020204" pitchFamily="34" charset="-122"/>
                      <a:ea typeface="微软雅黑" panose="020B0503020204020204" pitchFamily="34" charset="-122"/>
                    </a:rPr>
                    <a:t>短视频；</a:t>
                  </a:r>
                  <a:r>
                    <a:rPr lang="en-US" altLang="zh-CN" sz="1500" b="1" dirty="0">
                      <a:solidFill>
                        <a:prstClr val="black"/>
                      </a:solidFill>
                      <a:latin typeface="微软雅黑" panose="020B0503020204020204" pitchFamily="34" charset="-122"/>
                      <a:ea typeface="微软雅黑" panose="020B0503020204020204" pitchFamily="34" charset="-122"/>
                    </a:rPr>
                    <a:t>……</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xmlns="" id="{9158A2A9-DA31-4A11-A742-3D5CBB447964}"/>
                    </a:ext>
                  </a:extLst>
                </p:cNvPr>
                <p:cNvSpPr/>
                <p:nvPr/>
              </p:nvSpPr>
              <p:spPr>
                <a:xfrm>
                  <a:off x="685798" y="1926771"/>
                  <a:ext cx="3918857" cy="370098"/>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HTTP over QUIC</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grpSp>
          <p:sp>
            <p:nvSpPr>
              <p:cNvPr id="15" name="矩形: 圆角 14">
                <a:extLst>
                  <a:ext uri="{FF2B5EF4-FFF2-40B4-BE49-F238E27FC236}">
                    <a16:creationId xmlns:a16="http://schemas.microsoft.com/office/drawing/2014/main" xmlns="" id="{65D36CF9-30E4-40B0-BDE9-863130075E4E}"/>
                  </a:ext>
                </a:extLst>
              </p:cNvPr>
              <p:cNvSpPr/>
              <p:nvPr/>
            </p:nvSpPr>
            <p:spPr>
              <a:xfrm>
                <a:off x="576942" y="2699639"/>
                <a:ext cx="3918857" cy="979731"/>
              </a:xfrm>
              <a:prstGeom prst="roundRect">
                <a:avLst/>
              </a:prstGeom>
              <a:solidFill>
                <a:srgbClr val="E06666"/>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b="1" dirty="0">
                    <a:solidFill>
                      <a:prstClr val="black"/>
                    </a:solidFill>
                    <a:latin typeface="微软雅黑" panose="020B0503020204020204" pitchFamily="34" charset="-122"/>
                    <a:ea typeface="微软雅黑" panose="020B0503020204020204" pitchFamily="34" charset="-122"/>
                  </a:rPr>
                  <a:t>QUIC</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xmlns="" id="{C4D5F5EC-EDB5-409C-965A-AE1B1C7B61B5}"/>
                  </a:ext>
                </a:extLst>
              </p:cNvPr>
              <p:cNvSpPr/>
              <p:nvPr/>
            </p:nvSpPr>
            <p:spPr>
              <a:xfrm>
                <a:off x="576942" y="3679370"/>
                <a:ext cx="3918857" cy="370115"/>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UDP</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xmlns="" id="{AD6E9CDE-6B92-4BC1-A3DF-8140511F98FE}"/>
                  </a:ext>
                </a:extLst>
              </p:cNvPr>
              <p:cNvSpPr/>
              <p:nvPr/>
            </p:nvSpPr>
            <p:spPr>
              <a:xfrm>
                <a:off x="576942" y="4049467"/>
                <a:ext cx="3918857" cy="576942"/>
              </a:xfrm>
              <a:prstGeom prst="roundRect">
                <a:avLst/>
              </a:prstGeom>
              <a:solidFill>
                <a:srgbClr val="FFE599"/>
              </a:solidFill>
              <a:ln w="2857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500" b="1" dirty="0">
                    <a:solidFill>
                      <a:prstClr val="black"/>
                    </a:solidFill>
                    <a:latin typeface="微软雅黑" panose="020B0503020204020204" pitchFamily="34" charset="-122"/>
                    <a:ea typeface="微软雅黑" panose="020B0503020204020204" pitchFamily="34" charset="-122"/>
                  </a:rPr>
                  <a:t>IP</a:t>
                </a:r>
                <a:endParaRPr lang="zh-CN" altLang="en-US" sz="1500" b="1" dirty="0">
                  <a:solidFill>
                    <a:prstClr val="black"/>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xmlns="" id="{8510B1EE-748E-4FB8-BB09-2753C1E26893}"/>
                </a:ext>
              </a:extLst>
            </p:cNvPr>
            <p:cNvSpPr txBox="1"/>
            <p:nvPr/>
          </p:nvSpPr>
          <p:spPr>
            <a:xfrm>
              <a:off x="1341282" y="5387086"/>
              <a:ext cx="3885083" cy="777687"/>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基于</a:t>
              </a:r>
              <a:r>
                <a:rPr lang="en-US" altLang="zh-CN" sz="1400" dirty="0">
                  <a:solidFill>
                    <a:prstClr val="black"/>
                  </a:solidFill>
                  <a:latin typeface="微软雅黑" panose="020B0503020204020204" pitchFamily="34" charset="-122"/>
                  <a:ea typeface="微软雅黑" panose="020B0503020204020204" pitchFamily="34" charset="-122"/>
                </a:rPr>
                <a:t>TCP</a:t>
              </a:r>
              <a:r>
                <a:rPr lang="zh-CN" altLang="en-US" sz="1400" dirty="0">
                  <a:solidFill>
                    <a:prstClr val="black"/>
                  </a:solidFill>
                  <a:latin typeface="微软雅黑" panose="020B0503020204020204" pitchFamily="34" charset="-122"/>
                  <a:ea typeface="微软雅黑" panose="020B0503020204020204" pitchFamily="34" charset="-122"/>
                </a:rPr>
                <a:t>的传输架构</a:t>
              </a:r>
            </a:p>
          </p:txBody>
        </p:sp>
        <p:sp>
          <p:nvSpPr>
            <p:cNvPr id="22" name="文本框 21">
              <a:extLst>
                <a:ext uri="{FF2B5EF4-FFF2-40B4-BE49-F238E27FC236}">
                  <a16:creationId xmlns:a16="http://schemas.microsoft.com/office/drawing/2014/main" xmlns="" id="{8CAA3B7A-1E16-4CB7-80F1-23142534A9BD}"/>
                </a:ext>
              </a:extLst>
            </p:cNvPr>
            <p:cNvSpPr txBox="1"/>
            <p:nvPr/>
          </p:nvSpPr>
          <p:spPr>
            <a:xfrm>
              <a:off x="6630715" y="5347692"/>
              <a:ext cx="4037282" cy="777687"/>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基于</a:t>
              </a:r>
              <a:r>
                <a:rPr lang="en-US" altLang="zh-CN" sz="1400" dirty="0">
                  <a:solidFill>
                    <a:prstClr val="black"/>
                  </a:solidFill>
                  <a:latin typeface="微软雅黑" panose="020B0503020204020204" pitchFamily="34" charset="-122"/>
                  <a:ea typeface="微软雅黑" panose="020B0503020204020204" pitchFamily="34" charset="-122"/>
                </a:rPr>
                <a:t>QUIC</a:t>
              </a:r>
              <a:r>
                <a:rPr lang="zh-CN" altLang="en-US" sz="1400" dirty="0">
                  <a:solidFill>
                    <a:prstClr val="black"/>
                  </a:solidFill>
                  <a:latin typeface="微软雅黑" panose="020B0503020204020204" pitchFamily="34" charset="-122"/>
                  <a:ea typeface="微软雅黑" panose="020B0503020204020204" pitchFamily="34" charset="-122"/>
                </a:rPr>
                <a:t>的传输架构</a:t>
              </a:r>
            </a:p>
          </p:txBody>
        </p:sp>
        <p:sp>
          <p:nvSpPr>
            <p:cNvPr id="23" name="箭头: 右 22">
              <a:extLst>
                <a:ext uri="{FF2B5EF4-FFF2-40B4-BE49-F238E27FC236}">
                  <a16:creationId xmlns:a16="http://schemas.microsoft.com/office/drawing/2014/main" xmlns="" id="{8783010B-9E16-4E90-8AF8-FFA11BEE187D}"/>
                </a:ext>
              </a:extLst>
            </p:cNvPr>
            <p:cNvSpPr/>
            <p:nvPr/>
          </p:nvSpPr>
          <p:spPr>
            <a:xfrm>
              <a:off x="5340664" y="3177223"/>
              <a:ext cx="1294178" cy="747211"/>
            </a:xfrm>
            <a:prstGeom prst="rightArrow">
              <a:avLst/>
            </a:prstGeom>
            <a:solidFill>
              <a:srgbClr val="FFE5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400">
                <a:solidFill>
                  <a:prstClr val="white"/>
                </a:solidFill>
              </a:endParaRPr>
            </a:p>
          </p:txBody>
        </p:sp>
      </p:grpSp>
      <p:sp>
        <p:nvSpPr>
          <p:cNvPr id="25" name="内容占位符 2">
            <a:extLst>
              <a:ext uri="{FF2B5EF4-FFF2-40B4-BE49-F238E27FC236}">
                <a16:creationId xmlns:a16="http://schemas.microsoft.com/office/drawing/2014/main" xmlns="" id="{52D72AE6-8487-4C08-AC7B-1937592DD100}"/>
              </a:ext>
            </a:extLst>
          </p:cNvPr>
          <p:cNvSpPr>
            <a:spLocks noGrp="1"/>
          </p:cNvSpPr>
          <p:nvPr>
            <p:ph idx="1"/>
          </p:nvPr>
        </p:nvSpPr>
        <p:spPr>
          <a:xfrm>
            <a:off x="311296" y="1032874"/>
            <a:ext cx="4317753" cy="3834104"/>
          </a:xfrm>
        </p:spPr>
        <p:txBody>
          <a:bodyPr>
            <a:normAutofit fontScale="62500" lnSpcReduction="20000"/>
          </a:bodyPr>
          <a:lstStyle/>
          <a:p>
            <a:pPr marL="270266" indent="-270266">
              <a:lnSpc>
                <a:spcPct val="140000"/>
              </a:lnSpc>
            </a:pPr>
            <a:r>
              <a:rPr lang="zh-CN" altLang="en-US" sz="2900" dirty="0">
                <a:latin typeface="微软雅黑" panose="020B0503020204020204" pitchFamily="34" charset="-122"/>
                <a:ea typeface="微软雅黑" panose="020B0503020204020204" pitchFamily="34" charset="-122"/>
              </a:rPr>
              <a:t>传统的传输架构</a:t>
            </a:r>
            <a:endParaRPr lang="en-US" altLang="zh-CN" sz="2900" dirty="0">
              <a:latin typeface="微软雅黑" panose="020B0503020204020204" pitchFamily="34" charset="-122"/>
              <a:ea typeface="微软雅黑" panose="020B0503020204020204" pitchFamily="34" charset="-122"/>
            </a:endParaRPr>
          </a:p>
          <a:p>
            <a:pPr marL="513147" lvl="1" indent="-270266">
              <a:lnSpc>
                <a:spcPct val="140000"/>
              </a:lnSpc>
            </a:pPr>
            <a:r>
              <a:rPr lang="en-US" altLang="zh-CN" sz="2400" dirty="0"/>
              <a:t>TCP</a:t>
            </a:r>
            <a:r>
              <a:rPr lang="zh-CN" altLang="en-US" sz="2400" dirty="0"/>
              <a:t>提供数据传输服务</a:t>
            </a:r>
            <a:endParaRPr lang="en-US" altLang="zh-CN" sz="2400" dirty="0"/>
          </a:p>
          <a:p>
            <a:pPr marL="513147" lvl="1" indent="-270266">
              <a:lnSpc>
                <a:spcPct val="140000"/>
              </a:lnSpc>
            </a:pPr>
            <a:r>
              <a:rPr lang="en-US" altLang="zh-CN" sz="2400" dirty="0"/>
              <a:t>TLS</a:t>
            </a:r>
            <a:r>
              <a:rPr lang="zh-CN" altLang="en-US" sz="2400" dirty="0"/>
              <a:t>（传输层安全性协议）对数据进行加密</a:t>
            </a:r>
            <a:endParaRPr lang="en-US" altLang="zh-CN" sz="2400" dirty="0"/>
          </a:p>
          <a:p>
            <a:pPr marL="513147" lvl="1" indent="-270266">
              <a:lnSpc>
                <a:spcPct val="140000"/>
              </a:lnSpc>
            </a:pPr>
            <a:r>
              <a:rPr lang="en-US" altLang="zh-CN" sz="2400" dirty="0"/>
              <a:t>HTTP</a:t>
            </a:r>
            <a:r>
              <a:rPr lang="zh-CN" altLang="en-US" sz="2400" dirty="0"/>
              <a:t>协议定义如何发起请求</a:t>
            </a:r>
            <a:r>
              <a:rPr lang="en-US" altLang="zh-CN" sz="2400" dirty="0"/>
              <a:t>-</a:t>
            </a:r>
            <a:r>
              <a:rPr lang="zh-CN" altLang="en-US" sz="2400" dirty="0"/>
              <a:t>响应请求</a:t>
            </a:r>
            <a:endParaRPr lang="en-US" altLang="zh-CN" sz="2400" dirty="0"/>
          </a:p>
          <a:p>
            <a:pPr marL="513147" lvl="1" indent="-270266">
              <a:lnSpc>
                <a:spcPct val="140000"/>
              </a:lnSpc>
            </a:pPr>
            <a:r>
              <a:rPr lang="zh-CN" altLang="en-US" sz="2400" dirty="0"/>
              <a:t>应用在</a:t>
            </a:r>
            <a:r>
              <a:rPr lang="en-US" altLang="zh-CN" sz="2400" dirty="0"/>
              <a:t>HTTP</a:t>
            </a:r>
            <a:r>
              <a:rPr lang="zh-CN" altLang="en-US" sz="2400" dirty="0"/>
              <a:t>之上实现</a:t>
            </a:r>
            <a:endParaRPr lang="en-US" altLang="zh-CN" sz="2400" dirty="0"/>
          </a:p>
          <a:p>
            <a:pPr marL="270266" indent="-270266">
              <a:lnSpc>
                <a:spcPct val="140000"/>
              </a:lnSpc>
            </a:pPr>
            <a:r>
              <a:rPr lang="zh-CN" altLang="en-US" sz="2900" dirty="0">
                <a:latin typeface="微软雅黑" panose="020B0503020204020204" pitchFamily="34" charset="-122"/>
                <a:ea typeface="微软雅黑" panose="020B0503020204020204" pitchFamily="34" charset="-122"/>
              </a:rPr>
              <a:t>基于</a:t>
            </a:r>
            <a:r>
              <a:rPr lang="en-US" altLang="zh-CN" sz="2900" dirty="0">
                <a:latin typeface="微软雅黑" panose="020B0503020204020204" pitchFamily="34" charset="-122"/>
                <a:ea typeface="微软雅黑" panose="020B0503020204020204" pitchFamily="34" charset="-122"/>
              </a:rPr>
              <a:t>QUIC</a:t>
            </a:r>
            <a:r>
              <a:rPr lang="zh-CN" altLang="en-US" sz="2900" dirty="0">
                <a:latin typeface="微软雅黑" panose="020B0503020204020204" pitchFamily="34" charset="-122"/>
                <a:ea typeface="微软雅黑" panose="020B0503020204020204" pitchFamily="34" charset="-122"/>
              </a:rPr>
              <a:t>的传输架构</a:t>
            </a:r>
            <a:endParaRPr lang="en-US" altLang="zh-CN" sz="2900" dirty="0">
              <a:latin typeface="微软雅黑" panose="020B0503020204020204" pitchFamily="34" charset="-122"/>
              <a:ea typeface="微软雅黑" panose="020B0503020204020204" pitchFamily="34" charset="-122"/>
            </a:endParaRPr>
          </a:p>
          <a:p>
            <a:pPr marL="513147" lvl="1" indent="-270266">
              <a:lnSpc>
                <a:spcPct val="140000"/>
              </a:lnSpc>
            </a:pPr>
            <a:r>
              <a:rPr lang="en-US" altLang="zh-CN" sz="2400" dirty="0">
                <a:latin typeface="微软雅黑" panose="020B0503020204020204" pitchFamily="34" charset="-122"/>
                <a:ea typeface="微软雅黑" panose="020B0503020204020204" pitchFamily="34" charset="-122"/>
              </a:rPr>
              <a:t>QUIC</a:t>
            </a:r>
            <a:r>
              <a:rPr lang="zh-CN" altLang="en-US" sz="2400" dirty="0">
                <a:latin typeface="微软雅黑" panose="020B0503020204020204" pitchFamily="34" charset="-122"/>
                <a:ea typeface="微软雅黑" panose="020B0503020204020204" pitchFamily="34" charset="-122"/>
              </a:rPr>
              <a:t>替代</a:t>
            </a: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TLS</a:t>
            </a:r>
            <a:r>
              <a:rPr lang="zh-CN" altLang="en-US" sz="2400" dirty="0">
                <a:latin typeface="微软雅黑" panose="020B0503020204020204" pitchFamily="34" charset="-122"/>
                <a:ea typeface="微软雅黑" panose="020B0503020204020204" pitchFamily="34" charset="-122"/>
              </a:rPr>
              <a:t>和部分</a:t>
            </a:r>
            <a:r>
              <a:rPr lang="en-US" altLang="zh-CN" sz="2400" dirty="0">
                <a:latin typeface="微软雅黑" panose="020B0503020204020204" pitchFamily="34" charset="-122"/>
                <a:ea typeface="微软雅黑" panose="020B0503020204020204" pitchFamily="34" charset="-122"/>
              </a:rPr>
              <a:t>HTTP</a:t>
            </a:r>
            <a:r>
              <a:rPr lang="zh-CN" altLang="en-US" sz="2400" dirty="0">
                <a:latin typeface="微软雅黑" panose="020B0503020204020204" pitchFamily="34" charset="-122"/>
                <a:ea typeface="微软雅黑" panose="020B0503020204020204" pitchFamily="34" charset="-122"/>
              </a:rPr>
              <a:t>的功能</a:t>
            </a:r>
            <a:endParaRPr lang="en-US" altLang="zh-CN" sz="2400" dirty="0">
              <a:latin typeface="微软雅黑" panose="020B0503020204020204" pitchFamily="34" charset="-122"/>
              <a:ea typeface="微软雅黑" panose="020B0503020204020204" pitchFamily="34" charset="-122"/>
            </a:endParaRPr>
          </a:p>
          <a:p>
            <a:pPr marL="270266" indent="-270266">
              <a:lnSpc>
                <a:spcPct val="140000"/>
              </a:lnSpc>
            </a:pPr>
            <a:r>
              <a:rPr lang="en-US" altLang="zh-CN" sz="2900" dirty="0">
                <a:latin typeface="微软雅黑" panose="020B0503020204020204" pitchFamily="34" charset="-122"/>
                <a:ea typeface="微软雅黑" panose="020B0503020204020204" pitchFamily="34" charset="-122"/>
              </a:rPr>
              <a:t>QUIC</a:t>
            </a:r>
            <a:r>
              <a:rPr lang="zh-CN" altLang="en-US" sz="2900" dirty="0">
                <a:latin typeface="微软雅黑" panose="020B0503020204020204" pitchFamily="34" charset="-122"/>
                <a:ea typeface="微软雅黑" panose="020B0503020204020204" pitchFamily="34" charset="-122"/>
              </a:rPr>
              <a:t>实现在用户态中</a:t>
            </a:r>
            <a:endParaRPr lang="en-US" altLang="zh-CN" sz="2900" dirty="0">
              <a:latin typeface="微软雅黑" panose="020B0503020204020204" pitchFamily="34" charset="-122"/>
              <a:ea typeface="微软雅黑" panose="020B0503020204020204" pitchFamily="34" charset="-122"/>
            </a:endParaRPr>
          </a:p>
          <a:p>
            <a:pPr marL="513147" lvl="1" indent="-270266">
              <a:lnSpc>
                <a:spcPct val="140000"/>
              </a:lnSpc>
            </a:pPr>
            <a:r>
              <a:rPr lang="zh-CN" altLang="en-US" sz="2400" dirty="0">
                <a:latin typeface="微软雅黑" panose="020B0503020204020204" pitchFamily="34" charset="-122"/>
                <a:ea typeface="微软雅黑" panose="020B0503020204020204" pitchFamily="34" charset="-122"/>
              </a:rPr>
              <a:t>底层基于</a:t>
            </a:r>
            <a:r>
              <a:rPr lang="en-US" altLang="zh-CN" sz="2400" dirty="0">
                <a:latin typeface="微软雅黑" panose="020B0503020204020204" pitchFamily="34" charset="-122"/>
                <a:ea typeface="微软雅黑" panose="020B0503020204020204" pitchFamily="34" charset="-122"/>
              </a:rPr>
              <a:t>UDP</a:t>
            </a:r>
            <a:r>
              <a:rPr lang="zh-CN" altLang="en-US" sz="2400" dirty="0">
                <a:latin typeface="微软雅黑" panose="020B0503020204020204" pitchFamily="34" charset="-122"/>
                <a:ea typeface="微软雅黑" panose="020B0503020204020204" pitchFamily="34" charset="-122"/>
              </a:rPr>
              <a:t>实现</a:t>
            </a:r>
            <a:endParaRPr lang="en-US" altLang="zh-CN" sz="2400" dirty="0">
              <a:latin typeface="微软雅黑" panose="020B0503020204020204" pitchFamily="34" charset="-122"/>
              <a:ea typeface="微软雅黑" panose="020B0503020204020204" pitchFamily="34" charset="-122"/>
            </a:endParaRPr>
          </a:p>
          <a:p>
            <a:pPr marL="513147" lvl="1" indent="-270266">
              <a:lnSpc>
                <a:spcPct val="130000"/>
              </a:lnSpc>
            </a:pPr>
            <a:r>
              <a:rPr lang="zh-CN" altLang="en-US" sz="2400" dirty="0">
                <a:latin typeface="微软雅黑" panose="020B0503020204020204" pitchFamily="34" charset="-122"/>
                <a:ea typeface="微软雅黑" panose="020B0503020204020204" pitchFamily="34" charset="-122"/>
              </a:rPr>
              <a:t>拥塞控制是模块化的，可以方便地使用各种</a:t>
            </a:r>
            <a:r>
              <a:rPr lang="en-US" altLang="zh-CN" sz="2400" dirty="0">
                <a:latin typeface="微软雅黑" panose="020B0503020204020204" pitchFamily="34" charset="-122"/>
                <a:ea typeface="微软雅黑" panose="020B0503020204020204" pitchFamily="34" charset="-122"/>
              </a:rPr>
              <a:t>TCP</a:t>
            </a:r>
            <a:r>
              <a:rPr lang="zh-CN" altLang="en-US" sz="2400" dirty="0">
                <a:latin typeface="微软雅黑" panose="020B0503020204020204" pitchFamily="34" charset="-122"/>
                <a:ea typeface="微软雅黑" panose="020B0503020204020204" pitchFamily="34" charset="-122"/>
              </a:rPr>
              <a:t>拥塞控制算法，如</a:t>
            </a:r>
            <a:r>
              <a:rPr lang="en-US" altLang="zh-CN" sz="2400" dirty="0">
                <a:latin typeface="微软雅黑" panose="020B0503020204020204" pitchFamily="34" charset="-122"/>
                <a:ea typeface="微软雅黑" panose="020B0503020204020204" pitchFamily="34" charset="-122"/>
              </a:rPr>
              <a:t>Cubic</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58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0AA693-5A1C-421B-B835-6CE580458691}"/>
              </a:ext>
            </a:extLst>
          </p:cNvPr>
          <p:cNvSpPr>
            <a:spLocks noGrp="1"/>
          </p:cNvSpPr>
          <p:nvPr>
            <p:ph type="title"/>
          </p:nvPr>
        </p:nvSpPr>
        <p:spPr>
          <a:xfrm>
            <a:off x="980632" y="273845"/>
            <a:ext cx="6165609" cy="659315"/>
          </a:xfrm>
        </p:spPr>
        <p:txBody>
          <a:bodyPr>
            <a:normAutofit/>
          </a:bodyPr>
          <a:lstStyle/>
          <a:p>
            <a:r>
              <a:rPr lang="en-US" altLang="zh-CN" dirty="0"/>
              <a:t>QUIC</a:t>
            </a:r>
            <a:r>
              <a:rPr lang="zh-CN" altLang="en-US" dirty="0"/>
              <a:t>包格式介绍（简化）</a:t>
            </a:r>
          </a:p>
        </p:txBody>
      </p:sp>
      <p:sp>
        <p:nvSpPr>
          <p:cNvPr id="4" name="灯片编号占位符 3">
            <a:extLst>
              <a:ext uri="{FF2B5EF4-FFF2-40B4-BE49-F238E27FC236}">
                <a16:creationId xmlns:a16="http://schemas.microsoft.com/office/drawing/2014/main" xmlns="" id="{20F0588B-D3D6-4F9A-A565-8B2125FCF5B3}"/>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56</a:t>
            </a:fld>
            <a:endParaRPr kumimoji="1" lang="zh-CN" altLang="en-US" dirty="0">
              <a:solidFill>
                <a:prstClr val="black">
                  <a:tint val="75000"/>
                </a:prstClr>
              </a:solidFill>
            </a:endParaRPr>
          </a:p>
        </p:txBody>
      </p:sp>
      <p:sp>
        <p:nvSpPr>
          <p:cNvPr id="6" name="AutoShape 4" descr="http://www.circleid.com/images/uploads/11756b.png">
            <a:extLst>
              <a:ext uri="{FF2B5EF4-FFF2-40B4-BE49-F238E27FC236}">
                <a16:creationId xmlns:a16="http://schemas.microsoft.com/office/drawing/2014/main" xmlns="" id="{CBCD7ACA-8D13-4101-B04F-54DCE2DF4A2E}"/>
              </a:ext>
            </a:extLst>
          </p:cNvPr>
          <p:cNvSpPr>
            <a:spLocks noGrp="1" noChangeAspect="1" noChangeArrowheads="1"/>
          </p:cNvSpPr>
          <p:nvPr>
            <p:ph idx="1"/>
          </p:nvPr>
        </p:nvSpPr>
        <p:spPr bwMode="auto">
          <a:xfrm>
            <a:off x="345956" y="1274208"/>
            <a:ext cx="4448519" cy="3534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79" tIns="34289" rIns="68579" bIns="34289" numCol="1" anchor="t" anchorCtr="0" compatLnSpc="1">
            <a:prstTxWarp prst="textNoShape">
              <a:avLst/>
            </a:prstTxWarp>
            <a:normAutofit/>
          </a:bodyPr>
          <a:lstStyle/>
          <a:p>
            <a:pPr>
              <a:lnSpc>
                <a:spcPct val="110000"/>
              </a:lnSpc>
            </a:pPr>
            <a:r>
              <a:rPr lang="zh-CN" altLang="en-US" dirty="0"/>
              <a:t>部分相关字段：</a:t>
            </a:r>
            <a:endParaRPr lang="en-US" altLang="zh-CN" dirty="0"/>
          </a:p>
          <a:p>
            <a:pPr lvl="1">
              <a:lnSpc>
                <a:spcPct val="110000"/>
              </a:lnSpc>
            </a:pPr>
            <a:r>
              <a:rPr lang="zh-CN" altLang="en-US" dirty="0"/>
              <a:t>连接标识符</a:t>
            </a:r>
            <a:r>
              <a:rPr lang="en-US" altLang="zh-CN" dirty="0"/>
              <a:t>(Connection ID)</a:t>
            </a:r>
            <a:r>
              <a:rPr lang="zh-CN" altLang="en-US" dirty="0"/>
              <a:t>：用于对连接进行表示和识别</a:t>
            </a:r>
            <a:endParaRPr lang="en-US" altLang="zh-CN" dirty="0"/>
          </a:p>
          <a:p>
            <a:pPr lvl="1">
              <a:lnSpc>
                <a:spcPct val="110000"/>
              </a:lnSpc>
            </a:pPr>
            <a:r>
              <a:rPr lang="zh-CN" altLang="en-US" dirty="0"/>
              <a:t>包号</a:t>
            </a:r>
            <a:r>
              <a:rPr lang="en-US" altLang="zh-CN" dirty="0"/>
              <a:t>(Packet Number)</a:t>
            </a:r>
            <a:r>
              <a:rPr lang="zh-CN" altLang="en-US" dirty="0"/>
              <a:t>：单调递增。即同一个连接中，每个</a:t>
            </a:r>
            <a:r>
              <a:rPr lang="en-US" altLang="zh-CN" dirty="0"/>
              <a:t>QUIC</a:t>
            </a:r>
            <a:r>
              <a:rPr lang="zh-CN" altLang="en-US" dirty="0"/>
              <a:t>包的包号都不一样</a:t>
            </a:r>
            <a:endParaRPr lang="en-US" altLang="zh-CN" dirty="0"/>
          </a:p>
          <a:p>
            <a:pPr>
              <a:lnSpc>
                <a:spcPct val="110000"/>
              </a:lnSpc>
            </a:pPr>
            <a:r>
              <a:rPr lang="en-US" altLang="zh-CN" dirty="0"/>
              <a:t>QUIC</a:t>
            </a:r>
            <a:r>
              <a:rPr lang="zh-CN" altLang="en-US" dirty="0"/>
              <a:t>底层使用</a:t>
            </a:r>
            <a:r>
              <a:rPr lang="en-US" altLang="zh-CN" dirty="0"/>
              <a:t>UDP</a:t>
            </a:r>
            <a:r>
              <a:rPr lang="zh-CN" altLang="en-US" dirty="0"/>
              <a:t>进传输</a:t>
            </a:r>
            <a:endParaRPr lang="en-US" altLang="zh-CN" dirty="0"/>
          </a:p>
          <a:p>
            <a:pPr lvl="1">
              <a:lnSpc>
                <a:spcPct val="110000"/>
              </a:lnSpc>
            </a:pPr>
            <a:r>
              <a:rPr lang="en-US" altLang="zh-CN" dirty="0"/>
              <a:t>QUIC</a:t>
            </a:r>
            <a:r>
              <a:rPr lang="zh-CN" altLang="en-US" dirty="0"/>
              <a:t>包作为</a:t>
            </a:r>
            <a:r>
              <a:rPr lang="en-US" altLang="zh-CN" dirty="0"/>
              <a:t>UDP</a:t>
            </a:r>
            <a:r>
              <a:rPr lang="zh-CN" altLang="en-US" dirty="0"/>
              <a:t>的数据载荷</a:t>
            </a:r>
            <a:endParaRPr lang="en-US" altLang="zh-CN" dirty="0"/>
          </a:p>
          <a:p>
            <a:pPr lvl="1">
              <a:lnSpc>
                <a:spcPct val="110000"/>
              </a:lnSpc>
            </a:pPr>
            <a:r>
              <a:rPr lang="en-US" altLang="zh-CN" dirty="0"/>
              <a:t>IANA</a:t>
            </a:r>
            <a:r>
              <a:rPr lang="zh-CN" altLang="en-US" dirty="0"/>
              <a:t>（互联网数字分配机构）建议</a:t>
            </a:r>
            <a:r>
              <a:rPr lang="en-US" altLang="zh-CN" dirty="0"/>
              <a:t>QUIC</a:t>
            </a:r>
            <a:r>
              <a:rPr lang="zh-CN" altLang="en-US" dirty="0"/>
              <a:t>使用</a:t>
            </a:r>
            <a:r>
              <a:rPr lang="en-US" altLang="zh-CN" dirty="0"/>
              <a:t>UDP</a:t>
            </a:r>
            <a:r>
              <a:rPr lang="zh-CN" altLang="en-US" dirty="0"/>
              <a:t>的</a:t>
            </a:r>
            <a:r>
              <a:rPr lang="en-US" altLang="zh-CN" dirty="0"/>
              <a:t>443</a:t>
            </a:r>
            <a:r>
              <a:rPr lang="zh-CN" altLang="en-US" dirty="0"/>
              <a:t>端口</a:t>
            </a:r>
          </a:p>
        </p:txBody>
      </p:sp>
      <p:grpSp>
        <p:nvGrpSpPr>
          <p:cNvPr id="30" name="组合 29">
            <a:extLst>
              <a:ext uri="{FF2B5EF4-FFF2-40B4-BE49-F238E27FC236}">
                <a16:creationId xmlns:a16="http://schemas.microsoft.com/office/drawing/2014/main" xmlns="" id="{C5CB5067-8D58-4165-A33E-F2359A32EFA9}"/>
              </a:ext>
            </a:extLst>
          </p:cNvPr>
          <p:cNvGrpSpPr/>
          <p:nvPr/>
        </p:nvGrpSpPr>
        <p:grpSpPr>
          <a:xfrm>
            <a:off x="5900740" y="3518579"/>
            <a:ext cx="2833007" cy="367393"/>
            <a:chOff x="5714999" y="1634559"/>
            <a:chExt cx="3777343" cy="489857"/>
          </a:xfrm>
        </p:grpSpPr>
        <p:sp>
          <p:nvSpPr>
            <p:cNvPr id="14" name="矩形 13">
              <a:extLst>
                <a:ext uri="{FF2B5EF4-FFF2-40B4-BE49-F238E27FC236}">
                  <a16:creationId xmlns:a16="http://schemas.microsoft.com/office/drawing/2014/main" xmlns="" id="{A420364A-950A-463B-A4AB-C2C7784B15DD}"/>
                </a:ext>
              </a:extLst>
            </p:cNvPr>
            <p:cNvSpPr/>
            <p:nvPr/>
          </p:nvSpPr>
          <p:spPr>
            <a:xfrm>
              <a:off x="5714999" y="1634559"/>
              <a:ext cx="1186541"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UDP</a:t>
              </a:r>
              <a:r>
                <a:rPr lang="zh-CN" altLang="en-US" sz="1400" dirty="0">
                  <a:solidFill>
                    <a:prstClr val="black"/>
                  </a:solidFill>
                  <a:latin typeface="微软雅黑" panose="020B0503020204020204" pitchFamily="34" charset="-122"/>
                  <a:ea typeface="微软雅黑" panose="020B0503020204020204" pitchFamily="34" charset="-122"/>
                </a:rPr>
                <a:t>头</a:t>
              </a:r>
            </a:p>
          </p:txBody>
        </p:sp>
        <p:sp>
          <p:nvSpPr>
            <p:cNvPr id="16" name="矩形 15">
              <a:extLst>
                <a:ext uri="{FF2B5EF4-FFF2-40B4-BE49-F238E27FC236}">
                  <a16:creationId xmlns:a16="http://schemas.microsoft.com/office/drawing/2014/main" xmlns="" id="{45D454AF-8AF2-456F-86B1-461904C3C94E}"/>
                </a:ext>
              </a:extLst>
            </p:cNvPr>
            <p:cNvSpPr/>
            <p:nvPr/>
          </p:nvSpPr>
          <p:spPr>
            <a:xfrm>
              <a:off x="6906978" y="1634559"/>
              <a:ext cx="2585364" cy="489857"/>
            </a:xfrm>
            <a:prstGeom prst="rect">
              <a:avLst/>
            </a:prstGeom>
            <a:solidFill>
              <a:srgbClr val="5C307E"/>
            </a:solid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white"/>
                  </a:solidFill>
                  <a:latin typeface="微软雅黑" panose="020B0503020204020204" pitchFamily="34" charset="-122"/>
                  <a:ea typeface="微软雅黑" panose="020B0503020204020204" pitchFamily="34" charset="-122"/>
                </a:rPr>
                <a:t>UDP</a:t>
              </a:r>
              <a:r>
                <a:rPr lang="zh-CN" altLang="en-US" sz="1400" dirty="0">
                  <a:solidFill>
                    <a:prstClr val="white"/>
                  </a:solidFill>
                  <a:latin typeface="微软雅黑" panose="020B0503020204020204" pitchFamily="34" charset="-122"/>
                  <a:ea typeface="微软雅黑" panose="020B0503020204020204" pitchFamily="34" charset="-122"/>
                </a:rPr>
                <a:t>的数据部分</a:t>
              </a:r>
            </a:p>
          </p:txBody>
        </p:sp>
      </p:grpSp>
      <p:grpSp>
        <p:nvGrpSpPr>
          <p:cNvPr id="51" name="组合 50">
            <a:extLst>
              <a:ext uri="{FF2B5EF4-FFF2-40B4-BE49-F238E27FC236}">
                <a16:creationId xmlns:a16="http://schemas.microsoft.com/office/drawing/2014/main" xmlns="" id="{4B4297EE-7448-48AA-A818-6C54EDBA5BD0}"/>
              </a:ext>
            </a:extLst>
          </p:cNvPr>
          <p:cNvGrpSpPr/>
          <p:nvPr/>
        </p:nvGrpSpPr>
        <p:grpSpPr>
          <a:xfrm>
            <a:off x="4060735" y="1103274"/>
            <a:ext cx="4794433" cy="631157"/>
            <a:chOff x="5414311" y="1471031"/>
            <a:chExt cx="6392577" cy="841542"/>
          </a:xfrm>
        </p:grpSpPr>
        <p:grpSp>
          <p:nvGrpSpPr>
            <p:cNvPr id="42" name="组合 41">
              <a:extLst>
                <a:ext uri="{FF2B5EF4-FFF2-40B4-BE49-F238E27FC236}">
                  <a16:creationId xmlns:a16="http://schemas.microsoft.com/office/drawing/2014/main" xmlns="" id="{782C8E18-4157-46FA-926F-5D66E54721F2}"/>
                </a:ext>
              </a:extLst>
            </p:cNvPr>
            <p:cNvGrpSpPr/>
            <p:nvPr/>
          </p:nvGrpSpPr>
          <p:grpSpPr>
            <a:xfrm>
              <a:off x="5434688" y="1471031"/>
              <a:ext cx="6351823" cy="489861"/>
              <a:chOff x="5001977" y="3110174"/>
              <a:chExt cx="6351823" cy="489861"/>
            </a:xfrm>
          </p:grpSpPr>
          <p:sp>
            <p:nvSpPr>
              <p:cNvPr id="17" name="矩形 16">
                <a:extLst>
                  <a:ext uri="{FF2B5EF4-FFF2-40B4-BE49-F238E27FC236}">
                    <a16:creationId xmlns:a16="http://schemas.microsoft.com/office/drawing/2014/main" xmlns="" id="{D4E1E907-D704-418C-885D-CA5E441D88C0}"/>
                  </a:ext>
                </a:extLst>
              </p:cNvPr>
              <p:cNvSpPr/>
              <p:nvPr/>
            </p:nvSpPr>
            <p:spPr>
              <a:xfrm>
                <a:off x="5001977" y="3110176"/>
                <a:ext cx="957943"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Flags</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xmlns="" id="{309C03A6-91BC-41D1-92AA-475091B65EB6}"/>
                  </a:ext>
                </a:extLst>
              </p:cNvPr>
              <p:cNvSpPr/>
              <p:nvPr/>
            </p:nvSpPr>
            <p:spPr>
              <a:xfrm>
                <a:off x="5970804" y="3110175"/>
                <a:ext cx="2024747"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连接标识符</a:t>
                </a:r>
              </a:p>
            </p:txBody>
          </p:sp>
          <p:sp>
            <p:nvSpPr>
              <p:cNvPr id="19" name="矩形 18">
                <a:extLst>
                  <a:ext uri="{FF2B5EF4-FFF2-40B4-BE49-F238E27FC236}">
                    <a16:creationId xmlns:a16="http://schemas.microsoft.com/office/drawing/2014/main" xmlns="" id="{6099E5C7-190E-43A0-9DB8-CFC2CCE4C9CC}"/>
                  </a:ext>
                </a:extLst>
              </p:cNvPr>
              <p:cNvSpPr/>
              <p:nvPr/>
            </p:nvSpPr>
            <p:spPr>
              <a:xfrm>
                <a:off x="8006436" y="3110178"/>
                <a:ext cx="2024747"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包号</a:t>
                </a:r>
              </a:p>
            </p:txBody>
          </p:sp>
          <p:sp>
            <p:nvSpPr>
              <p:cNvPr id="43" name="矩形 42">
                <a:extLst>
                  <a:ext uri="{FF2B5EF4-FFF2-40B4-BE49-F238E27FC236}">
                    <a16:creationId xmlns:a16="http://schemas.microsoft.com/office/drawing/2014/main" xmlns="" id="{4E93D2BA-BC42-4ABF-BA11-BE7A99C8EFEB}"/>
                  </a:ext>
                </a:extLst>
              </p:cNvPr>
              <p:cNvSpPr/>
              <p:nvPr/>
            </p:nvSpPr>
            <p:spPr>
              <a:xfrm>
                <a:off x="10042067" y="3110174"/>
                <a:ext cx="1311733"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
          <p:nvSpPr>
            <p:cNvPr id="47" name="左大括号 46">
              <a:extLst>
                <a:ext uri="{FF2B5EF4-FFF2-40B4-BE49-F238E27FC236}">
                  <a16:creationId xmlns:a16="http://schemas.microsoft.com/office/drawing/2014/main" xmlns="" id="{F1554B4B-0404-44E4-B540-9EB3BB519145}"/>
                </a:ext>
              </a:extLst>
            </p:cNvPr>
            <p:cNvSpPr/>
            <p:nvPr/>
          </p:nvSpPr>
          <p:spPr>
            <a:xfrm rot="16200000">
              <a:off x="8454619" y="-1039696"/>
              <a:ext cx="311961" cy="6392577"/>
            </a:xfrm>
            <a:prstGeom prst="leftBrace">
              <a:avLst>
                <a:gd name="adj1" fmla="val 8333"/>
                <a:gd name="adj2" fmla="val 4165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783" eaLnBrk="1" fontAlgn="auto" hangingPunct="1">
                <a:spcBef>
                  <a:spcPts val="0"/>
                </a:spcBef>
                <a:spcAft>
                  <a:spcPts val="0"/>
                </a:spcAft>
              </a:pPr>
              <a:endParaRPr lang="zh-CN" altLang="en-US" sz="1400">
                <a:solidFill>
                  <a:prstClr val="black"/>
                </a:solidFill>
              </a:endParaRPr>
            </a:p>
          </p:txBody>
        </p:sp>
      </p:grpSp>
      <p:grpSp>
        <p:nvGrpSpPr>
          <p:cNvPr id="49" name="组合 48">
            <a:extLst>
              <a:ext uri="{FF2B5EF4-FFF2-40B4-BE49-F238E27FC236}">
                <a16:creationId xmlns:a16="http://schemas.microsoft.com/office/drawing/2014/main" xmlns="" id="{38074697-08ED-4D79-B19D-A9D1FCE23CFB}"/>
              </a:ext>
            </a:extLst>
          </p:cNvPr>
          <p:cNvGrpSpPr/>
          <p:nvPr/>
        </p:nvGrpSpPr>
        <p:grpSpPr>
          <a:xfrm>
            <a:off x="5672138" y="2292889"/>
            <a:ext cx="2833007" cy="660230"/>
            <a:chOff x="7576457" y="2548693"/>
            <a:chExt cx="3777343" cy="880306"/>
          </a:xfrm>
        </p:grpSpPr>
        <p:grpSp>
          <p:nvGrpSpPr>
            <p:cNvPr id="44" name="组合 43">
              <a:extLst>
                <a:ext uri="{FF2B5EF4-FFF2-40B4-BE49-F238E27FC236}">
                  <a16:creationId xmlns:a16="http://schemas.microsoft.com/office/drawing/2014/main" xmlns="" id="{030445A3-9AA4-44B0-A3FF-C2A5A6B3E814}"/>
                </a:ext>
              </a:extLst>
            </p:cNvPr>
            <p:cNvGrpSpPr/>
            <p:nvPr/>
          </p:nvGrpSpPr>
          <p:grpSpPr>
            <a:xfrm>
              <a:off x="7576457" y="2548693"/>
              <a:ext cx="3777343" cy="489857"/>
              <a:chOff x="6596742" y="2495944"/>
              <a:chExt cx="3777343" cy="489857"/>
            </a:xfrm>
          </p:grpSpPr>
          <p:sp>
            <p:nvSpPr>
              <p:cNvPr id="32" name="矩形 31">
                <a:extLst>
                  <a:ext uri="{FF2B5EF4-FFF2-40B4-BE49-F238E27FC236}">
                    <a16:creationId xmlns:a16="http://schemas.microsoft.com/office/drawing/2014/main" xmlns="" id="{086D222A-B914-483A-B642-C22EFC495BAC}"/>
                  </a:ext>
                </a:extLst>
              </p:cNvPr>
              <p:cNvSpPr/>
              <p:nvPr/>
            </p:nvSpPr>
            <p:spPr>
              <a:xfrm>
                <a:off x="6596742" y="2495944"/>
                <a:ext cx="1186541" cy="489857"/>
              </a:xfrm>
              <a:prstGeom prst="rect">
                <a:avLst/>
              </a:prstGeom>
              <a:no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QUIC</a:t>
                </a:r>
                <a:r>
                  <a:rPr lang="zh-CN" altLang="en-US" sz="1400" dirty="0">
                    <a:solidFill>
                      <a:prstClr val="black"/>
                    </a:solidFill>
                    <a:latin typeface="微软雅黑" panose="020B0503020204020204" pitchFamily="34" charset="-122"/>
                    <a:ea typeface="微软雅黑" panose="020B0503020204020204" pitchFamily="34" charset="-122"/>
                  </a:rPr>
                  <a:t>头</a:t>
                </a:r>
              </a:p>
            </p:txBody>
          </p:sp>
          <p:sp>
            <p:nvSpPr>
              <p:cNvPr id="33" name="矩形 32">
                <a:extLst>
                  <a:ext uri="{FF2B5EF4-FFF2-40B4-BE49-F238E27FC236}">
                    <a16:creationId xmlns:a16="http://schemas.microsoft.com/office/drawing/2014/main" xmlns="" id="{86F5A010-1E58-47E5-A16D-272E012BC6CE}"/>
                  </a:ext>
                </a:extLst>
              </p:cNvPr>
              <p:cNvSpPr/>
              <p:nvPr/>
            </p:nvSpPr>
            <p:spPr>
              <a:xfrm>
                <a:off x="7788721" y="2495944"/>
                <a:ext cx="2585364" cy="489857"/>
              </a:xfrm>
              <a:prstGeom prst="rect">
                <a:avLst/>
              </a:prstGeom>
              <a:solidFill>
                <a:srgbClr val="5C307E"/>
              </a:solidFill>
              <a:ln w="19050">
                <a:solidFill>
                  <a:srgbClr val="5C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r>
                  <a:rPr lang="en-US" altLang="zh-CN" sz="1400" dirty="0">
                    <a:solidFill>
                      <a:prstClr val="white"/>
                    </a:solidFill>
                    <a:latin typeface="微软雅黑" panose="020B0503020204020204" pitchFamily="34" charset="-122"/>
                    <a:ea typeface="微软雅黑" panose="020B0503020204020204" pitchFamily="34" charset="-122"/>
                  </a:rPr>
                  <a:t>QUIC</a:t>
                </a:r>
                <a:r>
                  <a:rPr lang="zh-CN" altLang="en-US" sz="1400" dirty="0">
                    <a:solidFill>
                      <a:prstClr val="white"/>
                    </a:solidFill>
                    <a:latin typeface="微软雅黑" panose="020B0503020204020204" pitchFamily="34" charset="-122"/>
                    <a:ea typeface="微软雅黑" panose="020B0503020204020204" pitchFamily="34" charset="-122"/>
                  </a:rPr>
                  <a:t>的数据部分</a:t>
                </a:r>
              </a:p>
            </p:txBody>
          </p:sp>
        </p:grpSp>
        <p:sp>
          <p:nvSpPr>
            <p:cNvPr id="50" name="左大括号 49">
              <a:extLst>
                <a:ext uri="{FF2B5EF4-FFF2-40B4-BE49-F238E27FC236}">
                  <a16:creationId xmlns:a16="http://schemas.microsoft.com/office/drawing/2014/main" xmlns="" id="{A6D10F02-054C-4343-8E72-40AB126AC7C0}"/>
                </a:ext>
              </a:extLst>
            </p:cNvPr>
            <p:cNvSpPr/>
            <p:nvPr/>
          </p:nvSpPr>
          <p:spPr>
            <a:xfrm rot="16200000">
              <a:off x="9309149" y="1384348"/>
              <a:ext cx="311961" cy="3777341"/>
            </a:xfrm>
            <a:prstGeom prst="leftBrace">
              <a:avLst>
                <a:gd name="adj1" fmla="val 8333"/>
                <a:gd name="adj2" fmla="val 680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783" eaLnBrk="1" fontAlgn="auto" hangingPunct="1">
                <a:spcBef>
                  <a:spcPts val="0"/>
                </a:spcBef>
                <a:spcAft>
                  <a:spcPts val="0"/>
                </a:spcAft>
              </a:pPr>
              <a:endParaRPr lang="zh-CN" altLang="en-US" sz="1400">
                <a:solidFill>
                  <a:prstClr val="black"/>
                </a:solidFill>
              </a:endParaRPr>
            </a:p>
          </p:txBody>
        </p:sp>
      </p:grpSp>
      <p:sp>
        <p:nvSpPr>
          <p:cNvPr id="52" name="箭头: 下 51">
            <a:extLst>
              <a:ext uri="{FF2B5EF4-FFF2-40B4-BE49-F238E27FC236}">
                <a16:creationId xmlns:a16="http://schemas.microsoft.com/office/drawing/2014/main" xmlns="" id="{EBCD947A-2769-4672-A354-1EADE44B7B38}"/>
              </a:ext>
            </a:extLst>
          </p:cNvPr>
          <p:cNvSpPr/>
          <p:nvPr/>
        </p:nvSpPr>
        <p:spPr>
          <a:xfrm>
            <a:off x="5976257" y="1609281"/>
            <a:ext cx="171450" cy="65381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endParaRPr lang="zh-CN" altLang="en-US" sz="1400">
              <a:solidFill>
                <a:prstClr val="white"/>
              </a:solidFill>
            </a:endParaRPr>
          </a:p>
        </p:txBody>
      </p:sp>
      <p:sp>
        <p:nvSpPr>
          <p:cNvPr id="54" name="箭头: 下 53">
            <a:extLst>
              <a:ext uri="{FF2B5EF4-FFF2-40B4-BE49-F238E27FC236}">
                <a16:creationId xmlns:a16="http://schemas.microsoft.com/office/drawing/2014/main" xmlns="" id="{EC697AA9-AA16-4385-B6A2-8AE290CA4097}"/>
              </a:ext>
            </a:extLst>
          </p:cNvPr>
          <p:cNvSpPr/>
          <p:nvPr/>
        </p:nvSpPr>
        <p:spPr>
          <a:xfrm>
            <a:off x="7510124" y="2834969"/>
            <a:ext cx="171450" cy="65381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endParaRPr lang="zh-CN" altLang="en-US" sz="1400">
              <a:solidFill>
                <a:prstClr val="white"/>
              </a:solidFill>
            </a:endParaRPr>
          </a:p>
        </p:txBody>
      </p:sp>
    </p:spTree>
    <p:extLst>
      <p:ext uri="{BB962C8B-B14F-4D97-AF65-F5344CB8AC3E}">
        <p14:creationId xmlns:p14="http://schemas.microsoft.com/office/powerpoint/2010/main" val="3083133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DF6BCC-92DF-48C0-AAC1-F4E0129665EB}"/>
              </a:ext>
            </a:extLst>
          </p:cNvPr>
          <p:cNvSpPr>
            <a:spLocks noGrp="1"/>
          </p:cNvSpPr>
          <p:nvPr>
            <p:ph type="title"/>
          </p:nvPr>
        </p:nvSpPr>
        <p:spPr>
          <a:xfrm>
            <a:off x="980632" y="273845"/>
            <a:ext cx="6165609" cy="659315"/>
          </a:xfrm>
        </p:spPr>
        <p:txBody>
          <a:bodyPr/>
          <a:lstStyle/>
          <a:p>
            <a:r>
              <a:rPr lang="zh-CN" altLang="en-US" dirty="0"/>
              <a:t>连接建立时延优化：简化演示</a:t>
            </a:r>
          </a:p>
        </p:txBody>
      </p:sp>
      <p:grpSp>
        <p:nvGrpSpPr>
          <p:cNvPr id="3" name="组合 2">
            <a:extLst>
              <a:ext uri="{FF2B5EF4-FFF2-40B4-BE49-F238E27FC236}">
                <a16:creationId xmlns:a16="http://schemas.microsoft.com/office/drawing/2014/main" xmlns="" id="{91F4C582-A77C-4897-8DDD-F0E90DA6972E}"/>
              </a:ext>
            </a:extLst>
          </p:cNvPr>
          <p:cNvGrpSpPr/>
          <p:nvPr/>
        </p:nvGrpSpPr>
        <p:grpSpPr>
          <a:xfrm>
            <a:off x="87645" y="1083604"/>
            <a:ext cx="3255311" cy="3939353"/>
            <a:chOff x="-102864" y="1818028"/>
            <a:chExt cx="4340414" cy="5252471"/>
          </a:xfrm>
        </p:grpSpPr>
        <p:grpSp>
          <p:nvGrpSpPr>
            <p:cNvPr id="45" name="组合 44">
              <a:extLst>
                <a:ext uri="{FF2B5EF4-FFF2-40B4-BE49-F238E27FC236}">
                  <a16:creationId xmlns:a16="http://schemas.microsoft.com/office/drawing/2014/main" xmlns="" id="{A3C413CF-714F-469C-9973-E7F1D3ED3696}"/>
                </a:ext>
              </a:extLst>
            </p:cNvPr>
            <p:cNvGrpSpPr/>
            <p:nvPr/>
          </p:nvGrpSpPr>
          <p:grpSpPr>
            <a:xfrm>
              <a:off x="311847" y="1818028"/>
              <a:ext cx="3925703" cy="5252471"/>
              <a:chOff x="243008" y="1830664"/>
              <a:chExt cx="3925703" cy="5252471"/>
            </a:xfrm>
          </p:grpSpPr>
          <p:grpSp>
            <p:nvGrpSpPr>
              <p:cNvPr id="41" name="组合 40">
                <a:extLst>
                  <a:ext uri="{FF2B5EF4-FFF2-40B4-BE49-F238E27FC236}">
                    <a16:creationId xmlns:a16="http://schemas.microsoft.com/office/drawing/2014/main" xmlns="" id="{A85DA39E-CE2D-42A8-8E2A-2793E6681341}"/>
                  </a:ext>
                </a:extLst>
              </p:cNvPr>
              <p:cNvGrpSpPr/>
              <p:nvPr/>
            </p:nvGrpSpPr>
            <p:grpSpPr>
              <a:xfrm>
                <a:off x="372355" y="1830664"/>
                <a:ext cx="3796356" cy="4584262"/>
                <a:chOff x="1034622" y="1914509"/>
                <a:chExt cx="3796356" cy="4584262"/>
              </a:xfrm>
            </p:grpSpPr>
            <p:grpSp>
              <p:nvGrpSpPr>
                <p:cNvPr id="12" name="组合 11">
                  <a:extLst>
                    <a:ext uri="{FF2B5EF4-FFF2-40B4-BE49-F238E27FC236}">
                      <a16:creationId xmlns:a16="http://schemas.microsoft.com/office/drawing/2014/main" xmlns="" id="{49F6D064-0A80-492A-9F64-A2CC4639453E}"/>
                    </a:ext>
                  </a:extLst>
                </p:cNvPr>
                <p:cNvGrpSpPr/>
                <p:nvPr/>
              </p:nvGrpSpPr>
              <p:grpSpPr>
                <a:xfrm>
                  <a:off x="1034622" y="1914509"/>
                  <a:ext cx="3796356" cy="4584262"/>
                  <a:chOff x="1044289" y="1914509"/>
                  <a:chExt cx="3796356" cy="4584262"/>
                </a:xfrm>
              </p:grpSpPr>
              <p:grpSp>
                <p:nvGrpSpPr>
                  <p:cNvPr id="11" name="组合 10">
                    <a:extLst>
                      <a:ext uri="{FF2B5EF4-FFF2-40B4-BE49-F238E27FC236}">
                        <a16:creationId xmlns:a16="http://schemas.microsoft.com/office/drawing/2014/main" xmlns="" id="{9A41208C-83BC-4D80-A8DB-CAE4A2286953}"/>
                      </a:ext>
                    </a:extLst>
                  </p:cNvPr>
                  <p:cNvGrpSpPr/>
                  <p:nvPr/>
                </p:nvGrpSpPr>
                <p:grpSpPr>
                  <a:xfrm>
                    <a:off x="1044289" y="1914509"/>
                    <a:ext cx="3004655" cy="4584262"/>
                    <a:chOff x="1044289" y="1914509"/>
                    <a:chExt cx="3004655" cy="4584262"/>
                  </a:xfrm>
                </p:grpSpPr>
                <p:pic>
                  <p:nvPicPr>
                    <p:cNvPr id="7" name="图片 6">
                      <a:extLst>
                        <a:ext uri="{FF2B5EF4-FFF2-40B4-BE49-F238E27FC236}">
                          <a16:creationId xmlns:a16="http://schemas.microsoft.com/office/drawing/2014/main" xmlns="" id="{52656404-FFBB-4871-A29E-25B0DD442DB1}"/>
                        </a:ext>
                      </a:extLst>
                    </p:cNvPr>
                    <p:cNvPicPr>
                      <a:picLocks noChangeAspect="1"/>
                    </p:cNvPicPr>
                    <p:nvPr/>
                  </p:nvPicPr>
                  <p:blipFill>
                    <a:blip r:embed="rId4"/>
                    <a:stretch>
                      <a:fillRect/>
                    </a:stretch>
                  </p:blipFill>
                  <p:spPr>
                    <a:xfrm>
                      <a:off x="3432429" y="1914509"/>
                      <a:ext cx="616515" cy="604298"/>
                    </a:xfrm>
                    <a:prstGeom prst="rect">
                      <a:avLst/>
                    </a:prstGeom>
                  </p:spPr>
                </p:pic>
                <p:pic>
                  <p:nvPicPr>
                    <p:cNvPr id="8" name="图片 7">
                      <a:extLst>
                        <a:ext uri="{FF2B5EF4-FFF2-40B4-BE49-F238E27FC236}">
                          <a16:creationId xmlns:a16="http://schemas.microsoft.com/office/drawing/2014/main" xmlns="" id="{6DD4C5DB-DD55-4D75-BD28-9FC51EDBEB98}"/>
                        </a:ext>
                      </a:extLst>
                    </p:cNvPr>
                    <p:cNvPicPr>
                      <a:picLocks noChangeAspect="1"/>
                    </p:cNvPicPr>
                    <p:nvPr/>
                  </p:nvPicPr>
                  <p:blipFill>
                    <a:blip r:embed="rId5"/>
                    <a:stretch>
                      <a:fillRect/>
                    </a:stretch>
                  </p:blipFill>
                  <p:spPr>
                    <a:xfrm>
                      <a:off x="1044289" y="1924590"/>
                      <a:ext cx="605263" cy="506579"/>
                    </a:xfrm>
                    <a:prstGeom prst="rect">
                      <a:avLst/>
                    </a:prstGeom>
                  </p:spPr>
                </p:pic>
                <p:cxnSp>
                  <p:nvCxnSpPr>
                    <p:cNvPr id="5" name="直接连接符 4">
                      <a:extLst>
                        <a:ext uri="{FF2B5EF4-FFF2-40B4-BE49-F238E27FC236}">
                          <a16:creationId xmlns:a16="http://schemas.microsoft.com/office/drawing/2014/main" xmlns="" id="{A57AD7A8-679E-4E43-92FD-932FD9581446}"/>
                        </a:ext>
                      </a:extLst>
                    </p:cNvPr>
                    <p:cNvCxnSpPr>
                      <a:cxnSpLocks/>
                    </p:cNvCxnSpPr>
                    <p:nvPr/>
                  </p:nvCxnSpPr>
                  <p:spPr>
                    <a:xfrm>
                      <a:off x="1306406" y="2364297"/>
                      <a:ext cx="1102" cy="41344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83A015EB-8517-4FAA-A858-A8F397F4A218}"/>
                        </a:ext>
                      </a:extLst>
                    </p:cNvPr>
                    <p:cNvCxnSpPr>
                      <a:cxnSpLocks/>
                    </p:cNvCxnSpPr>
                    <p:nvPr/>
                  </p:nvCxnSpPr>
                  <p:spPr>
                    <a:xfrm>
                      <a:off x="3708008" y="2479547"/>
                      <a:ext cx="5240" cy="401922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xmlns="" id="{04AE61FF-5A92-46CF-842D-E0BD97D87C08}"/>
                      </a:ext>
                    </a:extLst>
                  </p:cNvPr>
                  <p:cNvSpPr txBox="1"/>
                  <p:nvPr/>
                </p:nvSpPr>
                <p:spPr>
                  <a:xfrm>
                    <a:off x="1465824" y="2032362"/>
                    <a:ext cx="968285" cy="348813"/>
                  </a:xfrm>
                  <a:prstGeom prst="rect">
                    <a:avLst/>
                  </a:prstGeom>
                  <a:noFill/>
                </p:spPr>
                <p:txBody>
                  <a:bodyPr wrap="square" rtlCol="0">
                    <a:spAutoFit/>
                  </a:bodyPr>
                  <a:lstStyle/>
                  <a:p>
                    <a:pPr defTabSz="685783" eaLnBrk="1" fontAlgn="auto" hangingPunct="1">
                      <a:spcBef>
                        <a:spcPts val="0"/>
                      </a:spcBef>
                      <a:spcAft>
                        <a:spcPts val="0"/>
                      </a:spcAft>
                    </a:pPr>
                    <a:r>
                      <a:rPr lang="en-US" altLang="zh-CN" sz="1100" dirty="0">
                        <a:solidFill>
                          <a:prstClr val="black"/>
                        </a:solidFill>
                        <a:latin typeface="微软雅黑" panose="020B0503020204020204" pitchFamily="34" charset="-122"/>
                        <a:ea typeface="微软雅黑" panose="020B0503020204020204" pitchFamily="34" charset="-122"/>
                      </a:rPr>
                      <a:t>(Client)</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ECD8AD56-CCCB-4414-98D5-663B34B1E7F5}"/>
                      </a:ext>
                    </a:extLst>
                  </p:cNvPr>
                  <p:cNvSpPr txBox="1"/>
                  <p:nvPr/>
                </p:nvSpPr>
                <p:spPr>
                  <a:xfrm>
                    <a:off x="3872360" y="2056520"/>
                    <a:ext cx="968285" cy="348813"/>
                  </a:xfrm>
                  <a:prstGeom prst="rect">
                    <a:avLst/>
                  </a:prstGeom>
                  <a:noFill/>
                  <a:ln>
                    <a:noFill/>
                  </a:ln>
                </p:spPr>
                <p:txBody>
                  <a:bodyPr wrap="square" rtlCol="0">
                    <a:spAutoFit/>
                  </a:bodyPr>
                  <a:lstStyle/>
                  <a:p>
                    <a:pPr defTabSz="685783" eaLnBrk="1" fontAlgn="auto" hangingPunct="1">
                      <a:spcBef>
                        <a:spcPts val="0"/>
                      </a:spcBef>
                      <a:spcAft>
                        <a:spcPts val="0"/>
                      </a:spcAft>
                    </a:pPr>
                    <a:r>
                      <a:rPr lang="en-US" altLang="zh-CN" sz="1100" dirty="0">
                        <a:solidFill>
                          <a:prstClr val="black"/>
                        </a:solidFill>
                        <a:latin typeface="微软雅黑" panose="020B0503020204020204" pitchFamily="34" charset="-122"/>
                        <a:ea typeface="微软雅黑" panose="020B0503020204020204" pitchFamily="34" charset="-122"/>
                      </a:rPr>
                      <a:t>(Server)</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grpSp>
              <p:nvGrpSpPr>
                <p:cNvPr id="40" name="组合 39">
                  <a:extLst>
                    <a:ext uri="{FF2B5EF4-FFF2-40B4-BE49-F238E27FC236}">
                      <a16:creationId xmlns:a16="http://schemas.microsoft.com/office/drawing/2014/main" xmlns="" id="{FD92BC2D-A0CB-42B9-9B1B-22AEA0C35B26}"/>
                    </a:ext>
                  </a:extLst>
                </p:cNvPr>
                <p:cNvGrpSpPr/>
                <p:nvPr/>
              </p:nvGrpSpPr>
              <p:grpSpPr>
                <a:xfrm>
                  <a:off x="1288174" y="2504041"/>
                  <a:ext cx="2425074" cy="3294540"/>
                  <a:chOff x="1288174" y="2504041"/>
                  <a:chExt cx="2425074" cy="3294540"/>
                </a:xfrm>
              </p:grpSpPr>
              <p:grpSp>
                <p:nvGrpSpPr>
                  <p:cNvPr id="23" name="组合 22">
                    <a:extLst>
                      <a:ext uri="{FF2B5EF4-FFF2-40B4-BE49-F238E27FC236}">
                        <a16:creationId xmlns:a16="http://schemas.microsoft.com/office/drawing/2014/main" xmlns="" id="{C730E051-D3E9-4102-8E06-E953487AC0B3}"/>
                      </a:ext>
                    </a:extLst>
                  </p:cNvPr>
                  <p:cNvGrpSpPr/>
                  <p:nvPr/>
                </p:nvGrpSpPr>
                <p:grpSpPr>
                  <a:xfrm>
                    <a:off x="1296739" y="2504041"/>
                    <a:ext cx="2396072" cy="457200"/>
                    <a:chOff x="1296739" y="2504041"/>
                    <a:chExt cx="2396072" cy="457200"/>
                  </a:xfrm>
                </p:grpSpPr>
                <p:cxnSp>
                  <p:nvCxnSpPr>
                    <p:cNvPr id="17" name="直接箭头连接符 16">
                      <a:extLst>
                        <a:ext uri="{FF2B5EF4-FFF2-40B4-BE49-F238E27FC236}">
                          <a16:creationId xmlns:a16="http://schemas.microsoft.com/office/drawing/2014/main" xmlns="" id="{44306868-2157-470B-A224-BFD0D208F003}"/>
                        </a:ext>
                      </a:extLst>
                    </p:cNvPr>
                    <p:cNvCxnSpPr>
                      <a:cxnSpLocks/>
                    </p:cNvCxnSpPr>
                    <p:nvPr/>
                  </p:nvCxnSpPr>
                  <p:spPr>
                    <a:xfrm>
                      <a:off x="1296739" y="2504041"/>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AA319918-631B-4677-AC66-DE4AD4BD1F62}"/>
                        </a:ext>
                      </a:extLst>
                    </p:cNvPr>
                    <p:cNvSpPr/>
                    <p:nvPr/>
                  </p:nvSpPr>
                  <p:spPr>
                    <a:xfrm>
                      <a:off x="2012684" y="2612592"/>
                      <a:ext cx="827314" cy="250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a:t>
                      </a:r>
                    </a:p>
                  </p:txBody>
                </p:sp>
              </p:grpSp>
              <p:grpSp>
                <p:nvGrpSpPr>
                  <p:cNvPr id="24" name="组合 23">
                    <a:extLst>
                      <a:ext uri="{FF2B5EF4-FFF2-40B4-BE49-F238E27FC236}">
                        <a16:creationId xmlns:a16="http://schemas.microsoft.com/office/drawing/2014/main" xmlns="" id="{80CF1999-BEBC-4CDE-93AD-9F1A2A9B8C50}"/>
                      </a:ext>
                    </a:extLst>
                  </p:cNvPr>
                  <p:cNvGrpSpPr/>
                  <p:nvPr/>
                </p:nvGrpSpPr>
                <p:grpSpPr>
                  <a:xfrm>
                    <a:off x="1288175" y="3048163"/>
                    <a:ext cx="2415406" cy="293914"/>
                    <a:chOff x="1288175" y="3048163"/>
                    <a:chExt cx="2415406" cy="293914"/>
                  </a:xfrm>
                </p:grpSpPr>
                <p:cxnSp>
                  <p:nvCxnSpPr>
                    <p:cNvPr id="21" name="直接箭头连接符 20">
                      <a:extLst>
                        <a:ext uri="{FF2B5EF4-FFF2-40B4-BE49-F238E27FC236}">
                          <a16:creationId xmlns:a16="http://schemas.microsoft.com/office/drawing/2014/main" xmlns="" id="{A1C00164-3CAA-482D-92EC-C9610F55D8C6}"/>
                        </a:ext>
                      </a:extLst>
                    </p:cNvPr>
                    <p:cNvCxnSpPr>
                      <a:cxnSpLocks/>
                    </p:cNvCxnSpPr>
                    <p:nvPr/>
                  </p:nvCxnSpPr>
                  <p:spPr>
                    <a:xfrm flipH="1">
                      <a:off x="1288175" y="3048163"/>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479334CD-6D54-4C76-8428-05D95CAAF7C1}"/>
                        </a:ext>
                      </a:extLst>
                    </p:cNvPr>
                    <p:cNvSpPr/>
                    <p:nvPr/>
                  </p:nvSpPr>
                  <p:spPr>
                    <a:xfrm>
                      <a:off x="2012684" y="3091706"/>
                      <a:ext cx="827314" cy="250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a:t>
                      </a:r>
                    </a:p>
                  </p:txBody>
                </p:sp>
              </p:grpSp>
              <p:grpSp>
                <p:nvGrpSpPr>
                  <p:cNvPr id="27" name="组合 26">
                    <a:extLst>
                      <a:ext uri="{FF2B5EF4-FFF2-40B4-BE49-F238E27FC236}">
                        <a16:creationId xmlns:a16="http://schemas.microsoft.com/office/drawing/2014/main" xmlns="" id="{70F0B8F1-B9AC-4AA0-BC51-950D46928E5D}"/>
                      </a:ext>
                    </a:extLst>
                  </p:cNvPr>
                  <p:cNvGrpSpPr/>
                  <p:nvPr/>
                </p:nvGrpSpPr>
                <p:grpSpPr>
                  <a:xfrm>
                    <a:off x="1317176" y="3558950"/>
                    <a:ext cx="2396072" cy="457200"/>
                    <a:chOff x="1317175" y="2416113"/>
                    <a:chExt cx="2396072" cy="457200"/>
                  </a:xfrm>
                </p:grpSpPr>
                <p:cxnSp>
                  <p:nvCxnSpPr>
                    <p:cNvPr id="28" name="直接箭头连接符 27">
                      <a:extLst>
                        <a:ext uri="{FF2B5EF4-FFF2-40B4-BE49-F238E27FC236}">
                          <a16:creationId xmlns:a16="http://schemas.microsoft.com/office/drawing/2014/main" xmlns="" id="{4306EC85-F2BA-4BAF-9B8D-AA4B47E7983F}"/>
                        </a:ext>
                      </a:extLst>
                    </p:cNvPr>
                    <p:cNvCxnSpPr>
                      <a:cxnSpLocks/>
                    </p:cNvCxnSpPr>
                    <p:nvPr/>
                  </p:nvCxnSpPr>
                  <p:spPr>
                    <a:xfrm>
                      <a:off x="1317175" y="2416113"/>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553C9C74-6318-4856-B58D-5DBE1095A90E}"/>
                        </a:ext>
                      </a:extLst>
                    </p:cNvPr>
                    <p:cNvSpPr/>
                    <p:nvPr/>
                  </p:nvSpPr>
                  <p:spPr>
                    <a:xfrm>
                      <a:off x="1685484" y="2498069"/>
                      <a:ext cx="1681228" cy="257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咱们加密吧</a:t>
                      </a:r>
                    </a:p>
                  </p:txBody>
                </p:sp>
              </p:grpSp>
              <p:grpSp>
                <p:nvGrpSpPr>
                  <p:cNvPr id="31" name="组合 30">
                    <a:extLst>
                      <a:ext uri="{FF2B5EF4-FFF2-40B4-BE49-F238E27FC236}">
                        <a16:creationId xmlns:a16="http://schemas.microsoft.com/office/drawing/2014/main" xmlns="" id="{58097035-6BDB-4E63-8808-1440A5E18EEC}"/>
                      </a:ext>
                    </a:extLst>
                  </p:cNvPr>
                  <p:cNvGrpSpPr/>
                  <p:nvPr/>
                </p:nvGrpSpPr>
                <p:grpSpPr>
                  <a:xfrm>
                    <a:off x="1288174" y="4074011"/>
                    <a:ext cx="2415406" cy="467721"/>
                    <a:chOff x="1288175" y="2858051"/>
                    <a:chExt cx="2415406" cy="467721"/>
                  </a:xfrm>
                </p:grpSpPr>
                <p:cxnSp>
                  <p:nvCxnSpPr>
                    <p:cNvPr id="32" name="直接箭头连接符 31">
                      <a:extLst>
                        <a:ext uri="{FF2B5EF4-FFF2-40B4-BE49-F238E27FC236}">
                          <a16:creationId xmlns:a16="http://schemas.microsoft.com/office/drawing/2014/main" xmlns="" id="{F3DBC421-96BD-44FE-96A6-87D064095254}"/>
                        </a:ext>
                      </a:extLst>
                    </p:cNvPr>
                    <p:cNvCxnSpPr>
                      <a:cxnSpLocks/>
                    </p:cNvCxnSpPr>
                    <p:nvPr/>
                  </p:nvCxnSpPr>
                  <p:spPr>
                    <a:xfrm flipH="1">
                      <a:off x="1288175" y="2926556"/>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xmlns="" id="{4150C21C-6A49-4AC1-95B0-3CCFB1B34937}"/>
                        </a:ext>
                      </a:extLst>
                    </p:cNvPr>
                    <p:cNvSpPr/>
                    <p:nvPr/>
                  </p:nvSpPr>
                  <p:spPr>
                    <a:xfrm>
                      <a:off x="1850017" y="2858051"/>
                      <a:ext cx="1430840" cy="467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好的，我的密钥是</a:t>
                      </a:r>
                      <a:r>
                        <a:rPr lang="en-US" altLang="zh-CN" sz="1400" dirty="0">
                          <a:solidFill>
                            <a:prstClr val="black"/>
                          </a:solidFill>
                        </a:rPr>
                        <a:t>xx</a:t>
                      </a:r>
                      <a:endParaRPr lang="zh-CN" altLang="en-US" sz="1400" dirty="0">
                        <a:solidFill>
                          <a:prstClr val="black"/>
                        </a:solidFill>
                      </a:endParaRPr>
                    </a:p>
                  </p:txBody>
                </p:sp>
              </p:grpSp>
              <p:grpSp>
                <p:nvGrpSpPr>
                  <p:cNvPr id="34" name="组合 33">
                    <a:extLst>
                      <a:ext uri="{FF2B5EF4-FFF2-40B4-BE49-F238E27FC236}">
                        <a16:creationId xmlns:a16="http://schemas.microsoft.com/office/drawing/2014/main" xmlns="" id="{E72C6CDC-A707-4FFA-BCA0-BE1181466430}"/>
                      </a:ext>
                    </a:extLst>
                  </p:cNvPr>
                  <p:cNvGrpSpPr/>
                  <p:nvPr/>
                </p:nvGrpSpPr>
                <p:grpSpPr>
                  <a:xfrm>
                    <a:off x="1288174" y="4615543"/>
                    <a:ext cx="2396072" cy="531010"/>
                    <a:chOff x="1155930" y="3190920"/>
                    <a:chExt cx="2396072" cy="531010"/>
                  </a:xfrm>
                </p:grpSpPr>
                <p:cxnSp>
                  <p:nvCxnSpPr>
                    <p:cNvPr id="35" name="直接箭头连接符 34">
                      <a:extLst>
                        <a:ext uri="{FF2B5EF4-FFF2-40B4-BE49-F238E27FC236}">
                          <a16:creationId xmlns:a16="http://schemas.microsoft.com/office/drawing/2014/main" xmlns="" id="{39C3B5F7-845D-4AF9-BA35-B970E6F44A1C}"/>
                        </a:ext>
                      </a:extLst>
                    </p:cNvPr>
                    <p:cNvCxnSpPr>
                      <a:cxnSpLocks/>
                    </p:cNvCxnSpPr>
                    <p:nvPr/>
                  </p:nvCxnSpPr>
                  <p:spPr>
                    <a:xfrm>
                      <a:off x="1155930" y="3190920"/>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xmlns="" id="{EDA9FB42-78F4-4776-BFAA-A3E7BBF327BE}"/>
                        </a:ext>
                      </a:extLst>
                    </p:cNvPr>
                    <p:cNvSpPr/>
                    <p:nvPr/>
                  </p:nvSpPr>
                  <p:spPr>
                    <a:xfrm>
                      <a:off x="1589127" y="3264730"/>
                      <a:ext cx="1681228"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收到！我的密钥是</a:t>
                      </a:r>
                      <a:r>
                        <a:rPr lang="en-US" altLang="zh-CN" sz="1400" dirty="0" err="1">
                          <a:solidFill>
                            <a:prstClr val="black"/>
                          </a:solidFill>
                        </a:rPr>
                        <a:t>yy</a:t>
                      </a:r>
                      <a:endParaRPr lang="zh-CN" altLang="en-US" sz="1400" dirty="0">
                        <a:solidFill>
                          <a:prstClr val="black"/>
                        </a:solidFill>
                      </a:endParaRPr>
                    </a:p>
                  </p:txBody>
                </p:sp>
              </p:grpSp>
              <p:grpSp>
                <p:nvGrpSpPr>
                  <p:cNvPr id="42" name="组合 41">
                    <a:extLst>
                      <a:ext uri="{FF2B5EF4-FFF2-40B4-BE49-F238E27FC236}">
                        <a16:creationId xmlns:a16="http://schemas.microsoft.com/office/drawing/2014/main" xmlns="" id="{74A1C8A6-A4F3-4371-BF1A-9797C90E1449}"/>
                      </a:ext>
                    </a:extLst>
                  </p:cNvPr>
                  <p:cNvGrpSpPr/>
                  <p:nvPr/>
                </p:nvGrpSpPr>
                <p:grpSpPr>
                  <a:xfrm>
                    <a:off x="1288174" y="5299880"/>
                    <a:ext cx="2415406" cy="498701"/>
                    <a:chOff x="1288175" y="2872204"/>
                    <a:chExt cx="2415406" cy="498701"/>
                  </a:xfrm>
                </p:grpSpPr>
                <p:cxnSp>
                  <p:nvCxnSpPr>
                    <p:cNvPr id="43" name="直接箭头连接符 42">
                      <a:extLst>
                        <a:ext uri="{FF2B5EF4-FFF2-40B4-BE49-F238E27FC236}">
                          <a16:creationId xmlns:a16="http://schemas.microsoft.com/office/drawing/2014/main" xmlns="" id="{1113085C-4D5D-462D-B5E1-DF3DE58AD7C5}"/>
                        </a:ext>
                      </a:extLst>
                    </p:cNvPr>
                    <p:cNvCxnSpPr>
                      <a:cxnSpLocks/>
                    </p:cNvCxnSpPr>
                    <p:nvPr/>
                  </p:nvCxnSpPr>
                  <p:spPr>
                    <a:xfrm flipH="1">
                      <a:off x="1288175" y="2938815"/>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xmlns="" id="{3C194067-C0CC-4EAF-AE97-0E3313D44222}"/>
                        </a:ext>
                      </a:extLst>
                    </p:cNvPr>
                    <p:cNvSpPr/>
                    <p:nvPr/>
                  </p:nvSpPr>
                  <p:spPr>
                    <a:xfrm>
                      <a:off x="1810680" y="2872204"/>
                      <a:ext cx="1430840" cy="498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收到！可以加密通话了！</a:t>
                      </a:r>
                    </a:p>
                  </p:txBody>
                </p:sp>
              </p:grpSp>
            </p:grpSp>
          </p:grpSp>
          <p:sp>
            <p:nvSpPr>
              <p:cNvPr id="47" name="文本框 46">
                <a:extLst>
                  <a:ext uri="{FF2B5EF4-FFF2-40B4-BE49-F238E27FC236}">
                    <a16:creationId xmlns:a16="http://schemas.microsoft.com/office/drawing/2014/main" xmlns="" id="{D8C1C774-B848-4203-A739-2BC4D95911F2}"/>
                  </a:ext>
                </a:extLst>
              </p:cNvPr>
              <p:cNvSpPr txBox="1"/>
              <p:nvPr/>
            </p:nvSpPr>
            <p:spPr>
              <a:xfrm>
                <a:off x="243008" y="6385508"/>
                <a:ext cx="3196582" cy="697627"/>
              </a:xfrm>
              <a:prstGeom prst="rect">
                <a:avLst/>
              </a:prstGeom>
              <a:noFill/>
            </p:spPr>
            <p:txBody>
              <a:bodyPr wrap="square" rtlCol="0">
                <a:spAutoFit/>
              </a:bodyPr>
              <a:lstStyle/>
              <a:p>
                <a:pPr algn="ctr" defTabSz="685783" eaLnBrk="1" fontAlgn="auto" hangingPunct="1">
                  <a:spcBef>
                    <a:spcPts val="0"/>
                  </a:spcBef>
                  <a:spcAft>
                    <a:spcPts val="0"/>
                  </a:spcAft>
                </a:pPr>
                <a:r>
                  <a:rPr lang="en-US" altLang="zh-CN" sz="1400" dirty="0">
                    <a:solidFill>
                      <a:srgbClr val="C00000"/>
                    </a:solidFill>
                    <a:latin typeface="微软雅黑" panose="020B0503020204020204" pitchFamily="34" charset="-122"/>
                    <a:ea typeface="微软雅黑" panose="020B0503020204020204" pitchFamily="34" charset="-122"/>
                  </a:rPr>
                  <a:t>TCL</a:t>
                </a:r>
                <a:r>
                  <a:rPr lang="zh-CN" altLang="en-US" sz="1400" dirty="0">
                    <a:solidFill>
                      <a:srgbClr val="C00000"/>
                    </a:solidFill>
                    <a:latin typeface="微软雅黑" panose="020B0503020204020204" pitchFamily="34" charset="-122"/>
                    <a:ea typeface="微软雅黑" panose="020B0503020204020204" pitchFamily="34" charset="-122"/>
                  </a:rPr>
                  <a:t>建连、</a:t>
                </a:r>
                <a:r>
                  <a:rPr lang="en-US" altLang="zh-CN" sz="1400" dirty="0">
                    <a:solidFill>
                      <a:srgbClr val="C00000"/>
                    </a:solidFill>
                    <a:latin typeface="微软雅黑" panose="020B0503020204020204" pitchFamily="34" charset="-122"/>
                    <a:ea typeface="微软雅黑" panose="020B0503020204020204" pitchFamily="34" charset="-122"/>
                  </a:rPr>
                  <a:t>TLS</a:t>
                </a:r>
                <a:r>
                  <a:rPr lang="zh-CN" altLang="en-US" sz="1400" dirty="0">
                    <a:solidFill>
                      <a:srgbClr val="C00000"/>
                    </a:solidFill>
                    <a:latin typeface="微软雅黑" panose="020B0503020204020204" pitchFamily="34" charset="-122"/>
                    <a:ea typeface="微软雅黑" panose="020B0503020204020204" pitchFamily="34" charset="-122"/>
                  </a:rPr>
                  <a:t>建连串行进行</a:t>
                </a:r>
                <a:endParaRPr lang="en-US" altLang="zh-CN" sz="1400" dirty="0">
                  <a:solidFill>
                    <a:srgbClr val="C00000"/>
                  </a:solidFill>
                  <a:latin typeface="微软雅黑" panose="020B0503020204020204" pitchFamily="34" charset="-122"/>
                  <a:ea typeface="微软雅黑" panose="020B0503020204020204" pitchFamily="34" charset="-122"/>
                </a:endParaRPr>
              </a:p>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建连需要</a:t>
                </a:r>
                <a:r>
                  <a:rPr lang="en-US" altLang="zh-CN" sz="1400" dirty="0">
                    <a:solidFill>
                      <a:srgbClr val="C00000"/>
                    </a:solidFill>
                    <a:latin typeface="微软雅黑" panose="020B0503020204020204" pitchFamily="34" charset="-122"/>
                    <a:ea typeface="微软雅黑" panose="020B0503020204020204" pitchFamily="34" charset="-122"/>
                  </a:rPr>
                  <a:t>3RTT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cxnSp>
          <p:nvCxnSpPr>
            <p:cNvPr id="79" name="直接箭头连接符 78">
              <a:extLst>
                <a:ext uri="{FF2B5EF4-FFF2-40B4-BE49-F238E27FC236}">
                  <a16:creationId xmlns:a16="http://schemas.microsoft.com/office/drawing/2014/main" xmlns="" id="{6D1F6189-30AC-4DFF-A6D2-A1BE002FFBB7}"/>
                </a:ext>
              </a:extLst>
            </p:cNvPr>
            <p:cNvCxnSpPr>
              <a:cxnSpLocks/>
            </p:cNvCxnSpPr>
            <p:nvPr/>
          </p:nvCxnSpPr>
          <p:spPr>
            <a:xfrm>
              <a:off x="690372" y="5813272"/>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xmlns="" id="{0D5DC9B5-4365-490C-BF9E-47AB36B657B2}"/>
                </a:ext>
              </a:extLst>
            </p:cNvPr>
            <p:cNvSpPr/>
            <p:nvPr/>
          </p:nvSpPr>
          <p:spPr>
            <a:xfrm>
              <a:off x="1362401" y="5783862"/>
              <a:ext cx="1210701" cy="571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en-US" altLang="zh-CN" sz="1400" dirty="0">
                  <a:solidFill>
                    <a:prstClr val="black"/>
                  </a:solidFill>
                </a:rPr>
                <a:t>***(</a:t>
              </a:r>
              <a:r>
                <a:rPr lang="zh-CN" altLang="en-US" sz="1400" dirty="0">
                  <a:solidFill>
                    <a:prstClr val="black"/>
                  </a:solidFill>
                </a:rPr>
                <a:t>加密后的数据）</a:t>
              </a:r>
            </a:p>
          </p:txBody>
        </p:sp>
        <p:grpSp>
          <p:nvGrpSpPr>
            <p:cNvPr id="84" name="组合 83">
              <a:extLst>
                <a:ext uri="{FF2B5EF4-FFF2-40B4-BE49-F238E27FC236}">
                  <a16:creationId xmlns:a16="http://schemas.microsoft.com/office/drawing/2014/main" xmlns="" id="{CB9F6F59-9892-4E4F-BEF0-C728189180A6}"/>
                </a:ext>
              </a:extLst>
            </p:cNvPr>
            <p:cNvGrpSpPr/>
            <p:nvPr/>
          </p:nvGrpSpPr>
          <p:grpSpPr>
            <a:xfrm>
              <a:off x="-102864" y="2451860"/>
              <a:ext cx="685757" cy="3112064"/>
              <a:chOff x="-102864" y="2451860"/>
              <a:chExt cx="685757" cy="3112064"/>
            </a:xfrm>
          </p:grpSpPr>
          <p:sp>
            <p:nvSpPr>
              <p:cNvPr id="83" name="左大括号 82">
                <a:extLst>
                  <a:ext uri="{FF2B5EF4-FFF2-40B4-BE49-F238E27FC236}">
                    <a16:creationId xmlns:a16="http://schemas.microsoft.com/office/drawing/2014/main" xmlns="" id="{1B07273D-C4F3-48C6-869E-F888A0CBEACE}"/>
                  </a:ext>
                </a:extLst>
              </p:cNvPr>
              <p:cNvSpPr/>
              <p:nvPr/>
            </p:nvSpPr>
            <p:spPr>
              <a:xfrm>
                <a:off x="311847" y="2451860"/>
                <a:ext cx="271037" cy="3112064"/>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eaLnBrk="1" fontAlgn="auto" hangingPunct="1">
                  <a:spcBef>
                    <a:spcPts val="0"/>
                  </a:spcBef>
                  <a:spcAft>
                    <a:spcPts val="0"/>
                  </a:spcAft>
                </a:pPr>
                <a:endParaRPr lang="zh-CN" altLang="en-US" sz="1400" dirty="0">
                  <a:solidFill>
                    <a:srgbClr val="C00000"/>
                  </a:solidFill>
                </a:endParaRPr>
              </a:p>
            </p:txBody>
          </p:sp>
          <p:sp>
            <p:nvSpPr>
              <p:cNvPr id="87" name="文本框 86">
                <a:extLst>
                  <a:ext uri="{FF2B5EF4-FFF2-40B4-BE49-F238E27FC236}">
                    <a16:creationId xmlns:a16="http://schemas.microsoft.com/office/drawing/2014/main" xmlns="" id="{9634CA97-B0DF-4945-949D-66B6B073B331}"/>
                  </a:ext>
                </a:extLst>
              </p:cNvPr>
              <p:cNvSpPr txBox="1"/>
              <p:nvPr/>
            </p:nvSpPr>
            <p:spPr>
              <a:xfrm>
                <a:off x="-102864" y="3691069"/>
                <a:ext cx="685757" cy="410369"/>
              </a:xfrm>
              <a:prstGeom prst="rect">
                <a:avLst/>
              </a:prstGeom>
              <a:noFill/>
            </p:spPr>
            <p:txBody>
              <a:bodyPr wrap="square" rtlCol="0">
                <a:spAutoFit/>
              </a:bodyPr>
              <a:lstStyle/>
              <a:p>
                <a:pPr defTabSz="685783" eaLnBrk="1" fontAlgn="auto" hangingPunct="1">
                  <a:spcBef>
                    <a:spcPts val="0"/>
                  </a:spcBef>
                  <a:spcAft>
                    <a:spcPts val="0"/>
                  </a:spcAft>
                </a:pPr>
                <a:r>
                  <a:rPr lang="en-US" altLang="zh-CN" sz="1400" dirty="0">
                    <a:solidFill>
                      <a:srgbClr val="C00000"/>
                    </a:solidFill>
                    <a:latin typeface="微软雅黑" panose="020B0503020204020204" pitchFamily="34" charset="-122"/>
                    <a:ea typeface="微软雅黑" panose="020B0503020204020204" pitchFamily="34" charset="-122"/>
                  </a:rPr>
                  <a:t>3rtt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grpSp>
      <p:grpSp>
        <p:nvGrpSpPr>
          <p:cNvPr id="57" name="组合 56">
            <a:extLst>
              <a:ext uri="{FF2B5EF4-FFF2-40B4-BE49-F238E27FC236}">
                <a16:creationId xmlns:a16="http://schemas.microsoft.com/office/drawing/2014/main" xmlns="" id="{7F9B9094-3D5E-43CB-BF57-B8A4CA7A3C6F}"/>
              </a:ext>
            </a:extLst>
          </p:cNvPr>
          <p:cNvGrpSpPr/>
          <p:nvPr/>
        </p:nvGrpSpPr>
        <p:grpSpPr>
          <a:xfrm>
            <a:off x="2896867" y="963049"/>
            <a:ext cx="3347552" cy="4023518"/>
            <a:chOff x="3899613" y="1687780"/>
            <a:chExt cx="4463403" cy="5364691"/>
          </a:xfrm>
        </p:grpSpPr>
        <p:grpSp>
          <p:nvGrpSpPr>
            <p:cNvPr id="98" name="组合 97">
              <a:extLst>
                <a:ext uri="{FF2B5EF4-FFF2-40B4-BE49-F238E27FC236}">
                  <a16:creationId xmlns:a16="http://schemas.microsoft.com/office/drawing/2014/main" xmlns="" id="{1F6DBB8A-B14C-443F-91F2-E1D725F8972E}"/>
                </a:ext>
              </a:extLst>
            </p:cNvPr>
            <p:cNvGrpSpPr/>
            <p:nvPr/>
          </p:nvGrpSpPr>
          <p:grpSpPr>
            <a:xfrm>
              <a:off x="3899613" y="2239541"/>
              <a:ext cx="4463403" cy="4812930"/>
              <a:chOff x="4170055" y="2349965"/>
              <a:chExt cx="4463403" cy="4812930"/>
            </a:xfrm>
          </p:grpSpPr>
          <p:grpSp>
            <p:nvGrpSpPr>
              <p:cNvPr id="99" name="组合 98">
                <a:extLst>
                  <a:ext uri="{FF2B5EF4-FFF2-40B4-BE49-F238E27FC236}">
                    <a16:creationId xmlns:a16="http://schemas.microsoft.com/office/drawing/2014/main" xmlns="" id="{F95C9E9B-B2EA-4F4B-9543-D47294445FA4}"/>
                  </a:ext>
                </a:extLst>
              </p:cNvPr>
              <p:cNvGrpSpPr/>
              <p:nvPr/>
            </p:nvGrpSpPr>
            <p:grpSpPr>
              <a:xfrm>
                <a:off x="4170055" y="2349965"/>
                <a:ext cx="4463403" cy="4812930"/>
                <a:chOff x="-317073" y="2379096"/>
                <a:chExt cx="4463403" cy="4812930"/>
              </a:xfrm>
            </p:grpSpPr>
            <p:grpSp>
              <p:nvGrpSpPr>
                <p:cNvPr id="108" name="组合 107">
                  <a:extLst>
                    <a:ext uri="{FF2B5EF4-FFF2-40B4-BE49-F238E27FC236}">
                      <a16:creationId xmlns:a16="http://schemas.microsoft.com/office/drawing/2014/main" xmlns="" id="{77291EB3-3231-4531-826A-F5C1F14D7C23}"/>
                    </a:ext>
                  </a:extLst>
                </p:cNvPr>
                <p:cNvGrpSpPr/>
                <p:nvPr/>
              </p:nvGrpSpPr>
              <p:grpSpPr>
                <a:xfrm>
                  <a:off x="616240" y="2379096"/>
                  <a:ext cx="2425073" cy="2853434"/>
                  <a:chOff x="1278507" y="2462941"/>
                  <a:chExt cx="2425073" cy="2853434"/>
                </a:xfrm>
              </p:grpSpPr>
              <p:grpSp>
                <p:nvGrpSpPr>
                  <p:cNvPr id="109" name="组合 108">
                    <a:extLst>
                      <a:ext uri="{FF2B5EF4-FFF2-40B4-BE49-F238E27FC236}">
                        <a16:creationId xmlns:a16="http://schemas.microsoft.com/office/drawing/2014/main" xmlns="" id="{C0673928-D829-458B-80CA-EE9EF5B28193}"/>
                      </a:ext>
                    </a:extLst>
                  </p:cNvPr>
                  <p:cNvGrpSpPr/>
                  <p:nvPr/>
                </p:nvGrpSpPr>
                <p:grpSpPr>
                  <a:xfrm>
                    <a:off x="1307508" y="2462941"/>
                    <a:ext cx="2396072" cy="603534"/>
                    <a:chOff x="1307508" y="2462941"/>
                    <a:chExt cx="2396072" cy="603534"/>
                  </a:xfrm>
                </p:grpSpPr>
                <p:cxnSp>
                  <p:nvCxnSpPr>
                    <p:cNvPr id="119" name="直接箭头连接符 118">
                      <a:extLst>
                        <a:ext uri="{FF2B5EF4-FFF2-40B4-BE49-F238E27FC236}">
                          <a16:creationId xmlns:a16="http://schemas.microsoft.com/office/drawing/2014/main" xmlns="" id="{79ED6B75-79B2-4E66-AE55-DEC6023D69B7}"/>
                        </a:ext>
                      </a:extLst>
                    </p:cNvPr>
                    <p:cNvCxnSpPr>
                      <a:cxnSpLocks/>
                    </p:cNvCxnSpPr>
                    <p:nvPr/>
                  </p:nvCxnSpPr>
                  <p:spPr>
                    <a:xfrm>
                      <a:off x="1307508" y="2569029"/>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xmlns="" id="{F33FED07-8AA1-42E0-AAA0-4DEBD30D6F01}"/>
                        </a:ext>
                      </a:extLst>
                    </p:cNvPr>
                    <p:cNvSpPr/>
                    <p:nvPr/>
                  </p:nvSpPr>
                  <p:spPr>
                    <a:xfrm>
                      <a:off x="1868369" y="2462941"/>
                      <a:ext cx="1450119" cy="603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你好，咱们加密通话吧</a:t>
                      </a:r>
                    </a:p>
                  </p:txBody>
                </p:sp>
              </p:grpSp>
              <p:grpSp>
                <p:nvGrpSpPr>
                  <p:cNvPr id="110" name="组合 109">
                    <a:extLst>
                      <a:ext uri="{FF2B5EF4-FFF2-40B4-BE49-F238E27FC236}">
                        <a16:creationId xmlns:a16="http://schemas.microsoft.com/office/drawing/2014/main" xmlns="" id="{3BE67B8E-03E5-4B79-8098-80F42CB29FBD}"/>
                      </a:ext>
                    </a:extLst>
                  </p:cNvPr>
                  <p:cNvGrpSpPr/>
                  <p:nvPr/>
                </p:nvGrpSpPr>
                <p:grpSpPr>
                  <a:xfrm>
                    <a:off x="1278507" y="3276269"/>
                    <a:ext cx="2415406" cy="603535"/>
                    <a:chOff x="1278507" y="3276269"/>
                    <a:chExt cx="2415406" cy="603535"/>
                  </a:xfrm>
                </p:grpSpPr>
                <p:cxnSp>
                  <p:nvCxnSpPr>
                    <p:cNvPr id="117" name="直接箭头连接符 116">
                      <a:extLst>
                        <a:ext uri="{FF2B5EF4-FFF2-40B4-BE49-F238E27FC236}">
                          <a16:creationId xmlns:a16="http://schemas.microsoft.com/office/drawing/2014/main" xmlns="" id="{664EB98E-C874-4113-84F6-C3C2AE97A358}"/>
                        </a:ext>
                      </a:extLst>
                    </p:cNvPr>
                    <p:cNvCxnSpPr>
                      <a:cxnSpLocks/>
                    </p:cNvCxnSpPr>
                    <p:nvPr/>
                  </p:nvCxnSpPr>
                  <p:spPr>
                    <a:xfrm flipH="1">
                      <a:off x="1278507" y="3341030"/>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xmlns="" id="{78DC8DCA-AD10-4504-8A89-52EEF405CFC7}"/>
                        </a:ext>
                      </a:extLst>
                    </p:cNvPr>
                    <p:cNvSpPr/>
                    <p:nvPr/>
                  </p:nvSpPr>
                  <p:spPr>
                    <a:xfrm>
                      <a:off x="1868369" y="3276269"/>
                      <a:ext cx="1546603" cy="603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你好，好的，我的密钥是</a:t>
                      </a:r>
                      <a:r>
                        <a:rPr lang="en-US" altLang="zh-CN" sz="1400" dirty="0">
                          <a:solidFill>
                            <a:prstClr val="black"/>
                          </a:solidFill>
                        </a:rPr>
                        <a:t>xx</a:t>
                      </a:r>
                      <a:endParaRPr lang="zh-CN" altLang="en-US" sz="1400" dirty="0">
                        <a:solidFill>
                          <a:prstClr val="black"/>
                        </a:solidFill>
                      </a:endParaRPr>
                    </a:p>
                  </p:txBody>
                </p:sp>
              </p:grpSp>
              <p:grpSp>
                <p:nvGrpSpPr>
                  <p:cNvPr id="111" name="组合 110">
                    <a:extLst>
                      <a:ext uri="{FF2B5EF4-FFF2-40B4-BE49-F238E27FC236}">
                        <a16:creationId xmlns:a16="http://schemas.microsoft.com/office/drawing/2014/main" xmlns="" id="{CA563513-F3F8-4510-A752-93D98F8A1123}"/>
                      </a:ext>
                    </a:extLst>
                  </p:cNvPr>
                  <p:cNvGrpSpPr/>
                  <p:nvPr/>
                </p:nvGrpSpPr>
                <p:grpSpPr>
                  <a:xfrm>
                    <a:off x="1288174" y="4129362"/>
                    <a:ext cx="2396072" cy="493607"/>
                    <a:chOff x="1155930" y="2704739"/>
                    <a:chExt cx="2396072" cy="493607"/>
                  </a:xfrm>
                </p:grpSpPr>
                <p:cxnSp>
                  <p:nvCxnSpPr>
                    <p:cNvPr id="115" name="直接箭头连接符 114">
                      <a:extLst>
                        <a:ext uri="{FF2B5EF4-FFF2-40B4-BE49-F238E27FC236}">
                          <a16:creationId xmlns:a16="http://schemas.microsoft.com/office/drawing/2014/main" xmlns="" id="{A955B639-66CB-4EB1-BF3F-577BEE9614FF}"/>
                        </a:ext>
                      </a:extLst>
                    </p:cNvPr>
                    <p:cNvCxnSpPr>
                      <a:cxnSpLocks/>
                    </p:cNvCxnSpPr>
                    <p:nvPr/>
                  </p:nvCxnSpPr>
                  <p:spPr>
                    <a:xfrm>
                      <a:off x="1155930" y="2725254"/>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xmlns="" id="{5BE4607C-BD32-4DA3-989C-05B1AF3B1150}"/>
                        </a:ext>
                      </a:extLst>
                    </p:cNvPr>
                    <p:cNvSpPr/>
                    <p:nvPr/>
                  </p:nvSpPr>
                  <p:spPr>
                    <a:xfrm>
                      <a:off x="1523244" y="2704739"/>
                      <a:ext cx="1681228" cy="493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收到！我的密钥是</a:t>
                      </a:r>
                      <a:r>
                        <a:rPr lang="en-US" altLang="zh-CN" sz="1400" dirty="0" err="1">
                          <a:solidFill>
                            <a:prstClr val="black"/>
                          </a:solidFill>
                        </a:rPr>
                        <a:t>yy</a:t>
                      </a:r>
                      <a:endParaRPr lang="zh-CN" altLang="en-US" sz="1400" dirty="0">
                        <a:solidFill>
                          <a:prstClr val="black"/>
                        </a:solidFill>
                      </a:endParaRPr>
                    </a:p>
                  </p:txBody>
                </p:sp>
              </p:grpSp>
              <p:grpSp>
                <p:nvGrpSpPr>
                  <p:cNvPr id="112" name="组合 111">
                    <a:extLst>
                      <a:ext uri="{FF2B5EF4-FFF2-40B4-BE49-F238E27FC236}">
                        <a16:creationId xmlns:a16="http://schemas.microsoft.com/office/drawing/2014/main" xmlns="" id="{7CB37AC9-129B-4F68-ABDF-A200D261647D}"/>
                      </a:ext>
                    </a:extLst>
                  </p:cNvPr>
                  <p:cNvGrpSpPr/>
                  <p:nvPr/>
                </p:nvGrpSpPr>
                <p:grpSpPr>
                  <a:xfrm>
                    <a:off x="1288174" y="4771581"/>
                    <a:ext cx="2415406" cy="544794"/>
                    <a:chOff x="1288175" y="2343905"/>
                    <a:chExt cx="2415406" cy="544794"/>
                  </a:xfrm>
                </p:grpSpPr>
                <p:cxnSp>
                  <p:nvCxnSpPr>
                    <p:cNvPr id="113" name="直接箭头连接符 112">
                      <a:extLst>
                        <a:ext uri="{FF2B5EF4-FFF2-40B4-BE49-F238E27FC236}">
                          <a16:creationId xmlns:a16="http://schemas.microsoft.com/office/drawing/2014/main" xmlns="" id="{A97FF29A-2F4C-4966-A47A-6258E076CE5C}"/>
                        </a:ext>
                      </a:extLst>
                    </p:cNvPr>
                    <p:cNvCxnSpPr>
                      <a:cxnSpLocks/>
                    </p:cNvCxnSpPr>
                    <p:nvPr/>
                  </p:nvCxnSpPr>
                  <p:spPr>
                    <a:xfrm flipH="1">
                      <a:off x="1288175" y="2423378"/>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xmlns="" id="{A6CEFD04-9FA5-4575-A323-251B51C83766}"/>
                        </a:ext>
                      </a:extLst>
                    </p:cNvPr>
                    <p:cNvSpPr/>
                    <p:nvPr/>
                  </p:nvSpPr>
                  <p:spPr>
                    <a:xfrm>
                      <a:off x="1850017" y="2343905"/>
                      <a:ext cx="1430840" cy="544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收到！可以加密通话了！</a:t>
                      </a:r>
                    </a:p>
                  </p:txBody>
                </p:sp>
              </p:grpSp>
            </p:grpSp>
            <p:sp>
              <p:nvSpPr>
                <p:cNvPr id="106" name="文本框 105">
                  <a:extLst>
                    <a:ext uri="{FF2B5EF4-FFF2-40B4-BE49-F238E27FC236}">
                      <a16:creationId xmlns:a16="http://schemas.microsoft.com/office/drawing/2014/main" xmlns="" id="{BC20F297-BEC8-4F93-81BB-3E27C537DE46}"/>
                    </a:ext>
                  </a:extLst>
                </p:cNvPr>
                <p:cNvSpPr txBox="1"/>
                <p:nvPr/>
              </p:nvSpPr>
              <p:spPr>
                <a:xfrm>
                  <a:off x="-317073" y="6494399"/>
                  <a:ext cx="4463403" cy="697627"/>
                </a:xfrm>
                <a:prstGeom prst="rect">
                  <a:avLst/>
                </a:prstGeom>
                <a:noFill/>
              </p:spPr>
              <p:txBody>
                <a:bodyPr wrap="square" rtlCol="0">
                  <a:spAutoFit/>
                </a:bodyPr>
                <a:lstStyle/>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传输建连与加密建连同时进行</a:t>
                  </a:r>
                  <a:endParaRPr lang="en-US" altLang="zh-CN" sz="1400" dirty="0">
                    <a:solidFill>
                      <a:prstClr val="black"/>
                    </a:solidFill>
                    <a:latin typeface="微软雅黑" panose="020B0503020204020204" pitchFamily="34" charset="-122"/>
                    <a:ea typeface="微软雅黑" panose="020B0503020204020204" pitchFamily="34" charset="-122"/>
                  </a:endParaRPr>
                </a:p>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建连需要</a:t>
                  </a:r>
                  <a:r>
                    <a:rPr lang="en-US" altLang="zh-CN" sz="1400" dirty="0">
                      <a:solidFill>
                        <a:srgbClr val="C00000"/>
                      </a:solidFill>
                      <a:latin typeface="微软雅黑" panose="020B0503020204020204" pitchFamily="34" charset="-122"/>
                      <a:ea typeface="微软雅黑" panose="020B0503020204020204" pitchFamily="34" charset="-122"/>
                    </a:rPr>
                    <a:t>2RTT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cxnSp>
            <p:nvCxnSpPr>
              <p:cNvPr id="100" name="直接箭头连接符 99">
                <a:extLst>
                  <a:ext uri="{FF2B5EF4-FFF2-40B4-BE49-F238E27FC236}">
                    <a16:creationId xmlns:a16="http://schemas.microsoft.com/office/drawing/2014/main" xmlns="" id="{EF43C01A-0D27-4318-BC48-08F99996B031}"/>
                  </a:ext>
                </a:extLst>
              </p:cNvPr>
              <p:cNvCxnSpPr>
                <a:cxnSpLocks/>
              </p:cNvCxnSpPr>
              <p:nvPr/>
            </p:nvCxnSpPr>
            <p:spPr>
              <a:xfrm>
                <a:off x="5124378" y="5527701"/>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xmlns="" id="{ECA3FC86-43DE-46A8-8D91-B27E38C2C96E}"/>
                  </a:ext>
                </a:extLst>
              </p:cNvPr>
              <p:cNvSpPr/>
              <p:nvPr/>
            </p:nvSpPr>
            <p:spPr>
              <a:xfrm>
                <a:off x="5796407" y="5498291"/>
                <a:ext cx="1210701" cy="571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en-US" altLang="zh-CN" sz="1400" dirty="0">
                    <a:solidFill>
                      <a:prstClr val="black"/>
                    </a:solidFill>
                  </a:rPr>
                  <a:t>***(</a:t>
                </a:r>
                <a:r>
                  <a:rPr lang="zh-CN" altLang="en-US" sz="1400" dirty="0">
                    <a:solidFill>
                      <a:prstClr val="black"/>
                    </a:solidFill>
                  </a:rPr>
                  <a:t>加密后的数据）</a:t>
                </a:r>
              </a:p>
            </p:txBody>
          </p:sp>
          <p:grpSp>
            <p:nvGrpSpPr>
              <p:cNvPr id="102" name="组合 101">
                <a:extLst>
                  <a:ext uri="{FF2B5EF4-FFF2-40B4-BE49-F238E27FC236}">
                    <a16:creationId xmlns:a16="http://schemas.microsoft.com/office/drawing/2014/main" xmlns="" id="{4FD626F6-45D2-494C-9040-F6E52FB49BA1}"/>
                  </a:ext>
                </a:extLst>
              </p:cNvPr>
              <p:cNvGrpSpPr/>
              <p:nvPr/>
            </p:nvGrpSpPr>
            <p:grpSpPr>
              <a:xfrm>
                <a:off x="4347785" y="2402415"/>
                <a:ext cx="718644" cy="2647657"/>
                <a:chOff x="-135760" y="2451860"/>
                <a:chExt cx="718644" cy="3112064"/>
              </a:xfrm>
            </p:grpSpPr>
            <p:sp>
              <p:nvSpPr>
                <p:cNvPr id="103" name="左大括号 102">
                  <a:extLst>
                    <a:ext uri="{FF2B5EF4-FFF2-40B4-BE49-F238E27FC236}">
                      <a16:creationId xmlns:a16="http://schemas.microsoft.com/office/drawing/2014/main" xmlns="" id="{E9D2E6AD-65D1-4065-968C-4951BA65A06F}"/>
                    </a:ext>
                  </a:extLst>
                </p:cNvPr>
                <p:cNvSpPr/>
                <p:nvPr/>
              </p:nvSpPr>
              <p:spPr>
                <a:xfrm>
                  <a:off x="311847" y="2451860"/>
                  <a:ext cx="271037" cy="3112064"/>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eaLnBrk="1" fontAlgn="auto" hangingPunct="1">
                    <a:spcBef>
                      <a:spcPts val="0"/>
                    </a:spcBef>
                    <a:spcAft>
                      <a:spcPts val="0"/>
                    </a:spcAft>
                  </a:pPr>
                  <a:endParaRPr lang="zh-CN" altLang="en-US" sz="1400" dirty="0">
                    <a:solidFill>
                      <a:prstClr val="black"/>
                    </a:solidFill>
                  </a:endParaRPr>
                </a:p>
              </p:txBody>
            </p:sp>
            <p:sp>
              <p:nvSpPr>
                <p:cNvPr id="104" name="文本框 103">
                  <a:extLst>
                    <a:ext uri="{FF2B5EF4-FFF2-40B4-BE49-F238E27FC236}">
                      <a16:creationId xmlns:a16="http://schemas.microsoft.com/office/drawing/2014/main" xmlns="" id="{4D108B34-2886-4900-B4F5-E4FF948F84F6}"/>
                    </a:ext>
                  </a:extLst>
                </p:cNvPr>
                <p:cNvSpPr txBox="1"/>
                <p:nvPr/>
              </p:nvSpPr>
              <p:spPr>
                <a:xfrm>
                  <a:off x="-135760" y="3596007"/>
                  <a:ext cx="685757" cy="482350"/>
                </a:xfrm>
                <a:prstGeom prst="rect">
                  <a:avLst/>
                </a:prstGeom>
                <a:noFill/>
              </p:spPr>
              <p:txBody>
                <a:bodyPr wrap="square" rtlCol="0">
                  <a:spAutoFit/>
                </a:bodyPr>
                <a:lstStyle/>
                <a:p>
                  <a:pPr defTabSz="685783" eaLnBrk="1" fontAlgn="auto" hangingPunct="1">
                    <a:spcBef>
                      <a:spcPts val="0"/>
                    </a:spcBef>
                    <a:spcAft>
                      <a:spcPts val="0"/>
                    </a:spcAft>
                  </a:pPr>
                  <a:r>
                    <a:rPr lang="en-US" altLang="zh-CN" sz="1400" dirty="0">
                      <a:solidFill>
                        <a:srgbClr val="C00000"/>
                      </a:solidFill>
                      <a:latin typeface="微软雅黑" panose="020B0503020204020204" pitchFamily="34" charset="-122"/>
                      <a:ea typeface="微软雅黑" panose="020B0503020204020204" pitchFamily="34" charset="-122"/>
                    </a:rPr>
                    <a:t>2rtt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grpSp>
        <p:grpSp>
          <p:nvGrpSpPr>
            <p:cNvPr id="56" name="组合 55">
              <a:extLst>
                <a:ext uri="{FF2B5EF4-FFF2-40B4-BE49-F238E27FC236}">
                  <a16:creationId xmlns:a16="http://schemas.microsoft.com/office/drawing/2014/main" xmlns="" id="{0DD0E166-9EC6-45D7-A5C6-5434F062D82C}"/>
                </a:ext>
              </a:extLst>
            </p:cNvPr>
            <p:cNvGrpSpPr/>
            <p:nvPr/>
          </p:nvGrpSpPr>
          <p:grpSpPr>
            <a:xfrm>
              <a:off x="4594977" y="1687780"/>
              <a:ext cx="605263" cy="4574181"/>
              <a:chOff x="852402" y="1827063"/>
              <a:chExt cx="605263" cy="4574181"/>
            </a:xfrm>
          </p:grpSpPr>
          <p:pic>
            <p:nvPicPr>
              <p:cNvPr id="140" name="图片 139">
                <a:extLst>
                  <a:ext uri="{FF2B5EF4-FFF2-40B4-BE49-F238E27FC236}">
                    <a16:creationId xmlns:a16="http://schemas.microsoft.com/office/drawing/2014/main" xmlns="" id="{926FF176-7CD2-4D15-A01B-00ACF84CCF26}"/>
                  </a:ext>
                </a:extLst>
              </p:cNvPr>
              <p:cNvPicPr>
                <a:picLocks noChangeAspect="1"/>
              </p:cNvPicPr>
              <p:nvPr/>
            </p:nvPicPr>
            <p:blipFill>
              <a:blip r:embed="rId5"/>
              <a:stretch>
                <a:fillRect/>
              </a:stretch>
            </p:blipFill>
            <p:spPr>
              <a:xfrm>
                <a:off x="852402" y="1827063"/>
                <a:ext cx="605263" cy="506579"/>
              </a:xfrm>
              <a:prstGeom prst="rect">
                <a:avLst/>
              </a:prstGeom>
            </p:spPr>
          </p:pic>
          <p:cxnSp>
            <p:nvCxnSpPr>
              <p:cNvPr id="141" name="直接连接符 140">
                <a:extLst>
                  <a:ext uri="{FF2B5EF4-FFF2-40B4-BE49-F238E27FC236}">
                    <a16:creationId xmlns:a16="http://schemas.microsoft.com/office/drawing/2014/main" xmlns="" id="{62603C75-4694-493A-BFA3-81801AF415C6}"/>
                  </a:ext>
                </a:extLst>
              </p:cNvPr>
              <p:cNvCxnSpPr>
                <a:cxnSpLocks/>
              </p:cNvCxnSpPr>
              <p:nvPr/>
            </p:nvCxnSpPr>
            <p:spPr>
              <a:xfrm>
                <a:off x="1114519" y="2266770"/>
                <a:ext cx="1102" cy="4134474"/>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42" name="图片 141">
              <a:extLst>
                <a:ext uri="{FF2B5EF4-FFF2-40B4-BE49-F238E27FC236}">
                  <a16:creationId xmlns:a16="http://schemas.microsoft.com/office/drawing/2014/main" xmlns="" id="{A6369B83-0087-4C52-9D1D-00C7E6542865}"/>
                </a:ext>
              </a:extLst>
            </p:cNvPr>
            <p:cNvPicPr>
              <a:picLocks noChangeAspect="1"/>
            </p:cNvPicPr>
            <p:nvPr/>
          </p:nvPicPr>
          <p:blipFill>
            <a:blip r:embed="rId4"/>
            <a:stretch>
              <a:fillRect/>
            </a:stretch>
          </p:blipFill>
          <p:spPr>
            <a:xfrm>
              <a:off x="6975128" y="1694146"/>
              <a:ext cx="616515" cy="604298"/>
            </a:xfrm>
            <a:prstGeom prst="rect">
              <a:avLst/>
            </a:prstGeom>
          </p:spPr>
        </p:pic>
        <p:cxnSp>
          <p:nvCxnSpPr>
            <p:cNvPr id="143" name="直接连接符 142">
              <a:extLst>
                <a:ext uri="{FF2B5EF4-FFF2-40B4-BE49-F238E27FC236}">
                  <a16:creationId xmlns:a16="http://schemas.microsoft.com/office/drawing/2014/main" xmlns="" id="{1FA8EB73-0A28-43D1-AC75-E22DB4C3B810}"/>
                </a:ext>
              </a:extLst>
            </p:cNvPr>
            <p:cNvCxnSpPr>
              <a:cxnSpLocks/>
            </p:cNvCxnSpPr>
            <p:nvPr/>
          </p:nvCxnSpPr>
          <p:spPr>
            <a:xfrm>
              <a:off x="7250707" y="2259184"/>
              <a:ext cx="5240" cy="4019224"/>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xmlns="" id="{BB6258A9-350E-49C8-AC30-484604B473A3}"/>
              </a:ext>
            </a:extLst>
          </p:cNvPr>
          <p:cNvGrpSpPr/>
          <p:nvPr/>
        </p:nvGrpSpPr>
        <p:grpSpPr>
          <a:xfrm>
            <a:off x="6037029" y="963050"/>
            <a:ext cx="2576638" cy="3404093"/>
            <a:chOff x="8184117" y="1680590"/>
            <a:chExt cx="3435517" cy="4538791"/>
          </a:xfrm>
        </p:grpSpPr>
        <p:grpSp>
          <p:nvGrpSpPr>
            <p:cNvPr id="86" name="组合 85">
              <a:extLst>
                <a:ext uri="{FF2B5EF4-FFF2-40B4-BE49-F238E27FC236}">
                  <a16:creationId xmlns:a16="http://schemas.microsoft.com/office/drawing/2014/main" xmlns="" id="{BB98F0DE-BAE0-4DA1-85E0-82A7B4D59E79}"/>
                </a:ext>
              </a:extLst>
            </p:cNvPr>
            <p:cNvGrpSpPr/>
            <p:nvPr/>
          </p:nvGrpSpPr>
          <p:grpSpPr>
            <a:xfrm>
              <a:off x="8184117" y="2229620"/>
              <a:ext cx="3375625" cy="3989761"/>
              <a:chOff x="4427278" y="2349965"/>
              <a:chExt cx="3375625" cy="3989761"/>
            </a:xfrm>
          </p:grpSpPr>
          <p:grpSp>
            <p:nvGrpSpPr>
              <p:cNvPr id="49" name="组合 48">
                <a:extLst>
                  <a:ext uri="{FF2B5EF4-FFF2-40B4-BE49-F238E27FC236}">
                    <a16:creationId xmlns:a16="http://schemas.microsoft.com/office/drawing/2014/main" xmlns="" id="{6F2DA51F-8626-4160-BE96-90207F3A5621}"/>
                  </a:ext>
                </a:extLst>
              </p:cNvPr>
              <p:cNvGrpSpPr/>
              <p:nvPr/>
            </p:nvGrpSpPr>
            <p:grpSpPr>
              <a:xfrm>
                <a:off x="4819238" y="2349965"/>
                <a:ext cx="2983665" cy="3989761"/>
                <a:chOff x="332110" y="2379096"/>
                <a:chExt cx="2983665" cy="3989761"/>
              </a:xfrm>
            </p:grpSpPr>
            <p:grpSp>
              <p:nvGrpSpPr>
                <p:cNvPr id="53" name="组合 52">
                  <a:extLst>
                    <a:ext uri="{FF2B5EF4-FFF2-40B4-BE49-F238E27FC236}">
                      <a16:creationId xmlns:a16="http://schemas.microsoft.com/office/drawing/2014/main" xmlns="" id="{4D4BA07E-D3EC-4D19-9994-DC9FAB8E791D}"/>
                    </a:ext>
                  </a:extLst>
                </p:cNvPr>
                <p:cNvGrpSpPr/>
                <p:nvPr/>
              </p:nvGrpSpPr>
              <p:grpSpPr>
                <a:xfrm>
                  <a:off x="616240" y="2379096"/>
                  <a:ext cx="2425073" cy="2640587"/>
                  <a:chOff x="1278507" y="2462941"/>
                  <a:chExt cx="2425073" cy="2640587"/>
                </a:xfrm>
              </p:grpSpPr>
              <p:grpSp>
                <p:nvGrpSpPr>
                  <p:cNvPr id="54" name="组合 53">
                    <a:extLst>
                      <a:ext uri="{FF2B5EF4-FFF2-40B4-BE49-F238E27FC236}">
                        <a16:creationId xmlns:a16="http://schemas.microsoft.com/office/drawing/2014/main" xmlns="" id="{CEF077CE-07DE-4036-A584-B40E1B616BF3}"/>
                      </a:ext>
                    </a:extLst>
                  </p:cNvPr>
                  <p:cNvGrpSpPr/>
                  <p:nvPr/>
                </p:nvGrpSpPr>
                <p:grpSpPr>
                  <a:xfrm>
                    <a:off x="1307508" y="2462941"/>
                    <a:ext cx="2396072" cy="603534"/>
                    <a:chOff x="1307508" y="2462941"/>
                    <a:chExt cx="2396072" cy="603534"/>
                  </a:xfrm>
                </p:grpSpPr>
                <p:cxnSp>
                  <p:nvCxnSpPr>
                    <p:cNvPr id="70" name="直接箭头连接符 69">
                      <a:extLst>
                        <a:ext uri="{FF2B5EF4-FFF2-40B4-BE49-F238E27FC236}">
                          <a16:creationId xmlns:a16="http://schemas.microsoft.com/office/drawing/2014/main" xmlns="" id="{8CAD07F2-B62D-42D3-BE2B-CA2A30EE3ABE}"/>
                        </a:ext>
                      </a:extLst>
                    </p:cNvPr>
                    <p:cNvCxnSpPr>
                      <a:cxnSpLocks/>
                    </p:cNvCxnSpPr>
                    <p:nvPr/>
                  </p:nvCxnSpPr>
                  <p:spPr>
                    <a:xfrm>
                      <a:off x="1307508" y="2569029"/>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xmlns="" id="{4B07D5A1-54A5-4A22-A7FD-9FB01F4BA86C}"/>
                        </a:ext>
                      </a:extLst>
                    </p:cNvPr>
                    <p:cNvSpPr/>
                    <p:nvPr/>
                  </p:nvSpPr>
                  <p:spPr>
                    <a:xfrm>
                      <a:off x="1868369" y="2462941"/>
                      <a:ext cx="1450119" cy="603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你好，咱们加密通话吧</a:t>
                      </a:r>
                    </a:p>
                  </p:txBody>
                </p:sp>
              </p:grpSp>
              <p:grpSp>
                <p:nvGrpSpPr>
                  <p:cNvPr id="55" name="组合 54">
                    <a:extLst>
                      <a:ext uri="{FF2B5EF4-FFF2-40B4-BE49-F238E27FC236}">
                        <a16:creationId xmlns:a16="http://schemas.microsoft.com/office/drawing/2014/main" xmlns="" id="{9B442464-6D22-4BBB-867D-9075C4A061C7}"/>
                      </a:ext>
                    </a:extLst>
                  </p:cNvPr>
                  <p:cNvGrpSpPr/>
                  <p:nvPr/>
                </p:nvGrpSpPr>
                <p:grpSpPr>
                  <a:xfrm>
                    <a:off x="1278507" y="3276269"/>
                    <a:ext cx="2415406" cy="603535"/>
                    <a:chOff x="1278507" y="3276269"/>
                    <a:chExt cx="2415406" cy="603535"/>
                  </a:xfrm>
                </p:grpSpPr>
                <p:cxnSp>
                  <p:nvCxnSpPr>
                    <p:cNvPr id="68" name="直接箭头连接符 67">
                      <a:extLst>
                        <a:ext uri="{FF2B5EF4-FFF2-40B4-BE49-F238E27FC236}">
                          <a16:creationId xmlns:a16="http://schemas.microsoft.com/office/drawing/2014/main" xmlns="" id="{207FB45D-697D-421F-9B7C-4C919D554B6C}"/>
                        </a:ext>
                      </a:extLst>
                    </p:cNvPr>
                    <p:cNvCxnSpPr>
                      <a:cxnSpLocks/>
                    </p:cNvCxnSpPr>
                    <p:nvPr/>
                  </p:nvCxnSpPr>
                  <p:spPr>
                    <a:xfrm flipH="1">
                      <a:off x="1278507" y="3341030"/>
                      <a:ext cx="2415406" cy="2939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xmlns="" id="{25669933-6B80-4581-964F-1FFEA9A20277}"/>
                        </a:ext>
                      </a:extLst>
                    </p:cNvPr>
                    <p:cNvSpPr/>
                    <p:nvPr/>
                  </p:nvSpPr>
                  <p:spPr>
                    <a:xfrm>
                      <a:off x="1868369" y="3276269"/>
                      <a:ext cx="1546603" cy="603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你好，好的，我的密钥是</a:t>
                      </a:r>
                      <a:r>
                        <a:rPr lang="en-US" altLang="zh-CN" sz="1400" dirty="0">
                          <a:solidFill>
                            <a:prstClr val="black"/>
                          </a:solidFill>
                        </a:rPr>
                        <a:t>xx</a:t>
                      </a:r>
                      <a:endParaRPr lang="zh-CN" altLang="en-US" sz="1400" dirty="0">
                        <a:solidFill>
                          <a:prstClr val="black"/>
                        </a:solidFill>
                      </a:endParaRPr>
                    </a:p>
                  </p:txBody>
                </p:sp>
              </p:grpSp>
              <p:grpSp>
                <p:nvGrpSpPr>
                  <p:cNvPr id="58" name="组合 57">
                    <a:extLst>
                      <a:ext uri="{FF2B5EF4-FFF2-40B4-BE49-F238E27FC236}">
                        <a16:creationId xmlns:a16="http://schemas.microsoft.com/office/drawing/2014/main" xmlns="" id="{092E0630-22D5-4393-A5BF-B05FBE3633D3}"/>
                      </a:ext>
                    </a:extLst>
                  </p:cNvPr>
                  <p:cNvGrpSpPr/>
                  <p:nvPr/>
                </p:nvGrpSpPr>
                <p:grpSpPr>
                  <a:xfrm>
                    <a:off x="1288174" y="4016906"/>
                    <a:ext cx="2396072" cy="1086622"/>
                    <a:chOff x="1155930" y="2592283"/>
                    <a:chExt cx="2396072" cy="1086622"/>
                  </a:xfrm>
                </p:grpSpPr>
                <p:cxnSp>
                  <p:nvCxnSpPr>
                    <p:cNvPr id="62" name="直接箭头连接符 61">
                      <a:extLst>
                        <a:ext uri="{FF2B5EF4-FFF2-40B4-BE49-F238E27FC236}">
                          <a16:creationId xmlns:a16="http://schemas.microsoft.com/office/drawing/2014/main" xmlns="" id="{CB91CA26-9BE8-4D0F-A6BE-4763E64A82FE}"/>
                        </a:ext>
                      </a:extLst>
                    </p:cNvPr>
                    <p:cNvCxnSpPr>
                      <a:cxnSpLocks/>
                    </p:cNvCxnSpPr>
                    <p:nvPr/>
                  </p:nvCxnSpPr>
                  <p:spPr>
                    <a:xfrm>
                      <a:off x="1155930" y="2725254"/>
                      <a:ext cx="2396072"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xmlns="" id="{93C87653-8EA7-4CE1-9D9B-4365DB98EA4C}"/>
                        </a:ext>
                      </a:extLst>
                    </p:cNvPr>
                    <p:cNvSpPr/>
                    <p:nvPr/>
                  </p:nvSpPr>
                  <p:spPr>
                    <a:xfrm>
                      <a:off x="1558164" y="2592283"/>
                      <a:ext cx="1724564" cy="1086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eaLnBrk="1" fontAlgn="auto" hangingPunct="1">
                        <a:spcBef>
                          <a:spcPts val="0"/>
                        </a:spcBef>
                        <a:spcAft>
                          <a:spcPts val="0"/>
                        </a:spcAft>
                      </a:pPr>
                      <a:r>
                        <a:rPr lang="zh-CN" altLang="en-US" sz="1400" dirty="0">
                          <a:solidFill>
                            <a:prstClr val="black"/>
                          </a:solidFill>
                        </a:rPr>
                        <a:t>收到！我的密钥是</a:t>
                      </a:r>
                      <a:r>
                        <a:rPr lang="en-US" altLang="zh-CN" sz="1400" dirty="0" err="1">
                          <a:solidFill>
                            <a:prstClr val="black"/>
                          </a:solidFill>
                        </a:rPr>
                        <a:t>yy</a:t>
                      </a:r>
                      <a:r>
                        <a:rPr lang="en-US" altLang="zh-CN" sz="1400" dirty="0">
                          <a:solidFill>
                            <a:prstClr val="black"/>
                          </a:solidFill>
                        </a:rPr>
                        <a:t>;</a:t>
                      </a:r>
                    </a:p>
                    <a:p>
                      <a:pPr algn="ctr" defTabSz="685783" eaLnBrk="1" fontAlgn="auto" hangingPunct="1">
                        <a:spcBef>
                          <a:spcPts val="0"/>
                        </a:spcBef>
                        <a:spcAft>
                          <a:spcPts val="0"/>
                        </a:spcAft>
                      </a:pPr>
                      <a:r>
                        <a:rPr lang="en-US" altLang="zh-CN" sz="1400" dirty="0">
                          <a:solidFill>
                            <a:prstClr val="black"/>
                          </a:solidFill>
                        </a:rPr>
                        <a:t>***(</a:t>
                      </a:r>
                      <a:r>
                        <a:rPr lang="zh-CN" altLang="en-US" sz="1400" dirty="0">
                          <a:solidFill>
                            <a:prstClr val="black"/>
                          </a:solidFill>
                        </a:rPr>
                        <a:t>加密后的数据）</a:t>
                      </a:r>
                    </a:p>
                  </p:txBody>
                </p:sp>
              </p:grpSp>
            </p:grpSp>
            <p:sp>
              <p:nvSpPr>
                <p:cNvPr id="51" name="文本框 50">
                  <a:extLst>
                    <a:ext uri="{FF2B5EF4-FFF2-40B4-BE49-F238E27FC236}">
                      <a16:creationId xmlns:a16="http://schemas.microsoft.com/office/drawing/2014/main" xmlns="" id="{9AC993BE-3171-4CD0-9C42-80F2D7189034}"/>
                    </a:ext>
                  </a:extLst>
                </p:cNvPr>
                <p:cNvSpPr txBox="1"/>
                <p:nvPr/>
              </p:nvSpPr>
              <p:spPr>
                <a:xfrm>
                  <a:off x="332110" y="5671230"/>
                  <a:ext cx="2983665" cy="697627"/>
                </a:xfrm>
                <a:prstGeom prst="rect">
                  <a:avLst/>
                </a:prstGeom>
                <a:noFill/>
              </p:spPr>
              <p:txBody>
                <a:bodyPr wrap="square" rtlCol="0">
                  <a:spAutoFit/>
                </a:bodyPr>
                <a:lstStyle/>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第一段数据随密钥同时发送建连仅需</a:t>
                  </a:r>
                  <a:r>
                    <a:rPr lang="en-US" altLang="zh-CN" sz="1400" dirty="0">
                      <a:solidFill>
                        <a:srgbClr val="C00000"/>
                      </a:solidFill>
                      <a:latin typeface="微软雅黑" panose="020B0503020204020204" pitchFamily="34" charset="-122"/>
                      <a:ea typeface="微软雅黑" panose="020B0503020204020204" pitchFamily="34" charset="-122"/>
                    </a:rPr>
                    <a:t>1RTT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grpSp>
            <p:nvGrpSpPr>
              <p:cNvPr id="89" name="组合 88">
                <a:extLst>
                  <a:ext uri="{FF2B5EF4-FFF2-40B4-BE49-F238E27FC236}">
                    <a16:creationId xmlns:a16="http://schemas.microsoft.com/office/drawing/2014/main" xmlns="" id="{A2112111-EF43-4E24-BA13-97AFBAE3CA15}"/>
                  </a:ext>
                </a:extLst>
              </p:cNvPr>
              <p:cNvGrpSpPr/>
              <p:nvPr/>
            </p:nvGrpSpPr>
            <p:grpSpPr>
              <a:xfrm>
                <a:off x="4427278" y="2402416"/>
                <a:ext cx="685757" cy="1145152"/>
                <a:chOff x="-56267" y="2451861"/>
                <a:chExt cx="685757" cy="1346015"/>
              </a:xfrm>
            </p:grpSpPr>
            <p:sp>
              <p:nvSpPr>
                <p:cNvPr id="90" name="左大括号 89">
                  <a:extLst>
                    <a:ext uri="{FF2B5EF4-FFF2-40B4-BE49-F238E27FC236}">
                      <a16:creationId xmlns:a16="http://schemas.microsoft.com/office/drawing/2014/main" xmlns="" id="{36FAEDBA-2E33-437B-8D0B-2DF4A53E4859}"/>
                    </a:ext>
                  </a:extLst>
                </p:cNvPr>
                <p:cNvSpPr/>
                <p:nvPr/>
              </p:nvSpPr>
              <p:spPr>
                <a:xfrm>
                  <a:off x="451469" y="2451861"/>
                  <a:ext cx="131415" cy="1346015"/>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783" eaLnBrk="1" fontAlgn="auto" hangingPunct="1">
                    <a:spcBef>
                      <a:spcPts val="0"/>
                    </a:spcBef>
                    <a:spcAft>
                      <a:spcPts val="0"/>
                    </a:spcAft>
                  </a:pPr>
                  <a:endParaRPr lang="zh-CN" altLang="en-US" sz="1400" dirty="0">
                    <a:solidFill>
                      <a:prstClr val="black"/>
                    </a:solidFill>
                  </a:endParaRPr>
                </a:p>
              </p:txBody>
            </p:sp>
            <p:sp>
              <p:nvSpPr>
                <p:cNvPr id="91" name="文本框 90">
                  <a:extLst>
                    <a:ext uri="{FF2B5EF4-FFF2-40B4-BE49-F238E27FC236}">
                      <a16:creationId xmlns:a16="http://schemas.microsoft.com/office/drawing/2014/main" xmlns="" id="{497640AE-7829-45D5-A254-D3A5BF200012}"/>
                    </a:ext>
                  </a:extLst>
                </p:cNvPr>
                <p:cNvSpPr txBox="1"/>
                <p:nvPr/>
              </p:nvSpPr>
              <p:spPr>
                <a:xfrm>
                  <a:off x="-56267" y="2742314"/>
                  <a:ext cx="685757" cy="482349"/>
                </a:xfrm>
                <a:prstGeom prst="rect">
                  <a:avLst/>
                </a:prstGeom>
                <a:noFill/>
              </p:spPr>
              <p:txBody>
                <a:bodyPr wrap="square" rtlCol="0">
                  <a:spAutoFit/>
                </a:bodyPr>
                <a:lstStyle/>
                <a:p>
                  <a:pPr defTabSz="685783" eaLnBrk="1" fontAlgn="auto" hangingPunct="1">
                    <a:spcBef>
                      <a:spcPts val="0"/>
                    </a:spcBef>
                    <a:spcAft>
                      <a:spcPts val="0"/>
                    </a:spcAft>
                  </a:pPr>
                  <a:r>
                    <a:rPr lang="en-US" altLang="zh-CN" sz="1400" dirty="0">
                      <a:solidFill>
                        <a:srgbClr val="C00000"/>
                      </a:solidFill>
                      <a:latin typeface="微软雅黑" panose="020B0503020204020204" pitchFamily="34" charset="-122"/>
                      <a:ea typeface="微软雅黑" panose="020B0503020204020204" pitchFamily="34" charset="-122"/>
                    </a:rPr>
                    <a:t>1rtt</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grpSp>
        <p:grpSp>
          <p:nvGrpSpPr>
            <p:cNvPr id="144" name="组合 143">
              <a:extLst>
                <a:ext uri="{FF2B5EF4-FFF2-40B4-BE49-F238E27FC236}">
                  <a16:creationId xmlns:a16="http://schemas.microsoft.com/office/drawing/2014/main" xmlns="" id="{2C47A1BC-8D86-4760-BB46-CD78DEF854D0}"/>
                </a:ext>
              </a:extLst>
            </p:cNvPr>
            <p:cNvGrpSpPr/>
            <p:nvPr/>
          </p:nvGrpSpPr>
          <p:grpSpPr>
            <a:xfrm>
              <a:off x="8611637" y="1680590"/>
              <a:ext cx="605263" cy="3698268"/>
              <a:chOff x="852402" y="1827063"/>
              <a:chExt cx="605263" cy="3698268"/>
            </a:xfrm>
          </p:grpSpPr>
          <p:pic>
            <p:nvPicPr>
              <p:cNvPr id="145" name="图片 144">
                <a:extLst>
                  <a:ext uri="{FF2B5EF4-FFF2-40B4-BE49-F238E27FC236}">
                    <a16:creationId xmlns:a16="http://schemas.microsoft.com/office/drawing/2014/main" xmlns="" id="{193B8B8C-E2F6-4EDE-B1CE-E37112312430}"/>
                  </a:ext>
                </a:extLst>
              </p:cNvPr>
              <p:cNvPicPr>
                <a:picLocks noChangeAspect="1"/>
              </p:cNvPicPr>
              <p:nvPr/>
            </p:nvPicPr>
            <p:blipFill>
              <a:blip r:embed="rId5"/>
              <a:stretch>
                <a:fillRect/>
              </a:stretch>
            </p:blipFill>
            <p:spPr>
              <a:xfrm>
                <a:off x="852402" y="1827063"/>
                <a:ext cx="605263" cy="506579"/>
              </a:xfrm>
              <a:prstGeom prst="rect">
                <a:avLst/>
              </a:prstGeom>
            </p:spPr>
          </p:pic>
          <p:cxnSp>
            <p:nvCxnSpPr>
              <p:cNvPr id="146" name="直接连接符 145">
                <a:extLst>
                  <a:ext uri="{FF2B5EF4-FFF2-40B4-BE49-F238E27FC236}">
                    <a16:creationId xmlns:a16="http://schemas.microsoft.com/office/drawing/2014/main" xmlns="" id="{07AD6446-A69B-49FE-BFA6-11F15980379B}"/>
                  </a:ext>
                </a:extLst>
              </p:cNvPr>
              <p:cNvCxnSpPr>
                <a:cxnSpLocks/>
              </p:cNvCxnSpPr>
              <p:nvPr/>
            </p:nvCxnSpPr>
            <p:spPr>
              <a:xfrm flipH="1">
                <a:off x="1111630" y="2266770"/>
                <a:ext cx="2889" cy="3258561"/>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47" name="图片 146">
              <a:extLst>
                <a:ext uri="{FF2B5EF4-FFF2-40B4-BE49-F238E27FC236}">
                  <a16:creationId xmlns:a16="http://schemas.microsoft.com/office/drawing/2014/main" xmlns="" id="{B989DB7E-4CC9-4698-9870-1730E516F52C}"/>
                </a:ext>
              </a:extLst>
            </p:cNvPr>
            <p:cNvPicPr>
              <a:picLocks noChangeAspect="1"/>
            </p:cNvPicPr>
            <p:nvPr/>
          </p:nvPicPr>
          <p:blipFill>
            <a:blip r:embed="rId4"/>
            <a:stretch>
              <a:fillRect/>
            </a:stretch>
          </p:blipFill>
          <p:spPr>
            <a:xfrm>
              <a:off x="11003119" y="1759458"/>
              <a:ext cx="616515" cy="604298"/>
            </a:xfrm>
            <a:prstGeom prst="rect">
              <a:avLst/>
            </a:prstGeom>
          </p:spPr>
        </p:pic>
        <p:cxnSp>
          <p:nvCxnSpPr>
            <p:cNvPr id="148" name="直接连接符 147">
              <a:extLst>
                <a:ext uri="{FF2B5EF4-FFF2-40B4-BE49-F238E27FC236}">
                  <a16:creationId xmlns:a16="http://schemas.microsoft.com/office/drawing/2014/main" xmlns="" id="{1BDAF9D7-D4F1-4212-ABC0-4847AD7F6EC8}"/>
                </a:ext>
              </a:extLst>
            </p:cNvPr>
            <p:cNvCxnSpPr>
              <a:cxnSpLocks/>
            </p:cNvCxnSpPr>
            <p:nvPr/>
          </p:nvCxnSpPr>
          <p:spPr>
            <a:xfrm>
              <a:off x="11278698" y="2324496"/>
              <a:ext cx="6582" cy="305067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2" name="文本框 91">
            <a:extLst>
              <a:ext uri="{FF2B5EF4-FFF2-40B4-BE49-F238E27FC236}">
                <a16:creationId xmlns:a16="http://schemas.microsoft.com/office/drawing/2014/main" xmlns="" id="{16065AC6-14B9-4098-B7C1-332EC7D3136A}"/>
              </a:ext>
            </a:extLst>
          </p:cNvPr>
          <p:cNvSpPr txBox="1"/>
          <p:nvPr/>
        </p:nvSpPr>
        <p:spPr>
          <a:xfrm>
            <a:off x="538720" y="935336"/>
            <a:ext cx="2134823" cy="300083"/>
          </a:xfrm>
          <a:prstGeom prst="rect">
            <a:avLst/>
          </a:prstGeom>
          <a:noFill/>
        </p:spPr>
        <p:txBody>
          <a:bodyPr wrap="square" lIns="68579" tIns="34289" rIns="68579" bIns="34289" rtlCol="0">
            <a:spAutoFit/>
          </a:bodyPr>
          <a:lstStyle/>
          <a:p>
            <a:pPr algn="ctr" defTabSz="68578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传统</a:t>
            </a:r>
            <a:r>
              <a:rPr lang="en-US" altLang="zh-CN" sz="1500" dirty="0">
                <a:solidFill>
                  <a:prstClr val="black"/>
                </a:solidFill>
                <a:latin typeface="微软雅黑" panose="020B0503020204020204" pitchFamily="34" charset="-122"/>
                <a:ea typeface="微软雅黑" panose="020B0503020204020204" pitchFamily="34" charset="-122"/>
              </a:rPr>
              <a:t>TCP</a:t>
            </a:r>
            <a:r>
              <a:rPr lang="zh-CN" altLang="en-US" sz="1500" dirty="0">
                <a:solidFill>
                  <a:prstClr val="black"/>
                </a:solidFill>
                <a:latin typeface="微软雅黑" panose="020B0503020204020204" pitchFamily="34" charset="-122"/>
                <a:ea typeface="微软雅黑" panose="020B0503020204020204" pitchFamily="34" charset="-122"/>
              </a:rPr>
              <a:t>建连</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xmlns="" id="{BB13158E-2BA8-4733-A097-333D307AEB7D}"/>
              </a:ext>
            </a:extLst>
          </p:cNvPr>
          <p:cNvSpPr txBox="1"/>
          <p:nvPr/>
        </p:nvSpPr>
        <p:spPr>
          <a:xfrm>
            <a:off x="3489785" y="935336"/>
            <a:ext cx="2046629" cy="300083"/>
          </a:xfrm>
          <a:prstGeom prst="rect">
            <a:avLst/>
          </a:prstGeom>
          <a:noFill/>
        </p:spPr>
        <p:txBody>
          <a:bodyPr wrap="square" lIns="68579" tIns="34289" rIns="68579" bIns="34289" rtlCol="0">
            <a:spAutoFit/>
          </a:bodyPr>
          <a:lstStyle/>
          <a:p>
            <a:pPr algn="ctr" defTabSz="68578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初步优化</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xmlns="" id="{9383B188-9358-42C2-A6FF-792029F30FA9}"/>
              </a:ext>
            </a:extLst>
          </p:cNvPr>
          <p:cNvSpPr txBox="1"/>
          <p:nvPr/>
        </p:nvSpPr>
        <p:spPr>
          <a:xfrm>
            <a:off x="6367043" y="935336"/>
            <a:ext cx="2046629" cy="300083"/>
          </a:xfrm>
          <a:prstGeom prst="rect">
            <a:avLst/>
          </a:prstGeom>
          <a:noFill/>
        </p:spPr>
        <p:txBody>
          <a:bodyPr wrap="square" lIns="68579" tIns="34289" rIns="68579" bIns="34289" rtlCol="0">
            <a:spAutoFit/>
          </a:bodyPr>
          <a:lstStyle/>
          <a:p>
            <a:pPr algn="ctr" defTabSz="685783"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QUIC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97" name="灯片编号占位符 3">
            <a:extLst>
              <a:ext uri="{FF2B5EF4-FFF2-40B4-BE49-F238E27FC236}">
                <a16:creationId xmlns:a16="http://schemas.microsoft.com/office/drawing/2014/main" xmlns="" id="{D156107B-9A9D-8F4D-B71A-7789A52137E0}"/>
              </a:ext>
            </a:extLst>
          </p:cNvPr>
          <p:cNvSpPr>
            <a:spLocks noGrp="1"/>
          </p:cNvSpPr>
          <p:nvPr>
            <p:ph type="sldNum" sz="quarter" idx="12"/>
          </p:nvPr>
        </p:nvSpPr>
        <p:spPr>
          <a:xfrm>
            <a:off x="6457950" y="4767264"/>
            <a:ext cx="2057400" cy="273844"/>
          </a:xfrm>
        </p:spPr>
        <p:txBody>
          <a:bodyPr/>
          <a:lstStyle/>
          <a:p>
            <a:fld id="{8D4D1E41-7A09-AB4A-A4E1-09765ADA2698}" type="slidenum">
              <a:rPr kumimoji="1" lang="zh-CN" altLang="en-US" smtClean="0">
                <a:solidFill>
                  <a:prstClr val="black">
                    <a:tint val="75000"/>
                  </a:prstClr>
                </a:solidFill>
              </a:rPr>
              <a:pPr/>
              <a:t>57</a:t>
            </a:fld>
            <a:endParaRPr kumimoji="1" lang="zh-CN" altLang="en-US" dirty="0">
              <a:solidFill>
                <a:prstClr val="black">
                  <a:tint val="75000"/>
                </a:prstClr>
              </a:solidFill>
            </a:endParaRPr>
          </a:p>
        </p:txBody>
      </p:sp>
    </p:spTree>
    <p:custDataLst>
      <p:tags r:id="rId1"/>
    </p:custDataLst>
    <p:extLst>
      <p:ext uri="{BB962C8B-B14F-4D97-AF65-F5344CB8AC3E}">
        <p14:creationId xmlns:p14="http://schemas.microsoft.com/office/powerpoint/2010/main" val="1488572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505B82-4842-4DD4-9334-E2C2DEE2C30C}"/>
              </a:ext>
            </a:extLst>
          </p:cNvPr>
          <p:cNvSpPr>
            <a:spLocks noGrp="1"/>
          </p:cNvSpPr>
          <p:nvPr>
            <p:ph type="title"/>
          </p:nvPr>
        </p:nvSpPr>
        <p:spPr/>
        <p:txBody>
          <a:bodyPr>
            <a:normAutofit/>
          </a:bodyPr>
          <a:lstStyle/>
          <a:p>
            <a:pPr>
              <a:lnSpc>
                <a:spcPct val="120000"/>
              </a:lnSpc>
            </a:pPr>
            <a:r>
              <a:rPr kumimoji="1" lang="zh-CN" altLang="en-US" dirty="0"/>
              <a:t>明确的包序号和更精确的</a:t>
            </a:r>
            <a:r>
              <a:rPr kumimoji="1" lang="en-US" altLang="zh-CN" dirty="0"/>
              <a:t>RTT</a:t>
            </a:r>
          </a:p>
        </p:txBody>
      </p:sp>
      <p:sp>
        <p:nvSpPr>
          <p:cNvPr id="4" name="灯片编号占位符 3">
            <a:extLst>
              <a:ext uri="{FF2B5EF4-FFF2-40B4-BE49-F238E27FC236}">
                <a16:creationId xmlns:a16="http://schemas.microsoft.com/office/drawing/2014/main" xmlns="" id="{19E3FE55-E46E-4D11-965B-64C65240158E}"/>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58</a:t>
            </a:fld>
            <a:endParaRPr kumimoji="1" lang="zh-CN" altLang="en-US" dirty="0">
              <a:solidFill>
                <a:prstClr val="black">
                  <a:tint val="75000"/>
                </a:prstClr>
              </a:solidFill>
            </a:endParaRPr>
          </a:p>
        </p:txBody>
      </p:sp>
      <p:sp>
        <p:nvSpPr>
          <p:cNvPr id="5" name="内容占位符 2">
            <a:extLst>
              <a:ext uri="{FF2B5EF4-FFF2-40B4-BE49-F238E27FC236}">
                <a16:creationId xmlns:a16="http://schemas.microsoft.com/office/drawing/2014/main" xmlns="" id="{876D0F49-B60D-42A1-B9F3-13AD08E81743}"/>
              </a:ext>
            </a:extLst>
          </p:cNvPr>
          <p:cNvSpPr>
            <a:spLocks noGrp="1"/>
          </p:cNvSpPr>
          <p:nvPr>
            <p:ph idx="1"/>
          </p:nvPr>
        </p:nvSpPr>
        <p:spPr>
          <a:xfrm>
            <a:off x="677732" y="1089212"/>
            <a:ext cx="7745507" cy="3517751"/>
          </a:xfrm>
        </p:spPr>
        <p:txBody>
          <a:bodyPr>
            <a:normAutofit/>
          </a:bodyPr>
          <a:lstStyle/>
          <a:p>
            <a:pPr>
              <a:lnSpc>
                <a:spcPct val="120000"/>
              </a:lnSpc>
            </a:pPr>
            <a:r>
              <a:rPr lang="en-US" altLang="zh-CN" sz="2000" dirty="0"/>
              <a:t>TCP</a:t>
            </a:r>
            <a:r>
              <a:rPr lang="zh-CN" altLang="en-US" sz="2000" dirty="0"/>
              <a:t>重传歧义的问题：</a:t>
            </a:r>
            <a:endParaRPr lang="en-US" altLang="zh-CN" sz="2000" dirty="0"/>
          </a:p>
          <a:p>
            <a:pPr lvl="1">
              <a:lnSpc>
                <a:spcPct val="120000"/>
              </a:lnSpc>
            </a:pPr>
            <a:r>
              <a:rPr lang="en-US" altLang="zh-CN" sz="1700" dirty="0"/>
              <a:t>TCP</a:t>
            </a:r>
            <a:r>
              <a:rPr lang="zh-CN" altLang="en-US" sz="1700" dirty="0"/>
              <a:t>的重传包使用和原包相同的序号，因此可能某一序号被用了不止一次</a:t>
            </a:r>
            <a:endParaRPr lang="en-US" altLang="zh-CN" sz="1700" dirty="0"/>
          </a:p>
          <a:p>
            <a:pPr lvl="1">
              <a:lnSpc>
                <a:spcPct val="120000"/>
              </a:lnSpc>
            </a:pPr>
            <a:r>
              <a:rPr lang="en-US" altLang="zh-CN" sz="1700" dirty="0"/>
              <a:t>TCP</a:t>
            </a:r>
            <a:r>
              <a:rPr lang="zh-CN" altLang="en-US" sz="1700" dirty="0"/>
              <a:t>收到这一序号的</a:t>
            </a:r>
            <a:r>
              <a:rPr lang="en-US" altLang="zh-CN" sz="1700" dirty="0"/>
              <a:t>ACK</a:t>
            </a:r>
            <a:r>
              <a:rPr lang="zh-CN" altLang="en-US" sz="1700" dirty="0"/>
              <a:t>时，无法判断是针对哪个包的</a:t>
            </a:r>
            <a:r>
              <a:rPr lang="en-US" altLang="zh-CN" sz="1700" dirty="0"/>
              <a:t>ACK</a:t>
            </a:r>
            <a:r>
              <a:rPr lang="zh-CN" altLang="en-US" sz="1700" dirty="0"/>
              <a:t>，从而影响后续操作，如测量</a:t>
            </a:r>
            <a:r>
              <a:rPr lang="en-US" altLang="zh-CN" sz="1700" dirty="0"/>
              <a:t>RTT</a:t>
            </a:r>
            <a:r>
              <a:rPr lang="zh-CN" altLang="en-US" sz="1700" dirty="0"/>
              <a:t>的大小</a:t>
            </a:r>
            <a:endParaRPr lang="en-US" altLang="zh-CN" sz="1700" dirty="0"/>
          </a:p>
          <a:p>
            <a:pPr>
              <a:lnSpc>
                <a:spcPct val="120000"/>
              </a:lnSpc>
            </a:pPr>
            <a:r>
              <a:rPr lang="en-US" altLang="zh-CN" sz="2000" dirty="0"/>
              <a:t>QUIC</a:t>
            </a:r>
            <a:r>
              <a:rPr lang="zh-CN" altLang="en-US" sz="2000" dirty="0"/>
              <a:t>解决重传歧义的方法：</a:t>
            </a:r>
            <a:endParaRPr lang="en-US" altLang="zh-CN" sz="2000" dirty="0"/>
          </a:p>
          <a:p>
            <a:pPr lvl="1">
              <a:lnSpc>
                <a:spcPct val="120000"/>
              </a:lnSpc>
            </a:pPr>
            <a:r>
              <a:rPr lang="en-US" altLang="zh-CN" sz="1700" dirty="0"/>
              <a:t>QUIC</a:t>
            </a:r>
            <a:r>
              <a:rPr lang="zh-CN" altLang="en-US" sz="1700" dirty="0"/>
              <a:t>的</a:t>
            </a:r>
            <a:r>
              <a:rPr lang="en-US" altLang="zh-CN" sz="1700" dirty="0"/>
              <a:t>packet number</a:t>
            </a:r>
            <a:r>
              <a:rPr lang="zh-CN" altLang="en-US" sz="1700" dirty="0"/>
              <a:t>单调递增，对于重传包也会递增</a:t>
            </a:r>
            <a:r>
              <a:rPr lang="en-US" altLang="zh-CN" sz="1700" dirty="0"/>
              <a:t>packet number</a:t>
            </a:r>
          </a:p>
          <a:p>
            <a:pPr lvl="1">
              <a:lnSpc>
                <a:spcPct val="120000"/>
              </a:lnSpc>
            </a:pPr>
            <a:r>
              <a:rPr lang="zh-CN" altLang="en-US" sz="1700" dirty="0"/>
              <a:t>每个</a:t>
            </a:r>
            <a:r>
              <a:rPr lang="en-US" altLang="zh-CN" sz="1700" dirty="0"/>
              <a:t>packet number</a:t>
            </a:r>
            <a:r>
              <a:rPr lang="zh-CN" altLang="en-US" sz="1700" dirty="0"/>
              <a:t>只会出现一次，</a:t>
            </a:r>
            <a:r>
              <a:rPr lang="en-US" altLang="zh-CN" sz="1700" dirty="0"/>
              <a:t>ACK</a:t>
            </a:r>
            <a:r>
              <a:rPr lang="zh-CN" altLang="en-US" sz="1700" dirty="0"/>
              <a:t>没有歧义！</a:t>
            </a:r>
            <a:endParaRPr lang="en-US" altLang="zh-CN" sz="1700" dirty="0"/>
          </a:p>
          <a:p>
            <a:pPr lvl="1">
              <a:lnSpc>
                <a:spcPct val="120000"/>
              </a:lnSpc>
            </a:pPr>
            <a:r>
              <a:rPr lang="en-US" altLang="zh-CN" sz="1700" dirty="0"/>
              <a:t>QUIC</a:t>
            </a:r>
            <a:r>
              <a:rPr lang="zh-CN" altLang="en-US" sz="1700" dirty="0"/>
              <a:t>接收端记录收到包与发出</a:t>
            </a:r>
            <a:r>
              <a:rPr lang="en-US" altLang="zh-CN" sz="1700" dirty="0"/>
              <a:t>ACK</a:t>
            </a:r>
            <a:r>
              <a:rPr lang="zh-CN" altLang="en-US" sz="1700" dirty="0"/>
              <a:t>之间的时延，并发馈给发送端，方便发送端更准确地测量</a:t>
            </a:r>
            <a:r>
              <a:rPr lang="en-US" altLang="zh-CN" sz="1700" dirty="0"/>
              <a:t>RTT</a:t>
            </a:r>
          </a:p>
          <a:p>
            <a:endParaRPr lang="en-US" altLang="zh-CN" sz="2000" dirty="0"/>
          </a:p>
        </p:txBody>
      </p:sp>
    </p:spTree>
    <p:extLst>
      <p:ext uri="{BB962C8B-B14F-4D97-AF65-F5344CB8AC3E}">
        <p14:creationId xmlns:p14="http://schemas.microsoft.com/office/powerpoint/2010/main" val="30894356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DF6BCC-92DF-48C0-AAC1-F4E0129665EB}"/>
              </a:ext>
            </a:extLst>
          </p:cNvPr>
          <p:cNvSpPr>
            <a:spLocks noGrp="1"/>
          </p:cNvSpPr>
          <p:nvPr>
            <p:ph type="title"/>
          </p:nvPr>
        </p:nvSpPr>
        <p:spPr/>
        <p:txBody>
          <a:bodyPr>
            <a:normAutofit/>
          </a:bodyPr>
          <a:lstStyle/>
          <a:p>
            <a:pPr>
              <a:lnSpc>
                <a:spcPct val="120000"/>
              </a:lnSpc>
            </a:pPr>
            <a:r>
              <a:rPr kumimoji="1" lang="en-US" altLang="zh-CN" dirty="0"/>
              <a:t>IP</a:t>
            </a:r>
            <a:r>
              <a:rPr kumimoji="1" lang="zh-CN" altLang="en-US" dirty="0"/>
              <a:t>地址</a:t>
            </a:r>
            <a:r>
              <a:rPr kumimoji="1" lang="en-US" altLang="zh-CN" dirty="0"/>
              <a:t>/</a:t>
            </a:r>
            <a:r>
              <a:rPr kumimoji="1" lang="zh-CN" altLang="en-US" dirty="0"/>
              <a:t>端口切换无需重新建立连接</a:t>
            </a:r>
            <a:endParaRPr kumimoji="1" lang="en-US" altLang="zh-CN" dirty="0"/>
          </a:p>
        </p:txBody>
      </p:sp>
      <p:sp>
        <p:nvSpPr>
          <p:cNvPr id="3" name="内容占位符 2">
            <a:extLst>
              <a:ext uri="{FF2B5EF4-FFF2-40B4-BE49-F238E27FC236}">
                <a16:creationId xmlns:a16="http://schemas.microsoft.com/office/drawing/2014/main" xmlns="" id="{137CB6D2-5AB4-4A3D-AC3A-7CA116F25E26}"/>
              </a:ext>
            </a:extLst>
          </p:cNvPr>
          <p:cNvSpPr>
            <a:spLocks noGrp="1"/>
          </p:cNvSpPr>
          <p:nvPr>
            <p:ph idx="1"/>
          </p:nvPr>
        </p:nvSpPr>
        <p:spPr>
          <a:xfrm>
            <a:off x="617850" y="1146675"/>
            <a:ext cx="5477011" cy="3506788"/>
          </a:xfrm>
        </p:spPr>
        <p:txBody>
          <a:bodyPr>
            <a:normAutofit fontScale="92500" lnSpcReduction="10000"/>
          </a:bodyPr>
          <a:lstStyle/>
          <a:p>
            <a:pPr>
              <a:lnSpc>
                <a:spcPct val="120000"/>
              </a:lnSpc>
            </a:pPr>
            <a:r>
              <a:rPr lang="en-US" altLang="zh-CN" sz="1800" dirty="0"/>
              <a:t>IP</a:t>
            </a:r>
            <a:r>
              <a:rPr lang="zh-CN" altLang="en-US" sz="1800" dirty="0"/>
              <a:t>地址</a:t>
            </a:r>
            <a:r>
              <a:rPr lang="en-US" altLang="zh-CN" sz="1800" dirty="0"/>
              <a:t>/</a:t>
            </a:r>
            <a:r>
              <a:rPr lang="zh-CN" altLang="en-US" sz="1800" dirty="0"/>
              <a:t>端口发生变化时，</a:t>
            </a:r>
            <a:r>
              <a:rPr lang="en-US" altLang="zh-CN" sz="1800" dirty="0"/>
              <a:t>TCP</a:t>
            </a:r>
            <a:r>
              <a:rPr lang="zh-CN" altLang="en-US" sz="1800" dirty="0"/>
              <a:t>连接会断开</a:t>
            </a:r>
            <a:endParaRPr lang="en-US" altLang="zh-CN" sz="1800" dirty="0"/>
          </a:p>
          <a:p>
            <a:pPr lvl="1">
              <a:lnSpc>
                <a:spcPct val="120000"/>
              </a:lnSpc>
            </a:pPr>
            <a:r>
              <a:rPr lang="zh-CN" altLang="en-US" sz="1700" dirty="0"/>
              <a:t>例如手机</a:t>
            </a:r>
            <a:r>
              <a:rPr lang="en-US" altLang="zh-CN" sz="1700" dirty="0"/>
              <a:t>WIFI</a:t>
            </a:r>
            <a:r>
              <a:rPr lang="zh-CN" altLang="en-US" sz="1700" dirty="0"/>
              <a:t>断开时，常常自动转而使用移动信号</a:t>
            </a:r>
            <a:endParaRPr lang="en-US" altLang="zh-CN" sz="1700" dirty="0"/>
          </a:p>
          <a:p>
            <a:pPr lvl="1">
              <a:lnSpc>
                <a:spcPct val="120000"/>
              </a:lnSpc>
            </a:pPr>
            <a:r>
              <a:rPr lang="zh-CN" altLang="en-US" sz="1700" dirty="0"/>
              <a:t>此时，</a:t>
            </a:r>
            <a:r>
              <a:rPr lang="en-US" altLang="zh-CN" sz="1700" dirty="0"/>
              <a:t>TCP</a:t>
            </a:r>
            <a:r>
              <a:rPr lang="zh-CN" altLang="en-US" sz="1700" dirty="0"/>
              <a:t>会断连，需要应用进行处理</a:t>
            </a:r>
            <a:endParaRPr lang="en-US" altLang="zh-CN" sz="1700" dirty="0"/>
          </a:p>
          <a:p>
            <a:pPr>
              <a:lnSpc>
                <a:spcPct val="120000"/>
              </a:lnSpc>
            </a:pPr>
            <a:r>
              <a:rPr lang="en-US" altLang="zh-CN" sz="1800" dirty="0"/>
              <a:t>QUIC</a:t>
            </a:r>
            <a:r>
              <a:rPr lang="zh-CN" altLang="en-US" sz="1800" dirty="0"/>
              <a:t>支持</a:t>
            </a:r>
            <a:r>
              <a:rPr lang="en-US" altLang="zh-CN" sz="1800" dirty="0"/>
              <a:t>IP/</a:t>
            </a:r>
            <a:r>
              <a:rPr lang="zh-CN" altLang="en-US" sz="1800" dirty="0"/>
              <a:t>端口切换</a:t>
            </a:r>
            <a:endParaRPr lang="en-US" altLang="zh-CN" sz="1800" dirty="0"/>
          </a:p>
          <a:p>
            <a:pPr lvl="1">
              <a:lnSpc>
                <a:spcPct val="120000"/>
              </a:lnSpc>
            </a:pPr>
            <a:r>
              <a:rPr lang="en-US" altLang="zh-CN" sz="1700" dirty="0"/>
              <a:t>QUIC</a:t>
            </a:r>
            <a:r>
              <a:rPr lang="zh-CN" altLang="en-US" sz="1700" dirty="0"/>
              <a:t>使用</a:t>
            </a:r>
            <a:r>
              <a:rPr lang="en-US" altLang="zh-CN" sz="1700" dirty="0"/>
              <a:t>Connection ID</a:t>
            </a:r>
            <a:r>
              <a:rPr lang="zh-CN" altLang="en-US" sz="1700" dirty="0"/>
              <a:t>来表示每个连接</a:t>
            </a:r>
            <a:endParaRPr lang="en-US" altLang="zh-CN" sz="1700" dirty="0"/>
          </a:p>
          <a:p>
            <a:pPr lvl="1">
              <a:lnSpc>
                <a:spcPct val="120000"/>
              </a:lnSpc>
            </a:pPr>
            <a:r>
              <a:rPr lang="en-US" altLang="zh-CN" sz="1700" dirty="0"/>
              <a:t>IP</a:t>
            </a:r>
            <a:r>
              <a:rPr lang="zh-CN" altLang="en-US" sz="1700" dirty="0"/>
              <a:t>地址或端口的变化不影响对原有连接的识别</a:t>
            </a:r>
            <a:endParaRPr lang="en-US" altLang="zh-CN" dirty="0"/>
          </a:p>
          <a:p>
            <a:pPr lvl="1">
              <a:lnSpc>
                <a:spcPct val="120000"/>
              </a:lnSpc>
            </a:pPr>
            <a:r>
              <a:rPr lang="zh-CN" altLang="en-US" sz="1700" dirty="0"/>
              <a:t>客户</a:t>
            </a:r>
            <a:r>
              <a:rPr lang="en-US" altLang="zh-CN" sz="1700" dirty="0"/>
              <a:t>IP</a:t>
            </a:r>
            <a:r>
              <a:rPr lang="zh-CN" altLang="en-US" sz="1700" dirty="0"/>
              <a:t>地址或端口发生变化时，</a:t>
            </a:r>
            <a:r>
              <a:rPr lang="en-US" altLang="zh-CN" sz="1700" dirty="0"/>
              <a:t>QUIC</a:t>
            </a:r>
            <a:r>
              <a:rPr lang="zh-CN" altLang="en-US" sz="1700" dirty="0"/>
              <a:t>可以快速恢复</a:t>
            </a:r>
            <a:endParaRPr lang="en-US" altLang="zh-CN" sz="1700" dirty="0"/>
          </a:p>
          <a:p>
            <a:pPr>
              <a:lnSpc>
                <a:spcPct val="120000"/>
              </a:lnSpc>
            </a:pPr>
            <a:r>
              <a:rPr lang="zh-CN" altLang="en-US" sz="1800" dirty="0"/>
              <a:t>由传输层对连接的切换进行管理</a:t>
            </a:r>
            <a:endParaRPr lang="en-US" altLang="zh-CN" sz="1800" dirty="0"/>
          </a:p>
          <a:p>
            <a:pPr lvl="1">
              <a:lnSpc>
                <a:spcPct val="120000"/>
              </a:lnSpc>
            </a:pPr>
            <a:r>
              <a:rPr lang="zh-CN" altLang="en-US" sz="1700" dirty="0"/>
              <a:t>更符合互联网体系结构</a:t>
            </a:r>
            <a:endParaRPr lang="en-US" altLang="zh-CN" sz="1700" dirty="0"/>
          </a:p>
          <a:p>
            <a:pPr lvl="1">
              <a:lnSpc>
                <a:spcPct val="120000"/>
              </a:lnSpc>
            </a:pPr>
            <a:r>
              <a:rPr lang="zh-CN" altLang="en-US" sz="1700" dirty="0"/>
              <a:t>不再需要应用重复造轮子</a:t>
            </a:r>
          </a:p>
        </p:txBody>
      </p:sp>
      <p:sp>
        <p:nvSpPr>
          <p:cNvPr id="19" name="灯片编号占位符 3">
            <a:extLst>
              <a:ext uri="{FF2B5EF4-FFF2-40B4-BE49-F238E27FC236}">
                <a16:creationId xmlns:a16="http://schemas.microsoft.com/office/drawing/2014/main" xmlns="" id="{8CB4A970-1527-4B4F-A523-FDD74E563180}"/>
              </a:ext>
            </a:extLst>
          </p:cNvPr>
          <p:cNvSpPr>
            <a:spLocks noGrp="1"/>
          </p:cNvSpPr>
          <p:nvPr>
            <p:ph type="sldNum" sz="quarter" idx="12"/>
          </p:nvPr>
        </p:nvSpPr>
        <p:spPr>
          <a:xfrm>
            <a:off x="6457950" y="4767264"/>
            <a:ext cx="2057400" cy="273844"/>
          </a:xfrm>
        </p:spPr>
        <p:txBody>
          <a:bodyPr/>
          <a:lstStyle/>
          <a:p>
            <a:fld id="{8D4D1E41-7A09-AB4A-A4E1-09765ADA2698}" type="slidenum">
              <a:rPr kumimoji="1" lang="zh-CN" altLang="en-US" smtClean="0">
                <a:solidFill>
                  <a:prstClr val="black">
                    <a:tint val="75000"/>
                  </a:prstClr>
                </a:solidFill>
              </a:rPr>
              <a:pPr/>
              <a:t>59</a:t>
            </a:fld>
            <a:endParaRPr kumimoji="1" lang="zh-CN" altLang="en-US" dirty="0">
              <a:solidFill>
                <a:prstClr val="black">
                  <a:tint val="75000"/>
                </a:prstClr>
              </a:solidFill>
            </a:endParaRPr>
          </a:p>
        </p:txBody>
      </p:sp>
      <p:grpSp>
        <p:nvGrpSpPr>
          <p:cNvPr id="8" name="组合 7">
            <a:extLst>
              <a:ext uri="{FF2B5EF4-FFF2-40B4-BE49-F238E27FC236}">
                <a16:creationId xmlns:a16="http://schemas.microsoft.com/office/drawing/2014/main" xmlns="" id="{724736DD-987C-47CE-BCBE-28B5F8BBDE9A}"/>
              </a:ext>
            </a:extLst>
          </p:cNvPr>
          <p:cNvGrpSpPr/>
          <p:nvPr/>
        </p:nvGrpSpPr>
        <p:grpSpPr>
          <a:xfrm>
            <a:off x="6343183" y="1093006"/>
            <a:ext cx="2579501" cy="3737919"/>
            <a:chOff x="8563632" y="816763"/>
            <a:chExt cx="3788896" cy="5977014"/>
          </a:xfrm>
        </p:grpSpPr>
        <p:sp>
          <p:nvSpPr>
            <p:cNvPr id="20" name="文本框 19">
              <a:extLst>
                <a:ext uri="{FF2B5EF4-FFF2-40B4-BE49-F238E27FC236}">
                  <a16:creationId xmlns:a16="http://schemas.microsoft.com/office/drawing/2014/main" xmlns="" id="{4C9EBECC-7B18-4CFA-8F45-97B0BB65B6B9}"/>
                </a:ext>
              </a:extLst>
            </p:cNvPr>
            <p:cNvSpPr txBox="1"/>
            <p:nvPr/>
          </p:nvSpPr>
          <p:spPr>
            <a:xfrm>
              <a:off x="8595986" y="5612637"/>
              <a:ext cx="2792011" cy="1181140"/>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手机上经常出现</a:t>
              </a:r>
              <a:r>
                <a:rPr lang="en-US" altLang="zh-CN" sz="1400" dirty="0">
                  <a:solidFill>
                    <a:prstClr val="black"/>
                  </a:solidFill>
                  <a:latin typeface="微软雅黑" panose="020B0503020204020204" pitchFamily="34" charset="-122"/>
                  <a:ea typeface="微软雅黑" panose="020B0503020204020204" pitchFamily="34" charset="-122"/>
                </a:rPr>
                <a:t>WIFI</a:t>
              </a:r>
              <a:r>
                <a:rPr lang="zh-CN" altLang="en-US" sz="1400" dirty="0">
                  <a:solidFill>
                    <a:prstClr val="black"/>
                  </a:solidFill>
                  <a:latin typeface="微软雅黑" panose="020B0503020204020204" pitchFamily="34" charset="-122"/>
                  <a:ea typeface="微软雅黑" panose="020B0503020204020204" pitchFamily="34" charset="-122"/>
                </a:rPr>
                <a:t>和移动网络间的相互切换</a:t>
              </a:r>
            </a:p>
          </p:txBody>
        </p:sp>
        <p:grpSp>
          <p:nvGrpSpPr>
            <p:cNvPr id="4" name="组合 3">
              <a:extLst>
                <a:ext uri="{FF2B5EF4-FFF2-40B4-BE49-F238E27FC236}">
                  <a16:creationId xmlns:a16="http://schemas.microsoft.com/office/drawing/2014/main" xmlns="" id="{E88E9400-44EC-4B63-B7AA-36F18CCDD41D}"/>
                </a:ext>
              </a:extLst>
            </p:cNvPr>
            <p:cNvGrpSpPr/>
            <p:nvPr/>
          </p:nvGrpSpPr>
          <p:grpSpPr>
            <a:xfrm>
              <a:off x="8563632" y="816763"/>
              <a:ext cx="2115503" cy="4606784"/>
              <a:chOff x="7349788" y="-1581433"/>
              <a:chExt cx="2115503" cy="4606784"/>
            </a:xfrm>
          </p:grpSpPr>
          <p:grpSp>
            <p:nvGrpSpPr>
              <p:cNvPr id="10" name="Group">
                <a:extLst>
                  <a:ext uri="{FF2B5EF4-FFF2-40B4-BE49-F238E27FC236}">
                    <a16:creationId xmlns:a16="http://schemas.microsoft.com/office/drawing/2014/main" xmlns="" id="{CD6DDE57-7F9F-4206-9C6F-D42C88E4F7C7}"/>
                  </a:ext>
                </a:extLst>
              </p:cNvPr>
              <p:cNvGrpSpPr/>
              <p:nvPr/>
            </p:nvGrpSpPr>
            <p:grpSpPr>
              <a:xfrm>
                <a:off x="7349788" y="-1581433"/>
                <a:ext cx="2115503" cy="4606784"/>
                <a:chOff x="-845000" y="-4171904"/>
                <a:chExt cx="2998060" cy="6257572"/>
              </a:xfrm>
            </p:grpSpPr>
            <p:sp>
              <p:nvSpPr>
                <p:cNvPr id="11" name="Double Arrow">
                  <a:extLst>
                    <a:ext uri="{FF2B5EF4-FFF2-40B4-BE49-F238E27FC236}">
                      <a16:creationId xmlns:a16="http://schemas.microsoft.com/office/drawing/2014/main" xmlns="" id="{97BA7800-73AE-45B9-A79F-43BD1A77E557}"/>
                    </a:ext>
                  </a:extLst>
                </p:cNvPr>
                <p:cNvSpPr/>
                <p:nvPr/>
              </p:nvSpPr>
              <p:spPr>
                <a:xfrm rot="16200000">
                  <a:off x="-988261" y="-1921523"/>
                  <a:ext cx="2891611" cy="927515"/>
                </a:xfrm>
                <a:prstGeom prst="leftRightArrow">
                  <a:avLst>
                    <a:gd name="adj1" fmla="val 37362"/>
                    <a:gd name="adj2" fmla="val 37135"/>
                  </a:avLst>
                </a:prstGeom>
                <a:noFill/>
                <a:ln w="381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defTabSz="685783" eaLnBrk="1" fontAlgn="auto" hangingPunct="1">
                    <a:spcBef>
                      <a:spcPts val="0"/>
                    </a:spcBef>
                    <a:spcAft>
                      <a:spcPts val="0"/>
                    </a:spcAft>
                    <a:defRPr sz="2400">
                      <a:solidFill>
                        <a:srgbClr val="FFFFFF"/>
                      </a:solidFill>
                    </a:defRPr>
                  </a:pPr>
                  <a:endParaRPr>
                    <a:solidFill>
                      <a:srgbClr val="FFFFFF"/>
                    </a:solidFill>
                    <a:latin typeface="等线" panose="020F0502020204030204"/>
                  </a:endParaRPr>
                </a:p>
              </p:txBody>
            </p:sp>
            <p:pic>
              <p:nvPicPr>
                <p:cNvPr id="12" name="Group" descr="Group">
                  <a:extLst>
                    <a:ext uri="{FF2B5EF4-FFF2-40B4-BE49-F238E27FC236}">
                      <a16:creationId xmlns:a16="http://schemas.microsoft.com/office/drawing/2014/main" xmlns="" id="{98D3C929-A14F-4AAC-BAF5-6AD4016B53C6}"/>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a:xfrm>
                  <a:off x="0" y="73766"/>
                  <a:ext cx="1129035" cy="2011902"/>
                </a:xfrm>
                <a:prstGeom prst="rect">
                  <a:avLst/>
                </a:prstGeom>
                <a:solidFill>
                  <a:schemeClr val="accent2"/>
                </a:solidFill>
                <a:ln w="12700" cap="flat">
                  <a:noFill/>
                  <a:miter lim="400000"/>
                </a:ln>
                <a:effectLst/>
              </p:spPr>
            </p:pic>
            <p:pic>
              <p:nvPicPr>
                <p:cNvPr id="13" name="Image" descr="Image">
                  <a:extLst>
                    <a:ext uri="{FF2B5EF4-FFF2-40B4-BE49-F238E27FC236}">
                      <a16:creationId xmlns:a16="http://schemas.microsoft.com/office/drawing/2014/main" xmlns="" id="{E39DE0E0-60AA-4283-8377-32BB990BFD13}"/>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88349" y="311931"/>
                  <a:ext cx="657601" cy="657602"/>
                </a:xfrm>
                <a:prstGeom prst="rect">
                  <a:avLst/>
                </a:prstGeom>
                <a:ln w="12700" cap="flat">
                  <a:noFill/>
                  <a:miter lim="400000"/>
                </a:ln>
                <a:effectLst/>
              </p:spPr>
            </p:pic>
            <p:pic>
              <p:nvPicPr>
                <p:cNvPr id="15" name="Image" descr="Image">
                  <a:extLst>
                    <a:ext uri="{FF2B5EF4-FFF2-40B4-BE49-F238E27FC236}">
                      <a16:creationId xmlns:a16="http://schemas.microsoft.com/office/drawing/2014/main" xmlns="" id="{32AD1139-AED1-46CE-BCD7-B079CDDA6594}"/>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a:xfrm>
                  <a:off x="-324614" y="-4171904"/>
                  <a:ext cx="1429880" cy="1429879"/>
                </a:xfrm>
                <a:prstGeom prst="rect">
                  <a:avLst/>
                </a:prstGeom>
                <a:ln w="12700" cap="flat">
                  <a:noFill/>
                  <a:miter lim="400000"/>
                </a:ln>
                <a:effectLst/>
              </p:spPr>
            </p:pic>
            <p:sp>
              <p:nvSpPr>
                <p:cNvPr id="16" name="1.2.3.4">
                  <a:extLst>
                    <a:ext uri="{FF2B5EF4-FFF2-40B4-BE49-F238E27FC236}">
                      <a16:creationId xmlns:a16="http://schemas.microsoft.com/office/drawing/2014/main" xmlns="" id="{2902C72F-6840-4809-A3E5-8670AEBACCF1}"/>
                    </a:ext>
                  </a:extLst>
                </p:cNvPr>
                <p:cNvSpPr txBox="1"/>
                <p:nvPr/>
              </p:nvSpPr>
              <p:spPr>
                <a:xfrm>
                  <a:off x="788283" y="-142188"/>
                  <a:ext cx="1364777" cy="690778"/>
                </a:xfrm>
                <a:prstGeom prst="rect">
                  <a:avLst/>
                </a:prstGeom>
                <a:no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atin typeface="헤드라인A"/>
                      <a:ea typeface="헤드라인A"/>
                      <a:cs typeface="헤드라인A"/>
                      <a:sym typeface="헤드라인A"/>
                    </a:defRPr>
                  </a:lvl1pPr>
                </a:lstStyle>
                <a:p>
                  <a:pPr defTabSz="685783" eaLnBrk="1" fontAlgn="auto" hangingPunct="1">
                    <a:spcBef>
                      <a:spcPts val="0"/>
                    </a:spcBef>
                    <a:spcAft>
                      <a:spcPts val="0"/>
                    </a:spcAft>
                  </a:pPr>
                  <a:r>
                    <a:rPr sz="1400" dirty="0">
                      <a:solidFill>
                        <a:prstClr val="black"/>
                      </a:solidFill>
                      <a:latin typeface="微软雅黑" panose="020B0503020204020204" pitchFamily="34" charset="-122"/>
                      <a:ea typeface="微软雅黑" panose="020B0503020204020204" pitchFamily="34" charset="-122"/>
                    </a:rPr>
                    <a:t>1.2.3.4</a:t>
                  </a:r>
                </a:p>
              </p:txBody>
            </p:sp>
            <p:sp>
              <p:nvSpPr>
                <p:cNvPr id="17" name="5.6.7.8">
                  <a:extLst>
                    <a:ext uri="{FF2B5EF4-FFF2-40B4-BE49-F238E27FC236}">
                      <a16:creationId xmlns:a16="http://schemas.microsoft.com/office/drawing/2014/main" xmlns="" id="{ED59FB4B-1021-4FC1-A204-93AFE3CFA72E}"/>
                    </a:ext>
                  </a:extLst>
                </p:cNvPr>
                <p:cNvSpPr txBox="1"/>
                <p:nvPr/>
              </p:nvSpPr>
              <p:spPr>
                <a:xfrm>
                  <a:off x="-845000" y="-132453"/>
                  <a:ext cx="1364777" cy="690778"/>
                </a:xfrm>
                <a:prstGeom prst="rect">
                  <a:avLst/>
                </a:prstGeom>
                <a:no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atin typeface="헤드라인A"/>
                      <a:ea typeface="헤드라인A"/>
                      <a:cs typeface="헤드라인A"/>
                      <a:sym typeface="헤드라인A"/>
                    </a:defRPr>
                  </a:lvl1pPr>
                </a:lstStyle>
                <a:p>
                  <a:pPr defTabSz="685783" eaLnBrk="1" fontAlgn="auto" hangingPunct="1">
                    <a:spcBef>
                      <a:spcPts val="0"/>
                    </a:spcBef>
                    <a:spcAft>
                      <a:spcPts val="0"/>
                    </a:spcAft>
                  </a:pPr>
                  <a:r>
                    <a:rPr sz="1400" dirty="0">
                      <a:solidFill>
                        <a:prstClr val="black"/>
                      </a:solidFill>
                      <a:latin typeface="微软雅黑" panose="020B0503020204020204" pitchFamily="34" charset="-122"/>
                      <a:ea typeface="微软雅黑" panose="020B0503020204020204" pitchFamily="34" charset="-122"/>
                    </a:rPr>
                    <a:t>5.6.7.8</a:t>
                  </a:r>
                </a:p>
              </p:txBody>
            </p:sp>
            <p:pic>
              <p:nvPicPr>
                <p:cNvPr id="18" name="Image" descr="Image">
                  <a:extLst>
                    <a:ext uri="{FF2B5EF4-FFF2-40B4-BE49-F238E27FC236}">
                      <a16:creationId xmlns:a16="http://schemas.microsoft.com/office/drawing/2014/main" xmlns="" id="{A099EB94-A1DC-4D1D-BA81-6A22A98FC5F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663270" y="-2384169"/>
                  <a:ext cx="2370822" cy="1917577"/>
                </a:xfrm>
                <a:prstGeom prst="rect">
                  <a:avLst/>
                </a:prstGeom>
                <a:ln w="12700" cap="flat">
                  <a:noFill/>
                  <a:miter lim="400000"/>
                </a:ln>
                <a:effectLst/>
              </p:spPr>
            </p:pic>
          </p:grpSp>
          <p:sp>
            <p:nvSpPr>
              <p:cNvPr id="21" name="5.6.7.8">
                <a:extLst>
                  <a:ext uri="{FF2B5EF4-FFF2-40B4-BE49-F238E27FC236}">
                    <a16:creationId xmlns:a16="http://schemas.microsoft.com/office/drawing/2014/main" xmlns="" id="{A0359EBF-9CF5-4BCE-96F6-669581C12442}"/>
                  </a:ext>
                </a:extLst>
              </p:cNvPr>
              <p:cNvSpPr txBox="1"/>
              <p:nvPr/>
            </p:nvSpPr>
            <p:spPr>
              <a:xfrm>
                <a:off x="7593620" y="1596521"/>
                <a:ext cx="550969" cy="680796"/>
              </a:xfrm>
              <a:prstGeom prst="rect">
                <a:avLst/>
              </a:prstGeom>
              <a:noFill/>
              <a:ln w="12700" cap="flat">
                <a:noFill/>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400">
                    <a:latin typeface="헤드라인A"/>
                    <a:ea typeface="헤드라인A"/>
                    <a:cs typeface="헤드라인A"/>
                    <a:sym typeface="헤드라인A"/>
                  </a:defRPr>
                </a:lvl1pPr>
              </a:lstStyle>
              <a:p>
                <a:pPr defTabSz="685783" eaLnBrk="1" fontAlgn="auto" hangingPunct="1">
                  <a:spcBef>
                    <a:spcPts val="0"/>
                  </a:spcBef>
                  <a:spcAft>
                    <a:spcPts val="0"/>
                  </a:spcAft>
                </a:pPr>
                <a:r>
                  <a:rPr lang="en-US" altLang="zh-CN" sz="2100" b="1" dirty="0">
                    <a:solidFill>
                      <a:prstClr val="black"/>
                    </a:solidFill>
                  </a:rPr>
                  <a:t>4G</a:t>
                </a:r>
                <a:endParaRPr sz="2100" b="1" dirty="0">
                  <a:solidFill>
                    <a:prstClr val="black"/>
                  </a:solidFill>
                </a:endParaRPr>
              </a:p>
            </p:txBody>
          </p:sp>
        </p:grpSp>
        <p:grpSp>
          <p:nvGrpSpPr>
            <p:cNvPr id="6" name="组合 5">
              <a:extLst>
                <a:ext uri="{FF2B5EF4-FFF2-40B4-BE49-F238E27FC236}">
                  <a16:creationId xmlns:a16="http://schemas.microsoft.com/office/drawing/2014/main" xmlns="" id="{97133864-34E4-4533-8AF2-694C483AA543}"/>
                </a:ext>
              </a:extLst>
            </p:cNvPr>
            <p:cNvGrpSpPr/>
            <p:nvPr/>
          </p:nvGrpSpPr>
          <p:grpSpPr>
            <a:xfrm>
              <a:off x="8563632" y="3783243"/>
              <a:ext cx="3788896" cy="1329249"/>
              <a:chOff x="8563632" y="3783243"/>
              <a:chExt cx="3788896" cy="1329249"/>
            </a:xfrm>
          </p:grpSpPr>
          <p:sp>
            <p:nvSpPr>
              <p:cNvPr id="22" name="文本框 21">
                <a:extLst>
                  <a:ext uri="{FF2B5EF4-FFF2-40B4-BE49-F238E27FC236}">
                    <a16:creationId xmlns:a16="http://schemas.microsoft.com/office/drawing/2014/main" xmlns="" id="{3036B75F-748F-4129-834B-3659A4DB027E}"/>
                  </a:ext>
                </a:extLst>
              </p:cNvPr>
              <p:cNvSpPr txBox="1"/>
              <p:nvPr/>
            </p:nvSpPr>
            <p:spPr>
              <a:xfrm>
                <a:off x="10609804" y="3931352"/>
                <a:ext cx="1742724" cy="1181140"/>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切换连接导致</a:t>
                </a:r>
                <a:r>
                  <a:rPr lang="zh-CN" altLang="en-US" sz="1400" dirty="0">
                    <a:solidFill>
                      <a:srgbClr val="C00000"/>
                    </a:solidFill>
                    <a:latin typeface="微软雅黑" panose="020B0503020204020204" pitchFamily="34" charset="-122"/>
                    <a:ea typeface="微软雅黑" panose="020B0503020204020204" pitchFamily="34" charset="-122"/>
                  </a:rPr>
                  <a:t>客户端</a:t>
                </a:r>
                <a:r>
                  <a:rPr lang="en-US" altLang="zh-CN" sz="1400" dirty="0">
                    <a:solidFill>
                      <a:srgbClr val="C00000"/>
                    </a:solidFill>
                    <a:latin typeface="微软雅黑" panose="020B0503020204020204" pitchFamily="34" charset="-122"/>
                    <a:ea typeface="微软雅黑" panose="020B0503020204020204" pitchFamily="34" charset="-122"/>
                  </a:rPr>
                  <a:t>IP</a:t>
                </a:r>
                <a:r>
                  <a:rPr lang="zh-CN" altLang="en-US" sz="1400" dirty="0">
                    <a:solidFill>
                      <a:srgbClr val="C00000"/>
                    </a:solidFill>
                    <a:latin typeface="微软雅黑" panose="020B0503020204020204" pitchFamily="34" charset="-122"/>
                    <a:ea typeface="微软雅黑" panose="020B0503020204020204" pitchFamily="34" charset="-122"/>
                  </a:rPr>
                  <a:t>变化</a:t>
                </a:r>
              </a:p>
            </p:txBody>
          </p:sp>
          <p:sp>
            <p:nvSpPr>
              <p:cNvPr id="5" name="矩形 4">
                <a:extLst>
                  <a:ext uri="{FF2B5EF4-FFF2-40B4-BE49-F238E27FC236}">
                    <a16:creationId xmlns:a16="http://schemas.microsoft.com/office/drawing/2014/main" xmlns="" id="{C27D97B1-695B-4A72-A868-801FB43A8929}"/>
                  </a:ext>
                </a:extLst>
              </p:cNvPr>
              <p:cNvSpPr/>
              <p:nvPr/>
            </p:nvSpPr>
            <p:spPr>
              <a:xfrm>
                <a:off x="8563632" y="3783243"/>
                <a:ext cx="3682264" cy="1029783"/>
              </a:xfrm>
              <a:prstGeom prst="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400">
                  <a:solidFill>
                    <a:prstClr val="white"/>
                  </a:solidFill>
                </a:endParaRPr>
              </a:p>
            </p:txBody>
          </p:sp>
        </p:grpSp>
      </p:grpSp>
      <p:sp>
        <p:nvSpPr>
          <p:cNvPr id="29" name="文本框 28">
            <a:extLst>
              <a:ext uri="{FF2B5EF4-FFF2-40B4-BE49-F238E27FC236}">
                <a16:creationId xmlns:a16="http://schemas.microsoft.com/office/drawing/2014/main" xmlns="" id="{9013EC36-4186-4827-B13B-CEC60B817442}"/>
              </a:ext>
            </a:extLst>
          </p:cNvPr>
          <p:cNvSpPr txBox="1"/>
          <p:nvPr/>
        </p:nvSpPr>
        <p:spPr>
          <a:xfrm>
            <a:off x="7438466" y="1599085"/>
            <a:ext cx="1505429" cy="727121"/>
          </a:xfrm>
          <a:prstGeom prst="rect">
            <a:avLst/>
          </a:prstGeom>
          <a:noFill/>
        </p:spPr>
        <p:txBody>
          <a:bodyPr wrap="square" lIns="68579" tIns="34289" rIns="68579" bIns="34289" rtlCol="0">
            <a:spAutoFit/>
          </a:bodyPr>
          <a:lstStyle/>
          <a:p>
            <a:pP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IP</a:t>
            </a:r>
            <a:r>
              <a:rPr lang="zh-CN" altLang="en-US" sz="1400" dirty="0">
                <a:solidFill>
                  <a:prstClr val="black"/>
                </a:solidFill>
                <a:latin typeface="微软雅黑" panose="020B0503020204020204" pitchFamily="34" charset="-122"/>
                <a:ea typeface="微软雅黑" panose="020B0503020204020204" pitchFamily="34" charset="-122"/>
              </a:rPr>
              <a:t>变化时，</a:t>
            </a:r>
            <a:r>
              <a:rPr lang="en-US" altLang="zh-CN" sz="1400" dirty="0">
                <a:solidFill>
                  <a:prstClr val="black"/>
                </a:solidFill>
                <a:latin typeface="微软雅黑" panose="020B0503020204020204" pitchFamily="34" charset="-122"/>
                <a:ea typeface="微软雅黑" panose="020B0503020204020204" pitchFamily="34" charset="-122"/>
              </a:rPr>
              <a:t>TCP</a:t>
            </a:r>
            <a:r>
              <a:rPr lang="zh-CN" altLang="en-US" sz="1400" dirty="0">
                <a:solidFill>
                  <a:prstClr val="black"/>
                </a:solidFill>
                <a:latin typeface="微软雅黑" panose="020B0503020204020204" pitchFamily="34" charset="-122"/>
                <a:ea typeface="微软雅黑" panose="020B0503020204020204" pitchFamily="34" charset="-122"/>
              </a:rPr>
              <a:t>需要重新建立连接</a:t>
            </a:r>
          </a:p>
        </p:txBody>
      </p:sp>
    </p:spTree>
    <p:extLst>
      <p:ext uri="{BB962C8B-B14F-4D97-AF65-F5344CB8AC3E}">
        <p14:creationId xmlns:p14="http://schemas.microsoft.com/office/powerpoint/2010/main" val="7996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开环控制和闭环控制 </a:t>
            </a:r>
          </a:p>
        </p:txBody>
      </p:sp>
      <p:sp>
        <p:nvSpPr>
          <p:cNvPr id="772099" name="Rectangle 3"/>
          <p:cNvSpPr>
            <a:spLocks noGrp="1" noChangeArrowheads="1"/>
          </p:cNvSpPr>
          <p:nvPr>
            <p:ph idx="1"/>
          </p:nvPr>
        </p:nvSpPr>
        <p:spPr>
          <a:xfrm>
            <a:off x="683569" y="1563638"/>
            <a:ext cx="7331720" cy="2535684"/>
          </a:xfrm>
        </p:spPr>
        <p:txBody>
          <a:bodyPr rtlCol="0">
            <a:normAutofit fontScale="70000" lnSpcReduction="20000"/>
          </a:bodyPr>
          <a:lstStyle/>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开环控制方法就是在设计网络时事先将有关发生拥塞的因素考虑周到，力求网络在工作时不产生拥塞。 </a:t>
            </a:r>
          </a:p>
          <a:p>
            <a:pPr eaLnBrk="1" fontAlgn="auto" hangingPunct="1">
              <a:spcAft>
                <a:spcPts val="0"/>
              </a:spcAft>
              <a:buFont typeface="Arial" panose="020B0604020202020204" pitchFamily="34" charset="0"/>
              <a:buChar char="•"/>
              <a:defRPr/>
            </a:pPr>
            <a:r>
              <a:rPr lang="zh-CN" altLang="en-US" sz="2600" dirty="0">
                <a:latin typeface="Times New Roman" pitchFamily="18" charset="0"/>
                <a:ea typeface="宋体" pitchFamily="2" charset="-122"/>
                <a:cs typeface="Times New Roman" pitchFamily="18" charset="0"/>
              </a:rPr>
              <a:t>闭环控制是基于反馈环路的概念。属于闭环控制的有以下几种措施：</a:t>
            </a:r>
            <a:r>
              <a:rPr lang="zh-CN" altLang="en-US" dirty="0" smtClean="0">
                <a:latin typeface="Times New Roman" pitchFamily="18" charset="0"/>
                <a:ea typeface="宋体" pitchFamily="2" charset="-122"/>
                <a:cs typeface="Times New Roman" pitchFamily="18" charset="0"/>
              </a:rPr>
              <a:t> </a:t>
            </a:r>
          </a:p>
          <a:p>
            <a:pPr lvl="1" eaLnBrk="1" fontAlgn="auto" hangingPunct="1">
              <a:spcAft>
                <a:spcPts val="0"/>
              </a:spcAft>
              <a:buFont typeface="Wingdings" panose="05000000000000000000" pitchFamily="2" charset="2"/>
              <a:buChar char="ü"/>
              <a:defRPr/>
            </a:pPr>
            <a:r>
              <a:rPr lang="zh-CN" altLang="en-US" sz="2200" dirty="0">
                <a:solidFill>
                  <a:srgbClr val="333399"/>
                </a:solidFill>
                <a:latin typeface="Times New Roman" pitchFamily="18" charset="0"/>
                <a:ea typeface="宋体" pitchFamily="2" charset="-122"/>
                <a:cs typeface="Times New Roman" pitchFamily="18" charset="0"/>
              </a:rPr>
              <a:t>监测网络系统以便检测到拥塞在何时、何处发生。</a:t>
            </a:r>
          </a:p>
          <a:p>
            <a:pPr lvl="1" eaLnBrk="1" fontAlgn="auto" hangingPunct="1">
              <a:spcAft>
                <a:spcPts val="0"/>
              </a:spcAft>
              <a:buFont typeface="Wingdings" panose="05000000000000000000" pitchFamily="2" charset="2"/>
              <a:buChar char="ü"/>
              <a:defRPr/>
            </a:pPr>
            <a:r>
              <a:rPr lang="zh-CN" altLang="en-US" sz="2200" dirty="0">
                <a:solidFill>
                  <a:srgbClr val="333399"/>
                </a:solidFill>
                <a:latin typeface="Times New Roman" pitchFamily="18" charset="0"/>
                <a:ea typeface="宋体" pitchFamily="2" charset="-122"/>
                <a:cs typeface="Times New Roman" pitchFamily="18" charset="0"/>
              </a:rPr>
              <a:t>将拥塞发生的信息传送到可采取行动的地方。</a:t>
            </a:r>
          </a:p>
          <a:p>
            <a:pPr lvl="1" eaLnBrk="1" fontAlgn="auto" hangingPunct="1">
              <a:spcAft>
                <a:spcPts val="0"/>
              </a:spcAft>
              <a:buFont typeface="Wingdings" panose="05000000000000000000" pitchFamily="2" charset="2"/>
              <a:buChar char="ü"/>
              <a:defRPr/>
            </a:pPr>
            <a:r>
              <a:rPr lang="zh-CN" altLang="en-US" sz="2200" dirty="0">
                <a:solidFill>
                  <a:srgbClr val="333399"/>
                </a:solidFill>
                <a:latin typeface="Times New Roman" pitchFamily="18" charset="0"/>
                <a:ea typeface="宋体" pitchFamily="2" charset="-122"/>
                <a:cs typeface="Times New Roman" pitchFamily="18" charset="0"/>
              </a:rPr>
              <a:t>调整网络系统的运行以解决出现的问题。</a:t>
            </a:r>
          </a:p>
          <a:p>
            <a:pPr eaLnBrk="1" fontAlgn="auto" hangingPunct="1">
              <a:spcAft>
                <a:spcPts val="0"/>
              </a:spcAft>
              <a:buFont typeface="Arial" panose="020B0604020202020204" pitchFamily="34" charset="0"/>
              <a:buChar char="•"/>
              <a:defRPr/>
            </a:pPr>
            <a:r>
              <a:rPr lang="zh-CN" altLang="en-US" sz="2600" dirty="0" smtClean="0">
                <a:solidFill>
                  <a:srgbClr val="FF0000"/>
                </a:solidFill>
                <a:latin typeface="Times New Roman" pitchFamily="18" charset="0"/>
                <a:ea typeface="宋体" pitchFamily="2" charset="-122"/>
                <a:cs typeface="Times New Roman" pitchFamily="18" charset="0"/>
              </a:rPr>
              <a:t>讨论：监测</a:t>
            </a:r>
            <a:r>
              <a:rPr lang="zh-CN" altLang="en-US" sz="2600" dirty="0">
                <a:solidFill>
                  <a:srgbClr val="FF0000"/>
                </a:solidFill>
                <a:latin typeface="Times New Roman" pitchFamily="18" charset="0"/>
                <a:ea typeface="宋体" pitchFamily="2" charset="-122"/>
                <a:cs typeface="Times New Roman" pitchFamily="18" charset="0"/>
              </a:rPr>
              <a:t>拥塞的方法和拥塞信息的发送</a:t>
            </a:r>
            <a:r>
              <a:rPr lang="zh-CN" altLang="en-US" sz="2600" dirty="0" smtClean="0">
                <a:solidFill>
                  <a:srgbClr val="FF0000"/>
                </a:solidFill>
                <a:latin typeface="Times New Roman" pitchFamily="18" charset="0"/>
                <a:ea typeface="宋体" pitchFamily="2" charset="-122"/>
                <a:cs typeface="Times New Roman" pitchFamily="18" charset="0"/>
              </a:rPr>
              <a:t>。</a:t>
            </a:r>
            <a:r>
              <a:rPr lang="en-US" altLang="zh-CN" sz="2600" dirty="0" smtClean="0">
                <a:solidFill>
                  <a:srgbClr val="FF0000"/>
                </a:solidFill>
                <a:latin typeface="Times New Roman" pitchFamily="18" charset="0"/>
                <a:ea typeface="宋体" pitchFamily="2" charset="-122"/>
                <a:cs typeface="Times New Roman" pitchFamily="18" charset="0"/>
              </a:rPr>
              <a:t>P. 241</a:t>
            </a:r>
            <a:endParaRPr lang="zh-CN" altLang="en-US" dirty="0" smtClean="0">
              <a:solidFill>
                <a:srgbClr val="FF0000"/>
              </a:solidFill>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03FDC7-DE5F-4BA3-8533-64A5C4FCD3CE}"/>
              </a:ext>
            </a:extLst>
          </p:cNvPr>
          <p:cNvSpPr>
            <a:spLocks noGrp="1"/>
          </p:cNvSpPr>
          <p:nvPr>
            <p:ph type="title"/>
          </p:nvPr>
        </p:nvSpPr>
        <p:spPr/>
        <p:txBody>
          <a:bodyPr>
            <a:normAutofit/>
          </a:bodyPr>
          <a:lstStyle/>
          <a:p>
            <a:pPr>
              <a:lnSpc>
                <a:spcPct val="120000"/>
              </a:lnSpc>
            </a:pPr>
            <a:r>
              <a:rPr kumimoji="1" lang="zh-CN" altLang="en-US" dirty="0"/>
              <a:t>无队头阻塞的多流复用</a:t>
            </a:r>
            <a:endParaRPr kumimoji="1" lang="en-US" altLang="zh-CN" dirty="0"/>
          </a:p>
        </p:txBody>
      </p:sp>
      <p:sp>
        <p:nvSpPr>
          <p:cNvPr id="3" name="内容占位符 2">
            <a:extLst>
              <a:ext uri="{FF2B5EF4-FFF2-40B4-BE49-F238E27FC236}">
                <a16:creationId xmlns:a16="http://schemas.microsoft.com/office/drawing/2014/main" xmlns="" id="{FCA20670-1C6B-423C-9802-7AB4DD01689A}"/>
              </a:ext>
            </a:extLst>
          </p:cNvPr>
          <p:cNvSpPr>
            <a:spLocks noGrp="1"/>
          </p:cNvSpPr>
          <p:nvPr>
            <p:ph idx="1"/>
          </p:nvPr>
        </p:nvSpPr>
        <p:spPr>
          <a:xfrm>
            <a:off x="257175" y="1010816"/>
            <a:ext cx="5070013" cy="3916728"/>
          </a:xfrm>
        </p:spPr>
        <p:txBody>
          <a:bodyPr>
            <a:normAutofit fontScale="92500" lnSpcReduction="10000"/>
          </a:bodyPr>
          <a:lstStyle/>
          <a:p>
            <a:pPr>
              <a:lnSpc>
                <a:spcPct val="120000"/>
              </a:lnSpc>
            </a:pPr>
            <a:r>
              <a:rPr lang="zh-CN" altLang="en-US" dirty="0"/>
              <a:t>多流复用时的队头阻塞问题</a:t>
            </a:r>
            <a:endParaRPr lang="en-US" altLang="zh-CN" dirty="0"/>
          </a:p>
          <a:p>
            <a:pPr lvl="1">
              <a:lnSpc>
                <a:spcPct val="120000"/>
              </a:lnSpc>
            </a:pPr>
            <a:r>
              <a:rPr lang="en-US" altLang="zh-CN" dirty="0"/>
              <a:t>TCP</a:t>
            </a:r>
            <a:r>
              <a:rPr lang="zh-CN" altLang="en-US" dirty="0"/>
              <a:t>为保持数据的</a:t>
            </a:r>
            <a:r>
              <a:rPr lang="zh-CN" altLang="en-US" dirty="0">
                <a:solidFill>
                  <a:srgbClr val="C00000"/>
                </a:solidFill>
              </a:rPr>
              <a:t>有序性</a:t>
            </a:r>
            <a:r>
              <a:rPr lang="zh-CN" altLang="en-US" dirty="0"/>
              <a:t>，出现丢包时，会等待该数据到达后，再提交给上层应用</a:t>
            </a:r>
            <a:endParaRPr lang="en-US" altLang="zh-CN" dirty="0"/>
          </a:p>
          <a:p>
            <a:pPr lvl="1">
              <a:lnSpc>
                <a:spcPct val="120000"/>
              </a:lnSpc>
            </a:pPr>
            <a:r>
              <a:rPr lang="zh-CN" altLang="en-US" dirty="0">
                <a:solidFill>
                  <a:srgbClr val="C00000"/>
                </a:solidFill>
              </a:rPr>
              <a:t>多流复用</a:t>
            </a:r>
            <a:r>
              <a:rPr lang="zh-CN" altLang="en-US" dirty="0"/>
              <a:t>时，某个数据流的数据包丢失，会使得</a:t>
            </a:r>
            <a:r>
              <a:rPr lang="en-US" altLang="zh-CN" dirty="0"/>
              <a:t>TCP</a:t>
            </a:r>
            <a:r>
              <a:rPr lang="zh-CN" altLang="en-US" dirty="0"/>
              <a:t>连接上所有数据流都需要等待</a:t>
            </a:r>
            <a:endParaRPr lang="en-US" altLang="zh-CN" dirty="0"/>
          </a:p>
          <a:p>
            <a:pPr>
              <a:lnSpc>
                <a:spcPct val="120000"/>
              </a:lnSpc>
            </a:pPr>
            <a:r>
              <a:rPr lang="en-US" altLang="zh-CN" dirty="0"/>
              <a:t>QUIC</a:t>
            </a:r>
            <a:r>
              <a:rPr lang="zh-CN" altLang="en-US" dirty="0"/>
              <a:t>对队头阻塞问题的解决</a:t>
            </a:r>
            <a:endParaRPr lang="en-US" altLang="zh-CN" dirty="0"/>
          </a:p>
          <a:p>
            <a:pPr lvl="1">
              <a:lnSpc>
                <a:spcPct val="120000"/>
              </a:lnSpc>
            </a:pPr>
            <a:r>
              <a:rPr lang="zh-CN" altLang="en-US" dirty="0"/>
              <a:t>在单个连接中，建立相互独立的多个</a:t>
            </a:r>
            <a:r>
              <a:rPr lang="en-US" altLang="zh-CN" dirty="0"/>
              <a:t>QUIC</a:t>
            </a:r>
            <a:r>
              <a:rPr lang="zh-CN" altLang="en-US" dirty="0"/>
              <a:t>流，某个流的数据包丢失不影响其它流的数据交付</a:t>
            </a:r>
            <a:endParaRPr lang="en-US" altLang="zh-CN" dirty="0"/>
          </a:p>
          <a:p>
            <a:pPr lvl="1">
              <a:lnSpc>
                <a:spcPct val="120000"/>
              </a:lnSpc>
            </a:pPr>
            <a:r>
              <a:rPr lang="zh-CN" altLang="en-US" dirty="0"/>
              <a:t>分析：</a:t>
            </a:r>
            <a:r>
              <a:rPr lang="en-US" altLang="zh-CN" dirty="0"/>
              <a:t>TCP</a:t>
            </a:r>
            <a:r>
              <a:rPr lang="zh-CN" altLang="en-US" dirty="0"/>
              <a:t>保证了整个连接的数据交付的有序性（</a:t>
            </a:r>
            <a:r>
              <a:rPr lang="zh-CN" altLang="en-US" dirty="0">
                <a:solidFill>
                  <a:srgbClr val="C00000"/>
                </a:solidFill>
              </a:rPr>
              <a:t>有序</a:t>
            </a:r>
            <a:r>
              <a:rPr lang="zh-CN" altLang="en-US" dirty="0"/>
              <a:t>）</a:t>
            </a:r>
            <a:r>
              <a:rPr lang="en-US" altLang="zh-CN" dirty="0"/>
              <a:t>; QUIC</a:t>
            </a:r>
            <a:r>
              <a:rPr lang="zh-CN" altLang="en-US" dirty="0"/>
              <a:t>利用了各个流相互独立的特性，仅保持了流内部数据的有序性（</a:t>
            </a:r>
            <a:r>
              <a:rPr lang="zh-CN" altLang="en-US" dirty="0">
                <a:solidFill>
                  <a:srgbClr val="C00000"/>
                </a:solidFill>
              </a:rPr>
              <a:t>部分有序</a:t>
            </a:r>
            <a:r>
              <a:rPr lang="zh-CN" altLang="en-US" dirty="0"/>
              <a:t>），减少了不必要的等待</a:t>
            </a:r>
            <a:endParaRPr lang="en-US" altLang="zh-CN" dirty="0"/>
          </a:p>
        </p:txBody>
      </p:sp>
      <p:grpSp>
        <p:nvGrpSpPr>
          <p:cNvPr id="10" name="组合 9">
            <a:extLst>
              <a:ext uri="{FF2B5EF4-FFF2-40B4-BE49-F238E27FC236}">
                <a16:creationId xmlns:a16="http://schemas.microsoft.com/office/drawing/2014/main" xmlns="" id="{3BB00BEF-8F29-4E00-85F0-B68BA58FB2C2}"/>
              </a:ext>
            </a:extLst>
          </p:cNvPr>
          <p:cNvGrpSpPr/>
          <p:nvPr/>
        </p:nvGrpSpPr>
        <p:grpSpPr>
          <a:xfrm>
            <a:off x="5327189" y="3439630"/>
            <a:ext cx="3638105" cy="1741831"/>
            <a:chOff x="7211023" y="2705926"/>
            <a:chExt cx="4850807" cy="2322441"/>
          </a:xfrm>
        </p:grpSpPr>
        <p:sp>
          <p:nvSpPr>
            <p:cNvPr id="8" name="文本框 7">
              <a:extLst>
                <a:ext uri="{FF2B5EF4-FFF2-40B4-BE49-F238E27FC236}">
                  <a16:creationId xmlns:a16="http://schemas.microsoft.com/office/drawing/2014/main" xmlns="" id="{880CCB61-5269-41E9-864F-A1D80E65E105}"/>
                </a:ext>
              </a:extLst>
            </p:cNvPr>
            <p:cNvSpPr txBox="1"/>
            <p:nvPr/>
          </p:nvSpPr>
          <p:spPr>
            <a:xfrm>
              <a:off x="8594870" y="4043482"/>
              <a:ext cx="2611086" cy="984885"/>
            </a:xfrm>
            <a:prstGeom prst="rect">
              <a:avLst/>
            </a:prstGeom>
            <a:noFill/>
          </p:spPr>
          <p:txBody>
            <a:bodyPr wrap="square"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红色流的包丢失，不会阻塞绿色和蓝色的流</a:t>
              </a:r>
            </a:p>
          </p:txBody>
        </p:sp>
        <p:grpSp>
          <p:nvGrpSpPr>
            <p:cNvPr id="9" name="组合 8">
              <a:extLst>
                <a:ext uri="{FF2B5EF4-FFF2-40B4-BE49-F238E27FC236}">
                  <a16:creationId xmlns:a16="http://schemas.microsoft.com/office/drawing/2014/main" xmlns="" id="{36C4A24F-99A9-4EEB-A9B0-6871A5D8F80A}"/>
                </a:ext>
              </a:extLst>
            </p:cNvPr>
            <p:cNvGrpSpPr/>
            <p:nvPr/>
          </p:nvGrpSpPr>
          <p:grpSpPr>
            <a:xfrm>
              <a:off x="7211023" y="2705926"/>
              <a:ext cx="4850807" cy="1446147"/>
              <a:chOff x="7211023" y="4332514"/>
              <a:chExt cx="4850807" cy="1446147"/>
            </a:xfrm>
          </p:grpSpPr>
          <p:pic>
            <p:nvPicPr>
              <p:cNvPr id="7" name="Image" descr="Image">
                <a:extLst>
                  <a:ext uri="{FF2B5EF4-FFF2-40B4-BE49-F238E27FC236}">
                    <a16:creationId xmlns:a16="http://schemas.microsoft.com/office/drawing/2014/main" xmlns="" id="{C6938900-515C-46F0-93AC-474ED6CB45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4" b="74"/>
              <a:stretch/>
            </p:blipFill>
            <p:spPr>
              <a:xfrm>
                <a:off x="7211023" y="4332514"/>
                <a:ext cx="4850807" cy="1446147"/>
              </a:xfrm>
              <a:prstGeom prst="rect">
                <a:avLst/>
              </a:prstGeom>
              <a:ln w="12700">
                <a:miter lim="400000"/>
              </a:ln>
              <a:effectLst>
                <a:outerShdw blurRad="38100" dist="25400" dir="5400000" rotWithShape="0">
                  <a:srgbClr val="000000">
                    <a:alpha val="50000"/>
                  </a:srgbClr>
                </a:outerShdw>
              </a:effectLst>
            </p:spPr>
          </p:pic>
          <p:sp>
            <p:nvSpPr>
              <p:cNvPr id="5" name="矩形 4">
                <a:extLst>
                  <a:ext uri="{FF2B5EF4-FFF2-40B4-BE49-F238E27FC236}">
                    <a16:creationId xmlns:a16="http://schemas.microsoft.com/office/drawing/2014/main" xmlns="" id="{53D8374A-8A15-42F4-ABD3-1EDB49C3B8E9}"/>
                  </a:ext>
                </a:extLst>
              </p:cNvPr>
              <p:cNvSpPr/>
              <p:nvPr/>
            </p:nvSpPr>
            <p:spPr>
              <a:xfrm>
                <a:off x="10081260" y="5463540"/>
                <a:ext cx="1371600" cy="230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400">
                  <a:solidFill>
                    <a:prstClr val="white"/>
                  </a:solidFill>
                </a:endParaRPr>
              </a:p>
            </p:txBody>
          </p:sp>
        </p:grpSp>
      </p:grpSp>
      <p:sp>
        <p:nvSpPr>
          <p:cNvPr id="12" name="文本框 11">
            <a:extLst>
              <a:ext uri="{FF2B5EF4-FFF2-40B4-BE49-F238E27FC236}">
                <a16:creationId xmlns:a16="http://schemas.microsoft.com/office/drawing/2014/main" xmlns="" id="{360D53A8-F7E2-4647-B5B3-F1A1D0A4A13E}"/>
              </a:ext>
            </a:extLst>
          </p:cNvPr>
          <p:cNvSpPr txBox="1"/>
          <p:nvPr/>
        </p:nvSpPr>
        <p:spPr>
          <a:xfrm>
            <a:off x="5650768" y="2474795"/>
            <a:ext cx="1359572" cy="500135"/>
          </a:xfrm>
          <a:prstGeom prst="rect">
            <a:avLst/>
          </a:prstGeom>
          <a:noFill/>
        </p:spPr>
        <p:txBody>
          <a:bodyPr wrap="square" lIns="68579" tIns="34289" rIns="68579" bIns="34289" rtlCol="0">
            <a:spAutoFit/>
          </a:bodyPr>
          <a:lstStyle/>
          <a:p>
            <a:pP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TCP</a:t>
            </a:r>
            <a:r>
              <a:rPr lang="zh-CN" altLang="en-US" sz="1400" dirty="0">
                <a:solidFill>
                  <a:prstClr val="black"/>
                </a:solidFill>
                <a:latin typeface="微软雅黑" panose="020B0503020204020204" pitchFamily="34" charset="-122"/>
                <a:ea typeface="微软雅黑" panose="020B0503020204020204" pitchFamily="34" charset="-122"/>
              </a:rPr>
              <a:t>丢包会阻塞所有后续的流</a:t>
            </a:r>
          </a:p>
        </p:txBody>
      </p:sp>
      <p:sp>
        <p:nvSpPr>
          <p:cNvPr id="15" name="文本框 14">
            <a:extLst>
              <a:ext uri="{FF2B5EF4-FFF2-40B4-BE49-F238E27FC236}">
                <a16:creationId xmlns:a16="http://schemas.microsoft.com/office/drawing/2014/main" xmlns="" id="{CC1E1067-A787-444C-A259-55BDC903ACE3}"/>
              </a:ext>
            </a:extLst>
          </p:cNvPr>
          <p:cNvSpPr txBox="1"/>
          <p:nvPr/>
        </p:nvSpPr>
        <p:spPr>
          <a:xfrm>
            <a:off x="7371500" y="2474797"/>
            <a:ext cx="1363533" cy="507830"/>
          </a:xfrm>
          <a:prstGeom prst="rect">
            <a:avLst/>
          </a:prstGeom>
          <a:noFill/>
        </p:spPr>
        <p:txBody>
          <a:bodyPr wrap="square" lIns="68579" tIns="34289" rIns="68579" bIns="34289" rtlCol="0">
            <a:spAutoFit/>
          </a:bodyPr>
          <a:lstStyle/>
          <a:p>
            <a:pPr defTabSz="685783"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QUIC</a:t>
            </a:r>
            <a:r>
              <a:rPr lang="zh-CN" altLang="en-US" sz="1400" dirty="0">
                <a:solidFill>
                  <a:prstClr val="black"/>
                </a:solidFill>
                <a:latin typeface="微软雅黑" panose="020B0503020204020204" pitchFamily="34" charset="-122"/>
                <a:ea typeface="微软雅黑" panose="020B0503020204020204" pitchFamily="34" charset="-122"/>
              </a:rPr>
              <a:t>丢包只会影响相关的流</a:t>
            </a:r>
          </a:p>
        </p:txBody>
      </p:sp>
      <p:grpSp>
        <p:nvGrpSpPr>
          <p:cNvPr id="29" name="组合 28">
            <a:extLst>
              <a:ext uri="{FF2B5EF4-FFF2-40B4-BE49-F238E27FC236}">
                <a16:creationId xmlns:a16="http://schemas.microsoft.com/office/drawing/2014/main" xmlns="" id="{29063891-3B1C-4F98-9032-DCA083CE1B8A}"/>
              </a:ext>
            </a:extLst>
          </p:cNvPr>
          <p:cNvGrpSpPr/>
          <p:nvPr/>
        </p:nvGrpSpPr>
        <p:grpSpPr>
          <a:xfrm>
            <a:off x="5454941" y="1292102"/>
            <a:ext cx="1585413" cy="1145021"/>
            <a:chOff x="7273253" y="1954013"/>
            <a:chExt cx="2113884" cy="1526694"/>
          </a:xfrm>
        </p:grpSpPr>
        <p:pic>
          <p:nvPicPr>
            <p:cNvPr id="24" name="图片 23">
              <a:extLst>
                <a:ext uri="{FF2B5EF4-FFF2-40B4-BE49-F238E27FC236}">
                  <a16:creationId xmlns:a16="http://schemas.microsoft.com/office/drawing/2014/main" xmlns="" id="{97B2E661-23E4-43AF-9F29-5649AABE29D8}"/>
                </a:ext>
              </a:extLst>
            </p:cNvPr>
            <p:cNvPicPr>
              <a:picLocks noChangeAspect="1"/>
            </p:cNvPicPr>
            <p:nvPr/>
          </p:nvPicPr>
          <p:blipFill>
            <a:blip r:embed="rId4"/>
            <a:stretch>
              <a:fillRect/>
            </a:stretch>
          </p:blipFill>
          <p:spPr>
            <a:xfrm>
              <a:off x="7273253" y="1954013"/>
              <a:ext cx="2113884" cy="1526694"/>
            </a:xfrm>
            <a:prstGeom prst="rect">
              <a:avLst/>
            </a:prstGeom>
          </p:spPr>
        </p:pic>
        <p:sp>
          <p:nvSpPr>
            <p:cNvPr id="27" name="矩形 26">
              <a:extLst>
                <a:ext uri="{FF2B5EF4-FFF2-40B4-BE49-F238E27FC236}">
                  <a16:creationId xmlns:a16="http://schemas.microsoft.com/office/drawing/2014/main" xmlns="" id="{B0979679-49C8-40A9-9FC8-D664670D5A72}"/>
                </a:ext>
              </a:extLst>
            </p:cNvPr>
            <p:cNvSpPr/>
            <p:nvPr/>
          </p:nvSpPr>
          <p:spPr>
            <a:xfrm>
              <a:off x="7284683" y="1965443"/>
              <a:ext cx="944917" cy="3178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400">
                <a:solidFill>
                  <a:prstClr val="white"/>
                </a:solidFill>
              </a:endParaRPr>
            </a:p>
          </p:txBody>
        </p:sp>
      </p:grpSp>
      <p:grpSp>
        <p:nvGrpSpPr>
          <p:cNvPr id="28" name="组合 27">
            <a:extLst>
              <a:ext uri="{FF2B5EF4-FFF2-40B4-BE49-F238E27FC236}">
                <a16:creationId xmlns:a16="http://schemas.microsoft.com/office/drawing/2014/main" xmlns="" id="{829D8897-5BF3-41E0-833E-ED4B619A7425}"/>
              </a:ext>
            </a:extLst>
          </p:cNvPr>
          <p:cNvGrpSpPr/>
          <p:nvPr/>
        </p:nvGrpSpPr>
        <p:grpSpPr>
          <a:xfrm>
            <a:off x="7260560" y="1292101"/>
            <a:ext cx="1585414" cy="1145021"/>
            <a:chOff x="9680745" y="1875159"/>
            <a:chExt cx="2113885" cy="1526695"/>
          </a:xfrm>
        </p:grpSpPr>
        <p:pic>
          <p:nvPicPr>
            <p:cNvPr id="26" name="图片 25">
              <a:extLst>
                <a:ext uri="{FF2B5EF4-FFF2-40B4-BE49-F238E27FC236}">
                  <a16:creationId xmlns:a16="http://schemas.microsoft.com/office/drawing/2014/main" xmlns="" id="{A17729D1-DDA0-42DC-BE59-F9B5C37BA3B7}"/>
                </a:ext>
              </a:extLst>
            </p:cNvPr>
            <p:cNvPicPr>
              <a:picLocks noChangeAspect="1"/>
            </p:cNvPicPr>
            <p:nvPr/>
          </p:nvPicPr>
          <p:blipFill>
            <a:blip r:embed="rId5"/>
            <a:stretch>
              <a:fillRect/>
            </a:stretch>
          </p:blipFill>
          <p:spPr>
            <a:xfrm>
              <a:off x="9680745" y="1875159"/>
              <a:ext cx="2113885" cy="1526695"/>
            </a:xfrm>
            <a:prstGeom prst="rect">
              <a:avLst/>
            </a:prstGeom>
          </p:spPr>
        </p:pic>
        <p:sp>
          <p:nvSpPr>
            <p:cNvPr id="30" name="矩形 29">
              <a:extLst>
                <a:ext uri="{FF2B5EF4-FFF2-40B4-BE49-F238E27FC236}">
                  <a16:creationId xmlns:a16="http://schemas.microsoft.com/office/drawing/2014/main" xmlns="" id="{81945090-FF27-4834-BFDA-BA91AFDB6FBC}"/>
                </a:ext>
              </a:extLst>
            </p:cNvPr>
            <p:cNvSpPr/>
            <p:nvPr/>
          </p:nvSpPr>
          <p:spPr>
            <a:xfrm>
              <a:off x="9691176" y="1886589"/>
              <a:ext cx="944917" cy="3178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eaLnBrk="1" fontAlgn="auto" hangingPunct="1">
                <a:spcBef>
                  <a:spcPts val="0"/>
                </a:spcBef>
                <a:spcAft>
                  <a:spcPts val="0"/>
                </a:spcAft>
              </a:pPr>
              <a:endParaRPr lang="zh-CN" altLang="en-US" sz="1400">
                <a:solidFill>
                  <a:prstClr val="white"/>
                </a:solidFill>
              </a:endParaRPr>
            </a:p>
          </p:txBody>
        </p:sp>
      </p:grpSp>
      <p:sp>
        <p:nvSpPr>
          <p:cNvPr id="33" name="文本框 32">
            <a:extLst>
              <a:ext uri="{FF2B5EF4-FFF2-40B4-BE49-F238E27FC236}">
                <a16:creationId xmlns:a16="http://schemas.microsoft.com/office/drawing/2014/main" xmlns="" id="{5F86544E-2683-4A5A-A347-3D380CF3809E}"/>
              </a:ext>
            </a:extLst>
          </p:cNvPr>
          <p:cNvSpPr txBox="1"/>
          <p:nvPr/>
        </p:nvSpPr>
        <p:spPr>
          <a:xfrm>
            <a:off x="5250719" y="1010817"/>
            <a:ext cx="4119025" cy="288539"/>
          </a:xfrm>
          <a:prstGeom prst="rect">
            <a:avLst/>
          </a:prstGeom>
          <a:noFill/>
        </p:spPr>
        <p:txBody>
          <a:bodyPr wrap="square" lIns="68579" tIns="34289" rIns="68579" bIns="34289" rtlCol="0">
            <a:spAutoFit/>
          </a:bodyPr>
          <a:lstStyle/>
          <a:p>
            <a:pP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动画：同时发送两个流，黄颜色的流上有丢包</a:t>
            </a:r>
          </a:p>
        </p:txBody>
      </p:sp>
      <p:sp>
        <p:nvSpPr>
          <p:cNvPr id="20" name="灯片编号占位符 3">
            <a:extLst>
              <a:ext uri="{FF2B5EF4-FFF2-40B4-BE49-F238E27FC236}">
                <a16:creationId xmlns:a16="http://schemas.microsoft.com/office/drawing/2014/main" xmlns="" id="{EA29AB6F-271C-E142-9C92-0BE1FBABB0CD}"/>
              </a:ext>
            </a:extLst>
          </p:cNvPr>
          <p:cNvSpPr>
            <a:spLocks noGrp="1"/>
          </p:cNvSpPr>
          <p:nvPr>
            <p:ph type="sldNum" sz="quarter" idx="12"/>
          </p:nvPr>
        </p:nvSpPr>
        <p:spPr>
          <a:xfrm>
            <a:off x="6457950" y="4767264"/>
            <a:ext cx="2057400" cy="273844"/>
          </a:xfrm>
        </p:spPr>
        <p:txBody>
          <a:bodyPr/>
          <a:lstStyle/>
          <a:p>
            <a:fld id="{8D4D1E41-7A09-AB4A-A4E1-09765ADA2698}" type="slidenum">
              <a:rPr kumimoji="1" lang="zh-CN" altLang="en-US" smtClean="0">
                <a:solidFill>
                  <a:prstClr val="black">
                    <a:tint val="75000"/>
                  </a:prstClr>
                </a:solidFill>
              </a:rPr>
              <a:pPr/>
              <a:t>60</a:t>
            </a:fld>
            <a:endParaRPr kumimoji="1" lang="zh-CN" altLang="en-US" dirty="0">
              <a:solidFill>
                <a:prstClr val="black">
                  <a:tint val="75000"/>
                </a:prstClr>
              </a:solidFill>
            </a:endParaRPr>
          </a:p>
        </p:txBody>
      </p:sp>
    </p:spTree>
    <p:extLst>
      <p:ext uri="{BB962C8B-B14F-4D97-AF65-F5344CB8AC3E}">
        <p14:creationId xmlns:p14="http://schemas.microsoft.com/office/powerpoint/2010/main" val="419103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505B82-4842-4DD4-9334-E2C2DEE2C30C}"/>
              </a:ext>
            </a:extLst>
          </p:cNvPr>
          <p:cNvSpPr>
            <a:spLocks noGrp="1"/>
          </p:cNvSpPr>
          <p:nvPr>
            <p:ph type="title"/>
          </p:nvPr>
        </p:nvSpPr>
        <p:spPr/>
        <p:txBody>
          <a:bodyPr/>
          <a:lstStyle/>
          <a:p>
            <a:r>
              <a:rPr lang="en-US" altLang="zh-CN" dirty="0"/>
              <a:t>QUIC</a:t>
            </a:r>
            <a:r>
              <a:rPr lang="zh-CN" altLang="en-US" dirty="0"/>
              <a:t>易于部署和更新</a:t>
            </a:r>
          </a:p>
        </p:txBody>
      </p:sp>
      <p:sp>
        <p:nvSpPr>
          <p:cNvPr id="4" name="灯片编号占位符 3">
            <a:extLst>
              <a:ext uri="{FF2B5EF4-FFF2-40B4-BE49-F238E27FC236}">
                <a16:creationId xmlns:a16="http://schemas.microsoft.com/office/drawing/2014/main" xmlns="" id="{19E3FE55-E46E-4D11-965B-64C65240158E}"/>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61</a:t>
            </a:fld>
            <a:endParaRPr kumimoji="1" lang="zh-CN" altLang="en-US" dirty="0">
              <a:solidFill>
                <a:prstClr val="black">
                  <a:tint val="75000"/>
                </a:prstClr>
              </a:solidFill>
            </a:endParaRPr>
          </a:p>
        </p:txBody>
      </p:sp>
      <p:sp>
        <p:nvSpPr>
          <p:cNvPr id="5" name="内容占位符 2">
            <a:extLst>
              <a:ext uri="{FF2B5EF4-FFF2-40B4-BE49-F238E27FC236}">
                <a16:creationId xmlns:a16="http://schemas.microsoft.com/office/drawing/2014/main" xmlns="" id="{8DA78028-062E-463C-9FF8-975717CAB326}"/>
              </a:ext>
            </a:extLst>
          </p:cNvPr>
          <p:cNvSpPr>
            <a:spLocks noGrp="1"/>
          </p:cNvSpPr>
          <p:nvPr>
            <p:ph idx="1"/>
          </p:nvPr>
        </p:nvSpPr>
        <p:spPr>
          <a:xfrm>
            <a:off x="628651" y="1133069"/>
            <a:ext cx="5312273" cy="3522303"/>
          </a:xfrm>
        </p:spPr>
        <p:txBody>
          <a:bodyPr>
            <a:normAutofit lnSpcReduction="10000"/>
          </a:bodyPr>
          <a:lstStyle/>
          <a:p>
            <a:pPr marL="271457" lvl="1" indent="-271457">
              <a:lnSpc>
                <a:spcPct val="120000"/>
              </a:lnSpc>
              <a:buFont typeface="Wingdings" pitchFamily="2" charset="2"/>
              <a:buChar char="Ø"/>
            </a:pPr>
            <a:r>
              <a:rPr lang="en-US" altLang="zh-CN" dirty="0"/>
              <a:t>整个QUIC</a:t>
            </a:r>
            <a:r>
              <a:rPr lang="zh-CN" altLang="en-US" dirty="0"/>
              <a:t>包被加密传输</a:t>
            </a:r>
            <a:endParaRPr lang="en-US" altLang="zh-CN" dirty="0"/>
          </a:p>
          <a:p>
            <a:pPr lvl="1">
              <a:lnSpc>
                <a:spcPct val="120000"/>
              </a:lnSpc>
            </a:pPr>
            <a:r>
              <a:rPr lang="zh-CN" altLang="en-US" sz="1700" dirty="0"/>
              <a:t>保护用户数据隐私</a:t>
            </a:r>
            <a:endParaRPr lang="en-US" altLang="zh-CN" sz="1700" dirty="0"/>
          </a:p>
          <a:p>
            <a:pPr lvl="1">
              <a:lnSpc>
                <a:spcPct val="120000"/>
              </a:lnSpc>
            </a:pPr>
            <a:r>
              <a:rPr lang="zh-CN" altLang="en-US" sz="1700" dirty="0"/>
              <a:t>避免被中间设备识别和修改</a:t>
            </a:r>
            <a:endParaRPr lang="en-US" altLang="zh-CN" sz="1700" dirty="0"/>
          </a:p>
          <a:p>
            <a:pPr>
              <a:lnSpc>
                <a:spcPct val="120000"/>
              </a:lnSpc>
            </a:pPr>
            <a:r>
              <a:rPr lang="en-US" altLang="zh-CN" sz="1800" dirty="0"/>
              <a:t>QUIC</a:t>
            </a:r>
            <a:r>
              <a:rPr lang="zh-CN" altLang="en-US" sz="1800" dirty="0"/>
              <a:t>在用户态实现</a:t>
            </a:r>
            <a:endParaRPr lang="en-US" altLang="zh-CN" sz="1800" dirty="0"/>
          </a:p>
          <a:p>
            <a:pPr lvl="1">
              <a:lnSpc>
                <a:spcPct val="120000"/>
              </a:lnSpc>
            </a:pPr>
            <a:r>
              <a:rPr lang="zh-CN" altLang="en-US" sz="1500" dirty="0"/>
              <a:t>与操作系统解耦，从而能和应用一同快速迭代</a:t>
            </a:r>
          </a:p>
          <a:p>
            <a:pPr>
              <a:lnSpc>
                <a:spcPct val="120000"/>
              </a:lnSpc>
            </a:pPr>
            <a:r>
              <a:rPr lang="zh-CN" altLang="en-US" sz="1800" dirty="0"/>
              <a:t>版本协商机制</a:t>
            </a:r>
            <a:endParaRPr lang="en-US" altLang="zh-CN" sz="1800" dirty="0"/>
          </a:p>
          <a:p>
            <a:pPr lvl="1">
              <a:lnSpc>
                <a:spcPct val="120000"/>
              </a:lnSpc>
            </a:pPr>
            <a:r>
              <a:rPr lang="zh-CN" altLang="en-US" sz="1700" dirty="0"/>
              <a:t>由于</a:t>
            </a:r>
            <a:r>
              <a:rPr lang="en-US" altLang="zh-CN" sz="1700" dirty="0"/>
              <a:t>QUIC</a:t>
            </a:r>
            <a:r>
              <a:rPr lang="zh-CN" altLang="en-US" sz="1700" dirty="0"/>
              <a:t>的快速迭代特性，会同时存在众多</a:t>
            </a:r>
            <a:r>
              <a:rPr lang="en-US" altLang="zh-CN" sz="1700" dirty="0"/>
              <a:t>QUIC</a:t>
            </a:r>
            <a:r>
              <a:rPr lang="zh-CN" altLang="en-US" sz="1700" dirty="0"/>
              <a:t>版本</a:t>
            </a:r>
            <a:endParaRPr lang="en-US" altLang="zh-CN" sz="1700" dirty="0"/>
          </a:p>
          <a:p>
            <a:pPr lvl="1">
              <a:lnSpc>
                <a:spcPct val="120000"/>
              </a:lnSpc>
            </a:pPr>
            <a:r>
              <a:rPr lang="zh-CN" altLang="en-US" sz="1700" dirty="0"/>
              <a:t>客户需要和服务器进行版本协商（不引入额外时延的协商机制）</a:t>
            </a:r>
            <a:endParaRPr lang="en-US" altLang="zh-CN" sz="1700" dirty="0"/>
          </a:p>
          <a:p>
            <a:pPr marL="342892" lvl="1" indent="0">
              <a:buNone/>
            </a:pPr>
            <a:endParaRPr lang="en-US" altLang="zh-CN" sz="1700" dirty="0"/>
          </a:p>
          <a:p>
            <a:pPr lvl="1"/>
            <a:endParaRPr lang="zh-CN" altLang="en-US" sz="1700" dirty="0"/>
          </a:p>
        </p:txBody>
      </p:sp>
      <p:grpSp>
        <p:nvGrpSpPr>
          <p:cNvPr id="6" name="Group">
            <a:extLst>
              <a:ext uri="{FF2B5EF4-FFF2-40B4-BE49-F238E27FC236}">
                <a16:creationId xmlns:a16="http://schemas.microsoft.com/office/drawing/2014/main" xmlns="" id="{6E04CF8C-0F6C-42B3-ACF0-F5F72EEC2D3D}"/>
              </a:ext>
            </a:extLst>
          </p:cNvPr>
          <p:cNvGrpSpPr/>
          <p:nvPr/>
        </p:nvGrpSpPr>
        <p:grpSpPr>
          <a:xfrm>
            <a:off x="5880021" y="1616190"/>
            <a:ext cx="3386109" cy="1809569"/>
            <a:chOff x="0" y="0"/>
            <a:chExt cx="7792111" cy="3717410"/>
          </a:xfrm>
        </p:grpSpPr>
        <p:pic>
          <p:nvPicPr>
            <p:cNvPr id="7" name="Image" descr="Image">
              <a:extLst>
                <a:ext uri="{FF2B5EF4-FFF2-40B4-BE49-F238E27FC236}">
                  <a16:creationId xmlns:a16="http://schemas.microsoft.com/office/drawing/2014/main" xmlns="" id="{A478BA8A-3897-4E7C-80B3-AFB9BD3D1D5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56514" y="0"/>
              <a:ext cx="3858972" cy="3554988"/>
            </a:xfrm>
            <a:prstGeom prst="rect">
              <a:avLst/>
            </a:prstGeom>
            <a:ln w="12700" cap="flat">
              <a:noFill/>
              <a:miter lim="400000"/>
            </a:ln>
            <a:effectLst/>
          </p:spPr>
        </p:pic>
        <p:sp>
          <p:nvSpPr>
            <p:cNvPr id="8" name="Double Arrow">
              <a:extLst>
                <a:ext uri="{FF2B5EF4-FFF2-40B4-BE49-F238E27FC236}">
                  <a16:creationId xmlns:a16="http://schemas.microsoft.com/office/drawing/2014/main" xmlns="" id="{21ADED28-3B34-46D9-9826-626D5FC4CF84}"/>
                </a:ext>
              </a:extLst>
            </p:cNvPr>
            <p:cNvSpPr/>
            <p:nvPr/>
          </p:nvSpPr>
          <p:spPr>
            <a:xfrm>
              <a:off x="0" y="1883311"/>
              <a:ext cx="4572000" cy="889001"/>
            </a:xfrm>
            <a:prstGeom prst="leftRightArrow">
              <a:avLst>
                <a:gd name="adj1" fmla="val 37362"/>
                <a:gd name="adj2" fmla="val 37135"/>
              </a:avLst>
            </a:prstGeom>
            <a:solidFill>
              <a:srgbClr val="FFFFFF"/>
            </a:solidFill>
            <a:ln w="38100" cap="flat">
              <a:solidFill>
                <a:schemeClr val="accent1">
                  <a:hueOff val="47394"/>
                  <a:satOff val="-25753"/>
                  <a:lumOff val="-7544"/>
                </a:schemeClr>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defTabSz="685783" eaLnBrk="1" fontAlgn="auto" hangingPunct="1">
                <a:spcBef>
                  <a:spcPts val="0"/>
                </a:spcBef>
                <a:spcAft>
                  <a:spcPts val="0"/>
                </a:spcAft>
                <a:defRPr sz="2400">
                  <a:solidFill>
                    <a:srgbClr val="FFFFFF"/>
                  </a:solidFill>
                </a:defRPr>
              </a:pPr>
              <a:endParaRPr>
                <a:solidFill>
                  <a:srgbClr val="FFFFFF"/>
                </a:solidFill>
                <a:latin typeface="等线" panose="020F0502020204030204"/>
              </a:endParaRPr>
            </a:p>
          </p:txBody>
        </p:sp>
        <p:grpSp>
          <p:nvGrpSpPr>
            <p:cNvPr id="9" name="Group">
              <a:extLst>
                <a:ext uri="{FF2B5EF4-FFF2-40B4-BE49-F238E27FC236}">
                  <a16:creationId xmlns:a16="http://schemas.microsoft.com/office/drawing/2014/main" xmlns="" id="{5DE9FFAA-21B6-49E1-909F-F512BDEE4F45}"/>
                </a:ext>
              </a:extLst>
            </p:cNvPr>
            <p:cNvGrpSpPr/>
            <p:nvPr/>
          </p:nvGrpSpPr>
          <p:grpSpPr>
            <a:xfrm>
              <a:off x="797027" y="1386389"/>
              <a:ext cx="2331021" cy="2331021"/>
              <a:chOff x="0" y="0"/>
              <a:chExt cx="2331019" cy="2331019"/>
            </a:xfrm>
          </p:grpSpPr>
          <p:pic>
            <p:nvPicPr>
              <p:cNvPr id="15" name="Image" descr="Image">
                <a:extLst>
                  <a:ext uri="{FF2B5EF4-FFF2-40B4-BE49-F238E27FC236}">
                    <a16:creationId xmlns:a16="http://schemas.microsoft.com/office/drawing/2014/main" xmlns="" id="{A0A0CB3D-3EE9-4914-8F8F-C49EBB3B6E2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5855944">
                <a:off x="128078" y="128078"/>
                <a:ext cx="2074863" cy="2074863"/>
              </a:xfrm>
              <a:prstGeom prst="rect">
                <a:avLst/>
              </a:prstGeom>
              <a:ln w="12700" cap="flat">
                <a:noFill/>
                <a:miter lim="400000"/>
              </a:ln>
              <a:effectLst/>
            </p:spPr>
          </p:pic>
          <p:sp>
            <p:nvSpPr>
              <p:cNvPr id="16" name="Circle">
                <a:extLst>
                  <a:ext uri="{FF2B5EF4-FFF2-40B4-BE49-F238E27FC236}">
                    <a16:creationId xmlns:a16="http://schemas.microsoft.com/office/drawing/2014/main" xmlns="" id="{A949F553-5485-4B31-BAC0-0706363CF2C1}"/>
                  </a:ext>
                </a:extLst>
              </p:cNvPr>
              <p:cNvSpPr/>
              <p:nvPr/>
            </p:nvSpPr>
            <p:spPr>
              <a:xfrm>
                <a:off x="953227" y="313775"/>
                <a:ext cx="1145239" cy="1145239"/>
              </a:xfrm>
              <a:prstGeom prst="ellipse">
                <a:avLst/>
              </a:prstGeom>
              <a:solidFill>
                <a:srgbClr val="FFFFFF"/>
              </a:solid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defTabSz="685783" eaLnBrk="1" fontAlgn="auto" hangingPunct="1">
                  <a:spcBef>
                    <a:spcPts val="0"/>
                  </a:spcBef>
                  <a:spcAft>
                    <a:spcPts val="0"/>
                  </a:spcAft>
                  <a:defRPr sz="2400"/>
                </a:pPr>
                <a:endParaRPr>
                  <a:solidFill>
                    <a:prstClr val="black"/>
                  </a:solidFill>
                  <a:latin typeface="等线" panose="020F0502020204030204"/>
                </a:endParaRPr>
              </a:p>
            </p:txBody>
          </p:sp>
        </p:grpSp>
        <p:sp>
          <p:nvSpPr>
            <p:cNvPr id="10" name="0111…">
              <a:extLst>
                <a:ext uri="{FF2B5EF4-FFF2-40B4-BE49-F238E27FC236}">
                  <a16:creationId xmlns:a16="http://schemas.microsoft.com/office/drawing/2014/main" xmlns="" id="{669A83BE-3EC1-40DE-AF03-639D1E76A10A}"/>
                </a:ext>
              </a:extLst>
            </p:cNvPr>
            <p:cNvSpPr txBox="1"/>
            <p:nvPr/>
          </p:nvSpPr>
          <p:spPr>
            <a:xfrm>
              <a:off x="1902758" y="1414900"/>
              <a:ext cx="1482909" cy="16649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defTabSz="685783" eaLnBrk="1" fontAlgn="auto" hangingPunct="1">
                <a:spcBef>
                  <a:spcPts val="0"/>
                </a:spcBef>
                <a:spcAft>
                  <a:spcPts val="0"/>
                </a:spcAft>
                <a:defRPr sz="3000">
                  <a:latin typeface="Impact"/>
                  <a:ea typeface="Impact"/>
                  <a:cs typeface="Impact"/>
                  <a:sym typeface="Impact"/>
                </a:defRPr>
              </a:pPr>
              <a:r>
                <a:rPr sz="2300" dirty="0">
                  <a:solidFill>
                    <a:prstClr val="black"/>
                  </a:solidFill>
                  <a:latin typeface="Impact"/>
                  <a:ea typeface="Impact"/>
                  <a:cs typeface="Impact"/>
                  <a:sym typeface="Impact"/>
                </a:rPr>
                <a:t>0111</a:t>
              </a:r>
            </a:p>
            <a:p>
              <a:pPr defTabSz="685783" eaLnBrk="1" fontAlgn="auto" hangingPunct="1">
                <a:spcBef>
                  <a:spcPts val="0"/>
                </a:spcBef>
                <a:spcAft>
                  <a:spcPts val="0"/>
                </a:spcAft>
                <a:defRPr sz="3000">
                  <a:latin typeface="Impact"/>
                  <a:ea typeface="Impact"/>
                  <a:cs typeface="Impact"/>
                  <a:sym typeface="Impact"/>
                </a:defRPr>
              </a:pPr>
              <a:r>
                <a:rPr sz="2300" dirty="0">
                  <a:solidFill>
                    <a:prstClr val="black"/>
                  </a:solidFill>
                  <a:latin typeface="Impact"/>
                  <a:ea typeface="Impact"/>
                  <a:cs typeface="Impact"/>
                  <a:sym typeface="Impact"/>
                </a:rPr>
                <a:t>0101</a:t>
              </a:r>
            </a:p>
          </p:txBody>
        </p:sp>
        <p:sp>
          <p:nvSpPr>
            <p:cNvPr id="11" name="QUIC">
              <a:extLst>
                <a:ext uri="{FF2B5EF4-FFF2-40B4-BE49-F238E27FC236}">
                  <a16:creationId xmlns:a16="http://schemas.microsoft.com/office/drawing/2014/main" xmlns="" id="{54C3876D-01F3-42BE-AFFF-ADEFAE160936}"/>
                </a:ext>
              </a:extLst>
            </p:cNvPr>
            <p:cNvSpPr txBox="1"/>
            <p:nvPr/>
          </p:nvSpPr>
          <p:spPr>
            <a:xfrm>
              <a:off x="4604962" y="176921"/>
              <a:ext cx="3187149" cy="17914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5000">
                  <a:solidFill>
                    <a:schemeClr val="accent5"/>
                  </a:solidFill>
                  <a:latin typeface="헤드라인A"/>
                  <a:ea typeface="헤드라인A"/>
                  <a:cs typeface="헤드라인A"/>
                  <a:sym typeface="헤드라인A"/>
                </a:defRPr>
              </a:lvl1pPr>
            </a:lstStyle>
            <a:p>
              <a:pPr defTabSz="685783" eaLnBrk="1" fontAlgn="auto" hangingPunct="1">
                <a:spcBef>
                  <a:spcPts val="0"/>
                </a:spcBef>
                <a:spcAft>
                  <a:spcPts val="0"/>
                </a:spcAft>
              </a:pPr>
              <a:r>
                <a:rPr>
                  <a:solidFill>
                    <a:srgbClr val="5B9BD5"/>
                  </a:solidFill>
                </a:rPr>
                <a:t>QUIC</a:t>
              </a:r>
            </a:p>
          </p:txBody>
        </p:sp>
        <p:sp>
          <p:nvSpPr>
            <p:cNvPr id="12" name="TCP">
              <a:extLst>
                <a:ext uri="{FF2B5EF4-FFF2-40B4-BE49-F238E27FC236}">
                  <a16:creationId xmlns:a16="http://schemas.microsoft.com/office/drawing/2014/main" xmlns="" id="{0ACAA4FA-C964-4231-B4FF-A73AF3557B67}"/>
                </a:ext>
              </a:extLst>
            </p:cNvPr>
            <p:cNvSpPr txBox="1"/>
            <p:nvPr/>
          </p:nvSpPr>
          <p:spPr>
            <a:xfrm>
              <a:off x="4722785" y="1432098"/>
              <a:ext cx="2449383" cy="17914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5000">
                  <a:solidFill>
                    <a:schemeClr val="accent1">
                      <a:hueOff val="47394"/>
                      <a:satOff val="-25753"/>
                      <a:lumOff val="-7544"/>
                    </a:schemeClr>
                  </a:solidFill>
                  <a:latin typeface="헤드라인A"/>
                  <a:ea typeface="헤드라인A"/>
                  <a:cs typeface="헤드라인A"/>
                  <a:sym typeface="헤드라인A"/>
                </a:defRPr>
              </a:lvl1pPr>
            </a:lstStyle>
            <a:p>
              <a:pPr defTabSz="685783" eaLnBrk="1" fontAlgn="auto" hangingPunct="1">
                <a:spcBef>
                  <a:spcPts val="0"/>
                </a:spcBef>
                <a:spcAft>
                  <a:spcPts val="0"/>
                </a:spcAft>
              </a:pPr>
              <a:r>
                <a:rPr>
                  <a:solidFill>
                    <a:srgbClr val="4472C4">
                      <a:hueOff val="47394"/>
                      <a:satOff val="-25753"/>
                      <a:lumOff val="-7544"/>
                    </a:srgbClr>
                  </a:solidFill>
                </a:rPr>
                <a:t>TCP</a:t>
              </a:r>
            </a:p>
          </p:txBody>
        </p:sp>
        <p:sp>
          <p:nvSpPr>
            <p:cNvPr id="13" name="Double Arrow">
              <a:extLst>
                <a:ext uri="{FF2B5EF4-FFF2-40B4-BE49-F238E27FC236}">
                  <a16:creationId xmlns:a16="http://schemas.microsoft.com/office/drawing/2014/main" xmlns="" id="{ADDA2643-2F29-4331-9E17-250176B9B351}"/>
                </a:ext>
              </a:extLst>
            </p:cNvPr>
            <p:cNvSpPr/>
            <p:nvPr/>
          </p:nvSpPr>
          <p:spPr>
            <a:xfrm>
              <a:off x="0" y="628134"/>
              <a:ext cx="4572000" cy="889001"/>
            </a:xfrm>
            <a:prstGeom prst="leftRightArrow">
              <a:avLst>
                <a:gd name="adj1" fmla="val 37362"/>
                <a:gd name="adj2" fmla="val 37135"/>
              </a:avLst>
            </a:prstGeom>
            <a:solidFill>
              <a:srgbClr val="FFFFFF"/>
            </a:solidFill>
            <a:ln w="38100" cap="flat">
              <a:solidFill>
                <a:schemeClr val="accent5"/>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defTabSz="685783" eaLnBrk="1" fontAlgn="auto" hangingPunct="1">
                <a:spcBef>
                  <a:spcPts val="0"/>
                </a:spcBef>
                <a:spcAft>
                  <a:spcPts val="0"/>
                </a:spcAft>
                <a:defRPr sz="2400">
                  <a:solidFill>
                    <a:srgbClr val="FFFFFF"/>
                  </a:solidFill>
                </a:defRPr>
              </a:pPr>
              <a:endParaRPr>
                <a:solidFill>
                  <a:srgbClr val="FFFFFF"/>
                </a:solidFill>
                <a:latin typeface="等线" panose="020F0502020204030204"/>
              </a:endParaRPr>
            </a:p>
          </p:txBody>
        </p:sp>
        <p:pic>
          <p:nvPicPr>
            <p:cNvPr id="14" name="Image" descr="Image">
              <a:extLst>
                <a:ext uri="{FF2B5EF4-FFF2-40B4-BE49-F238E27FC236}">
                  <a16:creationId xmlns:a16="http://schemas.microsoft.com/office/drawing/2014/main" xmlns="" id="{2706C175-ACB4-4658-918A-2102EC6009B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651728" y="250238"/>
              <a:ext cx="1323110" cy="1323111"/>
            </a:xfrm>
            <a:prstGeom prst="rect">
              <a:avLst/>
            </a:prstGeom>
            <a:ln w="12700" cap="flat">
              <a:noFill/>
              <a:miter lim="400000"/>
            </a:ln>
            <a:effectLst/>
          </p:spPr>
        </p:pic>
      </p:grpSp>
      <p:sp>
        <p:nvSpPr>
          <p:cNvPr id="18" name="文本框 17">
            <a:extLst>
              <a:ext uri="{FF2B5EF4-FFF2-40B4-BE49-F238E27FC236}">
                <a16:creationId xmlns:a16="http://schemas.microsoft.com/office/drawing/2014/main" xmlns="" id="{D92A5007-6873-4B73-A6DE-AF12D299AFBE}"/>
              </a:ext>
            </a:extLst>
          </p:cNvPr>
          <p:cNvSpPr txBox="1"/>
          <p:nvPr/>
        </p:nvSpPr>
        <p:spPr>
          <a:xfrm>
            <a:off x="6336879" y="3327103"/>
            <a:ext cx="2390417" cy="507830"/>
          </a:xfrm>
          <a:prstGeom prst="rect">
            <a:avLst/>
          </a:prstGeom>
          <a:noFill/>
        </p:spPr>
        <p:txBody>
          <a:bodyPr wrap="square" lIns="68579" tIns="34289" rIns="68579" bIns="34289" rtlCol="0">
            <a:spAutoFit/>
          </a:bodyPr>
          <a:lstStyle/>
          <a:p>
            <a:pPr algn="ctr" defTabSz="685783"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中间设备无法识别和修改</a:t>
            </a:r>
            <a:r>
              <a:rPr lang="en-US" altLang="zh-CN" sz="1400" dirty="0">
                <a:solidFill>
                  <a:prstClr val="black"/>
                </a:solidFill>
                <a:latin typeface="微软雅黑" panose="020B0503020204020204" pitchFamily="34" charset="-122"/>
                <a:ea typeface="微软雅黑" panose="020B0503020204020204" pitchFamily="34" charset="-122"/>
              </a:rPr>
              <a:t>QUIC</a:t>
            </a: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header</a:t>
            </a:r>
            <a:r>
              <a:rPr lang="zh-CN" altLang="en-US" sz="1400" dirty="0">
                <a:solidFill>
                  <a:prstClr val="black"/>
                </a:solidFill>
                <a:latin typeface="微软雅黑" panose="020B0503020204020204" pitchFamily="34" charset="-122"/>
                <a:ea typeface="微软雅黑" panose="020B0503020204020204" pitchFamily="34" charset="-122"/>
              </a:rPr>
              <a:t>中的信息</a:t>
            </a:r>
          </a:p>
        </p:txBody>
      </p:sp>
    </p:spTree>
    <p:extLst>
      <p:ext uri="{BB962C8B-B14F-4D97-AF65-F5344CB8AC3E}">
        <p14:creationId xmlns:p14="http://schemas.microsoft.com/office/powerpoint/2010/main" val="252370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fontAlgn="auto" hangingPunct="1">
              <a:spcAft>
                <a:spcPts val="0"/>
              </a:spcAft>
              <a:defRPr/>
            </a:pPr>
            <a:r>
              <a:rPr lang="en-US" altLang="zh-CN" dirty="0" smtClean="0">
                <a:latin typeface="Times New Roman" pitchFamily="18" charset="0"/>
                <a:ea typeface="宋体" pitchFamily="2" charset="-122"/>
                <a:cs typeface="Times New Roman" pitchFamily="18" charset="0"/>
              </a:rPr>
              <a:t>5.8.2  TCP</a:t>
            </a:r>
            <a:r>
              <a:rPr lang="zh-CN" altLang="en-US" dirty="0" smtClean="0">
                <a:latin typeface="Times New Roman" pitchFamily="18" charset="0"/>
                <a:ea typeface="宋体" pitchFamily="2" charset="-122"/>
                <a:cs typeface="Times New Roman" pitchFamily="18" charset="0"/>
              </a:rPr>
              <a:t>拥塞控制方法</a:t>
            </a:r>
            <a:endParaRPr lang="zh-CN" altLang="en-US" sz="3500" dirty="0">
              <a:latin typeface="Times New Roman" pitchFamily="18" charset="0"/>
              <a:ea typeface="宋体" pitchFamily="2" charset="-122"/>
              <a:cs typeface="Times New Roman" pitchFamily="18" charset="0"/>
            </a:endParaRPr>
          </a:p>
        </p:txBody>
      </p:sp>
      <p:sp>
        <p:nvSpPr>
          <p:cNvPr id="11267" name="Rectangle 3"/>
          <p:cNvSpPr>
            <a:spLocks noGrp="1" noChangeArrowheads="1"/>
          </p:cNvSpPr>
          <p:nvPr>
            <p:ph idx="1"/>
          </p:nvPr>
        </p:nvSpPr>
        <p:spPr>
          <a:xfrm>
            <a:off x="971600" y="1563639"/>
            <a:ext cx="7344816" cy="2736304"/>
          </a:xfrm>
        </p:spPr>
        <p:txBody>
          <a:bodyPr rtlCol="0">
            <a:normAutofit fontScale="77500" lnSpcReduction="20000"/>
          </a:bodyPr>
          <a:lstStyle/>
          <a:p>
            <a:pPr eaLnBrk="1" fontAlgn="auto" hangingPunct="1">
              <a:spcAft>
                <a:spcPts val="0"/>
              </a:spcAft>
              <a:buFont typeface="Arial" panose="020B0604020202020204" pitchFamily="34" charset="0"/>
              <a:buChar char="•"/>
              <a:defRPr/>
            </a:pPr>
            <a:r>
              <a:rPr lang="zh-CN" altLang="en-US" sz="2500" dirty="0">
                <a:latin typeface="Times New Roman" pitchFamily="18" charset="0"/>
                <a:ea typeface="宋体" pitchFamily="2" charset="-122"/>
                <a:cs typeface="Times New Roman" pitchFamily="18" charset="0"/>
              </a:rPr>
              <a:t>发送方维持一个叫做</a:t>
            </a:r>
            <a:r>
              <a:rPr lang="zh-CN" altLang="en-US" sz="2500" dirty="0">
                <a:solidFill>
                  <a:srgbClr val="C10323"/>
                </a:solidFill>
                <a:latin typeface="Times New Roman" pitchFamily="18" charset="0"/>
                <a:ea typeface="宋体" pitchFamily="2" charset="-122"/>
                <a:cs typeface="Times New Roman" pitchFamily="18" charset="0"/>
              </a:rPr>
              <a:t>拥塞窗口 </a:t>
            </a:r>
            <a:r>
              <a:rPr lang="en-US" altLang="zh-CN" sz="2500" dirty="0" err="1">
                <a:solidFill>
                  <a:srgbClr val="C10323"/>
                </a:solidFill>
                <a:latin typeface="Times New Roman" pitchFamily="18" charset="0"/>
                <a:ea typeface="宋体" pitchFamily="2" charset="-122"/>
                <a:cs typeface="Times New Roman" pitchFamily="18" charset="0"/>
              </a:rPr>
              <a:t>cwnd</a:t>
            </a:r>
            <a:r>
              <a:rPr lang="en-US" altLang="zh-CN" sz="2500" dirty="0">
                <a:solidFill>
                  <a:srgbClr val="C10323"/>
                </a:solidFill>
                <a:latin typeface="Times New Roman" pitchFamily="18" charset="0"/>
                <a:ea typeface="宋体" pitchFamily="2" charset="-122"/>
                <a:cs typeface="Times New Roman" pitchFamily="18" charset="0"/>
              </a:rPr>
              <a:t> </a:t>
            </a:r>
            <a:r>
              <a:rPr lang="en-US" altLang="zh-CN" sz="2500" dirty="0">
                <a:latin typeface="Times New Roman" pitchFamily="18" charset="0"/>
                <a:ea typeface="宋体" pitchFamily="2" charset="-122"/>
                <a:cs typeface="Times New Roman" pitchFamily="18" charset="0"/>
              </a:rPr>
              <a:t>(congestion window)</a:t>
            </a:r>
            <a:r>
              <a:rPr lang="zh-CN" altLang="en-US" sz="2500" dirty="0">
                <a:latin typeface="Times New Roman" pitchFamily="18" charset="0"/>
                <a:ea typeface="宋体" pitchFamily="2" charset="-122"/>
                <a:cs typeface="Times New Roman" pitchFamily="18" charset="0"/>
              </a:rPr>
              <a:t>的状态变量。拥塞窗口的大小取决于网络的拥塞程度，并且动态地在变化。发送方让自己的发送窗口等于拥塞窗口。如再考虑到接收方的接收能力，则发送窗口还可能小于拥塞窗口。</a:t>
            </a:r>
          </a:p>
          <a:p>
            <a:pPr eaLnBrk="1" fontAlgn="auto" hangingPunct="1">
              <a:spcAft>
                <a:spcPts val="0"/>
              </a:spcAft>
              <a:buFont typeface="Arial" panose="020B0604020202020204" pitchFamily="34" charset="0"/>
              <a:buChar char="•"/>
              <a:defRPr/>
            </a:pPr>
            <a:r>
              <a:rPr lang="zh-CN" altLang="en-US" sz="2500" dirty="0">
                <a:latin typeface="Times New Roman" pitchFamily="18" charset="0"/>
                <a:ea typeface="宋体" pitchFamily="2" charset="-122"/>
                <a:cs typeface="Times New Roman" pitchFamily="18" charset="0"/>
              </a:rPr>
              <a:t>发送方控制拥塞窗口的原则是：只要网络没有出现拥塞，拥塞窗口就再增大一些，以便把更多的分组发送出去。但只要网络出现拥塞，拥塞窗口就减小一些，以减少注入到网络中的分组数。</a:t>
            </a:r>
            <a:r>
              <a:rPr lang="zh-CN" altLang="en-US" sz="3100" dirty="0">
                <a:latin typeface="Times New Roman" pitchFamily="18" charset="0"/>
                <a:ea typeface="宋体" pitchFamily="2" charset="-122"/>
                <a:cs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12"/>
          <p:cNvSpPr>
            <a:spLocks noGrp="1" noChangeArrowheads="1"/>
          </p:cNvSpPr>
          <p:nvPr>
            <p:ph type="title"/>
          </p:nvPr>
        </p:nvSpPr>
        <p:spPr/>
        <p:txBody>
          <a:bodyPr/>
          <a:lstStyle/>
          <a:p>
            <a:pPr eaLnBrk="1" fontAlgn="auto" hangingPunct="1">
              <a:spcAft>
                <a:spcPts val="0"/>
              </a:spcAft>
              <a:defRPr/>
            </a:pPr>
            <a:r>
              <a:rPr lang="zh-CN" altLang="en-US" dirty="0" smtClean="0">
                <a:latin typeface="Times New Roman" pitchFamily="18" charset="0"/>
                <a:ea typeface="宋体" pitchFamily="2" charset="-122"/>
                <a:cs typeface="Times New Roman" pitchFamily="18" charset="0"/>
              </a:rPr>
              <a:t>慢开始算法的原理 </a:t>
            </a:r>
          </a:p>
        </p:txBody>
      </p:sp>
      <p:sp>
        <p:nvSpPr>
          <p:cNvPr id="251093" name="Rectangle 213"/>
          <p:cNvSpPr>
            <a:spLocks noGrp="1" noChangeArrowheads="1"/>
          </p:cNvSpPr>
          <p:nvPr>
            <p:ph idx="1"/>
          </p:nvPr>
        </p:nvSpPr>
        <p:spPr>
          <a:xfrm>
            <a:off x="611562" y="1563639"/>
            <a:ext cx="7704856" cy="2736304"/>
          </a:xfrm>
        </p:spPr>
        <p:txBody>
          <a:bodyPr/>
          <a:lstStyle/>
          <a:p>
            <a:pPr algn="just" eaLnBrk="1" hangingPunct="1">
              <a:lnSpc>
                <a:spcPct val="105000"/>
              </a:lnSpc>
            </a:pPr>
            <a:r>
              <a:rPr lang="zh-CN" altLang="en-US" sz="2300" dirty="0">
                <a:latin typeface="Times New Roman" pitchFamily="18" charset="0"/>
                <a:ea typeface="宋体" pitchFamily="2" charset="-122"/>
                <a:cs typeface="Times New Roman" pitchFamily="18" charset="0"/>
              </a:rPr>
              <a:t>在主机刚刚开始发送报文段时可先设置拥塞窗口 </a:t>
            </a:r>
            <a:r>
              <a:rPr lang="en-US" altLang="zh-CN" sz="2300" dirty="0" err="1">
                <a:latin typeface="Times New Roman" pitchFamily="18" charset="0"/>
                <a:ea typeface="宋体" pitchFamily="2" charset="-122"/>
                <a:cs typeface="Times New Roman" pitchFamily="18" charset="0"/>
              </a:rPr>
              <a:t>cwnd</a:t>
            </a:r>
            <a:r>
              <a:rPr lang="en-US" altLang="zh-CN" sz="2300" dirty="0">
                <a:latin typeface="Times New Roman" pitchFamily="18" charset="0"/>
                <a:ea typeface="宋体" pitchFamily="2" charset="-122"/>
                <a:cs typeface="Times New Roman" pitchFamily="18" charset="0"/>
              </a:rPr>
              <a:t> = 1</a:t>
            </a:r>
            <a:r>
              <a:rPr lang="zh-CN" altLang="en-US" sz="2300" dirty="0">
                <a:latin typeface="Times New Roman" pitchFamily="18" charset="0"/>
                <a:ea typeface="宋体" pitchFamily="2" charset="-122"/>
                <a:cs typeface="Times New Roman" pitchFamily="18" charset="0"/>
              </a:rPr>
              <a:t>或</a:t>
            </a:r>
            <a:r>
              <a:rPr lang="en-US" altLang="zh-CN" sz="2300" dirty="0">
                <a:latin typeface="Times New Roman" pitchFamily="18" charset="0"/>
                <a:ea typeface="宋体" pitchFamily="2" charset="-122"/>
                <a:cs typeface="Times New Roman" pitchFamily="18" charset="0"/>
              </a:rPr>
              <a:t>2</a:t>
            </a:r>
            <a:r>
              <a:rPr lang="zh-CN" altLang="en-US" sz="2300" dirty="0">
                <a:latin typeface="Times New Roman" pitchFamily="18" charset="0"/>
                <a:ea typeface="宋体" pitchFamily="2" charset="-122"/>
                <a:cs typeface="Times New Roman" pitchFamily="18" charset="0"/>
              </a:rPr>
              <a:t>，即设置为</a:t>
            </a:r>
            <a:r>
              <a:rPr lang="en-US" altLang="zh-CN" sz="2300" dirty="0">
                <a:latin typeface="Times New Roman" pitchFamily="18" charset="0"/>
                <a:ea typeface="宋体" pitchFamily="2" charset="-122"/>
                <a:cs typeface="Times New Roman" pitchFamily="18" charset="0"/>
              </a:rPr>
              <a:t>1~2</a:t>
            </a:r>
            <a:r>
              <a:rPr lang="zh-CN" altLang="en-US" sz="2300" dirty="0">
                <a:latin typeface="Times New Roman" pitchFamily="18" charset="0"/>
                <a:ea typeface="宋体" pitchFamily="2" charset="-122"/>
                <a:cs typeface="Times New Roman" pitchFamily="18" charset="0"/>
              </a:rPr>
              <a:t>个最大报文段 </a:t>
            </a:r>
            <a:r>
              <a:rPr lang="en-US" altLang="zh-CN" sz="2300" dirty="0">
                <a:latin typeface="Times New Roman" pitchFamily="18" charset="0"/>
                <a:ea typeface="宋体" pitchFamily="2" charset="-122"/>
                <a:cs typeface="Times New Roman" pitchFamily="18" charset="0"/>
              </a:rPr>
              <a:t>MSS </a:t>
            </a:r>
            <a:r>
              <a:rPr lang="zh-CN" altLang="en-US" sz="2300" dirty="0">
                <a:latin typeface="Times New Roman" pitchFamily="18" charset="0"/>
                <a:ea typeface="宋体" pitchFamily="2" charset="-122"/>
                <a:cs typeface="Times New Roman" pitchFamily="18" charset="0"/>
              </a:rPr>
              <a:t>的数值。</a:t>
            </a:r>
          </a:p>
          <a:p>
            <a:pPr algn="just" eaLnBrk="1" hangingPunct="1">
              <a:lnSpc>
                <a:spcPct val="105000"/>
              </a:lnSpc>
            </a:pPr>
            <a:r>
              <a:rPr lang="zh-CN" altLang="en-US" sz="2300" dirty="0">
                <a:latin typeface="Times New Roman" pitchFamily="18" charset="0"/>
                <a:ea typeface="宋体" pitchFamily="2" charset="-122"/>
                <a:cs typeface="Times New Roman" pitchFamily="18" charset="0"/>
              </a:rPr>
              <a:t>在每收到一个对新的报文段的确认后，将拥塞窗口加 </a:t>
            </a:r>
            <a:r>
              <a:rPr lang="en-US" altLang="zh-CN" sz="2300" dirty="0">
                <a:latin typeface="Times New Roman" pitchFamily="18" charset="0"/>
                <a:ea typeface="宋体" pitchFamily="2" charset="-122"/>
                <a:cs typeface="Times New Roman" pitchFamily="18" charset="0"/>
              </a:rPr>
              <a:t>1</a:t>
            </a:r>
            <a:r>
              <a:rPr lang="zh-CN" altLang="en-US" sz="2300" dirty="0">
                <a:latin typeface="Times New Roman" pitchFamily="18" charset="0"/>
                <a:ea typeface="宋体" pitchFamily="2" charset="-122"/>
                <a:cs typeface="Times New Roman" pitchFamily="18" charset="0"/>
              </a:rPr>
              <a:t>，即增加一个 </a:t>
            </a:r>
            <a:r>
              <a:rPr lang="en-US" altLang="zh-CN" sz="2300" dirty="0">
                <a:latin typeface="Times New Roman" pitchFamily="18" charset="0"/>
                <a:ea typeface="宋体" pitchFamily="2" charset="-122"/>
                <a:cs typeface="Times New Roman" pitchFamily="18" charset="0"/>
              </a:rPr>
              <a:t>MSS </a:t>
            </a:r>
            <a:r>
              <a:rPr lang="zh-CN" altLang="en-US" sz="2300" dirty="0">
                <a:latin typeface="Times New Roman" pitchFamily="18" charset="0"/>
                <a:ea typeface="宋体" pitchFamily="2" charset="-122"/>
                <a:cs typeface="Times New Roman" pitchFamily="18" charset="0"/>
              </a:rPr>
              <a:t>的数值。</a:t>
            </a:r>
          </a:p>
          <a:p>
            <a:pPr algn="just" eaLnBrk="1" hangingPunct="1">
              <a:lnSpc>
                <a:spcPct val="105000"/>
              </a:lnSpc>
            </a:pPr>
            <a:r>
              <a:rPr lang="zh-CN" altLang="en-US" sz="2300" dirty="0">
                <a:latin typeface="Times New Roman" pitchFamily="18" charset="0"/>
                <a:ea typeface="宋体" pitchFamily="2" charset="-122"/>
                <a:cs typeface="Times New Roman" pitchFamily="18" charset="0"/>
              </a:rPr>
              <a:t>用这样的方法逐步增大发送端的拥塞窗口 </a:t>
            </a:r>
            <a:r>
              <a:rPr lang="en-US" altLang="zh-CN" sz="2300" dirty="0" err="1">
                <a:latin typeface="Times New Roman" pitchFamily="18" charset="0"/>
                <a:ea typeface="宋体" pitchFamily="2" charset="-122"/>
                <a:cs typeface="Times New Roman" pitchFamily="18" charset="0"/>
              </a:rPr>
              <a:t>cwnd</a:t>
            </a:r>
            <a:r>
              <a:rPr lang="zh-CN" altLang="en-US" sz="2300" dirty="0">
                <a:latin typeface="Times New Roman" pitchFamily="18" charset="0"/>
                <a:ea typeface="宋体" pitchFamily="2" charset="-122"/>
                <a:cs typeface="Times New Roman" pitchFamily="18" charset="0"/>
              </a:rPr>
              <a:t>，可以使分组注入到网络的速率更加合理。</a:t>
            </a:r>
            <a:r>
              <a:rPr lang="zh-CN" altLang="en-US" dirty="0" smtClean="0">
                <a:latin typeface="Times New Roman" pitchFamily="18" charset="0"/>
                <a:ea typeface="宋体" pitchFamily="2"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5"/>
          <p:cNvSpPr>
            <a:spLocks noChangeArrowheads="1"/>
          </p:cNvSpPr>
          <p:nvPr/>
        </p:nvSpPr>
        <p:spPr bwMode="auto">
          <a:xfrm>
            <a:off x="3101977" y="1649018"/>
            <a:ext cx="5969000" cy="8286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26627" name="Rectangle 41"/>
          <p:cNvSpPr>
            <a:spLocks noChangeArrowheads="1"/>
          </p:cNvSpPr>
          <p:nvPr/>
        </p:nvSpPr>
        <p:spPr bwMode="auto">
          <a:xfrm>
            <a:off x="3111502" y="2547938"/>
            <a:ext cx="5969000" cy="1285875"/>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26628" name="Rectangle 40"/>
          <p:cNvSpPr>
            <a:spLocks noChangeArrowheads="1"/>
          </p:cNvSpPr>
          <p:nvPr/>
        </p:nvSpPr>
        <p:spPr bwMode="auto">
          <a:xfrm>
            <a:off x="3098800" y="902495"/>
            <a:ext cx="5969000" cy="619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endParaRPr lang="zh-CN" altLang="en-US" sz="2800">
              <a:solidFill>
                <a:srgbClr val="000099"/>
              </a:solidFill>
              <a:latin typeface="Tahoma" pitchFamily="34" charset="0"/>
            </a:endParaRPr>
          </a:p>
        </p:txBody>
      </p:sp>
      <p:sp>
        <p:nvSpPr>
          <p:cNvPr id="26629" name="Text Box 4"/>
          <p:cNvSpPr txBox="1">
            <a:spLocks noChangeArrowheads="1"/>
          </p:cNvSpPr>
          <p:nvPr/>
        </p:nvSpPr>
        <p:spPr bwMode="auto">
          <a:xfrm>
            <a:off x="2590802" y="413150"/>
            <a:ext cx="954099"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dirty="0">
                <a:solidFill>
                  <a:srgbClr val="000099"/>
                </a:solidFill>
                <a:ea typeface="黑体" pitchFamily="49" charset="-122"/>
              </a:rPr>
              <a:t>发送方</a:t>
            </a:r>
          </a:p>
        </p:txBody>
      </p:sp>
      <p:sp>
        <p:nvSpPr>
          <p:cNvPr id="26630" name="Text Box 5"/>
          <p:cNvSpPr txBox="1">
            <a:spLocks noChangeArrowheads="1"/>
          </p:cNvSpPr>
          <p:nvPr/>
        </p:nvSpPr>
        <p:spPr bwMode="auto">
          <a:xfrm>
            <a:off x="5903915" y="411959"/>
            <a:ext cx="954099"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接收方</a:t>
            </a:r>
          </a:p>
        </p:txBody>
      </p:sp>
      <p:sp>
        <p:nvSpPr>
          <p:cNvPr id="26631" name="Text Box 6"/>
          <p:cNvSpPr txBox="1">
            <a:spLocks noChangeArrowheads="1"/>
          </p:cNvSpPr>
          <p:nvPr/>
        </p:nvSpPr>
        <p:spPr bwMode="auto">
          <a:xfrm>
            <a:off x="2016128" y="723902"/>
            <a:ext cx="1053485"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发送 </a:t>
            </a:r>
            <a:r>
              <a:rPr lang="en-US" altLang="zh-CN">
                <a:solidFill>
                  <a:srgbClr val="000099"/>
                </a:solidFill>
                <a:ea typeface="黑体" pitchFamily="49" charset="-122"/>
              </a:rPr>
              <a:t>M</a:t>
            </a:r>
            <a:r>
              <a:rPr lang="en-US" altLang="zh-CN" baseline="-25000">
                <a:solidFill>
                  <a:srgbClr val="000099"/>
                </a:solidFill>
                <a:ea typeface="黑体" pitchFamily="49" charset="-122"/>
              </a:rPr>
              <a:t>1</a:t>
            </a:r>
          </a:p>
        </p:txBody>
      </p:sp>
      <p:sp>
        <p:nvSpPr>
          <p:cNvPr id="26632" name="Line 7"/>
          <p:cNvSpPr>
            <a:spLocks noChangeShapeType="1"/>
          </p:cNvSpPr>
          <p:nvPr/>
        </p:nvSpPr>
        <p:spPr bwMode="auto">
          <a:xfrm>
            <a:off x="3101977" y="926306"/>
            <a:ext cx="3309938"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33" name="Line 8"/>
          <p:cNvSpPr>
            <a:spLocks noChangeShapeType="1"/>
          </p:cNvSpPr>
          <p:nvPr/>
        </p:nvSpPr>
        <p:spPr bwMode="auto">
          <a:xfrm>
            <a:off x="3101977" y="1668069"/>
            <a:ext cx="3309938"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34" name="Line 9"/>
          <p:cNvSpPr>
            <a:spLocks noChangeShapeType="1"/>
          </p:cNvSpPr>
          <p:nvPr/>
        </p:nvSpPr>
        <p:spPr bwMode="auto">
          <a:xfrm flipH="1">
            <a:off x="3101977" y="1268016"/>
            <a:ext cx="3309938"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35" name="Text Box 10"/>
          <p:cNvSpPr txBox="1">
            <a:spLocks noChangeArrowheads="1"/>
          </p:cNvSpPr>
          <p:nvPr/>
        </p:nvSpPr>
        <p:spPr bwMode="auto">
          <a:xfrm>
            <a:off x="6330952" y="1115618"/>
            <a:ext cx="112401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 </a:t>
            </a:r>
            <a:r>
              <a:rPr lang="zh-CN" altLang="en-US">
                <a:solidFill>
                  <a:srgbClr val="000099"/>
                </a:solidFill>
                <a:ea typeface="黑体" pitchFamily="49" charset="-122"/>
              </a:rPr>
              <a:t>确认 </a:t>
            </a:r>
            <a:r>
              <a:rPr lang="en-US" altLang="zh-CN">
                <a:solidFill>
                  <a:srgbClr val="000099"/>
                </a:solidFill>
                <a:ea typeface="黑体" pitchFamily="49" charset="-122"/>
              </a:rPr>
              <a:t>M</a:t>
            </a:r>
            <a:r>
              <a:rPr lang="en-US" altLang="zh-CN" baseline="-25000">
                <a:solidFill>
                  <a:srgbClr val="000099"/>
                </a:solidFill>
                <a:ea typeface="黑体" pitchFamily="49" charset="-122"/>
              </a:rPr>
              <a:t>1</a:t>
            </a:r>
            <a:endParaRPr lang="en-US" altLang="zh-CN">
              <a:solidFill>
                <a:srgbClr val="000099"/>
              </a:solidFill>
              <a:ea typeface="黑体" pitchFamily="49" charset="-122"/>
            </a:endParaRPr>
          </a:p>
        </p:txBody>
      </p:sp>
      <p:sp>
        <p:nvSpPr>
          <p:cNvPr id="26636" name="Line 11"/>
          <p:cNvSpPr>
            <a:spLocks noChangeShapeType="1"/>
          </p:cNvSpPr>
          <p:nvPr/>
        </p:nvSpPr>
        <p:spPr bwMode="auto">
          <a:xfrm>
            <a:off x="3101977" y="3904062"/>
            <a:ext cx="3309938"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37" name="Line 12"/>
          <p:cNvSpPr>
            <a:spLocks noChangeShapeType="1"/>
          </p:cNvSpPr>
          <p:nvPr/>
        </p:nvSpPr>
        <p:spPr bwMode="auto">
          <a:xfrm flipH="1">
            <a:off x="3101977" y="2864644"/>
            <a:ext cx="3309938"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grpSp>
        <p:nvGrpSpPr>
          <p:cNvPr id="26638" name="Group 13"/>
          <p:cNvGrpSpPr>
            <a:grpSpLocks/>
          </p:cNvGrpSpPr>
          <p:nvPr/>
        </p:nvGrpSpPr>
        <p:grpSpPr bwMode="auto">
          <a:xfrm>
            <a:off x="3101977" y="808437"/>
            <a:ext cx="3309938" cy="3654028"/>
            <a:chOff x="2042" y="674"/>
            <a:chExt cx="1569" cy="2711"/>
          </a:xfrm>
        </p:grpSpPr>
        <p:sp>
          <p:nvSpPr>
            <p:cNvPr id="26665" name="Line 14"/>
            <p:cNvSpPr>
              <a:spLocks noChangeShapeType="1"/>
            </p:cNvSpPr>
            <p:nvPr/>
          </p:nvSpPr>
          <p:spPr bwMode="auto">
            <a:xfrm>
              <a:off x="2042"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6" name="Line 15"/>
            <p:cNvSpPr>
              <a:spLocks noChangeShapeType="1"/>
            </p:cNvSpPr>
            <p:nvPr/>
          </p:nvSpPr>
          <p:spPr bwMode="auto">
            <a:xfrm>
              <a:off x="3611" y="674"/>
              <a:ext cx="0" cy="2711"/>
            </a:xfrm>
            <a:prstGeom prst="line">
              <a:avLst/>
            </a:prstGeom>
            <a:noFill/>
            <a:ln w="952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6639" name="Text Box 16"/>
          <p:cNvSpPr txBox="1">
            <a:spLocks noChangeArrowheads="1"/>
          </p:cNvSpPr>
          <p:nvPr/>
        </p:nvSpPr>
        <p:spPr bwMode="auto">
          <a:xfrm>
            <a:off x="1612902" y="1521620"/>
            <a:ext cx="14879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发送 </a:t>
            </a:r>
            <a:r>
              <a:rPr lang="en-US" altLang="zh-CN">
                <a:solidFill>
                  <a:srgbClr val="000099"/>
                </a:solidFill>
                <a:ea typeface="黑体" pitchFamily="49" charset="-122"/>
              </a:rPr>
              <a:t>M</a:t>
            </a:r>
            <a:r>
              <a:rPr lang="en-US" altLang="zh-CN" baseline="-25000">
                <a:solidFill>
                  <a:srgbClr val="000099"/>
                </a:solidFill>
                <a:ea typeface="黑体" pitchFamily="49" charset="-122"/>
              </a:rPr>
              <a:t>2</a:t>
            </a:r>
            <a:r>
              <a:rPr lang="en-US" altLang="zh-CN">
                <a:solidFill>
                  <a:srgbClr val="000099"/>
                </a:solidFill>
                <a:ea typeface="黑体" pitchFamily="49" charset="-122"/>
              </a:rPr>
              <a:t>~M</a:t>
            </a:r>
            <a:r>
              <a:rPr lang="en-US" altLang="zh-CN" baseline="-25000">
                <a:solidFill>
                  <a:srgbClr val="000099"/>
                </a:solidFill>
                <a:ea typeface="黑体" pitchFamily="49" charset="-122"/>
              </a:rPr>
              <a:t>3</a:t>
            </a:r>
          </a:p>
        </p:txBody>
      </p:sp>
      <p:sp>
        <p:nvSpPr>
          <p:cNvPr id="26640" name="Line 17"/>
          <p:cNvSpPr>
            <a:spLocks noChangeShapeType="1"/>
          </p:cNvSpPr>
          <p:nvPr/>
        </p:nvSpPr>
        <p:spPr bwMode="auto">
          <a:xfrm>
            <a:off x="3101977" y="1907381"/>
            <a:ext cx="3309938"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1" name="Text Box 18"/>
          <p:cNvSpPr txBox="1">
            <a:spLocks noChangeArrowheads="1"/>
          </p:cNvSpPr>
          <p:nvPr/>
        </p:nvSpPr>
        <p:spPr bwMode="auto">
          <a:xfrm>
            <a:off x="6330952" y="1818086"/>
            <a:ext cx="1606522"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 </a:t>
            </a:r>
            <a:r>
              <a:rPr lang="zh-CN" altLang="en-US">
                <a:solidFill>
                  <a:srgbClr val="000099"/>
                </a:solidFill>
                <a:ea typeface="黑体" pitchFamily="49" charset="-122"/>
              </a:rPr>
              <a:t>确认 </a:t>
            </a:r>
            <a:r>
              <a:rPr lang="en-US" altLang="zh-CN">
                <a:solidFill>
                  <a:srgbClr val="000099"/>
                </a:solidFill>
                <a:ea typeface="黑体" pitchFamily="49" charset="-122"/>
              </a:rPr>
              <a:t>M</a:t>
            </a:r>
            <a:r>
              <a:rPr lang="en-US" altLang="zh-CN" baseline="-25000">
                <a:solidFill>
                  <a:srgbClr val="000099"/>
                </a:solidFill>
                <a:ea typeface="黑体" pitchFamily="49" charset="-122"/>
              </a:rPr>
              <a:t>2</a:t>
            </a:r>
            <a:r>
              <a:rPr lang="en-US" altLang="zh-CN">
                <a:solidFill>
                  <a:srgbClr val="000099"/>
                </a:solidFill>
                <a:ea typeface="黑体" pitchFamily="49" charset="-122"/>
              </a:rPr>
              <a:t>~M</a:t>
            </a:r>
            <a:r>
              <a:rPr lang="en-US" altLang="zh-CN" baseline="-25000">
                <a:solidFill>
                  <a:srgbClr val="000099"/>
                </a:solidFill>
                <a:ea typeface="黑体" pitchFamily="49" charset="-122"/>
              </a:rPr>
              <a:t>3 </a:t>
            </a:r>
            <a:endParaRPr lang="en-US" altLang="zh-CN">
              <a:solidFill>
                <a:srgbClr val="000099"/>
              </a:solidFill>
              <a:ea typeface="黑体" pitchFamily="49" charset="-122"/>
            </a:endParaRPr>
          </a:p>
        </p:txBody>
      </p:sp>
      <p:sp>
        <p:nvSpPr>
          <p:cNvPr id="26642" name="Line 19"/>
          <p:cNvSpPr>
            <a:spLocks noChangeShapeType="1"/>
          </p:cNvSpPr>
          <p:nvPr/>
        </p:nvSpPr>
        <p:spPr bwMode="auto">
          <a:xfrm flipH="1">
            <a:off x="3101977" y="1988344"/>
            <a:ext cx="3309938"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3" name="Line 20"/>
          <p:cNvSpPr>
            <a:spLocks noChangeShapeType="1"/>
          </p:cNvSpPr>
          <p:nvPr/>
        </p:nvSpPr>
        <p:spPr bwMode="auto">
          <a:xfrm flipH="1">
            <a:off x="3101977" y="2227662"/>
            <a:ext cx="3309938"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4" name="Text Box 21"/>
          <p:cNvSpPr txBox="1">
            <a:spLocks noChangeArrowheads="1"/>
          </p:cNvSpPr>
          <p:nvPr/>
        </p:nvSpPr>
        <p:spPr bwMode="auto">
          <a:xfrm>
            <a:off x="1558927" y="2357439"/>
            <a:ext cx="14879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发送 </a:t>
            </a:r>
            <a:r>
              <a:rPr lang="en-US" altLang="zh-CN">
                <a:solidFill>
                  <a:srgbClr val="000099"/>
                </a:solidFill>
                <a:ea typeface="黑体" pitchFamily="49" charset="-122"/>
              </a:rPr>
              <a:t>M</a:t>
            </a:r>
            <a:r>
              <a:rPr lang="en-US" altLang="zh-CN" baseline="-25000">
                <a:solidFill>
                  <a:srgbClr val="000099"/>
                </a:solidFill>
                <a:ea typeface="黑体" pitchFamily="49" charset="-122"/>
              </a:rPr>
              <a:t>4</a:t>
            </a:r>
            <a:r>
              <a:rPr lang="en-US" altLang="zh-CN">
                <a:solidFill>
                  <a:srgbClr val="000099"/>
                </a:solidFill>
                <a:ea typeface="黑体" pitchFamily="49" charset="-122"/>
              </a:rPr>
              <a:t>~M</a:t>
            </a:r>
            <a:r>
              <a:rPr lang="en-US" altLang="zh-CN" baseline="-25000">
                <a:solidFill>
                  <a:srgbClr val="000099"/>
                </a:solidFill>
                <a:ea typeface="黑体" pitchFamily="49" charset="-122"/>
              </a:rPr>
              <a:t>7</a:t>
            </a:r>
          </a:p>
        </p:txBody>
      </p:sp>
      <p:sp>
        <p:nvSpPr>
          <p:cNvPr id="26645" name="Text Box 22"/>
          <p:cNvSpPr txBox="1">
            <a:spLocks noChangeArrowheads="1"/>
          </p:cNvSpPr>
          <p:nvPr/>
        </p:nvSpPr>
        <p:spPr bwMode="auto">
          <a:xfrm>
            <a:off x="6330952" y="2709864"/>
            <a:ext cx="1606522"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 </a:t>
            </a:r>
            <a:r>
              <a:rPr lang="zh-CN" altLang="en-US">
                <a:solidFill>
                  <a:srgbClr val="000099"/>
                </a:solidFill>
                <a:ea typeface="黑体" pitchFamily="49" charset="-122"/>
              </a:rPr>
              <a:t>确认 </a:t>
            </a:r>
            <a:r>
              <a:rPr lang="en-US" altLang="zh-CN">
                <a:solidFill>
                  <a:srgbClr val="000099"/>
                </a:solidFill>
                <a:ea typeface="黑体" pitchFamily="49" charset="-122"/>
              </a:rPr>
              <a:t>M</a:t>
            </a:r>
            <a:r>
              <a:rPr lang="en-US" altLang="zh-CN" baseline="-25000">
                <a:solidFill>
                  <a:srgbClr val="000099"/>
                </a:solidFill>
                <a:ea typeface="黑体" pitchFamily="49" charset="-122"/>
              </a:rPr>
              <a:t>4</a:t>
            </a:r>
            <a:r>
              <a:rPr lang="en-US" altLang="zh-CN">
                <a:solidFill>
                  <a:srgbClr val="000099"/>
                </a:solidFill>
                <a:ea typeface="黑体" pitchFamily="49" charset="-122"/>
              </a:rPr>
              <a:t>~M</a:t>
            </a:r>
            <a:r>
              <a:rPr lang="en-US" altLang="zh-CN" baseline="-25000">
                <a:solidFill>
                  <a:srgbClr val="000099"/>
                </a:solidFill>
                <a:ea typeface="黑体" pitchFamily="49" charset="-122"/>
              </a:rPr>
              <a:t>7 </a:t>
            </a:r>
            <a:endParaRPr lang="en-US" altLang="zh-CN">
              <a:solidFill>
                <a:srgbClr val="000099"/>
              </a:solidFill>
              <a:ea typeface="黑体" pitchFamily="49" charset="-122"/>
            </a:endParaRPr>
          </a:p>
        </p:txBody>
      </p:sp>
      <p:sp>
        <p:nvSpPr>
          <p:cNvPr id="26646" name="Line 23"/>
          <p:cNvSpPr>
            <a:spLocks noChangeShapeType="1"/>
          </p:cNvSpPr>
          <p:nvPr/>
        </p:nvSpPr>
        <p:spPr bwMode="auto">
          <a:xfrm flipH="1">
            <a:off x="3101977" y="3103960"/>
            <a:ext cx="3309938" cy="24050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7" name="Line 24"/>
          <p:cNvSpPr>
            <a:spLocks noChangeShapeType="1"/>
          </p:cNvSpPr>
          <p:nvPr/>
        </p:nvSpPr>
        <p:spPr bwMode="auto">
          <a:xfrm flipH="1">
            <a:off x="3101977" y="3344469"/>
            <a:ext cx="3309938"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8" name="Line 25"/>
          <p:cNvSpPr>
            <a:spLocks noChangeShapeType="1"/>
          </p:cNvSpPr>
          <p:nvPr/>
        </p:nvSpPr>
        <p:spPr bwMode="auto">
          <a:xfrm flipH="1">
            <a:off x="3101977" y="3583781"/>
            <a:ext cx="3309938"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49" name="Text Box 26"/>
          <p:cNvSpPr txBox="1">
            <a:spLocks noChangeArrowheads="1"/>
          </p:cNvSpPr>
          <p:nvPr/>
        </p:nvSpPr>
        <p:spPr bwMode="auto">
          <a:xfrm>
            <a:off x="179390" y="729854"/>
            <a:ext cx="1285875" cy="304800"/>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cwnd = 1 </a:t>
            </a:r>
          </a:p>
        </p:txBody>
      </p:sp>
      <p:sp>
        <p:nvSpPr>
          <p:cNvPr id="26650" name="Text Box 27"/>
          <p:cNvSpPr txBox="1">
            <a:spLocks noChangeArrowheads="1"/>
          </p:cNvSpPr>
          <p:nvPr/>
        </p:nvSpPr>
        <p:spPr bwMode="auto">
          <a:xfrm>
            <a:off x="179390" y="1537097"/>
            <a:ext cx="1285875" cy="304800"/>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cwnd = 2 </a:t>
            </a:r>
          </a:p>
        </p:txBody>
      </p:sp>
      <p:sp>
        <p:nvSpPr>
          <p:cNvPr id="26651" name="Text Box 28"/>
          <p:cNvSpPr txBox="1">
            <a:spLocks noChangeArrowheads="1"/>
          </p:cNvSpPr>
          <p:nvPr/>
        </p:nvSpPr>
        <p:spPr bwMode="auto">
          <a:xfrm>
            <a:off x="179390" y="2357438"/>
            <a:ext cx="1285875" cy="304800"/>
          </a:xfrm>
          <a:prstGeom prst="rect">
            <a:avLst/>
          </a:prstGeom>
          <a:solidFill>
            <a:srgbClr val="99FF33"/>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nchor="ct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cwnd = 4 </a:t>
            </a:r>
          </a:p>
        </p:txBody>
      </p:sp>
      <p:sp>
        <p:nvSpPr>
          <p:cNvPr id="26652" name="Text Box 29"/>
          <p:cNvSpPr txBox="1">
            <a:spLocks noChangeArrowheads="1"/>
          </p:cNvSpPr>
          <p:nvPr/>
        </p:nvSpPr>
        <p:spPr bwMode="auto">
          <a:xfrm>
            <a:off x="1474789" y="3762377"/>
            <a:ext cx="1572858"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发送 </a:t>
            </a:r>
            <a:r>
              <a:rPr lang="en-US" altLang="zh-CN">
                <a:solidFill>
                  <a:srgbClr val="000099"/>
                </a:solidFill>
                <a:ea typeface="黑体" pitchFamily="49" charset="-122"/>
              </a:rPr>
              <a:t>M</a:t>
            </a:r>
            <a:r>
              <a:rPr lang="en-US" altLang="zh-CN" baseline="-25000">
                <a:solidFill>
                  <a:srgbClr val="000099"/>
                </a:solidFill>
                <a:ea typeface="黑体" pitchFamily="49" charset="-122"/>
              </a:rPr>
              <a:t>8</a:t>
            </a:r>
            <a:r>
              <a:rPr lang="en-US" altLang="zh-CN">
                <a:solidFill>
                  <a:srgbClr val="000099"/>
                </a:solidFill>
                <a:ea typeface="黑体" pitchFamily="49" charset="-122"/>
              </a:rPr>
              <a:t>~M</a:t>
            </a:r>
            <a:r>
              <a:rPr lang="en-US" altLang="zh-CN" baseline="-25000">
                <a:solidFill>
                  <a:srgbClr val="000099"/>
                </a:solidFill>
                <a:ea typeface="黑体" pitchFamily="49" charset="-122"/>
              </a:rPr>
              <a:t>15</a:t>
            </a:r>
          </a:p>
        </p:txBody>
      </p:sp>
      <p:sp>
        <p:nvSpPr>
          <p:cNvPr id="26653" name="Text Box 30"/>
          <p:cNvSpPr txBox="1">
            <a:spLocks noChangeArrowheads="1"/>
          </p:cNvSpPr>
          <p:nvPr/>
        </p:nvSpPr>
        <p:spPr bwMode="auto">
          <a:xfrm>
            <a:off x="179389" y="3762377"/>
            <a:ext cx="1229816" cy="40010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a:solidFill>
                  <a:srgbClr val="000099"/>
                </a:solidFill>
                <a:ea typeface="黑体" pitchFamily="49" charset="-122"/>
              </a:rPr>
              <a:t>cwnd = 8 </a:t>
            </a:r>
          </a:p>
        </p:txBody>
      </p:sp>
      <p:sp>
        <p:nvSpPr>
          <p:cNvPr id="26654" name="Text Box 31"/>
          <p:cNvSpPr txBox="1">
            <a:spLocks noChangeArrowheads="1"/>
          </p:cNvSpPr>
          <p:nvPr/>
        </p:nvSpPr>
        <p:spPr bwMode="auto">
          <a:xfrm rot="5400000">
            <a:off x="4577152" y="4026427"/>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en-US" altLang="zh-CN" sz="2800" b="1">
                <a:solidFill>
                  <a:srgbClr val="000099"/>
                </a:solidFill>
                <a:ea typeface="黑体" pitchFamily="49" charset="-122"/>
              </a:rPr>
              <a:t>…</a:t>
            </a:r>
          </a:p>
        </p:txBody>
      </p:sp>
      <p:sp>
        <p:nvSpPr>
          <p:cNvPr id="26655" name="Line 32"/>
          <p:cNvSpPr>
            <a:spLocks noChangeShapeType="1"/>
          </p:cNvSpPr>
          <p:nvPr/>
        </p:nvSpPr>
        <p:spPr bwMode="auto">
          <a:xfrm>
            <a:off x="3101977" y="2546750"/>
            <a:ext cx="3309938"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56" name="Line 33"/>
          <p:cNvSpPr>
            <a:spLocks noChangeShapeType="1"/>
          </p:cNvSpPr>
          <p:nvPr/>
        </p:nvSpPr>
        <p:spPr bwMode="auto">
          <a:xfrm>
            <a:off x="3101977" y="2786063"/>
            <a:ext cx="3309938"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57" name="Line 34"/>
          <p:cNvSpPr>
            <a:spLocks noChangeShapeType="1"/>
          </p:cNvSpPr>
          <p:nvPr/>
        </p:nvSpPr>
        <p:spPr bwMode="auto">
          <a:xfrm>
            <a:off x="3101977" y="3025381"/>
            <a:ext cx="3309938"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58" name="Line 35"/>
          <p:cNvSpPr>
            <a:spLocks noChangeShapeType="1"/>
          </p:cNvSpPr>
          <p:nvPr/>
        </p:nvSpPr>
        <p:spPr bwMode="auto">
          <a:xfrm>
            <a:off x="3101977" y="3264694"/>
            <a:ext cx="3309938"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6" tIns="45718" rIns="91436" bIns="45718"/>
          <a:lstStyle/>
          <a:p>
            <a:endParaRPr lang="zh-CN" altLang="en-US"/>
          </a:p>
        </p:txBody>
      </p:sp>
      <p:sp>
        <p:nvSpPr>
          <p:cNvPr id="26659" name="Rectangle 36"/>
          <p:cNvSpPr>
            <a:spLocks noChangeArrowheads="1"/>
          </p:cNvSpPr>
          <p:nvPr/>
        </p:nvSpPr>
        <p:spPr bwMode="auto">
          <a:xfrm>
            <a:off x="3149600" y="4227935"/>
            <a:ext cx="256472" cy="40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1" tIns="46036" rIns="92071" bIns="46036">
            <a:spAutoFit/>
          </a:bodyPr>
          <a:lstStyle>
            <a:lvl1pPr defTabSz="762000">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defTabSz="7620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defTabSz="7620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defTabSz="7620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defTabSz="7620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nSpc>
                <a:spcPct val="100000"/>
              </a:lnSpc>
              <a:spcBef>
                <a:spcPct val="0"/>
              </a:spcBef>
              <a:buClrTx/>
              <a:buSzTx/>
              <a:buFontTx/>
              <a:buNone/>
            </a:pPr>
            <a:r>
              <a:rPr lang="en-US" altLang="zh-CN" i="1">
                <a:solidFill>
                  <a:srgbClr val="000099"/>
                </a:solidFill>
                <a:latin typeface="Arial" charset="0"/>
                <a:ea typeface="黑体" pitchFamily="49" charset="-122"/>
              </a:rPr>
              <a:t>t</a:t>
            </a:r>
          </a:p>
        </p:txBody>
      </p:sp>
      <p:sp>
        <p:nvSpPr>
          <p:cNvPr id="26660" name="Rectangle 37"/>
          <p:cNvSpPr>
            <a:spLocks noChangeArrowheads="1"/>
          </p:cNvSpPr>
          <p:nvPr/>
        </p:nvSpPr>
        <p:spPr bwMode="auto">
          <a:xfrm>
            <a:off x="6465888" y="4227935"/>
            <a:ext cx="256472" cy="400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1" tIns="46036" rIns="92071" bIns="46036">
            <a:spAutoFit/>
          </a:bodyPr>
          <a:lstStyle>
            <a:lvl1pPr defTabSz="762000">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defTabSz="7620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defTabSz="7620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defTabSz="7620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defTabSz="7620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7620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a:lnSpc>
                <a:spcPct val="100000"/>
              </a:lnSpc>
              <a:spcBef>
                <a:spcPct val="0"/>
              </a:spcBef>
              <a:buClrTx/>
              <a:buSzTx/>
              <a:buFontTx/>
              <a:buNone/>
            </a:pPr>
            <a:r>
              <a:rPr lang="en-US" altLang="zh-CN" i="1" dirty="0">
                <a:solidFill>
                  <a:srgbClr val="000099"/>
                </a:solidFill>
                <a:latin typeface="Arial" charset="0"/>
                <a:ea typeface="黑体" pitchFamily="49" charset="-122"/>
              </a:rPr>
              <a:t>t</a:t>
            </a:r>
          </a:p>
        </p:txBody>
      </p:sp>
      <p:sp>
        <p:nvSpPr>
          <p:cNvPr id="26661" name="Text Box 39"/>
          <p:cNvSpPr txBox="1">
            <a:spLocks noChangeArrowheads="1"/>
          </p:cNvSpPr>
          <p:nvPr/>
        </p:nvSpPr>
        <p:spPr bwMode="auto">
          <a:xfrm>
            <a:off x="395291" y="52631"/>
            <a:ext cx="8535987" cy="43088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sz="2200" dirty="0">
                <a:solidFill>
                  <a:srgbClr val="000099"/>
                </a:solidFill>
                <a:ea typeface="黑体" pitchFamily="49" charset="-122"/>
              </a:rPr>
              <a:t>发送方每收到一个对新报文段的确认（重传不算在内），</a:t>
            </a:r>
            <a:r>
              <a:rPr lang="en-US" altLang="zh-CN" sz="2200" dirty="0" err="1">
                <a:solidFill>
                  <a:srgbClr val="000099"/>
                </a:solidFill>
                <a:ea typeface="黑体" pitchFamily="49" charset="-122"/>
              </a:rPr>
              <a:t>cwnd</a:t>
            </a:r>
            <a:r>
              <a:rPr lang="en-US" altLang="zh-CN" sz="2200" dirty="0">
                <a:solidFill>
                  <a:srgbClr val="000099"/>
                </a:solidFill>
                <a:ea typeface="黑体" pitchFamily="49" charset="-122"/>
              </a:rPr>
              <a:t> </a:t>
            </a:r>
            <a:r>
              <a:rPr lang="zh-CN" altLang="en-US" sz="2200" dirty="0">
                <a:solidFill>
                  <a:srgbClr val="000099"/>
                </a:solidFill>
                <a:ea typeface="黑体" pitchFamily="49" charset="-122"/>
              </a:rPr>
              <a:t>加 </a:t>
            </a:r>
            <a:r>
              <a:rPr lang="en-US" altLang="zh-CN" sz="2200" dirty="0">
                <a:solidFill>
                  <a:srgbClr val="000099"/>
                </a:solidFill>
                <a:ea typeface="黑体" pitchFamily="49" charset="-122"/>
              </a:rPr>
              <a:t>1</a:t>
            </a:r>
            <a:r>
              <a:rPr lang="zh-CN" altLang="en-US" sz="2200" dirty="0">
                <a:solidFill>
                  <a:srgbClr val="000099"/>
                </a:solidFill>
                <a:ea typeface="黑体" pitchFamily="49" charset="-122"/>
              </a:rPr>
              <a:t>。 </a:t>
            </a:r>
          </a:p>
        </p:txBody>
      </p:sp>
      <p:sp>
        <p:nvSpPr>
          <p:cNvPr id="26662" name="Text Box 42"/>
          <p:cNvSpPr txBox="1">
            <a:spLocks noChangeArrowheads="1"/>
          </p:cNvSpPr>
          <p:nvPr/>
        </p:nvSpPr>
        <p:spPr bwMode="auto">
          <a:xfrm>
            <a:off x="8027991" y="1045370"/>
            <a:ext cx="896391" cy="40010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轮次 </a:t>
            </a:r>
            <a:r>
              <a:rPr lang="en-US" altLang="zh-CN">
                <a:solidFill>
                  <a:srgbClr val="000099"/>
                </a:solidFill>
                <a:ea typeface="黑体" pitchFamily="49" charset="-122"/>
              </a:rPr>
              <a:t>1</a:t>
            </a:r>
          </a:p>
        </p:txBody>
      </p:sp>
      <p:sp>
        <p:nvSpPr>
          <p:cNvPr id="26663" name="Text Box 43"/>
          <p:cNvSpPr txBox="1">
            <a:spLocks noChangeArrowheads="1"/>
          </p:cNvSpPr>
          <p:nvPr/>
        </p:nvSpPr>
        <p:spPr bwMode="auto">
          <a:xfrm>
            <a:off x="8027991" y="1818086"/>
            <a:ext cx="896391" cy="40010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轮次 </a:t>
            </a:r>
            <a:r>
              <a:rPr lang="en-US" altLang="zh-CN">
                <a:solidFill>
                  <a:srgbClr val="000099"/>
                </a:solidFill>
                <a:ea typeface="黑体" pitchFamily="49" charset="-122"/>
              </a:rPr>
              <a:t>2</a:t>
            </a:r>
          </a:p>
        </p:txBody>
      </p:sp>
      <p:sp>
        <p:nvSpPr>
          <p:cNvPr id="26664" name="Text Box 44"/>
          <p:cNvSpPr txBox="1">
            <a:spLocks noChangeArrowheads="1"/>
          </p:cNvSpPr>
          <p:nvPr/>
        </p:nvSpPr>
        <p:spPr bwMode="auto">
          <a:xfrm>
            <a:off x="8027991" y="3059909"/>
            <a:ext cx="896391" cy="40010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pitchFamily="34"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pitchFamily="34"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pitchFamily="34"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pitchFamily="34" charset="0"/>
              </a:defRPr>
            </a:lvl9pPr>
          </a:lstStyle>
          <a:p>
            <a:pPr eaLnBrk="1" hangingPunct="1">
              <a:lnSpc>
                <a:spcPct val="100000"/>
              </a:lnSpc>
              <a:spcBef>
                <a:spcPct val="0"/>
              </a:spcBef>
              <a:buClrTx/>
              <a:buSzTx/>
              <a:buFontTx/>
              <a:buNone/>
            </a:pPr>
            <a:r>
              <a:rPr lang="zh-CN" altLang="en-US">
                <a:solidFill>
                  <a:srgbClr val="000099"/>
                </a:solidFill>
                <a:ea typeface="黑体" pitchFamily="49" charset="-122"/>
              </a:rPr>
              <a:t>轮次 </a:t>
            </a:r>
            <a:r>
              <a:rPr lang="en-US" altLang="zh-CN">
                <a:solidFill>
                  <a:srgbClr val="000099"/>
                </a:solidFill>
                <a:ea typeface="黑体" pitchFamily="49" charset="-122"/>
              </a:rPr>
              <a:t>3</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4580;#407017;#138188;#407017;#407017;#407017;#407074;"/>
</p:tagLst>
</file>

<file path=ppt/tags/tag2.xml><?xml version="1.0" encoding="utf-8"?>
<p:tagLst xmlns:a="http://schemas.openxmlformats.org/drawingml/2006/main" xmlns:r="http://schemas.openxmlformats.org/officeDocument/2006/relationships" xmlns:p="http://schemas.openxmlformats.org/presentationml/2006/main">
  <p:tag name="ISLIDE.ICON" val="#404580;#407017;#138188;#407017;#407017;#407017;#407074;"/>
</p:tagLst>
</file>

<file path=ppt/tags/tag3.xml><?xml version="1.0" encoding="utf-8"?>
<p:tagLst xmlns:a="http://schemas.openxmlformats.org/drawingml/2006/main" xmlns:r="http://schemas.openxmlformats.org/officeDocument/2006/relationships" xmlns:p="http://schemas.openxmlformats.org/presentationml/2006/main">
  <p:tag name="ISLIDE.ICON" val="#36174;"/>
</p:tagLst>
</file>

<file path=ppt/theme/theme1.xml><?xml version="1.0" encoding="utf-8"?>
<a:theme xmlns:a="http://schemas.openxmlformats.org/drawingml/2006/main" name="Gallery">
  <a:themeElements>
    <a:clrScheme name="时装设计">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144</TotalTime>
  <Pages>0</Pages>
  <Words>5654</Words>
  <Characters>0</Characters>
  <Application>Microsoft Office PowerPoint</Application>
  <DocSecurity>0</DocSecurity>
  <PresentationFormat>全屏显示(16:9)</PresentationFormat>
  <Lines>0</Lines>
  <Paragraphs>887</Paragraphs>
  <Slides>61</Slides>
  <Notes>42</Notes>
  <HiddenSlides>1</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61</vt:i4>
      </vt:variant>
    </vt:vector>
  </HeadingPairs>
  <TitlesOfParts>
    <vt:vector size="65" baseType="lpstr">
      <vt:lpstr>Gallery</vt:lpstr>
      <vt:lpstr>Office 主题​​</vt:lpstr>
      <vt:lpstr>1_Office 主题​​</vt:lpstr>
      <vt:lpstr>Equation</vt:lpstr>
      <vt:lpstr>第 5 章  运输层(III)</vt:lpstr>
      <vt:lpstr>5.8   TCP的拥塞控制</vt:lpstr>
      <vt:lpstr>拥塞控制与流量控制的关系 </vt:lpstr>
      <vt:lpstr>拥塞控制所起的作用 </vt:lpstr>
      <vt:lpstr>拥塞控制的一般原理 </vt:lpstr>
      <vt:lpstr>开环控制和闭环控制 </vt:lpstr>
      <vt:lpstr>5.8.2  TCP拥塞控制方法</vt:lpstr>
      <vt:lpstr>慢开始算法的原理 </vt:lpstr>
      <vt:lpstr>PowerPoint 演示文稿</vt:lpstr>
      <vt:lpstr>初始CWND的新规定（RFC 5681）</vt:lpstr>
      <vt:lpstr>设置慢开始门限状态变量ssthresh</vt:lpstr>
      <vt:lpstr>当网络出现拥塞时</vt:lpstr>
      <vt:lpstr>慢开始和拥塞避免算法的实现举例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乘法减小multiplicative decrease</vt:lpstr>
      <vt:lpstr>加法增大additive increase </vt:lpstr>
      <vt:lpstr>必须强调指出 </vt:lpstr>
      <vt:lpstr>练习题</vt:lpstr>
      <vt:lpstr>答案</vt:lpstr>
      <vt:lpstr>2.  快重传和快恢复</vt:lpstr>
      <vt:lpstr>快重传举例</vt:lpstr>
      <vt:lpstr>快恢复算法 </vt:lpstr>
      <vt:lpstr>从连续收到三个重复的确认转入拥塞避免 </vt:lpstr>
      <vt:lpstr>发送窗口的上限值</vt:lpstr>
      <vt:lpstr>5.8.3 主动队列管理AQM</vt:lpstr>
      <vt:lpstr>随机早期检测 RED—不佳 </vt:lpstr>
      <vt:lpstr>RED 将路由器的到达队列 划分成为三个区域 </vt:lpstr>
      <vt:lpstr>丢弃概率 p 与 THmin 和 Thmax 的关系 </vt:lpstr>
      <vt:lpstr>瞬时队列长度和平均队列长度的区别 </vt:lpstr>
      <vt:lpstr>小结</vt:lpstr>
      <vt:lpstr>经典TCP拥塞控制的性能问题</vt:lpstr>
      <vt:lpstr>TCP-BIC: Binary Increase Congestion</vt:lpstr>
      <vt:lpstr>TCP-BIC 图解</vt:lpstr>
      <vt:lpstr>TCP CUBIC</vt:lpstr>
      <vt:lpstr>CUBIC算法曲线</vt:lpstr>
      <vt:lpstr>拥塞与瓶颈链路带宽</vt:lpstr>
      <vt:lpstr>BBR: Bottleneck Bandwidth and Round-trip             propagation time</vt:lpstr>
      <vt:lpstr>优化点的近似观测</vt:lpstr>
      <vt:lpstr>Max BW和min RTT不能同时被测得</vt:lpstr>
      <vt:lpstr>BDP检测：启动阶段（START_UP）</vt:lpstr>
      <vt:lpstr>BDP检测：排空阶段（DRAIN）</vt:lpstr>
      <vt:lpstr>BDP检测：瓶颈带宽探测（PROBE_BW）</vt:lpstr>
      <vt:lpstr>BDP检测：时延探测（PROBE_RTT）</vt:lpstr>
      <vt:lpstr>BBR状态机</vt:lpstr>
      <vt:lpstr>TCP存在的问题</vt:lpstr>
      <vt:lpstr>TCP存在的问题</vt:lpstr>
      <vt:lpstr>QUIC在网络体系结构中的位置</vt:lpstr>
      <vt:lpstr>QUIC包格式介绍（简化）</vt:lpstr>
      <vt:lpstr>连接建立时延优化：简化演示</vt:lpstr>
      <vt:lpstr>明确的包序号和更精确的RTT</vt:lpstr>
      <vt:lpstr>IP地址/端口切换无需重新建立连接</vt:lpstr>
      <vt:lpstr>无队头阻塞的多流复用</vt:lpstr>
      <vt:lpstr>QUIC易于部署和更新</vt:lpstr>
    </vt:vector>
  </TitlesOfParts>
  <Company>NICE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edward fan</cp:lastModifiedBy>
  <cp:revision>771</cp:revision>
  <dcterms:created xsi:type="dcterms:W3CDTF">2004-03-02T12:35:10Z</dcterms:created>
  <dcterms:modified xsi:type="dcterms:W3CDTF">2022-11-14T12:17:02Z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