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A912-31F7-4DC8-BCEB-E979C5B457C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417A-62D6-4081-89CD-C53AA5C5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19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A912-31F7-4DC8-BCEB-E979C5B457C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417A-62D6-4081-89CD-C53AA5C5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56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A912-31F7-4DC8-BCEB-E979C5B457C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417A-62D6-4081-89CD-C53AA5C5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7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A912-31F7-4DC8-BCEB-E979C5B457C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417A-62D6-4081-89CD-C53AA5C5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8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A912-31F7-4DC8-BCEB-E979C5B457C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417A-62D6-4081-89CD-C53AA5C5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8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A912-31F7-4DC8-BCEB-E979C5B457C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417A-62D6-4081-89CD-C53AA5C5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1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A912-31F7-4DC8-BCEB-E979C5B457C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417A-62D6-4081-89CD-C53AA5C5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94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A912-31F7-4DC8-BCEB-E979C5B457C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417A-62D6-4081-89CD-C53AA5C5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28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A912-31F7-4DC8-BCEB-E979C5B457C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417A-62D6-4081-89CD-C53AA5C5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08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A912-31F7-4DC8-BCEB-E979C5B457C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417A-62D6-4081-89CD-C53AA5C5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5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A912-31F7-4DC8-BCEB-E979C5B457C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417A-62D6-4081-89CD-C53AA5C5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31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A912-31F7-4DC8-BCEB-E979C5B457C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2417A-62D6-4081-89CD-C53AA5C5D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4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实验思考题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（熟悉仪器）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输入单元和输出单元分别有什么功能？</a:t>
            </a:r>
          </a:p>
          <a:p>
            <a:pPr eaLnBrk="1" hangingPunct="1"/>
            <a:r>
              <a:rPr lang="zh-CN" altLang="en-US" smtClean="0"/>
              <a:t>用文字或者图形的方式分别描述输入单元和输出单元的输入端、输出端、控制端都由哪些信号组成，每个信号必须满足什么条件？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1061649" y="4206745"/>
            <a:ext cx="741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00"/>
                </a:solidFill>
              </a:rPr>
              <a:t>当</a:t>
            </a:r>
            <a:r>
              <a:rPr lang="en-US" altLang="zh-CN" b="1" dirty="0">
                <a:solidFill>
                  <a:srgbClr val="000000"/>
                </a:solidFill>
              </a:rPr>
              <a:t>RD=IN_B=0 </a:t>
            </a:r>
            <a:r>
              <a:rPr lang="zh-CN" altLang="en-US" b="1" dirty="0">
                <a:solidFill>
                  <a:srgbClr val="000000"/>
                </a:solidFill>
              </a:rPr>
              <a:t>时 三态门控制端为</a:t>
            </a:r>
            <a:r>
              <a:rPr lang="en-US" altLang="zh-CN" b="1" dirty="0">
                <a:solidFill>
                  <a:srgbClr val="000000"/>
                </a:solidFill>
              </a:rPr>
              <a:t>0</a:t>
            </a:r>
            <a:r>
              <a:rPr lang="zh-CN" altLang="en-US" b="1" dirty="0">
                <a:solidFill>
                  <a:srgbClr val="000000"/>
                </a:solidFill>
              </a:rPr>
              <a:t>，允许数据输出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838200" y="5027160"/>
            <a:ext cx="82867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  </a:t>
            </a:r>
            <a:r>
              <a:rPr lang="en-US" altLang="zh-CN" sz="2800" b="1" dirty="0" smtClean="0"/>
              <a:t>LED _B=0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IOW(WR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输入脉冲 下降沿  显示数据</a:t>
            </a:r>
            <a:br>
              <a:rPr lang="zh-CN" altLang="en-US" sz="2800" b="1" dirty="0"/>
            </a:br>
            <a:r>
              <a:rPr lang="zh-CN" altLang="en-US" sz="2800" b="1" dirty="0"/>
              <a:t>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314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4000" dirty="0" smtClean="0"/>
              <a:t>1</a:t>
            </a:r>
            <a:r>
              <a:rPr lang="zh-CN" altLang="en-US" sz="4000" dirty="0"/>
              <a:t>、</a:t>
            </a:r>
            <a:r>
              <a:rPr lang="zh-CN" altLang="en-US" sz="4000" dirty="0" smtClean="0"/>
              <a:t>请</a:t>
            </a:r>
            <a:r>
              <a:rPr lang="zh-CN" altLang="en-US" sz="4000" dirty="0"/>
              <a:t>指明实验中数据的流向</a:t>
            </a:r>
            <a:br>
              <a:rPr lang="zh-CN" altLang="en-US" sz="4000" dirty="0"/>
            </a:br>
            <a:r>
              <a:rPr lang="en-US" altLang="zh-CN" sz="4000" dirty="0"/>
              <a:t>2. </a:t>
            </a:r>
            <a:r>
              <a:rPr lang="zh-CN" altLang="en-US" sz="4000" dirty="0"/>
              <a:t>锁存器</a:t>
            </a:r>
            <a:r>
              <a:rPr lang="en-US" altLang="zh-CN" sz="4000" dirty="0"/>
              <a:t>A</a:t>
            </a:r>
            <a:r>
              <a:rPr lang="zh-CN" altLang="en-US" sz="4000" dirty="0"/>
              <a:t>、 </a:t>
            </a:r>
            <a:r>
              <a:rPr lang="en-US" altLang="zh-CN" sz="4000" dirty="0"/>
              <a:t>B</a:t>
            </a:r>
            <a:r>
              <a:rPr lang="zh-CN" altLang="en-US" sz="4000" dirty="0"/>
              <a:t>的作用是什么？在这个实验中</a:t>
            </a:r>
            <a:br>
              <a:rPr lang="zh-CN" altLang="en-US" sz="4000" dirty="0"/>
            </a:br>
            <a:r>
              <a:rPr lang="zh-CN" altLang="en-US" sz="4000" dirty="0"/>
              <a:t>能否取消这两个芯片？</a:t>
            </a:r>
            <a:br>
              <a:rPr lang="zh-CN" altLang="en-US" sz="4000" dirty="0"/>
            </a:br>
            <a:r>
              <a:rPr lang="en-US" altLang="zh-CN" sz="4000" dirty="0"/>
              <a:t>3. </a:t>
            </a:r>
            <a:r>
              <a:rPr lang="zh-CN" altLang="en-US" sz="4000" dirty="0"/>
              <a:t>能否同时往锁存器</a:t>
            </a:r>
            <a:r>
              <a:rPr lang="en-US" altLang="zh-CN" sz="4000" dirty="0"/>
              <a:t>A</a:t>
            </a:r>
            <a:r>
              <a:rPr lang="zh-CN" altLang="en-US" sz="4000" dirty="0"/>
              <a:t>、 </a:t>
            </a:r>
            <a:r>
              <a:rPr lang="en-US" altLang="zh-CN" sz="4000" dirty="0"/>
              <a:t>B</a:t>
            </a:r>
            <a:r>
              <a:rPr lang="zh-CN" altLang="en-US" sz="4000" dirty="0"/>
              <a:t>中存数？</a:t>
            </a:r>
            <a:br>
              <a:rPr lang="zh-CN" altLang="en-US" sz="4000" dirty="0"/>
            </a:br>
            <a:r>
              <a:rPr lang="en-US" altLang="zh-CN" sz="4000" dirty="0"/>
              <a:t>4. </a:t>
            </a:r>
            <a:r>
              <a:rPr lang="zh-CN" altLang="en-US" sz="4000" dirty="0"/>
              <a:t>实验中何时会出现数据冲突现象？如何避免？</a:t>
            </a:r>
            <a:br>
              <a:rPr lang="zh-CN" altLang="en-US" sz="4000" dirty="0"/>
            </a:br>
            <a:r>
              <a:rPr lang="en-US" altLang="zh-CN" sz="4000" dirty="0"/>
              <a:t>5. </a:t>
            </a:r>
            <a:r>
              <a:rPr lang="zh-CN" altLang="en-US" sz="4000" dirty="0"/>
              <a:t>本次实验</a:t>
            </a:r>
            <a:r>
              <a:rPr lang="en-US" altLang="zh-CN" sz="4000" dirty="0"/>
              <a:t>FC</a:t>
            </a:r>
            <a:r>
              <a:rPr lang="zh-CN" altLang="en-US" sz="4000" dirty="0"/>
              <a:t>、 </a:t>
            </a:r>
            <a:r>
              <a:rPr lang="en-US" altLang="zh-CN" sz="4000" dirty="0"/>
              <a:t>FZ</a:t>
            </a:r>
            <a:r>
              <a:rPr lang="zh-CN" altLang="en-US" sz="4000" dirty="0"/>
              <a:t>是输入信号还是输出信号？</a:t>
            </a:r>
            <a:br>
              <a:rPr lang="zh-CN" altLang="en-US" sz="4000" dirty="0"/>
            </a:br>
            <a:r>
              <a:rPr lang="en-US" altLang="zh-CN" sz="4000" dirty="0"/>
              <a:t>6. </a:t>
            </a:r>
            <a:r>
              <a:rPr lang="zh-CN" altLang="en-US" sz="4000" dirty="0"/>
              <a:t>如何观察</a:t>
            </a:r>
            <a:r>
              <a:rPr lang="en-US" altLang="zh-CN" sz="4000" dirty="0"/>
              <a:t>FC</a:t>
            </a:r>
            <a:r>
              <a:rPr lang="zh-CN" altLang="en-US" sz="4000" dirty="0"/>
              <a:t>、 </a:t>
            </a:r>
            <a:r>
              <a:rPr lang="en-US" altLang="zh-CN" sz="4000" dirty="0"/>
              <a:t>FZ</a:t>
            </a:r>
            <a:r>
              <a:rPr lang="zh-CN" altLang="en-US" sz="4000" dirty="0"/>
              <a:t>的值？</a:t>
            </a:r>
            <a:br>
              <a:rPr lang="zh-CN" altLang="en-US" sz="4000" dirty="0"/>
            </a:br>
            <a:r>
              <a:rPr lang="en-US" altLang="zh-CN" sz="4000" dirty="0"/>
              <a:t>7. </a:t>
            </a:r>
            <a:r>
              <a:rPr lang="zh-CN" altLang="en-US" sz="4000" dirty="0"/>
              <a:t>本次实验</a:t>
            </a:r>
            <a:r>
              <a:rPr lang="en-US" altLang="zh-CN" sz="4000" dirty="0"/>
              <a:t>T4</a:t>
            </a:r>
            <a:r>
              <a:rPr lang="zh-CN" altLang="en-US" sz="4000" dirty="0"/>
              <a:t>脉冲的作用有什么？</a:t>
            </a:r>
            <a:r>
              <a:rPr lang="zh-CN" altLang="en-US" sz="4000" dirty="0" smtClean="0"/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5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09800" y="1844676"/>
            <a:ext cx="7772400" cy="4251325"/>
          </a:xfrm>
          <a:blipFill>
            <a:blip r:embed="rId2"/>
            <a:stretch>
              <a:fillRect l="-2039" t="-2152" r="-3529" b="-7604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135188" y="981075"/>
            <a:ext cx="316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 smtClean="0"/>
              <a:t>实验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思考题</a:t>
            </a:r>
            <a:r>
              <a:rPr lang="zh-CN" altLang="en-US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9940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381000"/>
            <a:ext cx="8713788" cy="6216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、若改为用</a:t>
            </a:r>
            <a:r>
              <a:rPr lang="en-US" altLang="zh-CN" smtClean="0"/>
              <a:t>KK</a:t>
            </a:r>
            <a:r>
              <a:rPr lang="zh-CN" altLang="en-US" smtClean="0"/>
              <a:t>开关，手动产生单脉冲来替代</a:t>
            </a:r>
            <a:r>
              <a:rPr lang="en-US" altLang="zh-CN" smtClean="0"/>
              <a:t>T3</a:t>
            </a:r>
            <a:r>
              <a:rPr lang="zh-CN" altLang="en-US" smtClean="0"/>
              <a:t>，应该使用正脉冲（</a:t>
            </a:r>
            <a:r>
              <a:rPr lang="en-US" altLang="zh-CN" smtClean="0"/>
              <a:t>KK+</a:t>
            </a:r>
            <a:r>
              <a:rPr lang="zh-CN" altLang="en-US" smtClean="0"/>
              <a:t>）还是负脉冲（</a:t>
            </a:r>
            <a:r>
              <a:rPr lang="en-US" altLang="zh-CN" smtClean="0"/>
              <a:t>KK-</a:t>
            </a:r>
            <a:r>
              <a:rPr lang="zh-CN" altLang="en-US" smtClean="0"/>
              <a:t>）？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、使用连续脉冲与使用手动单脉冲时有何不同？请说明实际操作有区别的地方。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mtClean="0"/>
              <a:t>6</a:t>
            </a:r>
            <a:r>
              <a:rPr lang="zh-CN" altLang="en-US" smtClean="0"/>
              <a:t>、</a:t>
            </a:r>
            <a:r>
              <a:rPr lang="en-US" altLang="zh-CN" smtClean="0"/>
              <a:t>PC&amp;AR</a:t>
            </a:r>
            <a:r>
              <a:rPr lang="zh-CN" altLang="en-US" smtClean="0"/>
              <a:t>单元的</a:t>
            </a:r>
            <a:r>
              <a:rPr lang="en-US" altLang="zh-CN" smtClean="0"/>
              <a:t>PC_AR</a:t>
            </a:r>
            <a:r>
              <a:rPr lang="zh-CN" altLang="en-US" smtClean="0"/>
              <a:t>控制端在本实验中是否可以不接？如果接应该如何控制？</a:t>
            </a:r>
          </a:p>
        </p:txBody>
      </p:sp>
      <p:grpSp>
        <p:nvGrpSpPr>
          <p:cNvPr id="16387" name="Group 15"/>
          <p:cNvGrpSpPr>
            <a:grpSpLocks/>
          </p:cNvGrpSpPr>
          <p:nvPr/>
        </p:nvGrpSpPr>
        <p:grpSpPr bwMode="auto">
          <a:xfrm>
            <a:off x="3863975" y="2057400"/>
            <a:ext cx="1295400" cy="457200"/>
            <a:chOff x="864" y="1248"/>
            <a:chExt cx="816" cy="288"/>
          </a:xfrm>
        </p:grpSpPr>
        <p:sp>
          <p:nvSpPr>
            <p:cNvPr id="16394" name="Line 4"/>
            <p:cNvSpPr>
              <a:spLocks noChangeShapeType="1"/>
            </p:cNvSpPr>
            <p:nvPr/>
          </p:nvSpPr>
          <p:spPr bwMode="auto">
            <a:xfrm>
              <a:off x="864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5"/>
            <p:cNvSpPr>
              <a:spLocks noChangeShapeType="1"/>
            </p:cNvSpPr>
            <p:nvPr/>
          </p:nvSpPr>
          <p:spPr bwMode="auto">
            <a:xfrm>
              <a:off x="1152" y="12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6"/>
            <p:cNvSpPr>
              <a:spLocks noChangeShapeType="1"/>
            </p:cNvSpPr>
            <p:nvPr/>
          </p:nvSpPr>
          <p:spPr bwMode="auto">
            <a:xfrm>
              <a:off x="1152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7"/>
            <p:cNvSpPr>
              <a:spLocks noChangeShapeType="1"/>
            </p:cNvSpPr>
            <p:nvPr/>
          </p:nvSpPr>
          <p:spPr bwMode="auto">
            <a:xfrm>
              <a:off x="1392" y="12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8"/>
            <p:cNvSpPr>
              <a:spLocks noChangeShapeType="1"/>
            </p:cNvSpPr>
            <p:nvPr/>
          </p:nvSpPr>
          <p:spPr bwMode="auto">
            <a:xfrm>
              <a:off x="1392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88" name="Group 16"/>
          <p:cNvGrpSpPr>
            <a:grpSpLocks/>
          </p:cNvGrpSpPr>
          <p:nvPr/>
        </p:nvGrpSpPr>
        <p:grpSpPr bwMode="auto">
          <a:xfrm>
            <a:off x="6132513" y="1981200"/>
            <a:ext cx="1828800" cy="533400"/>
            <a:chOff x="2928" y="1248"/>
            <a:chExt cx="1152" cy="336"/>
          </a:xfrm>
        </p:grpSpPr>
        <p:sp>
          <p:nvSpPr>
            <p:cNvPr id="16389" name="Line 9"/>
            <p:cNvSpPr>
              <a:spLocks noChangeShapeType="1"/>
            </p:cNvSpPr>
            <p:nvPr/>
          </p:nvSpPr>
          <p:spPr bwMode="auto">
            <a:xfrm>
              <a:off x="2928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0" name="Line 10"/>
            <p:cNvSpPr>
              <a:spLocks noChangeShapeType="1"/>
            </p:cNvSpPr>
            <p:nvPr/>
          </p:nvSpPr>
          <p:spPr bwMode="auto">
            <a:xfrm>
              <a:off x="3408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Line 11"/>
            <p:cNvSpPr>
              <a:spLocks noChangeShapeType="1"/>
            </p:cNvSpPr>
            <p:nvPr/>
          </p:nvSpPr>
          <p:spPr bwMode="auto">
            <a:xfrm>
              <a:off x="3408" y="15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Line 12"/>
            <p:cNvSpPr>
              <a:spLocks noChangeShapeType="1"/>
            </p:cNvSpPr>
            <p:nvPr/>
          </p:nvSpPr>
          <p:spPr bwMode="auto">
            <a:xfrm>
              <a:off x="3648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Line 13"/>
            <p:cNvSpPr>
              <a:spLocks noChangeShapeType="1"/>
            </p:cNvSpPr>
            <p:nvPr/>
          </p:nvSpPr>
          <p:spPr bwMode="auto">
            <a:xfrm>
              <a:off x="364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168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实验三思考题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685800" y="1639957"/>
            <a:ext cx="10394707" cy="418437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IN</a:t>
            </a:r>
            <a:r>
              <a:rPr lang="zh-CN" altLang="en-US" dirty="0"/>
              <a:t>单元的数据输入应该接数据总线还是</a:t>
            </a:r>
            <a:r>
              <a:rPr lang="en-US" altLang="zh-CN" dirty="0"/>
              <a:t>CPU</a:t>
            </a:r>
            <a:r>
              <a:rPr lang="zh-CN" altLang="en-US" dirty="0"/>
              <a:t>内总线，为什么？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ALU_B</a:t>
            </a:r>
            <a:r>
              <a:rPr lang="zh-CN" altLang="en-US" dirty="0"/>
              <a:t>可否不接？如果不接是什么情况？如果接了要如何控制？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OUT</a:t>
            </a:r>
            <a:r>
              <a:rPr lang="zh-CN" altLang="en-US" dirty="0"/>
              <a:t>单元与</a:t>
            </a:r>
            <a:r>
              <a:rPr lang="en-US" altLang="zh-CN" dirty="0"/>
              <a:t>MEM</a:t>
            </a:r>
            <a:r>
              <a:rPr lang="zh-CN" altLang="en-US" dirty="0"/>
              <a:t>单元均由读写逻辑控制，可否实现存储器内容输出到</a:t>
            </a:r>
            <a:r>
              <a:rPr lang="en-US" altLang="zh-CN" dirty="0"/>
              <a:t>LED</a:t>
            </a:r>
            <a:r>
              <a:rPr lang="zh-CN" altLang="en-US" dirty="0"/>
              <a:t>数码管？为什么？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/>
              <a:t>IN</a:t>
            </a:r>
            <a:r>
              <a:rPr lang="zh-CN" altLang="en-US" dirty="0"/>
              <a:t>单元与</a:t>
            </a:r>
            <a:r>
              <a:rPr lang="en-US" altLang="zh-CN" dirty="0"/>
              <a:t>OUT</a:t>
            </a:r>
            <a:r>
              <a:rPr lang="zh-CN" altLang="en-US" dirty="0"/>
              <a:t>单元均由读写逻辑控制，可否实现手动输入内容输出到</a:t>
            </a:r>
            <a:r>
              <a:rPr lang="en-US" altLang="zh-CN" dirty="0"/>
              <a:t>LED</a:t>
            </a:r>
            <a:r>
              <a:rPr lang="zh-CN" altLang="en-US" dirty="0"/>
              <a:t>数码管？为什么？</a:t>
            </a:r>
          </a:p>
        </p:txBody>
      </p:sp>
    </p:spTree>
    <p:extLst>
      <p:ext uri="{BB962C8B-B14F-4D97-AF65-F5344CB8AC3E}">
        <p14:creationId xmlns:p14="http://schemas.microsoft.com/office/powerpoint/2010/main" val="39186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实验四思考题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685800" y="1639957"/>
            <a:ext cx="10394707" cy="418437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在连续脉冲下，</a:t>
            </a:r>
            <a:r>
              <a:rPr lang="en-US" altLang="zh-CN" dirty="0" smtClean="0"/>
              <a:t>A+B(</a:t>
            </a:r>
            <a:r>
              <a:rPr lang="zh-CN" altLang="en-US" dirty="0" smtClean="0"/>
              <a:t>逻辑加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zh-CN" altLang="en-US" dirty="0"/>
              <a:t>运算结果能否直接存入</a:t>
            </a:r>
            <a:r>
              <a:rPr lang="en-US" altLang="zh-CN" dirty="0"/>
              <a:t>A</a:t>
            </a:r>
            <a:r>
              <a:rPr lang="zh-CN" altLang="en-US" dirty="0"/>
              <a:t>或者</a:t>
            </a:r>
            <a:r>
              <a:rPr lang="en-US" altLang="zh-CN" dirty="0"/>
              <a:t>B</a:t>
            </a:r>
            <a:r>
              <a:rPr lang="zh-CN" altLang="en-US" dirty="0"/>
              <a:t>寄存器，为什么？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在连续脉冲下，是否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做任何运算都能直接存入</a:t>
            </a:r>
            <a:r>
              <a:rPr lang="en-US" altLang="zh-CN" dirty="0"/>
              <a:t>A</a:t>
            </a:r>
            <a:r>
              <a:rPr lang="zh-CN" altLang="en-US" dirty="0"/>
              <a:t>或者</a:t>
            </a:r>
            <a:r>
              <a:rPr lang="en-US" altLang="zh-CN" dirty="0"/>
              <a:t>B</a:t>
            </a:r>
            <a:r>
              <a:rPr lang="zh-CN" altLang="en-US" dirty="0"/>
              <a:t>寄存器，为什么？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你是如何实现</a:t>
            </a:r>
            <a:r>
              <a:rPr lang="en-US" altLang="zh-CN" dirty="0"/>
              <a:t>A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⊕</a:t>
            </a:r>
            <a:r>
              <a:rPr lang="en-US" altLang="zh-CN" dirty="0"/>
              <a:t> B</a:t>
            </a:r>
            <a:r>
              <a:rPr lang="zh-CN" altLang="en-US" dirty="0"/>
              <a:t>运算的？请详细描述步骤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在实现</a:t>
            </a:r>
            <a:r>
              <a:rPr lang="en-US" altLang="zh-CN" dirty="0"/>
              <a:t>A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⊕</a:t>
            </a:r>
            <a:r>
              <a:rPr lang="en-US" altLang="zh-CN" dirty="0"/>
              <a:t> B</a:t>
            </a:r>
            <a:r>
              <a:rPr lang="zh-CN" altLang="en-US" dirty="0"/>
              <a:t>运算的过程中需要用到通用寄存器么</a:t>
            </a:r>
            <a:r>
              <a:rPr lang="zh-CN" altLang="en-US" dirty="0" smtClean="0"/>
              <a:t>？若不破坏</a:t>
            </a:r>
            <a:r>
              <a:rPr lang="en-US" altLang="zh-CN" dirty="0" smtClean="0"/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B</a:t>
            </a:r>
            <a:r>
              <a:rPr lang="zh-CN" altLang="en-US" dirty="0" smtClean="0"/>
              <a:t>中原有的数据，最少</a:t>
            </a:r>
            <a:r>
              <a:rPr lang="zh-CN" altLang="en-US" dirty="0"/>
              <a:t>要用到几</a:t>
            </a:r>
            <a:r>
              <a:rPr lang="zh-CN" altLang="en-US" dirty="0" smtClean="0"/>
              <a:t>个寄存器？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0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实验五思考题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如果希望在</a:t>
            </a:r>
            <a:r>
              <a:rPr lang="en-US" altLang="zh-CN" dirty="0" smtClean="0"/>
              <a:t>R0</a:t>
            </a:r>
            <a:r>
              <a:rPr lang="zh-CN" altLang="en-US" dirty="0" smtClean="0"/>
              <a:t>中存数之后检验一下</a:t>
            </a:r>
            <a:r>
              <a:rPr lang="en-US" altLang="zh-CN" dirty="0" smtClean="0"/>
              <a:t>R0</a:t>
            </a:r>
            <a:r>
              <a:rPr lang="zh-CN" altLang="en-US" dirty="0" smtClean="0"/>
              <a:t>的内容应该如何操作？如果希望能将</a:t>
            </a:r>
            <a:r>
              <a:rPr lang="en-US" altLang="zh-CN" dirty="0" smtClean="0"/>
              <a:t>R0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次翻倍后再输出应该如何操作？如果希望将</a:t>
            </a:r>
            <a:r>
              <a:rPr lang="en-US" altLang="zh-CN" dirty="0" smtClean="0"/>
              <a:t>R0</a:t>
            </a:r>
            <a:r>
              <a:rPr lang="zh-CN" altLang="en-US" dirty="0" smtClean="0"/>
              <a:t>多次翻倍，每次翻倍都进行输出又该如何操作？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2.   T2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T4</a:t>
            </a:r>
            <a:r>
              <a:rPr lang="zh-CN" altLang="en-US" dirty="0" smtClean="0"/>
              <a:t>脉冲分别实现那些操作？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3.   </a:t>
            </a:r>
            <a:r>
              <a:rPr lang="zh-CN" altLang="en-US" dirty="0" smtClean="0"/>
              <a:t>实验内容二需要增加哪些连线？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、为什么本次实验不需要用到寄存器</a:t>
            </a:r>
            <a:r>
              <a:rPr lang="en-US" altLang="zh-CN" dirty="0" smtClean="0"/>
              <a:t>PC</a:t>
            </a:r>
            <a:r>
              <a:rPr lang="zh-CN" altLang="en-US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89559-E858-4FFB-914C-DAF2815CC8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7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实验六思考题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820487"/>
            <a:ext cx="9720073" cy="4488873"/>
          </a:xfrm>
        </p:spPr>
        <p:txBody>
          <a:bodyPr>
            <a:no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、若要实现</a:t>
            </a:r>
            <a:r>
              <a:rPr lang="en-US" altLang="zh-CN" sz="2800" b="1" dirty="0" smtClean="0"/>
              <a:t>R0</a:t>
            </a:r>
            <a:r>
              <a:rPr lang="zh-CN" altLang="en-US" sz="2800" b="1" dirty="0" smtClean="0"/>
              <a:t>的内容不断翻倍应该如何修改指令或微指令？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、若要将</a:t>
            </a:r>
            <a:r>
              <a:rPr lang="en-US" altLang="zh-CN" sz="2800" b="1" dirty="0" smtClean="0"/>
              <a:t>ADD</a:t>
            </a:r>
            <a:r>
              <a:rPr lang="zh-CN" altLang="en-US" sz="2800" b="1" dirty="0" smtClean="0"/>
              <a:t>的功能改为</a:t>
            </a:r>
            <a:r>
              <a:rPr lang="en-US" altLang="zh-CN" sz="2800" b="1" dirty="0" smtClean="0"/>
              <a:t>R0+R0</a:t>
            </a:r>
            <a:r>
              <a:rPr lang="zh-CN" altLang="en-US" sz="2800" b="1" dirty="0" smtClean="0"/>
              <a:t>→</a:t>
            </a:r>
            <a:r>
              <a:rPr lang="en-US" altLang="zh-CN" sz="2800" b="1" dirty="0" smtClean="0"/>
              <a:t>R2</a:t>
            </a:r>
            <a:r>
              <a:rPr lang="zh-CN" altLang="en-US" sz="2800" b="1" dirty="0" smtClean="0"/>
              <a:t>，将</a:t>
            </a:r>
            <a:r>
              <a:rPr lang="en-US" altLang="zh-CN" sz="2800" b="1" dirty="0" smtClean="0"/>
              <a:t>OUT</a:t>
            </a:r>
            <a:r>
              <a:rPr lang="zh-CN" altLang="en-US" sz="2800" b="1" dirty="0" smtClean="0"/>
              <a:t>的功能改为</a:t>
            </a:r>
            <a:r>
              <a:rPr lang="en-US" altLang="zh-CN" sz="2800" b="1" dirty="0" smtClean="0"/>
              <a:t>R2</a:t>
            </a:r>
            <a:r>
              <a:rPr lang="zh-CN" altLang="en-US" sz="2800" b="1" dirty="0" smtClean="0"/>
              <a:t>→</a:t>
            </a:r>
            <a:r>
              <a:rPr lang="en-US" altLang="zh-CN" sz="2800" b="1" dirty="0" smtClean="0"/>
              <a:t>OUT</a:t>
            </a:r>
            <a:r>
              <a:rPr lang="zh-CN" altLang="en-US" sz="2800" b="1" dirty="0" smtClean="0"/>
              <a:t>应该如何修改指令或微指令？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IN</a:t>
            </a:r>
            <a:r>
              <a:rPr lang="zh-CN" altLang="en-US" sz="2800" b="1" dirty="0" smtClean="0"/>
              <a:t>输入</a:t>
            </a:r>
            <a:r>
              <a:rPr lang="en-US" altLang="zh-CN" sz="2800" b="1" dirty="0" smtClean="0"/>
              <a:t>01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OUT</a:t>
            </a:r>
            <a:r>
              <a:rPr lang="zh-CN" altLang="en-US" sz="2800" b="1" dirty="0" smtClean="0"/>
              <a:t>输出</a:t>
            </a:r>
            <a:r>
              <a:rPr lang="en-US" altLang="zh-CN" sz="2800" b="1" dirty="0" smtClean="0"/>
              <a:t>02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03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04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05…… </a:t>
            </a:r>
            <a:r>
              <a:rPr lang="zh-CN" altLang="en-US" sz="2800" b="1" dirty="0" smtClean="0"/>
              <a:t>提示：需要用到</a:t>
            </a:r>
            <a:r>
              <a:rPr lang="en-US" altLang="zh-CN" sz="2800" b="1" dirty="0" smtClean="0"/>
              <a:t>STA</a:t>
            </a:r>
            <a:r>
              <a:rPr lang="zh-CN" altLang="en-US" sz="2800" b="1" dirty="0" smtClean="0"/>
              <a:t>机器指令</a:t>
            </a:r>
            <a:endParaRPr lang="en-US" altLang="zh-CN" sz="28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87C0-E542-40EE-9BB5-8E2D6AE170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509</Words>
  <Application>Microsoft Office PowerPoint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宋体</vt:lpstr>
      <vt:lpstr>幼圆</vt:lpstr>
      <vt:lpstr>Arial</vt:lpstr>
      <vt:lpstr>Tahoma</vt:lpstr>
      <vt:lpstr>Wingdings</vt:lpstr>
      <vt:lpstr>Office 主题​​</vt:lpstr>
      <vt:lpstr>实验思考题</vt:lpstr>
      <vt:lpstr>实验0（熟悉仪器）</vt:lpstr>
      <vt:lpstr>实验1思考题</vt:lpstr>
      <vt:lpstr>PowerPoint 演示文稿</vt:lpstr>
      <vt:lpstr>PowerPoint 演示文稿</vt:lpstr>
      <vt:lpstr>实验三思考题</vt:lpstr>
      <vt:lpstr>实验四思考题</vt:lpstr>
      <vt:lpstr>实验五思考题</vt:lpstr>
      <vt:lpstr>实验六思考题</vt:lpstr>
    </vt:vector>
  </TitlesOfParts>
  <Company>Micorosoft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实验思考题</dc:title>
  <dc:creator>Micorosoft</dc:creator>
  <cp:lastModifiedBy>SYL_204_23</cp:lastModifiedBy>
  <cp:revision>5</cp:revision>
  <dcterms:created xsi:type="dcterms:W3CDTF">2023-12-13T14:56:38Z</dcterms:created>
  <dcterms:modified xsi:type="dcterms:W3CDTF">2023-12-21T08:56:19Z</dcterms:modified>
</cp:coreProperties>
</file>