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0" r:id="rId2"/>
    <p:sldMasterId id="2147483832" r:id="rId3"/>
  </p:sldMasterIdLst>
  <p:sldIdLst>
    <p:sldId id="256" r:id="rId4"/>
    <p:sldId id="257" r:id="rId5"/>
    <p:sldId id="258" r:id="rId6"/>
    <p:sldId id="259" r:id="rId7"/>
    <p:sldId id="260" r:id="rId8"/>
    <p:sldId id="261" r:id="rId9"/>
    <p:sldId id="262" r:id="rId10"/>
    <p:sldId id="264" r:id="rId11"/>
    <p:sldId id="263" r:id="rId12"/>
    <p:sldId id="349" r:id="rId13"/>
    <p:sldId id="348" r:id="rId14"/>
    <p:sldId id="350" r:id="rId15"/>
    <p:sldId id="351" r:id="rId16"/>
    <p:sldId id="352" r:id="rId17"/>
    <p:sldId id="353" r:id="rId18"/>
    <p:sldId id="3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263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55336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013141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73599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513894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525733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658664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47895D-8B55-43E3-BA6D-8BC8A28B24CF}"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203897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47895D-8B55-43E3-BA6D-8BC8A28B24CF}" type="slidenum">
              <a:rPr lang="zh-CN" altLang="en-US" smtClean="0"/>
              <a:pPr/>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675039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047140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425932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682384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41653957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519716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876092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947895D-8B55-43E3-BA6D-8BC8A28B24CF}" type="slidenum">
              <a:rPr lang="zh-CN" altLang="en-US" smtClean="0"/>
              <a:pPr/>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00478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539943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256127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49433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5448281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413115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10540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3730705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893940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8564278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666178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3726799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56007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425707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853212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731676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022580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88375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660299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1779680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47895D-8B55-43E3-BA6D-8BC8A28B24CF}" type="slidenum">
              <a:rPr lang="zh-CN" altLang="en-US" smtClean="0"/>
              <a:pPr/>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6784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47895D-8B55-43E3-BA6D-8BC8A28B24CF}" type="slidenum">
              <a:rPr lang="zh-CN" altLang="en-US" smtClean="0"/>
              <a:pPr/>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28464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52580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237770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2976ECA-10CA-4E29-AB2B-F46339B38CBE}" type="datetimeFigureOut">
              <a:rPr lang="zh-CN" altLang="en-US" smtClean="0"/>
              <a:pPr/>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53240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70891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915095329"/>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32976ECA-10CA-4E29-AB2B-F46339B38CBE}" type="datetimeFigureOut">
              <a:rPr lang="zh-CN" altLang="en-US" smtClean="0"/>
              <a:pPr/>
              <a:t>2024/11/14</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947895D-8B55-43E3-BA6D-8BC8A28B24CF}" type="slidenum">
              <a:rPr lang="zh-CN" altLang="en-US" smtClean="0"/>
              <a:pPr/>
              <a:t>‹#›</a:t>
            </a:fld>
            <a:endParaRPr lang="zh-CN" altLang="en-US"/>
          </a:p>
        </p:txBody>
      </p:sp>
    </p:spTree>
    <p:extLst>
      <p:ext uri="{BB962C8B-B14F-4D97-AF65-F5344CB8AC3E}">
        <p14:creationId xmlns:p14="http://schemas.microsoft.com/office/powerpoint/2010/main" val="336775509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 id="214748385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实验三 系统总线</a:t>
            </a:r>
          </a:p>
        </p:txBody>
      </p:sp>
      <p:sp>
        <p:nvSpPr>
          <p:cNvPr id="3" name="副标题 2"/>
          <p:cNvSpPr>
            <a:spLocks noGrp="1"/>
          </p:cNvSpPr>
          <p:nvPr>
            <p:ph type="subTitle" idx="1"/>
          </p:nvPr>
        </p:nvSpPr>
        <p:spPr/>
        <p:txBody>
          <a:bodyPr/>
          <a:lstStyle/>
          <a:p>
            <a:r>
              <a:rPr lang="zh-CN" altLang="en-US" dirty="0"/>
              <a:t>了解总线的控制方式</a:t>
            </a:r>
          </a:p>
        </p:txBody>
      </p:sp>
    </p:spTree>
    <p:extLst>
      <p:ext uri="{BB962C8B-B14F-4D97-AF65-F5344CB8AC3E}">
        <p14:creationId xmlns:p14="http://schemas.microsoft.com/office/powerpoint/2010/main" val="254071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AC14F9D-6EFC-4763-A9F0-AD187380DAB4}"/>
              </a:ext>
            </a:extLst>
          </p:cNvPr>
          <p:cNvSpPr>
            <a:spLocks noGrp="1"/>
          </p:cNvSpPr>
          <p:nvPr>
            <p:ph type="ctrTitle"/>
          </p:nvPr>
        </p:nvSpPr>
        <p:spPr/>
        <p:txBody>
          <a:bodyPr/>
          <a:lstStyle/>
          <a:p>
            <a:r>
              <a:rPr lang="zh-CN" altLang="en-US" dirty="0"/>
              <a:t>实验四 数据通路组成</a:t>
            </a:r>
          </a:p>
        </p:txBody>
      </p:sp>
      <p:sp>
        <p:nvSpPr>
          <p:cNvPr id="7" name="副标题 6">
            <a:extLst>
              <a:ext uri="{FF2B5EF4-FFF2-40B4-BE49-F238E27FC236}">
                <a16:creationId xmlns:a16="http://schemas.microsoft.com/office/drawing/2014/main" id="{58EC1966-2805-49BC-ACA6-9BE38FCF0C52}"/>
              </a:ext>
            </a:extLst>
          </p:cNvPr>
          <p:cNvSpPr>
            <a:spLocks noGrp="1"/>
          </p:cNvSpPr>
          <p:nvPr>
            <p:ph type="subTitle" idx="1"/>
          </p:nvPr>
        </p:nvSpPr>
        <p:spPr/>
        <p:txBody>
          <a:bodyPr/>
          <a:lstStyle/>
          <a:p>
            <a:r>
              <a:rPr lang="zh-CN" altLang="en-US" dirty="0"/>
              <a:t>了解运算中数据的流动</a:t>
            </a:r>
          </a:p>
        </p:txBody>
      </p:sp>
    </p:spTree>
    <p:extLst>
      <p:ext uri="{BB962C8B-B14F-4D97-AF65-F5344CB8AC3E}">
        <p14:creationId xmlns:p14="http://schemas.microsoft.com/office/powerpoint/2010/main" val="242804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C16FA-E12B-4843-B72C-8301DA7CEC03}"/>
              </a:ext>
            </a:extLst>
          </p:cNvPr>
          <p:cNvSpPr>
            <a:spLocks noGrp="1"/>
          </p:cNvSpPr>
          <p:nvPr>
            <p:ph type="title"/>
          </p:nvPr>
        </p:nvSpPr>
        <p:spPr/>
        <p:txBody>
          <a:bodyPr>
            <a:normAutofit fontScale="90000"/>
          </a:bodyPr>
          <a:lstStyle/>
          <a:p>
            <a:r>
              <a:rPr lang="zh-CN" altLang="en-US" dirty="0"/>
              <a:t>实验的主要目的：综合前三个实验</a:t>
            </a:r>
          </a:p>
        </p:txBody>
      </p:sp>
      <p:sp>
        <p:nvSpPr>
          <p:cNvPr id="3" name="内容占位符 2">
            <a:extLst>
              <a:ext uri="{FF2B5EF4-FFF2-40B4-BE49-F238E27FC236}">
                <a16:creationId xmlns:a16="http://schemas.microsoft.com/office/drawing/2014/main" id="{F3738338-6133-4B2B-A849-D089199ED056}"/>
              </a:ext>
            </a:extLst>
          </p:cNvPr>
          <p:cNvSpPr>
            <a:spLocks noGrp="1"/>
          </p:cNvSpPr>
          <p:nvPr>
            <p:ph sz="quarter" idx="13"/>
          </p:nvPr>
        </p:nvSpPr>
        <p:spPr/>
        <p:txBody>
          <a:bodyPr>
            <a:normAutofit/>
          </a:bodyPr>
          <a:lstStyle/>
          <a:p>
            <a:r>
              <a:rPr lang="zh-CN" altLang="en-US" dirty="0"/>
              <a:t>了解数据运算中所涉及的数据流动</a:t>
            </a:r>
            <a:endParaRPr lang="en-US" altLang="zh-CN" dirty="0"/>
          </a:p>
          <a:p>
            <a:pPr lvl="1"/>
            <a:r>
              <a:rPr lang="zh-CN" altLang="en-US" dirty="0"/>
              <a:t>由存储器读出</a:t>
            </a:r>
            <a:endParaRPr lang="en-US" altLang="zh-CN" dirty="0"/>
          </a:p>
          <a:p>
            <a:pPr lvl="1"/>
            <a:r>
              <a:rPr lang="zh-CN" altLang="en-US" dirty="0"/>
              <a:t>存入运算缓冲器</a:t>
            </a:r>
            <a:endParaRPr lang="en-US" altLang="zh-CN" dirty="0"/>
          </a:p>
          <a:p>
            <a:pPr lvl="1"/>
            <a:r>
              <a:rPr lang="zh-CN" altLang="en-US" dirty="0"/>
              <a:t>暂存运算结果</a:t>
            </a:r>
            <a:endParaRPr lang="en-US" altLang="zh-CN" dirty="0"/>
          </a:p>
          <a:p>
            <a:pPr lvl="1"/>
            <a:r>
              <a:rPr lang="zh-CN" altLang="en-US" dirty="0"/>
              <a:t>存入存储器</a:t>
            </a:r>
            <a:endParaRPr lang="en-US" altLang="zh-CN" dirty="0"/>
          </a:p>
          <a:p>
            <a:r>
              <a:rPr lang="zh-CN" altLang="en-US" dirty="0"/>
              <a:t>设计组合运算（异或）的实现方法</a:t>
            </a:r>
            <a:endParaRPr lang="en-US" altLang="zh-CN" dirty="0"/>
          </a:p>
          <a:p>
            <a:pPr lvl="1"/>
            <a:r>
              <a:rPr lang="en-US" altLang="zh-CN" dirty="0"/>
              <a:t>ALU</a:t>
            </a:r>
            <a:r>
              <a:rPr lang="zh-CN" altLang="en-US" dirty="0"/>
              <a:t>不能直接实现的运算分解成步骤（非、与、或）</a:t>
            </a:r>
            <a:endParaRPr lang="en-US" altLang="zh-CN" dirty="0"/>
          </a:p>
          <a:p>
            <a:pPr lvl="1"/>
            <a:r>
              <a:rPr lang="zh-CN" altLang="en-US" dirty="0"/>
              <a:t>暂存中间结果</a:t>
            </a:r>
          </a:p>
        </p:txBody>
      </p:sp>
    </p:spTree>
    <p:extLst>
      <p:ext uri="{BB962C8B-B14F-4D97-AF65-F5344CB8AC3E}">
        <p14:creationId xmlns:p14="http://schemas.microsoft.com/office/powerpoint/2010/main" val="193967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实验中要实现的主要功能</a:t>
            </a:r>
          </a:p>
        </p:txBody>
      </p:sp>
      <p:sp>
        <p:nvSpPr>
          <p:cNvPr id="3" name="内容占位符 2"/>
          <p:cNvSpPr>
            <a:spLocks noGrp="1"/>
          </p:cNvSpPr>
          <p:nvPr>
            <p:ph idx="1"/>
          </p:nvPr>
        </p:nvSpPr>
        <p:spPr/>
        <p:txBody>
          <a:bodyPr>
            <a:normAutofit/>
          </a:bodyPr>
          <a:lstStyle/>
          <a:p>
            <a:r>
              <a:rPr lang="zh-CN" altLang="en-US" dirty="0"/>
              <a:t>数据的输入、输出（</a:t>
            </a:r>
            <a:r>
              <a:rPr lang="en-US" altLang="zh-CN" dirty="0"/>
              <a:t>I/O</a:t>
            </a:r>
            <a:r>
              <a:rPr lang="zh-CN" altLang="en-US" dirty="0"/>
              <a:t>的读写操作）</a:t>
            </a:r>
            <a:endParaRPr lang="en-US" altLang="zh-CN" dirty="0"/>
          </a:p>
          <a:p>
            <a:endParaRPr lang="en-US" altLang="zh-CN" dirty="0"/>
          </a:p>
          <a:p>
            <a:r>
              <a:rPr lang="zh-CN" altLang="en-US" dirty="0"/>
              <a:t>存储器的读写操作</a:t>
            </a:r>
            <a:endParaRPr lang="en-US" altLang="zh-CN" dirty="0"/>
          </a:p>
          <a:p>
            <a:endParaRPr lang="en-US" altLang="zh-CN" dirty="0"/>
          </a:p>
          <a:p>
            <a:r>
              <a:rPr lang="zh-CN" altLang="en-US" dirty="0"/>
              <a:t>运算器的控制和结果暂存</a:t>
            </a:r>
            <a:r>
              <a:rPr lang="en-US" altLang="zh-CN" dirty="0"/>
              <a:t> </a:t>
            </a:r>
            <a:r>
              <a:rPr lang="zh-CN" altLang="en-US" dirty="0"/>
              <a:t>？</a:t>
            </a:r>
            <a:endParaRPr lang="en-US" altLang="zh-CN" dirty="0"/>
          </a:p>
        </p:txBody>
      </p:sp>
    </p:spTree>
    <p:extLst>
      <p:ext uri="{BB962C8B-B14F-4D97-AF65-F5344CB8AC3E}">
        <p14:creationId xmlns:p14="http://schemas.microsoft.com/office/powerpoint/2010/main" val="200613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实验中需要涉及的单元</a:t>
            </a:r>
          </a:p>
        </p:txBody>
      </p:sp>
      <p:sp>
        <p:nvSpPr>
          <p:cNvPr id="4" name="内容占位符 3"/>
          <p:cNvSpPr>
            <a:spLocks noGrp="1"/>
          </p:cNvSpPr>
          <p:nvPr>
            <p:ph sz="quarter" idx="13"/>
          </p:nvPr>
        </p:nvSpPr>
        <p:spPr>
          <a:xfrm>
            <a:off x="685800" y="2063396"/>
            <a:ext cx="5088714" cy="3929900"/>
          </a:xfrm>
        </p:spPr>
        <p:txBody>
          <a:bodyPr>
            <a:normAutofit/>
          </a:bodyPr>
          <a:lstStyle/>
          <a:p>
            <a:r>
              <a:rPr lang="en-US" altLang="zh-CN" dirty="0"/>
              <a:t>IN</a:t>
            </a:r>
            <a:r>
              <a:rPr lang="zh-CN" altLang="en-US" dirty="0"/>
              <a:t>单元</a:t>
            </a:r>
            <a:endParaRPr lang="en-US" altLang="zh-CN" dirty="0"/>
          </a:p>
          <a:p>
            <a:r>
              <a:rPr lang="en-US" altLang="zh-CN" dirty="0"/>
              <a:t>OUT</a:t>
            </a:r>
            <a:r>
              <a:rPr lang="zh-CN" altLang="en-US" dirty="0"/>
              <a:t>单元</a:t>
            </a:r>
            <a:endParaRPr lang="en-US" altLang="zh-CN" dirty="0"/>
          </a:p>
          <a:p>
            <a:endParaRPr lang="en-US" altLang="zh-CN" dirty="0"/>
          </a:p>
          <a:p>
            <a:r>
              <a:rPr lang="en-US" altLang="zh-CN" dirty="0"/>
              <a:t>CON</a:t>
            </a:r>
            <a:r>
              <a:rPr lang="zh-CN" altLang="en-US" dirty="0"/>
              <a:t>单元</a:t>
            </a:r>
            <a:endParaRPr lang="en-US" altLang="zh-CN" dirty="0"/>
          </a:p>
          <a:p>
            <a:r>
              <a:rPr lang="zh-CN" altLang="en-US" dirty="0"/>
              <a:t>时序与操作台</a:t>
            </a:r>
            <a:endParaRPr lang="en-US" altLang="zh-CN" dirty="0"/>
          </a:p>
          <a:p>
            <a:r>
              <a:rPr lang="zh-CN" altLang="en-US" dirty="0"/>
              <a:t>扩展单元</a:t>
            </a:r>
            <a:endParaRPr lang="en-US" altLang="zh-CN" dirty="0"/>
          </a:p>
          <a:p>
            <a:r>
              <a:rPr lang="zh-CN" altLang="en-US" dirty="0"/>
              <a:t>控制总线</a:t>
            </a:r>
            <a:endParaRPr lang="en-US" altLang="zh-CN" dirty="0"/>
          </a:p>
        </p:txBody>
      </p:sp>
      <p:sp>
        <p:nvSpPr>
          <p:cNvPr id="5" name="内容占位符 4"/>
          <p:cNvSpPr>
            <a:spLocks noGrp="1"/>
          </p:cNvSpPr>
          <p:nvPr>
            <p:ph sz="quarter" idx="14"/>
          </p:nvPr>
        </p:nvSpPr>
        <p:spPr/>
        <p:txBody>
          <a:bodyPr>
            <a:normAutofit lnSpcReduction="10000"/>
          </a:bodyPr>
          <a:lstStyle/>
          <a:p>
            <a:r>
              <a:rPr lang="en-US" altLang="zh-CN" dirty="0"/>
              <a:t>MEM</a:t>
            </a:r>
            <a:r>
              <a:rPr lang="zh-CN" altLang="en-US" dirty="0"/>
              <a:t>单元</a:t>
            </a:r>
            <a:endParaRPr lang="en-US" altLang="zh-CN" dirty="0"/>
          </a:p>
          <a:p>
            <a:r>
              <a:rPr lang="en-US" altLang="zh-CN" dirty="0"/>
              <a:t>PC&amp;AR</a:t>
            </a:r>
            <a:r>
              <a:rPr lang="zh-CN" altLang="en-US" dirty="0"/>
              <a:t>单元</a:t>
            </a:r>
            <a:endParaRPr lang="en-US" altLang="zh-CN" dirty="0"/>
          </a:p>
          <a:p>
            <a:r>
              <a:rPr lang="zh-CN" altLang="en-US" dirty="0"/>
              <a:t>数据总线</a:t>
            </a:r>
            <a:endParaRPr lang="en-US" altLang="zh-CN" dirty="0"/>
          </a:p>
          <a:p>
            <a:r>
              <a:rPr lang="zh-CN" altLang="en-US" dirty="0"/>
              <a:t>地址总线</a:t>
            </a:r>
            <a:endParaRPr lang="en-US" altLang="zh-CN" dirty="0"/>
          </a:p>
          <a:p>
            <a:endParaRPr lang="en-US" altLang="zh-CN" dirty="0"/>
          </a:p>
          <a:p>
            <a:r>
              <a:rPr lang="en-US" altLang="zh-CN" dirty="0"/>
              <a:t>ALU&amp;REG</a:t>
            </a:r>
            <a:r>
              <a:rPr lang="zh-CN" altLang="en-US" dirty="0"/>
              <a:t>单元</a:t>
            </a:r>
            <a:endParaRPr lang="en-US" altLang="zh-CN" dirty="0"/>
          </a:p>
          <a:p>
            <a:r>
              <a:rPr lang="en-US" altLang="zh-CN" dirty="0"/>
              <a:t>CPU</a:t>
            </a:r>
            <a:r>
              <a:rPr lang="zh-CN" altLang="en-US" dirty="0"/>
              <a:t>内总线</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68497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sz="quarter" idx="13"/>
          </p:nvPr>
        </p:nvSpPr>
        <p:spPr>
          <a:xfrm>
            <a:off x="685799" y="2063396"/>
            <a:ext cx="6084277" cy="3407764"/>
          </a:xfrm>
        </p:spPr>
        <p:txBody>
          <a:bodyPr>
            <a:noAutofit/>
          </a:bodyPr>
          <a:lstStyle/>
          <a:p>
            <a:r>
              <a:rPr lang="zh-CN" altLang="en-US" sz="3600" dirty="0"/>
              <a:t>手动输入存入暂存器</a:t>
            </a:r>
            <a:r>
              <a:rPr lang="en-US" altLang="zh-CN" sz="3600" dirty="0"/>
              <a:t>A</a:t>
            </a:r>
            <a:r>
              <a:rPr lang="zh-CN" altLang="en-US" sz="3600" dirty="0"/>
              <a:t>和</a:t>
            </a:r>
            <a:r>
              <a:rPr lang="en-US" altLang="zh-CN" sz="3600" dirty="0"/>
              <a:t>B</a:t>
            </a:r>
          </a:p>
          <a:p>
            <a:r>
              <a:rPr lang="zh-CN" altLang="en-US" sz="3600" dirty="0" smtClean="0"/>
              <a:t>控制</a:t>
            </a:r>
            <a:r>
              <a:rPr lang="en-US" altLang="zh-CN" sz="3600" dirty="0"/>
              <a:t>ALU</a:t>
            </a:r>
            <a:r>
              <a:rPr lang="zh-CN" altLang="en-US" sz="3600" dirty="0"/>
              <a:t>实现</a:t>
            </a:r>
            <a:r>
              <a:rPr lang="en-US" altLang="zh-CN" sz="3600" dirty="0"/>
              <a:t>A+B</a:t>
            </a:r>
          </a:p>
          <a:p>
            <a:r>
              <a:rPr lang="zh-CN" altLang="en-US" sz="3600" dirty="0" smtClean="0"/>
              <a:t>将</a:t>
            </a:r>
            <a:r>
              <a:rPr lang="zh-CN" altLang="en-US" sz="3600" dirty="0"/>
              <a:t>运算结果存进</a:t>
            </a:r>
            <a:r>
              <a:rPr lang="en-US" altLang="zh-CN" sz="3600" dirty="0"/>
              <a:t>A</a:t>
            </a:r>
            <a:r>
              <a:rPr lang="zh-CN" altLang="en-US" sz="3600" dirty="0"/>
              <a:t>或</a:t>
            </a:r>
            <a:r>
              <a:rPr lang="en-US" altLang="zh-CN" sz="3600" dirty="0"/>
              <a:t>B </a:t>
            </a:r>
            <a:r>
              <a:rPr lang="zh-CN" altLang="en-US" sz="3600" dirty="0"/>
              <a:t>？</a:t>
            </a:r>
            <a:endParaRPr lang="en-US" altLang="zh-CN" sz="3600" dirty="0"/>
          </a:p>
          <a:p>
            <a:r>
              <a:rPr lang="zh-CN" altLang="en-US" sz="3600" dirty="0" smtClean="0"/>
              <a:t>将</a:t>
            </a:r>
            <a:r>
              <a:rPr lang="zh-CN" altLang="en-US" sz="3600" dirty="0"/>
              <a:t>运算结果等转存入存储器</a:t>
            </a:r>
          </a:p>
        </p:txBody>
      </p:sp>
      <p:sp>
        <p:nvSpPr>
          <p:cNvPr id="4" name="内容占位符 3"/>
          <p:cNvSpPr>
            <a:spLocks noGrp="1"/>
          </p:cNvSpPr>
          <p:nvPr>
            <p:ph sz="quarter" idx="14"/>
          </p:nvPr>
        </p:nvSpPr>
        <p:spPr>
          <a:xfrm>
            <a:off x="7781191" y="2063396"/>
            <a:ext cx="3156439" cy="2282250"/>
          </a:xfrm>
        </p:spPr>
        <p:txBody>
          <a:bodyPr>
            <a:normAutofit/>
          </a:bodyPr>
          <a:lstStyle/>
          <a:p>
            <a:r>
              <a:rPr lang="zh-CN" altLang="en-US" sz="3600" dirty="0"/>
              <a:t>实现</a:t>
            </a:r>
            <a:r>
              <a:rPr lang="en-US" altLang="zh-CN" sz="3600" dirty="0"/>
              <a:t>A</a:t>
            </a:r>
            <a:r>
              <a:rPr lang="zh-CN" altLang="en-US" sz="3600" dirty="0">
                <a:latin typeface="幼圆" panose="02010509060101010101" pitchFamily="49" charset="-122"/>
                <a:ea typeface="幼圆" panose="02010509060101010101" pitchFamily="49" charset="-122"/>
              </a:rPr>
              <a:t>⊕</a:t>
            </a:r>
            <a:r>
              <a:rPr lang="en-US" altLang="zh-CN" sz="3600" dirty="0"/>
              <a:t>B</a:t>
            </a:r>
            <a:endParaRPr lang="zh-CN" altLang="en-US" sz="3600" dirty="0"/>
          </a:p>
        </p:txBody>
      </p:sp>
    </p:spTree>
    <p:extLst>
      <p:ext uri="{BB962C8B-B14F-4D97-AF65-F5344CB8AC3E}">
        <p14:creationId xmlns:p14="http://schemas.microsoft.com/office/powerpoint/2010/main" val="324397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sz="quarter" idx="13"/>
          </p:nvPr>
        </p:nvSpPr>
        <p:spPr>
          <a:xfrm>
            <a:off x="685800" y="1639957"/>
            <a:ext cx="10394707" cy="4184373"/>
          </a:xfrm>
        </p:spPr>
        <p:txBody>
          <a:bodyPr>
            <a:normAutofit/>
          </a:bodyPr>
          <a:lstStyle/>
          <a:p>
            <a:r>
              <a:rPr lang="zh-CN" altLang="en-US" dirty="0"/>
              <a:t>在连续脉冲下，</a:t>
            </a:r>
            <a:r>
              <a:rPr lang="en-US" altLang="zh-CN" dirty="0"/>
              <a:t>A+B</a:t>
            </a:r>
            <a:r>
              <a:rPr lang="zh-CN" altLang="en-US" dirty="0"/>
              <a:t>的运算结果能否直接存入</a:t>
            </a:r>
            <a:r>
              <a:rPr lang="en-US" altLang="zh-CN" dirty="0"/>
              <a:t>A</a:t>
            </a:r>
            <a:r>
              <a:rPr lang="zh-CN" altLang="en-US" dirty="0"/>
              <a:t>或者</a:t>
            </a:r>
            <a:r>
              <a:rPr lang="en-US" altLang="zh-CN" dirty="0"/>
              <a:t>B</a:t>
            </a:r>
            <a:r>
              <a:rPr lang="zh-CN" altLang="en-US" dirty="0"/>
              <a:t>寄存器，为什么？</a:t>
            </a:r>
            <a:endParaRPr lang="en-US" altLang="zh-CN" dirty="0"/>
          </a:p>
          <a:p>
            <a:endParaRPr lang="en-US" altLang="zh-CN" dirty="0"/>
          </a:p>
          <a:p>
            <a:r>
              <a:rPr lang="zh-CN" altLang="en-US" dirty="0"/>
              <a:t>在连续脉冲下，是否</a:t>
            </a:r>
            <a:r>
              <a:rPr lang="en-US" altLang="zh-CN" dirty="0"/>
              <a:t>A</a:t>
            </a:r>
            <a:r>
              <a:rPr lang="zh-CN" altLang="en-US" dirty="0"/>
              <a:t>和</a:t>
            </a:r>
            <a:r>
              <a:rPr lang="en-US" altLang="zh-CN" dirty="0"/>
              <a:t>B</a:t>
            </a:r>
            <a:r>
              <a:rPr lang="zh-CN" altLang="en-US" dirty="0"/>
              <a:t>做任何运算都能直接存入</a:t>
            </a:r>
            <a:r>
              <a:rPr lang="en-US" altLang="zh-CN" dirty="0"/>
              <a:t>A</a:t>
            </a:r>
            <a:r>
              <a:rPr lang="zh-CN" altLang="en-US" dirty="0"/>
              <a:t>或者</a:t>
            </a:r>
            <a:r>
              <a:rPr lang="en-US" altLang="zh-CN" dirty="0"/>
              <a:t>B</a:t>
            </a:r>
            <a:r>
              <a:rPr lang="zh-CN" altLang="en-US" dirty="0"/>
              <a:t>寄存器，为什么？</a:t>
            </a:r>
            <a:endParaRPr lang="en-US" altLang="zh-CN" dirty="0"/>
          </a:p>
          <a:p>
            <a:endParaRPr lang="en-US" altLang="zh-CN" dirty="0"/>
          </a:p>
          <a:p>
            <a:r>
              <a:rPr lang="zh-CN" altLang="en-US" dirty="0"/>
              <a:t>你是如何实现</a:t>
            </a:r>
            <a:r>
              <a:rPr lang="en-US" altLang="zh-CN" dirty="0"/>
              <a:t>A</a:t>
            </a:r>
            <a:r>
              <a:rPr lang="en-US" altLang="zh-CN" dirty="0">
                <a:latin typeface="幼圆" panose="02010509060101010101" pitchFamily="49" charset="-122"/>
                <a:ea typeface="幼圆" panose="02010509060101010101" pitchFamily="49" charset="-122"/>
              </a:rPr>
              <a:t>⊕</a:t>
            </a:r>
            <a:r>
              <a:rPr lang="en-US" altLang="zh-CN" dirty="0"/>
              <a:t> B</a:t>
            </a:r>
            <a:r>
              <a:rPr lang="zh-CN" altLang="en-US" dirty="0"/>
              <a:t>运算的？请详细描述步骤</a:t>
            </a:r>
            <a:endParaRPr lang="en-US" altLang="zh-CN" dirty="0"/>
          </a:p>
          <a:p>
            <a:endParaRPr lang="en-US" altLang="zh-CN" dirty="0"/>
          </a:p>
          <a:p>
            <a:r>
              <a:rPr lang="zh-CN" altLang="en-US" dirty="0"/>
              <a:t>在实现</a:t>
            </a:r>
            <a:r>
              <a:rPr lang="en-US" altLang="zh-CN" dirty="0"/>
              <a:t>A</a:t>
            </a:r>
            <a:r>
              <a:rPr lang="en-US" altLang="zh-CN" dirty="0">
                <a:latin typeface="幼圆" panose="02010509060101010101" pitchFamily="49" charset="-122"/>
                <a:ea typeface="幼圆" panose="02010509060101010101" pitchFamily="49" charset="-122"/>
              </a:rPr>
              <a:t>⊕</a:t>
            </a:r>
            <a:r>
              <a:rPr lang="en-US" altLang="zh-CN" dirty="0"/>
              <a:t> B</a:t>
            </a:r>
            <a:r>
              <a:rPr lang="zh-CN" altLang="en-US" dirty="0"/>
              <a:t>运算的过程中需要用到通用寄存器么？最少要用到几个？</a:t>
            </a:r>
          </a:p>
        </p:txBody>
      </p:sp>
    </p:spTree>
    <p:extLst>
      <p:ext uri="{BB962C8B-B14F-4D97-AF65-F5344CB8AC3E}">
        <p14:creationId xmlns:p14="http://schemas.microsoft.com/office/powerpoint/2010/main" val="36150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D4166-745F-424D-907A-0FCD82EF63FC}"/>
              </a:ext>
            </a:extLst>
          </p:cNvPr>
          <p:cNvSpPr>
            <a:spLocks noGrp="1"/>
          </p:cNvSpPr>
          <p:nvPr>
            <p:ph type="title"/>
          </p:nvPr>
        </p:nvSpPr>
        <p:spPr>
          <a:xfrm>
            <a:off x="747347" y="246185"/>
            <a:ext cx="10396882" cy="1151965"/>
          </a:xfrm>
        </p:spPr>
        <p:txBody>
          <a:bodyPr/>
          <a:lstStyle/>
          <a:p>
            <a:r>
              <a:rPr lang="zh-CN" altLang="en-US" dirty="0">
                <a:solidFill>
                  <a:schemeClr val="tx1"/>
                </a:solidFill>
              </a:rPr>
              <a:t>检查操作：在</a:t>
            </a:r>
            <a:r>
              <a:rPr lang="zh-CN" altLang="en-US" dirty="0">
                <a:solidFill>
                  <a:schemeClr val="accent1">
                    <a:lumMod val="60000"/>
                    <a:lumOff val="40000"/>
                  </a:schemeClr>
                </a:solidFill>
              </a:rPr>
              <a:t>连续脉冲</a:t>
            </a:r>
            <a:r>
              <a:rPr lang="zh-CN" altLang="en-US" dirty="0">
                <a:solidFill>
                  <a:schemeClr val="tx1"/>
                </a:solidFill>
              </a:rPr>
              <a:t>条件下</a:t>
            </a:r>
          </a:p>
        </p:txBody>
      </p:sp>
      <p:sp>
        <p:nvSpPr>
          <p:cNvPr id="3" name="内容占位符 2">
            <a:extLst>
              <a:ext uri="{FF2B5EF4-FFF2-40B4-BE49-F238E27FC236}">
                <a16:creationId xmlns:a16="http://schemas.microsoft.com/office/drawing/2014/main" id="{AFD53C5F-73C7-49A6-BDFA-149A1E333A88}"/>
              </a:ext>
            </a:extLst>
          </p:cNvPr>
          <p:cNvSpPr>
            <a:spLocks noGrp="1"/>
          </p:cNvSpPr>
          <p:nvPr>
            <p:ph sz="quarter" idx="13"/>
          </p:nvPr>
        </p:nvSpPr>
        <p:spPr>
          <a:xfrm>
            <a:off x="413238" y="1398151"/>
            <a:ext cx="10964008" cy="4431150"/>
          </a:xfrm>
        </p:spPr>
        <p:txBody>
          <a:bodyPr>
            <a:normAutofit fontScale="47500" lnSpcReduction="20000"/>
          </a:bodyPr>
          <a:lstStyle/>
          <a:p>
            <a:pPr marL="342900" lvl="0" indent="-342900" algn="just">
              <a:lnSpc>
                <a:spcPct val="150000"/>
              </a:lnSpc>
              <a:buFont typeface="Wingdings" panose="05000000000000000000" pitchFamily="2" charset="2"/>
              <a:buChar char=""/>
              <a:tabLst>
                <a:tab pos="457200" algn="l"/>
              </a:tabLst>
            </a:pP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输入设备将数据</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data1</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03H</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,data2</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05H</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打入</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R0,R1</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寄存器。</a:t>
            </a:r>
          </a:p>
          <a:p>
            <a:pPr marL="342900" lvl="0" indent="-342900" algn="just">
              <a:lnSpc>
                <a:spcPct val="150000"/>
              </a:lnSpc>
              <a:buFont typeface="Wingdings" panose="05000000000000000000" pitchFamily="2" charset="2"/>
              <a:buChar char=""/>
              <a:tabLst>
                <a:tab pos="457200" algn="l"/>
              </a:tabLst>
            </a:pP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将</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R0</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R1</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寄存器中数据分别写入到存储器的</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01H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02H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地址单元。</a:t>
            </a:r>
          </a:p>
          <a:p>
            <a:pPr marL="342900" lvl="0" indent="-342900" algn="just">
              <a:lnSpc>
                <a:spcPct val="150000"/>
              </a:lnSpc>
              <a:buFont typeface="Wingdings" panose="05000000000000000000" pitchFamily="2" charset="2"/>
              <a:buChar char=""/>
              <a:tabLst>
                <a:tab pos="457200" algn="l"/>
              </a:tabLst>
            </a:pP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将存储器</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01H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02H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地址单元中的数据置入运算器的</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中，完成以下运算：</a:t>
            </a:r>
          </a:p>
          <a:p>
            <a:pPr marL="457200" indent="457200" algn="just">
              <a:lnSpc>
                <a:spcPct val="150000"/>
              </a:lnSpc>
            </a:pP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A + B</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latin typeface="Calibri" panose="020F0502020204030204" pitchFamily="34" charset="0"/>
                <a:ea typeface="宋体" panose="02010600030101010101" pitchFamily="2" charset="-122"/>
                <a:cs typeface="Times New Roman" panose="02020603050405020304" pitchFamily="18" charset="0"/>
              </a:rPr>
              <a:t>A</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5100" b="1" kern="100" dirty="0">
                <a:effectLst/>
                <a:latin typeface="Calibri" panose="020F0502020204030204" pitchFamily="34" charset="0"/>
                <a:ea typeface="宋体" panose="02010600030101010101" pitchFamily="2" charset="-122"/>
                <a:cs typeface="Times New Roman" panose="02020603050405020304" pitchFamily="18" charset="0"/>
              </a:rPr>
              <a:t>为逻辑加）</a:t>
            </a:r>
            <a:endPar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Wingdings" panose="05000000000000000000" pitchFamily="2" charset="2"/>
              <a:buChar char=""/>
              <a:tabLst>
                <a:tab pos="457200" algn="l"/>
              </a:tabLst>
            </a:pP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运算正常后，写入到存储器</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03H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地址单元。 </a:t>
            </a:r>
          </a:p>
          <a:p>
            <a:pPr marL="342900" lvl="0" indent="-342900" algn="just">
              <a:lnSpc>
                <a:spcPct val="150000"/>
              </a:lnSpc>
              <a:buFont typeface="Wingdings" panose="05000000000000000000" pitchFamily="2" charset="2"/>
              <a:buChar char=""/>
              <a:tabLst>
                <a:tab pos="457200" algn="l"/>
              </a:tabLst>
            </a:pP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将存储器</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03H</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地址单元中数据打入</a:t>
            </a:r>
            <a:r>
              <a:rPr lang="en-US" altLang="zh-CN" sz="5100" b="1" kern="100" dirty="0">
                <a:effectLst/>
                <a:latin typeface="Calibri" panose="020F0502020204030204" pitchFamily="34" charset="0"/>
                <a:ea typeface="宋体" panose="02010600030101010101" pitchFamily="2" charset="-122"/>
                <a:cs typeface="Times New Roman" panose="02020603050405020304" pitchFamily="18" charset="0"/>
              </a:rPr>
              <a:t>R2</a:t>
            </a:r>
            <a:r>
              <a:rPr lang="zh-CN" altLang="zh-CN" sz="5100" b="1" kern="100" dirty="0">
                <a:effectLst/>
                <a:latin typeface="Calibri" panose="020F0502020204030204" pitchFamily="34" charset="0"/>
                <a:ea typeface="宋体" panose="02010600030101010101" pitchFamily="2" charset="-122"/>
                <a:cs typeface="Times New Roman" panose="02020603050405020304" pitchFamily="18" charset="0"/>
              </a:rPr>
              <a:t>寄存器。 </a:t>
            </a:r>
          </a:p>
          <a:p>
            <a:endParaRPr lang="zh-CN" altLang="en-US" dirty="0"/>
          </a:p>
        </p:txBody>
      </p:sp>
    </p:spTree>
    <p:extLst>
      <p:ext uri="{BB962C8B-B14F-4D97-AF65-F5344CB8AC3E}">
        <p14:creationId xmlns:p14="http://schemas.microsoft.com/office/powerpoint/2010/main" val="377274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实验的主要目的</a:t>
            </a:r>
          </a:p>
        </p:txBody>
      </p:sp>
      <p:sp>
        <p:nvSpPr>
          <p:cNvPr id="3" name="内容占位符 2"/>
          <p:cNvSpPr>
            <a:spLocks noGrp="1"/>
          </p:cNvSpPr>
          <p:nvPr>
            <p:ph idx="1"/>
          </p:nvPr>
        </p:nvSpPr>
        <p:spPr>
          <a:xfrm>
            <a:off x="685800" y="2063396"/>
            <a:ext cx="10396883" cy="3621124"/>
          </a:xfrm>
        </p:spPr>
        <p:txBody>
          <a:bodyPr>
            <a:normAutofit/>
          </a:bodyPr>
          <a:lstStyle/>
          <a:p>
            <a:r>
              <a:rPr lang="zh-CN" altLang="en-US" dirty="0"/>
              <a:t>了解各种总线的功能</a:t>
            </a:r>
            <a:endParaRPr lang="en-US" altLang="zh-CN" dirty="0"/>
          </a:p>
          <a:p>
            <a:pPr lvl="1"/>
            <a:r>
              <a:rPr lang="en-US" altLang="zh-CN" dirty="0"/>
              <a:t>CPU</a:t>
            </a:r>
            <a:r>
              <a:rPr lang="zh-CN" altLang="en-US" dirty="0"/>
              <a:t>内总线</a:t>
            </a:r>
            <a:endParaRPr lang="en-US" altLang="zh-CN" dirty="0"/>
          </a:p>
          <a:p>
            <a:pPr lvl="1"/>
            <a:r>
              <a:rPr lang="zh-CN" altLang="en-US" dirty="0"/>
              <a:t>数据总线</a:t>
            </a:r>
            <a:endParaRPr lang="en-US" altLang="zh-CN" dirty="0"/>
          </a:p>
          <a:p>
            <a:pPr lvl="1"/>
            <a:r>
              <a:rPr lang="zh-CN" altLang="en-US" dirty="0"/>
              <a:t>地址总线</a:t>
            </a:r>
            <a:endParaRPr lang="en-US" altLang="zh-CN" dirty="0"/>
          </a:p>
          <a:p>
            <a:pPr lvl="1"/>
            <a:r>
              <a:rPr lang="zh-CN" altLang="en-US" dirty="0"/>
              <a:t>控制总线</a:t>
            </a:r>
            <a:endParaRPr lang="en-US" altLang="zh-CN" dirty="0"/>
          </a:p>
          <a:p>
            <a:endParaRPr lang="en-US" altLang="zh-CN" dirty="0"/>
          </a:p>
          <a:p>
            <a:r>
              <a:rPr lang="zh-CN" altLang="en-US" dirty="0"/>
              <a:t>了解输入、输出和存储器、寄存器都通过总线相连时如何实现总线功能的控制以及避免总线冲突</a:t>
            </a:r>
          </a:p>
        </p:txBody>
      </p:sp>
    </p:spTree>
    <p:extLst>
      <p:ext uri="{BB962C8B-B14F-4D97-AF65-F5344CB8AC3E}">
        <p14:creationId xmlns:p14="http://schemas.microsoft.com/office/powerpoint/2010/main" val="172735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实验中要实现的主要功能</a:t>
            </a:r>
          </a:p>
        </p:txBody>
      </p:sp>
      <p:sp>
        <p:nvSpPr>
          <p:cNvPr id="3" name="内容占位符 2"/>
          <p:cNvSpPr>
            <a:spLocks noGrp="1"/>
          </p:cNvSpPr>
          <p:nvPr>
            <p:ph idx="1"/>
          </p:nvPr>
        </p:nvSpPr>
        <p:spPr/>
        <p:txBody>
          <a:bodyPr/>
          <a:lstStyle/>
          <a:p>
            <a:r>
              <a:rPr lang="zh-CN" altLang="en-US" dirty="0"/>
              <a:t>数据的输入、输出（</a:t>
            </a:r>
            <a:r>
              <a:rPr lang="en-US" altLang="zh-CN" dirty="0"/>
              <a:t>I/O</a:t>
            </a:r>
            <a:r>
              <a:rPr lang="zh-CN" altLang="en-US" dirty="0"/>
              <a:t>的读写操作）</a:t>
            </a:r>
            <a:endParaRPr lang="en-US" altLang="zh-CN" dirty="0"/>
          </a:p>
          <a:p>
            <a:endParaRPr lang="en-US" altLang="zh-CN" dirty="0"/>
          </a:p>
          <a:p>
            <a:r>
              <a:rPr lang="zh-CN" altLang="en-US" dirty="0"/>
              <a:t>存储器的读写操作</a:t>
            </a:r>
            <a:endParaRPr lang="en-US" altLang="zh-CN" dirty="0"/>
          </a:p>
          <a:p>
            <a:endParaRPr lang="en-US" altLang="zh-CN" dirty="0"/>
          </a:p>
          <a:p>
            <a:r>
              <a:rPr lang="zh-CN" altLang="en-US" dirty="0"/>
              <a:t>寄存器的读写操作</a:t>
            </a:r>
          </a:p>
        </p:txBody>
      </p:sp>
    </p:spTree>
    <p:extLst>
      <p:ext uri="{BB962C8B-B14F-4D97-AF65-F5344CB8AC3E}">
        <p14:creationId xmlns:p14="http://schemas.microsoft.com/office/powerpoint/2010/main" val="764261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实验中需要涉及的单元</a:t>
            </a:r>
          </a:p>
        </p:txBody>
      </p:sp>
      <p:sp>
        <p:nvSpPr>
          <p:cNvPr id="4" name="内容占位符 3"/>
          <p:cNvSpPr>
            <a:spLocks noGrp="1"/>
          </p:cNvSpPr>
          <p:nvPr>
            <p:ph sz="quarter" idx="13"/>
          </p:nvPr>
        </p:nvSpPr>
        <p:spPr>
          <a:xfrm>
            <a:off x="685800" y="2063396"/>
            <a:ext cx="5088714" cy="3929900"/>
          </a:xfrm>
        </p:spPr>
        <p:txBody>
          <a:bodyPr>
            <a:normAutofit/>
          </a:bodyPr>
          <a:lstStyle/>
          <a:p>
            <a:r>
              <a:rPr lang="en-US" altLang="zh-CN" dirty="0"/>
              <a:t>IN</a:t>
            </a:r>
            <a:r>
              <a:rPr lang="zh-CN" altLang="en-US" dirty="0"/>
              <a:t>单元</a:t>
            </a:r>
            <a:endParaRPr lang="en-US" altLang="zh-CN" dirty="0"/>
          </a:p>
          <a:p>
            <a:r>
              <a:rPr lang="en-US" altLang="zh-CN" dirty="0"/>
              <a:t>OUT</a:t>
            </a:r>
            <a:r>
              <a:rPr lang="zh-CN" altLang="en-US" dirty="0"/>
              <a:t>单元</a:t>
            </a:r>
            <a:endParaRPr lang="en-US" altLang="zh-CN" dirty="0"/>
          </a:p>
          <a:p>
            <a:endParaRPr lang="en-US" altLang="zh-CN" dirty="0"/>
          </a:p>
          <a:p>
            <a:r>
              <a:rPr lang="en-US" altLang="zh-CN" dirty="0"/>
              <a:t>CON</a:t>
            </a:r>
            <a:r>
              <a:rPr lang="zh-CN" altLang="en-US" dirty="0"/>
              <a:t>单元</a:t>
            </a:r>
            <a:endParaRPr lang="en-US" altLang="zh-CN" dirty="0"/>
          </a:p>
          <a:p>
            <a:r>
              <a:rPr lang="zh-CN" altLang="en-US" dirty="0"/>
              <a:t>时序与操作台</a:t>
            </a:r>
            <a:endParaRPr lang="en-US" altLang="zh-CN" dirty="0"/>
          </a:p>
          <a:p>
            <a:r>
              <a:rPr lang="zh-CN" altLang="en-US" dirty="0"/>
              <a:t>扩展单元</a:t>
            </a:r>
            <a:endParaRPr lang="en-US" altLang="zh-CN" dirty="0"/>
          </a:p>
          <a:p>
            <a:r>
              <a:rPr lang="zh-CN" altLang="en-US" dirty="0"/>
              <a:t>控制总线</a:t>
            </a:r>
            <a:endParaRPr lang="en-US" altLang="zh-CN" dirty="0"/>
          </a:p>
        </p:txBody>
      </p:sp>
      <p:sp>
        <p:nvSpPr>
          <p:cNvPr id="5" name="内容占位符 4"/>
          <p:cNvSpPr>
            <a:spLocks noGrp="1"/>
          </p:cNvSpPr>
          <p:nvPr>
            <p:ph sz="quarter" idx="14"/>
          </p:nvPr>
        </p:nvSpPr>
        <p:spPr/>
        <p:txBody>
          <a:bodyPr>
            <a:normAutofit lnSpcReduction="10000"/>
          </a:bodyPr>
          <a:lstStyle/>
          <a:p>
            <a:r>
              <a:rPr lang="en-US" altLang="zh-CN" dirty="0"/>
              <a:t>MEM</a:t>
            </a:r>
            <a:r>
              <a:rPr lang="zh-CN" altLang="en-US" dirty="0"/>
              <a:t>单元</a:t>
            </a:r>
            <a:endParaRPr lang="en-US" altLang="zh-CN" dirty="0"/>
          </a:p>
          <a:p>
            <a:r>
              <a:rPr lang="en-US" altLang="zh-CN" dirty="0"/>
              <a:t>PC&amp;AR</a:t>
            </a:r>
            <a:r>
              <a:rPr lang="zh-CN" altLang="en-US" dirty="0"/>
              <a:t>单元</a:t>
            </a:r>
            <a:endParaRPr lang="en-US" altLang="zh-CN" dirty="0"/>
          </a:p>
          <a:p>
            <a:r>
              <a:rPr lang="zh-CN" altLang="en-US" dirty="0"/>
              <a:t>数据总线</a:t>
            </a:r>
            <a:endParaRPr lang="en-US" altLang="zh-CN" dirty="0"/>
          </a:p>
          <a:p>
            <a:r>
              <a:rPr lang="zh-CN" altLang="en-US" dirty="0"/>
              <a:t>地址总线</a:t>
            </a:r>
            <a:endParaRPr lang="en-US" altLang="zh-CN" dirty="0"/>
          </a:p>
          <a:p>
            <a:endParaRPr lang="en-US" altLang="zh-CN" dirty="0"/>
          </a:p>
          <a:p>
            <a:r>
              <a:rPr lang="en-US" altLang="zh-CN" dirty="0"/>
              <a:t>ALU&amp;REG</a:t>
            </a:r>
            <a:r>
              <a:rPr lang="zh-CN" altLang="en-US" dirty="0"/>
              <a:t>单元</a:t>
            </a:r>
            <a:endParaRPr lang="en-US" altLang="zh-CN" dirty="0"/>
          </a:p>
          <a:p>
            <a:r>
              <a:rPr lang="en-US" altLang="zh-CN" dirty="0"/>
              <a:t>CPU</a:t>
            </a:r>
            <a:r>
              <a:rPr lang="zh-CN" altLang="en-US" dirty="0"/>
              <a:t>内总线</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4150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ALU&amp;REG</a:t>
            </a:r>
            <a:r>
              <a:rPr lang="zh-CN" altLang="en-US" dirty="0"/>
              <a:t>（</a:t>
            </a:r>
            <a:r>
              <a:rPr lang="en-US" altLang="zh-CN" dirty="0"/>
              <a:t>P8</a:t>
            </a:r>
            <a:r>
              <a:rPr lang="zh-CN" altLang="en-US" dirty="0"/>
              <a:t>）</a:t>
            </a:r>
          </a:p>
        </p:txBody>
      </p:sp>
      <p:sp>
        <p:nvSpPr>
          <p:cNvPr id="6" name="内容占位符 5"/>
          <p:cNvSpPr>
            <a:spLocks noGrp="1"/>
          </p:cNvSpPr>
          <p:nvPr>
            <p:ph sz="quarter" idx="13"/>
          </p:nvPr>
        </p:nvSpPr>
        <p:spPr>
          <a:xfrm>
            <a:off x="1480930" y="1837765"/>
            <a:ext cx="3488635" cy="3532333"/>
          </a:xfrm>
        </p:spPr>
        <p:txBody>
          <a:bodyPr>
            <a:normAutofit/>
          </a:bodyPr>
          <a:lstStyle/>
          <a:p>
            <a:r>
              <a:rPr lang="en-US" altLang="zh-CN" dirty="0"/>
              <a:t>SEL0</a:t>
            </a:r>
            <a:r>
              <a:rPr lang="zh-CN" altLang="en-US" dirty="0"/>
              <a:t>（不接时默认为低）和</a:t>
            </a:r>
            <a:r>
              <a:rPr lang="en-US" altLang="zh-CN" dirty="0"/>
              <a:t>SEL1</a:t>
            </a:r>
            <a:r>
              <a:rPr lang="zh-CN" altLang="en-US" dirty="0"/>
              <a:t>（不接时默认为低）用于选择运算器和寄存器堆的通路</a:t>
            </a:r>
            <a:endParaRPr lang="en-US" altLang="zh-CN" dirty="0"/>
          </a:p>
          <a:p>
            <a:endParaRPr lang="en-US" altLang="zh-CN" dirty="0"/>
          </a:p>
          <a:p>
            <a:r>
              <a:rPr lang="zh-CN" altLang="en-US" dirty="0"/>
              <a:t>当</a:t>
            </a:r>
            <a:r>
              <a:rPr lang="en-US" altLang="zh-CN" dirty="0"/>
              <a:t>SEL1=0</a:t>
            </a:r>
            <a:r>
              <a:rPr lang="zh-CN" altLang="en-US" dirty="0"/>
              <a:t>、</a:t>
            </a:r>
            <a:r>
              <a:rPr lang="en-US" altLang="zh-CN" dirty="0"/>
              <a:t>SEL0=0</a:t>
            </a:r>
            <a:r>
              <a:rPr lang="zh-CN" altLang="en-US" dirty="0"/>
              <a:t>，寄存器堆只能从右口进行操作</a:t>
            </a:r>
          </a:p>
        </p:txBody>
      </p:sp>
      <p:pic>
        <p:nvPicPr>
          <p:cNvPr id="7"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38472" y="1837765"/>
            <a:ext cx="4531230" cy="3532333"/>
          </a:xfrm>
          <a:prstGeom prst="rect">
            <a:avLst/>
          </a:prstGeom>
        </p:spPr>
      </p:pic>
    </p:spTree>
    <p:extLst>
      <p:ext uri="{BB962C8B-B14F-4D97-AF65-F5344CB8AC3E}">
        <p14:creationId xmlns:p14="http://schemas.microsoft.com/office/powerpoint/2010/main" val="1205303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寄存器堆</a:t>
            </a:r>
          </a:p>
        </p:txBody>
      </p:sp>
      <p:pic>
        <p:nvPicPr>
          <p:cNvPr id="4" name="内容占位符 3"/>
          <p:cNvPicPr>
            <a:picLocks noGrp="1" noChangeAspect="1"/>
          </p:cNvPicPr>
          <p:nvPr>
            <p:ph sz="quarter" idx="13"/>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60111" y="1159428"/>
            <a:ext cx="5283280" cy="4447385"/>
          </a:xfrm>
        </p:spPr>
      </p:pic>
      <p:sp>
        <p:nvSpPr>
          <p:cNvPr id="3" name="文本框 2"/>
          <p:cNvSpPr txBox="1"/>
          <p:nvPr/>
        </p:nvSpPr>
        <p:spPr>
          <a:xfrm>
            <a:off x="685801" y="2053709"/>
            <a:ext cx="3000049" cy="1569660"/>
          </a:xfrm>
          <a:prstGeom prst="rect">
            <a:avLst/>
          </a:prstGeom>
          <a:noFill/>
        </p:spPr>
        <p:txBody>
          <a:bodyPr wrap="square" rtlCol="0">
            <a:spAutoFit/>
          </a:bodyPr>
          <a:lstStyle/>
          <a:p>
            <a:r>
              <a:rPr lang="zh-CN" altLang="en-US" sz="3200" dirty="0">
                <a:solidFill>
                  <a:srgbClr val="FF0000"/>
                </a:solidFill>
                <a:latin typeface="+mn-ea"/>
              </a:rPr>
              <a:t>注意：</a:t>
            </a:r>
            <a:endParaRPr lang="en-US" altLang="zh-CN" sz="3200" dirty="0">
              <a:solidFill>
                <a:srgbClr val="FF0000"/>
              </a:solidFill>
              <a:latin typeface="+mn-ea"/>
            </a:endParaRPr>
          </a:p>
          <a:p>
            <a:r>
              <a:rPr lang="en-US" altLang="zh-CN" sz="3200" dirty="0">
                <a:solidFill>
                  <a:srgbClr val="FF0000"/>
                </a:solidFill>
                <a:latin typeface="+mn-ea"/>
              </a:rPr>
              <a:t>R0_B</a:t>
            </a:r>
            <a:r>
              <a:rPr lang="zh-CN" altLang="en-US" sz="3200" dirty="0">
                <a:solidFill>
                  <a:srgbClr val="FF0000"/>
                </a:solidFill>
                <a:latin typeface="+mn-ea"/>
              </a:rPr>
              <a:t>与</a:t>
            </a:r>
            <a:r>
              <a:rPr lang="en-US" altLang="zh-CN" sz="3200" dirty="0">
                <a:solidFill>
                  <a:srgbClr val="FF0000"/>
                </a:solidFill>
                <a:latin typeface="+mn-ea"/>
              </a:rPr>
              <a:t>LDRO</a:t>
            </a:r>
          </a:p>
          <a:p>
            <a:r>
              <a:rPr lang="zh-CN" altLang="en-US" sz="3200" dirty="0">
                <a:solidFill>
                  <a:srgbClr val="FF0000"/>
                </a:solidFill>
                <a:latin typeface="+mn-ea"/>
              </a:rPr>
              <a:t>有何区别？</a:t>
            </a:r>
          </a:p>
        </p:txBody>
      </p:sp>
    </p:spTree>
    <p:extLst>
      <p:ext uri="{BB962C8B-B14F-4D97-AF65-F5344CB8AC3E}">
        <p14:creationId xmlns:p14="http://schemas.microsoft.com/office/powerpoint/2010/main" val="55273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读写控制逻辑</a:t>
            </a:r>
          </a:p>
        </p:txBody>
      </p:sp>
      <p:pic>
        <p:nvPicPr>
          <p:cNvPr id="4" name="内容占位符 3"/>
          <p:cNvPicPr>
            <a:picLocks noGrp="1" noChangeAspect="1" noChangeArrowheads="1"/>
          </p:cNvPicPr>
          <p:nvPr>
            <p:ph sz="quarter" idx="13"/>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476" t="42293" r="33089" b="12391"/>
          <a:stretch/>
        </p:blipFill>
        <p:spPr bwMode="auto">
          <a:xfrm>
            <a:off x="2448951" y="1603138"/>
            <a:ext cx="6296194" cy="387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右大括号 2">
            <a:extLst>
              <a:ext uri="{FF2B5EF4-FFF2-40B4-BE49-F238E27FC236}">
                <a16:creationId xmlns:a16="http://schemas.microsoft.com/office/drawing/2014/main" id="{B879B16D-F510-449D-B671-FE777435D3DC}"/>
              </a:ext>
            </a:extLst>
          </p:cNvPr>
          <p:cNvSpPr/>
          <p:nvPr/>
        </p:nvSpPr>
        <p:spPr>
          <a:xfrm>
            <a:off x="7813964" y="3773978"/>
            <a:ext cx="365760" cy="10141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t>              </a:t>
            </a:r>
            <a:endParaRPr lang="zh-CN" altLang="en-US" dirty="0"/>
          </a:p>
        </p:txBody>
      </p:sp>
      <p:sp>
        <p:nvSpPr>
          <p:cNvPr id="5" name="文本框 4">
            <a:extLst>
              <a:ext uri="{FF2B5EF4-FFF2-40B4-BE49-F238E27FC236}">
                <a16:creationId xmlns:a16="http://schemas.microsoft.com/office/drawing/2014/main" id="{CAEA1563-27CC-432E-8498-454B5811721A}"/>
              </a:ext>
            </a:extLst>
          </p:cNvPr>
          <p:cNvSpPr txBox="1"/>
          <p:nvPr/>
        </p:nvSpPr>
        <p:spPr>
          <a:xfrm>
            <a:off x="8200197" y="3773978"/>
            <a:ext cx="461665" cy="1512502"/>
          </a:xfrm>
          <a:prstGeom prst="rect">
            <a:avLst/>
          </a:prstGeom>
          <a:noFill/>
        </p:spPr>
        <p:txBody>
          <a:bodyPr vert="eaVert" wrap="square" rtlCol="0">
            <a:spAutoFit/>
          </a:bodyPr>
          <a:lstStyle/>
          <a:p>
            <a:r>
              <a:rPr lang="zh-CN" altLang="en-US" dirty="0"/>
              <a:t>也要用起来</a:t>
            </a:r>
          </a:p>
        </p:txBody>
      </p:sp>
    </p:spTree>
    <p:extLst>
      <p:ext uri="{BB962C8B-B14F-4D97-AF65-F5344CB8AC3E}">
        <p14:creationId xmlns:p14="http://schemas.microsoft.com/office/powerpoint/2010/main" val="414181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实验内容</a:t>
            </a:r>
          </a:p>
        </p:txBody>
      </p:sp>
      <p:sp>
        <p:nvSpPr>
          <p:cNvPr id="3" name="内容占位符 2"/>
          <p:cNvSpPr>
            <a:spLocks noGrp="1"/>
          </p:cNvSpPr>
          <p:nvPr>
            <p:ph sz="quarter" idx="13"/>
          </p:nvPr>
        </p:nvSpPr>
        <p:spPr>
          <a:xfrm>
            <a:off x="685800" y="2063396"/>
            <a:ext cx="5591908" cy="3407764"/>
          </a:xfrm>
        </p:spPr>
        <p:txBody>
          <a:bodyPr>
            <a:normAutofit/>
          </a:bodyPr>
          <a:lstStyle/>
          <a:p>
            <a:r>
              <a:rPr lang="zh-CN" altLang="en-US" sz="3200" b="1" dirty="0"/>
              <a:t>手动输入存入寄存器</a:t>
            </a:r>
            <a:endParaRPr lang="en-US" altLang="zh-CN" sz="3200" b="1" dirty="0"/>
          </a:p>
          <a:p>
            <a:r>
              <a:rPr lang="zh-CN" altLang="en-US" sz="3200" b="1" dirty="0" smtClean="0"/>
              <a:t>寄存器</a:t>
            </a:r>
            <a:r>
              <a:rPr lang="zh-CN" altLang="en-US" sz="3200" b="1" dirty="0"/>
              <a:t>内容存入存储器</a:t>
            </a:r>
            <a:endParaRPr lang="en-US" altLang="zh-CN" sz="3200" b="1" dirty="0"/>
          </a:p>
          <a:p>
            <a:r>
              <a:rPr lang="zh-CN" altLang="en-US" sz="3200" b="1" dirty="0" smtClean="0"/>
              <a:t>存储器</a:t>
            </a:r>
            <a:r>
              <a:rPr lang="zh-CN" altLang="en-US" sz="3200" b="1" dirty="0"/>
              <a:t>输入寄存器</a:t>
            </a:r>
            <a:endParaRPr lang="en-US" altLang="zh-CN" sz="3200" b="1" dirty="0"/>
          </a:p>
          <a:p>
            <a:r>
              <a:rPr lang="zh-CN" altLang="en-US" sz="3200" b="1" dirty="0" smtClean="0"/>
              <a:t>寄存器</a:t>
            </a:r>
            <a:r>
              <a:rPr lang="zh-CN" altLang="en-US" sz="3200" b="1" dirty="0"/>
              <a:t>内容输入到</a:t>
            </a:r>
            <a:r>
              <a:rPr lang="en-US" altLang="zh-CN" sz="3200" b="1" dirty="0"/>
              <a:t>LED</a:t>
            </a:r>
            <a:r>
              <a:rPr lang="zh-CN" altLang="en-US" sz="3200" b="1" dirty="0"/>
              <a:t>数码管</a:t>
            </a:r>
          </a:p>
        </p:txBody>
      </p:sp>
      <p:sp>
        <p:nvSpPr>
          <p:cNvPr id="4" name="内容占位符 3"/>
          <p:cNvSpPr>
            <a:spLocks noGrp="1"/>
          </p:cNvSpPr>
          <p:nvPr>
            <p:ph sz="quarter" idx="14"/>
          </p:nvPr>
        </p:nvSpPr>
        <p:spPr>
          <a:xfrm>
            <a:off x="5782954" y="1940304"/>
            <a:ext cx="5770137" cy="3311189"/>
          </a:xfrm>
        </p:spPr>
        <p:txBody>
          <a:bodyPr>
            <a:noAutofit/>
          </a:bodyPr>
          <a:lstStyle/>
          <a:p>
            <a:r>
              <a:rPr lang="zh-CN" altLang="en-US" sz="3200" dirty="0"/>
              <a:t>增加内容</a:t>
            </a:r>
            <a:endParaRPr lang="en-US" altLang="zh-CN" sz="3200" dirty="0"/>
          </a:p>
          <a:p>
            <a:pPr lvl="1"/>
            <a:r>
              <a:rPr lang="zh-CN" altLang="en-US" sz="2800" dirty="0" smtClean="0"/>
              <a:t>通过</a:t>
            </a:r>
            <a:r>
              <a:rPr lang="en-US" altLang="zh-CN" sz="2800" dirty="0"/>
              <a:t>R0</a:t>
            </a:r>
            <a:r>
              <a:rPr lang="zh-CN" altLang="en-US" sz="2800" dirty="0"/>
              <a:t>寄存器将</a:t>
            </a:r>
            <a:r>
              <a:rPr lang="en-US" altLang="zh-CN" sz="2800" dirty="0"/>
              <a:t>01H</a:t>
            </a:r>
            <a:r>
              <a:rPr lang="zh-CN" altLang="en-US" sz="2800" dirty="0"/>
              <a:t>地址的存储器内容转移到</a:t>
            </a:r>
            <a:r>
              <a:rPr lang="en-US" altLang="zh-CN" sz="2800" dirty="0"/>
              <a:t>02H</a:t>
            </a:r>
            <a:r>
              <a:rPr lang="zh-CN" altLang="en-US" sz="2800" dirty="0"/>
              <a:t>地址</a:t>
            </a:r>
            <a:endParaRPr lang="en-US" altLang="zh-CN" sz="2800" dirty="0"/>
          </a:p>
          <a:p>
            <a:pPr lvl="1"/>
            <a:r>
              <a:rPr lang="zh-CN" altLang="en-US" sz="2800" dirty="0" smtClean="0"/>
              <a:t>通过</a:t>
            </a:r>
            <a:r>
              <a:rPr lang="en-US" altLang="zh-CN" sz="2800" dirty="0"/>
              <a:t>03H</a:t>
            </a:r>
            <a:r>
              <a:rPr lang="zh-CN" altLang="en-US" sz="2800" dirty="0"/>
              <a:t>地址的存储器单元将</a:t>
            </a:r>
            <a:r>
              <a:rPr lang="en-US" altLang="zh-CN" sz="2800" dirty="0"/>
              <a:t>R2</a:t>
            </a:r>
            <a:r>
              <a:rPr lang="zh-CN" altLang="en-US" sz="2800" dirty="0"/>
              <a:t>寄存器的内容转移到</a:t>
            </a:r>
            <a:r>
              <a:rPr lang="en-US" altLang="zh-CN" sz="2800" dirty="0"/>
              <a:t>R3</a:t>
            </a:r>
            <a:r>
              <a:rPr lang="zh-CN" altLang="en-US" sz="2800" dirty="0"/>
              <a:t>寄存器</a:t>
            </a:r>
          </a:p>
        </p:txBody>
      </p:sp>
    </p:spTree>
    <p:extLst>
      <p:ext uri="{BB962C8B-B14F-4D97-AF65-F5344CB8AC3E}">
        <p14:creationId xmlns:p14="http://schemas.microsoft.com/office/powerpoint/2010/main" val="143664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p>
        </p:txBody>
      </p:sp>
      <p:sp>
        <p:nvSpPr>
          <p:cNvPr id="3" name="内容占位符 2"/>
          <p:cNvSpPr>
            <a:spLocks noGrp="1"/>
          </p:cNvSpPr>
          <p:nvPr>
            <p:ph sz="quarter" idx="13"/>
          </p:nvPr>
        </p:nvSpPr>
        <p:spPr>
          <a:xfrm>
            <a:off x="685800" y="1639957"/>
            <a:ext cx="10394707" cy="4184373"/>
          </a:xfrm>
        </p:spPr>
        <p:txBody>
          <a:bodyPr>
            <a:normAutofit/>
          </a:bodyPr>
          <a:lstStyle/>
          <a:p>
            <a:r>
              <a:rPr lang="en-US" altLang="zh-CN" dirty="0"/>
              <a:t>IN</a:t>
            </a:r>
            <a:r>
              <a:rPr lang="zh-CN" altLang="en-US" dirty="0"/>
              <a:t>单元的数据输入应该接数据总线还是</a:t>
            </a:r>
            <a:r>
              <a:rPr lang="en-US" altLang="zh-CN" dirty="0"/>
              <a:t>CPU</a:t>
            </a:r>
            <a:r>
              <a:rPr lang="zh-CN" altLang="en-US" dirty="0"/>
              <a:t>内总线，为什么？</a:t>
            </a:r>
            <a:endParaRPr lang="en-US" altLang="zh-CN" dirty="0"/>
          </a:p>
          <a:p>
            <a:endParaRPr lang="en-US" altLang="zh-CN" dirty="0"/>
          </a:p>
          <a:p>
            <a:r>
              <a:rPr lang="en-US" altLang="zh-CN" dirty="0"/>
              <a:t>ALU_B</a:t>
            </a:r>
            <a:r>
              <a:rPr lang="zh-CN" altLang="en-US" dirty="0"/>
              <a:t>可否不接？如果不接是什么情况？如果接了要如何控制？</a:t>
            </a:r>
            <a:endParaRPr lang="en-US" altLang="zh-CN" dirty="0"/>
          </a:p>
          <a:p>
            <a:endParaRPr lang="en-US" altLang="zh-CN" dirty="0"/>
          </a:p>
          <a:p>
            <a:r>
              <a:rPr lang="zh-CN" altLang="en-US" dirty="0"/>
              <a:t>若</a:t>
            </a:r>
            <a:r>
              <a:rPr lang="en-US" altLang="zh-CN" dirty="0"/>
              <a:t>OUT</a:t>
            </a:r>
            <a:r>
              <a:rPr lang="zh-CN" altLang="en-US" dirty="0"/>
              <a:t>单元与</a:t>
            </a:r>
            <a:r>
              <a:rPr lang="en-US" altLang="zh-CN" dirty="0"/>
              <a:t>MEM</a:t>
            </a:r>
            <a:r>
              <a:rPr lang="zh-CN" altLang="en-US" dirty="0"/>
              <a:t>单元均由读写逻辑控制，可否实现存储器内容输出到</a:t>
            </a:r>
            <a:r>
              <a:rPr lang="en-US" altLang="zh-CN" dirty="0"/>
              <a:t>LED</a:t>
            </a:r>
            <a:r>
              <a:rPr lang="zh-CN" altLang="en-US" dirty="0"/>
              <a:t>数码管？为什么？</a:t>
            </a:r>
            <a:endParaRPr lang="en-US" altLang="zh-CN" dirty="0"/>
          </a:p>
          <a:p>
            <a:endParaRPr lang="en-US" altLang="zh-CN" dirty="0"/>
          </a:p>
          <a:p>
            <a:r>
              <a:rPr lang="zh-CN" altLang="en-US" dirty="0"/>
              <a:t>若</a:t>
            </a:r>
            <a:r>
              <a:rPr lang="en-US" altLang="zh-CN" dirty="0"/>
              <a:t>IN</a:t>
            </a:r>
            <a:r>
              <a:rPr lang="zh-CN" altLang="en-US" dirty="0"/>
              <a:t>单元与</a:t>
            </a:r>
            <a:r>
              <a:rPr lang="en-US" altLang="zh-CN" dirty="0"/>
              <a:t>OUT</a:t>
            </a:r>
            <a:r>
              <a:rPr lang="zh-CN" altLang="en-US" dirty="0"/>
              <a:t>单元均由读写逻辑控制，可否实现手动输入内容输出到</a:t>
            </a:r>
            <a:r>
              <a:rPr lang="en-US" altLang="zh-CN" dirty="0"/>
              <a:t>LED</a:t>
            </a:r>
            <a:r>
              <a:rPr lang="zh-CN" altLang="en-US" dirty="0"/>
              <a:t>数码管？为什么？</a:t>
            </a:r>
          </a:p>
        </p:txBody>
      </p:sp>
    </p:spTree>
    <p:extLst>
      <p:ext uri="{BB962C8B-B14F-4D97-AF65-F5344CB8AC3E}">
        <p14:creationId xmlns:p14="http://schemas.microsoft.com/office/powerpoint/2010/main" val="2623055186"/>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TM02900722[[fn=离子会议室]]</Template>
  <TotalTime>659</TotalTime>
  <Words>643</Words>
  <Application>Microsoft Office PowerPoint</Application>
  <PresentationFormat>宽屏</PresentationFormat>
  <Paragraphs>111</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16</vt:i4>
      </vt:variant>
    </vt:vector>
  </HeadingPairs>
  <TitlesOfParts>
    <vt:vector size="28" baseType="lpstr">
      <vt:lpstr>宋体</vt:lpstr>
      <vt:lpstr>幼圆</vt:lpstr>
      <vt:lpstr>Arial</vt:lpstr>
      <vt:lpstr>Calibri</vt:lpstr>
      <vt:lpstr>Calibri Light</vt:lpstr>
      <vt:lpstr>Impact</vt:lpstr>
      <vt:lpstr>Times New Roman</vt:lpstr>
      <vt:lpstr>Wingdings</vt:lpstr>
      <vt:lpstr>Wingdings 2</vt:lpstr>
      <vt:lpstr>HDOfficeLightV0</vt:lpstr>
      <vt:lpstr>1_HDOfficeLightV0</vt:lpstr>
      <vt:lpstr>主要事件</vt:lpstr>
      <vt:lpstr>实验三 系统总线</vt:lpstr>
      <vt:lpstr>实验的主要目的</vt:lpstr>
      <vt:lpstr>实验中要实现的主要功能</vt:lpstr>
      <vt:lpstr>实验中需要涉及的单元</vt:lpstr>
      <vt:lpstr>ALU&amp;REG（P8）</vt:lpstr>
      <vt:lpstr>寄存器堆</vt:lpstr>
      <vt:lpstr>读写控制逻辑</vt:lpstr>
      <vt:lpstr>实验内容</vt:lpstr>
      <vt:lpstr>思考题</vt:lpstr>
      <vt:lpstr>实验四 数据通路组成</vt:lpstr>
      <vt:lpstr>实验的主要目的：综合前三个实验</vt:lpstr>
      <vt:lpstr>实验中要实现的主要功能</vt:lpstr>
      <vt:lpstr>实验中需要涉及的单元</vt:lpstr>
      <vt:lpstr>实验内容</vt:lpstr>
      <vt:lpstr>思考题</vt:lpstr>
      <vt:lpstr>检查操作：在连续脉冲条件下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实验三 系统总线</dc:title>
  <dc:creator>fofo</dc:creator>
  <cp:lastModifiedBy>XMU</cp:lastModifiedBy>
  <cp:revision>38</cp:revision>
  <dcterms:created xsi:type="dcterms:W3CDTF">2017-11-26T11:59:47Z</dcterms:created>
  <dcterms:modified xsi:type="dcterms:W3CDTF">2024-11-14T14:48:07Z</dcterms:modified>
</cp:coreProperties>
</file>