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4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5" autoAdjust="0"/>
    <p:restoredTop sz="94660"/>
  </p:normalViewPr>
  <p:slideViewPr>
    <p:cSldViewPr>
      <p:cViewPr varScale="1">
        <p:scale>
          <a:sx n="85" d="100"/>
          <a:sy n="85" d="100"/>
        </p:scale>
        <p:origin x="12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7C98F-7176-4311-B420-DF84B5F3005C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F4BF1-F62B-4D7E-82A1-21AB93AFE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0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3962400"/>
            <a:ext cx="5638800" cy="1295400"/>
          </a:xfrm>
        </p:spPr>
        <p:txBody>
          <a:bodyPr/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5486400"/>
            <a:ext cx="5638800" cy="609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F55669CB-715B-4518-BA7F-516674B5C3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09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EA1DD-A810-4056-B0F9-BA993C9C2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48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90488"/>
            <a:ext cx="203835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596265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8E841-EC95-44AC-A2F9-F007DAEE00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17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EFF18-5F49-4EA2-8500-7D88C01EF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65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7EB2D-1F68-4FD4-A98C-EDAC534202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95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45604-84F7-46A1-BE30-84FB611E1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03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809C5-D845-423D-8121-AB0115366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9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906D4-226A-414E-9373-0A1722EAB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24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7A768-C105-4B61-9138-098C23BF63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59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EF199-223E-4F85-BBE9-CE17634179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30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F5A25-3153-4F44-9BB3-B7C085D18D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60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90488"/>
            <a:ext cx="6019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2484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fld id="{FA4399ED-2A88-48BB-A046-A163D860F5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幼圆" pitchFamily="49" charset="-122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汇编语言程序设计实验</a:t>
            </a:r>
            <a:r>
              <a:rPr lang="en-US" altLang="zh-CN"/>
              <a:t>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669CB-715B-4518-BA7F-516674B5C39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5.1 </a:t>
            </a:r>
            <a:r>
              <a:rPr lang="zh-CN" altLang="en-US"/>
              <a:t>反编译命令</a:t>
            </a:r>
            <a:r>
              <a:rPr lang="en-US" altLang="zh-CN">
                <a:latin typeface="Arial"/>
              </a:rPr>
              <a:t>——</a:t>
            </a:r>
            <a:r>
              <a:rPr lang="en-US" altLang="zh-CN"/>
              <a:t>u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</a:t>
            </a:r>
            <a:r>
              <a:rPr lang="zh-CN" altLang="en-US"/>
              <a:t>命令用来显示程序，以便了解指令地址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如果不指定地址，</a:t>
            </a:r>
            <a:r>
              <a:rPr lang="en-US" altLang="zh-CN">
                <a:solidFill>
                  <a:schemeClr val="tx2"/>
                </a:solidFill>
              </a:rPr>
              <a:t>u</a:t>
            </a:r>
            <a:r>
              <a:rPr lang="zh-CN" altLang="en-US"/>
              <a:t>命令会顺序显示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也可指定地址，则会从指定地址的指令开始显示</a:t>
            </a:r>
            <a:br>
              <a:rPr lang="zh-CN" altLang="en-US"/>
            </a:br>
            <a:r>
              <a:rPr lang="zh-CN" altLang="en-US"/>
              <a:t>	</a:t>
            </a:r>
            <a:r>
              <a:rPr lang="en-US" altLang="zh-CN">
                <a:solidFill>
                  <a:schemeClr val="tx2"/>
                </a:solidFill>
              </a:rPr>
              <a:t>u </a:t>
            </a:r>
            <a:r>
              <a:rPr lang="zh-CN" altLang="en-US">
                <a:solidFill>
                  <a:schemeClr val="tx2"/>
                </a:solidFill>
              </a:rPr>
              <a:t>偏移地址</a:t>
            </a:r>
            <a:r>
              <a:rPr lang="zh-CN" altLang="en-US"/>
              <a:t>	例如：</a:t>
            </a:r>
            <a:r>
              <a:rPr lang="en-US" altLang="zh-CN"/>
              <a:t>u 0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solidFill>
                  <a:schemeClr val="tx2"/>
                </a:solidFill>
              </a:rPr>
              <a:t>u </a:t>
            </a:r>
            <a:r>
              <a:rPr lang="zh-CN" altLang="en-US">
                <a:solidFill>
                  <a:schemeClr val="tx2"/>
                </a:solidFill>
              </a:rPr>
              <a:t>段地址：偏移地址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 </a:t>
            </a:r>
            <a:r>
              <a:rPr lang="zh-CN" altLang="en-US"/>
              <a:t>运行命令</a:t>
            </a:r>
            <a:r>
              <a:rPr lang="en-US" altLang="zh-CN">
                <a:latin typeface="Arial"/>
              </a:rPr>
              <a:t>——</a:t>
            </a:r>
            <a:r>
              <a:rPr lang="en-US" altLang="zh-CN"/>
              <a:t>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26050"/>
          </a:xfrm>
        </p:spPr>
        <p:txBody>
          <a:bodyPr/>
          <a:lstStyle/>
          <a:p>
            <a:pPr eaLnBrk="1" hangingPunct="1"/>
            <a:r>
              <a:rPr lang="en-US" altLang="zh-CN"/>
              <a:t>g</a:t>
            </a:r>
            <a:r>
              <a:rPr lang="zh-CN" altLang="en-US"/>
              <a:t>命令用来在</a:t>
            </a:r>
            <a:r>
              <a:rPr lang="en-US" altLang="zh-CN"/>
              <a:t>debug</a:t>
            </a:r>
            <a:r>
              <a:rPr lang="zh-CN" altLang="en-US"/>
              <a:t>环境下让程序运行</a:t>
            </a:r>
          </a:p>
          <a:p>
            <a:pPr eaLnBrk="1" hangingPunct="1"/>
            <a:r>
              <a:rPr lang="zh-CN" altLang="en-US"/>
              <a:t>如果不指定地址（断点）程序将执行到最终结束才会停止</a:t>
            </a:r>
          </a:p>
          <a:p>
            <a:pPr eaLnBrk="1" hangingPunct="1"/>
            <a:r>
              <a:rPr lang="zh-CN" altLang="en-US"/>
              <a:t>也可指定地址，则会执行到指定地址的指令停止，及设置断点，所指定的地址需要先用</a:t>
            </a:r>
            <a:r>
              <a:rPr lang="en-US" altLang="zh-CN"/>
              <a:t>u</a:t>
            </a:r>
            <a:r>
              <a:rPr lang="zh-CN" altLang="en-US"/>
              <a:t>命令获得</a:t>
            </a:r>
            <a:br>
              <a:rPr lang="zh-CN" altLang="en-US"/>
            </a:br>
            <a:r>
              <a:rPr lang="zh-CN" altLang="en-US"/>
              <a:t>如	</a:t>
            </a:r>
            <a:r>
              <a:rPr lang="en-US" altLang="zh-CN">
                <a:solidFill>
                  <a:schemeClr val="tx2"/>
                </a:solidFill>
              </a:rPr>
              <a:t>g </a:t>
            </a:r>
            <a:r>
              <a:rPr lang="zh-CN" altLang="en-US">
                <a:solidFill>
                  <a:schemeClr val="tx2"/>
                </a:solidFill>
              </a:rPr>
              <a:t>偏移地址</a:t>
            </a:r>
            <a:br>
              <a:rPr lang="zh-CN" altLang="en-US">
                <a:solidFill>
                  <a:schemeClr val="tx2"/>
                </a:solidFill>
              </a:rPr>
            </a:br>
            <a:r>
              <a:rPr lang="zh-CN" altLang="en-US">
                <a:solidFill>
                  <a:schemeClr val="tx2"/>
                </a:solidFill>
              </a:rPr>
              <a:t>	</a:t>
            </a:r>
            <a:r>
              <a:rPr lang="en-US" altLang="zh-CN">
                <a:solidFill>
                  <a:schemeClr val="tx2"/>
                </a:solidFill>
              </a:rPr>
              <a:t>g </a:t>
            </a:r>
            <a:r>
              <a:rPr lang="zh-CN" altLang="en-US">
                <a:solidFill>
                  <a:schemeClr val="tx2"/>
                </a:solidFill>
              </a:rPr>
              <a:t>段地址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r>
              <a:rPr lang="zh-CN" altLang="en-US">
                <a:solidFill>
                  <a:schemeClr val="tx2"/>
                </a:solidFill>
              </a:rPr>
              <a:t>偏移地址</a:t>
            </a:r>
          </a:p>
          <a:p>
            <a:pPr eaLnBrk="1" hangingPunct="1"/>
            <a:r>
              <a:rPr lang="en-US" altLang="zh-CN"/>
              <a:t>g</a:t>
            </a:r>
            <a:r>
              <a:rPr lang="zh-CN" altLang="en-US"/>
              <a:t>命令执行完会显示当前的寄存器状态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 </a:t>
            </a:r>
            <a:r>
              <a:rPr lang="zh-CN" altLang="en-US"/>
              <a:t>单步执行命令</a:t>
            </a:r>
            <a:r>
              <a:rPr lang="en-US" altLang="zh-CN">
                <a:latin typeface="Arial"/>
              </a:rPr>
              <a:t>——</a:t>
            </a:r>
            <a:r>
              <a:rPr lang="en-US" altLang="zh-CN"/>
              <a:t>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/>
              <a:t>命令用于在当前执行到的位置的基础上继续执行指定的若干条指令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如不带参数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/>
              <a:t>，则执行一条后停下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若带参数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n</a:t>
            </a:r>
            <a:r>
              <a:rPr lang="zh-CN" altLang="en-US" dirty="0"/>
              <a:t>，则执行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条之后停下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/>
              <a:t>命令执行完会显示当前的寄存器状态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5.4 </a:t>
            </a:r>
            <a:r>
              <a:rPr lang="zh-CN" altLang="en-US"/>
              <a:t>数据查看命令</a:t>
            </a:r>
            <a:r>
              <a:rPr lang="en-US" altLang="zh-CN">
                <a:latin typeface="Arial"/>
              </a:rPr>
              <a:t>——</a:t>
            </a:r>
            <a:r>
              <a:rPr lang="en-US" altLang="zh-CN"/>
              <a:t>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26050"/>
          </a:xfrm>
        </p:spPr>
        <p:txBody>
          <a:bodyPr/>
          <a:lstStyle/>
          <a:p>
            <a:pPr eaLnBrk="1" hangingPunct="1"/>
            <a:r>
              <a:rPr lang="en-US" altLang="zh-CN" dirty="0"/>
              <a:t>d</a:t>
            </a:r>
            <a:r>
              <a:rPr lang="zh-CN" altLang="en-US" dirty="0"/>
              <a:t>命令用来查看存储器中指定地址开始的一段空间中所保存的内容（通常是数据段）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如果是“</a:t>
            </a:r>
            <a:r>
              <a:rPr lang="en-US" altLang="zh-CN" dirty="0">
                <a:solidFill>
                  <a:schemeClr val="tx2"/>
                </a:solidFill>
              </a:rPr>
              <a:t>d </a:t>
            </a:r>
            <a:r>
              <a:rPr lang="zh-CN" altLang="en-US" dirty="0">
                <a:solidFill>
                  <a:schemeClr val="tx2"/>
                </a:solidFill>
              </a:rPr>
              <a:t>偏移地址</a:t>
            </a:r>
            <a:r>
              <a:rPr lang="zh-CN" altLang="en-US" dirty="0"/>
              <a:t>”的形式，则默认的段地址是</a:t>
            </a:r>
            <a:r>
              <a:rPr lang="en-US" altLang="zh-CN" dirty="0"/>
              <a:t>DS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en-US" altLang="zh-CN" b="1" dirty="0">
                <a:solidFill>
                  <a:srgbClr val="FF0000"/>
                </a:solidFill>
              </a:rPr>
              <a:t>DS</a:t>
            </a:r>
            <a:r>
              <a:rPr lang="zh-CN" altLang="en-US" b="1" dirty="0">
                <a:solidFill>
                  <a:srgbClr val="FF0000"/>
                </a:solidFill>
              </a:rPr>
              <a:t>初始化</a:t>
            </a:r>
            <a:r>
              <a:rPr lang="zh-CN" altLang="en-US" dirty="0"/>
              <a:t>），如：</a:t>
            </a:r>
            <a:r>
              <a:rPr lang="en-US" altLang="zh-CN" dirty="0"/>
              <a:t>d 0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也可用“</a:t>
            </a:r>
            <a:r>
              <a:rPr lang="en-US" altLang="zh-CN" dirty="0">
                <a:solidFill>
                  <a:schemeClr val="tx2"/>
                </a:solidFill>
              </a:rPr>
              <a:t>d </a:t>
            </a:r>
            <a:r>
              <a:rPr lang="zh-CN" altLang="en-US" dirty="0">
                <a:solidFill>
                  <a:schemeClr val="tx2"/>
                </a:solidFill>
              </a:rPr>
              <a:t>段地址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r>
              <a:rPr lang="zh-CN" altLang="en-US" dirty="0">
                <a:solidFill>
                  <a:schemeClr val="tx2"/>
                </a:solidFill>
              </a:rPr>
              <a:t>偏移地址</a:t>
            </a:r>
            <a:r>
              <a:rPr lang="zh-CN" altLang="en-US" dirty="0"/>
              <a:t>”的形式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可查看的内容包括地址、机器码和值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5.5 </a:t>
            </a:r>
            <a:r>
              <a:rPr lang="zh-CN" altLang="en-US"/>
              <a:t>数据修改命令</a:t>
            </a:r>
            <a:r>
              <a:rPr lang="en-US" altLang="zh-CN">
                <a:latin typeface="Arial"/>
              </a:rPr>
              <a:t>——</a:t>
            </a:r>
            <a:r>
              <a:rPr lang="en-US" altLang="zh-CN"/>
              <a:t>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</a:t>
            </a:r>
            <a:r>
              <a:rPr lang="zh-CN" altLang="en-US" dirty="0"/>
              <a:t>命令用来对存储器中某一地址开始的空间内保存的内容进行修改（可动态修改</a:t>
            </a:r>
            <a:r>
              <a:rPr lang="zh-CN" altLang="en-US" dirty="0">
                <a:solidFill>
                  <a:schemeClr val="tx1"/>
                </a:solidFill>
              </a:rPr>
              <a:t>程序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7030A0"/>
                </a:solidFill>
              </a:rPr>
              <a:t>数据</a:t>
            </a:r>
            <a:r>
              <a:rPr lang="zh-CN" altLang="en-US" dirty="0"/>
              <a:t>的内容）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 </a:t>
            </a:r>
            <a:r>
              <a:rPr lang="zh-CN" altLang="en-US" dirty="0">
                <a:solidFill>
                  <a:schemeClr val="tx2"/>
                </a:solidFill>
              </a:rPr>
              <a:t>地址</a:t>
            </a:r>
            <a:r>
              <a:rPr lang="zh-CN" altLang="en-US" dirty="0">
                <a:solidFill>
                  <a:schemeClr val="tx1"/>
                </a:solidFill>
              </a:rPr>
              <a:t>命令会显示当前地址的内容，并等待修改，如不输入内容则不修改。输入空格进入下一个字节，回车则结束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命令</a:t>
            </a:r>
          </a:p>
          <a:p>
            <a:pPr eaLnBrk="1" hangingPunct="1"/>
            <a:endParaRPr lang="zh-CN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 </a:t>
            </a:r>
            <a:r>
              <a:rPr lang="zh-CN" altLang="en-US" dirty="0">
                <a:solidFill>
                  <a:schemeClr val="tx2"/>
                </a:solidFill>
              </a:rPr>
              <a:t>地址 内容</a:t>
            </a:r>
            <a:r>
              <a:rPr lang="zh-CN" altLang="en-US" dirty="0">
                <a:solidFill>
                  <a:schemeClr val="tx1"/>
                </a:solidFill>
              </a:rPr>
              <a:t> 命令直接修改一段内容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5.6 </a:t>
            </a:r>
            <a:r>
              <a:rPr lang="zh-CN" altLang="en-US"/>
              <a:t>其它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</a:t>
            </a:r>
            <a:r>
              <a:rPr lang="zh-CN" altLang="en-US" dirty="0"/>
              <a:t>命令：在指定位置写入汇编语句（可动态修改</a:t>
            </a:r>
            <a:r>
              <a:rPr lang="zh-CN" altLang="en-US" dirty="0">
                <a:solidFill>
                  <a:srgbClr val="7030A0"/>
                </a:solidFill>
              </a:rPr>
              <a:t>程序</a:t>
            </a:r>
            <a:r>
              <a:rPr lang="zh-CN" altLang="en-US" dirty="0"/>
              <a:t>的内容）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p</a:t>
            </a:r>
            <a:r>
              <a:rPr lang="zh-CN" altLang="en-US" dirty="0"/>
              <a:t>命令：不会陷入中断的</a:t>
            </a:r>
            <a:r>
              <a:rPr lang="en-US" altLang="zh-CN" dirty="0"/>
              <a:t>t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r</a:t>
            </a:r>
            <a:r>
              <a:rPr lang="zh-CN" altLang="en-US"/>
              <a:t>命令：啥也不干，只是看一下寄存器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标志位寄存器含义，见</a:t>
            </a:r>
            <a:r>
              <a:rPr lang="en-US" altLang="zh-CN" dirty="0"/>
              <a:t>P184</a:t>
            </a:r>
            <a:r>
              <a:rPr lang="zh-CN" altLang="en-US" dirty="0"/>
              <a:t>下部表格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6 </a:t>
            </a:r>
            <a:r>
              <a:rPr lang="zh-CN" altLang="en-US"/>
              <a:t>总结：汇编程序过程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编辑：创建源文件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汇编：检查语法错误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链接：检查结构错误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运行与调试：检查逻辑错误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本次实验的主要目的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081588"/>
          </a:xfrm>
        </p:spPr>
        <p:txBody>
          <a:bodyPr/>
          <a:lstStyle/>
          <a:p>
            <a:pPr eaLnBrk="1" hangingPunct="1"/>
            <a:r>
              <a:rPr lang="zh-CN" altLang="en-US"/>
              <a:t>熟悉</a:t>
            </a:r>
            <a:r>
              <a:rPr lang="en-US" altLang="zh-CN"/>
              <a:t>80x86</a:t>
            </a:r>
            <a:r>
              <a:rPr lang="zh-CN" altLang="en-US"/>
              <a:t>汇编语言的编程和调试环境</a:t>
            </a:r>
          </a:p>
          <a:p>
            <a:pPr lvl="1" eaLnBrk="1" hangingPunct="1"/>
            <a:r>
              <a:rPr lang="zh-CN" altLang="en-US"/>
              <a:t>工作环境：</a:t>
            </a:r>
            <a:r>
              <a:rPr lang="en-US" altLang="zh-CN"/>
              <a:t>DOS</a:t>
            </a:r>
          </a:p>
          <a:p>
            <a:pPr lvl="1" eaLnBrk="1" hangingPunct="1"/>
            <a:r>
              <a:rPr lang="zh-CN" altLang="en-US"/>
              <a:t>程序</a:t>
            </a:r>
            <a:r>
              <a:rPr lang="zh-CN" altLang="en-US">
                <a:solidFill>
                  <a:srgbClr val="660066"/>
                </a:solidFill>
              </a:rPr>
              <a:t>编辑</a:t>
            </a:r>
            <a:r>
              <a:rPr lang="zh-CN" altLang="en-US"/>
              <a:t>工具：</a:t>
            </a:r>
            <a:r>
              <a:rPr lang="en-US" altLang="zh-CN"/>
              <a:t>edit.com</a:t>
            </a:r>
          </a:p>
          <a:p>
            <a:pPr lvl="1" eaLnBrk="1" hangingPunct="1"/>
            <a:r>
              <a:rPr lang="zh-CN" altLang="en-US"/>
              <a:t>程序</a:t>
            </a:r>
            <a:r>
              <a:rPr lang="zh-CN" altLang="en-US">
                <a:solidFill>
                  <a:srgbClr val="660066"/>
                </a:solidFill>
              </a:rPr>
              <a:t>汇编</a:t>
            </a:r>
            <a:r>
              <a:rPr lang="zh-CN" altLang="en-US"/>
              <a:t>工具：</a:t>
            </a:r>
            <a:r>
              <a:rPr lang="en-US" altLang="zh-CN"/>
              <a:t>masm.exe</a:t>
            </a:r>
          </a:p>
          <a:p>
            <a:pPr lvl="1" eaLnBrk="1" hangingPunct="1"/>
            <a:r>
              <a:rPr lang="zh-CN" altLang="en-US"/>
              <a:t>程序</a:t>
            </a:r>
            <a:r>
              <a:rPr lang="zh-CN" altLang="en-US">
                <a:solidFill>
                  <a:srgbClr val="660066"/>
                </a:solidFill>
              </a:rPr>
              <a:t>链接</a:t>
            </a:r>
            <a:r>
              <a:rPr lang="zh-CN" altLang="en-US"/>
              <a:t>工具：</a:t>
            </a:r>
            <a:r>
              <a:rPr lang="en-US" altLang="zh-CN"/>
              <a:t>link.exe</a:t>
            </a:r>
          </a:p>
          <a:p>
            <a:pPr lvl="1" eaLnBrk="1" hangingPunct="1"/>
            <a:r>
              <a:rPr lang="zh-CN" altLang="en-US"/>
              <a:t>程序</a:t>
            </a:r>
            <a:r>
              <a:rPr lang="zh-CN" altLang="en-US">
                <a:solidFill>
                  <a:srgbClr val="660066"/>
                </a:solidFill>
              </a:rPr>
              <a:t>调试</a:t>
            </a:r>
            <a:r>
              <a:rPr lang="zh-CN" altLang="en-US"/>
              <a:t>工具：</a:t>
            </a:r>
            <a:r>
              <a:rPr lang="en-US" altLang="zh-CN"/>
              <a:t>debug.exe</a:t>
            </a:r>
          </a:p>
          <a:p>
            <a:pPr eaLnBrk="1" hangingPunct="1"/>
            <a:r>
              <a:rPr lang="zh-CN" altLang="en-US"/>
              <a:t>对汇编语言程序的总体构成有个感性认识</a:t>
            </a:r>
          </a:p>
          <a:p>
            <a:pPr lvl="1" eaLnBrk="1" hangingPunct="1"/>
            <a:r>
              <a:rPr lang="zh-CN" altLang="en-US"/>
              <a:t>数据段</a:t>
            </a:r>
          </a:p>
          <a:p>
            <a:pPr lvl="1" eaLnBrk="1" hangingPunct="1"/>
            <a:r>
              <a:rPr lang="zh-CN" altLang="en-US"/>
              <a:t>代码段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0.</a:t>
            </a:r>
            <a:r>
              <a:rPr lang="zh-CN" altLang="en-US"/>
              <a:t>准备汇编编程环境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26050"/>
          </a:xfrm>
        </p:spPr>
        <p:txBody>
          <a:bodyPr/>
          <a:lstStyle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D</a:t>
            </a:r>
            <a:r>
              <a:rPr lang="zh-CN" altLang="en-US" dirty="0"/>
              <a:t>盘根目录下建立一个文件夹，命名为</a:t>
            </a:r>
            <a:r>
              <a:rPr lang="en-US" altLang="zh-CN" dirty="0" err="1"/>
              <a:t>masm</a:t>
            </a:r>
            <a:r>
              <a:rPr lang="zh-CN" altLang="en-US" dirty="0"/>
              <a:t>（推荐），将所需的四个文件</a:t>
            </a:r>
            <a:r>
              <a:rPr lang="en-US" altLang="zh-CN" dirty="0"/>
              <a:t>edit.com</a:t>
            </a:r>
            <a:r>
              <a:rPr lang="zh-CN" altLang="en-US" dirty="0"/>
              <a:t>，</a:t>
            </a:r>
            <a:r>
              <a:rPr lang="en-US" altLang="zh-CN" dirty="0"/>
              <a:t>masm.exe</a:t>
            </a:r>
            <a:r>
              <a:rPr lang="zh-CN" altLang="en-US" dirty="0"/>
              <a:t>，</a:t>
            </a:r>
            <a:r>
              <a:rPr lang="en-US" altLang="zh-CN" dirty="0"/>
              <a:t>link.exe</a:t>
            </a:r>
            <a:r>
              <a:rPr lang="zh-CN" altLang="en-US" dirty="0"/>
              <a:t>，</a:t>
            </a:r>
            <a:r>
              <a:rPr lang="en-US" altLang="zh-CN" dirty="0"/>
              <a:t>debug.exe</a:t>
            </a:r>
            <a:r>
              <a:rPr lang="zh-CN" altLang="en-US" dirty="0"/>
              <a:t>复制到其中（如果本机没有，请访问</a:t>
            </a:r>
            <a:r>
              <a:rPr lang="en-US" altLang="zh-CN" dirty="0">
                <a:solidFill>
                  <a:srgbClr val="660066"/>
                </a:solidFill>
              </a:rPr>
              <a:t>course.xmu.edu.cn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r>
              <a:rPr lang="zh-CN" altLang="en-US" dirty="0"/>
              <a:t>安装</a:t>
            </a:r>
            <a:r>
              <a:rPr lang="en-US" altLang="zh-CN" dirty="0" err="1"/>
              <a:t>Dosbox</a:t>
            </a:r>
            <a:r>
              <a:rPr lang="zh-CN" altLang="en-US" dirty="0"/>
              <a:t>后运行，在提示符</a:t>
            </a:r>
            <a:r>
              <a:rPr lang="en-US" altLang="zh-CN" dirty="0"/>
              <a:t>Z:\&gt;</a:t>
            </a:r>
            <a:r>
              <a:rPr lang="zh-CN" altLang="en-US" dirty="0"/>
              <a:t>后输入</a:t>
            </a:r>
            <a:r>
              <a:rPr lang="en-US" altLang="zh-CN" dirty="0">
                <a:solidFill>
                  <a:srgbClr val="7030A0"/>
                </a:solidFill>
              </a:rPr>
              <a:t>mount c: d:/masm</a:t>
            </a:r>
            <a:r>
              <a:rPr lang="zh-CN" altLang="en-US" dirty="0"/>
              <a:t>，成功后再输入</a:t>
            </a:r>
            <a:r>
              <a:rPr lang="en-US" altLang="zh-CN" dirty="0">
                <a:solidFill>
                  <a:srgbClr val="7030A0"/>
                </a:solidFill>
              </a:rPr>
              <a:t>C:</a:t>
            </a:r>
            <a:r>
              <a:rPr lang="zh-CN" altLang="en-US" dirty="0"/>
              <a:t>即进入</a:t>
            </a:r>
            <a:r>
              <a:rPr lang="en-US" altLang="zh-CN" dirty="0" err="1"/>
              <a:t>masm</a:t>
            </a:r>
            <a:r>
              <a:rPr lang="zh-CN" altLang="en-US" dirty="0"/>
              <a:t>目录下。（可再用</a:t>
            </a:r>
            <a:r>
              <a:rPr lang="en-US" altLang="zh-CN" dirty="0" err="1"/>
              <a:t>dir</a:t>
            </a:r>
            <a:r>
              <a:rPr lang="zh-CN" altLang="en-US" dirty="0"/>
              <a:t>命令检查所需四个文件是否都存在）</a:t>
            </a:r>
            <a:br>
              <a:rPr lang="en-US" altLang="zh-CN" dirty="0"/>
            </a:br>
            <a:r>
              <a:rPr lang="zh-CN" altLang="en-US" dirty="0">
                <a:solidFill>
                  <a:srgbClr val="0070C0"/>
                </a:solidFill>
              </a:rPr>
              <a:t>可打开</a:t>
            </a:r>
            <a:r>
              <a:rPr lang="en-US" altLang="zh-CN" dirty="0">
                <a:solidFill>
                  <a:srgbClr val="0070C0"/>
                </a:solidFill>
              </a:rPr>
              <a:t>…options.bat</a:t>
            </a:r>
            <a:r>
              <a:rPr lang="zh-CN" altLang="en-US" dirty="0">
                <a:solidFill>
                  <a:srgbClr val="0070C0"/>
                </a:solidFill>
              </a:rPr>
              <a:t>文件编辑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1.</a:t>
            </a:r>
            <a:r>
              <a:rPr lang="zh-CN" altLang="en-US"/>
              <a:t>编辑源文件（</a:t>
            </a:r>
            <a:r>
              <a:rPr lang="en-US" altLang="zh-CN"/>
              <a:t>.asm</a:t>
            </a:r>
            <a:r>
              <a:rPr lang="zh-CN" altLang="en-US"/>
              <a:t>文件）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输入“</a:t>
            </a:r>
            <a:r>
              <a:rPr lang="en-US" altLang="zh-CN" dirty="0"/>
              <a:t>edit </a:t>
            </a:r>
            <a:r>
              <a:rPr lang="zh-CN" altLang="en-US" dirty="0"/>
              <a:t>文件名</a:t>
            </a:r>
            <a:r>
              <a:rPr lang="en-US" altLang="zh-CN" dirty="0"/>
              <a:t>.</a:t>
            </a:r>
            <a:r>
              <a:rPr lang="en-US" altLang="zh-CN" dirty="0" err="1"/>
              <a:t>asm</a:t>
            </a:r>
            <a:r>
              <a:rPr lang="zh-CN" altLang="en-US" dirty="0"/>
              <a:t>”命令，创建一个</a:t>
            </a:r>
            <a:r>
              <a:rPr lang="en-US" altLang="zh-CN" dirty="0"/>
              <a:t>.</a:t>
            </a:r>
            <a:r>
              <a:rPr lang="en-US" altLang="zh-CN" dirty="0" err="1"/>
              <a:t>asm</a:t>
            </a:r>
            <a:r>
              <a:rPr lang="zh-CN" altLang="en-US" dirty="0"/>
              <a:t>文件（文件名不超过</a:t>
            </a:r>
            <a:r>
              <a:rPr lang="en-US" altLang="zh-CN" dirty="0"/>
              <a:t>8</a:t>
            </a:r>
            <a:r>
              <a:rPr lang="zh-CN" altLang="en-US" dirty="0"/>
              <a:t>个字母），并进入编辑状态</a:t>
            </a:r>
            <a:br>
              <a:rPr lang="zh-CN" altLang="en-US" dirty="0"/>
            </a:br>
            <a:r>
              <a:rPr lang="zh-CN" altLang="en-US" dirty="0"/>
              <a:t>注意：如果漏掉扩展名则不是同一个文件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熟悉</a:t>
            </a:r>
            <a:r>
              <a:rPr lang="en-US" altLang="zh-CN" dirty="0"/>
              <a:t>edit</a:t>
            </a:r>
            <a:r>
              <a:rPr lang="zh-CN" altLang="en-US" dirty="0"/>
              <a:t>的操作（打开、保存、退出等）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以实验指导书</a:t>
            </a:r>
            <a:r>
              <a:rPr lang="en-US" altLang="zh-CN" dirty="0"/>
              <a:t>P2</a:t>
            </a:r>
            <a:r>
              <a:rPr lang="zh-CN" altLang="en-US" dirty="0"/>
              <a:t>－</a:t>
            </a:r>
            <a:r>
              <a:rPr lang="en-US" altLang="zh-CN" dirty="0"/>
              <a:t>3</a:t>
            </a:r>
            <a:r>
              <a:rPr lang="zh-CN" altLang="en-US" dirty="0"/>
              <a:t>页的例</a:t>
            </a:r>
            <a:r>
              <a:rPr lang="en-US" altLang="zh-CN" dirty="0"/>
              <a:t>1.1</a:t>
            </a:r>
            <a:r>
              <a:rPr lang="zh-CN" altLang="en-US" dirty="0"/>
              <a:t>为对象，将全部例程录入并保存下来（</a:t>
            </a:r>
            <a:r>
              <a:rPr lang="en-US" altLang="zh-CN" dirty="0"/>
              <a:t>sample.asm</a:t>
            </a:r>
            <a:r>
              <a:rPr lang="zh-CN" altLang="en-US" dirty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3B8CF-C5AC-3142-690A-13A227E0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8BB1CF-058F-DF38-FBB0-FCE6D7AF4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578" y="-20464"/>
            <a:ext cx="4991797" cy="42868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9C1E5B-3DF9-B6FE-71A4-26E4E02C6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018889"/>
            <a:ext cx="503942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8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程序汇编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486400"/>
          </a:xfrm>
        </p:spPr>
        <p:txBody>
          <a:bodyPr/>
          <a:lstStyle/>
          <a:p>
            <a:pPr eaLnBrk="1" hangingPunct="1"/>
            <a:r>
              <a:rPr lang="zh-CN" altLang="en-US" dirty="0"/>
              <a:t>输入</a:t>
            </a:r>
            <a:r>
              <a:rPr lang="en-US" altLang="zh-CN" dirty="0"/>
              <a:t>”</a:t>
            </a:r>
            <a:r>
              <a:rPr lang="en-US" altLang="zh-CN" dirty="0" err="1"/>
              <a:t>masm</a:t>
            </a:r>
            <a:r>
              <a:rPr lang="en-US" altLang="zh-CN" dirty="0"/>
              <a:t> </a:t>
            </a:r>
            <a:r>
              <a:rPr lang="zh-CN" altLang="en-US" dirty="0"/>
              <a:t>文件名</a:t>
            </a:r>
            <a:r>
              <a:rPr lang="en-US" altLang="zh-CN" dirty="0"/>
              <a:t>.</a:t>
            </a:r>
            <a:r>
              <a:rPr lang="en-US" altLang="zh-CN" dirty="0" err="1"/>
              <a:t>asm</a:t>
            </a:r>
            <a:r>
              <a:rPr lang="en-US" altLang="zh-CN" dirty="0"/>
              <a:t>”</a:t>
            </a:r>
            <a:r>
              <a:rPr lang="zh-CN" altLang="en-US" dirty="0"/>
              <a:t>（扩展名可不写）</a:t>
            </a:r>
          </a:p>
          <a:p>
            <a:pPr eaLnBrk="1" hangingPunct="1"/>
            <a:r>
              <a:rPr lang="zh-CN" altLang="en-US" dirty="0"/>
              <a:t>连续 回车三次</a:t>
            </a:r>
          </a:p>
          <a:p>
            <a:pPr lvl="1" eaLnBrk="1" hangingPunct="1"/>
            <a:r>
              <a:rPr lang="zh-CN" altLang="en-US" dirty="0"/>
              <a:t>默认的</a:t>
            </a:r>
            <a:r>
              <a:rPr lang="en-US" altLang="zh-CN" dirty="0" err="1"/>
              <a:t>obj</a:t>
            </a:r>
            <a:r>
              <a:rPr lang="zh-CN" altLang="en-US" dirty="0"/>
              <a:t>文件名与原文件名一致</a:t>
            </a:r>
          </a:p>
          <a:p>
            <a:pPr lvl="1" eaLnBrk="1" hangingPunct="1"/>
            <a:r>
              <a:rPr lang="en-US" altLang="zh-CN" dirty="0"/>
              <a:t>source</a:t>
            </a:r>
            <a:r>
              <a:rPr lang="zh-CN" altLang="en-US" dirty="0"/>
              <a:t>文件留空</a:t>
            </a:r>
          </a:p>
          <a:p>
            <a:pPr lvl="1" eaLnBrk="1" hangingPunct="1"/>
            <a:r>
              <a:rPr lang="en-US" altLang="zh-CN" dirty="0"/>
              <a:t>reference</a:t>
            </a:r>
            <a:r>
              <a:rPr lang="zh-CN" altLang="en-US" dirty="0"/>
              <a:t>文件留空</a:t>
            </a:r>
          </a:p>
          <a:p>
            <a:pPr eaLnBrk="1" hangingPunct="1"/>
            <a:r>
              <a:rPr lang="zh-CN" altLang="en-US" dirty="0"/>
              <a:t>根据提示的错误行号和错误代码（代码含义，参见</a:t>
            </a:r>
            <a:r>
              <a:rPr lang="en-US" altLang="zh-CN" dirty="0"/>
              <a:t>P186</a:t>
            </a:r>
            <a:r>
              <a:rPr lang="zh-CN" altLang="en-US" dirty="0"/>
              <a:t>附录六），重新进入</a:t>
            </a:r>
            <a:r>
              <a:rPr lang="en-US" altLang="zh-CN" dirty="0"/>
              <a:t>edit</a:t>
            </a:r>
            <a:r>
              <a:rPr lang="zh-CN" altLang="en-US" dirty="0"/>
              <a:t>状态进行修改，再重新进行编译，反复进行，直至错误数量为</a:t>
            </a:r>
            <a:r>
              <a:rPr lang="en-US" altLang="zh-CN" dirty="0"/>
              <a:t>0</a:t>
            </a:r>
            <a:br>
              <a:rPr lang="en-US" altLang="zh-CN" dirty="0"/>
            </a:br>
            <a:r>
              <a:rPr lang="zh-CN" altLang="en-US" dirty="0"/>
              <a:t>注意：有时提示的错误行号不准确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3.</a:t>
            </a:r>
            <a:r>
              <a:rPr lang="zh-CN" altLang="en-US"/>
              <a:t>程序链接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081588"/>
          </a:xfrm>
        </p:spPr>
        <p:txBody>
          <a:bodyPr/>
          <a:lstStyle/>
          <a:p>
            <a:pPr eaLnBrk="1" hangingPunct="1"/>
            <a:r>
              <a:rPr lang="zh-CN" altLang="en-US" dirty="0"/>
              <a:t>输入</a:t>
            </a:r>
            <a:r>
              <a:rPr lang="en-US" altLang="zh-CN" dirty="0"/>
              <a:t>”link </a:t>
            </a:r>
            <a:r>
              <a:rPr lang="zh-CN" altLang="en-US" dirty="0"/>
              <a:t>文件名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en-US" altLang="zh-CN" dirty="0"/>
              <a:t>“</a:t>
            </a:r>
            <a:r>
              <a:rPr lang="zh-CN" altLang="en-US" dirty="0"/>
              <a:t>（扩展名可不写）</a:t>
            </a:r>
          </a:p>
          <a:p>
            <a:pPr eaLnBrk="1" hangingPunct="1"/>
            <a:r>
              <a:rPr lang="zh-CN" altLang="en-US" dirty="0"/>
              <a:t>连续 回车三次</a:t>
            </a:r>
          </a:p>
          <a:p>
            <a:pPr lvl="1" eaLnBrk="1" hangingPunct="1"/>
            <a:r>
              <a:rPr lang="zh-CN" altLang="en-US" dirty="0"/>
              <a:t>默认的</a:t>
            </a:r>
            <a:r>
              <a:rPr lang="en-US" altLang="zh-CN" dirty="0"/>
              <a:t>exe</a:t>
            </a:r>
            <a:r>
              <a:rPr lang="zh-CN" altLang="en-US" dirty="0"/>
              <a:t>文件名与原文件名一致</a:t>
            </a:r>
          </a:p>
          <a:p>
            <a:pPr lvl="1" eaLnBrk="1" hangingPunct="1"/>
            <a:r>
              <a:rPr lang="en-US" altLang="zh-CN" dirty="0"/>
              <a:t>list</a:t>
            </a:r>
            <a:r>
              <a:rPr lang="zh-CN" altLang="en-US" dirty="0"/>
              <a:t>文件留空</a:t>
            </a:r>
          </a:p>
          <a:p>
            <a:pPr lvl="1" eaLnBrk="1" hangingPunct="1"/>
            <a:r>
              <a:rPr lang="en-US" altLang="zh-CN" dirty="0"/>
              <a:t>libraries</a:t>
            </a:r>
            <a:r>
              <a:rPr lang="zh-CN" altLang="en-US" dirty="0"/>
              <a:t>文件留空</a:t>
            </a:r>
          </a:p>
          <a:p>
            <a:pPr eaLnBrk="1" hangingPunct="1"/>
            <a:r>
              <a:rPr lang="zh-CN" altLang="en-US" dirty="0"/>
              <a:t>此时如有错误，仍需重新进入</a:t>
            </a:r>
            <a:r>
              <a:rPr lang="en-US" altLang="zh-CN" dirty="0"/>
              <a:t>edit</a:t>
            </a:r>
            <a:r>
              <a:rPr lang="zh-CN" altLang="en-US" dirty="0"/>
              <a:t>状态进行修改，再重新进行编译，重新进行链接反复进行，直至错误数量为</a:t>
            </a:r>
            <a:r>
              <a:rPr lang="en-US" altLang="zh-CN" dirty="0"/>
              <a:t>0</a:t>
            </a:r>
            <a:br>
              <a:rPr lang="en-US" altLang="zh-CN" dirty="0"/>
            </a:br>
            <a:r>
              <a:rPr lang="zh-CN" altLang="en-US" dirty="0"/>
              <a:t>注意：即使编译没有错误，链接仍可能错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4.</a:t>
            </a:r>
            <a:r>
              <a:rPr lang="zh-CN" altLang="en-US"/>
              <a:t>执行程序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输入</a:t>
            </a:r>
            <a:r>
              <a:rPr lang="en-US" altLang="zh-CN" dirty="0"/>
              <a:t>”</a:t>
            </a:r>
            <a:r>
              <a:rPr lang="zh-CN" altLang="en-US" dirty="0"/>
              <a:t>文件名</a:t>
            </a:r>
            <a:r>
              <a:rPr lang="en-US" altLang="zh-CN" dirty="0"/>
              <a:t>.exe“</a:t>
            </a:r>
            <a:r>
              <a:rPr lang="zh-CN" altLang="en-US" dirty="0"/>
              <a:t>（扩展名可不写），观察结果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重新编辑源文件，将</a:t>
            </a:r>
            <a:r>
              <a:rPr lang="en-US" altLang="zh-CN" dirty="0"/>
              <a:t>string2</a:t>
            </a:r>
            <a:r>
              <a:rPr lang="zh-CN" altLang="en-US" dirty="0"/>
              <a:t>变量中的内容略作修改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再次进行编译、链接和运行，观察结果有何不同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</a:t>
            </a:r>
            <a:r>
              <a:rPr lang="zh-CN" altLang="en-US"/>
              <a:t>调试程序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081588"/>
          </a:xfrm>
        </p:spPr>
        <p:txBody>
          <a:bodyPr/>
          <a:lstStyle/>
          <a:p>
            <a:pPr eaLnBrk="1" hangingPunct="1"/>
            <a:r>
              <a:rPr lang="zh-CN" altLang="en-US" dirty="0"/>
              <a:t>输入</a:t>
            </a:r>
            <a:r>
              <a:rPr lang="en-US" altLang="zh-CN" dirty="0"/>
              <a:t>”debug </a:t>
            </a:r>
            <a:r>
              <a:rPr lang="zh-CN" altLang="en-US" dirty="0"/>
              <a:t>文件名</a:t>
            </a:r>
            <a:r>
              <a:rPr lang="en-US" altLang="zh-CN" dirty="0"/>
              <a:t>.exe“</a:t>
            </a:r>
            <a:r>
              <a:rPr lang="zh-CN" altLang="en-US" dirty="0"/>
              <a:t>（注意，此处扩展名必须有），回车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看到</a:t>
            </a:r>
            <a:r>
              <a:rPr lang="en-US" altLang="zh-CN" dirty="0"/>
              <a:t>”-“</a:t>
            </a:r>
            <a:r>
              <a:rPr lang="zh-CN" altLang="en-US" dirty="0"/>
              <a:t>提示符，进入调试状态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可输入各种调试命令进行各种调试，用法可查询</a:t>
            </a:r>
            <a:r>
              <a:rPr lang="en-US" altLang="zh-CN" dirty="0"/>
              <a:t>P184</a:t>
            </a:r>
            <a:r>
              <a:rPr lang="zh-CN" altLang="en-US" dirty="0"/>
              <a:t>的附录五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退出调试状态，输入“</a:t>
            </a:r>
            <a:r>
              <a:rPr lang="en-US" altLang="zh-CN" dirty="0"/>
              <a:t>q</a:t>
            </a:r>
            <a:r>
              <a:rPr lang="zh-CN" altLang="en-US" dirty="0"/>
              <a:t>”</a:t>
            </a:r>
            <a:r>
              <a:rPr lang="en-US" altLang="zh-CN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EFF18-5F49-4EA2-8500-7D88C01EFE3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麦田设计模板">
  <a:themeElements>
    <a:clrScheme name="麦田设计模板 11">
      <a:dk1>
        <a:srgbClr val="1C1C1C"/>
      </a:dk1>
      <a:lt1>
        <a:srgbClr val="523E26"/>
      </a:lt1>
      <a:dk2>
        <a:srgbClr val="654A1D"/>
      </a:dk2>
      <a:lt2>
        <a:srgbClr val="2D2015"/>
      </a:lt2>
      <a:accent1>
        <a:srgbClr val="B1A59D"/>
      </a:accent1>
      <a:accent2>
        <a:srgbClr val="8F5F2F"/>
      </a:accent2>
      <a:accent3>
        <a:srgbClr val="B3AFAC"/>
      </a:accent3>
      <a:accent4>
        <a:srgbClr val="161616"/>
      </a:accent4>
      <a:accent5>
        <a:srgbClr val="D5CFCC"/>
      </a:accent5>
      <a:accent6>
        <a:srgbClr val="81552A"/>
      </a:accent6>
      <a:hlink>
        <a:srgbClr val="F4D700"/>
      </a:hlink>
      <a:folHlink>
        <a:srgbClr val="E7EBEB"/>
      </a:folHlink>
    </a:clrScheme>
    <a:fontScheme name="麦田设计模板">
      <a:majorFont>
        <a:latin typeface="幼圆"/>
        <a:ea typeface="幼圆"/>
        <a:cs typeface=""/>
      </a:majorFont>
      <a:minorFont>
        <a:latin typeface="Comic Sans MS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麦田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CC9900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B98A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5B3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4D4D4"/>
        </a:accent6>
        <a:hlink>
          <a:srgbClr val="CC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7">
        <a:dk1>
          <a:srgbClr val="003366"/>
        </a:dk1>
        <a:lt1>
          <a:srgbClr val="361B00"/>
        </a:lt1>
        <a:dk2>
          <a:srgbClr val="000099"/>
        </a:dk2>
        <a:lt2>
          <a:srgbClr val="333333"/>
        </a:lt2>
        <a:accent1>
          <a:srgbClr val="3366CC"/>
        </a:accent1>
        <a:accent2>
          <a:srgbClr val="F09A00"/>
        </a:accent2>
        <a:accent3>
          <a:srgbClr val="AAAACA"/>
        </a:accent3>
        <a:accent4>
          <a:srgbClr val="2D1500"/>
        </a:accent4>
        <a:accent5>
          <a:srgbClr val="ADB8E2"/>
        </a:accent5>
        <a:accent6>
          <a:srgbClr val="D98B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设计模板 8">
        <a:dk1>
          <a:srgbClr val="777777"/>
        </a:dk1>
        <a:lt1>
          <a:srgbClr val="926C00"/>
        </a:lt1>
        <a:dk2>
          <a:srgbClr val="686B5D"/>
        </a:dk2>
        <a:lt2>
          <a:srgbClr val="4D4D4D"/>
        </a:lt2>
        <a:accent1>
          <a:srgbClr val="B2B2B2"/>
        </a:accent1>
        <a:accent2>
          <a:srgbClr val="809EA8"/>
        </a:accent2>
        <a:accent3>
          <a:srgbClr val="B9BAB6"/>
        </a:accent3>
        <a:accent4>
          <a:srgbClr val="7C5B00"/>
        </a:accent4>
        <a:accent5>
          <a:srgbClr val="D5D5D5"/>
        </a:accent5>
        <a:accent6>
          <a:srgbClr val="738F98"/>
        </a:accent6>
        <a:hlink>
          <a:srgbClr val="FFCC66"/>
        </a:hlink>
        <a:folHlink>
          <a:srgbClr val="F7F3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设计模板 9">
        <a:dk1>
          <a:srgbClr val="005A58"/>
        </a:dk1>
        <a:lt1>
          <a:srgbClr val="CC9900"/>
        </a:lt1>
        <a:dk2>
          <a:srgbClr val="008080"/>
        </a:dk2>
        <a:lt2>
          <a:srgbClr val="006666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AE8200"/>
        </a:accent4>
        <a:accent5>
          <a:srgbClr val="AAB8B7"/>
        </a:accent5>
        <a:accent6>
          <a:srgbClr val="6264B4"/>
        </a:accent6>
        <a:hlink>
          <a:srgbClr val="FFC41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麦田设计模板 10">
        <a:dk1>
          <a:srgbClr val="111111"/>
        </a:dk1>
        <a:lt1>
          <a:srgbClr val="800000"/>
        </a:lt1>
        <a:dk2>
          <a:srgbClr val="66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D0D0D"/>
        </a:accent4>
        <a:accent5>
          <a:srgbClr val="E2ADAA"/>
        </a:accent5>
        <a:accent6>
          <a:srgbClr val="AC6D56"/>
        </a:accent6>
        <a:hlink>
          <a:srgbClr val="FFCC6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麦田设计模板 11">
        <a:dk1>
          <a:srgbClr val="1C1C1C"/>
        </a:dk1>
        <a:lt1>
          <a:srgbClr val="523E26"/>
        </a:lt1>
        <a:dk2>
          <a:srgbClr val="654A1D"/>
        </a:dk2>
        <a:lt2>
          <a:srgbClr val="2D2015"/>
        </a:lt2>
        <a:accent1>
          <a:srgbClr val="B1A59D"/>
        </a:accent1>
        <a:accent2>
          <a:srgbClr val="8F5F2F"/>
        </a:accent2>
        <a:accent3>
          <a:srgbClr val="B3AFAC"/>
        </a:accent3>
        <a:accent4>
          <a:srgbClr val="161616"/>
        </a:accent4>
        <a:accent5>
          <a:srgbClr val="D5CFCC"/>
        </a:accent5>
        <a:accent6>
          <a:srgbClr val="81552A"/>
        </a:accent6>
        <a:hlink>
          <a:srgbClr val="F4D700"/>
        </a:hlink>
        <a:folHlink>
          <a:srgbClr val="E7EB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麦田设计模板</Template>
  <TotalTime>1022</TotalTime>
  <Words>955</Words>
  <Application>Microsoft Office PowerPoint</Application>
  <PresentationFormat>全屏显示(4:3)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幼圆</vt:lpstr>
      <vt:lpstr>Arial</vt:lpstr>
      <vt:lpstr>Calibri</vt:lpstr>
      <vt:lpstr>Comic Sans MS</vt:lpstr>
      <vt:lpstr>Times New Roman</vt:lpstr>
      <vt:lpstr>麦田设计模板</vt:lpstr>
      <vt:lpstr>汇编语言程序设计实验1</vt:lpstr>
      <vt:lpstr>本次实验的主要目的</vt:lpstr>
      <vt:lpstr>0.准备汇编编程环境</vt:lpstr>
      <vt:lpstr>1.编辑源文件（.asm文件）</vt:lpstr>
      <vt:lpstr>PowerPoint 演示文稿</vt:lpstr>
      <vt:lpstr>2 程序汇编</vt:lpstr>
      <vt:lpstr>3.程序链接</vt:lpstr>
      <vt:lpstr>4.执行程序</vt:lpstr>
      <vt:lpstr>5.调试程序</vt:lpstr>
      <vt:lpstr>5.1 反编译命令——u</vt:lpstr>
      <vt:lpstr>5.2 运行命令——g</vt:lpstr>
      <vt:lpstr>5.3 单步执行命令——t</vt:lpstr>
      <vt:lpstr>5.4 数据查看命令——d</vt:lpstr>
      <vt:lpstr>5.5 数据修改命令——e</vt:lpstr>
      <vt:lpstr>5.6 其它</vt:lpstr>
      <vt:lpstr>6 总结：汇编程序过程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汇编语言程序设计实验1</dc:title>
  <dc:creator>fofo</dc:creator>
  <cp:lastModifiedBy>颖 鞠</cp:lastModifiedBy>
  <cp:revision>64</cp:revision>
  <dcterms:created xsi:type="dcterms:W3CDTF">2006-10-13T16:00:56Z</dcterms:created>
  <dcterms:modified xsi:type="dcterms:W3CDTF">2024-10-15T14:49:38Z</dcterms:modified>
</cp:coreProperties>
</file>