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9" r:id="rId3"/>
    <p:sldId id="261" r:id="rId4"/>
    <p:sldId id="262" r:id="rId5"/>
    <p:sldId id="263" r:id="rId6"/>
    <p:sldId id="264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rrowheads="1"/>
          </p:cNvSpPr>
          <p:nvPr>
            <p:ph type="ctrTitle"/>
          </p:nvPr>
        </p:nvSpPr>
        <p:spPr>
          <a:xfrm>
            <a:off x="3962400" y="1066800"/>
            <a:ext cx="46482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71" name="Rectangle 3"/>
          <p:cNvSpPr>
            <a:spLocks noGrp="1" noRot="1" noChangeArrowheads="1"/>
          </p:cNvSpPr>
          <p:nvPr>
            <p:ph type="subTitle" idx="1"/>
          </p:nvPr>
        </p:nvSpPr>
        <p:spPr>
          <a:xfrm>
            <a:off x="3962400" y="3657600"/>
            <a:ext cx="4572000" cy="16764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301625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07695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07695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739773-050D-46AB-B49D-C6B3F3869DE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6518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8B74CE-2580-4293-9AA6-888FD7E778C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152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10363" y="685800"/>
            <a:ext cx="2135187" cy="51816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685800"/>
            <a:ext cx="6256338" cy="51816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1B57B-9FC5-4D68-BDA6-503B30BC015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123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AAAACE-6517-4CA6-8046-FB47487FC8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3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834BE2-925A-47F5-93B4-A69B1F0CA8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733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8B22C-6CAE-49FD-8961-D598A28F2F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6810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1375" y="1981200"/>
            <a:ext cx="4194175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2018F-C6AE-45A9-A6DC-207B352CEB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336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B80656-5F6B-43F0-8A10-472EDFB93F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575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5808FA-F470-4C79-8E54-D0E9B78B93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0908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2B59A6-7A72-415C-87C3-5D4DA307491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061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DF9BD-3FED-4CA7-82E9-79B99D97955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6176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20960A-31D1-4BD7-8962-7FC3F9EAF1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6367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685800"/>
            <a:ext cx="85407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4800" y="1981200"/>
            <a:ext cx="854075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0198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019800"/>
            <a:ext cx="22891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charset="-122"/>
              </a:defRPr>
            </a:lvl1pPr>
          </a:lstStyle>
          <a:p>
            <a:pPr>
              <a:defRPr/>
            </a:pPr>
            <a:fld id="{95130EC7-9A50-426D-85A3-800BA2BE88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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v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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5000"/>
        <a:buFont typeface="Wingdings" pitchFamily="2" charset="2"/>
        <a:buChar char="v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Rot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汇编语言程序</a:t>
            </a:r>
            <a:br>
              <a:rPr lang="zh-CN" altLang="en-US"/>
            </a:br>
            <a:r>
              <a:rPr lang="zh-CN" altLang="en-US"/>
              <a:t>设计实验</a:t>
            </a:r>
            <a:r>
              <a:rPr lang="en-US" altLang="zh-CN"/>
              <a:t>2</a:t>
            </a:r>
          </a:p>
        </p:txBody>
      </p:sp>
      <p:sp>
        <p:nvSpPr>
          <p:cNvPr id="3075" name="Rectangle 3"/>
          <p:cNvSpPr>
            <a:spLocks noGrp="1" noRot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10</a:t>
            </a:r>
            <a:r>
              <a:rPr lang="zh-CN" altLang="en-US" dirty="0"/>
              <a:t>月</a:t>
            </a:r>
            <a:r>
              <a:rPr lang="en-US" altLang="zh-CN" dirty="0"/>
              <a:t>16</a:t>
            </a:r>
            <a:r>
              <a:rPr lang="zh-CN" altLang="en-US" dirty="0"/>
              <a:t>日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实验内容</a:t>
            </a:r>
          </a:p>
        </p:txBody>
      </p:sp>
      <p:sp>
        <p:nvSpPr>
          <p:cNvPr id="40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看懂例</a:t>
            </a:r>
            <a:r>
              <a:rPr lang="en-US" altLang="zh-CN"/>
              <a:t>2.1</a:t>
            </a:r>
            <a:r>
              <a:rPr lang="zh-CN" altLang="en-US"/>
              <a:t>的算法流程</a:t>
            </a:r>
            <a:r>
              <a:rPr lang="zh-CN" altLang="en-US" baseline="30000"/>
              <a:t>*</a:t>
            </a:r>
            <a:endParaRPr lang="zh-CN" altLang="en-US"/>
          </a:p>
          <a:p>
            <a:pPr eaLnBrk="1" hangingPunct="1"/>
            <a:r>
              <a:rPr lang="zh-CN" altLang="en-US"/>
              <a:t>调通例</a:t>
            </a:r>
            <a:r>
              <a:rPr lang="en-US" altLang="zh-CN"/>
              <a:t>2.1</a:t>
            </a:r>
            <a:r>
              <a:rPr lang="zh-CN" altLang="en-US"/>
              <a:t>程序</a:t>
            </a:r>
            <a:r>
              <a:rPr lang="zh-CN" altLang="en-US" baseline="30000"/>
              <a:t>*</a:t>
            </a:r>
            <a:endParaRPr lang="zh-CN" altLang="en-US"/>
          </a:p>
          <a:p>
            <a:pPr eaLnBrk="1" hangingPunct="1"/>
            <a:r>
              <a:rPr lang="zh-CN" altLang="en-US"/>
              <a:t>看懂例</a:t>
            </a:r>
            <a:r>
              <a:rPr lang="en-US" altLang="zh-CN"/>
              <a:t>2.2</a:t>
            </a:r>
            <a:r>
              <a:rPr lang="zh-CN" altLang="en-US"/>
              <a:t>的算法流程</a:t>
            </a:r>
          </a:p>
          <a:p>
            <a:pPr eaLnBrk="1" hangingPunct="1"/>
            <a:r>
              <a:rPr lang="zh-CN" altLang="en-US"/>
              <a:t>调通例</a:t>
            </a:r>
            <a:r>
              <a:rPr lang="en-US" altLang="zh-CN"/>
              <a:t>2.2</a:t>
            </a:r>
            <a:r>
              <a:rPr lang="zh-CN" altLang="en-US"/>
              <a:t>程序（结果需通过</a:t>
            </a:r>
            <a:r>
              <a:rPr lang="en-US" altLang="zh-CN"/>
              <a:t>debug</a:t>
            </a:r>
            <a:r>
              <a:rPr lang="zh-CN" altLang="en-US"/>
              <a:t>观察）</a:t>
            </a:r>
          </a:p>
          <a:p>
            <a:pPr eaLnBrk="1" hangingPunct="1"/>
            <a:r>
              <a:rPr lang="zh-CN" altLang="en-US"/>
              <a:t>对例</a:t>
            </a:r>
            <a:r>
              <a:rPr lang="en-US" altLang="zh-CN"/>
              <a:t>2.2</a:t>
            </a:r>
            <a:r>
              <a:rPr lang="zh-CN" altLang="en-US"/>
              <a:t>进行改进，要求：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		</a:t>
            </a:r>
            <a:r>
              <a:rPr lang="zh-CN" altLang="en-US">
                <a:solidFill>
                  <a:schemeClr val="hlink"/>
                </a:solidFill>
              </a:rPr>
              <a:t>将排序后的成绩以十进制按顺序显示出来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提示</a:t>
            </a:r>
          </a:p>
        </p:txBody>
      </p:sp>
      <p:sp>
        <p:nvSpPr>
          <p:cNvPr id="51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可以根据</a:t>
            </a:r>
            <a:r>
              <a:rPr lang="en-US" altLang="zh-CN"/>
              <a:t>rank</a:t>
            </a:r>
            <a:r>
              <a:rPr lang="zh-CN" altLang="en-US"/>
              <a:t>排序将</a:t>
            </a:r>
            <a:r>
              <a:rPr lang="en-US" altLang="zh-CN"/>
              <a:t>grade</a:t>
            </a:r>
            <a:r>
              <a:rPr lang="zh-CN" altLang="en-US"/>
              <a:t>中的相应成绩以字符形式显示（</a:t>
            </a:r>
            <a:r>
              <a:rPr lang="en-US" altLang="zh-CN"/>
              <a:t>02</a:t>
            </a:r>
            <a:r>
              <a:rPr lang="zh-CN" altLang="en-US"/>
              <a:t>号</a:t>
            </a:r>
            <a:r>
              <a:rPr lang="en-US" altLang="zh-CN"/>
              <a:t>int 21h</a:t>
            </a:r>
            <a:r>
              <a:rPr lang="zh-CN" altLang="en-US"/>
              <a:t>中断）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也可另开辟连续空间，将成绩按顺序存放，之后以字符串形式显示（</a:t>
            </a:r>
            <a:r>
              <a:rPr lang="en-US" altLang="zh-CN"/>
              <a:t>09</a:t>
            </a:r>
            <a:r>
              <a:rPr lang="zh-CN" altLang="en-US"/>
              <a:t>号</a:t>
            </a:r>
            <a:r>
              <a:rPr lang="en-US" altLang="zh-CN"/>
              <a:t>int21h</a:t>
            </a:r>
            <a:r>
              <a:rPr lang="zh-CN" altLang="en-US"/>
              <a:t>中断）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注意：输出</a:t>
            </a:r>
            <a:r>
              <a:rPr lang="zh-CN" altLang="en-US" b="1">
                <a:solidFill>
                  <a:srgbClr val="7030A0"/>
                </a:solidFill>
              </a:rPr>
              <a:t>十进制</a:t>
            </a:r>
            <a:r>
              <a:rPr lang="zh-CN" altLang="en-US"/>
              <a:t>的相应</a:t>
            </a:r>
            <a:r>
              <a:rPr lang="zh-CN" altLang="en-US" b="1">
                <a:solidFill>
                  <a:srgbClr val="7030A0"/>
                </a:solidFill>
              </a:rPr>
              <a:t>字符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提示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6147" name="内容占位符 3"/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8305800" cy="3886200"/>
          </a:xfrm>
        </p:spPr>
        <p:txBody>
          <a:bodyPr/>
          <a:lstStyle/>
          <a:p>
            <a:r>
              <a:rPr lang="en-US" altLang="zh-CN"/>
              <a:t>02</a:t>
            </a:r>
            <a:r>
              <a:rPr lang="zh-CN" altLang="en-US"/>
              <a:t>号</a:t>
            </a:r>
            <a:r>
              <a:rPr lang="en-US" altLang="zh-CN"/>
              <a:t>int 21h</a:t>
            </a:r>
            <a:r>
              <a:rPr lang="zh-CN" altLang="en-US"/>
              <a:t>中断：显示输出，</a:t>
            </a:r>
            <a:r>
              <a:rPr lang="en-US" altLang="zh-CN"/>
              <a:t>DL=</a:t>
            </a:r>
            <a:r>
              <a:rPr lang="zh-CN" altLang="en-US"/>
              <a:t>输出</a:t>
            </a:r>
            <a:r>
              <a:rPr lang="zh-CN" altLang="en-US" b="1">
                <a:solidFill>
                  <a:srgbClr val="FF0000"/>
                </a:solidFill>
              </a:rPr>
              <a:t>字符</a:t>
            </a:r>
            <a:endParaRPr lang="en-US" altLang="zh-CN" b="1">
              <a:solidFill>
                <a:srgbClr val="FF0000"/>
              </a:solidFill>
            </a:endParaRPr>
          </a:p>
          <a:p>
            <a:endParaRPr lang="en-US" altLang="zh-CN"/>
          </a:p>
          <a:p>
            <a:r>
              <a:rPr lang="pt-BR" altLang="zh-CN"/>
              <a:t>add     dh , 30h</a:t>
            </a:r>
          </a:p>
          <a:p>
            <a:r>
              <a:rPr lang="pt-BR" altLang="zh-CN"/>
              <a:t>mov     </a:t>
            </a:r>
            <a:r>
              <a:rPr lang="pt-BR" altLang="zh-CN">
                <a:solidFill>
                  <a:srgbClr val="7030A0"/>
                </a:solidFill>
              </a:rPr>
              <a:t>dl</a:t>
            </a:r>
            <a:r>
              <a:rPr lang="pt-BR" altLang="zh-CN"/>
              <a:t> , dh</a:t>
            </a:r>
          </a:p>
          <a:p>
            <a:r>
              <a:rPr lang="pt-BR" altLang="zh-CN">
                <a:solidFill>
                  <a:srgbClr val="002060"/>
                </a:solidFill>
              </a:rPr>
              <a:t>mov     ah , 02h</a:t>
            </a:r>
          </a:p>
          <a:p>
            <a:r>
              <a:rPr lang="pt-BR" altLang="zh-CN">
                <a:solidFill>
                  <a:srgbClr val="002060"/>
                </a:solidFill>
              </a:rPr>
              <a:t>int     21h</a:t>
            </a:r>
            <a:endParaRPr lang="zh-CN" altLang="en-U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提示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7171" name="内容占位符 4"/>
          <p:cNvSpPr>
            <a:spLocks noGrp="1"/>
          </p:cNvSpPr>
          <p:nvPr>
            <p:ph sz="half" idx="2"/>
          </p:nvPr>
        </p:nvSpPr>
        <p:spPr>
          <a:xfrm>
            <a:off x="609600" y="1981200"/>
            <a:ext cx="8235950" cy="3886200"/>
          </a:xfrm>
        </p:spPr>
        <p:txBody>
          <a:bodyPr/>
          <a:lstStyle/>
          <a:p>
            <a:r>
              <a:rPr lang="en-US" altLang="zh-CN"/>
              <a:t>09</a:t>
            </a:r>
            <a:r>
              <a:rPr lang="zh-CN" altLang="en-US"/>
              <a:t>号</a:t>
            </a:r>
            <a:r>
              <a:rPr lang="en-US" altLang="zh-CN"/>
              <a:t>int21h</a:t>
            </a:r>
            <a:r>
              <a:rPr lang="zh-CN" altLang="en-US"/>
              <a:t>中断：</a:t>
            </a:r>
            <a:endParaRPr lang="en-US" altLang="zh-CN"/>
          </a:p>
          <a:p>
            <a:pPr lvl="1"/>
            <a:r>
              <a:rPr lang="zh-CN" altLang="en-US"/>
              <a:t>显示</a:t>
            </a:r>
            <a:r>
              <a:rPr lang="zh-CN" altLang="en-US" b="1">
                <a:solidFill>
                  <a:srgbClr val="FF0000"/>
                </a:solidFill>
              </a:rPr>
              <a:t>字符</a:t>
            </a:r>
            <a:r>
              <a:rPr lang="zh-CN" altLang="en-US"/>
              <a:t>串，</a:t>
            </a:r>
            <a:r>
              <a:rPr lang="en-US" altLang="zh-CN"/>
              <a:t>DS</a:t>
            </a:r>
            <a:r>
              <a:rPr lang="zh-CN" altLang="en-US"/>
              <a:t>：</a:t>
            </a:r>
            <a:r>
              <a:rPr lang="en-US" altLang="zh-CN"/>
              <a:t>DX=</a:t>
            </a:r>
            <a:r>
              <a:rPr lang="zh-CN" altLang="en-US"/>
              <a:t>串首地址，字符串以</a:t>
            </a:r>
            <a:r>
              <a:rPr lang="en-US" altLang="zh-CN"/>
              <a:t>’$’</a:t>
            </a:r>
            <a:r>
              <a:rPr lang="zh-CN" altLang="en-US"/>
              <a:t>结尾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lea     </a:t>
            </a:r>
            <a:r>
              <a:rPr lang="en-US" altLang="zh-CN">
                <a:solidFill>
                  <a:srgbClr val="7030A0"/>
                </a:solidFill>
              </a:rPr>
              <a:t>dx</a:t>
            </a:r>
            <a:r>
              <a:rPr lang="en-US" altLang="zh-CN"/>
              <a:t> , arrange</a:t>
            </a:r>
          </a:p>
          <a:p>
            <a:r>
              <a:rPr lang="en-US" altLang="zh-CN">
                <a:solidFill>
                  <a:srgbClr val="002060"/>
                </a:solidFill>
              </a:rPr>
              <a:t>mov     ah , 09</a:t>
            </a:r>
          </a:p>
          <a:p>
            <a:r>
              <a:rPr lang="en-US" altLang="zh-CN">
                <a:solidFill>
                  <a:srgbClr val="002060"/>
                </a:solidFill>
              </a:rPr>
              <a:t>int     21h</a:t>
            </a:r>
            <a:endParaRPr lang="zh-CN" altLang="en-US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>
          <a:xfrm>
            <a:off x="304800" y="188640"/>
            <a:ext cx="8540750" cy="1143000"/>
          </a:xfrm>
        </p:spPr>
        <p:txBody>
          <a:bodyPr/>
          <a:lstStyle/>
          <a:p>
            <a:r>
              <a:rPr lang="zh-CN" altLang="en-US" dirty="0"/>
              <a:t>提示</a:t>
            </a:r>
            <a:r>
              <a:rPr lang="en-US" altLang="zh-CN" dirty="0"/>
              <a:t>3</a:t>
            </a:r>
            <a:r>
              <a:rPr lang="zh-CN" altLang="en-US"/>
              <a:t>*</a:t>
            </a:r>
            <a:endParaRPr lang="zh-CN" altLang="en-US" dirty="0"/>
          </a:p>
        </p:txBody>
      </p:sp>
      <p:sp>
        <p:nvSpPr>
          <p:cNvPr id="7171" name="内容占位符 4"/>
          <p:cNvSpPr>
            <a:spLocks noGrp="1"/>
          </p:cNvSpPr>
          <p:nvPr>
            <p:ph sz="half" idx="2"/>
          </p:nvPr>
        </p:nvSpPr>
        <p:spPr>
          <a:xfrm>
            <a:off x="609600" y="1331640"/>
            <a:ext cx="8235950" cy="4535760"/>
          </a:xfrm>
        </p:spPr>
        <p:txBody>
          <a:bodyPr/>
          <a:lstStyle/>
          <a:p>
            <a:r>
              <a:rPr lang="en-US" altLang="zh-CN" dirty="0"/>
              <a:t>0A</a:t>
            </a:r>
            <a:r>
              <a:rPr lang="zh-CN" altLang="en-US" dirty="0"/>
              <a:t>号</a:t>
            </a:r>
            <a:r>
              <a:rPr lang="en-US" altLang="zh-CN" dirty="0"/>
              <a:t>int21h</a:t>
            </a:r>
            <a:r>
              <a:rPr lang="zh-CN" altLang="en-US" dirty="0"/>
              <a:t>中断：</a:t>
            </a:r>
            <a:endParaRPr lang="en-US" altLang="zh-CN" dirty="0"/>
          </a:p>
          <a:p>
            <a:pPr lvl="1"/>
            <a:r>
              <a:rPr lang="zh-CN" altLang="en-US" dirty="0"/>
              <a:t>接收</a:t>
            </a:r>
            <a:r>
              <a:rPr lang="zh-CN" altLang="en-US" b="1" dirty="0">
                <a:solidFill>
                  <a:srgbClr val="FF0000"/>
                </a:solidFill>
              </a:rPr>
              <a:t>字符串</a:t>
            </a:r>
            <a:r>
              <a:rPr lang="zh-CN" altLang="en-US" dirty="0"/>
              <a:t>输入，</a:t>
            </a:r>
            <a:r>
              <a:rPr lang="en-US" altLang="zh-CN" dirty="0"/>
              <a:t>DS</a:t>
            </a:r>
            <a:r>
              <a:rPr lang="zh-CN" altLang="en-US" dirty="0"/>
              <a:t>：</a:t>
            </a:r>
            <a:r>
              <a:rPr lang="en-US" altLang="zh-CN" dirty="0"/>
              <a:t>DX=</a:t>
            </a:r>
            <a:r>
              <a:rPr lang="zh-CN" altLang="en-US" dirty="0"/>
              <a:t>事先开辟的缓冲区（缓冲区的第一个字节需事先赋值为允许输入字符的个数</a:t>
            </a:r>
            <a:r>
              <a:rPr lang="en-US" altLang="zh-CN" dirty="0"/>
              <a:t>+1</a:t>
            </a:r>
            <a:r>
              <a:rPr lang="zh-CN" altLang="en-US" dirty="0"/>
              <a:t>；第二个字节空置，输入完成后用来存放实际输入的字符个数；从第三个字节开始为输入字符串，最后一个字符为</a:t>
            </a:r>
            <a:r>
              <a:rPr lang="en-US" altLang="zh-CN" dirty="0"/>
              <a:t>0dH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lea     </a:t>
            </a:r>
            <a:r>
              <a:rPr lang="en-US" altLang="zh-CN" dirty="0">
                <a:solidFill>
                  <a:srgbClr val="7030A0"/>
                </a:solidFill>
              </a:rPr>
              <a:t>dx</a:t>
            </a:r>
            <a:r>
              <a:rPr lang="en-US" altLang="zh-CN" dirty="0"/>
              <a:t> , </a:t>
            </a:r>
            <a:r>
              <a:rPr lang="en-US" altLang="zh-CN" dirty="0" err="1"/>
              <a:t>stoknin</a:t>
            </a:r>
            <a:endParaRPr lang="en-US" altLang="zh-CN" dirty="0"/>
          </a:p>
          <a:p>
            <a:r>
              <a:rPr lang="en-US" altLang="zh-CN" dirty="0" err="1">
                <a:solidFill>
                  <a:srgbClr val="002060"/>
                </a:solidFill>
              </a:rPr>
              <a:t>mov</a:t>
            </a:r>
            <a:r>
              <a:rPr lang="en-US" altLang="zh-CN" dirty="0">
                <a:solidFill>
                  <a:srgbClr val="002060"/>
                </a:solidFill>
              </a:rPr>
              <a:t>     ah , 0AH</a:t>
            </a:r>
          </a:p>
          <a:p>
            <a:r>
              <a:rPr lang="en-US" altLang="zh-CN" dirty="0" err="1">
                <a:solidFill>
                  <a:srgbClr val="002060"/>
                </a:solidFill>
              </a:rPr>
              <a:t>int</a:t>
            </a:r>
            <a:r>
              <a:rPr lang="en-US" altLang="zh-CN" dirty="0">
                <a:solidFill>
                  <a:srgbClr val="002060"/>
                </a:solidFill>
              </a:rPr>
              <a:t>     21h</a:t>
            </a:r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76056" y="4149080"/>
            <a:ext cx="338437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solidFill>
                  <a:srgbClr val="7030A0"/>
                </a:solidFill>
              </a:rPr>
              <a:t>stoknin</a:t>
            </a:r>
            <a:r>
              <a:rPr lang="en-US" altLang="zh-CN" sz="2400" dirty="0">
                <a:solidFill>
                  <a:srgbClr val="7030A0"/>
                </a:solidFill>
              </a:rPr>
              <a:t> label   byte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max      </a:t>
            </a:r>
            <a:r>
              <a:rPr lang="en-US" altLang="zh-CN" sz="2400" dirty="0" err="1">
                <a:solidFill>
                  <a:srgbClr val="7030A0"/>
                </a:solidFill>
              </a:rPr>
              <a:t>db</a:t>
            </a:r>
            <a:r>
              <a:rPr lang="en-US" altLang="zh-CN" sz="2400" dirty="0">
                <a:solidFill>
                  <a:srgbClr val="7030A0"/>
                </a:solidFill>
              </a:rPr>
              <a:t>      3</a:t>
            </a:r>
          </a:p>
          <a:p>
            <a:r>
              <a:rPr lang="en-US" altLang="zh-CN" sz="2400" dirty="0">
                <a:solidFill>
                  <a:srgbClr val="7030A0"/>
                </a:solidFill>
              </a:rPr>
              <a:t>act     	  </a:t>
            </a:r>
            <a:r>
              <a:rPr lang="en-US" altLang="zh-CN" sz="2400" dirty="0" err="1">
                <a:solidFill>
                  <a:srgbClr val="7030A0"/>
                </a:solidFill>
              </a:rPr>
              <a:t>db</a:t>
            </a:r>
            <a:r>
              <a:rPr lang="en-US" altLang="zh-CN" sz="2400" dirty="0">
                <a:solidFill>
                  <a:srgbClr val="7030A0"/>
                </a:solidFill>
              </a:rPr>
              <a:t>      ?</a:t>
            </a:r>
          </a:p>
          <a:p>
            <a:r>
              <a:rPr lang="en-US" altLang="zh-CN" sz="2400" dirty="0" err="1">
                <a:solidFill>
                  <a:srgbClr val="7030A0"/>
                </a:solidFill>
              </a:rPr>
              <a:t>stokn</a:t>
            </a:r>
            <a:r>
              <a:rPr lang="en-US" altLang="zh-CN" sz="2400" dirty="0">
                <a:solidFill>
                  <a:srgbClr val="7030A0"/>
                </a:solidFill>
              </a:rPr>
              <a:t>    </a:t>
            </a:r>
            <a:r>
              <a:rPr lang="en-US" altLang="zh-CN" sz="2400" dirty="0" err="1">
                <a:solidFill>
                  <a:srgbClr val="7030A0"/>
                </a:solidFill>
              </a:rPr>
              <a:t>db</a:t>
            </a:r>
            <a:r>
              <a:rPr lang="en-US" altLang="zh-CN" sz="2400" dirty="0">
                <a:solidFill>
                  <a:srgbClr val="7030A0"/>
                </a:solidFill>
              </a:rPr>
              <a:t>      3 dup (?)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2954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古瓶荷花">
  <a:themeElements>
    <a:clrScheme name="古瓶荷花 1">
      <a:dk1>
        <a:srgbClr val="0033CC"/>
      </a:dk1>
      <a:lt1>
        <a:srgbClr val="FFFFFF"/>
      </a:lt1>
      <a:dk2>
        <a:srgbClr val="007572"/>
      </a:dk2>
      <a:lt2>
        <a:srgbClr val="C0C0C0"/>
      </a:lt2>
      <a:accent1>
        <a:srgbClr val="CCECFF"/>
      </a:accent1>
      <a:accent2>
        <a:srgbClr val="3399FF"/>
      </a:accent2>
      <a:accent3>
        <a:srgbClr val="FFFFFF"/>
      </a:accent3>
      <a:accent4>
        <a:srgbClr val="002AAE"/>
      </a:accent4>
      <a:accent5>
        <a:srgbClr val="E2F4FF"/>
      </a:accent5>
      <a:accent6>
        <a:srgbClr val="2D8AE7"/>
      </a:accent6>
      <a:hlink>
        <a:srgbClr val="CC0066"/>
      </a:hlink>
      <a:folHlink>
        <a:srgbClr val="7D7DA9"/>
      </a:folHlink>
    </a:clrScheme>
    <a:fontScheme name="古瓶荷花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古瓶荷花 1">
        <a:dk1>
          <a:srgbClr val="0033CC"/>
        </a:dk1>
        <a:lt1>
          <a:srgbClr val="FFFFFF"/>
        </a:lt1>
        <a:dk2>
          <a:srgbClr val="007572"/>
        </a:dk2>
        <a:lt2>
          <a:srgbClr val="C0C0C0"/>
        </a:lt2>
        <a:accent1>
          <a:srgbClr val="CCECFF"/>
        </a:accent1>
        <a:accent2>
          <a:srgbClr val="3399FF"/>
        </a:accent2>
        <a:accent3>
          <a:srgbClr val="FFFFFF"/>
        </a:accent3>
        <a:accent4>
          <a:srgbClr val="002AAE"/>
        </a:accent4>
        <a:accent5>
          <a:srgbClr val="E2F4FF"/>
        </a:accent5>
        <a:accent6>
          <a:srgbClr val="2D8AE7"/>
        </a:accent6>
        <a:hlink>
          <a:srgbClr val="CC0066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2">
        <a:dk1>
          <a:srgbClr val="007A77"/>
        </a:dk1>
        <a:lt1>
          <a:srgbClr val="EFF6EE"/>
        </a:lt1>
        <a:dk2>
          <a:srgbClr val="0066CC"/>
        </a:dk2>
        <a:lt2>
          <a:srgbClr val="C0C0C0"/>
        </a:lt2>
        <a:accent1>
          <a:srgbClr val="E7EEE6"/>
        </a:accent1>
        <a:accent2>
          <a:srgbClr val="FF9933"/>
        </a:accent2>
        <a:accent3>
          <a:srgbClr val="F6FAF5"/>
        </a:accent3>
        <a:accent4>
          <a:srgbClr val="006765"/>
        </a:accent4>
        <a:accent5>
          <a:srgbClr val="F1F5F0"/>
        </a:accent5>
        <a:accent6>
          <a:srgbClr val="E78A2D"/>
        </a:accent6>
        <a:hlink>
          <a:srgbClr val="636395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3">
        <a:dk1>
          <a:srgbClr val="000000"/>
        </a:dk1>
        <a:lt1>
          <a:srgbClr val="CCFFCC"/>
        </a:lt1>
        <a:dk2>
          <a:srgbClr val="E88A00"/>
        </a:dk2>
        <a:lt2>
          <a:srgbClr val="C0C0C0"/>
        </a:lt2>
        <a:accent1>
          <a:srgbClr val="CCECFF"/>
        </a:accent1>
        <a:accent2>
          <a:srgbClr val="336600"/>
        </a:accent2>
        <a:accent3>
          <a:srgbClr val="E2FFE2"/>
        </a:accent3>
        <a:accent4>
          <a:srgbClr val="000000"/>
        </a:accent4>
        <a:accent5>
          <a:srgbClr val="E2F4FF"/>
        </a:accent5>
        <a:accent6>
          <a:srgbClr val="2D5C00"/>
        </a:accent6>
        <a:hlink>
          <a:srgbClr val="3333CC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4">
        <a:dk1>
          <a:srgbClr val="000000"/>
        </a:dk1>
        <a:lt1>
          <a:srgbClr val="FFFFCC"/>
        </a:lt1>
        <a:dk2>
          <a:srgbClr val="CC3300"/>
        </a:dk2>
        <a:lt2>
          <a:srgbClr val="C0C0C0"/>
        </a:lt2>
        <a:accent1>
          <a:srgbClr val="FFFFCC"/>
        </a:accent1>
        <a:accent2>
          <a:srgbClr val="339933"/>
        </a:accent2>
        <a:accent3>
          <a:srgbClr val="FFFFE2"/>
        </a:accent3>
        <a:accent4>
          <a:srgbClr val="000000"/>
        </a:accent4>
        <a:accent5>
          <a:srgbClr val="FFFFE2"/>
        </a:accent5>
        <a:accent6>
          <a:srgbClr val="2D8A2D"/>
        </a:accent6>
        <a:hlink>
          <a:srgbClr val="0066FF"/>
        </a:hlink>
        <a:folHlink>
          <a:srgbClr val="6F6F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5">
        <a:dk1>
          <a:srgbClr val="636395"/>
        </a:dk1>
        <a:lt1>
          <a:srgbClr val="FFE2C5"/>
        </a:lt1>
        <a:dk2>
          <a:srgbClr val="000000"/>
        </a:dk2>
        <a:lt2>
          <a:srgbClr val="C0C0C0"/>
        </a:lt2>
        <a:accent1>
          <a:srgbClr val="FFE1E1"/>
        </a:accent1>
        <a:accent2>
          <a:srgbClr val="FF9933"/>
        </a:accent2>
        <a:accent3>
          <a:srgbClr val="FFEEDF"/>
        </a:accent3>
        <a:accent4>
          <a:srgbClr val="53537E"/>
        </a:accent4>
        <a:accent5>
          <a:srgbClr val="FFEEEE"/>
        </a:accent5>
        <a:accent6>
          <a:srgbClr val="E78A2D"/>
        </a:accent6>
        <a:hlink>
          <a:srgbClr val="008080"/>
        </a:hlink>
        <a:folHlink>
          <a:srgbClr val="33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6">
        <a:dk1>
          <a:srgbClr val="626292"/>
        </a:dk1>
        <a:lt1>
          <a:srgbClr val="CCECFF"/>
        </a:lt1>
        <a:dk2>
          <a:srgbClr val="3333CC"/>
        </a:dk2>
        <a:lt2>
          <a:srgbClr val="C0C0C0"/>
        </a:lt2>
        <a:accent1>
          <a:srgbClr val="D9F1FF"/>
        </a:accent1>
        <a:accent2>
          <a:srgbClr val="FF9900"/>
        </a:accent2>
        <a:accent3>
          <a:srgbClr val="E2F4FF"/>
        </a:accent3>
        <a:accent4>
          <a:srgbClr val="53537C"/>
        </a:accent4>
        <a:accent5>
          <a:srgbClr val="E9F7FF"/>
        </a:accent5>
        <a:accent6>
          <a:srgbClr val="E78A00"/>
        </a:accent6>
        <a:hlink>
          <a:srgbClr val="CC0066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7">
        <a:dk1>
          <a:srgbClr val="0066CC"/>
        </a:dk1>
        <a:lt1>
          <a:srgbClr val="FFE1E1"/>
        </a:lt1>
        <a:dk2>
          <a:srgbClr val="006600"/>
        </a:dk2>
        <a:lt2>
          <a:srgbClr val="C0C0C0"/>
        </a:lt2>
        <a:accent1>
          <a:srgbClr val="FFFFCC"/>
        </a:accent1>
        <a:accent2>
          <a:srgbClr val="009999"/>
        </a:accent2>
        <a:accent3>
          <a:srgbClr val="FFEEEE"/>
        </a:accent3>
        <a:accent4>
          <a:srgbClr val="0056AE"/>
        </a:accent4>
        <a:accent5>
          <a:srgbClr val="FFFFE2"/>
        </a:accent5>
        <a:accent6>
          <a:srgbClr val="008A8A"/>
        </a:accent6>
        <a:hlink>
          <a:srgbClr val="EC0000"/>
        </a:hlink>
        <a:folHlink>
          <a:srgbClr val="00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古瓶荷花 8">
        <a:dk1>
          <a:srgbClr val="292929"/>
        </a:dk1>
        <a:lt1>
          <a:srgbClr val="DDDDDD"/>
        </a:lt1>
        <a:dk2>
          <a:srgbClr val="0066CC"/>
        </a:dk2>
        <a:lt2>
          <a:srgbClr val="B2B2B2"/>
        </a:lt2>
        <a:accent1>
          <a:srgbClr val="CACADC"/>
        </a:accent1>
        <a:accent2>
          <a:srgbClr val="FFCC00"/>
        </a:accent2>
        <a:accent3>
          <a:srgbClr val="EBEBEB"/>
        </a:accent3>
        <a:accent4>
          <a:srgbClr val="212121"/>
        </a:accent4>
        <a:accent5>
          <a:srgbClr val="E1E1EB"/>
        </a:accent5>
        <a:accent6>
          <a:srgbClr val="E7B900"/>
        </a:accent6>
        <a:hlink>
          <a:srgbClr val="008080"/>
        </a:hlink>
        <a:folHlink>
          <a:srgbClr val="7D7D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CDESIGNK</Template>
  <TotalTime>638</TotalTime>
  <Words>272</Words>
  <Application>Microsoft Office PowerPoint</Application>
  <PresentationFormat>全屏显示(4:3)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Wingdings</vt:lpstr>
      <vt:lpstr>古瓶荷花</vt:lpstr>
      <vt:lpstr>汇编语言程序 设计实验2</vt:lpstr>
      <vt:lpstr>实验内容</vt:lpstr>
      <vt:lpstr>提示</vt:lpstr>
      <vt:lpstr>提示1</vt:lpstr>
      <vt:lpstr>提示2</vt:lpstr>
      <vt:lpstr>提示3*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44</cp:revision>
  <cp:lastPrinted>1601-01-01T00:00:00Z</cp:lastPrinted>
  <dcterms:created xsi:type="dcterms:W3CDTF">1601-01-01T00:00:00Z</dcterms:created>
  <dcterms:modified xsi:type="dcterms:W3CDTF">2024-10-15T14:52:31Z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