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2"/>
  </p:notesMasterIdLst>
  <p:handoutMasterIdLst>
    <p:handoutMasterId r:id="rId33"/>
  </p:handoutMasterIdLst>
  <p:sldIdLst>
    <p:sldId id="257" r:id="rId2"/>
    <p:sldId id="264" r:id="rId3"/>
    <p:sldId id="258" r:id="rId4"/>
    <p:sldId id="259" r:id="rId5"/>
    <p:sldId id="260" r:id="rId6"/>
    <p:sldId id="285" r:id="rId7"/>
    <p:sldId id="263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7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</p:sldIdLst>
  <p:sldSz cx="9144000" cy="6858000" type="screen4x3"/>
  <p:notesSz cx="6659563" cy="9869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>
      <p:cViewPr varScale="1">
        <p:scale>
          <a:sx n="85" d="100"/>
          <a:sy n="85" d="100"/>
        </p:scale>
        <p:origin x="1302" y="90"/>
      </p:cViewPr>
      <p:guideLst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310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AD73D58-71CA-45DD-BAF1-11AC7EE459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32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620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87888"/>
            <a:ext cx="4884737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9AFCBD9-EC07-4F06-B298-FA27CEE3D4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069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3962400"/>
            <a:ext cx="5638800" cy="1295400"/>
          </a:xfrm>
        </p:spPr>
        <p:txBody>
          <a:bodyPr/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5486400"/>
            <a:ext cx="5638800" cy="6096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0894CCD-257A-4A68-8AFD-4BEC9B95E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1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8F061-88CC-45C0-8BCE-9F9D50D4C0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6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90488"/>
            <a:ext cx="203835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596265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0193C-C1C1-496E-9E17-D376977B83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80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19466-A2E1-400B-B161-F49C9863AD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36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73202-A1FD-42DC-9889-B3F2256755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0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536AC-61DD-4D47-8851-B9B2654792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74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AB10-4ACF-4F89-9440-510D24D62E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32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FFDB3-857C-47A6-8EA8-B46D64FC19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87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A3992-39B1-4AF0-A38A-0DC5BEB045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4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B1EE5-003F-401A-9F92-58F32BBEAC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9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89B92-45E5-40F5-94A2-8D16CA866F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01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90488"/>
            <a:ext cx="6019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2484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fld id="{87A49C16-4CF3-4C75-A92A-B35F2AC327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32DF0-7298-4AC6-9850-BD73EA91A295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Arial" charset="0"/>
              </a:rPr>
              <a:t>汇编语言程序设计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92903-80AC-4868-A56E-CE1A46AEE712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目标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76591"/>
            <a:ext cx="8153400" cy="4572000"/>
          </a:xfrm>
        </p:spPr>
        <p:txBody>
          <a:bodyPr/>
          <a:lstStyle/>
          <a:p>
            <a:pPr eaLnBrk="1" hangingPunct="1"/>
            <a:r>
              <a:rPr lang="zh-CN" altLang="en-US" dirty="0"/>
              <a:t>你为什么需要学习汇编语言</a:t>
            </a:r>
          </a:p>
          <a:p>
            <a:pPr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为今后与硬件相关的编程做准备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作为学习编译原理、组成原理和</a:t>
            </a:r>
            <a:br>
              <a:rPr lang="en-US" altLang="zh-CN" dirty="0"/>
            </a:br>
            <a:r>
              <a:rPr lang="zh-CN" altLang="en-US" dirty="0"/>
              <a:t>操作系统等课程的基础</a:t>
            </a:r>
          </a:p>
          <a:p>
            <a:pPr lvl="1" eaLnBrk="1" hangingPunct="1"/>
            <a:r>
              <a:rPr lang="zh-CN" altLang="en-US" dirty="0"/>
              <a:t>更深入地了解计算机的基本工作方式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训练思维方式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236296" y="1412776"/>
            <a:ext cx="1603648" cy="4197002"/>
            <a:chOff x="476" y="1162"/>
            <a:chExt cx="998" cy="2767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76" y="2003"/>
              <a:ext cx="981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汇编语言层</a:t>
              </a:r>
              <a:endParaRPr lang="zh-CN" alt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76" y="2443"/>
              <a:ext cx="981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Times New Roman" panose="02020603050405020304" pitchFamily="18" charset="0"/>
                </a:rPr>
                <a:t>操作系统层</a:t>
              </a:r>
              <a:endParaRPr lang="zh-CN" altLang="en-US" sz="16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76" y="2859"/>
              <a:ext cx="981" cy="2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Times New Roman" panose="02020603050405020304" pitchFamily="18" charset="0"/>
                </a:rPr>
                <a:t>指令系统层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6" y="3277"/>
              <a:ext cx="981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Times New Roman" panose="02020603050405020304" pitchFamily="18" charset="0"/>
                </a:rPr>
                <a:t>微体系结构层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76" y="3697"/>
              <a:ext cx="981" cy="2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Times New Roman" panose="02020603050405020304" pitchFamily="18" charset="0"/>
                </a:rPr>
                <a:t>数字逻辑层</a:t>
              </a:r>
              <a:endParaRPr lang="zh-CN" altLang="en-US" sz="16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908" y="3475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915" y="3074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915" y="2655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915" y="2237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94" y="1570"/>
              <a:ext cx="980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Times New Roman" panose="02020603050405020304" pitchFamily="18" charset="0"/>
                </a:rPr>
                <a:t>高级语言层</a:t>
              </a:r>
              <a:endParaRPr lang="zh-CN" altLang="en-US" sz="1600" dirty="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928" y="1797"/>
              <a:ext cx="1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919" y="1367"/>
              <a:ext cx="0" cy="2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4" y="1162"/>
              <a:ext cx="980" cy="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宋体" panose="02010600030101010101" pitchFamily="2" charset="-122"/>
                </a:rPr>
                <a:t>应用层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C5B79-1ABE-4AC6-9DEA-6764188634F9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0"/>
            <a:ext cx="6980237" cy="121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Arial" charset="0"/>
              </a:rPr>
              <a:t>第一章      基  础  知  识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388" y="2501900"/>
            <a:ext cx="5595937" cy="234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latin typeface="Arial" charset="0"/>
              </a:rPr>
              <a:t> </a:t>
            </a:r>
            <a:r>
              <a:rPr lang="zh-CN" altLang="en-US">
                <a:latin typeface="Arial" charset="0"/>
                <a:sym typeface="Symbol" pitchFamily="18" charset="2"/>
              </a:rPr>
              <a:t>  </a:t>
            </a:r>
            <a:r>
              <a:rPr lang="zh-CN" altLang="en-US">
                <a:latin typeface="Arial" charset="0"/>
              </a:rPr>
              <a:t>数制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Arial" charset="0"/>
                <a:sym typeface="Symbol" pitchFamily="18" charset="2"/>
              </a:rPr>
              <a:t> </a:t>
            </a:r>
            <a:r>
              <a:rPr lang="zh-CN" altLang="en-US">
                <a:latin typeface="Arial" charset="0"/>
              </a:rPr>
              <a:t>  数制之间的转换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Arial" charset="0"/>
              </a:rPr>
              <a:t> </a:t>
            </a:r>
            <a:r>
              <a:rPr lang="zh-CN" altLang="en-US">
                <a:latin typeface="Arial" charset="0"/>
                <a:sym typeface="Symbol" pitchFamily="18" charset="2"/>
              </a:rPr>
              <a:t>  </a:t>
            </a:r>
            <a:r>
              <a:rPr lang="zh-CN" altLang="en-US">
                <a:latin typeface="Arial" charset="0"/>
              </a:rPr>
              <a:t>运算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Arial" charset="0"/>
              </a:rPr>
              <a:t> </a:t>
            </a:r>
            <a:r>
              <a:rPr lang="zh-CN" altLang="en-US">
                <a:latin typeface="Arial" charset="0"/>
                <a:sym typeface="Symbol" pitchFamily="18" charset="2"/>
              </a:rPr>
              <a:t>  </a:t>
            </a:r>
            <a:r>
              <a:rPr lang="zh-CN" altLang="en-US">
                <a:latin typeface="Arial" charset="0"/>
              </a:rPr>
              <a:t>数和字符的表示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68F16-1422-4528-8BEB-0D807736503A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260350"/>
            <a:ext cx="7772400" cy="8001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Arial" charset="0"/>
              </a:rPr>
              <a:t>预   备   知   识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990600" y="1600200"/>
            <a:ext cx="78486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000" dirty="0">
                <a:latin typeface="Times New Roman" pitchFamily="18" charset="0"/>
              </a:rPr>
              <a:t>2</a:t>
            </a:r>
            <a:r>
              <a:rPr lang="zh-CN" altLang="en-US" sz="3000" baseline="30000" dirty="0">
                <a:latin typeface="Times New Roman" pitchFamily="18" charset="0"/>
              </a:rPr>
              <a:t>2</a:t>
            </a:r>
            <a:r>
              <a:rPr lang="zh-CN" altLang="en-US" sz="3000" dirty="0">
                <a:latin typeface="Times New Roman" pitchFamily="18" charset="0"/>
              </a:rPr>
              <a:t>=4      2</a:t>
            </a:r>
            <a:r>
              <a:rPr lang="zh-CN" altLang="en-US" sz="3000" baseline="30000" dirty="0">
                <a:latin typeface="Times New Roman" pitchFamily="18" charset="0"/>
              </a:rPr>
              <a:t>4</a:t>
            </a:r>
            <a:r>
              <a:rPr lang="zh-CN" altLang="en-US" sz="3000" dirty="0">
                <a:latin typeface="Times New Roman" pitchFamily="18" charset="0"/>
              </a:rPr>
              <a:t>=16      </a:t>
            </a:r>
            <a:r>
              <a:rPr lang="en-US" altLang="zh-CN" sz="3000" dirty="0">
                <a:latin typeface="Times New Roman" pitchFamily="18" charset="0"/>
              </a:rPr>
              <a:t>2</a:t>
            </a:r>
            <a:r>
              <a:rPr lang="en-US" altLang="zh-CN" sz="3000" baseline="30000" dirty="0">
                <a:latin typeface="Times New Roman" pitchFamily="18" charset="0"/>
              </a:rPr>
              <a:t>7</a:t>
            </a:r>
            <a:r>
              <a:rPr lang="en-US" altLang="zh-CN" sz="3000" dirty="0">
                <a:latin typeface="Times New Roman" pitchFamily="18" charset="0"/>
              </a:rPr>
              <a:t>=128   </a:t>
            </a:r>
            <a:r>
              <a:rPr lang="zh-CN" altLang="en-US" sz="3000" dirty="0">
                <a:latin typeface="Times New Roman" pitchFamily="18" charset="0"/>
              </a:rPr>
              <a:t>2</a:t>
            </a:r>
            <a:r>
              <a:rPr lang="zh-CN" altLang="en-US" sz="3000" baseline="30000" dirty="0">
                <a:latin typeface="Times New Roman" pitchFamily="18" charset="0"/>
              </a:rPr>
              <a:t>8</a:t>
            </a:r>
            <a:r>
              <a:rPr lang="zh-CN" altLang="en-US" sz="3000" dirty="0">
                <a:latin typeface="Times New Roman" pitchFamily="18" charset="0"/>
              </a:rPr>
              <a:t>=256      2</a:t>
            </a:r>
            <a:r>
              <a:rPr lang="zh-CN" altLang="en-US" sz="3000" baseline="30000" dirty="0">
                <a:latin typeface="Times New Roman" pitchFamily="18" charset="0"/>
              </a:rPr>
              <a:t>10</a:t>
            </a:r>
            <a:r>
              <a:rPr lang="zh-CN" altLang="en-US" sz="3000" dirty="0">
                <a:latin typeface="Times New Roman" pitchFamily="18" charset="0"/>
              </a:rPr>
              <a:t>=1 024           </a:t>
            </a:r>
            <a:r>
              <a:rPr lang="en-US" altLang="zh-CN" sz="3000" dirty="0">
                <a:latin typeface="Times New Roman" pitchFamily="18" charset="0"/>
              </a:rPr>
              <a:t>2</a:t>
            </a:r>
            <a:r>
              <a:rPr lang="en-US" altLang="zh-CN" sz="3000" baseline="30000" dirty="0">
                <a:latin typeface="Times New Roman" pitchFamily="18" charset="0"/>
              </a:rPr>
              <a:t>15</a:t>
            </a:r>
            <a:r>
              <a:rPr lang="en-US" altLang="zh-CN" sz="3000" dirty="0">
                <a:latin typeface="Times New Roman" pitchFamily="18" charset="0"/>
              </a:rPr>
              <a:t> = 32768     2</a:t>
            </a:r>
            <a:r>
              <a:rPr lang="en-US" altLang="zh-CN" sz="3000" baseline="30000" dirty="0">
                <a:latin typeface="Times New Roman" pitchFamily="18" charset="0"/>
              </a:rPr>
              <a:t>16</a:t>
            </a:r>
            <a:r>
              <a:rPr lang="en-US" altLang="zh-CN" sz="3000" dirty="0">
                <a:latin typeface="Times New Roman" pitchFamily="18" charset="0"/>
              </a:rPr>
              <a:t>=65536	 2</a:t>
            </a:r>
            <a:r>
              <a:rPr lang="en-US" altLang="zh-CN" sz="3000" baseline="30000" dirty="0">
                <a:latin typeface="Times New Roman" pitchFamily="18" charset="0"/>
              </a:rPr>
              <a:t>20</a:t>
            </a:r>
            <a:r>
              <a:rPr lang="en-US" altLang="zh-CN" sz="3000" dirty="0">
                <a:latin typeface="Times New Roman" pitchFamily="18" charset="0"/>
              </a:rPr>
              <a:t>=1 048 576</a:t>
            </a:r>
          </a:p>
          <a:p>
            <a:endParaRPr lang="zh-CN" altLang="en-US" sz="3000" dirty="0">
              <a:latin typeface="Times New Roman" pitchFamily="18" charset="0"/>
            </a:endParaRPr>
          </a:p>
          <a:p>
            <a:r>
              <a:rPr lang="zh-CN" altLang="en-US" sz="3000" dirty="0">
                <a:latin typeface="Times New Roman" pitchFamily="18" charset="0"/>
              </a:rPr>
              <a:t>1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altLang="zh-CN" sz="3000" dirty="0">
                <a:latin typeface="Times New Roman" pitchFamily="18" charset="0"/>
              </a:rPr>
              <a:t>= </a:t>
            </a:r>
            <a:r>
              <a:rPr lang="zh-CN" altLang="en-US" sz="3000" dirty="0">
                <a:latin typeface="Times New Roman" pitchFamily="18" charset="0"/>
              </a:rPr>
              <a:t>2</a:t>
            </a:r>
            <a:r>
              <a:rPr lang="zh-CN" altLang="en-US" sz="3000" baseline="30000" dirty="0">
                <a:latin typeface="Times New Roman" pitchFamily="18" charset="0"/>
              </a:rPr>
              <a:t>10</a:t>
            </a:r>
            <a:r>
              <a:rPr lang="zh-CN" altLang="en-US" sz="3000" dirty="0">
                <a:latin typeface="Times New Roman" pitchFamily="18" charset="0"/>
              </a:rPr>
              <a:t>=1024      （</a:t>
            </a:r>
            <a:r>
              <a:rPr lang="en-US" altLang="en-US" sz="3000" dirty="0">
                <a:latin typeface="Times New Roman" pitchFamily="18" charset="0"/>
              </a:rPr>
              <a:t>Kilo</a:t>
            </a:r>
            <a:r>
              <a:rPr lang="en-US" altLang="zh-CN" sz="3000" dirty="0">
                <a:latin typeface="Times New Roman" pitchFamily="18" charset="0"/>
              </a:rPr>
              <a:t>） </a:t>
            </a:r>
          </a:p>
          <a:p>
            <a:r>
              <a:rPr lang="en-US" altLang="zh-CN" sz="3000" dirty="0">
                <a:latin typeface="Times New Roman" pitchFamily="18" charset="0"/>
              </a:rPr>
              <a:t>1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sz="3000" dirty="0">
                <a:latin typeface="Times New Roman" pitchFamily="18" charset="0"/>
              </a:rPr>
              <a:t>=1024K= </a:t>
            </a:r>
            <a:r>
              <a:rPr lang="zh-CN" altLang="en-US" sz="3000" dirty="0">
                <a:latin typeface="Times New Roman" pitchFamily="18" charset="0"/>
              </a:rPr>
              <a:t>2</a:t>
            </a:r>
            <a:r>
              <a:rPr lang="zh-CN" altLang="en-US" sz="3000" baseline="30000" dirty="0">
                <a:latin typeface="Times New Roman" pitchFamily="18" charset="0"/>
              </a:rPr>
              <a:t>20</a:t>
            </a:r>
            <a:r>
              <a:rPr lang="en-US" altLang="zh-CN" sz="3000" dirty="0">
                <a:latin typeface="Times New Roman" pitchFamily="18" charset="0"/>
              </a:rPr>
              <a:t>  </a:t>
            </a:r>
            <a:r>
              <a:rPr lang="zh-CN" altLang="en-US" sz="3000" dirty="0">
                <a:latin typeface="Times New Roman" pitchFamily="18" charset="0"/>
              </a:rPr>
              <a:t>（</a:t>
            </a:r>
            <a:r>
              <a:rPr lang="en-US" altLang="en-US" sz="3000" dirty="0">
                <a:latin typeface="Times New Roman" pitchFamily="18" charset="0"/>
              </a:rPr>
              <a:t>Mega</a:t>
            </a:r>
            <a:r>
              <a:rPr lang="en-US" altLang="zh-CN" sz="3000" dirty="0">
                <a:latin typeface="Times New Roman" pitchFamily="18" charset="0"/>
              </a:rPr>
              <a:t>） </a:t>
            </a:r>
          </a:p>
          <a:p>
            <a:r>
              <a:rPr lang="en-US" altLang="zh-CN" sz="3000" dirty="0">
                <a:latin typeface="Times New Roman" pitchFamily="18" charset="0"/>
              </a:rPr>
              <a:t>1</a:t>
            </a:r>
            <a:r>
              <a:rPr lang="en-US" altLang="zh-CN" sz="3000" dirty="0">
                <a:solidFill>
                  <a:srgbClr val="0000FF"/>
                </a:solidFill>
                <a:latin typeface="Times New Roman" pitchFamily="18" charset="0"/>
              </a:rPr>
              <a:t>G</a:t>
            </a:r>
            <a:r>
              <a:rPr lang="en-US" altLang="zh-CN" sz="3000" dirty="0">
                <a:latin typeface="Times New Roman" pitchFamily="18" charset="0"/>
              </a:rPr>
              <a:t>=1024M= </a:t>
            </a:r>
            <a:r>
              <a:rPr lang="zh-CN" altLang="en-US" sz="3000" dirty="0">
                <a:latin typeface="Times New Roman" pitchFamily="18" charset="0"/>
              </a:rPr>
              <a:t>2</a:t>
            </a:r>
            <a:r>
              <a:rPr lang="zh-CN" altLang="en-US" sz="3000" baseline="30000" dirty="0">
                <a:latin typeface="Times New Roman" pitchFamily="18" charset="0"/>
              </a:rPr>
              <a:t>30   </a:t>
            </a:r>
            <a:r>
              <a:rPr lang="zh-CN" altLang="en-US" sz="3000" dirty="0">
                <a:latin typeface="Times New Roman" pitchFamily="18" charset="0"/>
              </a:rPr>
              <a:t>（</a:t>
            </a:r>
            <a:r>
              <a:rPr lang="en-US" altLang="en-US" sz="3000" dirty="0">
                <a:latin typeface="Times New Roman" pitchFamily="18" charset="0"/>
              </a:rPr>
              <a:t>Giga</a:t>
            </a:r>
            <a:r>
              <a:rPr lang="en-US" altLang="zh-CN" sz="3000" dirty="0">
                <a:latin typeface="Times New Roman" pitchFamily="18" charset="0"/>
              </a:rPr>
              <a:t>）</a:t>
            </a:r>
          </a:p>
          <a:p>
            <a:endParaRPr lang="en-US" altLang="zh-CN" sz="3000" dirty="0">
              <a:latin typeface="Times New Roman" pitchFamily="18" charset="0"/>
            </a:endParaRPr>
          </a:p>
          <a:p>
            <a:r>
              <a:rPr lang="zh-CN" altLang="zh-CN" sz="3000" dirty="0">
                <a:latin typeface="Times New Roman" pitchFamily="18" charset="0"/>
              </a:rPr>
              <a:t>1</a:t>
            </a:r>
            <a:r>
              <a:rPr lang="zh-CN" altLang="en-US" sz="3000" dirty="0">
                <a:latin typeface="Times New Roman" pitchFamily="18" charset="0"/>
              </a:rPr>
              <a:t>个二进制位：</a:t>
            </a:r>
            <a:r>
              <a:rPr lang="en-US" altLang="en-US" sz="3000" dirty="0">
                <a:latin typeface="Times New Roman" pitchFamily="18" charset="0"/>
              </a:rPr>
              <a:t>bit</a:t>
            </a:r>
            <a:r>
              <a:rPr lang="en-US" altLang="zh-CN" sz="3000" dirty="0">
                <a:latin typeface="Times New Roman" pitchFamily="18" charset="0"/>
              </a:rPr>
              <a:t>（</a:t>
            </a:r>
            <a:r>
              <a:rPr lang="zh-CN" altLang="en-US" sz="3000" dirty="0">
                <a:latin typeface="Times New Roman" pitchFamily="18" charset="0"/>
              </a:rPr>
              <a:t>比特－</a:t>
            </a:r>
            <a:r>
              <a:rPr lang="zh-CN" altLang="en-US" sz="3000" dirty="0">
                <a:solidFill>
                  <a:srgbClr val="0000FF"/>
                </a:solidFill>
                <a:latin typeface="Times New Roman" pitchFamily="18" charset="0"/>
              </a:rPr>
              <a:t>位</a:t>
            </a:r>
            <a:r>
              <a:rPr lang="zh-CN" altLang="en-US" sz="3000" dirty="0">
                <a:latin typeface="Times New Roman" pitchFamily="18" charset="0"/>
              </a:rPr>
              <a:t>）</a:t>
            </a:r>
          </a:p>
          <a:p>
            <a:r>
              <a:rPr lang="zh-CN" altLang="en-US" sz="3000" dirty="0">
                <a:latin typeface="Times New Roman" pitchFamily="18" charset="0"/>
              </a:rPr>
              <a:t>8个二进制位：</a:t>
            </a:r>
            <a:r>
              <a:rPr lang="en-US" altLang="en-US" sz="3000" dirty="0">
                <a:latin typeface="Times New Roman" pitchFamily="18" charset="0"/>
              </a:rPr>
              <a:t>Byte</a:t>
            </a:r>
            <a:r>
              <a:rPr lang="en-US" altLang="zh-CN" sz="3000" dirty="0">
                <a:latin typeface="Times New Roman" pitchFamily="18" charset="0"/>
              </a:rPr>
              <a:t>（</a:t>
            </a:r>
            <a:r>
              <a:rPr lang="zh-CN" altLang="en-US" sz="3000" dirty="0">
                <a:solidFill>
                  <a:srgbClr val="0000FF"/>
                </a:solidFill>
                <a:latin typeface="Times New Roman" pitchFamily="18" charset="0"/>
              </a:rPr>
              <a:t>字节</a:t>
            </a:r>
            <a:r>
              <a:rPr lang="zh-CN" altLang="en-US" sz="3000" dirty="0">
                <a:latin typeface="Times New Roman" pitchFamily="18" charset="0"/>
              </a:rPr>
              <a:t>） 1</a:t>
            </a:r>
            <a:r>
              <a:rPr lang="en-US" altLang="en-US" sz="3000" dirty="0">
                <a:latin typeface="Times New Roman" pitchFamily="18" charset="0"/>
              </a:rPr>
              <a:t>Byte=8bit</a:t>
            </a:r>
          </a:p>
          <a:p>
            <a:r>
              <a:rPr lang="en-US" altLang="en-US" sz="3000" dirty="0">
                <a:latin typeface="Times New Roman" pitchFamily="18" charset="0"/>
              </a:rPr>
              <a:t>2</a:t>
            </a:r>
            <a:r>
              <a:rPr lang="zh-CN" altLang="en-US" sz="3000" dirty="0">
                <a:latin typeface="Times New Roman" pitchFamily="18" charset="0"/>
              </a:rPr>
              <a:t>个字节：</a:t>
            </a:r>
            <a:r>
              <a:rPr lang="en-US" altLang="en-US" sz="3000" dirty="0">
                <a:latin typeface="Times New Roman" pitchFamily="18" charset="0"/>
              </a:rPr>
              <a:t>Word</a:t>
            </a:r>
            <a:r>
              <a:rPr lang="en-US" altLang="zh-CN" sz="3000" dirty="0">
                <a:latin typeface="Times New Roman" pitchFamily="18" charset="0"/>
              </a:rPr>
              <a:t>（</a:t>
            </a:r>
            <a:r>
              <a:rPr lang="zh-CN" altLang="en-US" sz="3000" dirty="0">
                <a:solidFill>
                  <a:srgbClr val="0000FF"/>
                </a:solidFill>
                <a:latin typeface="Times New Roman" pitchFamily="18" charset="0"/>
              </a:rPr>
              <a:t>字</a:t>
            </a:r>
            <a:r>
              <a:rPr lang="zh-CN" altLang="en-US" sz="3000" dirty="0">
                <a:latin typeface="Times New Roman" pitchFamily="18" charset="0"/>
              </a:rPr>
              <a:t>）  1</a:t>
            </a:r>
            <a:r>
              <a:rPr lang="en-US" altLang="en-US" sz="3000" dirty="0">
                <a:latin typeface="Times New Roman" pitchFamily="18" charset="0"/>
              </a:rPr>
              <a:t>Word=2Byte=16bit</a:t>
            </a:r>
            <a:endParaRPr lang="zh-CN" altLang="en-US" sz="3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5C176-A57E-477E-8D48-884F886389E4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Arial" charset="0"/>
              </a:rPr>
              <a:t>1.   数      制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9248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latin typeface="Arial" charset="0"/>
                <a:sym typeface="Symbol" pitchFamily="18" charset="2"/>
              </a:rPr>
              <a:t>  </a:t>
            </a:r>
            <a:r>
              <a:rPr lang="zh-CN" altLang="en-US" sz="2400" b="1">
                <a:latin typeface="Arial" charset="0"/>
              </a:rPr>
              <a:t>十进制</a:t>
            </a:r>
            <a:r>
              <a:rPr lang="zh-CN" altLang="en-US" sz="2400">
                <a:latin typeface="Arial" charset="0"/>
              </a:rPr>
              <a:t>：基数为10，逢十进一</a:t>
            </a:r>
          </a:p>
          <a:p>
            <a:pPr lvl="1" eaLnBrk="1" hangingPunct="1">
              <a:buFontTx/>
              <a:buNone/>
            </a:pPr>
            <a:r>
              <a:rPr lang="zh-CN" altLang="en-US" sz="2400">
                <a:latin typeface="Arial" charset="0"/>
              </a:rPr>
              <a:t>12.34 = 1×10</a:t>
            </a:r>
            <a:r>
              <a:rPr lang="zh-CN" altLang="en-US" sz="2400" baseline="30000">
                <a:latin typeface="Arial" charset="0"/>
              </a:rPr>
              <a:t>1 </a:t>
            </a:r>
            <a:r>
              <a:rPr lang="zh-CN" altLang="en-US" sz="2400">
                <a:latin typeface="Arial" charset="0"/>
              </a:rPr>
              <a:t>+ 2 ×10</a:t>
            </a:r>
            <a:r>
              <a:rPr lang="zh-CN" altLang="en-US" sz="2400" baseline="30000">
                <a:latin typeface="Arial" charset="0"/>
              </a:rPr>
              <a:t>0 </a:t>
            </a:r>
            <a:r>
              <a:rPr lang="zh-CN" altLang="en-US" sz="2400">
                <a:latin typeface="Arial" charset="0"/>
              </a:rPr>
              <a:t>+ 3 ×10</a:t>
            </a:r>
            <a:r>
              <a:rPr lang="zh-CN" altLang="en-US" sz="2400" baseline="30000">
                <a:latin typeface="Arial" charset="0"/>
              </a:rPr>
              <a:t>-1 </a:t>
            </a:r>
            <a:r>
              <a:rPr lang="zh-CN" altLang="en-US" sz="2400">
                <a:latin typeface="Arial" charset="0"/>
              </a:rPr>
              <a:t>+ 4 ×10</a:t>
            </a:r>
            <a:r>
              <a:rPr lang="zh-CN" altLang="en-US" sz="2400" baseline="30000">
                <a:latin typeface="Arial" charset="0"/>
              </a:rPr>
              <a:t>-2</a:t>
            </a:r>
            <a:r>
              <a:rPr lang="zh-CN" altLang="en-US" sz="2400">
                <a:latin typeface="Arial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Arial" charset="0"/>
                <a:sym typeface="Symbol" pitchFamily="18" charset="2"/>
              </a:rPr>
              <a:t>  </a:t>
            </a:r>
            <a:r>
              <a:rPr lang="zh-CN" altLang="en-US" sz="2400" b="1">
                <a:latin typeface="Arial" charset="0"/>
              </a:rPr>
              <a:t>二进制</a:t>
            </a:r>
            <a:r>
              <a:rPr lang="zh-CN" altLang="en-US" sz="2400">
                <a:latin typeface="Arial" charset="0"/>
              </a:rPr>
              <a:t>：基数为2，逢二进一</a:t>
            </a:r>
          </a:p>
          <a:p>
            <a:pPr lvl="1" eaLnBrk="1" hangingPunct="1">
              <a:buFontTx/>
              <a:buNone/>
            </a:pPr>
            <a:r>
              <a:rPr lang="zh-CN" altLang="en-US" sz="2400">
                <a:latin typeface="Arial" charset="0"/>
              </a:rPr>
              <a:t>1101</a:t>
            </a:r>
            <a:r>
              <a:rPr lang="zh-CN" altLang="en-US" sz="2400" baseline="-25000">
                <a:latin typeface="Arial" charset="0"/>
              </a:rPr>
              <a:t>2 </a:t>
            </a:r>
            <a:r>
              <a:rPr lang="zh-CN" altLang="en-US" sz="2400">
                <a:latin typeface="Arial" charset="0"/>
              </a:rPr>
              <a:t>= 1 ×2</a:t>
            </a:r>
            <a:r>
              <a:rPr lang="zh-CN" altLang="en-US" sz="2400" baseline="30000">
                <a:latin typeface="Arial" charset="0"/>
              </a:rPr>
              <a:t>3 </a:t>
            </a:r>
            <a:r>
              <a:rPr lang="zh-CN" altLang="en-US" sz="2400">
                <a:latin typeface="Arial" charset="0"/>
              </a:rPr>
              <a:t>+ 1 ×2</a:t>
            </a:r>
            <a:r>
              <a:rPr lang="zh-CN" altLang="en-US" sz="2400" baseline="30000">
                <a:latin typeface="Arial" charset="0"/>
              </a:rPr>
              <a:t>2 </a:t>
            </a:r>
            <a:r>
              <a:rPr lang="zh-CN" altLang="en-US" sz="2400">
                <a:latin typeface="Arial" charset="0"/>
              </a:rPr>
              <a:t>+ 1 ×2</a:t>
            </a:r>
            <a:r>
              <a:rPr lang="zh-CN" altLang="en-US" sz="2400" baseline="30000">
                <a:latin typeface="Arial" charset="0"/>
              </a:rPr>
              <a:t>0 </a:t>
            </a:r>
            <a:r>
              <a:rPr lang="zh-CN" altLang="en-US" sz="2400">
                <a:latin typeface="Arial" charset="0"/>
              </a:rPr>
              <a:t>= 13</a:t>
            </a:r>
            <a:r>
              <a:rPr lang="zh-CN" altLang="en-US" sz="2400" baseline="-25000">
                <a:latin typeface="Arial" charset="0"/>
              </a:rPr>
              <a:t>10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Arial" charset="0"/>
                <a:sym typeface="Symbol" pitchFamily="18" charset="2"/>
              </a:rPr>
              <a:t>  </a:t>
            </a:r>
            <a:r>
              <a:rPr lang="zh-CN" altLang="en-US" sz="2400" b="1">
                <a:latin typeface="Arial" charset="0"/>
              </a:rPr>
              <a:t>十六进制</a:t>
            </a:r>
            <a:r>
              <a:rPr lang="zh-CN" altLang="en-US" sz="2400">
                <a:latin typeface="Arial" charset="0"/>
              </a:rPr>
              <a:t>：基数为16，逢十六进一</a:t>
            </a:r>
          </a:p>
          <a:p>
            <a:pPr lvl="1" eaLnBrk="1" hangingPunct="1">
              <a:buFontTx/>
              <a:buNone/>
            </a:pPr>
            <a:r>
              <a:rPr lang="zh-CN" altLang="en-US" sz="2400">
                <a:latin typeface="Arial" charset="0"/>
              </a:rPr>
              <a:t>       1001, 0001, 1000, 0111</a:t>
            </a:r>
          </a:p>
          <a:p>
            <a:pPr lvl="1" eaLnBrk="1" hangingPunct="1">
              <a:buFontTx/>
              <a:buNone/>
            </a:pPr>
            <a:r>
              <a:rPr lang="zh-CN" altLang="en-US" sz="2400">
                <a:latin typeface="Arial" charset="0"/>
              </a:rPr>
              <a:t>          9        1        8        7</a:t>
            </a:r>
          </a:p>
          <a:p>
            <a:pPr lvl="1" eaLnBrk="1" hangingPunct="1">
              <a:buFontTx/>
              <a:buNone/>
            </a:pPr>
            <a:r>
              <a:rPr lang="zh-CN" altLang="en-US" sz="2400">
                <a:latin typeface="Arial" charset="0"/>
              </a:rPr>
              <a:t>    =    9 ×16</a:t>
            </a:r>
            <a:r>
              <a:rPr lang="zh-CN" altLang="en-US" sz="2400" baseline="30000">
                <a:latin typeface="Arial" charset="0"/>
              </a:rPr>
              <a:t>3</a:t>
            </a:r>
            <a:r>
              <a:rPr lang="zh-CN" altLang="en-US" sz="2400">
                <a:latin typeface="Arial" charset="0"/>
              </a:rPr>
              <a:t> + 1 ×16</a:t>
            </a:r>
            <a:r>
              <a:rPr lang="zh-CN" altLang="en-US" sz="2400" baseline="30000">
                <a:latin typeface="Arial" charset="0"/>
              </a:rPr>
              <a:t>2</a:t>
            </a:r>
            <a:r>
              <a:rPr lang="zh-CN" altLang="en-US" sz="2400">
                <a:latin typeface="Arial" charset="0"/>
              </a:rPr>
              <a:t> + 8 ×16</a:t>
            </a:r>
            <a:r>
              <a:rPr lang="zh-CN" altLang="en-US" sz="2400" baseline="30000">
                <a:latin typeface="Arial" charset="0"/>
              </a:rPr>
              <a:t>1</a:t>
            </a:r>
            <a:r>
              <a:rPr lang="zh-CN" altLang="en-US" sz="2400">
                <a:latin typeface="Arial" charset="0"/>
              </a:rPr>
              <a:t> + 7 ×16</a:t>
            </a:r>
            <a:r>
              <a:rPr lang="zh-CN" altLang="en-US" sz="2400" baseline="30000">
                <a:latin typeface="Arial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Arial" charset="0"/>
                <a:sym typeface="Symbol" pitchFamily="18" charset="2"/>
              </a:rPr>
              <a:t>  </a:t>
            </a:r>
            <a:r>
              <a:rPr lang="zh-CN" altLang="en-US" sz="2400" b="1">
                <a:latin typeface="Arial" charset="0"/>
              </a:rPr>
              <a:t>八进制</a:t>
            </a:r>
            <a:r>
              <a:rPr lang="zh-CN" altLang="en-US" sz="2400">
                <a:latin typeface="Arial" charset="0"/>
              </a:rPr>
              <a:t>：基数为8，逢八进一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B115B-C113-4043-B818-E323E0385886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1371600"/>
            <a:ext cx="8229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457200" y="26670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5334000" y="1371600"/>
            <a:ext cx="1588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211263" y="1828800"/>
            <a:ext cx="7323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数         制                基  数              数        码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457200" y="2743200"/>
            <a:ext cx="81089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二进制  </a:t>
            </a:r>
            <a:r>
              <a:rPr kumimoji="1" lang="en-US" altLang="en-US" sz="240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en-US" altLang="en-US" sz="2400">
                <a:latin typeface="Times New Roman" pitchFamily="18" charset="0"/>
              </a:rPr>
              <a:t>inary</a:t>
            </a:r>
            <a:r>
              <a:rPr kumimoji="1" lang="en-US" altLang="zh-CN" sz="2400">
                <a:latin typeface="Times New Roman" pitchFamily="18" charset="0"/>
              </a:rPr>
              <a:t>                           2            0,1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八进制  </a:t>
            </a:r>
            <a:r>
              <a:rPr kumimoji="1" lang="en-US" altLang="en-US" sz="2400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kumimoji="1" lang="en-US" altLang="en-US" sz="2400">
                <a:latin typeface="Times New Roman" pitchFamily="18" charset="0"/>
              </a:rPr>
              <a:t>ctal</a:t>
            </a:r>
            <a:r>
              <a:rPr kumimoji="1" lang="en-US" altLang="zh-CN" sz="2400">
                <a:latin typeface="Times New Roman" pitchFamily="18" charset="0"/>
              </a:rPr>
              <a:t>                             8            0,1,2,3,4,5,6,7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十进制  </a:t>
            </a:r>
            <a:r>
              <a:rPr kumimoji="1" lang="en-US" altLang="en-US" sz="240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kumimoji="1" lang="en-US" altLang="en-US" sz="2400">
                <a:latin typeface="Times New Roman" pitchFamily="18" charset="0"/>
              </a:rPr>
              <a:t>ecimal</a:t>
            </a:r>
            <a:r>
              <a:rPr kumimoji="1" lang="en-US" altLang="zh-CN" sz="2400">
                <a:latin typeface="Times New Roman" pitchFamily="18" charset="0"/>
              </a:rPr>
              <a:t>                       10           0,1,2,3,4,5,6,7,8,9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十六进制  </a:t>
            </a:r>
            <a:r>
              <a:rPr kumimoji="1" lang="en-US" altLang="en-US" sz="240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kumimoji="1" lang="en-US" altLang="en-US" sz="2400">
                <a:latin typeface="Times New Roman" pitchFamily="18" charset="0"/>
              </a:rPr>
              <a:t>exadecimal</a:t>
            </a:r>
            <a:r>
              <a:rPr kumimoji="1" lang="en-US" altLang="zh-CN" sz="2400">
                <a:latin typeface="Times New Roman" pitchFamily="18" charset="0"/>
              </a:rPr>
              <a:t>           16           0,1,2,3,4,5,6,7,8,9,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                                                          A,B,C,D,E,F</a:t>
            </a: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3962400" y="1371600"/>
            <a:ext cx="1588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303627-D09E-47DE-8988-746DC8FDD659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69342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>
                <a:sym typeface="Symbol" pitchFamily="18" charset="2"/>
              </a:rPr>
              <a:t>  </a:t>
            </a:r>
            <a:r>
              <a:rPr lang="zh-CN" altLang="en-US" dirty="0"/>
              <a:t>二进制      </a:t>
            </a:r>
            <a:r>
              <a:rPr lang="zh-CN" altLang="en-US" dirty="0">
                <a:sym typeface="Symbol" pitchFamily="18" charset="2"/>
              </a:rPr>
              <a:t>十进制</a:t>
            </a:r>
          </a:p>
          <a:p>
            <a:pPr lvl="1" eaLnBrk="1" hangingPunct="1">
              <a:buFontTx/>
              <a:buNone/>
            </a:pPr>
            <a:r>
              <a:rPr lang="zh-CN" altLang="en-US" dirty="0">
                <a:sym typeface="Symbol" pitchFamily="18" charset="2"/>
              </a:rPr>
              <a:t>      </a:t>
            </a:r>
            <a:r>
              <a:rPr lang="zh-CN" altLang="en-US" dirty="0">
                <a:latin typeface="Arial" charset="0"/>
                <a:sym typeface="Symbol" pitchFamily="18" charset="2"/>
              </a:rPr>
              <a:t>1011</a:t>
            </a:r>
            <a:r>
              <a:rPr lang="en-US" altLang="en-US" dirty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B</a:t>
            </a:r>
            <a:r>
              <a:rPr lang="en-US" altLang="en-US" dirty="0">
                <a:latin typeface="Arial" charset="0"/>
                <a:sym typeface="Symbol" pitchFamily="18" charset="2"/>
              </a:rPr>
              <a:t> = </a:t>
            </a:r>
            <a:r>
              <a:rPr lang="en-US" altLang="zh-CN" dirty="0">
                <a:latin typeface="Arial" charset="0"/>
                <a:sym typeface="Symbol" pitchFamily="18" charset="2"/>
              </a:rPr>
              <a:t>8+0+2+1=</a:t>
            </a:r>
            <a:r>
              <a:rPr lang="en-US" altLang="en-US" dirty="0">
                <a:latin typeface="Arial" charset="0"/>
                <a:sym typeface="Symbol" pitchFamily="18" charset="2"/>
              </a:rPr>
              <a:t>11</a:t>
            </a:r>
            <a:r>
              <a:rPr lang="en-US" altLang="en-US" dirty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D</a:t>
            </a:r>
          </a:p>
          <a:p>
            <a:pPr lvl="1" eaLnBrk="1" hangingPunct="1">
              <a:buFontTx/>
              <a:buNone/>
            </a:pPr>
            <a:r>
              <a:rPr lang="zh-CN" altLang="en-US" dirty="0">
                <a:sym typeface="Symbol" pitchFamily="18" charset="2"/>
              </a:rPr>
              <a:t>      降幂法   除法</a:t>
            </a:r>
          </a:p>
          <a:p>
            <a:pPr lvl="1" eaLnBrk="1" hangingPunct="1">
              <a:buFontTx/>
              <a:buNone/>
            </a:pPr>
            <a:r>
              <a:rPr lang="zh-CN" altLang="en-US" dirty="0">
                <a:sym typeface="Symbol" pitchFamily="18" charset="2"/>
              </a:rPr>
              <a:t>        </a:t>
            </a:r>
            <a:r>
              <a:rPr lang="zh-CN" altLang="en-US" sz="2400" b="1" dirty="0">
                <a:sym typeface="Symbol" pitchFamily="18" charset="2"/>
              </a:rPr>
              <a:t>例</a:t>
            </a:r>
            <a:r>
              <a:rPr lang="zh-CN" altLang="en-US" sz="2400" dirty="0">
                <a:sym typeface="Symbol" pitchFamily="18" charset="2"/>
              </a:rPr>
              <a:t>：  </a:t>
            </a:r>
            <a:r>
              <a:rPr lang="zh-CN" altLang="en-US" sz="2400" dirty="0">
                <a:latin typeface="Arial" charset="0"/>
                <a:sym typeface="Symbol" pitchFamily="18" charset="2"/>
              </a:rPr>
              <a:t>27</a:t>
            </a:r>
            <a:r>
              <a:rPr lang="en-US" altLang="en-US" sz="2400" dirty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D</a:t>
            </a:r>
            <a:r>
              <a:rPr lang="en-US" altLang="en-US" sz="2400" dirty="0">
                <a:latin typeface="Arial" charset="0"/>
                <a:sym typeface="Symbol" pitchFamily="18" charset="2"/>
              </a:rPr>
              <a:t> = ? </a:t>
            </a:r>
            <a:r>
              <a:rPr lang="en-US" altLang="en-US" sz="2400" dirty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B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          27      11       3        3        1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          -       -      -       -      -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          16       8        4        2        1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            1       1        0        1        1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          ∴  27D = 11011B</a:t>
            </a:r>
            <a:endParaRPr lang="en-US" altLang="zh-CN" sz="2400" dirty="0">
              <a:latin typeface="Arial" charset="0"/>
              <a:sym typeface="Symbol" pitchFamily="18" charset="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2590800" y="90488"/>
            <a:ext cx="6019800" cy="890587"/>
          </a:xfrm>
        </p:spPr>
        <p:txBody>
          <a:bodyPr anchor="b"/>
          <a:lstStyle/>
          <a:p>
            <a:pPr eaLnBrk="1" hangingPunct="1">
              <a:defRPr/>
            </a:pPr>
            <a:r>
              <a:rPr lang="zh-CN" altLang="en-US">
                <a:latin typeface="Arial" charset="0"/>
              </a:rPr>
              <a:t>2. 数制之间的转换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 flipV="1">
            <a:off x="3352800" y="4419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4114800" y="43434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4953000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 flipV="1">
            <a:off x="5791200" y="43434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2971800" y="2209800"/>
            <a:ext cx="457200" cy="0"/>
          </a:xfrm>
          <a:prstGeom prst="line">
            <a:avLst/>
          </a:prstGeom>
          <a:ln>
            <a:headEnd type="none" w="sm" len="sm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rot="10800000">
            <a:off x="2971800" y="2438400"/>
            <a:ext cx="4572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rot="10800000">
            <a:off x="1676400" y="3429000"/>
            <a:ext cx="4572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1676400" y="2819400"/>
            <a:ext cx="457200" cy="0"/>
          </a:xfrm>
          <a:prstGeom prst="line">
            <a:avLst/>
          </a:prstGeom>
          <a:ln>
            <a:headEnd type="none" w="sm" len="sm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5FDA6-09D4-454D-9F6D-B8E743F2D791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6400800" cy="4800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>
                <a:sym typeface="Symbol" pitchFamily="18" charset="2"/>
              </a:rPr>
              <a:t>  </a:t>
            </a:r>
            <a:r>
              <a:rPr lang="zh-CN" altLang="en-US" dirty="0"/>
              <a:t>二进制      </a:t>
            </a:r>
            <a:r>
              <a:rPr lang="zh-CN" altLang="en-US" dirty="0">
                <a:sym typeface="Symbol" pitchFamily="18" charset="2"/>
              </a:rPr>
              <a:t>十六进制</a:t>
            </a:r>
          </a:p>
          <a:p>
            <a:pPr lvl="1" eaLnBrk="1" hangingPunct="1">
              <a:buFontTx/>
              <a:buNone/>
            </a:pPr>
            <a:r>
              <a:rPr lang="zh-CN" altLang="en-US" sz="2400" dirty="0">
                <a:latin typeface="Arial" charset="0"/>
                <a:sym typeface="Symbol" pitchFamily="18" charset="2"/>
              </a:rPr>
              <a:t>         </a:t>
            </a:r>
          </a:p>
          <a:p>
            <a:pPr lvl="1" eaLnBrk="1" hangingPunct="1">
              <a:buFontTx/>
              <a:buNone/>
            </a:pPr>
            <a:r>
              <a:rPr lang="zh-CN" altLang="en-US" sz="2400" dirty="0">
                <a:latin typeface="Arial" charset="0"/>
                <a:sym typeface="Symbol" pitchFamily="18" charset="2"/>
              </a:rPr>
              <a:t>         0011  0101  1011  1111</a:t>
            </a:r>
          </a:p>
          <a:p>
            <a:pPr lvl="1" eaLnBrk="1" hangingPunct="1">
              <a:buFontTx/>
              <a:buNone/>
            </a:pPr>
            <a:r>
              <a:rPr lang="zh-CN" altLang="en-US" sz="2400" dirty="0">
                <a:latin typeface="Arial" charset="0"/>
                <a:sym typeface="Symbol" pitchFamily="18" charset="2"/>
              </a:rPr>
              <a:t>                                    </a:t>
            </a:r>
          </a:p>
          <a:p>
            <a:pPr lvl="1" eaLnBrk="1" hangingPunct="1">
              <a:buFontTx/>
              <a:buNone/>
            </a:pPr>
            <a:r>
              <a:rPr lang="zh-CN" altLang="en-US" sz="2400" dirty="0">
                <a:latin typeface="Arial" charset="0"/>
                <a:sym typeface="Symbol" pitchFamily="18" charset="2"/>
              </a:rPr>
              <a:t>            3        5        </a:t>
            </a:r>
            <a:r>
              <a:rPr lang="en-US" altLang="en-US" sz="2400" dirty="0">
                <a:latin typeface="Arial" charset="0"/>
                <a:sym typeface="Symbol" pitchFamily="18" charset="2"/>
              </a:rPr>
              <a:t>B        F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∴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  </a:t>
            </a:r>
            <a:r>
              <a:rPr lang="en-US" altLang="en-US" sz="2400" dirty="0">
                <a:latin typeface="Arial" charset="0"/>
                <a:sym typeface="Symbol" pitchFamily="18" charset="2"/>
              </a:rPr>
              <a:t>0011</a:t>
            </a:r>
            <a:r>
              <a:rPr lang="en-US" altLang="zh-CN" sz="2400" dirty="0">
                <a:latin typeface="Arial" charset="0"/>
                <a:sym typeface="Symbol" pitchFamily="18" charset="2"/>
              </a:rPr>
              <a:t>,</a:t>
            </a:r>
            <a:r>
              <a:rPr lang="en-US" altLang="en-US" sz="2400" dirty="0">
                <a:latin typeface="Arial" charset="0"/>
                <a:sym typeface="Symbol" pitchFamily="18" charset="2"/>
              </a:rPr>
              <a:t>0101,1011,1111</a:t>
            </a:r>
            <a:r>
              <a:rPr lang="en-US" altLang="en-US" sz="2400" dirty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B</a:t>
            </a:r>
            <a:r>
              <a:rPr lang="en-US" altLang="en-US" sz="2400" dirty="0">
                <a:latin typeface="Arial" charset="0"/>
                <a:sym typeface="Symbol" pitchFamily="18" charset="2"/>
              </a:rPr>
              <a:t> = 35</a:t>
            </a:r>
            <a:r>
              <a:rPr lang="en-US" altLang="zh-CN" sz="2400" dirty="0">
                <a:latin typeface="Arial" charset="0"/>
                <a:sym typeface="Symbol" pitchFamily="18" charset="2"/>
              </a:rPr>
              <a:t>BF</a:t>
            </a:r>
            <a:r>
              <a:rPr lang="en-US" altLang="zh-CN" sz="2400" dirty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H</a:t>
            </a:r>
            <a:endParaRPr lang="en-US" altLang="en-US" dirty="0">
              <a:solidFill>
                <a:srgbClr val="7030A0"/>
              </a:solidFill>
              <a:latin typeface="Arial" charset="0"/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zh-CN" altLang="en-US" dirty="0">
                <a:sym typeface="Symbol" pitchFamily="18" charset="2"/>
              </a:rPr>
              <a:t>           </a:t>
            </a:r>
            <a:r>
              <a:rPr lang="en-US" altLang="zh-CN" sz="2400" dirty="0">
                <a:latin typeface="Arial" charset="0"/>
                <a:sym typeface="Symbol" pitchFamily="18" charset="2"/>
              </a:rPr>
              <a:t>A        1        9        C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latin typeface="Arial" charset="0"/>
                <a:sym typeface="Symbol" pitchFamily="18" charset="2"/>
              </a:rPr>
              <a:t>            </a:t>
            </a:r>
            <a:r>
              <a:rPr lang="en-US" altLang="en-US" sz="2400" dirty="0">
                <a:latin typeface="Arial" charset="0"/>
                <a:sym typeface="Symbol" pitchFamily="18" charset="2"/>
              </a:rPr>
              <a:t>                        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      1010  0001  1001  1100</a:t>
            </a:r>
            <a:endParaRPr lang="en-US" altLang="zh-CN" dirty="0"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∴  </a:t>
            </a:r>
            <a:r>
              <a:rPr lang="en-US" altLang="en-US" sz="24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0</a:t>
            </a:r>
            <a:r>
              <a:rPr lang="en-US" altLang="en-US" sz="2400" dirty="0">
                <a:latin typeface="Arial" charset="0"/>
                <a:sym typeface="Symbol" pitchFamily="18" charset="2"/>
              </a:rPr>
              <a:t>A19C</a:t>
            </a:r>
            <a:r>
              <a:rPr lang="en-US" altLang="en-US" sz="2400" dirty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H</a:t>
            </a:r>
            <a:r>
              <a:rPr lang="en-US" altLang="en-US" sz="2400" dirty="0">
                <a:latin typeface="Arial" charset="0"/>
                <a:sym typeface="Symbol" pitchFamily="18" charset="2"/>
              </a:rPr>
              <a:t> = 1010,0001,1001,1100</a:t>
            </a:r>
            <a:r>
              <a:rPr lang="en-US" altLang="en-US" sz="2400" dirty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B</a:t>
            </a:r>
            <a:endParaRPr lang="en-US" altLang="zh-CN" sz="2400" dirty="0">
              <a:solidFill>
                <a:srgbClr val="7030A0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94211" name="Line 3"/>
          <p:cNvSpPr>
            <a:spLocks noChangeShapeType="1"/>
          </p:cNvSpPr>
          <p:nvPr/>
        </p:nvSpPr>
        <p:spPr bwMode="auto">
          <a:xfrm>
            <a:off x="3124200" y="1676400"/>
            <a:ext cx="457200" cy="0"/>
          </a:xfrm>
          <a:prstGeom prst="line">
            <a:avLst/>
          </a:prstGeom>
          <a:ln>
            <a:headEnd type="none" w="sm" len="sm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 rot="10800000">
            <a:off x="3124200" y="1905000"/>
            <a:ext cx="4572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1981200" y="2667000"/>
            <a:ext cx="457200" cy="0"/>
          </a:xfrm>
          <a:prstGeom prst="line">
            <a:avLst/>
          </a:prstGeom>
          <a:ln>
            <a:headEnd type="none" w="sm" len="sm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 rot="10800000">
            <a:off x="1981200" y="4495800"/>
            <a:ext cx="4572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E02E1-2360-4AB9-94EC-868C9BEB46FF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68413"/>
            <a:ext cx="8294688" cy="54006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 </a:t>
            </a:r>
            <a:r>
              <a:rPr lang="zh-CN" altLang="en-US" dirty="0">
                <a:sym typeface="Symbol" pitchFamily="18" charset="2"/>
              </a:rPr>
              <a:t>  </a:t>
            </a:r>
            <a:r>
              <a:rPr lang="zh-CN" altLang="en-US" dirty="0"/>
              <a:t>十六进制      </a:t>
            </a:r>
            <a:r>
              <a:rPr lang="zh-CN" altLang="en-US" dirty="0">
                <a:sym typeface="Symbol" pitchFamily="18" charset="2"/>
              </a:rPr>
              <a:t>十进制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 dirty="0">
              <a:latin typeface="Arial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Arial" charset="0"/>
                <a:sym typeface="Symbol" pitchFamily="18" charset="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0</a:t>
            </a:r>
            <a:r>
              <a:rPr lang="en-US" altLang="en-US" dirty="0">
                <a:latin typeface="Arial" charset="0"/>
                <a:sym typeface="Symbol" pitchFamily="18" charset="2"/>
              </a:rPr>
              <a:t>BF3C</a:t>
            </a:r>
            <a:r>
              <a:rPr lang="en-US" altLang="en-US" dirty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H</a:t>
            </a:r>
            <a:r>
              <a:rPr lang="en-US" altLang="en-US" dirty="0">
                <a:latin typeface="Arial" charset="0"/>
                <a:sym typeface="Symbol" pitchFamily="18" charset="2"/>
              </a:rPr>
              <a:t> = 1116</a:t>
            </a:r>
            <a:r>
              <a:rPr lang="en-US" altLang="en-US" baseline="30000" dirty="0">
                <a:latin typeface="Arial" charset="0"/>
                <a:sym typeface="Symbol" pitchFamily="18" charset="2"/>
              </a:rPr>
              <a:t>3 </a:t>
            </a:r>
            <a:r>
              <a:rPr lang="en-US" altLang="en-US" dirty="0">
                <a:latin typeface="Arial" charset="0"/>
                <a:sym typeface="Symbol" pitchFamily="18" charset="2"/>
              </a:rPr>
              <a:t>+ 1516</a:t>
            </a:r>
            <a:r>
              <a:rPr lang="en-US" altLang="en-US" baseline="30000" dirty="0">
                <a:latin typeface="Arial" charset="0"/>
                <a:sym typeface="Symbol" pitchFamily="18" charset="2"/>
              </a:rPr>
              <a:t>2 </a:t>
            </a:r>
            <a:r>
              <a:rPr lang="en-US" altLang="en-US" dirty="0">
                <a:latin typeface="Arial" charset="0"/>
                <a:sym typeface="Symbol" pitchFamily="18" charset="2"/>
              </a:rPr>
              <a:t>+ 316</a:t>
            </a:r>
            <a:r>
              <a:rPr lang="en-US" altLang="en-US" baseline="30000" dirty="0">
                <a:latin typeface="Arial" charset="0"/>
                <a:sym typeface="Symbol" pitchFamily="18" charset="2"/>
              </a:rPr>
              <a:t>1 </a:t>
            </a:r>
            <a:r>
              <a:rPr lang="en-US" altLang="en-US" dirty="0">
                <a:latin typeface="Arial" charset="0"/>
                <a:sym typeface="Symbol" pitchFamily="18" charset="2"/>
              </a:rPr>
              <a:t>+ 216</a:t>
            </a:r>
            <a:r>
              <a:rPr lang="en-US" altLang="en-US" baseline="30000" dirty="0">
                <a:latin typeface="Arial" charset="0"/>
                <a:sym typeface="Symbol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aseline="30000" dirty="0">
                <a:latin typeface="Arial" charset="0"/>
                <a:sym typeface="Symbol" pitchFamily="18" charset="2"/>
              </a:rPr>
              <a:t>			</a:t>
            </a:r>
            <a:r>
              <a:rPr lang="en-US" altLang="en-US" dirty="0">
                <a:latin typeface="Arial" charset="0"/>
                <a:sym typeface="Symbol" pitchFamily="18" charset="2"/>
              </a:rPr>
              <a:t>      </a:t>
            </a:r>
            <a:r>
              <a:rPr lang="en-US" altLang="zh-CN" dirty="0">
                <a:latin typeface="Arial" charset="0"/>
                <a:sym typeface="Symbol" pitchFamily="18" charset="2"/>
              </a:rPr>
              <a:t>=48956</a:t>
            </a:r>
            <a:r>
              <a:rPr lang="en-US" altLang="zh-CN" dirty="0">
                <a:solidFill>
                  <a:srgbClr val="7030A0"/>
                </a:solidFill>
                <a:latin typeface="Arial" charset="0"/>
                <a:sym typeface="Symbol" pitchFamily="18" charset="2"/>
              </a:rPr>
              <a:t>D</a:t>
            </a:r>
            <a:endParaRPr lang="en-US" altLang="en-US" dirty="0">
              <a:solidFill>
                <a:srgbClr val="7030A0"/>
              </a:solidFill>
              <a:latin typeface="Arial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Arial" charset="0"/>
                <a:sym typeface="Symbol" pitchFamily="18" charset="2"/>
              </a:rPr>
              <a:t>     </a:t>
            </a:r>
            <a:r>
              <a:rPr lang="zh-CN" altLang="en-US" dirty="0">
                <a:sym typeface="Symbol" pitchFamily="18" charset="2"/>
              </a:rPr>
              <a:t>降幂法   除法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sym typeface="Symbol" pitchFamily="18" charset="2"/>
              </a:rPr>
              <a:t>        </a:t>
            </a:r>
            <a:r>
              <a:rPr lang="zh-CN" altLang="en-US" sz="2400" b="1" dirty="0">
                <a:sym typeface="Symbol" pitchFamily="18" charset="2"/>
              </a:rPr>
              <a:t>例</a:t>
            </a:r>
            <a:r>
              <a:rPr lang="zh-CN" altLang="en-US" sz="2400" dirty="0">
                <a:sym typeface="Symbol" pitchFamily="18" charset="2"/>
              </a:rPr>
              <a:t>：  </a:t>
            </a:r>
            <a:r>
              <a:rPr lang="zh-CN" altLang="en-US" sz="2400" dirty="0">
                <a:latin typeface="Arial" charset="0"/>
                <a:sym typeface="Symbol" pitchFamily="18" charset="2"/>
              </a:rPr>
              <a:t>399</a:t>
            </a:r>
            <a:r>
              <a:rPr lang="en-US" altLang="en-US" sz="2400" dirty="0">
                <a:latin typeface="Arial" charset="0"/>
                <a:sym typeface="Symbol" pitchFamily="18" charset="2"/>
              </a:rPr>
              <a:t>D = ? 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             399      143     15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              -         -      - 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             256       16       1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               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                       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               1           8       F      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charset="0"/>
                <a:sym typeface="Symbol" pitchFamily="18" charset="2"/>
              </a:rPr>
              <a:t>                  ∴  399D = 18FH</a:t>
            </a:r>
            <a:endParaRPr lang="en-US" altLang="zh-CN" sz="2400" dirty="0">
              <a:latin typeface="Arial" charset="0"/>
              <a:sym typeface="Symbol" pitchFamily="18" charset="2"/>
            </a:endParaRPr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 flipV="1">
            <a:off x="2930525" y="4467225"/>
            <a:ext cx="5969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 flipV="1">
            <a:off x="3851275" y="4467225"/>
            <a:ext cx="4572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 rot="10800000">
            <a:off x="2771775" y="1628775"/>
            <a:ext cx="4572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rot="10800000">
            <a:off x="827088" y="3429000"/>
            <a:ext cx="4572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2771775" y="1484313"/>
            <a:ext cx="457200" cy="0"/>
          </a:xfrm>
          <a:prstGeom prst="line">
            <a:avLst/>
          </a:prstGeom>
          <a:ln>
            <a:headEnd type="none" w="sm" len="sm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827088" y="2565400"/>
            <a:ext cx="457200" cy="0"/>
          </a:xfrm>
          <a:prstGeom prst="line">
            <a:avLst/>
          </a:prstGeom>
          <a:ln>
            <a:headEnd type="none" w="sm" len="sm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E05C6-7AFC-4F7C-9A95-E11C3B551E80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如何快速实现数制转换？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Just remember</a:t>
            </a:r>
            <a:r>
              <a:rPr lang="zh-CN" altLang="en-US">
                <a:sym typeface="Wingdings" pitchFamily="2" charset="2"/>
              </a:rPr>
              <a:t>，</a:t>
            </a:r>
            <a:r>
              <a:rPr lang="en-US" altLang="zh-CN">
                <a:sym typeface="Wingdings" pitchFamily="2" charset="2"/>
              </a:rPr>
              <a:t>P4</a:t>
            </a:r>
            <a:r>
              <a:rPr lang="zh-CN" altLang="en-US">
                <a:sym typeface="Wingdings" pitchFamily="2" charset="2"/>
              </a:rPr>
              <a:t>牢记在心！！！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11438"/>
            <a:ext cx="7877175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E2AD5-4461-4BAA-AED9-DEDE9CB6C3E2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 </a:t>
            </a:r>
            <a:r>
              <a:rPr lang="zh-CN" altLang="en-US">
                <a:sym typeface="Symbol" pitchFamily="18" charset="2"/>
              </a:rPr>
              <a:t>  </a:t>
            </a:r>
            <a:r>
              <a:rPr lang="zh-CN" altLang="en-US"/>
              <a:t>算术运算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solidFill>
                  <a:srgbClr val="7030A0"/>
                </a:solidFill>
              </a:rPr>
              <a:t>二进制</a:t>
            </a:r>
            <a:r>
              <a:rPr lang="zh-CN" altLang="en-US"/>
              <a:t>         </a:t>
            </a:r>
            <a:r>
              <a:rPr lang="zh-CN" altLang="en-US" sz="2400"/>
              <a:t>加法规则                       乘法规则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/>
              <a:t>                      </a:t>
            </a:r>
            <a:r>
              <a:rPr lang="zh-CN" altLang="en-US" sz="2400">
                <a:latin typeface="Arial" charset="0"/>
              </a:rPr>
              <a:t>0+0=0                              0</a:t>
            </a:r>
            <a:r>
              <a:rPr lang="zh-CN" altLang="en-US" sz="2400">
                <a:latin typeface="Arial" charset="0"/>
                <a:sym typeface="Symbol" pitchFamily="18" charset="2"/>
              </a:rPr>
              <a:t>0=0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Arial" charset="0"/>
              </a:rPr>
              <a:t>                        0+1=1                              0</a:t>
            </a:r>
            <a:r>
              <a:rPr lang="zh-CN" altLang="en-US" sz="2400">
                <a:latin typeface="Arial" charset="0"/>
                <a:sym typeface="Symbol" pitchFamily="18" charset="2"/>
              </a:rPr>
              <a:t>1=0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Arial" charset="0"/>
              </a:rPr>
              <a:t>                        1+0=1                              1</a:t>
            </a:r>
            <a:r>
              <a:rPr lang="zh-CN" altLang="en-US" sz="2400">
                <a:latin typeface="Arial" charset="0"/>
                <a:sym typeface="Symbol" pitchFamily="18" charset="2"/>
              </a:rPr>
              <a:t>0=0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Arial" charset="0"/>
              </a:rPr>
              <a:t>                        1+1=0 （</a:t>
            </a:r>
            <a:r>
              <a:rPr lang="zh-CN" altLang="en-US" sz="2400">
                <a:latin typeface="Arial" charset="0"/>
                <a:ea typeface="楷体_GB2312" pitchFamily="49" charset="-122"/>
              </a:rPr>
              <a:t>进位</a:t>
            </a:r>
            <a:r>
              <a:rPr lang="zh-CN" altLang="en-US" sz="2400">
                <a:latin typeface="Arial" charset="0"/>
              </a:rPr>
              <a:t>1）             1</a:t>
            </a:r>
            <a:r>
              <a:rPr lang="zh-CN" altLang="en-US" sz="2400">
                <a:latin typeface="Arial" charset="0"/>
                <a:sym typeface="Symbol" pitchFamily="18" charset="2"/>
              </a:rPr>
              <a:t>1=1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solidFill>
                  <a:srgbClr val="7030A0"/>
                </a:solidFill>
                <a:latin typeface="Arial" charset="0"/>
                <a:sym typeface="Symbol" pitchFamily="18" charset="2"/>
              </a:rPr>
              <a:t>十六进制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Arial" charset="0"/>
                <a:sym typeface="Symbol" pitchFamily="18" charset="2"/>
              </a:rPr>
              <a:t>                       0 5 </a:t>
            </a:r>
            <a:r>
              <a:rPr lang="en-US" altLang="en-US" sz="2000">
                <a:latin typeface="Arial" charset="0"/>
                <a:sym typeface="Symbol" pitchFamily="18" charset="2"/>
              </a:rPr>
              <a:t>C 3 H                    3 D 2 5 H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" charset="0"/>
                <a:sym typeface="Symbol" pitchFamily="18" charset="2"/>
              </a:rPr>
              <a:t>                  +   3 D 2 5 H                 -  0 5 C 3 H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000">
              <a:latin typeface="Arial" charset="0"/>
              <a:sym typeface="Symbol" pitchFamily="18" charset="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" charset="0"/>
                <a:sym typeface="Symbol" pitchFamily="18" charset="2"/>
              </a:rPr>
              <a:t>                       4 2 E 8 H                     3 7 6 2 H</a:t>
            </a:r>
            <a:endParaRPr lang="en-US" altLang="zh-CN" sz="2000">
              <a:latin typeface="Arial" charset="0"/>
              <a:sym typeface="Symbol" pitchFamily="18" charset="2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>
          <a:xfrm>
            <a:off x="2590800" y="239713"/>
            <a:ext cx="6019800" cy="744537"/>
          </a:xfrm>
        </p:spPr>
        <p:txBody>
          <a:bodyPr anchor="b"/>
          <a:lstStyle/>
          <a:p>
            <a:pPr eaLnBrk="1" hangingPunct="1">
              <a:defRPr/>
            </a:pPr>
            <a:r>
              <a:rPr lang="zh-CN" altLang="en-US">
                <a:latin typeface="Arial" charset="0"/>
              </a:rPr>
              <a:t>3. 运算</a:t>
            </a:r>
            <a:r>
              <a:rPr lang="zh-CN" altLang="en-US" sz="2800">
                <a:latin typeface="Arial" charset="0"/>
              </a:rPr>
              <a:t>（算术运算和逻辑运算）</a:t>
            </a:r>
            <a:endParaRPr lang="zh-CN" altLang="en-US">
              <a:latin typeface="Arial" charset="0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2895600" y="579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5486400" y="5791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7BFA4-9A3B-4F12-993E-F6C0B3A3FD1F}" type="slidenum">
              <a:rPr lang="zh-CN" altLang="en-US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教师信息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55650" y="1628775"/>
            <a:ext cx="76327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chemeClr val="bg2"/>
                </a:solidFill>
                <a:ea typeface="隶书" pitchFamily="49" charset="-122"/>
              </a:rPr>
              <a:t>主讲：鞠颖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chemeClr val="bg2"/>
                </a:solidFill>
                <a:ea typeface="隶书" pitchFamily="49" charset="-122"/>
              </a:rPr>
              <a:t>	</a:t>
            </a:r>
            <a:r>
              <a:rPr lang="en-US" altLang="zh-CN" sz="2800" dirty="0" err="1">
                <a:solidFill>
                  <a:schemeClr val="bg2"/>
                </a:solidFill>
                <a:ea typeface="隶书" pitchFamily="49" charset="-122"/>
              </a:rPr>
              <a:t>E_mail</a:t>
            </a:r>
            <a:r>
              <a:rPr lang="zh-CN" altLang="en-US" sz="2800" dirty="0">
                <a:solidFill>
                  <a:schemeClr val="bg2"/>
                </a:solidFill>
                <a:ea typeface="隶书" pitchFamily="49" charset="-122"/>
              </a:rPr>
              <a:t>：		</a:t>
            </a:r>
            <a:r>
              <a:rPr lang="en-US" altLang="zh-CN" sz="2800" dirty="0">
                <a:ea typeface="隶书" pitchFamily="49" charset="-122"/>
              </a:rPr>
              <a:t>yju@xmu.edu.cn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ea typeface="隶书" pitchFamily="49" charset="-122"/>
              </a:rPr>
              <a:t>	MP</a:t>
            </a:r>
            <a:r>
              <a:rPr lang="zh-CN" altLang="en-US" sz="2800" dirty="0">
                <a:solidFill>
                  <a:schemeClr val="bg2"/>
                </a:solidFill>
                <a:ea typeface="隶书" pitchFamily="49" charset="-122"/>
              </a:rPr>
              <a:t>：		</a:t>
            </a:r>
            <a:r>
              <a:rPr lang="en-US" altLang="zh-CN" sz="2800" dirty="0">
                <a:solidFill>
                  <a:schemeClr val="bg2"/>
                </a:solidFill>
                <a:ea typeface="隶书" pitchFamily="49" charset="-122"/>
              </a:rPr>
              <a:t>18959283921</a:t>
            </a:r>
            <a:endParaRPr lang="zh-CN" altLang="en-US" sz="2800" dirty="0">
              <a:solidFill>
                <a:schemeClr val="bg2"/>
              </a:solidFill>
              <a:ea typeface="隶书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chemeClr val="bg2"/>
                </a:solidFill>
                <a:ea typeface="隶书" pitchFamily="49" charset="-122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chemeClr val="bg2"/>
                </a:solidFill>
                <a:ea typeface="隶书" pitchFamily="49" charset="-122"/>
              </a:rPr>
              <a:t>助教：黄建玮</a:t>
            </a:r>
            <a:endParaRPr lang="en-US" altLang="zh-CN" sz="2800" dirty="0">
              <a:solidFill>
                <a:schemeClr val="bg2"/>
              </a:solidFill>
              <a:ea typeface="隶书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ea typeface="隶书" pitchFamily="49" charset="-122"/>
              </a:rPr>
              <a:t>	E-mail</a:t>
            </a:r>
            <a:r>
              <a:rPr lang="zh-CN" altLang="en-US" sz="2800" dirty="0">
                <a:solidFill>
                  <a:schemeClr val="bg2"/>
                </a:solidFill>
                <a:ea typeface="隶书" pitchFamily="49" charset="-122"/>
              </a:rPr>
              <a:t>：</a:t>
            </a:r>
            <a:r>
              <a:rPr lang="en-US" altLang="zh-CN" sz="2800" dirty="0">
                <a:solidFill>
                  <a:schemeClr val="bg2"/>
                </a:solidFill>
                <a:ea typeface="隶书" pitchFamily="49" charset="-122"/>
              </a:rPr>
              <a:t>	</a:t>
            </a:r>
            <a:r>
              <a:rPr lang="en-US" altLang="zh-CN" sz="2800">
                <a:solidFill>
                  <a:schemeClr val="bg2"/>
                </a:solidFill>
                <a:ea typeface="隶书" pitchFamily="49" charset="-122"/>
              </a:rPr>
              <a:t>	1027352193@qq.com</a:t>
            </a:r>
            <a:endParaRPr lang="en-US" altLang="zh-CN" sz="2800" dirty="0">
              <a:solidFill>
                <a:schemeClr val="bg2"/>
              </a:solidFill>
              <a:ea typeface="隶书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ea typeface="隶书" pitchFamily="49" charset="-122"/>
              </a:rPr>
              <a:t>	MP</a:t>
            </a:r>
            <a:r>
              <a:rPr lang="zh-CN" altLang="en-US" sz="2800" dirty="0">
                <a:solidFill>
                  <a:schemeClr val="bg2"/>
                </a:solidFill>
                <a:ea typeface="隶书" pitchFamily="49" charset="-122"/>
              </a:rPr>
              <a:t>：</a:t>
            </a:r>
            <a:r>
              <a:rPr lang="en-US" altLang="zh-CN" sz="2800" dirty="0">
                <a:solidFill>
                  <a:schemeClr val="bg2"/>
                </a:solidFill>
                <a:ea typeface="隶书" pitchFamily="49" charset="-122"/>
              </a:rPr>
              <a:t>		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Hiragino Sans GB"/>
              </a:rPr>
              <a:t>18150789185</a:t>
            </a:r>
            <a:endParaRPr lang="en-US" altLang="zh-CN" sz="2800" dirty="0">
              <a:solidFill>
                <a:schemeClr val="bg2"/>
              </a:solidFill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D22E5-DE73-46CB-92A7-C32F555494DB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5875" y="188913"/>
            <a:ext cx="5256213" cy="609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sym typeface="Symbol" pitchFamily="18" charset="2"/>
              </a:rPr>
              <a:t>  </a:t>
            </a:r>
            <a:r>
              <a:rPr lang="zh-CN" altLang="en-US"/>
              <a:t>逻辑运算（按位</a:t>
            </a:r>
            <a:r>
              <a:rPr lang="en-US" altLang="zh-CN"/>
              <a:t>bit</a:t>
            </a:r>
            <a:r>
              <a:rPr lang="zh-CN" altLang="en-US"/>
              <a:t>操作）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5410200" y="2362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6400800" y="2133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1066800" y="4572000"/>
            <a:ext cx="38655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“非”运算（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</a:rPr>
              <a:t>NOT</a:t>
            </a:r>
            <a:r>
              <a:rPr lang="en-US" altLang="zh-CN" sz="2400" dirty="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）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2400" dirty="0">
              <a:solidFill>
                <a:schemeClr val="bg2"/>
              </a:solidFill>
              <a:latin typeface="Comic Sans MS" pitchFamily="66" charset="0"/>
              <a:ea typeface="隶书" pitchFamily="49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     </a:t>
            </a:r>
            <a:r>
              <a:rPr lang="en-US" altLang="zh-CN" sz="2400" dirty="0">
                <a:latin typeface="Times New Roman" pitchFamily="18" charset="0"/>
              </a:rPr>
              <a:t>A   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400" dirty="0">
                <a:latin typeface="Times New Roman" pitchFamily="18" charset="0"/>
              </a:rPr>
              <a:t>A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</a:rPr>
              <a:t>     0        1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</a:rPr>
              <a:t>     1        0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838200" y="1219200"/>
            <a:ext cx="3733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/>
            <a:r>
              <a:rPr lang="zh-CN" altLang="en-US" sz="2400">
                <a:latin typeface="Times New Roman" pitchFamily="18" charset="0"/>
              </a:rPr>
              <a:t>“与”运算（</a:t>
            </a:r>
            <a:r>
              <a:rPr lang="en-US" altLang="zh-CN" sz="2400">
                <a:solidFill>
                  <a:srgbClr val="7030A0"/>
                </a:solidFill>
                <a:latin typeface="Times New Roman" pitchFamily="18" charset="0"/>
              </a:rPr>
              <a:t>AND</a:t>
            </a:r>
            <a:r>
              <a:rPr lang="en-US" altLang="zh-CN" sz="2400">
                <a:latin typeface="Times New Roman" pitchFamily="18" charset="0"/>
              </a:rPr>
              <a:t>）</a:t>
            </a:r>
          </a:p>
          <a:p>
            <a:pPr lvl="1"/>
            <a:endParaRPr lang="en-US" altLang="zh-CN" sz="2400">
              <a:latin typeface="Times New Roman" pitchFamily="18" charset="0"/>
            </a:endParaRPr>
          </a:p>
          <a:p>
            <a:pPr lvl="1"/>
            <a:r>
              <a:rPr lang="en-US" altLang="zh-CN" sz="2400">
                <a:latin typeface="Times New Roman" pitchFamily="18" charset="0"/>
              </a:rPr>
              <a:t>   A    B    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>
                <a:latin typeface="Times New Roman" pitchFamily="18" charset="0"/>
              </a:rPr>
              <a:t>B            </a:t>
            </a:r>
          </a:p>
          <a:p>
            <a:pPr lvl="1"/>
            <a:r>
              <a:rPr lang="en-US" altLang="zh-CN" sz="2400">
                <a:latin typeface="Times New Roman" pitchFamily="18" charset="0"/>
              </a:rPr>
              <a:t>   0     0       0</a:t>
            </a:r>
          </a:p>
          <a:p>
            <a:pPr lvl="1"/>
            <a:r>
              <a:rPr lang="en-US" altLang="zh-CN" sz="2400">
                <a:latin typeface="Times New Roman" pitchFamily="18" charset="0"/>
              </a:rPr>
              <a:t>   0     1       0</a:t>
            </a:r>
          </a:p>
          <a:p>
            <a:pPr lvl="1"/>
            <a:r>
              <a:rPr lang="en-US" altLang="zh-CN" sz="2400">
                <a:latin typeface="Times New Roman" pitchFamily="18" charset="0"/>
              </a:rPr>
              <a:t>   1     0       0</a:t>
            </a:r>
          </a:p>
          <a:p>
            <a:pPr lvl="1"/>
            <a:r>
              <a:rPr lang="en-US" altLang="zh-CN" sz="2400">
                <a:latin typeface="Times New Roman" pitchFamily="18" charset="0"/>
              </a:rPr>
              <a:t>   1     1       1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4800600" y="4267200"/>
            <a:ext cx="37592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“异或”运算（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</a:rPr>
              <a:t>XOR</a:t>
            </a:r>
            <a:r>
              <a:rPr lang="en-US" altLang="zh-CN" sz="2400" dirty="0">
                <a:latin typeface="Times New Roman" pitchFamily="18" charset="0"/>
              </a:rPr>
              <a:t>）</a:t>
            </a:r>
          </a:p>
          <a:p>
            <a:pPr lvl="1">
              <a:lnSpc>
                <a:spcPct val="90000"/>
              </a:lnSpc>
            </a:pPr>
            <a:endParaRPr lang="en-US" altLang="zh-CN" sz="24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</a:rPr>
              <a:t> A    B     A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dirty="0">
                <a:latin typeface="Times New Roman" pitchFamily="18" charset="0"/>
              </a:rPr>
              <a:t>B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</a:rPr>
              <a:t> 0     0         0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</a:rPr>
              <a:t> 0     1         1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</a:rPr>
              <a:t> 1     0         1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</a:rPr>
              <a:t> 1     1         0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4724400" y="1219200"/>
            <a:ext cx="33750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/>
            <a:r>
              <a:rPr lang="zh-CN" altLang="en-US" sz="2400">
                <a:latin typeface="Times New Roman" pitchFamily="18" charset="0"/>
              </a:rPr>
              <a:t>“或”运算（</a:t>
            </a:r>
            <a:r>
              <a:rPr lang="en-US" altLang="zh-CN" sz="2400">
                <a:solidFill>
                  <a:srgbClr val="7030A0"/>
                </a:solidFill>
                <a:latin typeface="Times New Roman" pitchFamily="18" charset="0"/>
              </a:rPr>
              <a:t>OR</a:t>
            </a:r>
            <a:r>
              <a:rPr lang="en-US" altLang="zh-CN" sz="2400">
                <a:latin typeface="Times New Roman" pitchFamily="18" charset="0"/>
              </a:rPr>
              <a:t>）</a:t>
            </a:r>
          </a:p>
          <a:p>
            <a:pPr lvl="1"/>
            <a:endParaRPr lang="en-US" altLang="zh-CN" sz="2400">
              <a:latin typeface="Times New Roman" pitchFamily="18" charset="0"/>
            </a:endParaRPr>
          </a:p>
          <a:p>
            <a:pPr lvl="1"/>
            <a:r>
              <a:rPr lang="en-US" altLang="zh-CN" sz="2400">
                <a:latin typeface="Times New Roman" pitchFamily="18" charset="0"/>
              </a:rPr>
              <a:t>   A    B    A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400">
                <a:latin typeface="Times New Roman" pitchFamily="18" charset="0"/>
              </a:rPr>
              <a:t>B            </a:t>
            </a:r>
          </a:p>
          <a:p>
            <a:pPr lvl="1"/>
            <a:r>
              <a:rPr lang="en-US" altLang="zh-CN" sz="2400">
                <a:latin typeface="Times New Roman" pitchFamily="18" charset="0"/>
              </a:rPr>
              <a:t>   0     0       0</a:t>
            </a:r>
          </a:p>
          <a:p>
            <a:pPr lvl="1"/>
            <a:r>
              <a:rPr lang="en-US" altLang="zh-CN" sz="2400">
                <a:latin typeface="Times New Roman" pitchFamily="18" charset="0"/>
              </a:rPr>
              <a:t>   0     1       1</a:t>
            </a:r>
          </a:p>
          <a:p>
            <a:pPr lvl="1"/>
            <a:r>
              <a:rPr lang="en-US" altLang="zh-CN" sz="2400">
                <a:latin typeface="Times New Roman" pitchFamily="18" charset="0"/>
              </a:rPr>
              <a:t>   1     0       1</a:t>
            </a:r>
          </a:p>
          <a:p>
            <a:pPr lvl="1"/>
            <a:r>
              <a:rPr lang="en-US" altLang="zh-CN" sz="2400">
                <a:latin typeface="Times New Roman" pitchFamily="18" charset="0"/>
              </a:rPr>
              <a:t>   1     1       1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2514600" y="2133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1524000" y="2362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5410200" y="52895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1676400" y="5791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2362200" y="54102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6400800" y="5029200"/>
            <a:ext cx="0" cy="152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66271-A7A4-4D6F-8346-A4564A7AF0ED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41475"/>
            <a:ext cx="7848600" cy="4454525"/>
          </a:xfrm>
        </p:spPr>
        <p:txBody>
          <a:bodyPr/>
          <a:lstStyle/>
          <a:p>
            <a:pPr lvl="1" algn="just" eaLnBrk="1" hangingPunct="1">
              <a:buFontTx/>
              <a:buNone/>
            </a:pPr>
            <a:r>
              <a:rPr lang="zh-CN" altLang="en-US" b="1" dirty="0"/>
              <a:t>例</a:t>
            </a:r>
            <a:r>
              <a:rPr lang="zh-CN" altLang="en-US" dirty="0"/>
              <a:t>：</a:t>
            </a:r>
            <a:r>
              <a:rPr lang="en-US" altLang="zh-CN" dirty="0"/>
              <a:t>X=0FFH   Y=5555H，</a:t>
            </a:r>
            <a:r>
              <a:rPr lang="zh-CN" altLang="en-US" dirty="0"/>
              <a:t>求</a:t>
            </a:r>
            <a:r>
              <a:rPr lang="en-US" altLang="zh-CN" dirty="0"/>
              <a:t>Z=X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/>
              <a:t>Y=?</a:t>
            </a:r>
          </a:p>
          <a:p>
            <a:pPr lvl="1" algn="just" eaLnBrk="1" hangingPunct="1">
              <a:buFontTx/>
              <a:buNone/>
            </a:pPr>
            <a:endParaRPr lang="en-US" altLang="zh-CN" dirty="0"/>
          </a:p>
          <a:p>
            <a:pPr lvl="1" algn="just" eaLnBrk="1" hangingPunct="1">
              <a:buFontTx/>
              <a:buNone/>
            </a:pPr>
            <a:r>
              <a:rPr lang="en-US" altLang="zh-CN" dirty="0"/>
              <a:t>          	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X= 0000  0000  1111  1111 B</a:t>
            </a:r>
          </a:p>
          <a:p>
            <a:pPr lvl="1" algn="just" eaLnBrk="1" hangingPunct="1">
              <a:buFontTx/>
              <a:buNone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itchFamily="18" charset="2"/>
              </a:rPr>
              <a:t>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	Y= 0101  0101  0101  0101 B</a:t>
            </a:r>
          </a:p>
          <a:p>
            <a:pPr lvl="1" algn="just" eaLnBrk="1" hangingPunct="1">
              <a:buFontTx/>
              <a:buNone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</a:t>
            </a:r>
          </a:p>
          <a:p>
            <a:pPr lvl="1" algn="just" eaLnBrk="1" hangingPunct="1">
              <a:buFontTx/>
              <a:buNone/>
            </a:pP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	Z= 0101  0101  1010  1010 B</a:t>
            </a:r>
          </a:p>
          <a:p>
            <a:pPr lvl="1" algn="just" eaLnBrk="1" hangingPunct="1">
              <a:buFontTx/>
              <a:buNone/>
            </a:pPr>
            <a:endParaRPr lang="en-US" altLang="zh-CN" dirty="0">
              <a:sym typeface="Symbol" pitchFamily="18" charset="2"/>
            </a:endParaRPr>
          </a:p>
          <a:p>
            <a:pPr lvl="1" algn="just" eaLnBrk="1" hangingPunct="1">
              <a:buFontTx/>
              <a:buNone/>
            </a:pPr>
            <a:r>
              <a:rPr lang="en-US" altLang="zh-CN" dirty="0">
                <a:sym typeface="Symbol" pitchFamily="18" charset="2"/>
              </a:rPr>
              <a:t>             </a:t>
            </a:r>
            <a:r>
              <a:rPr lang="en-US" altLang="zh-CN" dirty="0"/>
              <a:t> Z=55AAH</a:t>
            </a:r>
            <a:endParaRPr lang="zh-CN" altLang="en-US" dirty="0"/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1447800" y="3962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82" name="Oval 54"/>
          <p:cNvSpPr>
            <a:spLocks noChangeArrowheads="1"/>
          </p:cNvSpPr>
          <p:nvPr/>
        </p:nvSpPr>
        <p:spPr bwMode="auto">
          <a:xfrm>
            <a:off x="5943600" y="3657600"/>
            <a:ext cx="2819400" cy="12192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0D371-5CA6-4599-B252-07C59AA675F1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304800"/>
            <a:ext cx="5897562" cy="747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4. 数和字符的表示</a:t>
            </a:r>
            <a:endParaRPr lang="zh-CN" altLang="en-US">
              <a:effectLst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2743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>
                <a:sym typeface="Symbol" pitchFamily="18" charset="2"/>
              </a:rPr>
              <a:t>  </a:t>
            </a:r>
            <a:r>
              <a:rPr lang="zh-CN" altLang="en-US" sz="2800" b="1"/>
              <a:t>数（机器数）的表示：</a:t>
            </a:r>
            <a:endParaRPr lang="zh-CN" altLang="en-US" sz="2800"/>
          </a:p>
          <a:p>
            <a:pPr algn="just"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计算机中的数用二进制表示，数的符号也用二进制表示。</a:t>
            </a:r>
          </a:p>
          <a:p>
            <a:pPr algn="just"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机器字长：指参与运算的数的基本位数，标志着计算精度，</a:t>
            </a:r>
          </a:p>
          <a:p>
            <a:pPr algn="just"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      一般是字节的整数倍（8位、16位、32位等）。</a:t>
            </a:r>
          </a:p>
          <a:p>
            <a:pPr algn="just" eaLnBrk="1" hangingPunct="1">
              <a:buFontTx/>
              <a:buNone/>
            </a:pPr>
            <a:r>
              <a:rPr lang="zh-CN" altLang="en-US" sz="2400"/>
              <a:t>    假设机器字长</a:t>
            </a:r>
            <a:r>
              <a:rPr lang="en-US" altLang="zh-CN" sz="2400"/>
              <a:t>n</a:t>
            </a:r>
            <a:r>
              <a:rPr lang="zh-CN" altLang="en-US" sz="2400"/>
              <a:t>为8位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2209800" y="3824288"/>
            <a:ext cx="310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 7    6    5    4    3    2    1    0</a:t>
            </a:r>
          </a:p>
        </p:txBody>
      </p:sp>
      <p:grpSp>
        <p:nvGrpSpPr>
          <p:cNvPr id="25607" name="Group 5"/>
          <p:cNvGrpSpPr>
            <a:grpSpLocks/>
          </p:cNvGrpSpPr>
          <p:nvPr/>
        </p:nvGrpSpPr>
        <p:grpSpPr bwMode="auto">
          <a:xfrm>
            <a:off x="1981200" y="4221163"/>
            <a:ext cx="3352800" cy="1006475"/>
            <a:chOff x="1488" y="2784"/>
            <a:chExt cx="2112" cy="634"/>
          </a:xfrm>
        </p:grpSpPr>
        <p:grpSp>
          <p:nvGrpSpPr>
            <p:cNvPr id="25640" name="Group 6"/>
            <p:cNvGrpSpPr>
              <a:grpSpLocks/>
            </p:cNvGrpSpPr>
            <p:nvPr/>
          </p:nvGrpSpPr>
          <p:grpSpPr bwMode="auto">
            <a:xfrm>
              <a:off x="1680" y="2784"/>
              <a:ext cx="1920" cy="192"/>
              <a:chOff x="1680" y="2784"/>
              <a:chExt cx="1920" cy="192"/>
            </a:xfrm>
          </p:grpSpPr>
          <p:grpSp>
            <p:nvGrpSpPr>
              <p:cNvPr id="25644" name="Group 7"/>
              <p:cNvGrpSpPr>
                <a:grpSpLocks/>
              </p:cNvGrpSpPr>
              <p:nvPr/>
            </p:nvGrpSpPr>
            <p:grpSpPr bwMode="auto">
              <a:xfrm>
                <a:off x="1680" y="2784"/>
                <a:ext cx="480" cy="192"/>
                <a:chOff x="1680" y="2784"/>
                <a:chExt cx="480" cy="192"/>
              </a:xfrm>
            </p:grpSpPr>
            <p:sp>
              <p:nvSpPr>
                <p:cNvPr id="25654" name="Rectangle 8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655" name="Rectangle 9"/>
                <p:cNvSpPr>
                  <a:spLocks noChangeArrowheads="1"/>
                </p:cNvSpPr>
                <p:nvPr/>
              </p:nvSpPr>
              <p:spPr bwMode="auto">
                <a:xfrm>
                  <a:off x="1920" y="278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5645" name="Group 10"/>
              <p:cNvGrpSpPr>
                <a:grpSpLocks/>
              </p:cNvGrpSpPr>
              <p:nvPr/>
            </p:nvGrpSpPr>
            <p:grpSpPr bwMode="auto">
              <a:xfrm>
                <a:off x="2160" y="2784"/>
                <a:ext cx="480" cy="192"/>
                <a:chOff x="1680" y="2784"/>
                <a:chExt cx="480" cy="192"/>
              </a:xfrm>
            </p:grpSpPr>
            <p:sp>
              <p:nvSpPr>
                <p:cNvPr id="25652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653" name="Rectangle 12"/>
                <p:cNvSpPr>
                  <a:spLocks noChangeArrowheads="1"/>
                </p:cNvSpPr>
                <p:nvPr/>
              </p:nvSpPr>
              <p:spPr bwMode="auto">
                <a:xfrm>
                  <a:off x="1920" y="278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5646" name="Group 13"/>
              <p:cNvGrpSpPr>
                <a:grpSpLocks/>
              </p:cNvGrpSpPr>
              <p:nvPr/>
            </p:nvGrpSpPr>
            <p:grpSpPr bwMode="auto">
              <a:xfrm>
                <a:off x="2640" y="2784"/>
                <a:ext cx="480" cy="192"/>
                <a:chOff x="1680" y="2784"/>
                <a:chExt cx="480" cy="192"/>
              </a:xfrm>
            </p:grpSpPr>
            <p:sp>
              <p:nvSpPr>
                <p:cNvPr id="25650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651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0" y="278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5647" name="Group 16"/>
              <p:cNvGrpSpPr>
                <a:grpSpLocks/>
              </p:cNvGrpSpPr>
              <p:nvPr/>
            </p:nvGrpSpPr>
            <p:grpSpPr bwMode="auto">
              <a:xfrm>
                <a:off x="3120" y="2784"/>
                <a:ext cx="480" cy="192"/>
                <a:chOff x="1680" y="2784"/>
                <a:chExt cx="480" cy="192"/>
              </a:xfrm>
            </p:grpSpPr>
            <p:sp>
              <p:nvSpPr>
                <p:cNvPr id="25648" name="Rectangle 17"/>
                <p:cNvSpPr>
                  <a:spLocks noChangeArrowheads="1"/>
                </p:cNvSpPr>
                <p:nvPr/>
              </p:nvSpPr>
              <p:spPr bwMode="auto">
                <a:xfrm>
                  <a:off x="1680" y="278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649" name="Rectangle 18"/>
                <p:cNvSpPr>
                  <a:spLocks noChangeArrowheads="1"/>
                </p:cNvSpPr>
                <p:nvPr/>
              </p:nvSpPr>
              <p:spPr bwMode="auto">
                <a:xfrm>
                  <a:off x="1920" y="278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25641" name="Line 19"/>
            <p:cNvSpPr>
              <a:spLocks noChangeShapeType="1"/>
            </p:cNvSpPr>
            <p:nvPr/>
          </p:nvSpPr>
          <p:spPr bwMode="auto">
            <a:xfrm>
              <a:off x="1776" y="297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2" name="AutoShape 20"/>
            <p:cNvSpPr>
              <a:spLocks/>
            </p:cNvSpPr>
            <p:nvPr/>
          </p:nvSpPr>
          <p:spPr bwMode="auto">
            <a:xfrm rot="-5400000">
              <a:off x="2712" y="2232"/>
              <a:ext cx="96" cy="1680"/>
            </a:xfrm>
            <a:prstGeom prst="leftBrace">
              <a:avLst>
                <a:gd name="adj1" fmla="val 145833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43" name="Text Box 21"/>
            <p:cNvSpPr txBox="1">
              <a:spLocks noChangeArrowheads="1"/>
            </p:cNvSpPr>
            <p:nvPr/>
          </p:nvSpPr>
          <p:spPr bwMode="auto">
            <a:xfrm>
              <a:off x="1488" y="3168"/>
              <a:ext cx="18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</a:rPr>
                <a:t>符号位            数值位</a:t>
              </a:r>
            </a:p>
          </p:txBody>
        </p:sp>
      </p:grpSp>
      <p:sp>
        <p:nvSpPr>
          <p:cNvPr id="25608" name="Text Box 22"/>
          <p:cNvSpPr txBox="1">
            <a:spLocks noChangeArrowheads="1"/>
          </p:cNvSpPr>
          <p:nvPr/>
        </p:nvSpPr>
        <p:spPr bwMode="auto">
          <a:xfrm>
            <a:off x="685800" y="5029200"/>
            <a:ext cx="310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假设机器字长</a:t>
            </a:r>
            <a:r>
              <a:rPr lang="en-US" altLang="zh-CN" sz="240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n</a:t>
            </a:r>
            <a:r>
              <a:rPr lang="zh-CN" altLang="en-US" sz="240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为16位</a:t>
            </a:r>
          </a:p>
        </p:txBody>
      </p:sp>
      <p:grpSp>
        <p:nvGrpSpPr>
          <p:cNvPr id="25609" name="Group 23"/>
          <p:cNvGrpSpPr>
            <a:grpSpLocks/>
          </p:cNvGrpSpPr>
          <p:nvPr/>
        </p:nvGrpSpPr>
        <p:grpSpPr bwMode="auto">
          <a:xfrm>
            <a:off x="2286000" y="5791200"/>
            <a:ext cx="3048000" cy="304800"/>
            <a:chOff x="1680" y="2784"/>
            <a:chExt cx="1920" cy="192"/>
          </a:xfrm>
        </p:grpSpPr>
        <p:grpSp>
          <p:nvGrpSpPr>
            <p:cNvPr id="25628" name="Group 24"/>
            <p:cNvGrpSpPr>
              <a:grpSpLocks/>
            </p:cNvGrpSpPr>
            <p:nvPr/>
          </p:nvGrpSpPr>
          <p:grpSpPr bwMode="auto">
            <a:xfrm>
              <a:off x="1680" y="2784"/>
              <a:ext cx="480" cy="192"/>
              <a:chOff x="1680" y="2784"/>
              <a:chExt cx="480" cy="192"/>
            </a:xfrm>
          </p:grpSpPr>
          <p:sp>
            <p:nvSpPr>
              <p:cNvPr id="25638" name="Rectangle 25"/>
              <p:cNvSpPr>
                <a:spLocks noChangeArrowheads="1"/>
              </p:cNvSpPr>
              <p:nvPr/>
            </p:nvSpPr>
            <p:spPr bwMode="auto">
              <a:xfrm>
                <a:off x="168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639" name="Rectangle 26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5629" name="Group 27"/>
            <p:cNvGrpSpPr>
              <a:grpSpLocks/>
            </p:cNvGrpSpPr>
            <p:nvPr/>
          </p:nvGrpSpPr>
          <p:grpSpPr bwMode="auto">
            <a:xfrm>
              <a:off x="2160" y="2784"/>
              <a:ext cx="480" cy="192"/>
              <a:chOff x="1680" y="2784"/>
              <a:chExt cx="480" cy="192"/>
            </a:xfrm>
          </p:grpSpPr>
          <p:sp>
            <p:nvSpPr>
              <p:cNvPr id="25636" name="Rectangle 28"/>
              <p:cNvSpPr>
                <a:spLocks noChangeArrowheads="1"/>
              </p:cNvSpPr>
              <p:nvPr/>
            </p:nvSpPr>
            <p:spPr bwMode="auto">
              <a:xfrm>
                <a:off x="168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637" name="Rectangle 29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5630" name="Group 30"/>
            <p:cNvGrpSpPr>
              <a:grpSpLocks/>
            </p:cNvGrpSpPr>
            <p:nvPr/>
          </p:nvGrpSpPr>
          <p:grpSpPr bwMode="auto">
            <a:xfrm>
              <a:off x="2640" y="2784"/>
              <a:ext cx="480" cy="192"/>
              <a:chOff x="1680" y="2784"/>
              <a:chExt cx="480" cy="192"/>
            </a:xfrm>
          </p:grpSpPr>
          <p:sp>
            <p:nvSpPr>
              <p:cNvPr id="25634" name="Rectangle 31"/>
              <p:cNvSpPr>
                <a:spLocks noChangeArrowheads="1"/>
              </p:cNvSpPr>
              <p:nvPr/>
            </p:nvSpPr>
            <p:spPr bwMode="auto">
              <a:xfrm>
                <a:off x="168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635" name="Rectangle 32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5631" name="Group 33"/>
            <p:cNvGrpSpPr>
              <a:grpSpLocks/>
            </p:cNvGrpSpPr>
            <p:nvPr/>
          </p:nvGrpSpPr>
          <p:grpSpPr bwMode="auto">
            <a:xfrm>
              <a:off x="3120" y="2784"/>
              <a:ext cx="480" cy="192"/>
              <a:chOff x="1680" y="2784"/>
              <a:chExt cx="480" cy="192"/>
            </a:xfrm>
          </p:grpSpPr>
          <p:sp>
            <p:nvSpPr>
              <p:cNvPr id="25632" name="Rectangle 34"/>
              <p:cNvSpPr>
                <a:spLocks noChangeArrowheads="1"/>
              </p:cNvSpPr>
              <p:nvPr/>
            </p:nvSpPr>
            <p:spPr bwMode="auto">
              <a:xfrm>
                <a:off x="168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633" name="Rectangle 35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5610" name="Line 36"/>
          <p:cNvSpPr>
            <a:spLocks noChangeShapeType="1"/>
          </p:cNvSpPr>
          <p:nvPr/>
        </p:nvSpPr>
        <p:spPr bwMode="auto">
          <a:xfrm>
            <a:off x="2438400" y="609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AutoShape 37"/>
          <p:cNvSpPr>
            <a:spLocks/>
          </p:cNvSpPr>
          <p:nvPr/>
        </p:nvSpPr>
        <p:spPr bwMode="auto">
          <a:xfrm rot="-5400000">
            <a:off x="5410200" y="3429000"/>
            <a:ext cx="228600" cy="5715000"/>
          </a:xfrm>
          <a:prstGeom prst="leftBrace">
            <a:avLst>
              <a:gd name="adj1" fmla="val 20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612" name="Text Box 38"/>
          <p:cNvSpPr txBox="1">
            <a:spLocks noChangeArrowheads="1"/>
          </p:cNvSpPr>
          <p:nvPr/>
        </p:nvSpPr>
        <p:spPr bwMode="auto">
          <a:xfrm>
            <a:off x="1981200" y="6461125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符号位                                     数值位</a:t>
            </a:r>
          </a:p>
        </p:txBody>
      </p:sp>
      <p:grpSp>
        <p:nvGrpSpPr>
          <p:cNvPr id="25613" name="Group 39"/>
          <p:cNvGrpSpPr>
            <a:grpSpLocks/>
          </p:cNvGrpSpPr>
          <p:nvPr/>
        </p:nvGrpSpPr>
        <p:grpSpPr bwMode="auto">
          <a:xfrm>
            <a:off x="5334000" y="5791200"/>
            <a:ext cx="3048000" cy="304800"/>
            <a:chOff x="1680" y="2784"/>
            <a:chExt cx="1920" cy="192"/>
          </a:xfrm>
        </p:grpSpPr>
        <p:grpSp>
          <p:nvGrpSpPr>
            <p:cNvPr id="25616" name="Group 40"/>
            <p:cNvGrpSpPr>
              <a:grpSpLocks/>
            </p:cNvGrpSpPr>
            <p:nvPr/>
          </p:nvGrpSpPr>
          <p:grpSpPr bwMode="auto">
            <a:xfrm>
              <a:off x="1680" y="2784"/>
              <a:ext cx="480" cy="192"/>
              <a:chOff x="1680" y="2784"/>
              <a:chExt cx="480" cy="192"/>
            </a:xfrm>
          </p:grpSpPr>
          <p:sp>
            <p:nvSpPr>
              <p:cNvPr id="25626" name="Rectangle 41"/>
              <p:cNvSpPr>
                <a:spLocks noChangeArrowheads="1"/>
              </p:cNvSpPr>
              <p:nvPr/>
            </p:nvSpPr>
            <p:spPr bwMode="auto">
              <a:xfrm>
                <a:off x="168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627" name="Rectangle 42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5617" name="Group 43"/>
            <p:cNvGrpSpPr>
              <a:grpSpLocks/>
            </p:cNvGrpSpPr>
            <p:nvPr/>
          </p:nvGrpSpPr>
          <p:grpSpPr bwMode="auto">
            <a:xfrm>
              <a:off x="2160" y="2784"/>
              <a:ext cx="480" cy="192"/>
              <a:chOff x="1680" y="2784"/>
              <a:chExt cx="480" cy="192"/>
            </a:xfrm>
          </p:grpSpPr>
          <p:sp>
            <p:nvSpPr>
              <p:cNvPr id="25624" name="Rectangle 44"/>
              <p:cNvSpPr>
                <a:spLocks noChangeArrowheads="1"/>
              </p:cNvSpPr>
              <p:nvPr/>
            </p:nvSpPr>
            <p:spPr bwMode="auto">
              <a:xfrm>
                <a:off x="168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625" name="Rectangle 45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5618" name="Group 46"/>
            <p:cNvGrpSpPr>
              <a:grpSpLocks/>
            </p:cNvGrpSpPr>
            <p:nvPr/>
          </p:nvGrpSpPr>
          <p:grpSpPr bwMode="auto">
            <a:xfrm>
              <a:off x="2640" y="2784"/>
              <a:ext cx="480" cy="192"/>
              <a:chOff x="1680" y="2784"/>
              <a:chExt cx="480" cy="192"/>
            </a:xfrm>
          </p:grpSpPr>
          <p:sp>
            <p:nvSpPr>
              <p:cNvPr id="25622" name="Rectangle 47"/>
              <p:cNvSpPr>
                <a:spLocks noChangeArrowheads="1"/>
              </p:cNvSpPr>
              <p:nvPr/>
            </p:nvSpPr>
            <p:spPr bwMode="auto">
              <a:xfrm>
                <a:off x="168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623" name="Rectangle 48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5619" name="Group 49"/>
            <p:cNvGrpSpPr>
              <a:grpSpLocks/>
            </p:cNvGrpSpPr>
            <p:nvPr/>
          </p:nvGrpSpPr>
          <p:grpSpPr bwMode="auto">
            <a:xfrm>
              <a:off x="3120" y="2784"/>
              <a:ext cx="480" cy="192"/>
              <a:chOff x="1680" y="2784"/>
              <a:chExt cx="480" cy="192"/>
            </a:xfrm>
          </p:grpSpPr>
          <p:sp>
            <p:nvSpPr>
              <p:cNvPr id="25620" name="Rectangle 50"/>
              <p:cNvSpPr>
                <a:spLocks noChangeArrowheads="1"/>
              </p:cNvSpPr>
              <p:nvPr/>
            </p:nvSpPr>
            <p:spPr bwMode="auto">
              <a:xfrm>
                <a:off x="168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621" name="Rectangle 51"/>
              <p:cNvSpPr>
                <a:spLocks noChangeArrowheads="1"/>
              </p:cNvSpPr>
              <p:nvPr/>
            </p:nvSpPr>
            <p:spPr bwMode="auto">
              <a:xfrm>
                <a:off x="1920" y="278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5614" name="Text Box 52"/>
          <p:cNvSpPr txBox="1">
            <a:spLocks noChangeArrowheads="1"/>
          </p:cNvSpPr>
          <p:nvPr/>
        </p:nvSpPr>
        <p:spPr bwMode="auto">
          <a:xfrm>
            <a:off x="2286000" y="5410200"/>
            <a:ext cx="608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15  14  13  12  11  10   9    8    7    6    5    4    3    2    1    0</a:t>
            </a:r>
          </a:p>
        </p:txBody>
      </p:sp>
      <p:sp>
        <p:nvSpPr>
          <p:cNvPr id="25615" name="Text Box 53"/>
          <p:cNvSpPr txBox="1">
            <a:spLocks noChangeArrowheads="1"/>
          </p:cNvSpPr>
          <p:nvPr/>
        </p:nvSpPr>
        <p:spPr bwMode="auto">
          <a:xfrm>
            <a:off x="6248400" y="3886200"/>
            <a:ext cx="22955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符号位=0 表示正数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符号位=1 表示负数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CC407-547A-4D9C-A981-B70AE266E456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839200" cy="5356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原码表示法</a:t>
            </a:r>
            <a:r>
              <a:rPr lang="zh-CN" altLang="en-US" sz="2400">
                <a:ea typeface="楷体_GB2312" pitchFamily="49" charset="-122"/>
              </a:rPr>
              <a:t>：符号 + 绝对值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例：</a:t>
            </a:r>
            <a:r>
              <a:rPr lang="en-US" altLang="en-US" sz="2400"/>
              <a:t>n=8bit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    [+3]</a:t>
            </a:r>
            <a:r>
              <a:rPr lang="zh-CN" altLang="en-US" sz="2400" baseline="-25000"/>
              <a:t>原码</a:t>
            </a:r>
            <a:r>
              <a:rPr lang="zh-CN" altLang="en-US" sz="2400"/>
              <a:t> = 0 000,0011 = 03</a:t>
            </a:r>
            <a:r>
              <a:rPr lang="en-US" altLang="zh-CN" sz="2400"/>
              <a:t>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    [ -3]</a:t>
            </a:r>
            <a:r>
              <a:rPr lang="zh-CN" altLang="en-US" sz="2400" baseline="-25000"/>
              <a:t>原码</a:t>
            </a:r>
            <a:r>
              <a:rPr lang="zh-CN" altLang="en-US" sz="2400"/>
              <a:t> = 1 000,0011 = 83</a:t>
            </a:r>
            <a:r>
              <a:rPr lang="en-US" altLang="zh-CN" sz="2400"/>
              <a:t>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    [+0]</a:t>
            </a:r>
            <a:r>
              <a:rPr lang="zh-CN" altLang="en-US" sz="2400" baseline="-25000"/>
              <a:t>原码</a:t>
            </a:r>
            <a:r>
              <a:rPr lang="zh-CN" altLang="en-US" sz="2400"/>
              <a:t> = 0 000,0000 = 00</a:t>
            </a:r>
            <a:r>
              <a:rPr lang="en-US" altLang="zh-CN" sz="2400"/>
              <a:t>H	</a:t>
            </a:r>
            <a:r>
              <a:rPr lang="en-US" altLang="en-US" sz="2800">
                <a:latin typeface="Arial" charset="0"/>
                <a:sym typeface="Symbol" pitchFamily="18" charset="2"/>
              </a:rPr>
              <a:t> </a:t>
            </a:r>
            <a:r>
              <a:rPr lang="zh-CN" altLang="en-US" sz="2800">
                <a:latin typeface="Arial" charset="0"/>
                <a:sym typeface="Symbol" pitchFamily="18" charset="2"/>
              </a:rPr>
              <a:t>负半轴方向反了</a:t>
            </a:r>
            <a:r>
              <a:rPr lang="zh-CN" altLang="en-US" sz="2400">
                <a:latin typeface="Arial" charset="0"/>
                <a:sym typeface="Symbol" pitchFamily="18" charset="2"/>
              </a:rPr>
              <a:t>，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    [ -0]</a:t>
            </a:r>
            <a:r>
              <a:rPr lang="zh-CN" altLang="en-US" sz="2400" baseline="-25000"/>
              <a:t>原码</a:t>
            </a:r>
            <a:r>
              <a:rPr lang="zh-CN" altLang="en-US" sz="2400"/>
              <a:t> = 1 000,0000 = 80</a:t>
            </a:r>
            <a:r>
              <a:rPr lang="en-US" altLang="zh-CN" sz="2400"/>
              <a:t>H	    </a:t>
            </a:r>
            <a:r>
              <a:rPr lang="zh-CN" altLang="en-US" sz="2400"/>
              <a:t>且</a:t>
            </a:r>
            <a:r>
              <a:rPr lang="en-US" altLang="en-US" sz="2400">
                <a:latin typeface="Arial" charset="0"/>
                <a:sym typeface="Symbol" pitchFamily="18" charset="2"/>
              </a:rPr>
              <a:t>0</a:t>
            </a:r>
            <a:r>
              <a:rPr lang="zh-CN" altLang="en-US" sz="2400">
                <a:latin typeface="Arial" charset="0"/>
                <a:sym typeface="Symbol" pitchFamily="18" charset="2"/>
              </a:rPr>
              <a:t>的表示不唯一</a:t>
            </a:r>
            <a:endParaRPr lang="zh-CN" altLang="en-US" sz="240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反码表示法</a:t>
            </a:r>
            <a:r>
              <a:rPr lang="zh-CN" altLang="en-US" sz="2400">
                <a:ea typeface="楷体_GB2312" pitchFamily="49" charset="-122"/>
              </a:rPr>
              <a:t>：正数的反码同原码，负数的反码数值位与原码相反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例：</a:t>
            </a:r>
            <a:r>
              <a:rPr lang="en-US" altLang="en-US" sz="2400"/>
              <a:t>n=8bit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    [+5]</a:t>
            </a:r>
            <a:r>
              <a:rPr lang="zh-CN" altLang="en-US" sz="2400" baseline="-25000"/>
              <a:t>反码</a:t>
            </a:r>
            <a:r>
              <a:rPr lang="zh-CN" altLang="en-US" sz="2400"/>
              <a:t> = 0 000,0101 = 05</a:t>
            </a:r>
            <a:r>
              <a:rPr lang="en-US" altLang="zh-CN" sz="2400"/>
              <a:t>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    [ -5]</a:t>
            </a:r>
            <a:r>
              <a:rPr lang="zh-CN" altLang="en-US" sz="2400" baseline="-25000"/>
              <a:t>反码</a:t>
            </a:r>
            <a:r>
              <a:rPr lang="zh-CN" altLang="en-US" sz="2400"/>
              <a:t> = 1 111,1010 = </a:t>
            </a:r>
            <a:r>
              <a:rPr lang="en-US" altLang="zh-CN" sz="2400"/>
              <a:t>0</a:t>
            </a:r>
            <a:r>
              <a:rPr lang="en-US" altLang="en-US" sz="2400"/>
              <a:t>FA</a:t>
            </a:r>
            <a:r>
              <a:rPr lang="en-US" altLang="zh-CN" sz="2400"/>
              <a:t>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    [+0]</a:t>
            </a:r>
            <a:r>
              <a:rPr lang="zh-CN" altLang="en-US" sz="2400" baseline="-25000"/>
              <a:t>反码</a:t>
            </a:r>
            <a:r>
              <a:rPr lang="zh-CN" altLang="en-US" sz="2400"/>
              <a:t> = 0 000,0000 = 00</a:t>
            </a:r>
            <a:r>
              <a:rPr lang="en-US" altLang="zh-CN" sz="2400"/>
              <a:t>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    [ -0]</a:t>
            </a:r>
            <a:r>
              <a:rPr lang="zh-CN" altLang="en-US" sz="2400" baseline="-25000"/>
              <a:t>反码</a:t>
            </a:r>
            <a:r>
              <a:rPr lang="zh-CN" altLang="en-US" sz="2400"/>
              <a:t> = 1 111,1111 = </a:t>
            </a:r>
            <a:r>
              <a:rPr lang="en-US" altLang="zh-CN" sz="2400"/>
              <a:t>0FFH         </a:t>
            </a:r>
            <a:r>
              <a:rPr lang="en-US" altLang="en-US" sz="2800">
                <a:latin typeface="Arial" charset="0"/>
                <a:sym typeface="Symbol" pitchFamily="18" charset="2"/>
              </a:rPr>
              <a:t> </a:t>
            </a:r>
            <a:r>
              <a:rPr lang="en-US" altLang="en-US" sz="2400">
                <a:latin typeface="Arial" charset="0"/>
                <a:sym typeface="Symbol" pitchFamily="18" charset="2"/>
              </a:rPr>
              <a:t>0</a:t>
            </a:r>
            <a:r>
              <a:rPr lang="zh-CN" altLang="en-US" sz="2400">
                <a:latin typeface="Arial" charset="0"/>
                <a:sym typeface="Symbol" pitchFamily="18" charset="2"/>
              </a:rPr>
              <a:t>的表示不唯一</a:t>
            </a:r>
            <a:endParaRPr lang="zh-CN" alt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2339975" y="90488"/>
            <a:ext cx="6696075" cy="1190625"/>
          </a:xfrm>
        </p:spPr>
        <p:txBody>
          <a:bodyPr/>
          <a:lstStyle/>
          <a:p>
            <a:pPr eaLnBrk="1" hangingPunct="1"/>
            <a:r>
              <a:rPr lang="zh-CN" altLang="en-US" sz="2800" b="0">
                <a:effectLst/>
                <a:latin typeface="宋体" pitchFamily="2" charset="-122"/>
              </a:rPr>
              <a:t>常用表示法</a:t>
            </a:r>
            <a:r>
              <a:rPr lang="zh-CN" altLang="en-US" sz="2800">
                <a:effectLst/>
                <a:latin typeface="宋体" pitchFamily="2" charset="-122"/>
              </a:rPr>
              <a:t> </a:t>
            </a:r>
            <a:r>
              <a:rPr lang="zh-CN" altLang="en-US" sz="2800">
                <a:effectLst/>
                <a:latin typeface="Arial" charset="0"/>
              </a:rPr>
              <a:t>——</a:t>
            </a:r>
            <a:r>
              <a:rPr lang="zh-CN" altLang="en-US" sz="2800">
                <a:effectLst/>
                <a:latin typeface="宋体" pitchFamily="2" charset="-122"/>
              </a:rPr>
              <a:t> 原码  反码  </a:t>
            </a:r>
            <a:r>
              <a:rPr lang="zh-CN" altLang="en-US" sz="2800">
                <a:solidFill>
                  <a:srgbClr val="7030A0"/>
                </a:solidFill>
                <a:effectLst/>
                <a:latin typeface="宋体" pitchFamily="2" charset="-122"/>
              </a:rPr>
              <a:t>补码</a:t>
            </a:r>
            <a:br>
              <a:rPr lang="zh-CN" altLang="en-US" sz="2800">
                <a:solidFill>
                  <a:schemeClr val="accent2"/>
                </a:solidFill>
                <a:effectLst/>
                <a:latin typeface="宋体" pitchFamily="2" charset="-122"/>
              </a:rPr>
            </a:br>
            <a:endParaRPr lang="zh-CN" altLang="en-US" sz="2800">
              <a:solidFill>
                <a:schemeClr val="accent2"/>
              </a:solidFill>
              <a:effectLst/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87F42-D079-48C6-BEBF-37422F551CFD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39150" cy="520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正数的补码：同原码</a:t>
            </a:r>
            <a:r>
              <a:rPr lang="zh-CN" altLang="en-US"/>
              <a:t>      </a:t>
            </a:r>
            <a:r>
              <a:rPr lang="zh-CN" altLang="en-US" sz="2400"/>
              <a:t>[+1]</a:t>
            </a:r>
            <a:r>
              <a:rPr lang="zh-CN" altLang="en-US" sz="2400" baseline="-25000"/>
              <a:t>补码       </a:t>
            </a:r>
            <a:r>
              <a:rPr lang="zh-CN" altLang="en-US" sz="2400"/>
              <a:t>=  0000 0001 = 01</a:t>
            </a:r>
            <a:r>
              <a:rPr lang="en-US" altLang="en-US" sz="2400"/>
              <a:t>H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zh-CN" altLang="en-US" sz="2400"/>
              <a:t>                                      [+127]</a:t>
            </a:r>
            <a:r>
              <a:rPr lang="zh-CN" altLang="en-US" sz="2400" baseline="-25000"/>
              <a:t>补码 </a:t>
            </a:r>
            <a:r>
              <a:rPr lang="zh-CN" altLang="en-US" sz="2400"/>
              <a:t>=  0111 1111 = 7</a:t>
            </a:r>
            <a:r>
              <a:rPr lang="en-US" altLang="zh-CN" sz="2400"/>
              <a:t>FH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                                     [+0]</a:t>
            </a:r>
            <a:r>
              <a:rPr lang="zh-CN" altLang="en-US" sz="2400" baseline="-25000"/>
              <a:t>补码       </a:t>
            </a:r>
            <a:r>
              <a:rPr lang="zh-CN" altLang="en-US" sz="2400"/>
              <a:t>=  0000 0000 = 00</a:t>
            </a:r>
            <a:r>
              <a:rPr lang="en-US" altLang="zh-CN" sz="2400"/>
              <a:t>H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负数的补码：</a:t>
            </a:r>
            <a:r>
              <a:rPr lang="zh-CN" altLang="zh-CN" sz="2400">
                <a:latin typeface="楷体_GB2312" pitchFamily="49" charset="-122"/>
                <a:ea typeface="楷体_GB2312" pitchFamily="49" charset="-122"/>
              </a:rPr>
              <a:t>（1）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写出与该负数相对应的正数的补（原）码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  <a:p>
            <a:pPr lvl="2" algn="just" eaLnBrk="1" hangingPunct="1"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（2）按位求反</a:t>
            </a:r>
          </a:p>
          <a:p>
            <a:pPr lvl="2" algn="just" eaLnBrk="1" hangingPunct="1"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（3）末位加一</a:t>
            </a:r>
          </a:p>
          <a:p>
            <a:pPr algn="just" eaLnBrk="1" hangingPunct="1">
              <a:buFontTx/>
              <a:buNone/>
            </a:pPr>
            <a:endParaRPr lang="zh-CN" altLang="en-US" sz="2400" b="1"/>
          </a:p>
          <a:p>
            <a:pPr algn="just" eaLnBrk="1" hangingPunct="1">
              <a:buFontTx/>
              <a:buNone/>
            </a:pPr>
            <a:r>
              <a:rPr lang="zh-CN" altLang="en-US" sz="2400" b="1"/>
              <a:t>例</a:t>
            </a:r>
            <a:r>
              <a:rPr lang="zh-CN" altLang="en-US" sz="2400"/>
              <a:t>： 机器字长8位，[-46]</a:t>
            </a:r>
            <a:r>
              <a:rPr lang="zh-CN" altLang="en-US" sz="2400" baseline="-25000"/>
              <a:t>补码    </a:t>
            </a:r>
            <a:r>
              <a:rPr lang="zh-CN" altLang="en-US" sz="2400"/>
              <a:t>=  ？</a:t>
            </a:r>
          </a:p>
          <a:p>
            <a:pPr lvl="1" eaLnBrk="1" hangingPunct="1">
              <a:buFontTx/>
              <a:buNone/>
            </a:pPr>
            <a:r>
              <a:rPr lang="zh-CN" altLang="en-US" sz="2400"/>
              <a:t>          [46]</a:t>
            </a:r>
            <a:r>
              <a:rPr lang="zh-CN" altLang="en-US" sz="2400" baseline="-25000"/>
              <a:t>补码   </a:t>
            </a:r>
            <a:r>
              <a:rPr lang="zh-CN" altLang="en-US" sz="2400"/>
              <a:t>=    0010 1110</a:t>
            </a:r>
          </a:p>
          <a:p>
            <a:pPr lvl="1" eaLnBrk="1" hangingPunct="1">
              <a:buFontTx/>
              <a:buNone/>
            </a:pPr>
            <a:r>
              <a:rPr lang="zh-CN" altLang="en-US" sz="2400"/>
              <a:t>                             1101 0001</a:t>
            </a:r>
          </a:p>
          <a:p>
            <a:pPr lvl="1" eaLnBrk="1" hangingPunct="1">
              <a:buFontTx/>
              <a:buNone/>
            </a:pPr>
            <a:r>
              <a:rPr lang="zh-CN" altLang="en-US" sz="2400"/>
              <a:t>                             1101 0010 = </a:t>
            </a:r>
            <a:r>
              <a:rPr lang="en-US" altLang="zh-CN" sz="2400"/>
              <a:t>0D2H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   </a:t>
            </a:r>
            <a:r>
              <a:rPr lang="zh-CN" altLang="en-US" sz="2400"/>
              <a:t>机器字长16位，[-46]</a:t>
            </a:r>
            <a:r>
              <a:rPr lang="zh-CN" altLang="en-US" sz="2400" baseline="-25000"/>
              <a:t>补码  </a:t>
            </a:r>
            <a:r>
              <a:rPr lang="zh-CN" altLang="en-US" sz="2400"/>
              <a:t>= </a:t>
            </a:r>
            <a:r>
              <a:rPr lang="en-US" altLang="zh-CN" sz="2400"/>
              <a:t>0FFD2H</a:t>
            </a:r>
            <a:r>
              <a:rPr lang="en-US" altLang="zh-CN" baseline="-25000"/>
              <a:t> </a:t>
            </a:r>
            <a:endParaRPr lang="zh-CN" altLang="en-US"/>
          </a:p>
        </p:txBody>
      </p:sp>
      <p:sp>
        <p:nvSpPr>
          <p:cNvPr id="27652" name="AutoShape 3"/>
          <p:cNvSpPr>
            <a:spLocks noChangeArrowheads="1"/>
          </p:cNvSpPr>
          <p:nvPr/>
        </p:nvSpPr>
        <p:spPr bwMode="auto">
          <a:xfrm>
            <a:off x="4932363" y="5084763"/>
            <a:ext cx="228600" cy="6096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435600" y="515778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按位求反</a:t>
            </a: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auto">
          <a:xfrm>
            <a:off x="3276600" y="5084763"/>
            <a:ext cx="152400" cy="609600"/>
          </a:xfrm>
          <a:prstGeom prst="curvedRight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411413" y="580548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末位加一</a:t>
            </a:r>
          </a:p>
        </p:txBody>
      </p:sp>
      <p:sp>
        <p:nvSpPr>
          <p:cNvPr id="2765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0">
                <a:solidFill>
                  <a:schemeClr val="accent2"/>
                </a:solidFill>
                <a:effectLst/>
                <a:ea typeface="楷体_GB2312" pitchFamily="49" charset="-122"/>
              </a:rPr>
              <a:t>补码表示法</a:t>
            </a:r>
            <a:endParaRPr lang="zh-CN" altLang="en-US" sz="2400">
              <a:effectLst/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3EC2-D932-4364-AE85-0499BC252359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4454525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[-0]</a:t>
            </a:r>
            <a:r>
              <a:rPr lang="zh-CN" altLang="en-US" baseline="-25000" dirty="0"/>
              <a:t>补码        </a:t>
            </a:r>
            <a:r>
              <a:rPr lang="zh-CN" altLang="en-US" dirty="0"/>
              <a:t>=  0000 0000</a:t>
            </a:r>
            <a:r>
              <a:rPr lang="zh-CN" altLang="zh-CN" dirty="0"/>
              <a:t> = 00</a:t>
            </a:r>
            <a:r>
              <a:rPr lang="en-US" altLang="zh-CN" dirty="0"/>
              <a:t>H</a:t>
            </a:r>
            <a:r>
              <a:rPr lang="zh-CN" altLang="en-US" dirty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[-1]</a:t>
            </a:r>
            <a:r>
              <a:rPr lang="zh-CN" altLang="en-US" baseline="-25000" dirty="0"/>
              <a:t>补码        </a:t>
            </a:r>
            <a:r>
              <a:rPr lang="zh-CN" altLang="en-US" dirty="0"/>
              <a:t>=  1111 1111 = </a:t>
            </a:r>
            <a:r>
              <a:rPr lang="en-US" altLang="zh-CN" dirty="0"/>
              <a:t>0</a:t>
            </a:r>
            <a:r>
              <a:rPr lang="en-US" altLang="en-US" dirty="0"/>
              <a:t>FFH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[-127]</a:t>
            </a:r>
            <a:r>
              <a:rPr lang="zh-CN" altLang="en-US" baseline="-25000" dirty="0"/>
              <a:t>补码  </a:t>
            </a:r>
            <a:r>
              <a:rPr lang="zh-CN" altLang="en-US" dirty="0"/>
              <a:t>=  1000 0001 = 81</a:t>
            </a:r>
            <a:r>
              <a:rPr lang="en-US" altLang="zh-CN" dirty="0"/>
              <a:t>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[-12</a:t>
            </a:r>
            <a:r>
              <a:rPr lang="en-US" altLang="zh-CN" dirty="0"/>
              <a:t>8]</a:t>
            </a:r>
            <a:r>
              <a:rPr lang="zh-CN" altLang="en-US" baseline="-25000" dirty="0"/>
              <a:t>补码  </a:t>
            </a:r>
            <a:r>
              <a:rPr lang="zh-CN" altLang="en-US" dirty="0"/>
              <a:t>=  1000 000</a:t>
            </a:r>
            <a:r>
              <a:rPr lang="en-US" altLang="zh-CN" dirty="0"/>
              <a:t>0 = 80H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n</a:t>
            </a:r>
            <a:r>
              <a:rPr lang="zh-CN" altLang="en-US"/>
              <a:t>位补码的表示范围：  - 2</a:t>
            </a:r>
            <a:r>
              <a:rPr lang="en-US" altLang="zh-CN" baseline="30000" dirty="0"/>
              <a:t>n-1 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dirty="0"/>
              <a:t> N 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dirty="0"/>
              <a:t> 2</a:t>
            </a:r>
            <a:r>
              <a:rPr lang="en-US" altLang="zh-CN" baseline="30000" dirty="0"/>
              <a:t>n-1</a:t>
            </a:r>
            <a:r>
              <a:rPr lang="en-US" altLang="zh-CN" dirty="0"/>
              <a:t>-1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n=8         -128 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dirty="0"/>
              <a:t> N 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dirty="0"/>
              <a:t> 127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zh-CN" dirty="0"/>
              <a:t>n=16   -32768 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dirty="0"/>
              <a:t> N 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dirty="0"/>
              <a:t> 32767</a:t>
            </a:r>
            <a:endParaRPr lang="zh-CN" altLang="en-US" dirty="0"/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443663" y="1268413"/>
            <a:ext cx="1008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sp>
        <p:nvSpPr>
          <p:cNvPr id="2867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effectLst/>
                <a:latin typeface="宋体" pitchFamily="2" charset="-122"/>
              </a:rPr>
              <a:t>何为“</a:t>
            </a:r>
            <a:r>
              <a:rPr lang="zh-CN" altLang="en-US" sz="3200">
                <a:solidFill>
                  <a:srgbClr val="FF0000"/>
                </a:solidFill>
                <a:effectLst/>
                <a:latin typeface="宋体" pitchFamily="2" charset="-122"/>
              </a:rPr>
              <a:t>补</a:t>
            </a:r>
            <a:r>
              <a:rPr lang="zh-CN" altLang="en-US" sz="3200">
                <a:effectLst/>
                <a:latin typeface="宋体" pitchFamily="2" charset="-122"/>
              </a:rPr>
              <a:t>”？？？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BDA1C-AED6-4934-98E3-CC086F9A9B4E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lvl="1" algn="ctr" eaLnBrk="1" hangingPunct="1">
              <a:buFontTx/>
              <a:buNone/>
            </a:pPr>
            <a:r>
              <a:rPr lang="en-US" altLang="zh-CN" b="1"/>
              <a:t>n</a:t>
            </a:r>
            <a:r>
              <a:rPr lang="zh-CN" altLang="en-US" b="1"/>
              <a:t>位二进制补码的表数范围</a:t>
            </a:r>
            <a:endParaRPr lang="zh-CN" altLang="en-US" sz="240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1295400"/>
            <a:ext cx="7848600" cy="4953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685800" y="1828800"/>
            <a:ext cx="784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5257800" y="1295400"/>
            <a:ext cx="0" cy="495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762000" y="1371600"/>
            <a:ext cx="77724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/>
            <a:r>
              <a:rPr lang="zh-CN" altLang="en-US" sz="2000">
                <a:latin typeface="Times New Roman" pitchFamily="18" charset="0"/>
              </a:rPr>
              <a:t>十进制         二进制         十六进制           十进制               十六进制</a:t>
            </a:r>
          </a:p>
          <a:p>
            <a:pPr lvl="1"/>
            <a:endParaRPr lang="zh-CN" altLang="en-US" sz="2000">
              <a:latin typeface="Times New Roman" pitchFamily="18" charset="0"/>
            </a:endParaRPr>
          </a:p>
          <a:p>
            <a:pPr lvl="1"/>
            <a:r>
              <a:rPr lang="zh-CN" altLang="en-US" sz="2000">
                <a:latin typeface="Times New Roman" pitchFamily="18" charset="0"/>
              </a:rPr>
              <a:t>                        </a:t>
            </a:r>
            <a:r>
              <a:rPr lang="en-US" altLang="zh-CN" sz="2000">
                <a:latin typeface="Times New Roman" pitchFamily="18" charset="0"/>
              </a:rPr>
              <a:t>n=8                                                       n=16</a:t>
            </a:r>
          </a:p>
          <a:p>
            <a:pPr lvl="1"/>
            <a:r>
              <a:rPr lang="zh-CN" altLang="en-US" sz="2000">
                <a:latin typeface="Times New Roman" pitchFamily="18" charset="0"/>
              </a:rPr>
              <a:t> +127         0111 1111           7</a:t>
            </a:r>
            <a:r>
              <a:rPr lang="en-US" altLang="zh-CN" sz="2000">
                <a:latin typeface="Times New Roman" pitchFamily="18" charset="0"/>
              </a:rPr>
              <a:t>F                   +32767                 7FFF</a:t>
            </a:r>
          </a:p>
          <a:p>
            <a:pPr lvl="1"/>
            <a:r>
              <a:rPr lang="en-US" altLang="zh-CN" sz="2000">
                <a:latin typeface="Times New Roman" pitchFamily="18" charset="0"/>
              </a:rPr>
              <a:t> +126         0111 1110           7E                   +32766                 7FFE</a:t>
            </a:r>
          </a:p>
          <a:p>
            <a:pPr lvl="1"/>
            <a:r>
              <a:rPr lang="en-US" altLang="zh-CN" sz="2000">
                <a:latin typeface="Times New Roman" pitchFamily="18" charset="0"/>
              </a:rPr>
              <a:t> ...                    ...                   …                    …                          ...</a:t>
            </a:r>
          </a:p>
          <a:p>
            <a:pPr lvl="1"/>
            <a:r>
              <a:rPr lang="en-US" altLang="zh-CN" sz="2000">
                <a:latin typeface="Times New Roman" pitchFamily="18" charset="0"/>
              </a:rPr>
              <a:t> +2             0000 0010           02                    +2                         0002</a:t>
            </a:r>
          </a:p>
          <a:p>
            <a:pPr lvl="1"/>
            <a:r>
              <a:rPr lang="en-US" altLang="zh-CN" sz="2000">
                <a:latin typeface="Times New Roman" pitchFamily="18" charset="0"/>
              </a:rPr>
              <a:t> +1             0000 0001           01                    +1                         0001</a:t>
            </a:r>
          </a:p>
          <a:p>
            <a:pPr lvl="1"/>
            <a:r>
              <a:rPr lang="en-US" altLang="zh-CN" sz="2000">
                <a:latin typeface="Times New Roman" pitchFamily="18" charset="0"/>
              </a:rPr>
              <a:t>   0             0000 0000           00                     0                          0000</a:t>
            </a:r>
          </a:p>
          <a:p>
            <a:pPr lvl="1"/>
            <a:r>
              <a:rPr lang="en-US" altLang="zh-CN" sz="2000">
                <a:latin typeface="Times New Roman" pitchFamily="18" charset="0"/>
              </a:rPr>
              <a:t>  -1             1111 1111           FF                    -1                         FFFF</a:t>
            </a:r>
          </a:p>
          <a:p>
            <a:pPr lvl="1"/>
            <a:r>
              <a:rPr lang="en-US" altLang="zh-CN" sz="2000">
                <a:latin typeface="Times New Roman" pitchFamily="18" charset="0"/>
              </a:rPr>
              <a:t>  -2             1111 1110           FE                    -2                         FFFE</a:t>
            </a:r>
          </a:p>
          <a:p>
            <a:pPr lvl="1"/>
            <a:r>
              <a:rPr lang="en-US" altLang="zh-CN" sz="2000">
                <a:latin typeface="Times New Roman" pitchFamily="18" charset="0"/>
              </a:rPr>
              <a:t>  ...                   ...                   …                    …                          ...</a:t>
            </a:r>
          </a:p>
          <a:p>
            <a:pPr lvl="1"/>
            <a:r>
              <a:rPr lang="en-US" altLang="zh-CN" sz="2000">
                <a:latin typeface="Times New Roman" pitchFamily="18" charset="0"/>
              </a:rPr>
              <a:t>-126           1000 0010           82                    -32766                  8002</a:t>
            </a:r>
          </a:p>
          <a:p>
            <a:pPr lvl="1"/>
            <a:r>
              <a:rPr lang="en-US" altLang="zh-CN" sz="2000">
                <a:latin typeface="Times New Roman" pitchFamily="18" charset="0"/>
              </a:rPr>
              <a:t>-127           1000 0001           81                    -32767                  8001</a:t>
            </a:r>
          </a:p>
          <a:p>
            <a:pPr lvl="1"/>
            <a:r>
              <a:rPr lang="en-US" altLang="zh-CN" sz="2000">
                <a:latin typeface="Times New Roman" pitchFamily="18" charset="0"/>
              </a:rPr>
              <a:t>-128           1000 0000           80                    -32768                  8000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8A4F6-2043-4059-8B05-9B13F007AA1E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620000" cy="52085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求补运算 </a:t>
            </a:r>
            <a:r>
              <a:rPr lang="zh-CN" altLang="en-US" sz="240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：对一个二进制数按位求反、末位加一</a:t>
            </a:r>
          </a:p>
          <a:p>
            <a:pPr lvl="2" algn="just" eaLnBrk="1" hangingPunct="1">
              <a:buFontTx/>
              <a:buNone/>
            </a:pPr>
            <a:r>
              <a:rPr lang="zh-CN" altLang="en-US"/>
              <a:t>[</a:t>
            </a:r>
            <a:r>
              <a:rPr lang="en-US" altLang="zh-CN"/>
              <a:t>X]</a:t>
            </a:r>
            <a:r>
              <a:rPr lang="zh-CN" altLang="en-US" baseline="-25000"/>
              <a:t>补码  </a:t>
            </a:r>
            <a:r>
              <a:rPr lang="zh-CN" altLang="en-US">
                <a:solidFill>
                  <a:srgbClr val="7030A0"/>
                </a:solidFill>
                <a:sym typeface="Symbol" pitchFamily="18" charset="2"/>
              </a:rPr>
              <a:t></a:t>
            </a:r>
            <a:r>
              <a:rPr lang="zh-CN" altLang="en-US"/>
              <a:t>  [-</a:t>
            </a:r>
            <a:r>
              <a:rPr lang="en-US" altLang="zh-CN"/>
              <a:t>X]</a:t>
            </a:r>
            <a:r>
              <a:rPr lang="zh-CN" altLang="en-US" baseline="-25000"/>
              <a:t>补码  </a:t>
            </a:r>
            <a:r>
              <a:rPr lang="zh-CN" altLang="en-US">
                <a:solidFill>
                  <a:srgbClr val="7030A0"/>
                </a:solidFill>
                <a:sym typeface="Symbol" pitchFamily="18" charset="2"/>
              </a:rPr>
              <a:t></a:t>
            </a:r>
            <a:r>
              <a:rPr lang="zh-CN" altLang="en-US"/>
              <a:t>  [</a:t>
            </a:r>
            <a:r>
              <a:rPr lang="en-US" altLang="zh-CN"/>
              <a:t>X]</a:t>
            </a:r>
            <a:r>
              <a:rPr lang="zh-CN" altLang="en-US" baseline="-25000"/>
              <a:t>补码</a:t>
            </a:r>
          </a:p>
          <a:p>
            <a:pPr lvl="2" algn="just" eaLnBrk="1" hangingPunct="1">
              <a:buFontTx/>
              <a:buNone/>
            </a:pPr>
            <a:endParaRPr lang="zh-CN" altLang="en-US" baseline="-25000"/>
          </a:p>
          <a:p>
            <a:pPr lvl="2" algn="just" eaLnBrk="1" hangingPunct="1">
              <a:buFontTx/>
              <a:buNone/>
            </a:pPr>
            <a:r>
              <a:rPr lang="zh-CN" altLang="en-US"/>
              <a:t>加法规则：[</a:t>
            </a:r>
            <a:r>
              <a:rPr lang="en-US" altLang="zh-CN"/>
              <a:t>X+Y]</a:t>
            </a:r>
            <a:r>
              <a:rPr lang="zh-CN" altLang="en-US" baseline="-25000"/>
              <a:t>补码  </a:t>
            </a:r>
            <a:r>
              <a:rPr lang="zh-CN" altLang="en-US"/>
              <a:t>=  [</a:t>
            </a:r>
            <a:r>
              <a:rPr lang="en-US" altLang="zh-CN"/>
              <a:t>X]</a:t>
            </a:r>
            <a:r>
              <a:rPr lang="zh-CN" altLang="en-US" baseline="-25000"/>
              <a:t>补码  </a:t>
            </a:r>
            <a:r>
              <a:rPr lang="zh-CN" altLang="en-US"/>
              <a:t>+  [</a:t>
            </a:r>
            <a:r>
              <a:rPr lang="en-US" altLang="zh-CN"/>
              <a:t>Y]</a:t>
            </a:r>
            <a:r>
              <a:rPr lang="zh-CN" altLang="en-US" baseline="-25000"/>
              <a:t>补码</a:t>
            </a:r>
            <a:endParaRPr lang="zh-CN" altLang="en-US"/>
          </a:p>
          <a:p>
            <a:pPr lvl="2" algn="just" eaLnBrk="1" hangingPunct="1">
              <a:buFontTx/>
              <a:buNone/>
            </a:pPr>
            <a:r>
              <a:rPr lang="zh-CN" altLang="en-US"/>
              <a:t>减法规则：[</a:t>
            </a:r>
            <a:r>
              <a:rPr lang="en-US" altLang="zh-CN"/>
              <a:t>X-Y]</a:t>
            </a:r>
            <a:r>
              <a:rPr lang="zh-CN" altLang="en-US" baseline="-25000"/>
              <a:t>补码  </a:t>
            </a:r>
            <a:r>
              <a:rPr lang="zh-CN" altLang="en-US"/>
              <a:t>=  [</a:t>
            </a:r>
            <a:r>
              <a:rPr lang="en-US" altLang="zh-CN"/>
              <a:t>X]</a:t>
            </a:r>
            <a:r>
              <a:rPr lang="zh-CN" altLang="en-US" baseline="-25000"/>
              <a:t>补码  </a:t>
            </a:r>
            <a:r>
              <a:rPr lang="zh-CN" altLang="en-US" b="1">
                <a:solidFill>
                  <a:schemeClr val="tx2"/>
                </a:solidFill>
              </a:rPr>
              <a:t>+</a:t>
            </a:r>
            <a:r>
              <a:rPr lang="zh-CN" altLang="en-US"/>
              <a:t>  [-</a:t>
            </a:r>
            <a:r>
              <a:rPr lang="en-US" altLang="zh-CN"/>
              <a:t>Y]</a:t>
            </a:r>
            <a:r>
              <a:rPr lang="zh-CN" altLang="en-US" baseline="-25000"/>
              <a:t>补码</a:t>
            </a:r>
            <a:endParaRPr lang="zh-CN" altLang="en-US"/>
          </a:p>
          <a:p>
            <a:pPr algn="just" eaLnBrk="1" hangingPunct="1">
              <a:buFontTx/>
              <a:buNone/>
            </a:pPr>
            <a:r>
              <a:rPr lang="zh-CN" altLang="en-US" sz="2400">
                <a:ea typeface="楷体_GB2312" pitchFamily="49" charset="-122"/>
              </a:rPr>
              <a:t>                                补码减法可转换为补码加法</a:t>
            </a:r>
            <a:endParaRPr lang="zh-CN" altLang="en-US" sz="2800"/>
          </a:p>
          <a:p>
            <a:pPr lvl="2" algn="just"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符号位参加运算，能自动得到正确结果。</a:t>
            </a:r>
          </a:p>
          <a:p>
            <a:pPr lvl="2" algn="just" eaLnBrk="1" hangingPunct="1">
              <a:buFontTx/>
              <a:buNone/>
            </a:pPr>
            <a:r>
              <a:rPr lang="en-US" altLang="zh-CN">
                <a:ea typeface="楷体_GB2312" pitchFamily="49" charset="-122"/>
              </a:rPr>
              <a:t>P10</a:t>
            </a:r>
            <a:r>
              <a:rPr lang="zh-CN" altLang="en-US">
                <a:ea typeface="楷体_GB2312" pitchFamily="49" charset="-122"/>
              </a:rPr>
              <a:t>，例</a:t>
            </a:r>
            <a:r>
              <a:rPr lang="en-US" altLang="zh-CN">
                <a:ea typeface="楷体_GB2312" pitchFamily="49" charset="-122"/>
              </a:rPr>
              <a:t>1.16</a:t>
            </a:r>
            <a:r>
              <a:rPr lang="zh-CN" altLang="en-US">
                <a:ea typeface="楷体_GB2312" pitchFamily="49" charset="-122"/>
              </a:rPr>
              <a:t>，例</a:t>
            </a:r>
            <a:r>
              <a:rPr lang="en-US" altLang="zh-CN">
                <a:ea typeface="楷体_GB2312" pitchFamily="49" charset="-122"/>
              </a:rPr>
              <a:t>1.18</a:t>
            </a:r>
            <a:r>
              <a:rPr lang="zh-CN" altLang="en-US">
                <a:ea typeface="楷体_GB2312" pitchFamily="49" charset="-122"/>
              </a:rPr>
              <a:t>，例</a:t>
            </a:r>
            <a:r>
              <a:rPr lang="en-US" altLang="zh-CN">
                <a:ea typeface="楷体_GB2312" pitchFamily="49" charset="-122"/>
              </a:rPr>
              <a:t>1.21</a:t>
            </a:r>
            <a:r>
              <a:rPr lang="zh-CN" altLang="en-US">
                <a:ea typeface="楷体_GB2312" pitchFamily="49" charset="-122"/>
              </a:rPr>
              <a:t>，例</a:t>
            </a:r>
            <a:r>
              <a:rPr lang="en-US" altLang="zh-CN">
                <a:ea typeface="楷体_GB2312" pitchFamily="49" charset="-122"/>
              </a:rPr>
              <a:t>1.22</a:t>
            </a:r>
          </a:p>
          <a:p>
            <a:pPr lvl="2" algn="just" eaLnBrk="1" hangingPunct="1">
              <a:buFontTx/>
              <a:buNone/>
            </a:pPr>
            <a:endParaRPr lang="zh-CN" altLang="en-US"/>
          </a:p>
          <a:p>
            <a:pPr algn="just" eaLnBrk="1" hangingPunct="1">
              <a:buFontTx/>
              <a:buNone/>
            </a:pPr>
            <a:r>
              <a:rPr lang="zh-CN" altLang="en-US" sz="2800" b="1"/>
              <a:t>无符号整数</a:t>
            </a:r>
            <a:r>
              <a:rPr lang="zh-CN" altLang="en-US" sz="2800"/>
              <a:t>：表数范围 0 </a:t>
            </a:r>
            <a:r>
              <a:rPr lang="zh-CN" altLang="en-US" sz="2800">
                <a:sym typeface="Symbol" pitchFamily="18" charset="2"/>
              </a:rPr>
              <a:t></a:t>
            </a:r>
            <a:r>
              <a:rPr lang="zh-CN" altLang="en-US" sz="2800"/>
              <a:t> </a:t>
            </a:r>
            <a:r>
              <a:rPr lang="en-US" altLang="zh-CN" sz="2800"/>
              <a:t>N </a:t>
            </a:r>
            <a:r>
              <a:rPr lang="en-US" altLang="zh-CN" sz="2800">
                <a:sym typeface="Symbol" pitchFamily="18" charset="2"/>
              </a:rPr>
              <a:t></a:t>
            </a:r>
            <a:r>
              <a:rPr lang="en-US" altLang="zh-CN" sz="2800"/>
              <a:t> 2</a:t>
            </a:r>
            <a:r>
              <a:rPr lang="en-US" altLang="zh-CN" sz="2800" baseline="30000"/>
              <a:t>n</a:t>
            </a:r>
            <a:r>
              <a:rPr lang="en-US" altLang="zh-CN" sz="2800"/>
              <a:t>-1</a:t>
            </a:r>
          </a:p>
          <a:p>
            <a:pPr lvl="2" algn="just" eaLnBrk="1" hangingPunct="1">
              <a:buFontTx/>
              <a:buNone/>
            </a:pPr>
            <a:r>
              <a:rPr lang="en-US" altLang="zh-CN"/>
              <a:t>n=8     0 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 N 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 255</a:t>
            </a:r>
          </a:p>
          <a:p>
            <a:pPr lvl="2" algn="just" eaLnBrk="1" hangingPunct="1">
              <a:buFontTx/>
              <a:buNone/>
            </a:pPr>
            <a:r>
              <a:rPr lang="en-US" altLang="zh-CN"/>
              <a:t>n=16   0 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 N 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 65535</a:t>
            </a:r>
            <a:endParaRPr lang="zh-CN" alt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0">
                <a:effectLst/>
              </a:rPr>
              <a:t>补码的加法和减法</a:t>
            </a:r>
            <a:endParaRPr lang="zh-CN" altLang="en-US" sz="3200">
              <a:effectLst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89E66-B1E0-4044-8B5E-9ACBFC2E3FA1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25538"/>
            <a:ext cx="8458200" cy="4970462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Tx/>
              <a:buNone/>
            </a:pPr>
            <a:endParaRPr lang="zh-CN" altLang="zh-CN"/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ASCII</a:t>
            </a:r>
            <a:r>
              <a:rPr lang="zh-CN" altLang="en-US"/>
              <a:t>码：</a:t>
            </a:r>
            <a:r>
              <a:rPr lang="zh-CN" altLang="en-US" sz="2400"/>
              <a:t>用一个字节来表示一个字符，低7位为字符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/>
              <a:t>                      的</a:t>
            </a:r>
            <a:r>
              <a:rPr lang="en-US" altLang="zh-CN" sz="2400"/>
              <a:t>ASCII</a:t>
            </a:r>
            <a:r>
              <a:rPr lang="zh-CN" altLang="en-US" sz="2400"/>
              <a:t>值，最高位一般用作校验位</a:t>
            </a:r>
            <a:r>
              <a:rPr lang="zh-CN" altLang="en-US"/>
              <a:t>。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熟悉常用字符的</a:t>
            </a:r>
            <a:r>
              <a:rPr lang="en-US" altLang="zh-CN"/>
              <a:t>ASCII（</a:t>
            </a:r>
            <a:r>
              <a:rPr lang="zh-CN" altLang="en-US"/>
              <a:t>参见</a:t>
            </a:r>
            <a:r>
              <a:rPr lang="en-US" altLang="zh-CN"/>
              <a:t>P11 </a:t>
            </a:r>
            <a:r>
              <a:rPr lang="zh-CN" altLang="en-US"/>
              <a:t>表）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endParaRPr lang="zh-CN" altLang="en-US"/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例</a:t>
            </a:r>
            <a:r>
              <a:rPr lang="zh-CN" altLang="en-US" sz="2400"/>
              <a:t>：  ‘</a:t>
            </a:r>
            <a:r>
              <a:rPr lang="en-US" altLang="zh-CN" sz="2400"/>
              <a:t>A’    41H     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          ‘a’     61H     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          ‘1’     31H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         </a:t>
            </a:r>
            <a:r>
              <a:rPr lang="zh-CN" altLang="en-US" sz="2400"/>
              <a:t>换行   0</a:t>
            </a:r>
            <a:r>
              <a:rPr lang="en-US" altLang="en-US" sz="2400"/>
              <a:t>AH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  </a:t>
            </a:r>
            <a:r>
              <a:rPr lang="zh-CN" altLang="en-US" sz="2400"/>
              <a:t>回车   0</a:t>
            </a:r>
            <a:r>
              <a:rPr lang="en-US" altLang="zh-CN" sz="2400"/>
              <a:t>DH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         </a:t>
            </a:r>
            <a:r>
              <a:rPr lang="zh-CN" altLang="en-US" sz="2400"/>
              <a:t>空格   20</a:t>
            </a:r>
            <a:r>
              <a:rPr lang="en-US" altLang="en-US" sz="2400"/>
              <a:t>H</a:t>
            </a:r>
            <a:endParaRPr lang="en-US" altLang="zh-CN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effectLst/>
              </a:rPr>
              <a:t>字符的表示</a:t>
            </a:r>
            <a:endParaRPr lang="zh-CN" altLang="en-US" sz="4000">
              <a:effectLst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B9A2D-CE3C-4E5D-A916-172FD3F508B1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第一章 小结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几种常用进制（二进制、十进制和十六进制）的表示方法和相互转化方法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数（特别是负数）的补码表示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ASCII</a:t>
            </a:r>
            <a:r>
              <a:rPr lang="zh-CN" altLang="en-US"/>
              <a:t>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AD369-A786-4EF3-8676-75BC4F88F43C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教材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IBM-PC</a:t>
            </a:r>
            <a:r>
              <a:rPr lang="zh-CN" altLang="en-US"/>
              <a:t>汇编语言程序设计</a:t>
            </a:r>
          </a:p>
          <a:p>
            <a:pPr eaLnBrk="1" hangingPunct="1"/>
            <a:endParaRPr lang="zh-CN" altLang="en-US"/>
          </a:p>
          <a:p>
            <a:pPr lvl="1"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</a:t>
            </a:r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作者：沈美明、温冬婵</a:t>
            </a:r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出版社：清华大学出版社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B4985-D755-427F-B5AE-DACF605A16BB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第一章作业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/>
              <a:t>                 </a:t>
            </a:r>
            <a:br>
              <a:rPr lang="zh-CN" altLang="en-US"/>
            </a:br>
            <a:r>
              <a:rPr lang="en-US" altLang="en-US" sz="3600"/>
              <a:t>Page 1</a:t>
            </a:r>
            <a:r>
              <a:rPr lang="en-US" altLang="zh-CN" sz="3600"/>
              <a:t>4</a:t>
            </a:r>
            <a:r>
              <a:rPr lang="en-US" altLang="en-US" sz="3600"/>
              <a:t>  </a:t>
            </a:r>
            <a:r>
              <a:rPr lang="en-US" altLang="zh-CN" sz="3600"/>
              <a:t>      1.1~1.8</a:t>
            </a:r>
          </a:p>
          <a:p>
            <a:pPr algn="just" eaLnBrk="1" hangingPunct="1">
              <a:buFontTx/>
              <a:buNone/>
            </a:pPr>
            <a:r>
              <a:rPr lang="zh-CN" altLang="en-US" sz="3600"/>
              <a:t>				（至少各一个小题）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9BD60-3D3F-40EE-B26C-C652E4988F7E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zh-CN" altLang="en-US"/>
              <a:t>实验指导教材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IBM-PC</a:t>
            </a:r>
            <a:r>
              <a:rPr lang="zh-CN" altLang="en-US"/>
              <a:t>汇编语言程序设计实验教程</a:t>
            </a:r>
          </a:p>
          <a:p>
            <a:pPr eaLnBrk="1" hangingPunct="1"/>
            <a:endParaRPr lang="zh-CN" altLang="en-US"/>
          </a:p>
          <a:p>
            <a:pPr lvl="1" eaLnBrk="1" hangingPunct="1">
              <a:buFontTx/>
              <a:buNone/>
            </a:pPr>
            <a:endParaRPr lang="zh-CN" altLang="en-US"/>
          </a:p>
          <a:p>
            <a:pPr lvl="1" eaLnBrk="1" hangingPunct="1"/>
            <a:r>
              <a:rPr lang="zh-CN" altLang="en-US"/>
              <a:t>作者：沈美明、温冬婵、张赤红</a:t>
            </a:r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出版社：清华大学出版社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53725-0198-4CD2-A31E-D3E04DFEC4CC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zh-CN" altLang="en-US"/>
              <a:t>课外参考书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IBM-PC</a:t>
            </a:r>
            <a:r>
              <a:rPr lang="zh-CN" altLang="en-US"/>
              <a:t>汇编语言程序设计例题习题集 </a:t>
            </a:r>
          </a:p>
          <a:p>
            <a:pPr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作者：温冬婵 </a:t>
            </a:r>
          </a:p>
          <a:p>
            <a:pPr lvl="1" eaLnBrk="1" hangingPunct="1"/>
            <a:endParaRPr lang="zh-CN" altLang="en-US"/>
          </a:p>
          <a:p>
            <a:pPr lvl="1" eaLnBrk="1" hangingPunct="1"/>
            <a:r>
              <a:rPr lang="zh-CN" altLang="en-US"/>
              <a:t>出版社：清华大学出版社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4BF75-B030-4AF6-97E0-692F16F11D1A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课程服务器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64904"/>
            <a:ext cx="8153400" cy="3378696"/>
          </a:xfrm>
        </p:spPr>
        <p:txBody>
          <a:bodyPr/>
          <a:lstStyle/>
          <a:p>
            <a:pPr eaLnBrk="1" hangingPunct="1"/>
            <a:r>
              <a:rPr lang="zh-CN" altLang="en-US" dirty="0"/>
              <a:t>作用：保存课件、学习资料，交流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地址：	</a:t>
            </a:r>
            <a:r>
              <a:rPr lang="en-US" altLang="zh-CN" dirty="0"/>
              <a:t>course.xmu.edu.cn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1B5BE5-2699-441F-B254-39E0743606E3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学习方式	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课堂讲授：周学时</a:t>
            </a:r>
            <a:r>
              <a:rPr lang="en-US" altLang="zh-CN" dirty="0"/>
              <a:t>2</a:t>
            </a:r>
            <a:r>
              <a:rPr lang="zh-CN" altLang="en-US" dirty="0"/>
              <a:t>（每周一次）</a:t>
            </a:r>
            <a:r>
              <a:rPr lang="en-US" altLang="zh-CN" dirty="0">
                <a:solidFill>
                  <a:srgbClr val="FF0000"/>
                </a:solidFill>
              </a:rPr>
              <a:t>plus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编程实验：总学时数</a:t>
            </a:r>
            <a:r>
              <a:rPr lang="en-US" altLang="zh-CN" dirty="0"/>
              <a:t>24</a:t>
            </a:r>
            <a:r>
              <a:rPr lang="zh-CN" altLang="en-US" dirty="0"/>
              <a:t>，分为</a:t>
            </a:r>
            <a:r>
              <a:rPr lang="en-US" altLang="zh-CN" dirty="0"/>
              <a:t>6</a:t>
            </a:r>
            <a:r>
              <a:rPr lang="zh-CN" altLang="en-US" dirty="0"/>
              <a:t>次。从第</a:t>
            </a:r>
            <a:r>
              <a:rPr lang="en-US" altLang="zh-CN" dirty="0"/>
              <a:t>5</a:t>
            </a:r>
            <a:r>
              <a:rPr lang="zh-CN" altLang="en-US" dirty="0"/>
              <a:t>周开始的单周四上午四节连上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课外自学：作业＋编程练习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778A1-A7A9-4A8E-B3AF-5F02769EEC99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评价方式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5038"/>
            <a:ext cx="8153400" cy="3738562"/>
          </a:xfrm>
        </p:spPr>
        <p:txBody>
          <a:bodyPr/>
          <a:lstStyle/>
          <a:p>
            <a:pPr eaLnBrk="1" hangingPunct="1"/>
            <a:r>
              <a:rPr lang="zh-CN" altLang="en-US" dirty="0"/>
              <a:t>基本理论</a:t>
            </a:r>
          </a:p>
          <a:p>
            <a:pPr lvl="1" eaLnBrk="1" hangingPunct="1"/>
            <a:r>
              <a:rPr lang="zh-CN" altLang="en-US" dirty="0"/>
              <a:t>笔试</a:t>
            </a:r>
            <a:r>
              <a:rPr lang="en-US" altLang="zh-CN" dirty="0"/>
              <a:t>——50</a:t>
            </a:r>
            <a:r>
              <a:rPr lang="zh-CN" altLang="en-US" dirty="0"/>
              <a:t>％</a:t>
            </a:r>
          </a:p>
          <a:p>
            <a:pPr lvl="1" eaLnBrk="1" hangingPunct="1"/>
            <a:r>
              <a:rPr lang="zh-CN" altLang="en-US" dirty="0"/>
              <a:t>实验机考</a:t>
            </a:r>
            <a:r>
              <a:rPr lang="en-US" altLang="zh-CN" dirty="0"/>
              <a:t>——30</a:t>
            </a:r>
            <a:r>
              <a:rPr lang="zh-CN" altLang="en-US" dirty="0"/>
              <a:t>％</a:t>
            </a:r>
          </a:p>
          <a:p>
            <a:pPr lvl="1" eaLnBrk="1" hangingPunct="1"/>
            <a:r>
              <a:rPr lang="zh-CN" altLang="en-US" dirty="0"/>
              <a:t>平时</a:t>
            </a:r>
            <a:r>
              <a:rPr lang="en-US" altLang="zh-CN" dirty="0"/>
              <a:t>——20</a:t>
            </a:r>
            <a:r>
              <a:rPr lang="zh-CN" altLang="en-US" dirty="0"/>
              <a:t>％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sz="1800" dirty="0"/>
              <a:t>以上成绩占比为基本原则，不排除有微调，最终解释权归</a:t>
            </a:r>
            <a:r>
              <a:rPr lang="zh-CN" altLang="en-US" sz="1200" dirty="0"/>
              <a:t>任课教师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05D19-732A-432B-B49D-00074E939032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汇编语言的特点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优点</a:t>
            </a:r>
          </a:p>
          <a:p>
            <a:pPr lvl="1" eaLnBrk="1" hangingPunct="1"/>
            <a:r>
              <a:rPr lang="zh-CN" altLang="en-US" dirty="0"/>
              <a:t>直接控制硬件</a:t>
            </a:r>
          </a:p>
          <a:p>
            <a:pPr lvl="1" eaLnBrk="1" hangingPunct="1"/>
            <a:r>
              <a:rPr lang="zh-CN" altLang="en-US" dirty="0"/>
              <a:t>文件小</a:t>
            </a:r>
          </a:p>
          <a:p>
            <a:pPr lvl="1" eaLnBrk="1" hangingPunct="1"/>
            <a:r>
              <a:rPr lang="zh-CN" altLang="en-US" dirty="0"/>
              <a:t>对运行环境要求低</a:t>
            </a:r>
            <a:endParaRPr lang="en-US" altLang="zh-CN" dirty="0"/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缺点</a:t>
            </a:r>
          </a:p>
          <a:p>
            <a:pPr lvl="1" eaLnBrk="1" hangingPunct="1"/>
            <a:r>
              <a:rPr lang="zh-CN" altLang="en-US" dirty="0"/>
              <a:t>原始</a:t>
            </a:r>
          </a:p>
          <a:p>
            <a:pPr lvl="1" eaLnBrk="1" hangingPunct="1"/>
            <a:r>
              <a:rPr lang="zh-CN" altLang="en-US" dirty="0"/>
              <a:t>繁琐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麦田设计模板">
  <a:themeElements>
    <a:clrScheme name="麦田设计模板 11">
      <a:dk1>
        <a:srgbClr val="1C1C1C"/>
      </a:dk1>
      <a:lt1>
        <a:srgbClr val="523E26"/>
      </a:lt1>
      <a:dk2>
        <a:srgbClr val="654A1D"/>
      </a:dk2>
      <a:lt2>
        <a:srgbClr val="2D2015"/>
      </a:lt2>
      <a:accent1>
        <a:srgbClr val="B1A59D"/>
      </a:accent1>
      <a:accent2>
        <a:srgbClr val="8F5F2F"/>
      </a:accent2>
      <a:accent3>
        <a:srgbClr val="B3AFAC"/>
      </a:accent3>
      <a:accent4>
        <a:srgbClr val="161616"/>
      </a:accent4>
      <a:accent5>
        <a:srgbClr val="D5CFCC"/>
      </a:accent5>
      <a:accent6>
        <a:srgbClr val="81552A"/>
      </a:accent6>
      <a:hlink>
        <a:srgbClr val="F4D700"/>
      </a:hlink>
      <a:folHlink>
        <a:srgbClr val="E7EBEB"/>
      </a:folHlink>
    </a:clrScheme>
    <a:fontScheme name="麦田设计模板">
      <a:majorFont>
        <a:latin typeface="幼圆"/>
        <a:ea typeface="幼圆"/>
        <a:cs typeface=""/>
      </a:majorFont>
      <a:minorFont>
        <a:latin typeface="Comic Sans MS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麦田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CC9900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B98A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5B3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4D4D4"/>
        </a:accent6>
        <a:hlink>
          <a:srgbClr val="CC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7">
        <a:dk1>
          <a:srgbClr val="003366"/>
        </a:dk1>
        <a:lt1>
          <a:srgbClr val="361B00"/>
        </a:lt1>
        <a:dk2>
          <a:srgbClr val="000099"/>
        </a:dk2>
        <a:lt2>
          <a:srgbClr val="333333"/>
        </a:lt2>
        <a:accent1>
          <a:srgbClr val="3366CC"/>
        </a:accent1>
        <a:accent2>
          <a:srgbClr val="F09A00"/>
        </a:accent2>
        <a:accent3>
          <a:srgbClr val="AAAACA"/>
        </a:accent3>
        <a:accent4>
          <a:srgbClr val="2D1500"/>
        </a:accent4>
        <a:accent5>
          <a:srgbClr val="ADB8E2"/>
        </a:accent5>
        <a:accent6>
          <a:srgbClr val="D98B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设计模板 8">
        <a:dk1>
          <a:srgbClr val="777777"/>
        </a:dk1>
        <a:lt1>
          <a:srgbClr val="926C00"/>
        </a:lt1>
        <a:dk2>
          <a:srgbClr val="686B5D"/>
        </a:dk2>
        <a:lt2>
          <a:srgbClr val="4D4D4D"/>
        </a:lt2>
        <a:accent1>
          <a:srgbClr val="B2B2B2"/>
        </a:accent1>
        <a:accent2>
          <a:srgbClr val="809EA8"/>
        </a:accent2>
        <a:accent3>
          <a:srgbClr val="B9BAB6"/>
        </a:accent3>
        <a:accent4>
          <a:srgbClr val="7C5B00"/>
        </a:accent4>
        <a:accent5>
          <a:srgbClr val="D5D5D5"/>
        </a:accent5>
        <a:accent6>
          <a:srgbClr val="738F98"/>
        </a:accent6>
        <a:hlink>
          <a:srgbClr val="FFCC66"/>
        </a:hlink>
        <a:folHlink>
          <a:srgbClr val="F7F3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设计模板 9">
        <a:dk1>
          <a:srgbClr val="005A58"/>
        </a:dk1>
        <a:lt1>
          <a:srgbClr val="CC9900"/>
        </a:lt1>
        <a:dk2>
          <a:srgbClr val="008080"/>
        </a:dk2>
        <a:lt2>
          <a:srgbClr val="006666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AE8200"/>
        </a:accent4>
        <a:accent5>
          <a:srgbClr val="AAB8B7"/>
        </a:accent5>
        <a:accent6>
          <a:srgbClr val="6264B4"/>
        </a:accent6>
        <a:hlink>
          <a:srgbClr val="FFC41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设计模板 10">
        <a:dk1>
          <a:srgbClr val="111111"/>
        </a:dk1>
        <a:lt1>
          <a:srgbClr val="800000"/>
        </a:lt1>
        <a:dk2>
          <a:srgbClr val="66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0D0D0D"/>
        </a:accent4>
        <a:accent5>
          <a:srgbClr val="E2ADAA"/>
        </a:accent5>
        <a:accent6>
          <a:srgbClr val="AC6D56"/>
        </a:accent6>
        <a:hlink>
          <a:srgbClr val="FFCC6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11">
        <a:dk1>
          <a:srgbClr val="1C1C1C"/>
        </a:dk1>
        <a:lt1>
          <a:srgbClr val="523E26"/>
        </a:lt1>
        <a:dk2>
          <a:srgbClr val="654A1D"/>
        </a:dk2>
        <a:lt2>
          <a:srgbClr val="2D2015"/>
        </a:lt2>
        <a:accent1>
          <a:srgbClr val="B1A59D"/>
        </a:accent1>
        <a:accent2>
          <a:srgbClr val="8F5F2F"/>
        </a:accent2>
        <a:accent3>
          <a:srgbClr val="B3AFAC"/>
        </a:accent3>
        <a:accent4>
          <a:srgbClr val="161616"/>
        </a:accent4>
        <a:accent5>
          <a:srgbClr val="D5CFCC"/>
        </a:accent5>
        <a:accent6>
          <a:srgbClr val="81552A"/>
        </a:accent6>
        <a:hlink>
          <a:srgbClr val="F4D700"/>
        </a:hlink>
        <a:folHlink>
          <a:srgbClr val="E7EB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麦田设计模板</Template>
  <TotalTime>4657</TotalTime>
  <Words>1891</Words>
  <Application>Microsoft Office PowerPoint</Application>
  <PresentationFormat>全屏显示(4:3)</PresentationFormat>
  <Paragraphs>320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 Unicode MS</vt:lpstr>
      <vt:lpstr>Hiragino Sans GB</vt:lpstr>
      <vt:lpstr>楷体_GB2312</vt:lpstr>
      <vt:lpstr>隶书</vt:lpstr>
      <vt:lpstr>宋体</vt:lpstr>
      <vt:lpstr>幼圆</vt:lpstr>
      <vt:lpstr>Arial</vt:lpstr>
      <vt:lpstr>Comic Sans MS</vt:lpstr>
      <vt:lpstr>Symbol</vt:lpstr>
      <vt:lpstr>Times New Roman</vt:lpstr>
      <vt:lpstr>Wingdings</vt:lpstr>
      <vt:lpstr>麦田设计模板</vt:lpstr>
      <vt:lpstr>汇编语言程序设计</vt:lpstr>
      <vt:lpstr>教师信息</vt:lpstr>
      <vt:lpstr>教材</vt:lpstr>
      <vt:lpstr>实验指导教材</vt:lpstr>
      <vt:lpstr>课外参考书</vt:lpstr>
      <vt:lpstr>课程服务器</vt:lpstr>
      <vt:lpstr>学习方式 </vt:lpstr>
      <vt:lpstr>评价方式</vt:lpstr>
      <vt:lpstr>汇编语言的特点</vt:lpstr>
      <vt:lpstr>目标</vt:lpstr>
      <vt:lpstr>第一章      基  础  知  识</vt:lpstr>
      <vt:lpstr>预   备   知   识</vt:lpstr>
      <vt:lpstr>1.   数      制</vt:lpstr>
      <vt:lpstr>PowerPoint 演示文稿</vt:lpstr>
      <vt:lpstr>2. 数制之间的转换</vt:lpstr>
      <vt:lpstr>PowerPoint 演示文稿</vt:lpstr>
      <vt:lpstr>PowerPoint 演示文稿</vt:lpstr>
      <vt:lpstr>如何快速实现数制转换？</vt:lpstr>
      <vt:lpstr>3. 运算（算术运算和逻辑运算）</vt:lpstr>
      <vt:lpstr>PowerPoint 演示文稿</vt:lpstr>
      <vt:lpstr>PowerPoint 演示文稿</vt:lpstr>
      <vt:lpstr>4. 数和字符的表示</vt:lpstr>
      <vt:lpstr>常用表示法 —— 原码  反码  补码 </vt:lpstr>
      <vt:lpstr>补码表示法</vt:lpstr>
      <vt:lpstr>何为“补”？？？</vt:lpstr>
      <vt:lpstr>PowerPoint 演示文稿</vt:lpstr>
      <vt:lpstr>补码的加法和减法</vt:lpstr>
      <vt:lpstr>字符的表示</vt:lpstr>
      <vt:lpstr>第一章 小结</vt:lpstr>
      <vt:lpstr>第一章作业</vt:lpstr>
    </vt:vector>
  </TitlesOfParts>
  <Company>计算机系应用组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毛希平</dc:creator>
  <cp:lastModifiedBy>颖 鞠</cp:lastModifiedBy>
  <cp:revision>126</cp:revision>
  <cp:lastPrinted>2001-02-24T15:19:34Z</cp:lastPrinted>
  <dcterms:created xsi:type="dcterms:W3CDTF">2000-09-12T08:02:14Z</dcterms:created>
  <dcterms:modified xsi:type="dcterms:W3CDTF">2024-09-13T00:41:51Z</dcterms:modified>
</cp:coreProperties>
</file>