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88" r:id="rId2"/>
    <p:sldId id="280" r:id="rId3"/>
    <p:sldId id="281" r:id="rId4"/>
    <p:sldId id="290" r:id="rId5"/>
    <p:sldId id="304" r:id="rId6"/>
    <p:sldId id="257" r:id="rId7"/>
    <p:sldId id="256" r:id="rId8"/>
    <p:sldId id="283" r:id="rId9"/>
    <p:sldId id="292" r:id="rId10"/>
    <p:sldId id="264" r:id="rId11"/>
    <p:sldId id="293" r:id="rId12"/>
    <p:sldId id="294" r:id="rId13"/>
    <p:sldId id="265" r:id="rId14"/>
    <p:sldId id="285" r:id="rId15"/>
    <p:sldId id="266" r:id="rId16"/>
    <p:sldId id="296" r:id="rId17"/>
    <p:sldId id="286" r:id="rId18"/>
    <p:sldId id="284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276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>
          <p15:clr>
            <a:srgbClr val="A4A3A4"/>
          </p15:clr>
        </p15:guide>
        <p15:guide id="2" pos="38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864"/>
        <p:guide pos="38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48E8F7C6-E385-44AC-8E61-BE9AE6831B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3379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AB333FB-C5F1-4C62-ABF9-194DB27B3A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09638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57200"/>
            <a:ext cx="7772400" cy="1143000"/>
          </a:xfrm>
        </p:spPr>
        <p:txBody>
          <a:bodyPr/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1981200"/>
            <a:ext cx="7772400" cy="11430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096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96000"/>
            <a:ext cx="28956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52CC6C62-4C4D-40F1-A597-1D38C426763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9539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0F40D2-B07F-4BAC-A597-5A2BF677C6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100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1943100" cy="5867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152400"/>
            <a:ext cx="5676900" cy="5867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74321-FEF0-4DEA-83CD-08BD2F2B514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814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FA73D-EC5B-46FD-A664-E8C4CE99DCA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13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7DB001-575B-42BD-834B-87060105554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6876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AAD3D-5825-4885-804F-59F5B02AC17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966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CBAEC9-B2D6-4BBA-9E06-C44E8DE173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956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10DE3-C4BF-4FCE-B65E-4B11B26C60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658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CF4182-BB17-4068-B42C-AD7B1C97B91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7962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D82540-F948-4258-9B43-8EED68D89B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948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AEA69-DA7E-4985-8C80-AEEE2F9185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171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524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1722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 b="1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1722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1"/>
            </a:lvl1pPr>
          </a:lstStyle>
          <a:p>
            <a:pPr>
              <a:defRPr/>
            </a:pPr>
            <a:fld id="{0158223D-7E08-4ED0-985B-E6ACF4FC19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Comic Sans MS" pitchFamily="66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FE865E-EC05-4C94-A52D-A5250789D012}" type="slidenum">
              <a:rPr lang="zh-CN" altLang="en-US" smtClean="0">
                <a:solidFill>
                  <a:schemeClr val="bg1"/>
                </a:solidFill>
              </a:rPr>
              <a:pPr eaLnBrk="1" hangingPunct="1"/>
              <a:t>1</a:t>
            </a:fld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汇编语言程序设计</a:t>
            </a:r>
          </a:p>
        </p:txBody>
      </p:sp>
      <p:sp>
        <p:nvSpPr>
          <p:cNvPr id="3076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9</a:t>
            </a:r>
            <a:r>
              <a:rPr lang="zh-CN" altLang="en-US" dirty="0"/>
              <a:t>月</a:t>
            </a:r>
            <a:r>
              <a:rPr lang="en-US" altLang="zh-CN" dirty="0"/>
              <a:t>6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3BB8758-9D83-4EAB-A9A8-D7066CDC8FB3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609600"/>
          </a:xfrm>
        </p:spPr>
        <p:txBody>
          <a:bodyPr anchor="b"/>
          <a:lstStyle/>
          <a:p>
            <a:pPr eaLnBrk="1" hangingPunct="1">
              <a:defRPr/>
            </a:pPr>
            <a:r>
              <a:rPr lang="zh-CN" altLang="en-US" sz="3200" b="0"/>
              <a:t>80</a:t>
            </a:r>
            <a:r>
              <a:rPr lang="en-US" altLang="zh-CN" sz="3200" b="0"/>
              <a:t>x86</a:t>
            </a:r>
            <a:r>
              <a:rPr lang="zh-CN" altLang="en-US" sz="3200" b="0"/>
              <a:t>寄存器组</a:t>
            </a:r>
            <a:endParaRPr lang="zh-CN" altLang="en-US" sz="3200" b="0">
              <a:latin typeface="Arial" charset="0"/>
            </a:endParaRPr>
          </a:p>
        </p:txBody>
      </p:sp>
      <p:sp>
        <p:nvSpPr>
          <p:cNvPr id="12292" name="Text Box 9"/>
          <p:cNvSpPr txBox="1">
            <a:spLocks noChangeArrowheads="1"/>
          </p:cNvSpPr>
          <p:nvPr/>
        </p:nvSpPr>
        <p:spPr bwMode="auto">
          <a:xfrm>
            <a:off x="468313" y="1268413"/>
            <a:ext cx="76200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kumimoji="1" lang="zh-CN" altLang="en-US" sz="2400" b="1">
                <a:solidFill>
                  <a:schemeClr val="hlink"/>
                </a:solidFill>
                <a:latin typeface="Times New Roman" pitchFamily="18" charset="0"/>
              </a:rPr>
              <a:t>图2.3</a:t>
            </a:r>
            <a:r>
              <a:rPr kumimoji="1" lang="zh-CN" altLang="en-US" sz="2400">
                <a:latin typeface="Times New Roman" pitchFamily="18" charset="0"/>
              </a:rPr>
              <a:t>(参见</a:t>
            </a:r>
            <a:r>
              <a:rPr kumimoji="1" lang="en-US" altLang="zh-CN" sz="2400">
                <a:latin typeface="Times New Roman" pitchFamily="18" charset="0"/>
              </a:rPr>
              <a:t>P21)</a:t>
            </a:r>
            <a:r>
              <a:rPr kumimoji="1" lang="zh-CN" altLang="en-US" sz="2400">
                <a:latin typeface="Times New Roman" pitchFamily="18" charset="0"/>
              </a:rPr>
              <a:t>中，除阴影区外的寄存器是8086/8088和80286所具有的寄存器，它们都是16位寄存器。</a:t>
            </a:r>
          </a:p>
          <a:p>
            <a:pPr algn="just"/>
            <a:r>
              <a:rPr kumimoji="1" lang="zh-CN" altLang="en-US" sz="2400">
                <a:latin typeface="Times New Roman" pitchFamily="18" charset="0"/>
              </a:rPr>
              <a:t>分为三大类：</a:t>
            </a:r>
          </a:p>
          <a:p>
            <a:pPr algn="just"/>
            <a:endParaRPr kumimoji="1" lang="zh-CN" altLang="en-US" sz="2400">
              <a:latin typeface="Times New Roman" pitchFamily="18" charset="0"/>
            </a:endParaRPr>
          </a:p>
          <a:p>
            <a:pPr algn="just"/>
            <a:endParaRPr kumimoji="1" lang="zh-CN" altLang="en-US" sz="2400">
              <a:latin typeface="Times New Roman" pitchFamily="18" charset="0"/>
            </a:endParaRPr>
          </a:p>
          <a:p>
            <a:pPr algn="just">
              <a:buFontTx/>
              <a:buChar char="•"/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通用寄存器</a:t>
            </a:r>
            <a:endParaRPr kumimoji="1" lang="zh-CN" altLang="en-US" sz="2400">
              <a:latin typeface="Times New Roman" pitchFamily="18" charset="0"/>
            </a:endParaRPr>
          </a:p>
          <a:p>
            <a:pPr algn="just">
              <a:buFontTx/>
              <a:buChar char="•"/>
            </a:pPr>
            <a:endParaRPr lang="zh-CN" altLang="en-US" sz="2400">
              <a:latin typeface="Times New Roman" pitchFamily="18" charset="0"/>
              <a:sym typeface="Webdings" pitchFamily="18" charset="2"/>
            </a:endParaRPr>
          </a:p>
          <a:p>
            <a:pPr algn="just">
              <a:buFontTx/>
              <a:buChar char="•"/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  <a:sym typeface="Webdings" pitchFamily="18" charset="2"/>
              </a:rPr>
              <a:t>专用寄存器</a:t>
            </a:r>
          </a:p>
          <a:p>
            <a:pPr algn="just">
              <a:buFontTx/>
              <a:buChar char="•"/>
            </a:pPr>
            <a:endParaRPr lang="zh-CN" altLang="en-US" sz="2800" b="1">
              <a:solidFill>
                <a:schemeClr val="hlink"/>
              </a:solidFill>
              <a:latin typeface="Times New Roman" pitchFamily="18" charset="0"/>
              <a:sym typeface="Webdings" pitchFamily="18" charset="2"/>
            </a:endParaRPr>
          </a:p>
          <a:p>
            <a:pPr algn="just">
              <a:buFontTx/>
              <a:buChar char="•"/>
            </a:pPr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段寄存器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DA4989-2AF4-48E4-AAB0-AA40BEBAA654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通用寄存器示意图</a:t>
            </a:r>
          </a:p>
        </p:txBody>
      </p:sp>
      <p:pic>
        <p:nvPicPr>
          <p:cNvPr id="13316" name="Picture 4" descr="数据寄存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55713"/>
            <a:ext cx="6613525" cy="539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C7DB51A-3A85-4583-AC77-6F5C814E7637}"/>
              </a:ext>
            </a:extLst>
          </p:cNvPr>
          <p:cNvSpPr/>
          <p:nvPr/>
        </p:nvSpPr>
        <p:spPr bwMode="auto">
          <a:xfrm>
            <a:off x="1271587" y="1556792"/>
            <a:ext cx="3300413" cy="51488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075DD11-C803-41B7-80E8-1C18AE28752D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数据寄存器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22018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kumimoji="1" lang="en-US" altLang="zh-CN" sz="2800"/>
              <a:t>AX、BX、CX、DX</a:t>
            </a:r>
            <a:r>
              <a:rPr kumimoji="1" lang="zh-CN" altLang="en-US" sz="2800"/>
              <a:t>被称为数据寄存器，暂存计算过程中所用到的操作数、结果或其它信息；它们既可以用字（16位）的形式访问，也可以用字节（8位）的形式访问。此外，</a:t>
            </a:r>
            <a:r>
              <a:rPr kumimoji="1" lang="en-US" altLang="zh-CN" sz="2800"/>
              <a:t>AX</a:t>
            </a:r>
            <a:r>
              <a:rPr kumimoji="1" lang="zh-CN" altLang="en-US" sz="2800"/>
              <a:t>可以作“</a:t>
            </a:r>
            <a:r>
              <a:rPr kumimoji="1" lang="zh-CN" altLang="en-US" sz="2800" b="1">
                <a:solidFill>
                  <a:schemeClr val="hlink"/>
                </a:solidFill>
              </a:rPr>
              <a:t>累加器</a:t>
            </a:r>
            <a:r>
              <a:rPr kumimoji="1" lang="zh-CN" altLang="en-US" sz="2800"/>
              <a:t>”；</a:t>
            </a:r>
            <a:r>
              <a:rPr kumimoji="1" lang="en-US" altLang="zh-CN" sz="2800"/>
              <a:t>CX</a:t>
            </a:r>
            <a:r>
              <a:rPr kumimoji="1" lang="zh-CN" altLang="en-US" sz="2800"/>
              <a:t>可以作“</a:t>
            </a:r>
            <a:r>
              <a:rPr kumimoji="1" lang="zh-CN" altLang="en-US" sz="2800" b="1">
                <a:solidFill>
                  <a:schemeClr val="hlink"/>
                </a:solidFill>
              </a:rPr>
              <a:t>计数器</a:t>
            </a:r>
            <a:r>
              <a:rPr kumimoji="1" lang="zh-CN" altLang="en-US" sz="2800"/>
              <a:t>”；</a:t>
            </a:r>
            <a:r>
              <a:rPr kumimoji="1" lang="en-US" altLang="zh-CN" sz="2800"/>
              <a:t>DX</a:t>
            </a:r>
            <a:r>
              <a:rPr kumimoji="1" lang="zh-CN" altLang="en-US" sz="2800"/>
              <a:t>作</a:t>
            </a:r>
            <a:r>
              <a:rPr kumimoji="1" lang="en-US" altLang="zh-CN" sz="2800"/>
              <a:t>I/O</a:t>
            </a:r>
            <a:r>
              <a:rPr kumimoji="1" lang="zh-CN" altLang="en-US" sz="2800"/>
              <a:t>操作时存放端口地址。参照下图</a:t>
            </a:r>
          </a:p>
        </p:txBody>
      </p:sp>
      <p:grpSp>
        <p:nvGrpSpPr>
          <p:cNvPr id="14341" name="Group 4"/>
          <p:cNvGrpSpPr>
            <a:grpSpLocks/>
          </p:cNvGrpSpPr>
          <p:nvPr/>
        </p:nvGrpSpPr>
        <p:grpSpPr bwMode="auto">
          <a:xfrm>
            <a:off x="3187700" y="4187825"/>
            <a:ext cx="2743200" cy="1789113"/>
            <a:chOff x="1968" y="3072"/>
            <a:chExt cx="1728" cy="1127"/>
          </a:xfrm>
        </p:grpSpPr>
        <p:sp>
          <p:nvSpPr>
            <p:cNvPr id="14347" name="Text Box 5"/>
            <p:cNvSpPr txBox="1">
              <a:spLocks noChangeArrowheads="1"/>
            </p:cNvSpPr>
            <p:nvPr/>
          </p:nvSpPr>
          <p:spPr bwMode="auto">
            <a:xfrm>
              <a:off x="1968" y="3072"/>
              <a:ext cx="17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000">
                  <a:latin typeface="Times New Roman" pitchFamily="18" charset="0"/>
                </a:rPr>
                <a:t>       AH                AL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48" name="Line 6"/>
            <p:cNvSpPr>
              <a:spLocks noChangeShapeType="1"/>
            </p:cNvSpPr>
            <p:nvPr/>
          </p:nvSpPr>
          <p:spPr bwMode="auto">
            <a:xfrm>
              <a:off x="2832" y="3072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49" name="Text Box 7"/>
            <p:cNvSpPr txBox="1">
              <a:spLocks noChangeArrowheads="1"/>
            </p:cNvSpPr>
            <p:nvPr/>
          </p:nvSpPr>
          <p:spPr bwMode="auto">
            <a:xfrm>
              <a:off x="1968" y="3360"/>
              <a:ext cx="17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000">
                  <a:latin typeface="Times New Roman" pitchFamily="18" charset="0"/>
                </a:rPr>
                <a:t>       BH                 BL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50" name="Text Box 8"/>
            <p:cNvSpPr txBox="1">
              <a:spLocks noChangeArrowheads="1"/>
            </p:cNvSpPr>
            <p:nvPr/>
          </p:nvSpPr>
          <p:spPr bwMode="auto">
            <a:xfrm>
              <a:off x="1968" y="3648"/>
              <a:ext cx="17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000">
                  <a:latin typeface="Times New Roman" pitchFamily="18" charset="0"/>
                </a:rPr>
                <a:t>       CH                 CL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51" name="Text Box 9"/>
            <p:cNvSpPr txBox="1">
              <a:spLocks noChangeArrowheads="1"/>
            </p:cNvSpPr>
            <p:nvPr/>
          </p:nvSpPr>
          <p:spPr bwMode="auto">
            <a:xfrm>
              <a:off x="1968" y="3935"/>
              <a:ext cx="1728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en-US" sz="2000">
                  <a:latin typeface="Times New Roman" pitchFamily="18" charset="0"/>
                </a:rPr>
                <a:t>       DH                 DL</a:t>
              </a:r>
              <a:endParaRPr kumimoji="1" lang="en-US" altLang="zh-CN" sz="2400">
                <a:latin typeface="Times New Roman" pitchFamily="18" charset="0"/>
              </a:endParaRPr>
            </a:p>
          </p:txBody>
        </p:sp>
        <p:sp>
          <p:nvSpPr>
            <p:cNvPr id="14352" name="Line 10"/>
            <p:cNvSpPr>
              <a:spLocks noChangeShapeType="1"/>
            </p:cNvSpPr>
            <p:nvPr/>
          </p:nvSpPr>
          <p:spPr bwMode="auto">
            <a:xfrm>
              <a:off x="2832" y="3360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3" name="Line 11"/>
            <p:cNvSpPr>
              <a:spLocks noChangeShapeType="1"/>
            </p:cNvSpPr>
            <p:nvPr/>
          </p:nvSpPr>
          <p:spPr bwMode="auto">
            <a:xfrm>
              <a:off x="2832" y="3648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354" name="Line 12"/>
            <p:cNvSpPr>
              <a:spLocks noChangeShapeType="1"/>
            </p:cNvSpPr>
            <p:nvPr/>
          </p:nvSpPr>
          <p:spPr bwMode="auto">
            <a:xfrm>
              <a:off x="2832" y="3936"/>
              <a:ext cx="0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42" name="Text Box 13"/>
          <p:cNvSpPr txBox="1">
            <a:spLocks noChangeArrowheads="1"/>
          </p:cNvSpPr>
          <p:nvPr/>
        </p:nvSpPr>
        <p:spPr bwMode="auto">
          <a:xfrm>
            <a:off x="1358900" y="4246563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000">
                <a:latin typeface="Times New Roman" pitchFamily="18" charset="0"/>
              </a:rPr>
              <a:t>                 AX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343" name="Text Box 14"/>
          <p:cNvSpPr txBox="1">
            <a:spLocks noChangeArrowheads="1"/>
          </p:cNvSpPr>
          <p:nvPr/>
        </p:nvSpPr>
        <p:spPr bwMode="auto">
          <a:xfrm>
            <a:off x="1358900" y="4703763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000">
                <a:latin typeface="Times New Roman" pitchFamily="18" charset="0"/>
              </a:rPr>
              <a:t>                 BX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344" name="Text Box 15"/>
          <p:cNvSpPr txBox="1">
            <a:spLocks noChangeArrowheads="1"/>
          </p:cNvSpPr>
          <p:nvPr/>
        </p:nvSpPr>
        <p:spPr bwMode="auto">
          <a:xfrm>
            <a:off x="1435100" y="5160963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000">
                <a:latin typeface="Times New Roman" pitchFamily="18" charset="0"/>
              </a:rPr>
              <a:t>                CX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345" name="Text Box 16"/>
          <p:cNvSpPr txBox="1">
            <a:spLocks noChangeArrowheads="1"/>
          </p:cNvSpPr>
          <p:nvPr/>
        </p:nvSpPr>
        <p:spPr bwMode="auto">
          <a:xfrm>
            <a:off x="1435100" y="5594350"/>
            <a:ext cx="1981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000">
                <a:latin typeface="Times New Roman" pitchFamily="18" charset="0"/>
              </a:rPr>
              <a:t>                DX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4346" name="Text Box 17"/>
          <p:cNvSpPr txBox="1">
            <a:spLocks noChangeArrowheads="1"/>
          </p:cNvSpPr>
          <p:nvPr/>
        </p:nvSpPr>
        <p:spPr bwMode="auto">
          <a:xfrm>
            <a:off x="3263900" y="3789363"/>
            <a:ext cx="2819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>
                <a:solidFill>
                  <a:schemeClr val="hlink"/>
                </a:solidFill>
                <a:latin typeface="Times New Roman" pitchFamily="18" charset="0"/>
                <a:ea typeface="楷体_GB2312" pitchFamily="49" charset="-122"/>
              </a:rPr>
              <a:t>    高8位           低8位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15557C0-3089-4B4E-9113-B5A668A26B21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15363" name="Text Box 7"/>
          <p:cNvSpPr txBox="1">
            <a:spLocks noChangeArrowheads="1"/>
          </p:cNvSpPr>
          <p:nvPr/>
        </p:nvSpPr>
        <p:spPr bwMode="auto">
          <a:xfrm>
            <a:off x="914400" y="1268413"/>
            <a:ext cx="7239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endParaRPr lang="zh-CN" altLang="en-US" sz="2400" dirty="0">
              <a:latin typeface="Times New Roman" pitchFamily="18" charset="0"/>
            </a:endParaRP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          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SP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</a:rPr>
              <a:t>堆栈指针寄存器（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存放栈顶的偏移地址</a:t>
            </a:r>
            <a:r>
              <a:rPr lang="zh-CN" altLang="en-US" sz="2400" dirty="0">
                <a:latin typeface="Times New Roman" pitchFamily="18" charset="0"/>
              </a:rPr>
              <a:t>）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          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BP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</a:rPr>
              <a:t>基址指针寄存器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          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SI</a:t>
            </a:r>
            <a:r>
              <a:rPr lang="en-US" altLang="zh-CN" sz="2400" dirty="0">
                <a:latin typeface="Times New Roman" pitchFamily="18" charset="0"/>
              </a:rPr>
              <a:t>   </a:t>
            </a:r>
            <a:r>
              <a:rPr lang="zh-CN" altLang="en-US" sz="2400" dirty="0">
                <a:latin typeface="Times New Roman" pitchFamily="18" charset="0"/>
              </a:rPr>
              <a:t>源变址寄存器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           </a:t>
            </a:r>
            <a:r>
              <a:rPr lang="en-US" altLang="zh-CN" sz="2400" dirty="0">
                <a:solidFill>
                  <a:schemeClr val="hlink"/>
                </a:solidFill>
                <a:latin typeface="Times New Roman" pitchFamily="18" charset="0"/>
              </a:rPr>
              <a:t>DI</a:t>
            </a:r>
            <a:r>
              <a:rPr lang="en-US" altLang="zh-CN" sz="2400" dirty="0">
                <a:latin typeface="Times New Roman" pitchFamily="18" charset="0"/>
              </a:rPr>
              <a:t>  </a:t>
            </a:r>
            <a:r>
              <a:rPr lang="zh-CN" altLang="en-US" sz="2400" dirty="0">
                <a:latin typeface="Times New Roman" pitchFamily="18" charset="0"/>
              </a:rPr>
              <a:t>目的变址寄存器</a:t>
            </a:r>
          </a:p>
          <a:p>
            <a:pPr algn="just"/>
            <a:endParaRPr lang="zh-CN" altLang="en-US" sz="2400" dirty="0">
              <a:latin typeface="Times New Roman" pitchFamily="18" charset="0"/>
            </a:endParaRPr>
          </a:p>
          <a:p>
            <a:pPr algn="just"/>
            <a:r>
              <a:rPr lang="zh-CN" altLang="en-US" sz="2400" dirty="0">
                <a:latin typeface="Times New Roman" pitchFamily="18" charset="0"/>
              </a:rPr>
              <a:t>        这四个16位寄存器可以像数据寄存器一样在运算过程中存放操作数，但它们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只能以字（16位）为单位使用</a:t>
            </a:r>
            <a:r>
              <a:rPr lang="zh-CN" altLang="en-US" sz="2400" dirty="0">
                <a:latin typeface="Times New Roman" pitchFamily="18" charset="0"/>
              </a:rPr>
              <a:t>。此外，它们多用于访问存储器时，提供偏移地址。通常，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BP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SP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与段寄存器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SS</a:t>
            </a:r>
            <a:r>
              <a:rPr lang="zh-CN" altLang="en-US" sz="2400" dirty="0">
                <a:latin typeface="Times New Roman" pitchFamily="18" charset="0"/>
              </a:rPr>
              <a:t>用来确定堆栈的某一存储单元；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SI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和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DI</a:t>
            </a:r>
            <a:r>
              <a:rPr lang="zh-CN" altLang="en-US" sz="2400" dirty="0">
                <a:solidFill>
                  <a:srgbClr val="FF0000"/>
                </a:solidFill>
                <a:latin typeface="Times New Roman" pitchFamily="18" charset="0"/>
              </a:rPr>
              <a:t>与数据段寄存器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</a:rPr>
              <a:t>DS</a:t>
            </a:r>
            <a:r>
              <a:rPr lang="zh-CN" altLang="en-US" sz="2400" dirty="0">
                <a:latin typeface="Times New Roman" pitchFamily="18" charset="0"/>
              </a:rPr>
              <a:t>结合，用来分别指向数据段中的源操作数和目标操作数。</a:t>
            </a:r>
          </a:p>
        </p:txBody>
      </p:sp>
      <p:sp>
        <p:nvSpPr>
          <p:cNvPr id="4916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指针及变址寄存器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DEAD378-6F28-4E31-AF1D-46ED31958484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906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对于80386及其后续的机型，相应的寄存器则应加上图2.3(</a:t>
            </a:r>
            <a:r>
              <a:rPr lang="en-US" altLang="zh-CN" sz="2800"/>
              <a:t>P21)</a:t>
            </a:r>
            <a:r>
              <a:rPr lang="zh-CN" altLang="en-US" sz="2800"/>
              <a:t>中的阴影部分，它们是32位的通用寄存器。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这些寄存器包括：</a:t>
            </a:r>
            <a:r>
              <a:rPr lang="en-US" altLang="zh-CN" sz="2800"/>
              <a:t>EAX, EBX, ECX, EDX, ESP, EBP, EDI</a:t>
            </a:r>
            <a:r>
              <a:rPr lang="zh-CN" altLang="en-US" sz="2800"/>
              <a:t>和</a:t>
            </a:r>
            <a:r>
              <a:rPr lang="en-US" altLang="zh-CN" sz="2800"/>
              <a:t>ESI。</a:t>
            </a:r>
            <a:r>
              <a:rPr lang="zh-CN" altLang="en-US" sz="2800"/>
              <a:t>这8个通用寄存器既可以按照32位访问，也可以按照16位或8位来访问，如果按照较少位访问，则高位内容不受影响。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8个32位寄存器既可以存放数据，也可以存放地址。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每个寄存器的专用特性与8086/8088时对应的寄存器相同。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关于通用寄存器的说明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18EA242-81C7-4085-8923-4F3103C36D46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  <p:sp>
        <p:nvSpPr>
          <p:cNvPr id="17411" name="Text Box 9"/>
          <p:cNvSpPr txBox="1">
            <a:spLocks noChangeArrowheads="1"/>
          </p:cNvSpPr>
          <p:nvPr/>
        </p:nvSpPr>
        <p:spPr bwMode="auto">
          <a:xfrm>
            <a:off x="250825" y="1341438"/>
            <a:ext cx="86106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en-US" altLang="zh-CN" sz="2400" dirty="0">
                <a:latin typeface="Times New Roman" pitchFamily="18" charset="0"/>
              </a:rPr>
              <a:t>IP	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指令指针寄存器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存放代码段中的偏移地址，始终指向                           下一条即将执行的指令的首地址</a:t>
            </a:r>
            <a:r>
              <a:rPr lang="zh-CN" altLang="en-US" sz="2400" dirty="0">
                <a:latin typeface="Times New Roman" pitchFamily="18" charset="0"/>
              </a:rPr>
              <a:t>）         </a:t>
            </a:r>
            <a:endParaRPr lang="en-US" altLang="zh-CN" sz="2400" dirty="0">
              <a:latin typeface="Times New Roman" pitchFamily="18" charset="0"/>
            </a:endParaRP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SP	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堆栈指针寄存器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存放栈顶的偏移地址</a:t>
            </a:r>
            <a:r>
              <a:rPr lang="zh-CN" altLang="en-US" sz="2400" dirty="0">
                <a:latin typeface="Times New Roman" pitchFamily="18" charset="0"/>
              </a:rPr>
              <a:t>）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PSW	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程序状态字寄存器</a:t>
            </a:r>
            <a:r>
              <a:rPr lang="zh-CN" altLang="en-US" sz="2400" dirty="0">
                <a:latin typeface="Times New Roman" pitchFamily="18" charset="0"/>
              </a:rPr>
              <a:t>（</a:t>
            </a:r>
            <a:r>
              <a:rPr lang="zh-CN" altLang="en-US" sz="2400" b="1" dirty="0">
                <a:solidFill>
                  <a:schemeClr val="hlink"/>
                </a:solidFill>
                <a:latin typeface="Times New Roman" pitchFamily="18" charset="0"/>
              </a:rPr>
              <a:t>具体结构如下</a:t>
            </a:r>
            <a:r>
              <a:rPr lang="zh-CN" altLang="en-US" sz="2400" dirty="0">
                <a:latin typeface="Times New Roman" pitchFamily="18" charset="0"/>
              </a:rPr>
              <a:t>）</a:t>
            </a:r>
          </a:p>
        </p:txBody>
      </p:sp>
      <p:sp>
        <p:nvSpPr>
          <p:cNvPr id="17412" name="AutoShape 12"/>
          <p:cNvSpPr>
            <a:spLocks/>
          </p:cNvSpPr>
          <p:nvPr/>
        </p:nvSpPr>
        <p:spPr bwMode="auto">
          <a:xfrm>
            <a:off x="1066800" y="4437063"/>
            <a:ext cx="152400" cy="2133600"/>
          </a:xfrm>
          <a:prstGeom prst="leftBrace">
            <a:avLst>
              <a:gd name="adj1" fmla="val 116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413" name="AutoShape 13"/>
          <p:cNvSpPr>
            <a:spLocks/>
          </p:cNvSpPr>
          <p:nvPr/>
        </p:nvSpPr>
        <p:spPr bwMode="auto">
          <a:xfrm>
            <a:off x="5364163" y="4870450"/>
            <a:ext cx="76200" cy="1143000"/>
          </a:xfrm>
          <a:prstGeom prst="leftBrace">
            <a:avLst>
              <a:gd name="adj1" fmla="val 125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7414" name="Group 35"/>
          <p:cNvGrpSpPr>
            <a:grpSpLocks/>
          </p:cNvGrpSpPr>
          <p:nvPr/>
        </p:nvGrpSpPr>
        <p:grpSpPr bwMode="auto">
          <a:xfrm>
            <a:off x="395288" y="3213100"/>
            <a:ext cx="8382000" cy="714375"/>
            <a:chOff x="240" y="2064"/>
            <a:chExt cx="5280" cy="450"/>
          </a:xfrm>
        </p:grpSpPr>
        <p:grpSp>
          <p:nvGrpSpPr>
            <p:cNvPr id="17420" name="Group 33"/>
            <p:cNvGrpSpPr>
              <a:grpSpLocks/>
            </p:cNvGrpSpPr>
            <p:nvPr/>
          </p:nvGrpSpPr>
          <p:grpSpPr bwMode="auto">
            <a:xfrm>
              <a:off x="240" y="2256"/>
              <a:ext cx="5280" cy="258"/>
              <a:chOff x="192" y="2256"/>
              <a:chExt cx="5376" cy="258"/>
            </a:xfrm>
          </p:grpSpPr>
          <p:sp>
            <p:nvSpPr>
              <p:cNvPr id="17422" name="Text Box 15"/>
              <p:cNvSpPr txBox="1">
                <a:spLocks noChangeArrowheads="1"/>
              </p:cNvSpPr>
              <p:nvPr/>
            </p:nvSpPr>
            <p:spPr bwMode="auto">
              <a:xfrm>
                <a:off x="192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17423" name="Text Box 16"/>
              <p:cNvSpPr txBox="1">
                <a:spLocks noChangeArrowheads="1"/>
              </p:cNvSpPr>
              <p:nvPr/>
            </p:nvSpPr>
            <p:spPr bwMode="auto">
              <a:xfrm>
                <a:off x="528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17424" name="Text Box 17"/>
              <p:cNvSpPr txBox="1">
                <a:spLocks noChangeArrowheads="1"/>
              </p:cNvSpPr>
              <p:nvPr/>
            </p:nvSpPr>
            <p:spPr bwMode="auto">
              <a:xfrm>
                <a:off x="864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17425" name="Text Box 18"/>
              <p:cNvSpPr txBox="1">
                <a:spLocks noChangeArrowheads="1"/>
              </p:cNvSpPr>
              <p:nvPr/>
            </p:nvSpPr>
            <p:spPr bwMode="auto">
              <a:xfrm>
                <a:off x="1200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endParaRPr lang="en-US" altLang="zh-CN" sz="2000">
                  <a:latin typeface="Times New Roman" pitchFamily="18" charset="0"/>
                </a:endParaRPr>
              </a:p>
            </p:txBody>
          </p:sp>
          <p:sp>
            <p:nvSpPr>
              <p:cNvPr id="17426" name="Text Box 19"/>
              <p:cNvSpPr txBox="1">
                <a:spLocks noChangeArrowheads="1"/>
              </p:cNvSpPr>
              <p:nvPr/>
            </p:nvSpPr>
            <p:spPr bwMode="auto">
              <a:xfrm>
                <a:off x="1536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chemeClr val="hlink"/>
                    </a:solidFill>
                    <a:latin typeface="Times New Roman" pitchFamily="18" charset="0"/>
                  </a:rPr>
                  <a:t>OF</a:t>
                </a:r>
              </a:p>
            </p:txBody>
          </p:sp>
          <p:sp>
            <p:nvSpPr>
              <p:cNvPr id="17427" name="Text Box 20"/>
              <p:cNvSpPr txBox="1">
                <a:spLocks noChangeArrowheads="1"/>
              </p:cNvSpPr>
              <p:nvPr/>
            </p:nvSpPr>
            <p:spPr bwMode="auto">
              <a:xfrm>
                <a:off x="1872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9933"/>
                    </a:solidFill>
                    <a:latin typeface="Times New Roman" pitchFamily="18" charset="0"/>
                  </a:rPr>
                  <a:t>DF</a:t>
                </a:r>
              </a:p>
            </p:txBody>
          </p:sp>
          <p:sp>
            <p:nvSpPr>
              <p:cNvPr id="17428" name="Text Box 21"/>
              <p:cNvSpPr txBox="1">
                <a:spLocks noChangeArrowheads="1"/>
              </p:cNvSpPr>
              <p:nvPr/>
            </p:nvSpPr>
            <p:spPr bwMode="auto">
              <a:xfrm>
                <a:off x="2208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9933"/>
                    </a:solidFill>
                    <a:latin typeface="Times New Roman" pitchFamily="18" charset="0"/>
                  </a:rPr>
                  <a:t>IF</a:t>
                </a:r>
              </a:p>
            </p:txBody>
          </p:sp>
          <p:sp>
            <p:nvSpPr>
              <p:cNvPr id="17429" name="Text Box 22"/>
              <p:cNvSpPr txBox="1">
                <a:spLocks noChangeArrowheads="1"/>
              </p:cNvSpPr>
              <p:nvPr/>
            </p:nvSpPr>
            <p:spPr bwMode="auto">
              <a:xfrm>
                <a:off x="2544" y="2256"/>
                <a:ext cx="336" cy="258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lang="en-US" altLang="zh-CN" sz="2000">
                    <a:solidFill>
                      <a:srgbClr val="FF9933"/>
                    </a:solidFill>
                    <a:latin typeface="Times New Roman" pitchFamily="18" charset="0"/>
                  </a:rPr>
                  <a:t>TF</a:t>
                </a:r>
              </a:p>
            </p:txBody>
          </p:sp>
          <p:grpSp>
            <p:nvGrpSpPr>
              <p:cNvPr id="17430" name="Group 24"/>
              <p:cNvGrpSpPr>
                <a:grpSpLocks/>
              </p:cNvGrpSpPr>
              <p:nvPr/>
            </p:nvGrpSpPr>
            <p:grpSpPr bwMode="auto">
              <a:xfrm>
                <a:off x="2880" y="2256"/>
                <a:ext cx="2688" cy="258"/>
                <a:chOff x="1200" y="2352"/>
                <a:chExt cx="2688" cy="258"/>
              </a:xfrm>
            </p:grpSpPr>
            <p:sp>
              <p:nvSpPr>
                <p:cNvPr id="1743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200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SF</a:t>
                  </a:r>
                </a:p>
              </p:txBody>
            </p:sp>
            <p:sp>
              <p:nvSpPr>
                <p:cNvPr id="17432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1536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ZF</a:t>
                  </a:r>
                </a:p>
              </p:txBody>
            </p:sp>
            <p:sp>
              <p:nvSpPr>
                <p:cNvPr id="17433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872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7434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208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AF</a:t>
                  </a:r>
                </a:p>
              </p:txBody>
            </p:sp>
            <p:sp>
              <p:nvSpPr>
                <p:cNvPr id="17435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2544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7436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880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PF</a:t>
                  </a:r>
                </a:p>
              </p:txBody>
            </p:sp>
            <p:sp>
              <p:nvSpPr>
                <p:cNvPr id="17437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216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endParaRPr lang="en-US" altLang="zh-CN" sz="2000">
                    <a:latin typeface="Times New Roman" pitchFamily="18" charset="0"/>
                  </a:endParaRPr>
                </a:p>
              </p:txBody>
            </p:sp>
            <p:sp>
              <p:nvSpPr>
                <p:cNvPr id="17438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552" y="2352"/>
                  <a:ext cx="336" cy="258"/>
                </a:xfrm>
                <a:prstGeom prst="rect">
                  <a:avLst/>
                </a:prstGeom>
                <a:noFill/>
                <a:ln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charset="0"/>
                      <a:ea typeface="宋体" pitchFamily="2" charset="-122"/>
                    </a:defRPr>
                  </a:lvl9pPr>
                </a:lstStyle>
                <a:p>
                  <a:pPr>
                    <a:spcBef>
                      <a:spcPct val="50000"/>
                    </a:spcBef>
                  </a:pPr>
                  <a:r>
                    <a:rPr lang="en-US" altLang="zh-CN" sz="2000">
                      <a:solidFill>
                        <a:schemeClr val="hlink"/>
                      </a:solidFill>
                      <a:latin typeface="Times New Roman" pitchFamily="18" charset="0"/>
                    </a:rPr>
                    <a:t>CF</a:t>
                  </a:r>
                </a:p>
              </p:txBody>
            </p:sp>
          </p:grpSp>
        </p:grpSp>
        <p:sp>
          <p:nvSpPr>
            <p:cNvPr id="17421" name="Text Box 34"/>
            <p:cNvSpPr txBox="1">
              <a:spLocks noChangeArrowheads="1"/>
            </p:cNvSpPr>
            <p:nvPr/>
          </p:nvSpPr>
          <p:spPr bwMode="auto">
            <a:xfrm>
              <a:off x="240" y="2064"/>
              <a:ext cx="528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>
                  <a:latin typeface="Times New Roman" pitchFamily="18" charset="0"/>
                </a:rPr>
                <a:t> 15     14      13     12     11     10      9       8        7       6       5       4       3       2        1       0</a:t>
              </a:r>
            </a:p>
          </p:txBody>
        </p:sp>
      </p:grpSp>
      <p:sp>
        <p:nvSpPr>
          <p:cNvPr id="17415" name="Text Box 36"/>
          <p:cNvSpPr txBox="1">
            <a:spLocks noChangeArrowheads="1"/>
          </p:cNvSpPr>
          <p:nvPr/>
        </p:nvSpPr>
        <p:spPr bwMode="auto">
          <a:xfrm>
            <a:off x="468313" y="3933825"/>
            <a:ext cx="6059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hlink"/>
                </a:solidFill>
                <a:latin typeface="Times New Roman" pitchFamily="18" charset="0"/>
              </a:rPr>
              <a:t>条件码标志</a:t>
            </a:r>
            <a:r>
              <a:rPr lang="en-US" altLang="zh-CN" sz="2400" b="1">
                <a:solidFill>
                  <a:schemeClr val="hlink"/>
                </a:solidFill>
                <a:latin typeface="Times New Roman" pitchFamily="18" charset="0"/>
              </a:rPr>
              <a:t>flag</a:t>
            </a:r>
            <a:r>
              <a:rPr lang="en-US" altLang="zh-CN">
                <a:latin typeface="Times New Roman" pitchFamily="18" charset="0"/>
                <a:sym typeface="Wingdings" pitchFamily="2" charset="2"/>
              </a:rPr>
              <a:t>（</a:t>
            </a:r>
            <a:r>
              <a:rPr lang="zh-CN" altLang="en-US">
                <a:latin typeface="楷体_GB2312" pitchFamily="49" charset="-122"/>
                <a:ea typeface="楷体_GB2312" pitchFamily="49" charset="-122"/>
                <a:sym typeface="Wingdings" pitchFamily="2" charset="2"/>
              </a:rPr>
              <a:t>记录程序中运行结果的状态信息）</a:t>
            </a:r>
            <a:endParaRPr lang="en-US" altLang="zh-CN">
              <a:latin typeface="Times New Roman" pitchFamily="18" charset="0"/>
            </a:endParaRPr>
          </a:p>
        </p:txBody>
      </p:sp>
      <p:sp>
        <p:nvSpPr>
          <p:cNvPr id="17416" name="Rectangle 37"/>
          <p:cNvSpPr>
            <a:spLocks noChangeArrowheads="1"/>
          </p:cNvSpPr>
          <p:nvPr/>
        </p:nvSpPr>
        <p:spPr bwMode="auto">
          <a:xfrm>
            <a:off x="1371600" y="4440238"/>
            <a:ext cx="2590800" cy="213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OF</a:t>
            </a:r>
            <a:r>
              <a:rPr lang="en-US" altLang="zh-CN" sz="2000">
                <a:latin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溢出标志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SF</a:t>
            </a:r>
            <a:r>
              <a:rPr lang="en-US" altLang="zh-CN" sz="2000">
                <a:latin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符号标志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ZF</a:t>
            </a:r>
            <a:r>
              <a:rPr lang="en-US" altLang="zh-CN" sz="2000">
                <a:latin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零标志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CF </a:t>
            </a:r>
            <a:r>
              <a:rPr lang="en-US" altLang="zh-CN" sz="2000">
                <a:latin typeface="Times New Roman" pitchFamily="18" charset="0"/>
              </a:rPr>
              <a:t> </a:t>
            </a:r>
            <a:r>
              <a:rPr lang="zh-CN" altLang="en-US" sz="2000">
                <a:latin typeface="Times New Roman" pitchFamily="18" charset="0"/>
              </a:rPr>
              <a:t>进位标志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AF</a:t>
            </a:r>
            <a:r>
              <a:rPr lang="en-US" altLang="zh-CN" sz="2000">
                <a:latin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辅助进位标志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  <a:latin typeface="Times New Roman" pitchFamily="18" charset="0"/>
              </a:rPr>
              <a:t>PF</a:t>
            </a:r>
            <a:r>
              <a:rPr lang="en-US" altLang="zh-CN" sz="2000">
                <a:latin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奇偶标志</a:t>
            </a:r>
          </a:p>
        </p:txBody>
      </p:sp>
      <p:sp>
        <p:nvSpPr>
          <p:cNvPr id="17417" name="Text Box 38"/>
          <p:cNvSpPr txBox="1">
            <a:spLocks noChangeArrowheads="1"/>
          </p:cNvSpPr>
          <p:nvPr/>
        </p:nvSpPr>
        <p:spPr bwMode="auto">
          <a:xfrm>
            <a:off x="4724400" y="4495800"/>
            <a:ext cx="4038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itchFamily="18" charset="0"/>
              </a:rPr>
              <a:t>控制标志</a:t>
            </a:r>
            <a:endParaRPr lang="en-US" altLang="zh-CN" sz="2400">
              <a:latin typeface="Times New Roman" pitchFamily="18" charset="0"/>
            </a:endParaRPr>
          </a:p>
        </p:txBody>
      </p:sp>
      <p:sp>
        <p:nvSpPr>
          <p:cNvPr id="17418" name="Rectangle 39"/>
          <p:cNvSpPr>
            <a:spLocks noChangeArrowheads="1"/>
          </p:cNvSpPr>
          <p:nvPr/>
        </p:nvSpPr>
        <p:spPr bwMode="auto">
          <a:xfrm>
            <a:off x="5486400" y="4970463"/>
            <a:ext cx="2362200" cy="1035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9933"/>
                </a:solidFill>
                <a:latin typeface="Times New Roman" pitchFamily="18" charset="0"/>
              </a:rPr>
              <a:t>DF</a:t>
            </a:r>
            <a:r>
              <a:rPr lang="en-US" altLang="zh-CN" sz="2000">
                <a:latin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方向标志  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9933"/>
                </a:solidFill>
                <a:latin typeface="Times New Roman" pitchFamily="18" charset="0"/>
              </a:rPr>
              <a:t>IF</a:t>
            </a:r>
            <a:r>
              <a:rPr lang="en-US" altLang="zh-CN" sz="2000">
                <a:latin typeface="Times New Roman" pitchFamily="18" charset="0"/>
              </a:rPr>
              <a:t>   </a:t>
            </a:r>
            <a:r>
              <a:rPr lang="zh-CN" altLang="en-US" sz="2000">
                <a:latin typeface="Times New Roman" pitchFamily="18" charset="0"/>
              </a:rPr>
              <a:t>中断标志</a:t>
            </a:r>
          </a:p>
          <a:p>
            <a:pPr eaLnBrk="0" hangingPunct="0">
              <a:lnSpc>
                <a:spcPct val="70000"/>
              </a:lnSpc>
              <a:spcBef>
                <a:spcPct val="50000"/>
              </a:spcBef>
            </a:pPr>
            <a:r>
              <a:rPr lang="en-US" altLang="zh-CN" sz="2000">
                <a:solidFill>
                  <a:srgbClr val="FF9933"/>
                </a:solidFill>
                <a:latin typeface="Times New Roman" pitchFamily="18" charset="0"/>
              </a:rPr>
              <a:t>TF</a:t>
            </a:r>
            <a:r>
              <a:rPr lang="en-US" altLang="zh-CN" sz="2000">
                <a:latin typeface="Times New Roman" pitchFamily="18" charset="0"/>
              </a:rPr>
              <a:t>  </a:t>
            </a:r>
            <a:r>
              <a:rPr lang="zh-CN" altLang="en-US" sz="2000">
                <a:latin typeface="Times New Roman" pitchFamily="18" charset="0"/>
              </a:rPr>
              <a:t>陷阱标志</a:t>
            </a:r>
          </a:p>
        </p:txBody>
      </p:sp>
      <p:sp>
        <p:nvSpPr>
          <p:cNvPr id="51240" name="Rectangle 4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专用寄存器</a:t>
            </a:r>
            <a:endParaRPr lang="zh-CN" altLang="en-US">
              <a:sym typeface="Webdings" pitchFamily="18" charset="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A5FC2EC-053C-4A34-A1C0-C3817A6E9410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1116013" y="1341438"/>
            <a:ext cx="7239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en-US" sz="2400">
                <a:latin typeface="Times New Roman" pitchFamily="18" charset="0"/>
              </a:rPr>
              <a:t>MOV  AX,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         MOV  BX, 2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         ADD  AX, BX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         </a:t>
            </a:r>
            <a:r>
              <a:rPr kumimoji="1" lang="zh-CN" altLang="en-US" sz="2400">
                <a:latin typeface="Times New Roman" pitchFamily="18" charset="0"/>
              </a:rPr>
              <a:t>指令执行后，</a:t>
            </a:r>
            <a:r>
              <a:rPr kumimoji="1" lang="en-US" altLang="zh-CN" sz="2400">
                <a:latin typeface="Times New Roman" pitchFamily="18" charset="0"/>
              </a:rPr>
              <a:t>(AX)=3, </a:t>
            </a:r>
            <a:r>
              <a:rPr kumimoji="1" lang="en-US" altLang="en-US" sz="2400">
                <a:latin typeface="Times New Roman" pitchFamily="18" charset="0"/>
              </a:rPr>
              <a:t>OF=0, CF=0, ZF=0, SF=0</a:t>
            </a:r>
          </a:p>
          <a:p>
            <a:pPr eaLnBrk="1" hangingPunct="1">
              <a:spcBef>
                <a:spcPct val="50000"/>
              </a:spcBef>
            </a:pPr>
            <a:endParaRPr kumimoji="1" lang="en-US" altLang="en-US" sz="240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例：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  <a:r>
              <a:rPr kumimoji="1" lang="en-US" altLang="en-US" sz="2400">
                <a:latin typeface="Times New Roman" pitchFamily="18" charset="0"/>
              </a:rPr>
              <a:t>MOV  AX, 0FFFFH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         MOV  BX,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         ADD  AX, BX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en-US" sz="2400">
                <a:latin typeface="Times New Roman" pitchFamily="18" charset="0"/>
              </a:rPr>
              <a:t>         </a:t>
            </a:r>
            <a:r>
              <a:rPr kumimoji="1" lang="zh-CN" altLang="en-US" sz="2400">
                <a:latin typeface="Times New Roman" pitchFamily="18" charset="0"/>
              </a:rPr>
              <a:t>指令执行后，</a:t>
            </a:r>
            <a:r>
              <a:rPr kumimoji="1" lang="en-US" altLang="zh-CN" sz="2400">
                <a:latin typeface="Times New Roman" pitchFamily="18" charset="0"/>
              </a:rPr>
              <a:t>(AX)=0, </a:t>
            </a:r>
            <a:r>
              <a:rPr kumimoji="1" lang="en-US" altLang="en-US" sz="2400">
                <a:latin typeface="Times New Roman" pitchFamily="18" charset="0"/>
              </a:rPr>
              <a:t>OF=0, CF=1, ZF=1, SF=0</a:t>
            </a:r>
            <a:endParaRPr kumimoji="1" lang="en-US" altLang="zh-CN" sz="2400">
              <a:latin typeface="Times New Roman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寄存器、标志位示例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5B7EA0E-868B-4D2D-B972-1B045225B1F1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</p:spPr>
        <p:txBody>
          <a:bodyPr/>
          <a:lstStyle/>
          <a:p>
            <a:pPr eaLnBrk="1" hangingPunct="1"/>
            <a:r>
              <a:rPr lang="zh-CN" altLang="en-US" sz="2800"/>
              <a:t>80386及其以后的机型也有三个32位的对应专用寄存器，它们分别是：</a:t>
            </a:r>
            <a:r>
              <a:rPr lang="en-US" altLang="zh-CN" sz="2800"/>
              <a:t>EIP、ESP</a:t>
            </a:r>
            <a:r>
              <a:rPr lang="zh-CN" altLang="en-US" sz="2800"/>
              <a:t>和</a:t>
            </a:r>
            <a:r>
              <a:rPr lang="en-US" altLang="zh-CN" sz="2800"/>
              <a:t>EFLAGS，</a:t>
            </a:r>
            <a:r>
              <a:rPr lang="zh-CN" altLang="en-US" sz="2800"/>
              <a:t>它们的作用和对应的16位寄存器相同，只是增加了一些特定的标识位（参见图2.4，</a:t>
            </a:r>
            <a:r>
              <a:rPr lang="en-US" altLang="zh-CN" sz="2800"/>
              <a:t>P23）。</a:t>
            </a:r>
          </a:p>
          <a:p>
            <a:pPr eaLnBrk="1" hangingPunct="1"/>
            <a:r>
              <a:rPr lang="zh-CN" altLang="en-US" sz="2800"/>
              <a:t>这些信息位不太常用，就不一一介绍了。</a:t>
            </a:r>
          </a:p>
          <a:p>
            <a:pPr eaLnBrk="1" hangingPunct="1"/>
            <a:r>
              <a:rPr lang="zh-CN" altLang="en-US" sz="2800"/>
              <a:t>在</a:t>
            </a:r>
            <a:r>
              <a:rPr lang="en-US" altLang="zh-CN" sz="2800"/>
              <a:t>DEBUG</a:t>
            </a:r>
            <a:r>
              <a:rPr lang="zh-CN" altLang="en-US" sz="2800"/>
              <a:t>中，可以测试和查看这些标志位。</a:t>
            </a:r>
          </a:p>
          <a:p>
            <a:pPr eaLnBrk="1" hangingPunct="1"/>
            <a:r>
              <a:rPr lang="zh-CN" altLang="en-US" sz="2800"/>
              <a:t>常用标志位的符号表示参见表2.2(</a:t>
            </a:r>
            <a:r>
              <a:rPr lang="en-US" altLang="zh-CN" sz="2800"/>
              <a:t>P24)。</a:t>
            </a:r>
          </a:p>
        </p:txBody>
      </p:sp>
      <p:sp>
        <p:nvSpPr>
          <p:cNvPr id="8397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关于专用寄存器的说明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5CE3321-44EC-40BE-8C7F-4C80C878F7F8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914400" y="1341438"/>
            <a:ext cx="7239000" cy="521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>
                <a:latin typeface="Comic Sans MS" pitchFamily="66" charset="0"/>
                <a:ea typeface="隶书" pitchFamily="49" charset="-122"/>
              </a:rPr>
              <a:t> </a:t>
            </a:r>
          </a:p>
          <a:p>
            <a:pPr algn="just"/>
            <a:endParaRPr lang="zh-CN" altLang="en-US" sz="2800">
              <a:latin typeface="Comic Sans MS" pitchFamily="66" charset="0"/>
              <a:ea typeface="隶书" pitchFamily="49" charset="-122"/>
            </a:endParaRPr>
          </a:p>
          <a:p>
            <a:pPr algn="just"/>
            <a:endParaRPr lang="zh-CN" altLang="en-US" sz="2800">
              <a:latin typeface="Comic Sans MS" pitchFamily="66" charset="0"/>
              <a:ea typeface="隶书" pitchFamily="49" charset="-122"/>
            </a:endParaRPr>
          </a:p>
          <a:p>
            <a:pPr algn="just"/>
            <a:endParaRPr lang="zh-CN" altLang="en-US" sz="2800">
              <a:latin typeface="Comic Sans MS" pitchFamily="66" charset="0"/>
              <a:ea typeface="隶书" pitchFamily="49" charset="-122"/>
            </a:endParaRPr>
          </a:p>
          <a:p>
            <a:pPr algn="just"/>
            <a:endParaRPr lang="zh-CN" altLang="en-US" sz="2800">
              <a:latin typeface="Comic Sans MS" pitchFamily="66" charset="0"/>
              <a:ea typeface="隶书" pitchFamily="49" charset="-122"/>
            </a:endParaRPr>
          </a:p>
          <a:p>
            <a:pPr algn="just"/>
            <a:r>
              <a:rPr lang="zh-CN" altLang="en-US" sz="2800">
                <a:latin typeface="Comic Sans MS" pitchFamily="66" charset="0"/>
                <a:ea typeface="隶书" pitchFamily="49" charset="-122"/>
              </a:rPr>
              <a:t>    </a:t>
            </a:r>
          </a:p>
          <a:p>
            <a:pPr algn="just"/>
            <a:endParaRPr lang="en-US" altLang="zh-CN" sz="2800">
              <a:latin typeface="Comic Sans MS" pitchFamily="66" charset="0"/>
              <a:ea typeface="隶书" pitchFamily="49" charset="-122"/>
            </a:endParaRPr>
          </a:p>
          <a:p>
            <a:pPr algn="just">
              <a:buFontTx/>
              <a:buChar char="•"/>
            </a:pPr>
            <a:r>
              <a:rPr lang="en-US" altLang="zh-CN" sz="2800">
                <a:latin typeface="Comic Sans MS" pitchFamily="66" charset="0"/>
                <a:ea typeface="隶书" pitchFamily="49" charset="-122"/>
              </a:rPr>
              <a:t>CS：</a:t>
            </a:r>
            <a:r>
              <a:rPr lang="zh-CN" altLang="en-US" sz="2800">
                <a:latin typeface="Comic Sans MS" pitchFamily="66" charset="0"/>
                <a:ea typeface="隶书" pitchFamily="49" charset="-122"/>
              </a:rPr>
              <a:t>代码段地址寄存器，不能在用户程序中直接修改</a:t>
            </a:r>
          </a:p>
          <a:p>
            <a:pPr algn="just">
              <a:buFontTx/>
              <a:buChar char="•"/>
            </a:pPr>
            <a:r>
              <a:rPr lang="en-US" altLang="zh-CN" sz="2800">
                <a:latin typeface="Comic Sans MS" pitchFamily="66" charset="0"/>
                <a:ea typeface="隶书" pitchFamily="49" charset="-122"/>
              </a:rPr>
              <a:t>DS：</a:t>
            </a:r>
            <a:r>
              <a:rPr lang="zh-CN" altLang="en-US" sz="2800">
                <a:latin typeface="Comic Sans MS" pitchFamily="66" charset="0"/>
                <a:ea typeface="隶书" pitchFamily="49" charset="-122"/>
              </a:rPr>
              <a:t>数据段地址寄存器</a:t>
            </a:r>
          </a:p>
          <a:p>
            <a:pPr algn="just">
              <a:buFontTx/>
              <a:buChar char="•"/>
            </a:pPr>
            <a:r>
              <a:rPr lang="en-US" altLang="zh-CN" sz="2800">
                <a:latin typeface="Comic Sans MS" pitchFamily="66" charset="0"/>
                <a:ea typeface="隶书" pitchFamily="49" charset="-122"/>
              </a:rPr>
              <a:t>ES：</a:t>
            </a:r>
            <a:r>
              <a:rPr lang="zh-CN" altLang="en-US" sz="2800">
                <a:latin typeface="Comic Sans MS" pitchFamily="66" charset="0"/>
                <a:ea typeface="隶书" pitchFamily="49" charset="-122"/>
              </a:rPr>
              <a:t>扩展段地址寄存器</a:t>
            </a:r>
          </a:p>
          <a:p>
            <a:pPr algn="just">
              <a:buFontTx/>
              <a:buChar char="•"/>
            </a:pPr>
            <a:r>
              <a:rPr lang="en-US" altLang="zh-CN" sz="2800">
                <a:latin typeface="Comic Sans MS" pitchFamily="66" charset="0"/>
                <a:ea typeface="隶书" pitchFamily="49" charset="-122"/>
              </a:rPr>
              <a:t>SS：</a:t>
            </a:r>
            <a:r>
              <a:rPr lang="zh-CN" altLang="en-US" sz="2800">
                <a:latin typeface="Comic Sans MS" pitchFamily="66" charset="0"/>
                <a:ea typeface="隶书" pitchFamily="49" charset="-122"/>
              </a:rPr>
              <a:t>堆栈段地址寄存器</a:t>
            </a:r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段寄存器</a:t>
            </a:r>
          </a:p>
        </p:txBody>
      </p:sp>
      <p:pic>
        <p:nvPicPr>
          <p:cNvPr id="20485" name="Picture 8" descr="段寄存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1268413"/>
            <a:ext cx="4175125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06670B-C620-47C6-A027-996F6EEC7739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段的概念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50101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汇编程序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数据段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datarea segment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……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datarea ends</a:t>
            </a:r>
            <a:endParaRPr lang="zh-CN" altLang="en-US" sz="200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堆栈段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stack	segment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……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stack	ens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/>
              <a:t>代码段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code	segment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……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zh-CN" sz="2000"/>
              <a:t>code	ends</a:t>
            </a:r>
            <a:r>
              <a:rPr lang="zh-CN" altLang="en-US" sz="2000"/>
              <a:t>     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0FBF3F3-675E-49DE-8772-D81B0327429D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371600"/>
            <a:ext cx="7989887" cy="4648200"/>
          </a:xfrm>
        </p:spPr>
        <p:txBody>
          <a:bodyPr/>
          <a:lstStyle/>
          <a:p>
            <a:pPr eaLnBrk="1" hangingPunct="1"/>
            <a:r>
              <a:rPr lang="zh-CN" altLang="en-US" sz="2800" dirty="0"/>
              <a:t> 80</a:t>
            </a:r>
            <a:r>
              <a:rPr lang="en-US" altLang="zh-CN" sz="2800" dirty="0"/>
              <a:t>x86</a:t>
            </a:r>
            <a:r>
              <a:rPr lang="zh-CN" altLang="en-US" sz="2800" dirty="0"/>
              <a:t>是</a:t>
            </a:r>
            <a:r>
              <a:rPr lang="en-US" altLang="zh-CN" sz="2800" dirty="0"/>
              <a:t>Intel</a:t>
            </a:r>
            <a:r>
              <a:rPr lang="zh-CN" altLang="en-US" sz="2800" dirty="0"/>
              <a:t>公司生产的微处理器系列。</a:t>
            </a:r>
          </a:p>
          <a:p>
            <a:pPr eaLnBrk="1" hangingPunct="1"/>
            <a:r>
              <a:rPr lang="en-US" altLang="zh-CN" sz="2800" dirty="0"/>
              <a:t> Intel</a:t>
            </a:r>
            <a:r>
              <a:rPr lang="zh-CN" altLang="en-US" sz="2800" dirty="0"/>
              <a:t>公司成立于1968年，1969年设计出了4位微处理器4004，73年开发出8位微处理器8080。</a:t>
            </a:r>
          </a:p>
          <a:p>
            <a:pPr eaLnBrk="1" hangingPunct="1"/>
            <a:r>
              <a:rPr lang="zh-CN" altLang="en-US" sz="2800" dirty="0"/>
              <a:t> 1978年正式推出</a:t>
            </a:r>
            <a:r>
              <a:rPr lang="zh-CN" altLang="en-US" sz="2800" dirty="0">
                <a:solidFill>
                  <a:srgbClr val="FF0000"/>
                </a:solidFill>
              </a:rPr>
              <a:t>16位微处理器8086</a:t>
            </a:r>
            <a:r>
              <a:rPr lang="zh-CN" altLang="en-US" sz="2800" dirty="0"/>
              <a:t>，开始了</a:t>
            </a:r>
            <a:r>
              <a:rPr lang="en-US" altLang="zh-CN" sz="2800" dirty="0"/>
              <a:t>Intel</a:t>
            </a:r>
            <a:r>
              <a:rPr lang="zh-CN" altLang="en-US" sz="2800" dirty="0"/>
              <a:t>公司的80</a:t>
            </a:r>
            <a:r>
              <a:rPr lang="en-US" altLang="zh-CN" sz="2800" dirty="0"/>
              <a:t>x86</a:t>
            </a:r>
            <a:r>
              <a:rPr lang="zh-CN" altLang="en-US" sz="2800" dirty="0"/>
              <a:t>微处理器系列的生产历史。</a:t>
            </a:r>
          </a:p>
          <a:p>
            <a:pPr eaLnBrk="1" hangingPunct="1"/>
            <a:r>
              <a:rPr lang="zh-CN" altLang="en-US" sz="2800" dirty="0"/>
              <a:t> 尤其值得指出的是，在推出8086后，</a:t>
            </a:r>
            <a:r>
              <a:rPr lang="en-US" altLang="zh-CN" sz="2800" dirty="0"/>
              <a:t>Intel</a:t>
            </a:r>
            <a:r>
              <a:rPr lang="zh-CN" altLang="en-US" sz="2800" dirty="0"/>
              <a:t>推出了与8086内部结构基本相同，但外部接口为8位的8088</a:t>
            </a:r>
            <a:r>
              <a:rPr lang="en-US" altLang="zh-CN" sz="2800" dirty="0"/>
              <a:t>CPU，</a:t>
            </a:r>
            <a:r>
              <a:rPr lang="zh-CN" altLang="en-US" sz="2800" dirty="0"/>
              <a:t>并得到了“蓝色巨人”</a:t>
            </a:r>
            <a:r>
              <a:rPr lang="en-US" altLang="zh-CN" sz="2800" dirty="0">
                <a:solidFill>
                  <a:srgbClr val="7030A0"/>
                </a:solidFill>
              </a:rPr>
              <a:t>IBM</a:t>
            </a:r>
            <a:r>
              <a:rPr lang="zh-CN" altLang="en-US" sz="2800" dirty="0"/>
              <a:t>的采用，从此，开创了</a:t>
            </a:r>
            <a:r>
              <a:rPr lang="en-US" altLang="zh-CN" sz="2800" dirty="0"/>
              <a:t>Intel</a:t>
            </a:r>
            <a:r>
              <a:rPr lang="zh-CN" altLang="en-US" sz="2800" dirty="0"/>
              <a:t>的新天地。</a:t>
            </a:r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684213" y="188913"/>
            <a:ext cx="7772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kumimoji="1"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第二章  </a:t>
            </a:r>
            <a:r>
              <a:rPr kumimoji="1" lang="en-US" altLang="zh-CN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80x86</a:t>
            </a:r>
            <a:r>
              <a:rPr kumimoji="1" lang="zh-CN" altLang="zh-CN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计算机组织</a:t>
            </a:r>
            <a:endParaRPr kumimoji="1" lang="zh-CN" altLang="en-US" sz="440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126DF77-A028-4C91-9420-D8673EB0AE93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048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2.4   存储器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305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3600">
                <a:ea typeface="楷体_GB2312" pitchFamily="49" charset="-122"/>
              </a:rPr>
              <a:t>    存储器是用来存放程序、数据、中间结果和最终结果的记忆装置。</a:t>
            </a:r>
            <a:endParaRPr lang="zh-CN" altLang="en-US" sz="4000"/>
          </a:p>
        </p:txBody>
      </p:sp>
      <p:pic>
        <p:nvPicPr>
          <p:cNvPr id="22533" name="Picture 4" descr="存储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565400"/>
            <a:ext cx="7578725" cy="370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C3FCCF-E8D2-48C0-856D-6EEFCA250D7F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1403648" y="647700"/>
            <a:ext cx="7543800" cy="51398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</a:t>
            </a:r>
          </a:p>
          <a:p>
            <a:pPr eaLnBrk="1" hangingPunct="1">
              <a:spcBef>
                <a:spcPct val="50000"/>
              </a:spcBef>
            </a:pPr>
            <a:endParaRPr kumimoji="1" lang="zh-CN" altLang="en-US" sz="2800" b="1" dirty="0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       </a:t>
            </a:r>
            <a:r>
              <a:rPr kumimoji="1" lang="zh-CN" altLang="en-US" sz="2800" dirty="0">
                <a:latin typeface="Times New Roman" pitchFamily="18" charset="0"/>
              </a:rPr>
              <a:t>寄  存  器                         存  储  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itchFamily="18" charset="0"/>
              </a:rPr>
              <a:t>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    在</a:t>
            </a:r>
            <a:r>
              <a:rPr kumimoji="1" lang="en-US" altLang="en-US" sz="2400" dirty="0"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内部            在</a:t>
            </a:r>
            <a:r>
              <a:rPr kumimoji="1" lang="en-US" altLang="en-US" sz="2400" dirty="0">
                <a:latin typeface="Times New Roman" pitchFamily="18" charset="0"/>
                <a:ea typeface="楷体_GB2312" pitchFamily="49" charset="-122"/>
              </a:rPr>
              <a:t>CPU</a:t>
            </a: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外部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    访问速度快            访问速度慢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    容量小，成本高     容量大，成本低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    用名字表示            用地址表示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楷体_GB2312" pitchFamily="49" charset="-122"/>
                <a:ea typeface="楷体_GB2312" pitchFamily="49" charset="-122"/>
              </a:rPr>
              <a:t>     没有地址               地址可用各种方式形成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23556" name="Rectangle 3"/>
          <p:cNvSpPr>
            <a:spLocks noChangeArrowheads="1"/>
          </p:cNvSpPr>
          <p:nvPr/>
        </p:nvSpPr>
        <p:spPr bwMode="auto">
          <a:xfrm>
            <a:off x="1143000" y="1828800"/>
            <a:ext cx="7162800" cy="41148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557" name="Line 4"/>
          <p:cNvSpPr>
            <a:spLocks noChangeShapeType="1"/>
          </p:cNvSpPr>
          <p:nvPr/>
        </p:nvSpPr>
        <p:spPr bwMode="auto">
          <a:xfrm>
            <a:off x="1143000" y="2667000"/>
            <a:ext cx="716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558" name="Line 5"/>
          <p:cNvSpPr>
            <a:spLocks noChangeShapeType="1"/>
          </p:cNvSpPr>
          <p:nvPr/>
        </p:nvSpPr>
        <p:spPr bwMode="auto">
          <a:xfrm>
            <a:off x="4267200" y="1828800"/>
            <a:ext cx="0" cy="411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寄存器与存储器的比较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790ADA-AD13-4009-9FD0-96A6B378EB2B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存储器的数据存放方式</a:t>
            </a:r>
          </a:p>
        </p:txBody>
      </p:sp>
      <p:pic>
        <p:nvPicPr>
          <p:cNvPr id="24580" name="Picture 3" descr="存储器结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268413"/>
            <a:ext cx="5875337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1CB4D8-42E9-415D-9A57-EFD9C0DA80E0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存储器的数据存放方式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699" y="1196752"/>
            <a:ext cx="7135091" cy="5237018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 bwMode="auto">
          <a:xfrm>
            <a:off x="951699" y="5805264"/>
            <a:ext cx="1388053" cy="432048"/>
          </a:xfrm>
          <a:prstGeom prst="wedgeRoundRectCallout">
            <a:avLst>
              <a:gd name="adj1" fmla="val 130006"/>
              <a:gd name="adj2" fmla="val -9012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b="1" dirty="0"/>
              <a:t>偶地址访问</a:t>
            </a:r>
            <a:endParaRPr kumimoji="0" lang="zh-CN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E60AFA-79B7-4D9C-A224-D1997A9F83FE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  <p:grpSp>
        <p:nvGrpSpPr>
          <p:cNvPr id="26627" name="Group 89"/>
          <p:cNvGrpSpPr>
            <a:grpSpLocks/>
          </p:cNvGrpSpPr>
          <p:nvPr/>
        </p:nvGrpSpPr>
        <p:grpSpPr bwMode="auto">
          <a:xfrm>
            <a:off x="4648200" y="5399088"/>
            <a:ext cx="3657600" cy="381000"/>
            <a:chOff x="1104" y="576"/>
            <a:chExt cx="2304" cy="240"/>
          </a:xfrm>
        </p:grpSpPr>
        <p:sp>
          <p:nvSpPr>
            <p:cNvPr id="26725" name="Rectangle 90"/>
            <p:cNvSpPr>
              <a:spLocks noChangeArrowheads="1"/>
            </p:cNvSpPr>
            <p:nvPr/>
          </p:nvSpPr>
          <p:spPr bwMode="auto">
            <a:xfrm>
              <a:off x="1104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6" name="Rectangle 91"/>
            <p:cNvSpPr>
              <a:spLocks noChangeArrowheads="1"/>
            </p:cNvSpPr>
            <p:nvPr/>
          </p:nvSpPr>
          <p:spPr bwMode="auto">
            <a:xfrm>
              <a:off x="1392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7" name="Rectangle 92"/>
            <p:cNvSpPr>
              <a:spLocks noChangeArrowheads="1"/>
            </p:cNvSpPr>
            <p:nvPr/>
          </p:nvSpPr>
          <p:spPr bwMode="auto">
            <a:xfrm>
              <a:off x="1968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8" name="Rectangle 93"/>
            <p:cNvSpPr>
              <a:spLocks noChangeArrowheads="1"/>
            </p:cNvSpPr>
            <p:nvPr/>
          </p:nvSpPr>
          <p:spPr bwMode="auto">
            <a:xfrm>
              <a:off x="2544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9" name="Rectangle 94"/>
            <p:cNvSpPr>
              <a:spLocks noChangeArrowheads="1"/>
            </p:cNvSpPr>
            <p:nvPr/>
          </p:nvSpPr>
          <p:spPr bwMode="auto">
            <a:xfrm>
              <a:off x="2832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0" name="Rectangle 95"/>
            <p:cNvSpPr>
              <a:spLocks noChangeArrowheads="1"/>
            </p:cNvSpPr>
            <p:nvPr/>
          </p:nvSpPr>
          <p:spPr bwMode="auto">
            <a:xfrm>
              <a:off x="1680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1" name="Rectangle 96"/>
            <p:cNvSpPr>
              <a:spLocks noChangeArrowheads="1"/>
            </p:cNvSpPr>
            <p:nvPr/>
          </p:nvSpPr>
          <p:spPr bwMode="auto">
            <a:xfrm>
              <a:off x="2256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32" name="Rectangle 97"/>
            <p:cNvSpPr>
              <a:spLocks noChangeArrowheads="1"/>
            </p:cNvSpPr>
            <p:nvPr/>
          </p:nvSpPr>
          <p:spPr bwMode="auto">
            <a:xfrm>
              <a:off x="3120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28" name="Rectangle 103"/>
          <p:cNvSpPr>
            <a:spLocks noChangeArrowheads="1"/>
          </p:cNvSpPr>
          <p:nvPr/>
        </p:nvSpPr>
        <p:spPr bwMode="auto">
          <a:xfrm>
            <a:off x="4648200" y="5399088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1    0    0    1    1    1    1    1</a:t>
            </a:r>
          </a:p>
        </p:txBody>
      </p:sp>
      <p:grpSp>
        <p:nvGrpSpPr>
          <p:cNvPr id="26629" name="Group 80"/>
          <p:cNvGrpSpPr>
            <a:grpSpLocks/>
          </p:cNvGrpSpPr>
          <p:nvPr/>
        </p:nvGrpSpPr>
        <p:grpSpPr bwMode="auto">
          <a:xfrm>
            <a:off x="990600" y="5399088"/>
            <a:ext cx="3657600" cy="381000"/>
            <a:chOff x="1104" y="576"/>
            <a:chExt cx="2304" cy="240"/>
          </a:xfrm>
        </p:grpSpPr>
        <p:sp>
          <p:nvSpPr>
            <p:cNvPr id="26717" name="Rectangle 81"/>
            <p:cNvSpPr>
              <a:spLocks noChangeArrowheads="1"/>
            </p:cNvSpPr>
            <p:nvPr/>
          </p:nvSpPr>
          <p:spPr bwMode="auto">
            <a:xfrm>
              <a:off x="1104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8" name="Rectangle 82"/>
            <p:cNvSpPr>
              <a:spLocks noChangeArrowheads="1"/>
            </p:cNvSpPr>
            <p:nvPr/>
          </p:nvSpPr>
          <p:spPr bwMode="auto">
            <a:xfrm>
              <a:off x="1392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19" name="Rectangle 83"/>
            <p:cNvSpPr>
              <a:spLocks noChangeArrowheads="1"/>
            </p:cNvSpPr>
            <p:nvPr/>
          </p:nvSpPr>
          <p:spPr bwMode="auto">
            <a:xfrm>
              <a:off x="1968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0" name="Rectangle 84"/>
            <p:cNvSpPr>
              <a:spLocks noChangeArrowheads="1"/>
            </p:cNvSpPr>
            <p:nvPr/>
          </p:nvSpPr>
          <p:spPr bwMode="auto">
            <a:xfrm>
              <a:off x="2544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1" name="Rectangle 85"/>
            <p:cNvSpPr>
              <a:spLocks noChangeArrowheads="1"/>
            </p:cNvSpPr>
            <p:nvPr/>
          </p:nvSpPr>
          <p:spPr bwMode="auto">
            <a:xfrm>
              <a:off x="2832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2" name="Rectangle 86"/>
            <p:cNvSpPr>
              <a:spLocks noChangeArrowheads="1"/>
            </p:cNvSpPr>
            <p:nvPr/>
          </p:nvSpPr>
          <p:spPr bwMode="auto">
            <a:xfrm>
              <a:off x="1680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3" name="Rectangle 87"/>
            <p:cNvSpPr>
              <a:spLocks noChangeArrowheads="1"/>
            </p:cNvSpPr>
            <p:nvPr/>
          </p:nvSpPr>
          <p:spPr bwMode="auto">
            <a:xfrm>
              <a:off x="2256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724" name="Rectangle 88"/>
            <p:cNvSpPr>
              <a:spLocks noChangeArrowheads="1"/>
            </p:cNvSpPr>
            <p:nvPr/>
          </p:nvSpPr>
          <p:spPr bwMode="auto">
            <a:xfrm>
              <a:off x="3120" y="576"/>
              <a:ext cx="288" cy="240"/>
            </a:xfrm>
            <a:prstGeom prst="rect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6630" name="Rectangle 104"/>
          <p:cNvSpPr>
            <a:spLocks noChangeArrowheads="1"/>
          </p:cNvSpPr>
          <p:nvPr/>
        </p:nvSpPr>
        <p:spPr bwMode="auto">
          <a:xfrm>
            <a:off x="990600" y="5399088"/>
            <a:ext cx="3536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0    0    1    0    0    1    1    0</a:t>
            </a:r>
          </a:p>
        </p:txBody>
      </p:sp>
      <p:grpSp>
        <p:nvGrpSpPr>
          <p:cNvPr id="26631" name="Group 2"/>
          <p:cNvGrpSpPr>
            <a:grpSpLocks/>
          </p:cNvGrpSpPr>
          <p:nvPr/>
        </p:nvGrpSpPr>
        <p:grpSpPr bwMode="auto">
          <a:xfrm>
            <a:off x="1828800" y="1828800"/>
            <a:ext cx="3657600" cy="3048000"/>
            <a:chOff x="1152" y="1152"/>
            <a:chExt cx="2304" cy="1920"/>
          </a:xfrm>
        </p:grpSpPr>
        <p:grpSp>
          <p:nvGrpSpPr>
            <p:cNvPr id="26645" name="Group 3"/>
            <p:cNvGrpSpPr>
              <a:grpSpLocks/>
            </p:cNvGrpSpPr>
            <p:nvPr/>
          </p:nvGrpSpPr>
          <p:grpSpPr bwMode="auto">
            <a:xfrm>
              <a:off x="1152" y="1152"/>
              <a:ext cx="2304" cy="240"/>
              <a:chOff x="1104" y="576"/>
              <a:chExt cx="2304" cy="240"/>
            </a:xfrm>
          </p:grpSpPr>
          <p:sp>
            <p:nvSpPr>
              <p:cNvPr id="26709" name="Rectangle 4"/>
              <p:cNvSpPr>
                <a:spLocks noChangeArrowheads="1"/>
              </p:cNvSpPr>
              <p:nvPr/>
            </p:nvSpPr>
            <p:spPr bwMode="auto">
              <a:xfrm>
                <a:off x="110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0" name="Rectangle 5"/>
              <p:cNvSpPr>
                <a:spLocks noChangeArrowheads="1"/>
              </p:cNvSpPr>
              <p:nvPr/>
            </p:nvSpPr>
            <p:spPr bwMode="auto">
              <a:xfrm>
                <a:off x="139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1" name="Rectangle 6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2" name="Rectangle 7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3" name="Rectangle 8"/>
              <p:cNvSpPr>
                <a:spLocks noChangeArrowheads="1"/>
              </p:cNvSpPr>
              <p:nvPr/>
            </p:nvSpPr>
            <p:spPr bwMode="auto">
              <a:xfrm>
                <a:off x="283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4" name="Rectangle 9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5" name="Rectangle 10"/>
              <p:cNvSpPr>
                <a:spLocks noChangeArrowheads="1"/>
              </p:cNvSpPr>
              <p:nvPr/>
            </p:nvSpPr>
            <p:spPr bwMode="auto">
              <a:xfrm>
                <a:off x="2256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16" name="Rectangle 11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46" name="Group 12"/>
            <p:cNvGrpSpPr>
              <a:grpSpLocks/>
            </p:cNvGrpSpPr>
            <p:nvPr/>
          </p:nvGrpSpPr>
          <p:grpSpPr bwMode="auto">
            <a:xfrm>
              <a:off x="1152" y="1392"/>
              <a:ext cx="2304" cy="240"/>
              <a:chOff x="1104" y="576"/>
              <a:chExt cx="2304" cy="240"/>
            </a:xfrm>
          </p:grpSpPr>
          <p:sp>
            <p:nvSpPr>
              <p:cNvPr id="26701" name="Rectangle 13"/>
              <p:cNvSpPr>
                <a:spLocks noChangeArrowheads="1"/>
              </p:cNvSpPr>
              <p:nvPr/>
            </p:nvSpPr>
            <p:spPr bwMode="auto">
              <a:xfrm>
                <a:off x="110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2" name="Rectangle 14"/>
              <p:cNvSpPr>
                <a:spLocks noChangeArrowheads="1"/>
              </p:cNvSpPr>
              <p:nvPr/>
            </p:nvSpPr>
            <p:spPr bwMode="auto">
              <a:xfrm>
                <a:off x="139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3" name="Rectangle 15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4" name="Rectangle 16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5" name="Rectangle 17"/>
              <p:cNvSpPr>
                <a:spLocks noChangeArrowheads="1"/>
              </p:cNvSpPr>
              <p:nvPr/>
            </p:nvSpPr>
            <p:spPr bwMode="auto">
              <a:xfrm>
                <a:off x="283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6" name="Rectangle 18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7" name="Rectangle 19"/>
              <p:cNvSpPr>
                <a:spLocks noChangeArrowheads="1"/>
              </p:cNvSpPr>
              <p:nvPr/>
            </p:nvSpPr>
            <p:spPr bwMode="auto">
              <a:xfrm>
                <a:off x="2256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8" name="Rectangle 20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47" name="Group 21"/>
            <p:cNvGrpSpPr>
              <a:grpSpLocks/>
            </p:cNvGrpSpPr>
            <p:nvPr/>
          </p:nvGrpSpPr>
          <p:grpSpPr bwMode="auto">
            <a:xfrm>
              <a:off x="1152" y="1632"/>
              <a:ext cx="2304" cy="240"/>
              <a:chOff x="1104" y="576"/>
              <a:chExt cx="2304" cy="240"/>
            </a:xfrm>
          </p:grpSpPr>
          <p:sp>
            <p:nvSpPr>
              <p:cNvPr id="26693" name="Rectangle 22"/>
              <p:cNvSpPr>
                <a:spLocks noChangeArrowheads="1"/>
              </p:cNvSpPr>
              <p:nvPr/>
            </p:nvSpPr>
            <p:spPr bwMode="auto">
              <a:xfrm>
                <a:off x="110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4" name="Rectangle 23"/>
              <p:cNvSpPr>
                <a:spLocks noChangeArrowheads="1"/>
              </p:cNvSpPr>
              <p:nvPr/>
            </p:nvSpPr>
            <p:spPr bwMode="auto">
              <a:xfrm>
                <a:off x="139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5" name="Rectangle 24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6" name="Rectangle 25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7" name="Rectangle 26"/>
              <p:cNvSpPr>
                <a:spLocks noChangeArrowheads="1"/>
              </p:cNvSpPr>
              <p:nvPr/>
            </p:nvSpPr>
            <p:spPr bwMode="auto">
              <a:xfrm>
                <a:off x="283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8" name="Rectangle 27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9" name="Rectangle 28"/>
              <p:cNvSpPr>
                <a:spLocks noChangeArrowheads="1"/>
              </p:cNvSpPr>
              <p:nvPr/>
            </p:nvSpPr>
            <p:spPr bwMode="auto">
              <a:xfrm>
                <a:off x="2256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700" name="Rectangle 29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48" name="Group 30"/>
            <p:cNvGrpSpPr>
              <a:grpSpLocks/>
            </p:cNvGrpSpPr>
            <p:nvPr/>
          </p:nvGrpSpPr>
          <p:grpSpPr bwMode="auto">
            <a:xfrm>
              <a:off x="1152" y="1872"/>
              <a:ext cx="2304" cy="240"/>
              <a:chOff x="1104" y="576"/>
              <a:chExt cx="2304" cy="240"/>
            </a:xfrm>
          </p:grpSpPr>
          <p:sp>
            <p:nvSpPr>
              <p:cNvPr id="26685" name="Rectangle 31"/>
              <p:cNvSpPr>
                <a:spLocks noChangeArrowheads="1"/>
              </p:cNvSpPr>
              <p:nvPr/>
            </p:nvSpPr>
            <p:spPr bwMode="auto">
              <a:xfrm>
                <a:off x="110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6" name="Rectangle 32"/>
              <p:cNvSpPr>
                <a:spLocks noChangeArrowheads="1"/>
              </p:cNvSpPr>
              <p:nvPr/>
            </p:nvSpPr>
            <p:spPr bwMode="auto">
              <a:xfrm>
                <a:off x="139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7" name="Rectangle 33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8" name="Rectangle 34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9" name="Rectangle 35"/>
              <p:cNvSpPr>
                <a:spLocks noChangeArrowheads="1"/>
              </p:cNvSpPr>
              <p:nvPr/>
            </p:nvSpPr>
            <p:spPr bwMode="auto">
              <a:xfrm>
                <a:off x="283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0" name="Rectangle 36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1" name="Rectangle 37"/>
              <p:cNvSpPr>
                <a:spLocks noChangeArrowheads="1"/>
              </p:cNvSpPr>
              <p:nvPr/>
            </p:nvSpPr>
            <p:spPr bwMode="auto">
              <a:xfrm>
                <a:off x="2256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92" name="Rectangle 38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49" name="Group 39"/>
            <p:cNvGrpSpPr>
              <a:grpSpLocks/>
            </p:cNvGrpSpPr>
            <p:nvPr/>
          </p:nvGrpSpPr>
          <p:grpSpPr bwMode="auto">
            <a:xfrm>
              <a:off x="1152" y="2112"/>
              <a:ext cx="2304" cy="240"/>
              <a:chOff x="1104" y="576"/>
              <a:chExt cx="2304" cy="240"/>
            </a:xfrm>
          </p:grpSpPr>
          <p:sp>
            <p:nvSpPr>
              <p:cNvPr id="26677" name="Rectangle 40"/>
              <p:cNvSpPr>
                <a:spLocks noChangeArrowheads="1"/>
              </p:cNvSpPr>
              <p:nvPr/>
            </p:nvSpPr>
            <p:spPr bwMode="auto">
              <a:xfrm>
                <a:off x="110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8" name="Rectangle 41"/>
              <p:cNvSpPr>
                <a:spLocks noChangeArrowheads="1"/>
              </p:cNvSpPr>
              <p:nvPr/>
            </p:nvSpPr>
            <p:spPr bwMode="auto">
              <a:xfrm>
                <a:off x="139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9" name="Rectangle 42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0" name="Rectangle 43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1" name="Rectangle 44"/>
              <p:cNvSpPr>
                <a:spLocks noChangeArrowheads="1"/>
              </p:cNvSpPr>
              <p:nvPr/>
            </p:nvSpPr>
            <p:spPr bwMode="auto">
              <a:xfrm>
                <a:off x="283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2" name="Rectangle 45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3" name="Rectangle 46"/>
              <p:cNvSpPr>
                <a:spLocks noChangeArrowheads="1"/>
              </p:cNvSpPr>
              <p:nvPr/>
            </p:nvSpPr>
            <p:spPr bwMode="auto">
              <a:xfrm>
                <a:off x="2256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84" name="Rectangle 47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50" name="Group 48"/>
            <p:cNvGrpSpPr>
              <a:grpSpLocks/>
            </p:cNvGrpSpPr>
            <p:nvPr/>
          </p:nvGrpSpPr>
          <p:grpSpPr bwMode="auto">
            <a:xfrm>
              <a:off x="1152" y="2352"/>
              <a:ext cx="2304" cy="240"/>
              <a:chOff x="1104" y="576"/>
              <a:chExt cx="2304" cy="240"/>
            </a:xfrm>
          </p:grpSpPr>
          <p:sp>
            <p:nvSpPr>
              <p:cNvPr id="26669" name="Rectangle 49"/>
              <p:cNvSpPr>
                <a:spLocks noChangeArrowheads="1"/>
              </p:cNvSpPr>
              <p:nvPr/>
            </p:nvSpPr>
            <p:spPr bwMode="auto">
              <a:xfrm>
                <a:off x="110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0" name="Rectangle 50"/>
              <p:cNvSpPr>
                <a:spLocks noChangeArrowheads="1"/>
              </p:cNvSpPr>
              <p:nvPr/>
            </p:nvSpPr>
            <p:spPr bwMode="auto">
              <a:xfrm>
                <a:off x="139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1" name="Rectangle 51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2" name="Rectangle 52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3" name="Rectangle 53"/>
              <p:cNvSpPr>
                <a:spLocks noChangeArrowheads="1"/>
              </p:cNvSpPr>
              <p:nvPr/>
            </p:nvSpPr>
            <p:spPr bwMode="auto">
              <a:xfrm>
                <a:off x="283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4" name="Rectangle 54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5" name="Rectangle 55"/>
              <p:cNvSpPr>
                <a:spLocks noChangeArrowheads="1"/>
              </p:cNvSpPr>
              <p:nvPr/>
            </p:nvSpPr>
            <p:spPr bwMode="auto">
              <a:xfrm>
                <a:off x="2256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76" name="Rectangle 56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51" name="Group 57"/>
            <p:cNvGrpSpPr>
              <a:grpSpLocks/>
            </p:cNvGrpSpPr>
            <p:nvPr/>
          </p:nvGrpSpPr>
          <p:grpSpPr bwMode="auto">
            <a:xfrm>
              <a:off x="1152" y="2592"/>
              <a:ext cx="2304" cy="240"/>
              <a:chOff x="1104" y="576"/>
              <a:chExt cx="2304" cy="240"/>
            </a:xfrm>
          </p:grpSpPr>
          <p:sp>
            <p:nvSpPr>
              <p:cNvPr id="26661" name="Rectangle 58"/>
              <p:cNvSpPr>
                <a:spLocks noChangeArrowheads="1"/>
              </p:cNvSpPr>
              <p:nvPr/>
            </p:nvSpPr>
            <p:spPr bwMode="auto">
              <a:xfrm>
                <a:off x="110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2" name="Rectangle 59"/>
              <p:cNvSpPr>
                <a:spLocks noChangeArrowheads="1"/>
              </p:cNvSpPr>
              <p:nvPr/>
            </p:nvSpPr>
            <p:spPr bwMode="auto">
              <a:xfrm>
                <a:off x="139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3" name="Rectangle 60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4" name="Rectangle 61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5" name="Rectangle 62"/>
              <p:cNvSpPr>
                <a:spLocks noChangeArrowheads="1"/>
              </p:cNvSpPr>
              <p:nvPr/>
            </p:nvSpPr>
            <p:spPr bwMode="auto">
              <a:xfrm>
                <a:off x="283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6" name="Rectangle 63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7" name="Rectangle 64"/>
              <p:cNvSpPr>
                <a:spLocks noChangeArrowheads="1"/>
              </p:cNvSpPr>
              <p:nvPr/>
            </p:nvSpPr>
            <p:spPr bwMode="auto">
              <a:xfrm>
                <a:off x="2256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8" name="Rectangle 65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6652" name="Group 66"/>
            <p:cNvGrpSpPr>
              <a:grpSpLocks/>
            </p:cNvGrpSpPr>
            <p:nvPr/>
          </p:nvGrpSpPr>
          <p:grpSpPr bwMode="auto">
            <a:xfrm>
              <a:off x="1152" y="2832"/>
              <a:ext cx="2304" cy="240"/>
              <a:chOff x="1104" y="576"/>
              <a:chExt cx="2304" cy="240"/>
            </a:xfrm>
          </p:grpSpPr>
          <p:sp>
            <p:nvSpPr>
              <p:cNvPr id="26653" name="Rectangle 67"/>
              <p:cNvSpPr>
                <a:spLocks noChangeArrowheads="1"/>
              </p:cNvSpPr>
              <p:nvPr/>
            </p:nvSpPr>
            <p:spPr bwMode="auto">
              <a:xfrm>
                <a:off x="110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4" name="Rectangle 68"/>
              <p:cNvSpPr>
                <a:spLocks noChangeArrowheads="1"/>
              </p:cNvSpPr>
              <p:nvPr/>
            </p:nvSpPr>
            <p:spPr bwMode="auto">
              <a:xfrm>
                <a:off x="139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5" name="Rectangle 69"/>
              <p:cNvSpPr>
                <a:spLocks noChangeArrowheads="1"/>
              </p:cNvSpPr>
              <p:nvPr/>
            </p:nvSpPr>
            <p:spPr bwMode="auto">
              <a:xfrm>
                <a:off x="1968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6" name="Rectangle 70"/>
              <p:cNvSpPr>
                <a:spLocks noChangeArrowheads="1"/>
              </p:cNvSpPr>
              <p:nvPr/>
            </p:nvSpPr>
            <p:spPr bwMode="auto">
              <a:xfrm>
                <a:off x="2544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7" name="Rectangle 71"/>
              <p:cNvSpPr>
                <a:spLocks noChangeArrowheads="1"/>
              </p:cNvSpPr>
              <p:nvPr/>
            </p:nvSpPr>
            <p:spPr bwMode="auto">
              <a:xfrm>
                <a:off x="2832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8" name="Rectangle 72"/>
              <p:cNvSpPr>
                <a:spLocks noChangeArrowheads="1"/>
              </p:cNvSpPr>
              <p:nvPr/>
            </p:nvSpPr>
            <p:spPr bwMode="auto">
              <a:xfrm>
                <a:off x="168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59" name="Rectangle 73"/>
              <p:cNvSpPr>
                <a:spLocks noChangeArrowheads="1"/>
              </p:cNvSpPr>
              <p:nvPr/>
            </p:nvSpPr>
            <p:spPr bwMode="auto">
              <a:xfrm>
                <a:off x="2256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6660" name="Rectangle 74"/>
              <p:cNvSpPr>
                <a:spLocks noChangeArrowheads="1"/>
              </p:cNvSpPr>
              <p:nvPr/>
            </p:nvSpPr>
            <p:spPr bwMode="auto">
              <a:xfrm>
                <a:off x="3120" y="576"/>
                <a:ext cx="288" cy="240"/>
              </a:xfrm>
              <a:prstGeom prst="rect">
                <a:avLst/>
              </a:prstGeom>
              <a:solidFill>
                <a:schemeClr val="accent2"/>
              </a:solidFill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6632" name="Text Box 75"/>
          <p:cNvSpPr txBox="1">
            <a:spLocks noChangeArrowheads="1"/>
          </p:cNvSpPr>
          <p:nvPr/>
        </p:nvSpPr>
        <p:spPr bwMode="auto">
          <a:xfrm>
            <a:off x="1752600" y="1371600"/>
            <a:ext cx="3917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7     6    5    4    3    2    1    0</a:t>
            </a:r>
          </a:p>
        </p:txBody>
      </p:sp>
      <p:sp>
        <p:nvSpPr>
          <p:cNvPr id="26633" name="Text Box 76"/>
          <p:cNvSpPr txBox="1">
            <a:spLocks noChangeArrowheads="1"/>
          </p:cNvSpPr>
          <p:nvPr/>
        </p:nvSpPr>
        <p:spPr bwMode="auto">
          <a:xfrm>
            <a:off x="1905000" y="1828800"/>
            <a:ext cx="6572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1    0    0    1    1    1    1    1    </a:t>
            </a:r>
            <a:r>
              <a:rPr kumimoji="1" lang="zh-CN" altLang="en-US" sz="2400">
                <a:latin typeface="Times New Roman" pitchFamily="18" charset="0"/>
              </a:rPr>
              <a:t>0000</a:t>
            </a:r>
            <a:r>
              <a:rPr kumimoji="1" lang="en-US" altLang="en-US" sz="2400">
                <a:latin typeface="Times New Roman" pitchFamily="18" charset="0"/>
              </a:rPr>
              <a:t>H  (0000H)=9FH</a:t>
            </a:r>
            <a:endParaRPr kumimoji="1" lang="en-US" altLang="zh-CN" sz="24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6634" name="Text Box 77"/>
          <p:cNvSpPr txBox="1">
            <a:spLocks noChangeArrowheads="1"/>
          </p:cNvSpPr>
          <p:nvPr/>
        </p:nvSpPr>
        <p:spPr bwMode="auto">
          <a:xfrm>
            <a:off x="1905000" y="22098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0    0    1    0    0    1    1    0    </a:t>
            </a:r>
            <a:r>
              <a:rPr kumimoji="1" lang="zh-CN" altLang="en-US" sz="2400">
                <a:latin typeface="Times New Roman" pitchFamily="18" charset="0"/>
              </a:rPr>
              <a:t>0001</a:t>
            </a:r>
            <a:r>
              <a:rPr kumimoji="1" lang="en-US" altLang="zh-CN" sz="2400">
                <a:latin typeface="Times New Roman" pitchFamily="18" charset="0"/>
              </a:rPr>
              <a:t>H  (0001H)=26H</a:t>
            </a:r>
          </a:p>
        </p:txBody>
      </p:sp>
      <p:sp>
        <p:nvSpPr>
          <p:cNvPr id="26635" name="Rectangle 78"/>
          <p:cNvSpPr>
            <a:spLocks noChangeArrowheads="1"/>
          </p:cNvSpPr>
          <p:nvPr/>
        </p:nvSpPr>
        <p:spPr bwMode="auto">
          <a:xfrm>
            <a:off x="1905000" y="25908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0    0    0    1    1    1    1    0    </a:t>
            </a:r>
            <a:r>
              <a:rPr kumimoji="1" lang="zh-CN" altLang="en-US" sz="2400">
                <a:latin typeface="Times New Roman" pitchFamily="18" charset="0"/>
              </a:rPr>
              <a:t>0002</a:t>
            </a:r>
            <a:r>
              <a:rPr kumimoji="1" lang="en-US" altLang="en-US" sz="2400">
                <a:latin typeface="Times New Roman" pitchFamily="18" charset="0"/>
              </a:rPr>
              <a:t>H  (0002H)=1EH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6636" name="Rectangle 79"/>
          <p:cNvSpPr>
            <a:spLocks noChangeArrowheads="1"/>
          </p:cNvSpPr>
          <p:nvPr/>
        </p:nvSpPr>
        <p:spPr bwMode="auto">
          <a:xfrm>
            <a:off x="1905000" y="2971800"/>
            <a:ext cx="6934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>
                <a:solidFill>
                  <a:schemeClr val="bg2"/>
                </a:solidFill>
                <a:latin typeface="Times New Roman" pitchFamily="18" charset="0"/>
              </a:rPr>
              <a:t>1    1    0    1    0    1    1    1    </a:t>
            </a:r>
            <a:r>
              <a:rPr kumimoji="1" lang="zh-CN" altLang="en-US" sz="2400">
                <a:latin typeface="Times New Roman" pitchFamily="18" charset="0"/>
              </a:rPr>
              <a:t>0003</a:t>
            </a:r>
            <a:r>
              <a:rPr kumimoji="1" lang="en-US" altLang="en-US" sz="2400">
                <a:latin typeface="Times New Roman" pitchFamily="18" charset="0"/>
              </a:rPr>
              <a:t>H  (0003H)=0D7H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6637" name="Text Box 98"/>
          <p:cNvSpPr txBox="1">
            <a:spLocks noChangeArrowheads="1"/>
          </p:cNvSpPr>
          <p:nvPr/>
        </p:nvSpPr>
        <p:spPr bwMode="auto">
          <a:xfrm>
            <a:off x="914400" y="4941888"/>
            <a:ext cx="7651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 15  14  13  12  11  10   9    8    7    6    5    4    3    2    1    0</a:t>
            </a:r>
          </a:p>
        </p:txBody>
      </p:sp>
      <p:sp>
        <p:nvSpPr>
          <p:cNvPr id="26638" name="Text Box 99"/>
          <p:cNvSpPr txBox="1">
            <a:spLocks noChangeArrowheads="1"/>
          </p:cNvSpPr>
          <p:nvPr/>
        </p:nvSpPr>
        <p:spPr bwMode="auto">
          <a:xfrm>
            <a:off x="304800" y="53228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solidFill>
                  <a:schemeClr val="hlink"/>
                </a:solidFill>
                <a:latin typeface="Times New Roman" pitchFamily="18" charset="0"/>
              </a:rPr>
              <a:t>字</a:t>
            </a:r>
          </a:p>
        </p:txBody>
      </p:sp>
      <p:sp>
        <p:nvSpPr>
          <p:cNvPr id="26639" name="AutoShape 100"/>
          <p:cNvSpPr>
            <a:spLocks/>
          </p:cNvSpPr>
          <p:nvPr/>
        </p:nvSpPr>
        <p:spPr bwMode="auto">
          <a:xfrm rot="-5400000">
            <a:off x="2590800" y="4103688"/>
            <a:ext cx="457200" cy="36576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AutoShape 101"/>
          <p:cNvSpPr>
            <a:spLocks/>
          </p:cNvSpPr>
          <p:nvPr/>
        </p:nvSpPr>
        <p:spPr bwMode="auto">
          <a:xfrm rot="-5400000">
            <a:off x="6248400" y="4103688"/>
            <a:ext cx="457200" cy="36576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Text Box 102"/>
          <p:cNvSpPr txBox="1">
            <a:spLocks noChangeArrowheads="1"/>
          </p:cNvSpPr>
          <p:nvPr/>
        </p:nvSpPr>
        <p:spPr bwMode="auto">
          <a:xfrm>
            <a:off x="1981200" y="6221413"/>
            <a:ext cx="586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  高位字节                                         低位字节</a:t>
            </a:r>
          </a:p>
        </p:txBody>
      </p:sp>
      <p:sp>
        <p:nvSpPr>
          <p:cNvPr id="26642" name="Rectangle 105"/>
          <p:cNvSpPr>
            <a:spLocks noChangeArrowheads="1"/>
          </p:cNvSpPr>
          <p:nvPr/>
        </p:nvSpPr>
        <p:spPr bwMode="auto">
          <a:xfrm>
            <a:off x="5867400" y="3505200"/>
            <a:ext cx="24733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400">
                <a:solidFill>
                  <a:schemeClr val="accent1"/>
                </a:solidFill>
                <a:latin typeface="Times New Roman" pitchFamily="18" charset="0"/>
              </a:rPr>
              <a:t>(0000H)=269FH</a:t>
            </a:r>
          </a:p>
          <a:p>
            <a:r>
              <a:rPr kumimoji="1" lang="zh-CN" altLang="en-US" sz="2400">
                <a:solidFill>
                  <a:schemeClr val="accent1"/>
                </a:solidFill>
                <a:latin typeface="Times New Roman" pitchFamily="18" charset="0"/>
              </a:rPr>
              <a:t>(0002</a:t>
            </a:r>
            <a:r>
              <a:rPr kumimoji="1" lang="en-US" altLang="zh-CN" sz="2400">
                <a:solidFill>
                  <a:schemeClr val="accent1"/>
                </a:solidFill>
                <a:latin typeface="Times New Roman" pitchFamily="18" charset="0"/>
              </a:rPr>
              <a:t>H)=0D71EH</a:t>
            </a:r>
          </a:p>
          <a:p>
            <a:r>
              <a:rPr kumimoji="1" lang="en-US" altLang="zh-CN" sz="2400">
                <a:solidFill>
                  <a:schemeClr val="bg2"/>
                </a:solidFill>
                <a:latin typeface="Times New Roman" pitchFamily="18" charset="0"/>
              </a:rPr>
              <a:t>(0001H)=1E26H</a:t>
            </a:r>
          </a:p>
          <a:p>
            <a:r>
              <a:rPr kumimoji="1" lang="zh-CN" altLang="en-US" sz="2000">
                <a:solidFill>
                  <a:schemeClr val="bg2"/>
                </a:solidFill>
                <a:latin typeface="Times New Roman" pitchFamily="18" charset="0"/>
                <a:ea typeface="楷体_GB2312" pitchFamily="49" charset="-122"/>
              </a:rPr>
              <a:t>  访问两次存储器</a:t>
            </a:r>
          </a:p>
        </p:txBody>
      </p:sp>
      <p:sp>
        <p:nvSpPr>
          <p:cNvPr id="26643" name="Text Box 106"/>
          <p:cNvSpPr txBox="1">
            <a:spLocks noChangeArrowheads="1"/>
          </p:cNvSpPr>
          <p:nvPr/>
        </p:nvSpPr>
        <p:spPr bwMode="auto">
          <a:xfrm>
            <a:off x="762000" y="1828800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字节</a:t>
            </a:r>
          </a:p>
        </p:txBody>
      </p:sp>
      <p:sp>
        <p:nvSpPr>
          <p:cNvPr id="119915" name="Rectangle 10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访问字节和字（偶地址访问）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16CF2-A14E-45BF-9FEA-A8CD6FB169DE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800" b="0"/>
              <a:t>存储单元的地址和内容</a:t>
            </a:r>
          </a:p>
        </p:txBody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371600"/>
            <a:ext cx="8278812" cy="5081588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sz="2800">
                <a:sym typeface="Webdings" pitchFamily="18" charset="2"/>
              </a:rPr>
              <a:t>     </a:t>
            </a:r>
            <a:r>
              <a:rPr lang="zh-CN" altLang="en-US" sz="2800"/>
              <a:t>存储器以字节（8</a:t>
            </a:r>
            <a:r>
              <a:rPr lang="en-US" altLang="zh-CN" sz="2800"/>
              <a:t>bit）</a:t>
            </a:r>
            <a:r>
              <a:rPr lang="zh-CN" altLang="en-US" sz="2800"/>
              <a:t>为单位存储信息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</a:t>
            </a:r>
            <a:r>
              <a:rPr lang="zh-CN" altLang="en-US" sz="2800">
                <a:sym typeface="Webdings" pitchFamily="18" charset="2"/>
              </a:rPr>
              <a:t></a:t>
            </a:r>
            <a:r>
              <a:rPr lang="zh-CN" altLang="en-US" sz="2800"/>
              <a:t>每个字节单元有一个地址，从0编号，顺序加1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</a:t>
            </a:r>
            <a:r>
              <a:rPr lang="zh-CN" altLang="en-US" sz="2800">
                <a:sym typeface="Webdings" pitchFamily="18" charset="2"/>
              </a:rPr>
              <a:t></a:t>
            </a:r>
            <a:r>
              <a:rPr lang="zh-CN" altLang="en-US" sz="2800"/>
              <a:t>地址也用二进制数表示（无符号整数，写成十六进制）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</a:t>
            </a:r>
            <a:r>
              <a:rPr lang="zh-CN" altLang="en-US" sz="2800">
                <a:sym typeface="Webdings" pitchFamily="18" charset="2"/>
              </a:rPr>
              <a:t></a:t>
            </a:r>
            <a:r>
              <a:rPr lang="zh-CN" altLang="en-US" sz="2800"/>
              <a:t>16位二进制数可表示2</a:t>
            </a:r>
            <a:r>
              <a:rPr lang="zh-CN" altLang="en-US" sz="2800" baseline="30000"/>
              <a:t>16</a:t>
            </a:r>
            <a:r>
              <a:rPr lang="zh-CN" altLang="en-US" sz="2800"/>
              <a:t>=65536=64</a:t>
            </a:r>
            <a:r>
              <a:rPr lang="en-US" altLang="zh-CN" sz="2800"/>
              <a:t>K</a:t>
            </a:r>
            <a:r>
              <a:rPr lang="zh-CN" altLang="en-US" sz="2800"/>
              <a:t>个地址</a:t>
            </a:r>
          </a:p>
          <a:p>
            <a:pPr eaLnBrk="1" hangingPunct="1">
              <a:buFontTx/>
              <a:buNone/>
            </a:pPr>
            <a:r>
              <a:rPr lang="zh-CN" altLang="en-US" sz="2800"/>
              <a:t>                        0000</a:t>
            </a:r>
            <a:r>
              <a:rPr lang="en-US" altLang="zh-CN" sz="2800"/>
              <a:t>H ~ 0FFFFH</a:t>
            </a:r>
          </a:p>
          <a:p>
            <a:pPr lvl="1" eaLnBrk="1" hangingPunct="1">
              <a:buFontTx/>
              <a:buNone/>
            </a:pPr>
            <a:r>
              <a:rPr lang="zh-CN" altLang="en-US" sz="2400">
                <a:sym typeface="Webdings" pitchFamily="18" charset="2"/>
              </a:rPr>
              <a:t></a:t>
            </a:r>
            <a:r>
              <a:rPr lang="zh-CN" altLang="en-US"/>
              <a:t>字长16位，一个字要占用相继的两个字节</a:t>
            </a:r>
            <a:endParaRPr lang="zh-CN" altLang="en-US" sz="3200"/>
          </a:p>
          <a:p>
            <a:pPr lvl="1" eaLnBrk="1" hangingPunct="1">
              <a:buFontTx/>
              <a:buNone/>
            </a:pPr>
            <a:r>
              <a:rPr lang="zh-CN" altLang="en-US" sz="2400">
                <a:sym typeface="Webdings" pitchFamily="18" charset="2"/>
              </a:rPr>
              <a:t></a:t>
            </a:r>
            <a:r>
              <a:rPr lang="zh-CN" altLang="en-US"/>
              <a:t>低位字节存入低地址，高位字节存入高地址</a:t>
            </a:r>
          </a:p>
          <a:p>
            <a:pPr lvl="1" eaLnBrk="1" hangingPunct="1">
              <a:buFontTx/>
              <a:buNone/>
            </a:pPr>
            <a:r>
              <a:rPr lang="zh-CN" altLang="en-US" sz="2400">
                <a:sym typeface="Webdings" pitchFamily="18" charset="2"/>
              </a:rPr>
              <a:t></a:t>
            </a:r>
            <a:r>
              <a:rPr lang="zh-CN" altLang="en-US"/>
              <a:t>机器以偶地址访问（读/写）存储器</a:t>
            </a:r>
          </a:p>
          <a:p>
            <a:pPr lvl="1" eaLnBrk="1" hangingPunct="1">
              <a:buFontTx/>
              <a:buNone/>
            </a:pPr>
            <a:r>
              <a:rPr lang="zh-CN" altLang="en-US" sz="2400">
                <a:sym typeface="Webdings" pitchFamily="18" charset="2"/>
              </a:rPr>
              <a:t></a:t>
            </a:r>
            <a:r>
              <a:rPr lang="zh-CN" altLang="en-US"/>
              <a:t>字单元地址用它的低地址来表示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D567A8-58BC-41F0-93B2-439B95294633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/>
              <a:t>第二章作业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1865313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/>
              <a:t>                 </a:t>
            </a:r>
            <a:br>
              <a:rPr lang="zh-CN" altLang="en-US"/>
            </a:br>
            <a:r>
              <a:rPr lang="en-US" altLang="en-US" sz="3600"/>
              <a:t>Page </a:t>
            </a:r>
            <a:r>
              <a:rPr lang="en-US" altLang="zh-CN" sz="3600"/>
              <a:t>33</a:t>
            </a:r>
            <a:r>
              <a:rPr lang="en-US" altLang="en-US" sz="3600"/>
              <a:t>  </a:t>
            </a:r>
            <a:r>
              <a:rPr lang="en-US" altLang="zh-CN" sz="3600"/>
              <a:t>      </a:t>
            </a:r>
          </a:p>
          <a:p>
            <a:pPr algn="just" eaLnBrk="1" hangingPunct="1">
              <a:buFontTx/>
              <a:buNone/>
            </a:pPr>
            <a:r>
              <a:rPr lang="zh-CN" altLang="en-US"/>
              <a:t>             2.1 ~ 2.</a:t>
            </a:r>
            <a:r>
              <a:rPr lang="en-US" altLang="zh-CN"/>
              <a:t>3</a:t>
            </a:r>
            <a:endParaRPr lang="en-US" altLang="zh-CN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A0C4911-FC63-45F4-A294-56B7408909C3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41438"/>
            <a:ext cx="8686800" cy="504031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隶书" pitchFamily="49" charset="-122"/>
              </a:rPr>
              <a:t>计算机是由：运算器、控制器、存储器和输入输出设备构成。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隶书" pitchFamily="49" charset="-122"/>
              </a:rPr>
              <a:t>20世纪70年代初开始，随着大规模集成电路技术的发展，已经开始将运算器、控制器集成到一个芯片上，构成了中央处理器（或称中央处理单元，即</a:t>
            </a:r>
            <a:r>
              <a:rPr lang="en-US" altLang="zh-CN" sz="2800" dirty="0">
                <a:solidFill>
                  <a:srgbClr val="FF3300"/>
                </a:solidFill>
                <a:latin typeface="隶书" pitchFamily="49" charset="-122"/>
              </a:rPr>
              <a:t>CPU</a:t>
            </a:r>
            <a:r>
              <a:rPr lang="en-US" altLang="zh-CN" sz="2800" dirty="0">
                <a:latin typeface="隶书" pitchFamily="49" charset="-122"/>
              </a:rPr>
              <a:t>）。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>
                <a:latin typeface="隶书" pitchFamily="49" charset="-122"/>
              </a:rPr>
              <a:t>80x86</a:t>
            </a:r>
            <a:r>
              <a:rPr lang="zh-CN" altLang="en-US" sz="2800" dirty="0">
                <a:latin typeface="隶书" pitchFamily="49" charset="-122"/>
              </a:rPr>
              <a:t>微处理器的发展参见</a:t>
            </a:r>
            <a:r>
              <a:rPr lang="en-US" altLang="zh-CN" sz="2800" dirty="0">
                <a:latin typeface="隶书" pitchFamily="49" charset="-122"/>
              </a:rPr>
              <a:t> </a:t>
            </a:r>
            <a:r>
              <a:rPr lang="zh-CN" altLang="en-US" sz="2800" dirty="0">
                <a:latin typeface="隶书" pitchFamily="49" charset="-122"/>
              </a:rPr>
              <a:t>表2.1 (</a:t>
            </a:r>
            <a:r>
              <a:rPr lang="en-US" altLang="zh-CN" sz="2800" dirty="0">
                <a:latin typeface="隶书" pitchFamily="49" charset="-122"/>
              </a:rPr>
              <a:t>P15)</a:t>
            </a:r>
            <a:r>
              <a:rPr lang="zh-CN" altLang="en-US" sz="2800" dirty="0">
                <a:latin typeface="隶书" pitchFamily="49" charset="-122"/>
              </a:rPr>
              <a:t> 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隶书" pitchFamily="49" charset="-122"/>
              </a:rPr>
              <a:t>协处理器：浮点运算处理器。</a:t>
            </a:r>
          </a:p>
          <a:p>
            <a:pPr eaLnBrk="1" hangingPunct="1">
              <a:lnSpc>
                <a:spcPct val="80000"/>
              </a:lnSpc>
            </a:pPr>
            <a:r>
              <a:rPr lang="zh-CN" altLang="en-US" sz="2800" dirty="0">
                <a:latin typeface="隶书" pitchFamily="49" charset="-122"/>
              </a:rPr>
              <a:t>工作方式：从286开始，有：实模式和保护模式，在保护模式下，机器可以提供虚拟存储管理和多任务管理机制。从80386开始，增加了虚86工作模式，一台机器可以模拟多个8086处理器工作，进一步提高了处理器的可用性。</a:t>
            </a:r>
          </a:p>
        </p:txBody>
      </p:sp>
      <p:sp>
        <p:nvSpPr>
          <p:cNvPr id="788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>
                <a:latin typeface="Arial" charset="0"/>
              </a:rPr>
              <a:t> </a:t>
            </a:r>
            <a:r>
              <a:rPr lang="zh-CN" altLang="en-US" b="0"/>
              <a:t>2.1	80</a:t>
            </a:r>
            <a:r>
              <a:rPr lang="en-US" altLang="zh-CN" b="0"/>
              <a:t>x86</a:t>
            </a:r>
            <a:r>
              <a:rPr lang="zh-CN" altLang="en-US" b="0"/>
              <a:t>微处理器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3DA76E8-1074-4239-998C-32EAB029F271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>
                <a:latin typeface="Arial" charset="0"/>
              </a:rPr>
              <a:t> </a:t>
            </a:r>
            <a:r>
              <a:rPr lang="zh-CN" altLang="en-US" sz="4400" b="0"/>
              <a:t>2.2	计算机系统构成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772400" cy="4754562"/>
          </a:xfrm>
          <a:noFill/>
        </p:spPr>
        <p:txBody>
          <a:bodyPr/>
          <a:lstStyle/>
          <a:p>
            <a:pPr eaLnBrk="1" hangingPunct="1"/>
            <a:r>
              <a:rPr lang="zh-CN" altLang="zh-CN"/>
              <a:t>计算机硬件组成及功能</a:t>
            </a:r>
            <a:endParaRPr lang="zh-CN" altLang="en-US">
              <a:hlinkClick r:id="rId2" action="ppaction://hlinksldjump"/>
            </a:endParaRPr>
          </a:p>
          <a:p>
            <a:pPr lvl="1" eaLnBrk="1" hangingPunct="1"/>
            <a:r>
              <a:rPr lang="zh-CN" altLang="en-US"/>
              <a:t>运算器</a:t>
            </a:r>
          </a:p>
          <a:p>
            <a:pPr lvl="1" eaLnBrk="1" hangingPunct="1"/>
            <a:r>
              <a:rPr lang="zh-CN" altLang="en-US"/>
              <a:t>控制器</a:t>
            </a:r>
          </a:p>
          <a:p>
            <a:pPr lvl="1" eaLnBrk="1" hangingPunct="1"/>
            <a:r>
              <a:rPr lang="zh-CN" altLang="en-US"/>
              <a:t>存储器</a:t>
            </a:r>
          </a:p>
          <a:p>
            <a:pPr lvl="1" eaLnBrk="1" hangingPunct="1"/>
            <a:r>
              <a:rPr lang="zh-CN" altLang="en-US"/>
              <a:t>输入、输出设备</a:t>
            </a:r>
          </a:p>
          <a:p>
            <a:pPr eaLnBrk="1" hangingPunct="1"/>
            <a:r>
              <a:rPr lang="zh-CN" altLang="en-US"/>
              <a:t>总线（</a:t>
            </a:r>
            <a:r>
              <a:rPr lang="en-US" altLang="zh-CN"/>
              <a:t>BUS</a:t>
            </a:r>
            <a:r>
              <a:rPr lang="zh-CN" altLang="en-US"/>
              <a:t>）</a:t>
            </a:r>
          </a:p>
          <a:p>
            <a:pPr lvl="1" eaLnBrk="1" hangingPunct="1"/>
            <a:r>
              <a:rPr lang="zh-CN" altLang="en-US"/>
              <a:t>数据总线</a:t>
            </a:r>
          </a:p>
          <a:p>
            <a:pPr lvl="1" eaLnBrk="1" hangingPunct="1"/>
            <a:r>
              <a:rPr lang="zh-CN" altLang="en-US"/>
              <a:t>地址总线</a:t>
            </a:r>
          </a:p>
          <a:p>
            <a:pPr lvl="1" eaLnBrk="1" hangingPunct="1"/>
            <a:r>
              <a:rPr lang="zh-CN" altLang="en-US"/>
              <a:t>控制总线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58FA73D-EC5B-46FD-A664-E8C4CE99DCAC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5" name="灯片编号占位符 5"/>
          <p:cNvSpPr txBox="1">
            <a:spLocks/>
          </p:cNvSpPr>
          <p:nvPr/>
        </p:nvSpPr>
        <p:spPr bwMode="auto">
          <a:xfrm>
            <a:off x="67056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宋体" pitchFamily="2" charset="-122"/>
                <a:cs typeface="+mn-cs"/>
              </a:defRPr>
            </a:lvl9pPr>
          </a:lstStyle>
          <a:p>
            <a:pPr eaLnBrk="1" hangingPunct="1"/>
            <a:fld id="{8242B82F-B6F9-4186-8C50-A352D9E22337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20713" y="1493838"/>
            <a:ext cx="7772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>
                <a:latin typeface="隶书" pitchFamily="49" charset="-122"/>
              </a:rPr>
              <a:t>由运算器、存储器、控制器、输入设备和输出设备五大基本部件组成计算机系统</a:t>
            </a:r>
            <a:endParaRPr lang="zh-CN" altLang="en-US" dirty="0">
              <a:latin typeface="隶书" pitchFamily="49" charset="-122"/>
            </a:endParaRPr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955255"/>
              </p:ext>
            </p:extLst>
          </p:nvPr>
        </p:nvGraphicFramePr>
        <p:xfrm>
          <a:off x="547688" y="2433638"/>
          <a:ext cx="8532812" cy="3951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图表" r:id="rId2" imgW="9268016" imgH="4067223" progId="MSGraph.Chart.8">
                  <p:embed followColorScheme="full"/>
                </p:oleObj>
              </mc:Choice>
              <mc:Fallback>
                <p:oleObj name="图表" r:id="rId2" imgW="9268016" imgH="406722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688" y="2433638"/>
                        <a:ext cx="8532812" cy="39512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6"/>
          <p:cNvSpPr txBox="1">
            <a:spLocks noChangeArrowheads="1"/>
          </p:cNvSpPr>
          <p:nvPr/>
        </p:nvSpPr>
        <p:spPr bwMode="auto">
          <a:xfrm>
            <a:off x="838200" y="304800"/>
            <a:ext cx="7772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Comic Sans MS" pitchFamily="66" charset="0"/>
                <a:ea typeface="隶书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3900" dirty="0">
                <a:ea typeface="仿宋_GB2312" pitchFamily="49" charset="-122"/>
              </a:rPr>
              <a:t>计算机的基本组成框图</a:t>
            </a:r>
            <a:r>
              <a:rPr lang="zh-CN" altLang="en-US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705520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67BBE6E-FC89-448A-9B1D-65FFF2FF502B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819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412875"/>
            <a:ext cx="8382000" cy="51403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2800"/>
              <a:t>计算机系统包括</a:t>
            </a:r>
            <a:r>
              <a:rPr lang="zh-CN" altLang="en-US" sz="2800" u="sng"/>
              <a:t>硬件</a:t>
            </a:r>
            <a:r>
              <a:rPr lang="zh-CN" altLang="en-US" sz="2800"/>
              <a:t>和</a:t>
            </a:r>
            <a:r>
              <a:rPr lang="zh-CN" altLang="en-US" sz="2800" u="sng"/>
              <a:t>软件</a:t>
            </a:r>
            <a:r>
              <a:rPr lang="zh-CN" altLang="en-US" sz="2800"/>
              <a:t>两大部分。</a:t>
            </a:r>
          </a:p>
          <a:p>
            <a:pPr lvl="1" algn="just" eaLnBrk="1" hangingPunct="1">
              <a:buFontTx/>
              <a:buNone/>
            </a:pPr>
            <a:r>
              <a:rPr lang="zh-CN" altLang="en-US" sz="2400" b="1"/>
              <a:t>       </a:t>
            </a:r>
            <a:r>
              <a:rPr lang="zh-CN" altLang="en-US" sz="2400" b="1" u="sng"/>
              <a:t>硬件</a:t>
            </a:r>
            <a:r>
              <a:rPr lang="zh-CN" altLang="en-US" sz="2400"/>
              <a:t>：三个主要组成部分，用</a:t>
            </a:r>
            <a:r>
              <a:rPr lang="zh-CN" altLang="en-US" sz="2400" b="1">
                <a:solidFill>
                  <a:schemeClr val="accent1"/>
                </a:solidFill>
                <a:ea typeface="楷体_GB2312" pitchFamily="49" charset="-122"/>
              </a:rPr>
              <a:t>系统总线</a:t>
            </a:r>
            <a:r>
              <a:rPr lang="zh-CN" altLang="en-US" sz="2400"/>
              <a:t>连接。       </a:t>
            </a:r>
            <a:endParaRPr lang="zh-CN" altLang="en-US" sz="2400">
              <a:latin typeface="Arial" charset="0"/>
            </a:endParaRPr>
          </a:p>
        </p:txBody>
      </p:sp>
      <p:sp>
        <p:nvSpPr>
          <p:cNvPr id="9242" name="Text Box 1050"/>
          <p:cNvSpPr txBox="1">
            <a:spLocks noChangeArrowheads="1"/>
          </p:cNvSpPr>
          <p:nvPr/>
        </p:nvSpPr>
        <p:spPr bwMode="auto">
          <a:xfrm>
            <a:off x="685800" y="3965575"/>
            <a:ext cx="1524000" cy="866775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中央处理机</a:t>
            </a:r>
          </a:p>
          <a:p>
            <a:pPr>
              <a:spcBef>
                <a:spcPct val="50000"/>
              </a:spcBef>
              <a:defRPr/>
            </a:pPr>
            <a:r>
              <a: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    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CPU</a:t>
            </a:r>
          </a:p>
        </p:txBody>
      </p:sp>
      <p:sp>
        <p:nvSpPr>
          <p:cNvPr id="8197" name="Text Box 1051"/>
          <p:cNvSpPr txBox="1">
            <a:spLocks noChangeArrowheads="1"/>
          </p:cNvSpPr>
          <p:nvPr/>
        </p:nvSpPr>
        <p:spPr bwMode="auto">
          <a:xfrm>
            <a:off x="3048000" y="3924300"/>
            <a:ext cx="1212850" cy="866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总线控制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    逻辑</a:t>
            </a:r>
          </a:p>
        </p:txBody>
      </p:sp>
      <p:sp>
        <p:nvSpPr>
          <p:cNvPr id="8198" name="AutoShape 1052"/>
          <p:cNvSpPr>
            <a:spLocks noChangeArrowheads="1"/>
          </p:cNvSpPr>
          <p:nvPr/>
        </p:nvSpPr>
        <p:spPr bwMode="auto">
          <a:xfrm>
            <a:off x="2209800" y="4229100"/>
            <a:ext cx="838200" cy="457200"/>
          </a:xfrm>
          <a:prstGeom prst="leftRightArrow">
            <a:avLst>
              <a:gd name="adj1" fmla="val 50000"/>
              <a:gd name="adj2" fmla="val 3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AutoShape 1053"/>
          <p:cNvSpPr>
            <a:spLocks noChangeArrowheads="1"/>
          </p:cNvSpPr>
          <p:nvPr/>
        </p:nvSpPr>
        <p:spPr bwMode="auto">
          <a:xfrm>
            <a:off x="4267200" y="4152900"/>
            <a:ext cx="1066800" cy="457200"/>
          </a:xfrm>
          <a:prstGeom prst="leftRightArrow">
            <a:avLst>
              <a:gd name="adj1" fmla="val 50000"/>
              <a:gd name="adj2" fmla="val 4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Text Box 1054"/>
          <p:cNvSpPr txBox="1">
            <a:spLocks noChangeArrowheads="1"/>
          </p:cNvSpPr>
          <p:nvPr/>
        </p:nvSpPr>
        <p:spPr bwMode="auto">
          <a:xfrm>
            <a:off x="5334000" y="4991100"/>
            <a:ext cx="83185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接  口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201" name="Text Box 1055"/>
          <p:cNvSpPr txBox="1">
            <a:spLocks noChangeArrowheads="1"/>
          </p:cNvSpPr>
          <p:nvPr/>
        </p:nvSpPr>
        <p:spPr bwMode="auto">
          <a:xfrm>
            <a:off x="5334000" y="4152900"/>
            <a:ext cx="83185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接  口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9248" name="Text Box 1056"/>
          <p:cNvSpPr txBox="1">
            <a:spLocks noChangeArrowheads="1"/>
          </p:cNvSpPr>
          <p:nvPr/>
        </p:nvSpPr>
        <p:spPr bwMode="auto">
          <a:xfrm>
            <a:off x="5334000" y="3314700"/>
            <a:ext cx="963613" cy="409575"/>
          </a:xfrm>
          <a:prstGeom prst="rect">
            <a:avLst/>
          </a:prstGeom>
          <a:noFill/>
          <a:ln w="12700" cap="sq">
            <a:solidFill>
              <a:schemeClr val="accent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存储器</a:t>
            </a:r>
            <a:endParaRPr kumimoji="1" lang="zh-CN" altLang="en-US" sz="2400" dirty="0">
              <a:solidFill>
                <a:srgbClr val="FF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itchFamily="18" charset="0"/>
            </a:endParaRPr>
          </a:p>
        </p:txBody>
      </p:sp>
      <p:sp>
        <p:nvSpPr>
          <p:cNvPr id="8203" name="AutoShape 1057"/>
          <p:cNvSpPr>
            <a:spLocks noChangeArrowheads="1"/>
          </p:cNvSpPr>
          <p:nvPr/>
        </p:nvSpPr>
        <p:spPr bwMode="auto">
          <a:xfrm>
            <a:off x="6172200" y="4152900"/>
            <a:ext cx="838200" cy="457200"/>
          </a:xfrm>
          <a:prstGeom prst="leftRightArrow">
            <a:avLst>
              <a:gd name="adj1" fmla="val 50000"/>
              <a:gd name="adj2" fmla="val 3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AutoShape 1058"/>
          <p:cNvSpPr>
            <a:spLocks noChangeArrowheads="1"/>
          </p:cNvSpPr>
          <p:nvPr/>
        </p:nvSpPr>
        <p:spPr bwMode="auto">
          <a:xfrm rot="5400000">
            <a:off x="4495800" y="4649788"/>
            <a:ext cx="990600" cy="685800"/>
          </a:xfrm>
          <a:custGeom>
            <a:avLst/>
            <a:gdLst>
              <a:gd name="T0" fmla="*/ 1488234743 w 21600"/>
              <a:gd name="T1" fmla="*/ 0 h 21600"/>
              <a:gd name="T2" fmla="*/ 892901662 w 21600"/>
              <a:gd name="T3" fmla="*/ 230443056 h 21600"/>
              <a:gd name="T4" fmla="*/ 0 w 21600"/>
              <a:gd name="T5" fmla="*/ 576140009 h 21600"/>
              <a:gd name="T6" fmla="*/ 892901662 w 21600"/>
              <a:gd name="T7" fmla="*/ 691329263 h 21600"/>
              <a:gd name="T8" fmla="*/ 1785805480 w 21600"/>
              <a:gd name="T9" fmla="*/ 480089718 h 21600"/>
              <a:gd name="T10" fmla="*/ 2083470828 w 21600"/>
              <a:gd name="T11" fmla="*/ 23044305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5" name="AutoShape 1059"/>
          <p:cNvSpPr>
            <a:spLocks noChangeArrowheads="1"/>
          </p:cNvSpPr>
          <p:nvPr/>
        </p:nvSpPr>
        <p:spPr bwMode="auto">
          <a:xfrm rot="16200000" flipV="1">
            <a:off x="4495800" y="3429000"/>
            <a:ext cx="990600" cy="685800"/>
          </a:xfrm>
          <a:custGeom>
            <a:avLst/>
            <a:gdLst>
              <a:gd name="T0" fmla="*/ 1488234743 w 21600"/>
              <a:gd name="T1" fmla="*/ 0 h 21600"/>
              <a:gd name="T2" fmla="*/ 892901662 w 21600"/>
              <a:gd name="T3" fmla="*/ 230443056 h 21600"/>
              <a:gd name="T4" fmla="*/ 0 w 21600"/>
              <a:gd name="T5" fmla="*/ 576140009 h 21600"/>
              <a:gd name="T6" fmla="*/ 892901662 w 21600"/>
              <a:gd name="T7" fmla="*/ 691329263 h 21600"/>
              <a:gd name="T8" fmla="*/ 1785805480 w 21600"/>
              <a:gd name="T9" fmla="*/ 480089718 h 21600"/>
              <a:gd name="T10" fmla="*/ 2083470828 w 21600"/>
              <a:gd name="T11" fmla="*/ 230443056 h 21600"/>
              <a:gd name="T12" fmla="*/ 17694720 60000 65536"/>
              <a:gd name="T13" fmla="*/ 11796480 60000 65536"/>
              <a:gd name="T14" fmla="*/ 11796480 60000 65536"/>
              <a:gd name="T15" fmla="*/ 5898240 60000 65536"/>
              <a:gd name="T16" fmla="*/ 0 60000 65536"/>
              <a:gd name="T17" fmla="*/ 0 60000 65536"/>
              <a:gd name="T18" fmla="*/ 0 w 21600"/>
              <a:gd name="T19" fmla="*/ 14400 h 21600"/>
              <a:gd name="T20" fmla="*/ 18514 w 21600"/>
              <a:gd name="T21" fmla="*/ 21600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5429" y="0"/>
                </a:moveTo>
                <a:lnTo>
                  <a:pt x="9257" y="7200"/>
                </a:lnTo>
                <a:lnTo>
                  <a:pt x="12343" y="7200"/>
                </a:lnTo>
                <a:lnTo>
                  <a:pt x="12343" y="14400"/>
                </a:lnTo>
                <a:lnTo>
                  <a:pt x="0" y="14400"/>
                </a:lnTo>
                <a:lnTo>
                  <a:pt x="0" y="21600"/>
                </a:lnTo>
                <a:lnTo>
                  <a:pt x="18514" y="21600"/>
                </a:lnTo>
                <a:lnTo>
                  <a:pt x="18514" y="7200"/>
                </a:lnTo>
                <a:lnTo>
                  <a:pt x="21600" y="7200"/>
                </a:lnTo>
                <a:lnTo>
                  <a:pt x="15429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AutoShape 1060"/>
          <p:cNvSpPr>
            <a:spLocks noChangeArrowheads="1"/>
          </p:cNvSpPr>
          <p:nvPr/>
        </p:nvSpPr>
        <p:spPr bwMode="auto">
          <a:xfrm>
            <a:off x="6172200" y="4991100"/>
            <a:ext cx="838200" cy="457200"/>
          </a:xfrm>
          <a:prstGeom prst="leftRightArrow">
            <a:avLst>
              <a:gd name="adj1" fmla="val 50000"/>
              <a:gd name="adj2" fmla="val 36667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7" name="Text Box 1061"/>
          <p:cNvSpPr txBox="1">
            <a:spLocks noChangeArrowheads="1"/>
          </p:cNvSpPr>
          <p:nvPr/>
        </p:nvSpPr>
        <p:spPr bwMode="auto">
          <a:xfrm>
            <a:off x="7010400" y="3924300"/>
            <a:ext cx="958850" cy="8667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大容量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latin typeface="Times New Roman" pitchFamily="18" charset="0"/>
              </a:rPr>
              <a:t>存储器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8208" name="Text Box 1062"/>
          <p:cNvSpPr txBox="1">
            <a:spLocks noChangeArrowheads="1"/>
          </p:cNvSpPr>
          <p:nvPr/>
        </p:nvSpPr>
        <p:spPr bwMode="auto">
          <a:xfrm>
            <a:off x="7010400" y="4991100"/>
            <a:ext cx="1143000" cy="40957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en-US" sz="2000">
                <a:latin typeface="Times New Roman" pitchFamily="18" charset="0"/>
              </a:rPr>
              <a:t>I/O</a:t>
            </a:r>
            <a:r>
              <a:rPr kumimoji="1" lang="zh-CN" altLang="en-US" sz="2000">
                <a:latin typeface="Times New Roman" pitchFamily="18" charset="0"/>
              </a:rPr>
              <a:t>设备</a:t>
            </a:r>
          </a:p>
        </p:txBody>
      </p:sp>
      <p:sp>
        <p:nvSpPr>
          <p:cNvPr id="8209" name="Rectangle 1063"/>
          <p:cNvSpPr>
            <a:spLocks noChangeArrowheads="1"/>
          </p:cNvSpPr>
          <p:nvPr/>
        </p:nvSpPr>
        <p:spPr bwMode="auto">
          <a:xfrm>
            <a:off x="6705600" y="3657600"/>
            <a:ext cx="1676400" cy="2514600"/>
          </a:xfrm>
          <a:prstGeom prst="rect">
            <a:avLst/>
          </a:prstGeom>
          <a:noFill/>
          <a:ln w="12700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56" name="Text Box 1064"/>
          <p:cNvSpPr txBox="1">
            <a:spLocks noChangeArrowheads="1"/>
          </p:cNvSpPr>
          <p:nvPr/>
        </p:nvSpPr>
        <p:spPr bwMode="auto">
          <a:xfrm>
            <a:off x="6934200" y="5715000"/>
            <a:ext cx="13112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en-US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I/O</a:t>
            </a:r>
            <a:r>
              <a: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子系统</a:t>
            </a:r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8211" name="Text Box 1065"/>
          <p:cNvSpPr txBox="1">
            <a:spLocks noChangeArrowheads="1"/>
          </p:cNvSpPr>
          <p:nvPr/>
        </p:nvSpPr>
        <p:spPr bwMode="auto">
          <a:xfrm>
            <a:off x="4267200" y="4953000"/>
            <a:ext cx="458788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eaVert"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chemeClr val="accent1"/>
                </a:solidFill>
                <a:latin typeface="Times New Roman" pitchFamily="18" charset="0"/>
                <a:ea typeface="楷体_GB2312" pitchFamily="49" charset="-122"/>
              </a:rPr>
              <a:t>系统总线</a:t>
            </a:r>
            <a:endParaRPr kumimoji="1" lang="zh-CN" altLang="en-US" sz="2000">
              <a:latin typeface="Times New Roman" pitchFamily="18" charset="0"/>
            </a:endParaRPr>
          </a:p>
        </p:txBody>
      </p:sp>
      <p:sp>
        <p:nvSpPr>
          <p:cNvPr id="9260" name="Rectangle 10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z="4400">
                <a:latin typeface="Arial" charset="0"/>
              </a:rPr>
              <a:t> </a:t>
            </a:r>
            <a:r>
              <a:rPr lang="zh-CN" altLang="en-US" sz="4400" b="0"/>
              <a:t>2.2	计算机系统构成</a:t>
            </a:r>
            <a:endParaRPr lang="zh-CN" altLang="en-US">
              <a:effectLst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1CC9BF-47F7-4848-8D5E-9CFF48C4CC51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9219" name="Text Box 8"/>
          <p:cNvSpPr txBox="1">
            <a:spLocks noChangeArrowheads="1"/>
          </p:cNvSpPr>
          <p:nvPr/>
        </p:nvSpPr>
        <p:spPr bwMode="auto">
          <a:xfrm>
            <a:off x="755650" y="3284538"/>
            <a:ext cx="754380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endParaRPr lang="zh-CN" altLang="en-US" sz="2800" b="1" u="sng" dirty="0">
              <a:latin typeface="Times New Roman" pitchFamily="18" charset="0"/>
            </a:endParaRPr>
          </a:p>
          <a:p>
            <a:pPr algn="just"/>
            <a:r>
              <a:rPr lang="zh-CN" altLang="en-US" sz="2400" b="1" u="sng" dirty="0">
                <a:latin typeface="Times New Roman" pitchFamily="18" charset="0"/>
              </a:rPr>
              <a:t>软件</a:t>
            </a:r>
            <a:r>
              <a:rPr lang="zh-CN" altLang="en-US" sz="2400" dirty="0">
                <a:latin typeface="Times New Roman" pitchFamily="18" charset="0"/>
              </a:rPr>
              <a:t>： </a:t>
            </a:r>
          </a:p>
          <a:p>
            <a:pPr algn="just"/>
            <a:r>
              <a:rPr lang="zh-CN" altLang="en-US" sz="2400" dirty="0">
                <a:latin typeface="Times New Roman" pitchFamily="18" charset="0"/>
              </a:rPr>
              <a:t>               系统软件（核心是操作系统</a:t>
            </a:r>
            <a:r>
              <a:rPr lang="en-US" altLang="zh-CN" sz="2400" dirty="0">
                <a:latin typeface="Times New Roman" pitchFamily="18" charset="0"/>
              </a:rPr>
              <a:t>OS）</a:t>
            </a:r>
          </a:p>
          <a:p>
            <a:pPr algn="just"/>
            <a:r>
              <a:rPr lang="en-US" altLang="zh-CN" sz="2400" dirty="0">
                <a:latin typeface="Times New Roman" pitchFamily="18" charset="0"/>
              </a:rPr>
              <a:t>                              </a:t>
            </a:r>
            <a:r>
              <a:rPr lang="zh-CN" altLang="en-US" sz="2400" dirty="0">
                <a:latin typeface="Times New Roman" pitchFamily="18" charset="0"/>
              </a:rPr>
              <a:t>    </a:t>
            </a:r>
            <a:r>
              <a:rPr lang="en-US" altLang="en-US" sz="2400" b="1" dirty="0">
                <a:solidFill>
                  <a:srgbClr val="FF0000"/>
                </a:solidFill>
                <a:latin typeface="Times New Roman" pitchFamily="18" charset="0"/>
              </a:rPr>
              <a:t>M</a:t>
            </a:r>
            <a:r>
              <a:rPr lang="en-US" altLang="en-US" sz="2400" dirty="0">
                <a:latin typeface="Times New Roman" pitchFamily="18" charset="0"/>
              </a:rPr>
              <a:t>ASM.EXE           </a:t>
            </a:r>
            <a:r>
              <a:rPr lang="en-US" altLang="en-US" sz="2400" b="1" dirty="0">
                <a:solidFill>
                  <a:schemeClr val="accent2"/>
                </a:solidFill>
                <a:latin typeface="Times New Roman" pitchFamily="18" charset="0"/>
              </a:rPr>
              <a:t>TASM.EXE</a:t>
            </a:r>
            <a:endParaRPr lang="en-US" altLang="en-US" sz="2400" b="1" dirty="0">
              <a:latin typeface="Times New Roman" pitchFamily="18" charset="0"/>
            </a:endParaRPr>
          </a:p>
          <a:p>
            <a:pPr algn="just"/>
            <a:r>
              <a:rPr lang="en-US" altLang="en-US" sz="2400" dirty="0">
                <a:latin typeface="Times New Roman" pitchFamily="18" charset="0"/>
              </a:rPr>
              <a:t>                                  LINK.EXE              </a:t>
            </a:r>
            <a:r>
              <a:rPr lang="en-US" altLang="en-US" sz="2400" dirty="0">
                <a:solidFill>
                  <a:schemeClr val="accent2"/>
                </a:solidFill>
                <a:latin typeface="Times New Roman" pitchFamily="18" charset="0"/>
              </a:rPr>
              <a:t>TLINK.EXE</a:t>
            </a:r>
          </a:p>
          <a:p>
            <a:pPr algn="just"/>
            <a:r>
              <a:rPr lang="en-US" altLang="en-US" sz="2400" dirty="0">
                <a:solidFill>
                  <a:schemeClr val="accent2"/>
                </a:solidFill>
                <a:latin typeface="Times New Roman" pitchFamily="18" charset="0"/>
              </a:rPr>
              <a:t>                                  </a:t>
            </a:r>
            <a:r>
              <a:rPr lang="en-US" altLang="en-US" sz="2400" dirty="0">
                <a:latin typeface="Times New Roman" pitchFamily="18" charset="0"/>
              </a:rPr>
              <a:t>DEBUG.EXE</a:t>
            </a:r>
          </a:p>
          <a:p>
            <a:pPr algn="just"/>
            <a:r>
              <a:rPr lang="en-US" altLang="en-US" sz="2400" dirty="0">
                <a:latin typeface="Times New Roman" pitchFamily="18" charset="0"/>
              </a:rPr>
              <a:t>               </a:t>
            </a:r>
            <a:r>
              <a:rPr lang="zh-CN" altLang="en-US" sz="2400" dirty="0">
                <a:latin typeface="Times New Roman" pitchFamily="18" charset="0"/>
              </a:rPr>
              <a:t>用户软件</a:t>
            </a:r>
            <a:r>
              <a:rPr lang="en-US" altLang="en-US" sz="2400" dirty="0">
                <a:latin typeface="Times New Roman" pitchFamily="18" charset="0"/>
              </a:rPr>
              <a:t>    </a:t>
            </a:r>
            <a:r>
              <a:rPr lang="en-US" altLang="zh-CN" sz="2400" dirty="0">
                <a:latin typeface="Times New Roman" pitchFamily="18" charset="0"/>
              </a:rPr>
              <a:t>EDIT.COM</a:t>
            </a:r>
            <a:r>
              <a:rPr lang="en-US" altLang="en-US" sz="2400" dirty="0">
                <a:latin typeface="Times New Roman" pitchFamily="18" charset="0"/>
              </a:rPr>
              <a:t>                           </a:t>
            </a:r>
          </a:p>
          <a:p>
            <a:pPr algn="just"/>
            <a:r>
              <a:rPr lang="en-US" altLang="en-US" sz="2400" dirty="0">
                <a:latin typeface="Times New Roman" pitchFamily="18" charset="0"/>
              </a:rPr>
              <a:t>                                 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9220" name="AutoShape 10"/>
          <p:cNvSpPr>
            <a:spLocks/>
          </p:cNvSpPr>
          <p:nvPr/>
        </p:nvSpPr>
        <p:spPr bwMode="auto">
          <a:xfrm>
            <a:off x="1752600" y="4149725"/>
            <a:ext cx="76200" cy="1828800"/>
          </a:xfrm>
          <a:prstGeom prst="leftBrace">
            <a:avLst>
              <a:gd name="adj1" fmla="val 20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1" name="Oval 14"/>
          <p:cNvSpPr>
            <a:spLocks noChangeArrowheads="1"/>
          </p:cNvSpPr>
          <p:nvPr/>
        </p:nvSpPr>
        <p:spPr bwMode="auto">
          <a:xfrm>
            <a:off x="1259632" y="1196752"/>
            <a:ext cx="6858000" cy="14224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zh-CN" altLang="en-US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222" name="Text Box 16"/>
          <p:cNvSpPr txBox="1">
            <a:spLocks noChangeArrowheads="1"/>
          </p:cNvSpPr>
          <p:nvPr/>
        </p:nvSpPr>
        <p:spPr bwMode="auto">
          <a:xfrm>
            <a:off x="2286000" y="1371600"/>
            <a:ext cx="5323893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dirty="0">
                <a:latin typeface="Times New Roman" pitchFamily="18" charset="0"/>
              </a:rPr>
              <a:t>   CPU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采用</a:t>
            </a:r>
            <a:r>
              <a:rPr lang="zh-CN" altLang="en-US" sz="2400" dirty="0">
                <a:latin typeface="Times New Roman" pitchFamily="18" charset="0"/>
              </a:rPr>
              <a:t>808</a:t>
            </a:r>
            <a:r>
              <a:rPr lang="en-US" altLang="zh-CN" sz="2400" dirty="0">
                <a:latin typeface="Times New Roman" pitchFamily="18" charset="0"/>
              </a:rPr>
              <a:t>6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芯片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机器字长</a:t>
            </a:r>
            <a:r>
              <a:rPr lang="zh-CN" altLang="en-US" sz="2400" dirty="0">
                <a:latin typeface="Times New Roman" pitchFamily="18" charset="0"/>
              </a:rPr>
              <a:t>16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位</a:t>
            </a:r>
            <a:r>
              <a:rPr lang="zh-CN" altLang="en-US" sz="2400" dirty="0">
                <a:latin typeface="Times New Roman" pitchFamily="18" charset="0"/>
              </a:rPr>
              <a:t>，</a:t>
            </a:r>
          </a:p>
          <a:p>
            <a:r>
              <a:rPr lang="zh-CN" altLang="en-US" sz="2400" dirty="0">
                <a:latin typeface="Times New Roman" pitchFamily="18" charset="0"/>
              </a:rPr>
              <a:t>         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数据线</a:t>
            </a:r>
            <a:r>
              <a:rPr lang="en-US" altLang="zh-CN" sz="2400" dirty="0">
                <a:latin typeface="Times New Roman" pitchFamily="18" charset="0"/>
              </a:rPr>
              <a:t>16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根</a:t>
            </a:r>
            <a:r>
              <a:rPr lang="zh-CN" altLang="en-US" sz="2400" dirty="0">
                <a:latin typeface="Times New Roman" pitchFamily="18" charset="0"/>
              </a:rPr>
              <a:t>，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地址线</a:t>
            </a:r>
            <a:r>
              <a:rPr lang="zh-CN" altLang="en-US" sz="2400" dirty="0">
                <a:latin typeface="Times New Roman" pitchFamily="18" charset="0"/>
              </a:rPr>
              <a:t>20</a:t>
            </a:r>
            <a:r>
              <a:rPr lang="zh-CN" altLang="en-US" sz="2400" dirty="0">
                <a:latin typeface="Times New Roman" pitchFamily="18" charset="0"/>
                <a:ea typeface="楷体_GB2312" pitchFamily="49" charset="-122"/>
              </a:rPr>
              <a:t>根</a:t>
            </a:r>
            <a:r>
              <a:rPr lang="zh-CN" altLang="en-US" sz="2400" dirty="0">
                <a:latin typeface="Times New Roman" pitchFamily="18" charset="0"/>
              </a:rPr>
              <a:t>，</a:t>
            </a:r>
          </a:p>
          <a:p>
            <a:r>
              <a:rPr lang="zh-CN" altLang="en-US" sz="2400" dirty="0">
                <a:latin typeface="Times New Roman" pitchFamily="18" charset="0"/>
              </a:rPr>
              <a:t>           1</a:t>
            </a:r>
            <a:r>
              <a:rPr lang="en-US" altLang="zh-CN" sz="2400" dirty="0">
                <a:latin typeface="Times New Roman" pitchFamily="18" charset="0"/>
              </a:rPr>
              <a:t>M RAM， 40K ROM</a:t>
            </a:r>
            <a:endParaRPr kumimoji="1" lang="zh-CN" altLang="en-US" sz="2400" dirty="0">
              <a:latin typeface="Times New Roman" pitchFamily="18" charset="0"/>
            </a:endParaRPr>
          </a:p>
        </p:txBody>
      </p:sp>
      <p:sp>
        <p:nvSpPr>
          <p:cNvPr id="9223" name="Text Box 17"/>
          <p:cNvSpPr txBox="1">
            <a:spLocks noChangeArrowheads="1"/>
          </p:cNvSpPr>
          <p:nvPr/>
        </p:nvSpPr>
        <p:spPr bwMode="auto">
          <a:xfrm>
            <a:off x="3810000" y="609600"/>
            <a:ext cx="1622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latin typeface="Times New Roman" pitchFamily="18" charset="0"/>
              </a:rPr>
              <a:t>IBM  PC</a:t>
            </a:r>
            <a:r>
              <a:rPr kumimoji="1" lang="en-US" altLang="zh-CN" sz="2400">
                <a:latin typeface="Times New Roman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6EB540C-B75A-457E-BD6D-67EA255D5293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auto">
          <a:xfrm>
            <a:off x="609600" y="304800"/>
            <a:ext cx="7772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>
              <a:defRPr/>
            </a:pPr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2.3</a:t>
            </a:r>
            <a:r>
              <a:rPr kumimoji="1" lang="zh-CN" altLang="en-US" sz="36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 中央处理机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-36512" y="1295531"/>
            <a:ext cx="9144000" cy="5229813"/>
            <a:chOff x="0" y="936037"/>
            <a:chExt cx="9144000" cy="522981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936037"/>
              <a:ext cx="9144000" cy="4985926"/>
            </a:xfrm>
            <a:prstGeom prst="rect">
              <a:avLst/>
            </a:prstGeom>
          </p:spPr>
        </p:pic>
        <p:sp>
          <p:nvSpPr>
            <p:cNvPr id="10245" name="AutoShape 9"/>
            <p:cNvSpPr>
              <a:spLocks noChangeArrowheads="1"/>
            </p:cNvSpPr>
            <p:nvPr/>
          </p:nvSpPr>
          <p:spPr bwMode="auto">
            <a:xfrm>
              <a:off x="8172400" y="4797425"/>
              <a:ext cx="971600" cy="1368425"/>
            </a:xfrm>
            <a:prstGeom prst="wedgeRoundRectCallout">
              <a:avLst>
                <a:gd name="adj1" fmla="val -354459"/>
                <a:gd name="adj2" fmla="val -123904"/>
                <a:gd name="adj3" fmla="val 16667"/>
              </a:avLst>
            </a:prstGeom>
            <a:solidFill>
              <a:srgbClr val="FF3300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p:sp>
          <p:nvSpPr>
            <p:cNvPr id="10246" name="Text Box 10"/>
            <p:cNvSpPr txBox="1">
              <a:spLocks noChangeArrowheads="1"/>
            </p:cNvSpPr>
            <p:nvPr/>
          </p:nvSpPr>
          <p:spPr bwMode="auto">
            <a:xfrm>
              <a:off x="8172400" y="4978973"/>
              <a:ext cx="971600" cy="92333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b="1" dirty="0"/>
                <a:t>偏移</a:t>
              </a:r>
              <a:br>
                <a:rPr lang="en-US" altLang="zh-CN" b="1" dirty="0"/>
              </a:br>
              <a:r>
                <a:rPr lang="zh-CN" altLang="en-US" b="1" dirty="0"/>
                <a:t>地址</a:t>
              </a:r>
              <a:br>
                <a:rPr lang="en-US" altLang="zh-CN" b="1" dirty="0"/>
              </a:br>
              <a:r>
                <a:rPr lang="zh-CN" altLang="en-US" b="1" dirty="0"/>
                <a:t>寄存器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CCE95C-CC59-4325-BDCA-E849F6F03C0D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3200" b="0"/>
              <a:t>80x86 CPU</a:t>
            </a:r>
            <a:r>
              <a:rPr lang="zh-CN" altLang="en-US" sz="3200" b="0"/>
              <a:t>组成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5288" y="2997200"/>
            <a:ext cx="8077200" cy="308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/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算术逻辑部件</a:t>
            </a:r>
            <a:r>
              <a:rPr lang="zh-CN" altLang="en-US" sz="2800">
                <a:latin typeface="Times New Roman" pitchFamily="18" charset="0"/>
              </a:rPr>
              <a:t>（</a:t>
            </a:r>
            <a:r>
              <a:rPr lang="en-US" altLang="zh-CN" sz="2800">
                <a:latin typeface="Times New Roman" pitchFamily="18" charset="0"/>
              </a:rPr>
              <a:t>ALU）：</a:t>
            </a:r>
            <a:r>
              <a:rPr lang="zh-CN" altLang="en-US" sz="2800">
                <a:latin typeface="Times New Roman" pitchFamily="18" charset="0"/>
              </a:rPr>
              <a:t>进行算术与逻辑运算。</a:t>
            </a:r>
          </a:p>
          <a:p>
            <a:pPr algn="just"/>
            <a:r>
              <a:rPr lang="zh-CN" altLang="en-US" sz="2800">
                <a:solidFill>
                  <a:schemeClr val="hlink"/>
                </a:solidFill>
                <a:latin typeface="Times New Roman" pitchFamily="18" charset="0"/>
              </a:rPr>
              <a:t>控制逻辑</a:t>
            </a:r>
            <a:r>
              <a:rPr lang="zh-CN" altLang="en-US" sz="2800">
                <a:latin typeface="Times New Roman" pitchFamily="18" charset="0"/>
              </a:rPr>
              <a:t>：负责全机的控制，包括：取指令、指令译码、取操作数、发出执行指令的命令、存结果和对总线和</a:t>
            </a:r>
            <a:r>
              <a:rPr lang="en-US" altLang="zh-CN" sz="2800">
                <a:latin typeface="Times New Roman" pitchFamily="18" charset="0"/>
              </a:rPr>
              <a:t>I/O</a:t>
            </a:r>
            <a:r>
              <a:rPr lang="zh-CN" altLang="en-US" sz="2800">
                <a:latin typeface="Times New Roman" pitchFamily="18" charset="0"/>
              </a:rPr>
              <a:t>的传送控制。</a:t>
            </a:r>
          </a:p>
          <a:p>
            <a:pPr algn="just"/>
            <a:r>
              <a:rPr lang="zh-CN" altLang="en-US" sz="2800" b="1">
                <a:solidFill>
                  <a:schemeClr val="hlink"/>
                </a:solidFill>
                <a:latin typeface="Times New Roman" pitchFamily="18" charset="0"/>
              </a:rPr>
              <a:t>工作寄存器</a:t>
            </a:r>
            <a:r>
              <a:rPr lang="zh-CN" altLang="en-US" sz="2800">
                <a:latin typeface="Times New Roman" pitchFamily="18" charset="0"/>
              </a:rPr>
              <a:t>：用来存放计算过程中所需的或所得到的各种信息，包括：操作数地址、操作数及运算的中间结果等。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2771775" y="1484313"/>
            <a:ext cx="3200400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>
                <a:latin typeface="Times New Roman" pitchFamily="18" charset="0"/>
              </a:rPr>
              <a:t>算术逻辑部件</a:t>
            </a:r>
            <a:r>
              <a:rPr lang="en-US" altLang="zh-CN" sz="2400">
                <a:latin typeface="Times New Roman" pitchFamily="18" charset="0"/>
              </a:rPr>
              <a:t>ALU</a:t>
            </a:r>
          </a:p>
          <a:p>
            <a:r>
              <a:rPr lang="zh-CN" altLang="en-US" sz="2400">
                <a:latin typeface="Times New Roman" pitchFamily="18" charset="0"/>
              </a:rPr>
              <a:t>控制逻辑</a:t>
            </a:r>
          </a:p>
          <a:p>
            <a:r>
              <a:rPr lang="zh-CN" altLang="en-US" sz="2400">
                <a:latin typeface="Times New Roman" pitchFamily="18" charset="0"/>
              </a:rPr>
              <a:t>工作寄存器（14个）</a:t>
            </a:r>
          </a:p>
        </p:txBody>
      </p:sp>
      <p:sp>
        <p:nvSpPr>
          <p:cNvPr id="11270" name="AutoShape 6"/>
          <p:cNvSpPr>
            <a:spLocks/>
          </p:cNvSpPr>
          <p:nvPr/>
        </p:nvSpPr>
        <p:spPr bwMode="auto">
          <a:xfrm>
            <a:off x="2619375" y="1560513"/>
            <a:ext cx="76200" cy="990600"/>
          </a:xfrm>
          <a:prstGeom prst="leftBrace">
            <a:avLst>
              <a:gd name="adj1" fmla="val 10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指南针设计模板">
  <a:themeElements>
    <a:clrScheme name="指南针设计模板 10">
      <a:dk1>
        <a:srgbClr val="080808"/>
      </a:dk1>
      <a:lt1>
        <a:srgbClr val="FAE6F0"/>
      </a:lt1>
      <a:dk2>
        <a:srgbClr val="FBCDFF"/>
      </a:dk2>
      <a:lt2>
        <a:srgbClr val="005A58"/>
      </a:lt2>
      <a:accent1>
        <a:srgbClr val="790082"/>
      </a:accent1>
      <a:accent2>
        <a:srgbClr val="BE9DCB"/>
      </a:accent2>
      <a:accent3>
        <a:srgbClr val="FCF0F6"/>
      </a:accent3>
      <a:accent4>
        <a:srgbClr val="060606"/>
      </a:accent4>
      <a:accent5>
        <a:srgbClr val="BEAAC1"/>
      </a:accent5>
      <a:accent6>
        <a:srgbClr val="AC8EB8"/>
      </a:accent6>
      <a:hlink>
        <a:srgbClr val="9933FF"/>
      </a:hlink>
      <a:folHlink>
        <a:srgbClr val="CC9900"/>
      </a:folHlink>
    </a:clrScheme>
    <a:fontScheme name="指南针设计模板">
      <a:majorFont>
        <a:latin typeface="Comic Sans MS"/>
        <a:ea typeface="隶书"/>
        <a:cs typeface=""/>
      </a:majorFont>
      <a:minorFont>
        <a:latin typeface="Comic Sans MS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指南针设计模板 1">
        <a:dk1>
          <a:srgbClr val="993366"/>
        </a:dk1>
        <a:lt1>
          <a:srgbClr val="FFFFFF"/>
        </a:lt1>
        <a:dk2>
          <a:srgbClr val="000000"/>
        </a:dk2>
        <a:lt2>
          <a:srgbClr val="808080"/>
        </a:lt2>
        <a:accent1>
          <a:srgbClr val="FFFFCC"/>
        </a:accent1>
        <a:accent2>
          <a:srgbClr val="CC99FF"/>
        </a:accent2>
        <a:accent3>
          <a:srgbClr val="FFFFFF"/>
        </a:accent3>
        <a:accent4>
          <a:srgbClr val="822A56"/>
        </a:accent4>
        <a:accent5>
          <a:srgbClr val="FFFFE2"/>
        </a:accent5>
        <a:accent6>
          <a:srgbClr val="B98AE7"/>
        </a:accent6>
        <a:hlink>
          <a:srgbClr val="9900CC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指南针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DDDDD"/>
        </a:accent1>
        <a:accent2>
          <a:srgbClr val="A3A3FF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9393E7"/>
        </a:accent6>
        <a:hlink>
          <a:srgbClr val="660066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指南针设计模板 3">
        <a:dk1>
          <a:srgbClr val="777777"/>
        </a:dk1>
        <a:lt1>
          <a:srgbClr val="EAEAEA"/>
        </a:lt1>
        <a:dk2>
          <a:srgbClr val="DDDDDD"/>
        </a:dk2>
        <a:lt2>
          <a:srgbClr val="333333"/>
        </a:lt2>
        <a:accent1>
          <a:srgbClr val="CC99FF"/>
        </a:accent1>
        <a:accent2>
          <a:srgbClr val="969696"/>
        </a:accent2>
        <a:accent3>
          <a:srgbClr val="F3F3F3"/>
        </a:accent3>
        <a:accent4>
          <a:srgbClr val="656565"/>
        </a:accent4>
        <a:accent5>
          <a:srgbClr val="E2CAFF"/>
        </a:accent5>
        <a:accent6>
          <a:srgbClr val="878787"/>
        </a:accent6>
        <a:hlink>
          <a:srgbClr val="660066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指南针设计模板 4">
        <a:dk1>
          <a:srgbClr val="58572B"/>
        </a:dk1>
        <a:lt1>
          <a:srgbClr val="FFEBEB"/>
        </a:lt1>
        <a:dk2>
          <a:srgbClr val="E4C7F1"/>
        </a:dk2>
        <a:lt2>
          <a:srgbClr val="808080"/>
        </a:lt2>
        <a:accent1>
          <a:srgbClr val="CCCC99"/>
        </a:accent1>
        <a:accent2>
          <a:srgbClr val="FFFFCC"/>
        </a:accent2>
        <a:accent3>
          <a:srgbClr val="FFF3F3"/>
        </a:accent3>
        <a:accent4>
          <a:srgbClr val="4A4923"/>
        </a:accent4>
        <a:accent5>
          <a:srgbClr val="E2E2CA"/>
        </a:accent5>
        <a:accent6>
          <a:srgbClr val="E7E7B9"/>
        </a:accent6>
        <a:hlink>
          <a:srgbClr val="A833FF"/>
        </a:hlink>
        <a:folHlink>
          <a:srgbClr val="66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指南针设计模板 5">
        <a:dk1>
          <a:srgbClr val="660066"/>
        </a:dk1>
        <a:lt1>
          <a:srgbClr val="CCECFF"/>
        </a:lt1>
        <a:dk2>
          <a:srgbClr val="000000"/>
        </a:dk2>
        <a:lt2>
          <a:srgbClr val="808080"/>
        </a:lt2>
        <a:accent1>
          <a:srgbClr val="EAEAEA"/>
        </a:accent1>
        <a:accent2>
          <a:srgbClr val="660066"/>
        </a:accent2>
        <a:accent3>
          <a:srgbClr val="E2F4FF"/>
        </a:accent3>
        <a:accent4>
          <a:srgbClr val="560056"/>
        </a:accent4>
        <a:accent5>
          <a:srgbClr val="F3F3F3"/>
        </a:accent5>
        <a:accent6>
          <a:srgbClr val="5C005C"/>
        </a:accent6>
        <a:hlink>
          <a:srgbClr val="7E809E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指南针设计模板 6">
        <a:dk1>
          <a:srgbClr val="660066"/>
        </a:dk1>
        <a:lt1>
          <a:srgbClr val="FFFFF5"/>
        </a:lt1>
        <a:dk2>
          <a:srgbClr val="E4C6E4"/>
        </a:dk2>
        <a:lt2>
          <a:srgbClr val="336699"/>
        </a:lt2>
        <a:accent1>
          <a:srgbClr val="E1BAE8"/>
        </a:accent1>
        <a:accent2>
          <a:srgbClr val="9966FF"/>
        </a:accent2>
        <a:accent3>
          <a:srgbClr val="FFFFF9"/>
        </a:accent3>
        <a:accent4>
          <a:srgbClr val="560056"/>
        </a:accent4>
        <a:accent5>
          <a:srgbClr val="EED9F2"/>
        </a:accent5>
        <a:accent6>
          <a:srgbClr val="8A5CE7"/>
        </a:accent6>
        <a:hlink>
          <a:srgbClr val="9900CC"/>
        </a:hlink>
        <a:folHlink>
          <a:srgbClr val="66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指南针设计模板 7">
        <a:dk1>
          <a:srgbClr val="641E41"/>
        </a:dk1>
        <a:lt1>
          <a:srgbClr val="F5E6FF"/>
        </a:lt1>
        <a:dk2>
          <a:srgbClr val="DDDDDD"/>
        </a:dk2>
        <a:lt2>
          <a:srgbClr val="3E3E5C"/>
        </a:lt2>
        <a:accent1>
          <a:srgbClr val="E6C8C8"/>
        </a:accent1>
        <a:accent2>
          <a:srgbClr val="FF9933"/>
        </a:accent2>
        <a:accent3>
          <a:srgbClr val="F9F0FF"/>
        </a:accent3>
        <a:accent4>
          <a:srgbClr val="541836"/>
        </a:accent4>
        <a:accent5>
          <a:srgbClr val="F0E0E0"/>
        </a:accent5>
        <a:accent6>
          <a:srgbClr val="E78A2D"/>
        </a:accent6>
        <a:hlink>
          <a:srgbClr val="9900FF"/>
        </a:hlink>
        <a:folHlink>
          <a:srgbClr val="FF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指南针设计模板 8">
        <a:dk1>
          <a:srgbClr val="666666"/>
        </a:dk1>
        <a:lt1>
          <a:srgbClr val="FEF3D6"/>
        </a:lt1>
        <a:dk2>
          <a:srgbClr val="3A003A"/>
        </a:dk2>
        <a:lt2>
          <a:srgbClr val="808080"/>
        </a:lt2>
        <a:accent1>
          <a:srgbClr val="E3C1D7"/>
        </a:accent1>
        <a:accent2>
          <a:srgbClr val="C0C0C0"/>
        </a:accent2>
        <a:accent3>
          <a:srgbClr val="FEF8E8"/>
        </a:accent3>
        <a:accent4>
          <a:srgbClr val="565656"/>
        </a:accent4>
        <a:accent5>
          <a:srgbClr val="EFDDE8"/>
        </a:accent5>
        <a:accent6>
          <a:srgbClr val="AEAEAE"/>
        </a:accent6>
        <a:hlink>
          <a:srgbClr val="660066"/>
        </a:hlink>
        <a:folHlink>
          <a:srgbClr val="FF99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指南针设计模板 9">
        <a:dk1>
          <a:srgbClr val="333333"/>
        </a:dk1>
        <a:lt1>
          <a:srgbClr val="E6E1FF"/>
        </a:lt1>
        <a:dk2>
          <a:srgbClr val="E8CDFF"/>
        </a:dk2>
        <a:lt2>
          <a:srgbClr val="003366"/>
        </a:lt2>
        <a:accent1>
          <a:srgbClr val="C0C0C0"/>
        </a:accent1>
        <a:accent2>
          <a:srgbClr val="9933FF"/>
        </a:accent2>
        <a:accent3>
          <a:srgbClr val="F0EEFF"/>
        </a:accent3>
        <a:accent4>
          <a:srgbClr val="2A2A2A"/>
        </a:accent4>
        <a:accent5>
          <a:srgbClr val="DCDCDC"/>
        </a:accent5>
        <a:accent6>
          <a:srgbClr val="8A2DE7"/>
        </a:accent6>
        <a:hlink>
          <a:srgbClr val="660066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指南针设计模板 10">
        <a:dk1>
          <a:srgbClr val="080808"/>
        </a:dk1>
        <a:lt1>
          <a:srgbClr val="FAE6F0"/>
        </a:lt1>
        <a:dk2>
          <a:srgbClr val="FBCDFF"/>
        </a:dk2>
        <a:lt2>
          <a:srgbClr val="005A58"/>
        </a:lt2>
        <a:accent1>
          <a:srgbClr val="790082"/>
        </a:accent1>
        <a:accent2>
          <a:srgbClr val="BE9DCB"/>
        </a:accent2>
        <a:accent3>
          <a:srgbClr val="FCF0F6"/>
        </a:accent3>
        <a:accent4>
          <a:srgbClr val="060606"/>
        </a:accent4>
        <a:accent5>
          <a:srgbClr val="BEAAC1"/>
        </a:accent5>
        <a:accent6>
          <a:srgbClr val="AC8EB8"/>
        </a:accent6>
        <a:hlink>
          <a:srgbClr val="9933FF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指南针设计模板</Template>
  <TotalTime>2721</TotalTime>
  <Words>1641</Words>
  <Application>Microsoft Office PowerPoint</Application>
  <PresentationFormat>全屏显示(4:3)</PresentationFormat>
  <Paragraphs>233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仿宋_GB2312</vt:lpstr>
      <vt:lpstr>楷体_GB2312</vt:lpstr>
      <vt:lpstr>隶书</vt:lpstr>
      <vt:lpstr>Arial</vt:lpstr>
      <vt:lpstr>Comic Sans MS</vt:lpstr>
      <vt:lpstr>Times New Roman</vt:lpstr>
      <vt:lpstr>Webdings</vt:lpstr>
      <vt:lpstr>Wingdings</vt:lpstr>
      <vt:lpstr>指南针设计模板</vt:lpstr>
      <vt:lpstr>图表</vt:lpstr>
      <vt:lpstr>汇编语言程序设计</vt:lpstr>
      <vt:lpstr>PowerPoint 演示文稿</vt:lpstr>
      <vt:lpstr> 2.1 80x86微处理器</vt:lpstr>
      <vt:lpstr> 2.2 计算机系统构成</vt:lpstr>
      <vt:lpstr>PowerPoint 演示文稿</vt:lpstr>
      <vt:lpstr> 2.2 计算机系统构成</vt:lpstr>
      <vt:lpstr>PowerPoint 演示文稿</vt:lpstr>
      <vt:lpstr>PowerPoint 演示文稿</vt:lpstr>
      <vt:lpstr>80x86 CPU组成</vt:lpstr>
      <vt:lpstr>80x86寄存器组</vt:lpstr>
      <vt:lpstr>通用寄存器示意图</vt:lpstr>
      <vt:lpstr>数据寄存器</vt:lpstr>
      <vt:lpstr>指针及变址寄存器</vt:lpstr>
      <vt:lpstr>关于通用寄存器的说明</vt:lpstr>
      <vt:lpstr>专用寄存器</vt:lpstr>
      <vt:lpstr>寄存器、标志位示例</vt:lpstr>
      <vt:lpstr>关于专用寄存器的说明</vt:lpstr>
      <vt:lpstr>段寄存器</vt:lpstr>
      <vt:lpstr>段的概念</vt:lpstr>
      <vt:lpstr>2.4   存储器</vt:lpstr>
      <vt:lpstr>寄存器与存储器的比较</vt:lpstr>
      <vt:lpstr>存储器的数据存放方式</vt:lpstr>
      <vt:lpstr>存储器的数据存放方式</vt:lpstr>
      <vt:lpstr>访问字节和字（偶地址访问）</vt:lpstr>
      <vt:lpstr>存储单元的地址和内容</vt:lpstr>
      <vt:lpstr>第二章作业</vt:lpstr>
    </vt:vector>
  </TitlesOfParts>
  <Company>计算机系应用组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</dc:title>
  <dc:creator>毛希平</dc:creator>
  <cp:lastModifiedBy>颖 鞠</cp:lastModifiedBy>
  <cp:revision>116</cp:revision>
  <dcterms:created xsi:type="dcterms:W3CDTF">2000-09-12T08:02:14Z</dcterms:created>
  <dcterms:modified xsi:type="dcterms:W3CDTF">2024-09-05T14:45:29Z</dcterms:modified>
</cp:coreProperties>
</file>