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3"/>
  </p:notesMasterIdLst>
  <p:handoutMasterIdLst>
    <p:handoutMasterId r:id="rId24"/>
  </p:handoutMasterIdLst>
  <p:sldIdLst>
    <p:sldId id="288" r:id="rId2"/>
    <p:sldId id="305" r:id="rId3"/>
    <p:sldId id="306" r:id="rId4"/>
    <p:sldId id="301" r:id="rId5"/>
    <p:sldId id="261" r:id="rId6"/>
    <p:sldId id="262" r:id="rId7"/>
    <p:sldId id="263" r:id="rId8"/>
    <p:sldId id="282" r:id="rId9"/>
    <p:sldId id="302" r:id="rId10"/>
    <p:sldId id="303" r:id="rId11"/>
    <p:sldId id="267" r:id="rId12"/>
    <p:sldId id="304" r:id="rId13"/>
    <p:sldId id="287" r:id="rId14"/>
    <p:sldId id="276" r:id="rId15"/>
    <p:sldId id="307" r:id="rId16"/>
    <p:sldId id="308" r:id="rId17"/>
    <p:sldId id="309" r:id="rId18"/>
    <p:sldId id="310" r:id="rId19"/>
    <p:sldId id="311" r:id="rId20"/>
    <p:sldId id="312" r:id="rId21"/>
    <p:sldId id="31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22" y="96"/>
      </p:cViewPr>
      <p:guideLst>
        <p:guide orient="horz" pos="864"/>
        <p:guide pos="3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B162849-3ADE-4F84-A941-89B69485C5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850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ABD09C35-9DFB-4B7C-A3D6-D3F09F64BB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922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3EE58AE-6DE2-4CA6-993F-6FBDF1B144C5}" type="slidenum">
              <a:rPr lang="zh-CN" altLang="en-US" smtClean="0">
                <a:latin typeface="Times New Roman" pitchFamily="18" charset="0"/>
              </a:rPr>
              <a:pPr eaLnBrk="1" hangingPunct="1"/>
              <a:t>16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0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A7F3D-1729-4E1F-888D-8E2A665D34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1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D7C52-9FDE-41F2-A180-F7D53F305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0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51A7E-1FB6-4532-94F6-23C8F2DEBB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421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9F6D1-0F36-43C7-A4A4-DC81A6F967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86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26DBF-2445-4099-BF61-9FC5B89C5E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830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852E6-DA3E-49DE-90D2-DC4786D6E7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34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AA181-5E6D-4D51-A96B-F406B0DF1F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059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39ED7-64D2-444D-8B6C-DA962A790C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31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A2D3C-0898-4290-82D9-E6E9507B3B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48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072C7-8767-46C2-B83E-351573FEBF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92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1096D-C232-4174-A7A5-C58577AA5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56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8EE28-A546-4832-A9D0-91656F6F9B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36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09B91CF1-15BA-4B62-BD9D-FC3743DC8E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umenger.com/finance-knowledge-01-2016111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76C7A8B-A43B-4E3F-8DCE-72E82712EFF1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汇编语言程序设计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两种寻址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6918FBE-024A-40F0-B771-A2BEB67F153D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一条指令的执行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55650" y="1484313"/>
            <a:ext cx="7345363" cy="5090364"/>
            <a:chOff x="755650" y="1484313"/>
            <a:chExt cx="7345363" cy="5090364"/>
          </a:xfrm>
        </p:grpSpPr>
        <p:pic>
          <p:nvPicPr>
            <p:cNvPr id="12292" name="Picture 6" descr="一条指令的执行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650" y="1484313"/>
              <a:ext cx="7345363" cy="505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935944" y="3712355"/>
              <a:ext cx="7020432" cy="28623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altLang="zh-CN" sz="2000" dirty="0"/>
            </a:p>
            <a:p>
              <a:r>
                <a:rPr lang="zh-CN" altLang="en-US" sz="2000" dirty="0"/>
                <a:t>（</a:t>
              </a:r>
              <a:r>
                <a:rPr lang="en-US" altLang="zh-CN" sz="2000" dirty="0"/>
                <a:t>1</a:t>
              </a:r>
              <a:r>
                <a:rPr lang="zh-CN" altLang="en-US" sz="2000" dirty="0"/>
                <a:t>）取指部件将指令从内存送到指令寄存器</a:t>
              </a:r>
              <a:r>
                <a:rPr lang="en-US" altLang="zh-CN" sz="2000" dirty="0"/>
                <a:t>………..</a:t>
              </a:r>
              <a:r>
                <a:rPr lang="zh-CN" altLang="en-US" sz="2000" dirty="0"/>
                <a:t>取指</a:t>
              </a:r>
              <a:endParaRPr lang="en-US" altLang="zh-CN" sz="2000" dirty="0"/>
            </a:p>
            <a:p>
              <a:endParaRPr lang="en-US" altLang="zh-CN" sz="2000" dirty="0"/>
            </a:p>
            <a:p>
              <a:r>
                <a:rPr lang="zh-CN" altLang="en-US" sz="2000" dirty="0"/>
                <a:t>（</a:t>
              </a:r>
              <a:r>
                <a:rPr lang="en-US" altLang="zh-CN" sz="2000" dirty="0"/>
                <a:t>2</a:t>
              </a:r>
              <a:r>
                <a:rPr lang="zh-CN" altLang="en-US" sz="2000" dirty="0"/>
                <a:t>）控制逻辑发控制信号，将</a:t>
              </a:r>
              <a:r>
                <a:rPr lang="en-US" altLang="zh-CN" sz="2000" dirty="0"/>
                <a:t>AX</a:t>
              </a:r>
              <a:r>
                <a:rPr lang="zh-CN" altLang="en-US" sz="2000" dirty="0"/>
                <a:t>、</a:t>
              </a:r>
              <a:r>
                <a:rPr lang="en-US" altLang="zh-CN" sz="2000" dirty="0"/>
                <a:t>BX</a:t>
              </a:r>
              <a:r>
                <a:rPr lang="zh-CN" altLang="en-US" sz="2000" dirty="0"/>
                <a:t>寄存器的内容送到</a:t>
              </a:r>
              <a:br>
                <a:rPr lang="en-US" altLang="zh-CN" sz="2000" dirty="0"/>
              </a:br>
              <a:r>
                <a:rPr lang="en-US" altLang="zh-CN" sz="2000" dirty="0"/>
                <a:t>          ALU</a:t>
              </a:r>
              <a:r>
                <a:rPr lang="zh-CN" altLang="en-US" sz="2000" dirty="0"/>
                <a:t>的两个输入端</a:t>
              </a:r>
              <a:r>
                <a:rPr lang="en-US" altLang="zh-CN" sz="2000" dirty="0"/>
                <a:t>	……………………….………</a:t>
              </a:r>
              <a:r>
                <a:rPr lang="zh-CN" altLang="en-US" sz="2000" dirty="0"/>
                <a:t>译码</a:t>
              </a:r>
              <a:endParaRPr lang="en-US" altLang="zh-CN" sz="2000" dirty="0"/>
            </a:p>
            <a:p>
              <a:r>
                <a:rPr lang="zh-CN" altLang="en-US" sz="2000" dirty="0"/>
                <a:t>（</a:t>
              </a:r>
              <a:r>
                <a:rPr lang="en-US" altLang="zh-CN" sz="2000" dirty="0"/>
                <a:t>3</a:t>
              </a:r>
              <a:r>
                <a:rPr lang="zh-CN" altLang="en-US" sz="2000" dirty="0"/>
                <a:t>）</a:t>
              </a:r>
              <a:r>
                <a:rPr lang="en-US" altLang="zh-CN" sz="2000" dirty="0"/>
                <a:t>ALU</a:t>
              </a:r>
              <a:r>
                <a:rPr lang="zh-CN" altLang="en-US" sz="2000" dirty="0"/>
                <a:t>执行加法运算，将结果暂存在</a:t>
              </a:r>
              <a:r>
                <a:rPr lang="en-US" altLang="zh-CN" sz="2000" dirty="0"/>
                <a:t>ALU</a:t>
              </a:r>
              <a:r>
                <a:rPr lang="zh-CN" altLang="en-US" sz="2000" dirty="0"/>
                <a:t>中</a:t>
              </a:r>
              <a:r>
                <a:rPr lang="en-US" altLang="zh-CN" sz="2000" dirty="0"/>
                <a:t>………</a:t>
              </a:r>
              <a:r>
                <a:rPr lang="zh-CN" altLang="en-US" sz="2000" dirty="0"/>
                <a:t>执行</a:t>
              </a:r>
              <a:endParaRPr lang="en-US" altLang="zh-CN" sz="2000" dirty="0"/>
            </a:p>
            <a:p>
              <a:r>
                <a:rPr lang="zh-CN" altLang="en-US" sz="2000" dirty="0"/>
                <a:t>（</a:t>
              </a:r>
              <a:r>
                <a:rPr lang="en-US" altLang="zh-CN" sz="2000" dirty="0"/>
                <a:t>4</a:t>
              </a:r>
              <a:r>
                <a:rPr lang="zh-CN" altLang="en-US" sz="2000" dirty="0"/>
                <a:t>）在控制信号的作用下，将加法结果送入</a:t>
              </a:r>
              <a:r>
                <a:rPr lang="en-US" altLang="zh-CN" sz="2000" dirty="0"/>
                <a:t>AX</a:t>
              </a:r>
              <a:r>
                <a:rPr lang="zh-CN" altLang="en-US" sz="2000" dirty="0"/>
                <a:t>寄存器</a:t>
              </a:r>
              <a:br>
                <a:rPr lang="en-US" altLang="zh-CN" sz="2000" dirty="0"/>
              </a:br>
              <a:r>
                <a:rPr lang="en-US" altLang="zh-CN" sz="2000" dirty="0"/>
                <a:t>         ……………………………………………………...</a:t>
              </a:r>
              <a:r>
                <a:rPr lang="zh-CN" altLang="en-US" sz="2000" dirty="0"/>
                <a:t>写回</a:t>
              </a:r>
              <a:r>
                <a:rPr lang="en-US" altLang="zh-CN" sz="2000" dirty="0"/>
                <a:t>				</a:t>
              </a:r>
              <a:endParaRPr lang="zh-CN" altLang="en-US" sz="2000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596B0EE-169B-4E6A-B21E-60D2B0A07B01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13315" name="Rectangle 10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zh-CN" altLang="en-US" sz="3000" b="0"/>
              <a:t>2.5  外部设备</a:t>
            </a:r>
          </a:p>
        </p:txBody>
      </p:sp>
      <p:sp>
        <p:nvSpPr>
          <p:cNvPr id="13316" name="Text Box 11"/>
          <p:cNvSpPr txBox="1">
            <a:spLocks noChangeArrowheads="1"/>
          </p:cNvSpPr>
          <p:nvPr/>
        </p:nvSpPr>
        <p:spPr bwMode="auto">
          <a:xfrm>
            <a:off x="533400" y="1905000"/>
            <a:ext cx="80010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400">
                <a:latin typeface="Times New Roman" pitchFamily="18" charset="0"/>
              </a:rPr>
              <a:t>        外部设备与主机（</a:t>
            </a:r>
            <a:r>
              <a:rPr lang="en-US" altLang="zh-CN" sz="2400">
                <a:latin typeface="Times New Roman" pitchFamily="18" charset="0"/>
              </a:rPr>
              <a:t>CPU</a:t>
            </a:r>
            <a:r>
              <a:rPr lang="zh-CN" altLang="en-US" sz="2400">
                <a:latin typeface="Times New Roman" pitchFamily="18" charset="0"/>
              </a:rPr>
              <a:t>和存储器）的通信是通过外设</a:t>
            </a:r>
          </a:p>
          <a:p>
            <a:pPr algn="just"/>
            <a:r>
              <a:rPr lang="zh-CN" altLang="en-US" sz="2400">
                <a:latin typeface="Times New Roman" pitchFamily="18" charset="0"/>
              </a:rPr>
              <a:t>接口（</a:t>
            </a:r>
            <a:r>
              <a:rPr lang="en-US" altLang="zh-CN" sz="2400">
                <a:latin typeface="Times New Roman" pitchFamily="18" charset="0"/>
              </a:rPr>
              <a:t>Interface）</a:t>
            </a:r>
            <a:r>
              <a:rPr lang="zh-CN" altLang="en-US" sz="2400">
                <a:latin typeface="Times New Roman" pitchFamily="18" charset="0"/>
              </a:rPr>
              <a:t>进行的，每个接口包括一组寄存器。</a:t>
            </a:r>
            <a:endParaRPr lang="zh-CN" altLang="en-US" sz="2800">
              <a:latin typeface="Times New Roman" pitchFamily="18" charset="0"/>
            </a:endParaRPr>
          </a:p>
          <a:p>
            <a:pPr algn="just"/>
            <a:endParaRPr lang="zh-CN" altLang="en-US" sz="2400">
              <a:latin typeface="Times New Roman" pitchFamily="18" charset="0"/>
            </a:endParaRPr>
          </a:p>
          <a:p>
            <a:pPr algn="just"/>
            <a:r>
              <a:rPr lang="zh-CN" altLang="en-US" sz="2400">
                <a:latin typeface="Times New Roman" pitchFamily="18" charset="0"/>
              </a:rPr>
              <a:t>       数据寄存器：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存放外设和主机间传送的数据。</a:t>
            </a:r>
            <a:endParaRPr lang="zh-CN" altLang="en-US" sz="2400">
              <a:latin typeface="Times New Roman" pitchFamily="18" charset="0"/>
            </a:endParaRPr>
          </a:p>
          <a:p>
            <a:pPr algn="just"/>
            <a:r>
              <a:rPr lang="zh-CN" altLang="en-US" sz="2400">
                <a:latin typeface="Times New Roman" pitchFamily="18" charset="0"/>
              </a:rPr>
              <a:t>       状态寄存器：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保存外设或接口的状态信息。</a:t>
            </a:r>
            <a:endParaRPr lang="zh-CN" altLang="en-US" sz="2400">
              <a:latin typeface="Times New Roman" pitchFamily="18" charset="0"/>
            </a:endParaRPr>
          </a:p>
          <a:p>
            <a:pPr algn="just"/>
            <a:r>
              <a:rPr lang="zh-CN" altLang="en-US" sz="2400">
                <a:latin typeface="Times New Roman" pitchFamily="18" charset="0"/>
              </a:rPr>
              <a:t>       命令寄存器：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保存</a:t>
            </a:r>
            <a:r>
              <a:rPr lang="en-US" altLang="zh-CN" sz="2400">
                <a:latin typeface="Times New Roman" pitchFamily="18" charset="0"/>
                <a:ea typeface="楷体_GB2312" pitchFamily="49" charset="-122"/>
              </a:rPr>
              <a:t>CPU</a:t>
            </a:r>
            <a:r>
              <a:rPr lang="zh-CN" altLang="en-US" sz="2400">
                <a:latin typeface="Times New Roman" pitchFamily="18" charset="0"/>
                <a:ea typeface="楷体_GB2312" pitchFamily="49" charset="-122"/>
              </a:rPr>
              <a:t>发给外设或接口的控制命令。</a:t>
            </a:r>
            <a:endParaRPr lang="zh-CN" altLang="en-US" sz="2400">
              <a:latin typeface="Times New Roman" pitchFamily="18" charset="0"/>
            </a:endParaRPr>
          </a:p>
          <a:p>
            <a:pPr algn="just"/>
            <a:endParaRPr lang="zh-CN" altLang="en-US" sz="2400">
              <a:latin typeface="Times New Roman" pitchFamily="18" charset="0"/>
            </a:endParaRPr>
          </a:p>
          <a:p>
            <a:pPr algn="just"/>
            <a:r>
              <a:rPr lang="zh-CN" altLang="en-US" sz="2400">
                <a:latin typeface="Times New Roman" pitchFamily="18" charset="0"/>
              </a:rPr>
              <a:t>      外设中每个寄存器有一个端口（</a:t>
            </a:r>
            <a:r>
              <a:rPr lang="en-US" altLang="zh-CN" sz="2400">
                <a:latin typeface="Times New Roman" pitchFamily="18" charset="0"/>
              </a:rPr>
              <a:t>Port）</a:t>
            </a:r>
            <a:r>
              <a:rPr lang="zh-CN" altLang="en-US" sz="2400">
                <a:latin typeface="Times New Roman" pitchFamily="18" charset="0"/>
              </a:rPr>
              <a:t>地址，构成一个独立于内存的</a:t>
            </a:r>
            <a:r>
              <a:rPr lang="en-US" altLang="zh-CN" sz="2400">
                <a:latin typeface="Times New Roman" pitchFamily="18" charset="0"/>
              </a:rPr>
              <a:t>I/O</a:t>
            </a:r>
            <a:r>
              <a:rPr lang="zh-CN" altLang="en-US" sz="2400">
                <a:latin typeface="Times New Roman" pitchFamily="18" charset="0"/>
              </a:rPr>
              <a:t>地址空间：0000</a:t>
            </a:r>
            <a:r>
              <a:rPr lang="en-US" altLang="zh-CN" sz="2400">
                <a:latin typeface="Times New Roman" pitchFamily="18" charset="0"/>
              </a:rPr>
              <a:t>H ~ 0FFFFH。</a:t>
            </a:r>
          </a:p>
          <a:p>
            <a:pPr algn="just"/>
            <a:r>
              <a:rPr lang="zh-CN" altLang="en-US" sz="2400">
                <a:latin typeface="Times New Roman" pitchFamily="18" charset="0"/>
              </a:rPr>
              <a:t>      专用的</a:t>
            </a:r>
            <a:r>
              <a:rPr lang="en-US" altLang="zh-CN" sz="2400">
                <a:latin typeface="Times New Roman" pitchFamily="18" charset="0"/>
              </a:rPr>
              <a:t>I/O</a:t>
            </a:r>
            <a:r>
              <a:rPr lang="zh-CN" altLang="en-US" sz="2400">
                <a:latin typeface="Times New Roman" pitchFamily="18" charset="0"/>
              </a:rPr>
              <a:t>指令： </a:t>
            </a:r>
            <a:r>
              <a:rPr lang="en-US" altLang="zh-CN" sz="2400">
                <a:latin typeface="Times New Roman" pitchFamily="18" charset="0"/>
              </a:rPr>
              <a:t>IN</a:t>
            </a:r>
            <a:r>
              <a:rPr lang="zh-CN" altLang="en-US" sz="2400">
                <a:latin typeface="Times New Roman" pitchFamily="18" charset="0"/>
              </a:rPr>
              <a:t>和</a:t>
            </a:r>
            <a:r>
              <a:rPr lang="en-US" altLang="zh-CN" sz="2400">
                <a:latin typeface="Times New Roman" pitchFamily="18" charset="0"/>
              </a:rPr>
              <a:t>OUT。</a:t>
            </a:r>
          </a:p>
          <a:p>
            <a:pPr algn="just"/>
            <a:r>
              <a:rPr lang="en-US" altLang="zh-CN" sz="2400">
                <a:latin typeface="Times New Roman" pitchFamily="18" charset="0"/>
              </a:rPr>
              <a:t>      BIOS</a:t>
            </a:r>
            <a:r>
              <a:rPr lang="zh-CN" altLang="en-US" sz="2400">
                <a:latin typeface="Times New Roman" pitchFamily="18" charset="0"/>
              </a:rPr>
              <a:t>和</a:t>
            </a:r>
            <a:r>
              <a:rPr lang="en-US" altLang="zh-CN" sz="2400">
                <a:latin typeface="Times New Roman" pitchFamily="18" charset="0"/>
              </a:rPr>
              <a:t>DOS</a:t>
            </a:r>
            <a:r>
              <a:rPr lang="zh-CN" altLang="en-US" sz="2400">
                <a:latin typeface="Times New Roman" pitchFamily="18" charset="0"/>
              </a:rPr>
              <a:t>功能调用。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2D800C-06DD-4F10-B7E0-C9FDE19872D7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I/O</a:t>
            </a:r>
            <a:r>
              <a:rPr lang="zh-CN" altLang="en-US"/>
              <a:t>设备与处理器的连接</a:t>
            </a:r>
          </a:p>
        </p:txBody>
      </p:sp>
      <p:pic>
        <p:nvPicPr>
          <p:cNvPr id="14340" name="Picture 4" descr="IO设备与处理器的连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133600"/>
            <a:ext cx="7332662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E1B9E91-86D5-4D6A-BDD8-4E1F3E5AD561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第二章 小结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计算机系统组成：</a:t>
            </a:r>
            <a:r>
              <a:rPr lang="en-US" altLang="zh-CN"/>
              <a:t>CPU</a:t>
            </a:r>
            <a:r>
              <a:rPr lang="zh-CN" altLang="en-US"/>
              <a:t>、</a:t>
            </a:r>
            <a:r>
              <a:rPr lang="en-US" altLang="zh-CN"/>
              <a:t>memory</a:t>
            </a:r>
            <a:r>
              <a:rPr lang="zh-CN" altLang="en-US"/>
              <a:t>、</a:t>
            </a:r>
            <a:r>
              <a:rPr lang="en-US" altLang="zh-CN"/>
              <a:t>I/O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寄存器：在</a:t>
            </a:r>
            <a:r>
              <a:rPr lang="en-US" altLang="zh-CN"/>
              <a:t>CPU</a:t>
            </a:r>
            <a:r>
              <a:rPr lang="zh-CN" altLang="en-US"/>
              <a:t>里，直接访问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存储器：寻址方式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外部设备：</a:t>
            </a:r>
            <a:r>
              <a:rPr lang="en-US" altLang="zh-CN"/>
              <a:t>I/O</a:t>
            </a:r>
            <a:r>
              <a:rPr lang="zh-CN" altLang="en-US"/>
              <a:t>端口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4865A84-0A7A-4889-8560-50BFDD8E6E3A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第二章作业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770062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/>
              <a:t>                 </a:t>
            </a:r>
            <a:br>
              <a:rPr lang="zh-CN" altLang="en-US"/>
            </a:br>
            <a:r>
              <a:rPr lang="en-US" altLang="en-US" sz="3400"/>
              <a:t>Page </a:t>
            </a:r>
            <a:r>
              <a:rPr lang="en-US" altLang="zh-CN" sz="3400"/>
              <a:t>33</a:t>
            </a:r>
            <a:r>
              <a:rPr lang="en-US" altLang="en-US" sz="3400"/>
              <a:t>  </a:t>
            </a:r>
            <a:r>
              <a:rPr lang="en-US" altLang="zh-CN" sz="3400"/>
              <a:t>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/>
              <a:t>             2.</a:t>
            </a:r>
            <a:r>
              <a:rPr lang="en-US" altLang="zh-CN"/>
              <a:t>4 ~ 2.5</a:t>
            </a:r>
            <a:endParaRPr lang="en-US" altLang="zh-CN" sz="3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74016" y="5730875"/>
            <a:ext cx="86556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 dirty="0"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指令</a:t>
            </a:r>
            <a:r>
              <a:rPr kumimoji="1" lang="zh-CN" altLang="en-US" sz="3200" b="1" dirty="0">
                <a:latin typeface="Times New Roman" pitchFamily="18" charset="0"/>
                <a:ea typeface="黑体" pitchFamily="2" charset="-122"/>
              </a:rPr>
              <a:t>寻址方式</a:t>
            </a:r>
            <a:r>
              <a:rPr kumimoji="1" lang="zh-CN" altLang="en-US" sz="3200" dirty="0">
                <a:latin typeface="Times New Roman" pitchFamily="18" charset="0"/>
                <a:ea typeface="黑体" pitchFamily="2" charset="-122"/>
              </a:rPr>
              <a:t>：</a:t>
            </a:r>
            <a:r>
              <a:rPr kumimoji="1" lang="zh-CN" altLang="en-US" sz="3200" b="1" dirty="0">
                <a:latin typeface="Times New Roman" pitchFamily="18" charset="0"/>
              </a:rPr>
              <a:t>取得</a:t>
            </a:r>
            <a:r>
              <a:rPr kumimoji="1" lang="zh-CN" altLang="en-US" sz="3200" b="1" dirty="0">
                <a:solidFill>
                  <a:srgbClr val="7030A0"/>
                </a:solidFill>
                <a:latin typeface="Times New Roman" pitchFamily="18" charset="0"/>
              </a:rPr>
              <a:t>指令对象</a:t>
            </a:r>
            <a:r>
              <a:rPr kumimoji="1" lang="zh-CN" altLang="en-US" sz="3200" b="1" dirty="0">
                <a:latin typeface="Times New Roman" pitchFamily="18" charset="0"/>
              </a:rPr>
              <a:t>（地址）的方法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ea typeface="黑体" pitchFamily="2" charset="-122"/>
              </a:rPr>
              <a:t>指令系统</a:t>
            </a:r>
            <a:r>
              <a:rPr lang="zh-CN" altLang="en-US" dirty="0">
                <a:ea typeface="黑体" pitchFamily="2" charset="-122"/>
              </a:rPr>
              <a:t>：</a:t>
            </a:r>
            <a:r>
              <a:rPr lang="zh-CN" altLang="en-US" b="1" dirty="0"/>
              <a:t>一组指令的集合  </a:t>
            </a:r>
            <a:r>
              <a:rPr lang="en-US" altLang="zh-CN" sz="2600" b="1" dirty="0"/>
              <a:t>(</a:t>
            </a:r>
            <a:r>
              <a:rPr lang="zh-CN" altLang="en-US" sz="2600" b="1" dirty="0"/>
              <a:t>见</a:t>
            </a:r>
            <a:r>
              <a:rPr lang="en-US" altLang="zh-CN" sz="2600" b="1" dirty="0"/>
              <a:t>P 435)</a:t>
            </a:r>
            <a:endParaRPr lang="en-US" altLang="zh-CN" dirty="0"/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205E822-D505-4401-A9F5-A8744C5492A9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78863" cy="685800"/>
          </a:xfrm>
        </p:spPr>
        <p:txBody>
          <a:bodyPr/>
          <a:lstStyle/>
          <a:p>
            <a:pPr eaLnBrk="1" hangingPunct="1"/>
            <a:r>
              <a:rPr lang="zh-CN" altLang="en-US"/>
              <a:t>第三章 </a:t>
            </a:r>
            <a:r>
              <a:rPr lang="en-US" altLang="zh-CN"/>
              <a:t>80x86</a:t>
            </a:r>
            <a:r>
              <a:rPr lang="zh-CN" altLang="en-US"/>
              <a:t>的指令系统和寻址方式</a:t>
            </a:r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2819400" y="2590800"/>
            <a:ext cx="4191000" cy="479425"/>
            <a:chOff x="1776" y="1920"/>
            <a:chExt cx="2640" cy="302"/>
          </a:xfrm>
        </p:grpSpPr>
        <p:sp>
          <p:nvSpPr>
            <p:cNvPr id="17417" name="Text Box 5"/>
            <p:cNvSpPr txBox="1">
              <a:spLocks noChangeArrowheads="1"/>
            </p:cNvSpPr>
            <p:nvPr/>
          </p:nvSpPr>
          <p:spPr bwMode="auto">
            <a:xfrm>
              <a:off x="1776" y="1920"/>
              <a:ext cx="2640" cy="29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 </a:t>
              </a:r>
              <a:r>
                <a:rPr kumimoji="1" lang="zh-CN" altLang="en-US" sz="2400" b="1">
                  <a:latin typeface="Times New Roman" pitchFamily="18" charset="0"/>
                </a:rPr>
                <a:t>操作码    操作数    </a:t>
              </a:r>
              <a:r>
                <a:rPr kumimoji="1" lang="en-US" altLang="zh-CN" sz="2400" b="1">
                  <a:latin typeface="Times New Roman" pitchFamily="18" charset="0"/>
                </a:rPr>
                <a:t>...    </a:t>
              </a:r>
              <a:r>
                <a:rPr kumimoji="1" lang="zh-CN" altLang="en-US" sz="2400" b="1">
                  <a:latin typeface="Times New Roman" pitchFamily="18" charset="0"/>
                </a:rPr>
                <a:t>操作数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7418" name="Line 6"/>
            <p:cNvSpPr>
              <a:spLocks noChangeShapeType="1"/>
            </p:cNvSpPr>
            <p:nvPr/>
          </p:nvSpPr>
          <p:spPr bwMode="auto">
            <a:xfrm>
              <a:off x="2544" y="1920"/>
              <a:ext cx="0" cy="30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9" name="Line 7"/>
            <p:cNvSpPr>
              <a:spLocks noChangeShapeType="1"/>
            </p:cNvSpPr>
            <p:nvPr/>
          </p:nvSpPr>
          <p:spPr bwMode="auto">
            <a:xfrm>
              <a:off x="3312" y="1920"/>
              <a:ext cx="0" cy="30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Line 8"/>
            <p:cNvSpPr>
              <a:spLocks noChangeShapeType="1"/>
            </p:cNvSpPr>
            <p:nvPr/>
          </p:nvSpPr>
          <p:spPr bwMode="auto">
            <a:xfrm>
              <a:off x="3696" y="1920"/>
              <a:ext cx="0" cy="30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4" name="Text Box 9"/>
          <p:cNvSpPr txBox="1">
            <a:spLocks noChangeArrowheads="1"/>
          </p:cNvSpPr>
          <p:nvPr/>
        </p:nvSpPr>
        <p:spPr bwMode="auto">
          <a:xfrm>
            <a:off x="1042988" y="2514600"/>
            <a:ext cx="1471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指令：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2771775" y="3429000"/>
            <a:ext cx="54102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一地址指令：  </a:t>
            </a:r>
            <a:r>
              <a:rPr kumimoji="1" lang="en-US" altLang="zh-CN" sz="2400" b="1" dirty="0">
                <a:latin typeface="Times New Roman" pitchFamily="18" charset="0"/>
              </a:rPr>
              <a:t>INC  AX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              DEC  CX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二地址指令：  </a:t>
            </a:r>
            <a:r>
              <a:rPr kumimoji="1" lang="en-US" altLang="zh-CN" sz="2400" b="1" dirty="0">
                <a:latin typeface="Times New Roman" pitchFamily="18" charset="0"/>
              </a:rPr>
              <a:t>MOV  AX, [2000H]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              ADD  AH, BL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D8AB9EC-9029-43CC-AEBF-94F5F10A5BD1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457200"/>
            <a:ext cx="77724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5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3.1  80x86</a:t>
            </a:r>
            <a:r>
              <a:rPr lang="zh-CN" altLang="zh-CN" sz="35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的寻址方式</a:t>
            </a:r>
          </a:p>
        </p:txBody>
      </p:sp>
      <p:sp>
        <p:nvSpPr>
          <p:cNvPr id="18436" name="AutoShape 3"/>
          <p:cNvSpPr>
            <a:spLocks/>
          </p:cNvSpPr>
          <p:nvPr/>
        </p:nvSpPr>
        <p:spPr bwMode="auto">
          <a:xfrm>
            <a:off x="2057400" y="12192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209800" y="1143000"/>
            <a:ext cx="5029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与数据有关的寻址方式</a:t>
            </a:r>
            <a:r>
              <a:rPr kumimoji="1" lang="en-US" altLang="zh-CN" sz="2400" b="1">
                <a:latin typeface="Times New Roman" pitchFamily="18" charset="0"/>
              </a:rPr>
              <a:t>(</a:t>
            </a:r>
            <a:r>
              <a:rPr kumimoji="1" lang="zh-CN" altLang="en-US" sz="2400" b="1">
                <a:latin typeface="Times New Roman" pitchFamily="18" charset="0"/>
              </a:rPr>
              <a:t>数据段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与转移地址有关的寻址方式</a:t>
            </a:r>
            <a:r>
              <a:rPr kumimoji="1" lang="en-US" altLang="zh-CN" sz="2400" b="1">
                <a:latin typeface="Times New Roman" pitchFamily="18" charset="0"/>
              </a:rPr>
              <a:t>(</a:t>
            </a:r>
            <a:r>
              <a:rPr kumimoji="1" lang="zh-CN" altLang="en-US" sz="2400" b="1">
                <a:latin typeface="Times New Roman" pitchFamily="18" charset="0"/>
              </a:rPr>
              <a:t>代码段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609600" y="2286000"/>
            <a:ext cx="7620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3.1.1  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与数据有关的寻址方式</a:t>
            </a:r>
            <a:endParaRPr kumimoji="1" lang="zh-CN" altLang="en-US" sz="28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          </a:t>
            </a:r>
            <a:r>
              <a:rPr kumimoji="1" lang="zh-CN" altLang="en-US" sz="2400" b="1">
                <a:latin typeface="Times New Roman" pitchFamily="18" charset="0"/>
              </a:rPr>
              <a:t>以 </a:t>
            </a:r>
            <a:r>
              <a:rPr kumimoji="1" lang="en-US" altLang="zh-CN" sz="2400" b="1">
                <a:latin typeface="Times New Roman" pitchFamily="18" charset="0"/>
              </a:rPr>
              <a:t>MOV </a:t>
            </a:r>
            <a:r>
              <a:rPr kumimoji="1" lang="zh-CN" altLang="en-US" sz="2400" b="1">
                <a:latin typeface="Times New Roman" pitchFamily="18" charset="0"/>
              </a:rPr>
              <a:t>指令为例   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  <a:hlinkClick r:id="" action="ppaction://noaction"/>
              </a:rPr>
              <a:t> 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1403350" y="3573463"/>
            <a:ext cx="6629400" cy="265747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1.  </a:t>
            </a:r>
            <a:r>
              <a:rPr kumimoji="1" lang="zh-CN" altLang="en-US" sz="2400" b="1">
                <a:latin typeface="Times New Roman" pitchFamily="18" charset="0"/>
              </a:rPr>
              <a:t>立即寻址方式* </a:t>
            </a:r>
            <a:r>
              <a:rPr kumimoji="1" lang="en-US" altLang="zh-CN" sz="2400" b="1">
                <a:latin typeface="Times New Roman" pitchFamily="18" charset="0"/>
              </a:rPr>
              <a:t>——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操作数在指令中给出</a:t>
            </a:r>
            <a:endParaRPr kumimoji="1" lang="zh-CN" altLang="en-US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MOV  AL, 5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           MOV  AX, 3064H</a:t>
            </a: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*  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只能用于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源操作数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字段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*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SRC 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DST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</a:rPr>
              <a:t>的字长一致       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  </a:t>
            </a:r>
            <a:r>
              <a:rPr kumimoji="1" lang="en-US" altLang="zh-CN" sz="2000" b="1">
                <a:latin typeface="Times New Roman" pitchFamily="18" charset="0"/>
              </a:rPr>
              <a:t>MOV  AH, 3064H</a:t>
            </a:r>
            <a:endParaRPr kumimoji="1" lang="en-US" altLang="zh-CN" sz="240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8144" y="4653136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立即数存放在</a:t>
            </a:r>
            <a:r>
              <a:rPr lang="zh-CN" altLang="en-US" sz="20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代码段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2E348E7-8B30-46E7-A3DD-3ABB3A758713}"/>
              </a:ext>
            </a:extLst>
          </p:cNvPr>
          <p:cNvCxnSpPr/>
          <p:nvPr/>
        </p:nvCxnSpPr>
        <p:spPr bwMode="auto">
          <a:xfrm>
            <a:off x="3923928" y="4581128"/>
            <a:ext cx="288032" cy="0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8972005-D3A7-7759-A55D-92056D51E7D9}"/>
              </a:ext>
            </a:extLst>
          </p:cNvPr>
          <p:cNvCxnSpPr>
            <a:cxnSpLocks/>
          </p:cNvCxnSpPr>
          <p:nvPr/>
        </p:nvCxnSpPr>
        <p:spPr bwMode="auto">
          <a:xfrm>
            <a:off x="3995936" y="5085184"/>
            <a:ext cx="864096" cy="0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D88C567-5FDE-47E8-B05B-C81FFA3940EA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116013" y="1557338"/>
            <a:ext cx="7086600" cy="48482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2.  </a:t>
            </a:r>
            <a:r>
              <a:rPr kumimoji="1" lang="zh-CN" altLang="en-US" sz="2400" b="1">
                <a:latin typeface="Times New Roman" pitchFamily="18" charset="0"/>
              </a:rPr>
              <a:t>寄存器寻址方式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*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——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操作数在指定的寄存器中</a:t>
            </a:r>
            <a:endParaRPr kumimoji="1" lang="zh-CN" altLang="en-US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MOV  AX, BX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           MOV  AL, BH</a:t>
            </a: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*  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字节寄存器只有 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AH  AL  BH  BL  CH  CL  DH  DL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*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SRC 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DST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</a:rPr>
              <a:t>的字长一致      </a:t>
            </a:r>
            <a:r>
              <a:rPr kumimoji="1" lang="zh-CN" altLang="zh-CN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  </a:t>
            </a:r>
            <a:r>
              <a:rPr kumimoji="1" lang="en-US" altLang="zh-CN" sz="2000" b="1">
                <a:latin typeface="Times New Roman" pitchFamily="18" charset="0"/>
              </a:rPr>
              <a:t>MOV  AH, BX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*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CS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不能用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MOV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指令改变     </a:t>
            </a:r>
            <a:r>
              <a:rPr kumimoji="1" lang="zh-CN" altLang="zh-CN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  </a:t>
            </a:r>
            <a:r>
              <a:rPr kumimoji="1" lang="en-US" altLang="zh-CN" sz="2000" b="1">
                <a:latin typeface="Times New Roman" pitchFamily="18" charset="0"/>
              </a:rPr>
              <a:t>MOV  CS, AX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0873E1-45F5-4E1A-9716-8C7EE28CF2E8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11188" y="549275"/>
            <a:ext cx="7391400" cy="5943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3.  </a:t>
            </a:r>
            <a:r>
              <a:rPr kumimoji="1" lang="zh-CN" altLang="en-US" sz="2400" b="1">
                <a:latin typeface="Times New Roman" pitchFamily="18" charset="0"/>
              </a:rPr>
              <a:t>直接寻址方式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*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—— 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有效地址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EA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由指令直接给出</a:t>
            </a:r>
            <a:endParaRPr kumimoji="1" lang="zh-CN" altLang="en-US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有效地址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EA</a:t>
            </a:r>
            <a:r>
              <a:rPr kumimoji="1" lang="zh-CN" altLang="en-US" sz="2400" b="1">
                <a:latin typeface="Times New Roman" pitchFamily="18" charset="0"/>
              </a:rPr>
              <a:t>：操作数的偏移地址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物理地址</a:t>
            </a:r>
            <a:r>
              <a:rPr kumimoji="1" lang="en-US" altLang="zh-CN" sz="2400" b="1">
                <a:latin typeface="Times New Roman" pitchFamily="18" charset="0"/>
              </a:rPr>
              <a:t>PA = 16d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  (DS) + EA</a:t>
            </a:r>
            <a:endParaRPr kumimoji="1" lang="en-US" altLang="zh-CN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     </a:t>
            </a:r>
            <a:r>
              <a:rPr kumimoji="1" lang="zh-CN" altLang="en-US" sz="2400" b="1">
                <a:latin typeface="Times New Roman" pitchFamily="18" charset="0"/>
              </a:rPr>
              <a:t>例</a:t>
            </a:r>
            <a:r>
              <a:rPr kumimoji="1" lang="zh-CN" altLang="en-US" sz="2400">
                <a:latin typeface="Times New Roman" pitchFamily="18" charset="0"/>
              </a:rPr>
              <a:t>：</a:t>
            </a:r>
            <a:r>
              <a:rPr kumimoji="1" lang="en-US" altLang="zh-CN" sz="2400" b="1">
                <a:latin typeface="Times New Roman" pitchFamily="18" charset="0"/>
              </a:rPr>
              <a:t>MOV  AX, [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2000H</a:t>
            </a:r>
            <a:r>
              <a:rPr kumimoji="1" lang="en-US" altLang="zh-CN" sz="2400" b="1">
                <a:latin typeface="Times New Roman" pitchFamily="18" charset="0"/>
              </a:rPr>
              <a:t>]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</a:rPr>
              <a:t>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EA=2000H</a:t>
            </a:r>
            <a:r>
              <a:rPr kumimoji="1" lang="en-US" altLang="zh-CN" sz="2400" b="1">
                <a:latin typeface="Times New Roman" pitchFamily="18" charset="0"/>
              </a:rPr>
              <a:t>, </a:t>
            </a:r>
            <a:r>
              <a:rPr kumimoji="1" lang="zh-CN" altLang="zh-CN" sz="2400" b="1">
                <a:latin typeface="Times New Roman" pitchFamily="18" charset="0"/>
              </a:rPr>
              <a:t>假设</a:t>
            </a:r>
            <a:r>
              <a:rPr kumimoji="1" lang="en-US" altLang="zh-CN" sz="2400" b="1">
                <a:latin typeface="Times New Roman" pitchFamily="18" charset="0"/>
              </a:rPr>
              <a:t>(DS)=3000H, </a:t>
            </a:r>
            <a:r>
              <a:rPr kumimoji="1" lang="zh-CN" altLang="en-US" sz="2400" b="1">
                <a:latin typeface="Times New Roman" pitchFamily="18" charset="0"/>
              </a:rPr>
              <a:t>那么</a:t>
            </a:r>
            <a:r>
              <a:rPr kumimoji="1" lang="en-US" altLang="zh-CN" sz="2400" b="1">
                <a:latin typeface="Times New Roman" pitchFamily="18" charset="0"/>
              </a:rPr>
              <a:t>(PA)=32000H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 </a:t>
            </a:r>
            <a:r>
              <a:rPr kumimoji="1" lang="zh-CN" altLang="en-US" sz="2400" b="1">
                <a:latin typeface="Times New Roman" pitchFamily="18" charset="0"/>
              </a:rPr>
              <a:t>例</a:t>
            </a:r>
            <a:r>
              <a:rPr kumimoji="1" lang="zh-CN" altLang="en-US" sz="2400">
                <a:latin typeface="Times New Roman" pitchFamily="18" charset="0"/>
              </a:rPr>
              <a:t>：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操作数地址可由变量（符号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地址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）表示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MOV  AH, VALUE        ( </a:t>
            </a:r>
            <a:r>
              <a:rPr kumimoji="1" lang="en-US" altLang="zh-CN" sz="2000" b="1">
                <a:latin typeface="Times New Roman" pitchFamily="18" charset="0"/>
              </a:rPr>
              <a:t>VALUE  DB  10 )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20484" name="Line 3"/>
          <p:cNvSpPr>
            <a:spLocks noChangeShapeType="1"/>
          </p:cNvSpPr>
          <p:nvPr/>
        </p:nvSpPr>
        <p:spPr bwMode="auto">
          <a:xfrm>
            <a:off x="5943600" y="3505200"/>
            <a:ext cx="0" cy="1524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6858000" y="3505200"/>
            <a:ext cx="0" cy="1524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5943600" y="3810000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5943600" y="4191000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5943600" y="4572000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6172200" y="38100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50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6172200" y="41910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30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4876800" y="3657600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   </a:t>
            </a:r>
            <a:r>
              <a:rPr kumimoji="1" lang="zh-CN" altLang="en-US" sz="2000" b="1">
                <a:latin typeface="Times New Roman" pitchFamily="18" charset="0"/>
              </a:rPr>
              <a:t> </a:t>
            </a:r>
            <a:r>
              <a:rPr kumimoji="1" lang="en-US" altLang="zh-CN" sz="2000" b="1">
                <a:latin typeface="Times New Roman" pitchFamily="18" charset="0"/>
              </a:rPr>
              <a:t>32000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2667000" y="3505200"/>
            <a:ext cx="990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3657600" y="3505200"/>
            <a:ext cx="9906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 flipH="1">
            <a:off x="4191000" y="4038600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 flipH="1">
            <a:off x="3200400" y="4419600"/>
            <a:ext cx="2895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6" name="Line 15"/>
          <p:cNvSpPr>
            <a:spLocks noChangeShapeType="1"/>
          </p:cNvSpPr>
          <p:nvPr/>
        </p:nvSpPr>
        <p:spPr bwMode="auto">
          <a:xfrm flipV="1">
            <a:off x="32004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 flipV="1">
            <a:off x="4191000" y="3886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8" name="Text Box 17"/>
          <p:cNvSpPr txBox="1">
            <a:spLocks noChangeArrowheads="1"/>
          </p:cNvSpPr>
          <p:nvPr/>
        </p:nvSpPr>
        <p:spPr bwMode="auto">
          <a:xfrm>
            <a:off x="2971800" y="3200400"/>
            <a:ext cx="1379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AH            AL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0499" name="Text Box 18"/>
          <p:cNvSpPr txBox="1">
            <a:spLocks noChangeArrowheads="1"/>
          </p:cNvSpPr>
          <p:nvPr/>
        </p:nvSpPr>
        <p:spPr bwMode="auto">
          <a:xfrm>
            <a:off x="2971800" y="35052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30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20500" name="Text Box 19"/>
          <p:cNvSpPr txBox="1">
            <a:spLocks noChangeArrowheads="1"/>
          </p:cNvSpPr>
          <p:nvPr/>
        </p:nvSpPr>
        <p:spPr bwMode="auto">
          <a:xfrm>
            <a:off x="3962400" y="35052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50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20501" name="Text Box 20"/>
          <p:cNvSpPr txBox="1">
            <a:spLocks noChangeArrowheads="1"/>
          </p:cNvSpPr>
          <p:nvPr/>
        </p:nvSpPr>
        <p:spPr bwMode="auto">
          <a:xfrm>
            <a:off x="2895600" y="4800600"/>
            <a:ext cx="1697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(AX) = 3050H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2" name="爆炸形 1 1"/>
          <p:cNvSpPr/>
          <p:nvPr/>
        </p:nvSpPr>
        <p:spPr bwMode="auto">
          <a:xfrm>
            <a:off x="3200400" y="5257799"/>
            <a:ext cx="3352800" cy="930275"/>
          </a:xfrm>
          <a:prstGeom prst="irregularSeal1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6D7A5BB-6184-711B-D0F4-5ECAE53F1A96}"/>
              </a:ext>
            </a:extLst>
          </p:cNvPr>
          <p:cNvCxnSpPr>
            <a:cxnSpLocks/>
          </p:cNvCxnSpPr>
          <p:nvPr/>
        </p:nvCxnSpPr>
        <p:spPr bwMode="auto">
          <a:xfrm>
            <a:off x="3200400" y="2708920"/>
            <a:ext cx="990600" cy="0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DB77EFD-93CB-FDBC-5968-F76721781C8B}"/>
              </a:ext>
            </a:extLst>
          </p:cNvPr>
          <p:cNvCxnSpPr>
            <a:cxnSpLocks/>
          </p:cNvCxnSpPr>
          <p:nvPr/>
        </p:nvCxnSpPr>
        <p:spPr bwMode="auto">
          <a:xfrm>
            <a:off x="3200400" y="6492875"/>
            <a:ext cx="990600" cy="0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BF90D93-4132-4F0B-9C31-509B418870CB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042988" y="1268413"/>
            <a:ext cx="7086600" cy="48482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3.  </a:t>
            </a:r>
            <a:r>
              <a:rPr kumimoji="1" lang="zh-CN" altLang="en-US" sz="2400" b="1" dirty="0">
                <a:latin typeface="Times New Roman" pitchFamily="18" charset="0"/>
              </a:rPr>
              <a:t>直接寻址方式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*</a:t>
            </a:r>
            <a:endParaRPr kumimoji="1" lang="zh-CN" altLang="en-US" sz="2400" dirty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* 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隐含的段为数据段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DS</a:t>
            </a:r>
            <a:endParaRPr kumimoji="1" lang="en-US" altLang="zh-CN" sz="2400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*  </a:t>
            </a: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可使用</a:t>
            </a:r>
            <a:r>
              <a:rPr kumimoji="1" lang="zh-CN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段跨越前缀</a:t>
            </a:r>
            <a:endParaRPr kumimoji="1" lang="zh-CN" altLang="en-US" sz="2400" b="1" dirty="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kumimoji="1" lang="en-US" altLang="zh-CN" sz="2400" b="1" dirty="0">
                <a:latin typeface="Times New Roman" pitchFamily="18" charset="0"/>
              </a:rPr>
              <a:t>MOV  AX,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ES</a:t>
            </a:r>
            <a:r>
              <a:rPr kumimoji="1" lang="en-US" altLang="zh-CN" sz="2400" b="1" dirty="0">
                <a:latin typeface="Times New Roman" pitchFamily="18" charset="0"/>
              </a:rPr>
              <a:t> :[2000H]</a:t>
            </a:r>
            <a:endParaRPr kumimoji="1"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*  </a:t>
            </a: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使用变量时，要注意变量的属性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         </a:t>
            </a:r>
            <a:r>
              <a:rPr kumimoji="1" lang="en-US" altLang="zh-CN" sz="2400" b="1" dirty="0">
                <a:latin typeface="Times New Roman" pitchFamily="18" charset="0"/>
              </a:rPr>
              <a:t>VALUE  DB  10 , 20, 30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2400" b="1" dirty="0">
                <a:latin typeface="Times New Roman" pitchFamily="18" charset="0"/>
              </a:rPr>
              <a:t>    MOV  AX, VALUE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</a:t>
            </a: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    </a:t>
            </a:r>
            <a:r>
              <a:rPr kumimoji="1" lang="en-US" altLang="zh-CN" sz="2400" b="1" dirty="0">
                <a:latin typeface="Times New Roman" pitchFamily="18" charset="0"/>
              </a:rPr>
              <a:t>MOV  AX,  </a:t>
            </a:r>
            <a:r>
              <a:rPr kumimoji="1" lang="en-US" altLang="zh-CN" sz="2400" b="1" i="1" dirty="0">
                <a:latin typeface="Times New Roman" pitchFamily="18" charset="0"/>
              </a:rPr>
              <a:t>WORD PTR</a:t>
            </a:r>
            <a:r>
              <a:rPr kumimoji="1" lang="en-US" altLang="zh-CN" sz="2400" b="1" dirty="0">
                <a:latin typeface="Times New Roman" pitchFamily="18" charset="0"/>
              </a:rPr>
              <a:t>  VALUE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*  </a:t>
            </a: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适于处理单个变量</a:t>
            </a:r>
            <a:endParaRPr kumimoji="1" lang="zh-CN" altLang="en-US" sz="2400" b="1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2" name="云形标注 1"/>
          <p:cNvSpPr/>
          <p:nvPr/>
        </p:nvSpPr>
        <p:spPr bwMode="auto">
          <a:xfrm>
            <a:off x="6444208" y="3573016"/>
            <a:ext cx="1512168" cy="1224136"/>
          </a:xfrm>
          <a:prstGeom prst="cloudCallout">
            <a:avLst>
              <a:gd name="adj1" fmla="val -150754"/>
              <a:gd name="adj2" fmla="val 83935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楷体" panose="02010609060101010101" pitchFamily="49" charset="-122"/>
              </a:rPr>
              <a:t>不要</a:t>
            </a:r>
            <a:br>
              <a:rPr kumimoji="0" lang="en-US" altLang="zh-CN" sz="24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楷体" panose="02010609060101010101" pitchFamily="49" charset="-122"/>
              </a:rPr>
            </a:br>
            <a:r>
              <a:rPr kumimoji="0" lang="zh-CN" altLang="en-US" sz="24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楷体" panose="02010609060101010101" pitchFamily="49" charset="-122"/>
              </a:rPr>
              <a:t>随便用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210BF77-B9B0-41B5-AB5E-58203B64E02F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回顾：寄存器、存储器</a:t>
            </a:r>
          </a:p>
        </p:txBody>
      </p:sp>
      <p:pic>
        <p:nvPicPr>
          <p:cNvPr id="4100" name="Picture 4" descr="存储器结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12875"/>
            <a:ext cx="587533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1F395BB-9B70-4DD4-BA7B-00B757963E73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7620000" cy="5943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4.  </a:t>
            </a:r>
            <a:r>
              <a:rPr kumimoji="1" lang="zh-CN" altLang="en-US" sz="2400" b="1" dirty="0">
                <a:latin typeface="Times New Roman" pitchFamily="18" charset="0"/>
              </a:rPr>
              <a:t>寄存器间接寻址方式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*</a:t>
            </a:r>
            <a:r>
              <a:rPr kumimoji="1" lang="zh-CN" altLang="en-US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——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EA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在基址寄存器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(BX/BP)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                                                    </a:t>
            </a: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</a:rPr>
              <a:t>或变址寄存器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(SI/DI)</a:t>
            </a: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</a:rPr>
              <a:t>中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     </a:t>
            </a:r>
            <a:r>
              <a:rPr kumimoji="1" lang="en-US" altLang="zh-CN" sz="2400" b="1" dirty="0">
                <a:latin typeface="Times New Roman" pitchFamily="18" charset="0"/>
              </a:rPr>
              <a:t>BX, SI, DI   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   (DS)                                          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</a:t>
            </a:r>
            <a:r>
              <a:rPr kumimoji="1" lang="zh-CN" altLang="en-US" sz="2400" b="1" dirty="0">
                <a:latin typeface="Times New Roman" pitchFamily="18" charset="0"/>
              </a:rPr>
              <a:t>物理地址 </a:t>
            </a:r>
            <a:r>
              <a:rPr kumimoji="1" lang="en-US" altLang="zh-CN" sz="2400" b="1" dirty="0">
                <a:latin typeface="Times New Roman" pitchFamily="18" charset="0"/>
              </a:rPr>
              <a:t>= 16d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  (DS)  +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                                                     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 BP  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400" b="1" dirty="0">
                <a:latin typeface="Times New Roman" pitchFamily="18" charset="0"/>
              </a:rPr>
              <a:t>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(SS)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</a:t>
            </a:r>
            <a:r>
              <a:rPr kumimoji="1" lang="zh-CN" altLang="en-US" sz="2400" b="1" dirty="0">
                <a:latin typeface="Times New Roman" pitchFamily="18" charset="0"/>
              </a:rPr>
              <a:t>物理地址 </a:t>
            </a:r>
            <a:r>
              <a:rPr kumimoji="1" lang="en-US" altLang="zh-CN" sz="2400" b="1" dirty="0">
                <a:latin typeface="Times New Roman" pitchFamily="18" charset="0"/>
              </a:rPr>
              <a:t>= 16d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400" b="1" dirty="0">
                <a:latin typeface="Times New Roman" pitchFamily="18" charset="0"/>
              </a:rPr>
              <a:t>  (SS) + (BP)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MOV  AX, [BX]                 </a:t>
            </a:r>
            <a:r>
              <a:rPr kumimoji="1" lang="en-US" altLang="zh-CN" sz="2000" b="1" dirty="0">
                <a:latin typeface="Times New Roman" pitchFamily="18" charset="0"/>
              </a:rPr>
              <a:t>PA = 16d 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(DS) + (BX)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MOV  AX, ES:[BX]           </a:t>
            </a:r>
            <a:r>
              <a:rPr kumimoji="1" lang="en-US" altLang="zh-CN" sz="2000" b="1" dirty="0">
                <a:latin typeface="Times New Roman" pitchFamily="18" charset="0"/>
              </a:rPr>
              <a:t>PA = 16d 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(ES) + (BX)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           MOV  AX, [BP]                  </a:t>
            </a:r>
            <a:r>
              <a:rPr kumimoji="1" lang="en-US" altLang="zh-CN" sz="2000" b="1" dirty="0">
                <a:latin typeface="Times New Roman" pitchFamily="18" charset="0"/>
              </a:rPr>
              <a:t>PA = 16d 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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000" b="1" dirty="0">
                <a:latin typeface="Times New Roman" pitchFamily="18" charset="0"/>
                <a:sym typeface="Symbol" pitchFamily="18" charset="2"/>
              </a:rPr>
              <a:t>(SS) + (BP)</a:t>
            </a:r>
          </a:p>
        </p:txBody>
      </p:sp>
      <p:sp>
        <p:nvSpPr>
          <p:cNvPr id="22532" name="AutoShape 3"/>
          <p:cNvSpPr>
            <a:spLocks/>
          </p:cNvSpPr>
          <p:nvPr/>
        </p:nvSpPr>
        <p:spPr bwMode="auto">
          <a:xfrm>
            <a:off x="5410200" y="1828800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5562600" y="1600200"/>
            <a:ext cx="8382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(BX)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(SI)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</a:rPr>
              <a:t>(DI)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EFCD151-F98A-2843-5BA6-2F9CE3BEBDC9}"/>
              </a:ext>
            </a:extLst>
          </p:cNvPr>
          <p:cNvCxnSpPr>
            <a:cxnSpLocks/>
          </p:cNvCxnSpPr>
          <p:nvPr/>
        </p:nvCxnSpPr>
        <p:spPr bwMode="auto">
          <a:xfrm>
            <a:off x="2843808" y="5373216"/>
            <a:ext cx="504056" cy="0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CD578D3-C570-159B-924F-977119BF9EF3}"/>
              </a:ext>
            </a:extLst>
          </p:cNvPr>
          <p:cNvCxnSpPr>
            <a:cxnSpLocks/>
          </p:cNvCxnSpPr>
          <p:nvPr/>
        </p:nvCxnSpPr>
        <p:spPr bwMode="auto">
          <a:xfrm>
            <a:off x="2843808" y="5877272"/>
            <a:ext cx="1008112" cy="0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92D2420-3362-7C23-3D42-CC09764B0CDE}"/>
              </a:ext>
            </a:extLst>
          </p:cNvPr>
          <p:cNvCxnSpPr>
            <a:cxnSpLocks/>
          </p:cNvCxnSpPr>
          <p:nvPr/>
        </p:nvCxnSpPr>
        <p:spPr bwMode="auto">
          <a:xfrm>
            <a:off x="2843808" y="6374399"/>
            <a:ext cx="504056" cy="0"/>
          </a:xfrm>
          <a:prstGeom prst="line">
            <a:avLst/>
          </a:prstGeom>
          <a:solidFill>
            <a:schemeClr val="accent1"/>
          </a:solidFill>
          <a:ln w="76200" cap="sq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18D8EC0-9E86-4DAE-B45F-BE340A281CAF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611188" y="1268413"/>
            <a:ext cx="7620000" cy="53054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4.  </a:t>
            </a:r>
            <a:r>
              <a:rPr kumimoji="1" lang="zh-CN" altLang="en-US" sz="2400" b="1">
                <a:latin typeface="Times New Roman" pitchFamily="18" charset="0"/>
              </a:rPr>
              <a:t>寄存器间接寻址方式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*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2400">
              <a:solidFill>
                <a:schemeClr val="hlink"/>
              </a:solidFill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*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不允许使用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、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CX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、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DX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存放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EA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 MOV  AX, [CX]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*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SRC 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</a:rPr>
              <a:t>和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DST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</a:rPr>
              <a:t>的字长一致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                </a:t>
            </a:r>
            <a:r>
              <a:rPr kumimoji="1" lang="en-US" altLang="zh-CN" sz="2400" b="1">
                <a:latin typeface="Times New Roman" pitchFamily="18" charset="0"/>
              </a:rPr>
              <a:t>MOV  DL, [BX]       </a:t>
            </a:r>
            <a:r>
              <a:rPr kumimoji="1" lang="en-US" altLang="zh-CN" sz="2000" b="1">
                <a:latin typeface="Times New Roman" pitchFamily="18" charset="0"/>
              </a:rPr>
              <a:t>; [BX]</a:t>
            </a:r>
            <a:r>
              <a:rPr kumimoji="1" lang="zh-CN" altLang="zh-CN" sz="2000" b="1">
                <a:latin typeface="Times New Roman" pitchFamily="18" charset="0"/>
              </a:rPr>
              <a:t>指示一个字节单元</a:t>
            </a: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                </a:t>
            </a:r>
            <a:r>
              <a:rPr kumimoji="1" lang="en-US" altLang="zh-CN" sz="2400" b="1">
                <a:latin typeface="Times New Roman" pitchFamily="18" charset="0"/>
              </a:rPr>
              <a:t>MOV  DX, [BX]      </a:t>
            </a:r>
            <a:r>
              <a:rPr kumimoji="1" lang="en-US" altLang="zh-CN" sz="2000" b="1">
                <a:latin typeface="Times New Roman" pitchFamily="18" charset="0"/>
              </a:rPr>
              <a:t>; [BX]</a:t>
            </a:r>
            <a:r>
              <a:rPr kumimoji="1" lang="zh-CN" altLang="zh-CN" sz="2000" b="1">
                <a:latin typeface="Times New Roman" pitchFamily="18" charset="0"/>
              </a:rPr>
              <a:t>指示一个字单元</a:t>
            </a:r>
            <a:endParaRPr kumimoji="1" lang="zh-CN" altLang="en-US" sz="2400" b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*  </a:t>
            </a:r>
            <a:r>
              <a:rPr kumimoji="1" lang="zh-CN" altLang="zh-CN" sz="24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适于数组、字符串、表格的处理</a:t>
            </a:r>
            <a:endParaRPr kumimoji="1" lang="zh-CN" altLang="en-US" sz="2400" b="1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00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EA69E74-B13C-4391-BB42-B76762D722D7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地址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物理</a:t>
            </a:r>
            <a:r>
              <a:rPr lang="zh-CN" altLang="en-US" b="1" dirty="0">
                <a:solidFill>
                  <a:srgbClr val="7030A0"/>
                </a:solidFill>
              </a:rPr>
              <a:t>地址</a:t>
            </a:r>
            <a:r>
              <a:rPr lang="zh-CN" altLang="en-US" dirty="0"/>
              <a:t>：每一个字节单元给以一个唯一的存储器地址，称为物理地址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存储器</a:t>
            </a:r>
            <a:r>
              <a:rPr lang="zh-CN" altLang="en-US" b="1" dirty="0">
                <a:solidFill>
                  <a:srgbClr val="7030A0"/>
                </a:solidFill>
              </a:rPr>
              <a:t>寻址</a:t>
            </a:r>
            <a:r>
              <a:rPr lang="zh-CN" altLang="en-US" dirty="0"/>
              <a:t>：确定要读写的字节单元物理地址的过程</a:t>
            </a:r>
          </a:p>
          <a:p>
            <a:pPr eaLnBrk="1" hangingPunct="1"/>
            <a:r>
              <a:rPr lang="zh-CN" altLang="en-US" dirty="0"/>
              <a:t>为什么需要寻址？</a:t>
            </a:r>
          </a:p>
          <a:p>
            <a:pPr lvl="1" eaLnBrk="1" hangingPunct="1"/>
            <a:r>
              <a:rPr lang="en-US" altLang="zh-CN" dirty="0"/>
              <a:t>16</a:t>
            </a:r>
            <a:r>
              <a:rPr lang="zh-CN" altLang="en-US" dirty="0"/>
              <a:t>位机器的字长是</a:t>
            </a:r>
            <a:r>
              <a:rPr lang="en-US" altLang="zh-CN" dirty="0"/>
              <a:t>16</a:t>
            </a:r>
            <a:r>
              <a:rPr lang="zh-CN" altLang="en-US" dirty="0"/>
              <a:t>位，只能产生</a:t>
            </a:r>
            <a:r>
              <a:rPr lang="en-US" altLang="zh-CN" dirty="0"/>
              <a:t>16</a:t>
            </a:r>
            <a:r>
              <a:rPr lang="zh-CN" altLang="en-US" dirty="0"/>
              <a:t>位的数。</a:t>
            </a:r>
            <a:r>
              <a:rPr lang="en-US" altLang="zh-CN" dirty="0"/>
              <a:t>16</a:t>
            </a:r>
            <a:r>
              <a:rPr lang="zh-CN" altLang="en-US" dirty="0"/>
              <a:t>位二进制数可以表示</a:t>
            </a:r>
            <a:r>
              <a:rPr lang="en-US" altLang="zh-CN" dirty="0"/>
              <a:t>2</a:t>
            </a:r>
            <a:r>
              <a:rPr lang="en-US" altLang="zh-CN" baseline="30000" dirty="0"/>
              <a:t>16</a:t>
            </a:r>
            <a:r>
              <a:rPr lang="zh-CN" altLang="en-US" dirty="0"/>
              <a:t>个字节单元，</a:t>
            </a:r>
            <a:r>
              <a:rPr lang="en-US" altLang="zh-CN" dirty="0"/>
              <a:t>64K</a:t>
            </a:r>
          </a:p>
          <a:p>
            <a:pPr lvl="1" eaLnBrk="1" hangingPunct="1"/>
            <a:r>
              <a:rPr lang="en-US" altLang="zh-CN" dirty="0"/>
              <a:t>20</a:t>
            </a:r>
            <a:r>
              <a:rPr lang="zh-CN" altLang="en-US" dirty="0"/>
              <a:t>位的地址总线可访问的字节单元地址有</a:t>
            </a:r>
            <a:r>
              <a:rPr lang="en-US" altLang="zh-CN" dirty="0"/>
              <a:t>2</a:t>
            </a:r>
            <a:r>
              <a:rPr lang="en-US" altLang="zh-CN" baseline="30000" dirty="0"/>
              <a:t>20</a:t>
            </a:r>
            <a:r>
              <a:rPr lang="zh-CN" altLang="en-US" dirty="0"/>
              <a:t>个，范围从</a:t>
            </a:r>
            <a:r>
              <a:rPr lang="en-US" altLang="zh-CN" dirty="0"/>
              <a:t>00000H~0FFFFFH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958E497-E1C5-4EE6-AD82-3F0292CF79D3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实模式存储器寻址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71600"/>
            <a:ext cx="8278812" cy="4648200"/>
          </a:xfrm>
        </p:spPr>
        <p:txBody>
          <a:bodyPr/>
          <a:lstStyle/>
          <a:p>
            <a:pPr eaLnBrk="1" hangingPunct="1"/>
            <a:r>
              <a:rPr lang="zh-CN" altLang="en-US" dirty="0"/>
              <a:t>意义：解决一个矛盾</a:t>
            </a:r>
          </a:p>
          <a:p>
            <a:pPr lvl="1" eaLnBrk="1" hangingPunct="1"/>
            <a:r>
              <a:rPr lang="zh-CN" altLang="en-US" dirty="0"/>
              <a:t>机器的字长是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</a:p>
          <a:p>
            <a:pPr lvl="1" eaLnBrk="1" hangingPunct="1"/>
            <a:r>
              <a:rPr lang="zh-CN" altLang="en-US" dirty="0"/>
              <a:t>地址总线的宽度是</a:t>
            </a:r>
            <a:r>
              <a:rPr lang="en-US" altLang="zh-CN" dirty="0"/>
              <a:t>20</a:t>
            </a:r>
            <a:r>
              <a:rPr lang="zh-CN" altLang="en-US" dirty="0"/>
              <a:t>位</a:t>
            </a:r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方法</a:t>
            </a:r>
          </a:p>
          <a:p>
            <a:pPr lvl="1" eaLnBrk="1" hangingPunct="1"/>
            <a:r>
              <a:rPr lang="zh-CN" altLang="en-US" dirty="0"/>
              <a:t>分段</a:t>
            </a:r>
          </a:p>
          <a:p>
            <a:pPr lvl="1" eaLnBrk="1" hangingPunct="1"/>
            <a:r>
              <a:rPr lang="zh-CN" altLang="en-US" dirty="0"/>
              <a:t>用一个</a:t>
            </a:r>
            <a:r>
              <a:rPr lang="en-US" altLang="zh-CN" dirty="0"/>
              <a:t>16</a:t>
            </a:r>
            <a:r>
              <a:rPr lang="zh-CN" altLang="en-US" dirty="0"/>
              <a:t>位的段地址和一个</a:t>
            </a:r>
            <a:r>
              <a:rPr lang="en-US" altLang="zh-CN" dirty="0"/>
              <a:t>16</a:t>
            </a:r>
            <a:r>
              <a:rPr lang="zh-CN" altLang="en-US" dirty="0"/>
              <a:t>位的偏移地址来构成一个</a:t>
            </a:r>
            <a:r>
              <a:rPr lang="en-US" altLang="zh-CN" dirty="0"/>
              <a:t>20</a:t>
            </a:r>
            <a:r>
              <a:rPr lang="zh-CN" altLang="en-US" dirty="0"/>
              <a:t>位的地址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02627B-71EF-6915-F0FE-93AB150305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20072" y="4941168"/>
            <a:ext cx="2341086" cy="148361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60337E4-512E-496F-0550-0C8BA7DF5B46}"/>
              </a:ext>
            </a:extLst>
          </p:cNvPr>
          <p:cNvSpPr txBox="1"/>
          <p:nvPr/>
        </p:nvSpPr>
        <p:spPr>
          <a:xfrm>
            <a:off x="5220073" y="8484468"/>
            <a:ext cx="11839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hlinkClick r:id="rId3" tooltip="http://www.xumenger.com/finance-knowledge-01-20161117/"/>
              </a:rPr>
              <a:t>此照片</a:t>
            </a:r>
            <a:r>
              <a:rPr lang="zh-CN" altLang="en-US" sz="900"/>
              <a:t>，作者: 未知作者，许可证: </a:t>
            </a:r>
            <a:r>
              <a:rPr lang="zh-CN" altLang="en-US" sz="900">
                <a:hlinkClick r:id="rId4" tooltip="https://creativecommons.org/licenses/by-sa/3.0/"/>
              </a:rPr>
              <a:t>CC BY-SA</a:t>
            </a:r>
            <a:endParaRPr lang="zh-CN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54B195F-0CBC-4DAF-B788-8C0A8A281FDA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p:sp>
        <p:nvSpPr>
          <p:cNvPr id="717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实模式存储器寻址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18488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zh-CN" altLang="en-US" sz="2600" b="1" dirty="0"/>
              <a:t>存储器地址的分段</a:t>
            </a:r>
            <a:endParaRPr lang="zh-CN" altLang="en-US" sz="1800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dirty="0"/>
              <a:t> </a:t>
            </a:r>
            <a:r>
              <a:rPr lang="zh-CN" altLang="en-US" sz="1800" dirty="0">
                <a:sym typeface="Webdings" pitchFamily="18" charset="2"/>
              </a:rPr>
              <a:t></a:t>
            </a:r>
            <a:r>
              <a:rPr lang="zh-CN" altLang="en-US" sz="1800" dirty="0"/>
              <a:t> 20根地址线  2</a:t>
            </a:r>
            <a:r>
              <a:rPr lang="zh-CN" altLang="en-US" sz="1800" baseline="30000" dirty="0"/>
              <a:t>20</a:t>
            </a:r>
            <a:r>
              <a:rPr lang="zh-CN" altLang="en-US" sz="1800" dirty="0"/>
              <a:t>=1024</a:t>
            </a:r>
            <a:r>
              <a:rPr lang="en-US" altLang="zh-CN" sz="1800" dirty="0"/>
              <a:t>K=1M=1048576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dirty="0"/>
              <a:t>      地址范围  00000</a:t>
            </a:r>
            <a:r>
              <a:rPr lang="en-US" altLang="zh-CN" sz="1800" dirty="0"/>
              <a:t>H ~ 0FFFFFH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dirty="0"/>
              <a:t> </a:t>
            </a:r>
            <a:r>
              <a:rPr lang="zh-CN" altLang="en-US" sz="1800" dirty="0">
                <a:sym typeface="Webdings" pitchFamily="18" charset="2"/>
              </a:rPr>
              <a:t></a:t>
            </a:r>
            <a:r>
              <a:rPr lang="zh-CN" altLang="en-US" sz="1800" dirty="0"/>
              <a:t> 小段：每16个字节为一小段，共有</a:t>
            </a:r>
            <a:r>
              <a:rPr lang="zh-CN" altLang="en-US" sz="1800" dirty="0">
                <a:solidFill>
                  <a:srgbClr val="FF0000"/>
                </a:solidFill>
              </a:rPr>
              <a:t>64</a:t>
            </a:r>
            <a:r>
              <a:rPr lang="en-US" altLang="zh-CN" sz="1800" dirty="0">
                <a:solidFill>
                  <a:srgbClr val="FF0000"/>
                </a:solidFill>
              </a:rPr>
              <a:t>K</a:t>
            </a:r>
            <a:r>
              <a:rPr lang="zh-CN" altLang="en-US" sz="1800" dirty="0"/>
              <a:t>个小段                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dirty="0"/>
              <a:t>              </a:t>
            </a:r>
            <a:r>
              <a:rPr lang="zh-CN" altLang="en-US" sz="1600" dirty="0">
                <a:solidFill>
                  <a:srgbClr val="660066"/>
                </a:solidFill>
                <a:ea typeface="楷体_GB2312" pitchFamily="49" charset="-122"/>
              </a:rPr>
              <a:t>小段的首地址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dirty="0"/>
              <a:t>                  </a:t>
            </a:r>
            <a:r>
              <a:rPr lang="zh-CN" altLang="en-US" sz="1800" dirty="0">
                <a:solidFill>
                  <a:srgbClr val="660066"/>
                </a:solidFill>
              </a:rPr>
              <a:t>00000</a:t>
            </a:r>
            <a:r>
              <a:rPr lang="en-US" altLang="zh-CN" sz="1800" dirty="0">
                <a:solidFill>
                  <a:srgbClr val="660066"/>
                </a:solidFill>
              </a:rPr>
              <a:t>H</a:t>
            </a:r>
            <a:r>
              <a:rPr lang="en-US" altLang="zh-CN" sz="1800" dirty="0"/>
              <a:t> ~ 0000FH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/>
              <a:t>                  </a:t>
            </a:r>
            <a:r>
              <a:rPr lang="en-US" altLang="zh-CN" sz="1800" dirty="0">
                <a:solidFill>
                  <a:srgbClr val="660066"/>
                </a:solidFill>
              </a:rPr>
              <a:t>00010H</a:t>
            </a:r>
            <a:r>
              <a:rPr lang="en-US" altLang="zh-CN" sz="1800" dirty="0"/>
              <a:t> ~ 0001FH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/>
              <a:t>                  </a:t>
            </a:r>
            <a:r>
              <a:rPr lang="en-US" altLang="zh-CN" sz="1800" dirty="0">
                <a:solidFill>
                  <a:srgbClr val="660066"/>
                </a:solidFill>
              </a:rPr>
              <a:t>00020H</a:t>
            </a:r>
            <a:r>
              <a:rPr lang="en-US" altLang="zh-CN" sz="1800" dirty="0"/>
              <a:t> ~ 0002FH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/>
              <a:t>                  </a:t>
            </a:r>
            <a:r>
              <a:rPr lang="en-US" altLang="zh-CN" sz="1800" dirty="0">
                <a:solidFill>
                  <a:schemeClr val="hlink"/>
                </a:solidFill>
              </a:rPr>
              <a:t>…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/>
              <a:t>                  </a:t>
            </a:r>
            <a:r>
              <a:rPr lang="en-US" altLang="zh-CN" sz="1800" dirty="0">
                <a:solidFill>
                  <a:srgbClr val="660066"/>
                </a:solidFill>
              </a:rPr>
              <a:t>0FFFF0H</a:t>
            </a:r>
            <a:r>
              <a:rPr lang="en-US" altLang="zh-CN" sz="1800" dirty="0">
                <a:solidFill>
                  <a:schemeClr val="hlink"/>
                </a:solidFill>
              </a:rPr>
              <a:t> </a:t>
            </a:r>
            <a:r>
              <a:rPr lang="en-US" altLang="zh-CN" sz="1800" dirty="0"/>
              <a:t>~ 0FFFFFH</a:t>
            </a:r>
            <a:r>
              <a:rPr lang="zh-CN" altLang="en-US" sz="2200" dirty="0">
                <a:sym typeface="Symbol" pitchFamily="18" charset="2"/>
              </a:rPr>
              <a:t>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dirty="0">
                <a:sym typeface="Webdings" pitchFamily="18" charset="2"/>
              </a:rPr>
              <a:t></a:t>
            </a:r>
            <a:r>
              <a:rPr lang="zh-CN" altLang="en-US" sz="1800" dirty="0"/>
              <a:t>存储器分段：段起始地址必须是某一</a:t>
            </a:r>
            <a:r>
              <a:rPr lang="zh-CN" altLang="en-US" sz="1800" dirty="0">
                <a:solidFill>
                  <a:srgbClr val="660066"/>
                </a:solidFill>
                <a:ea typeface="楷体_GB2312" pitchFamily="49" charset="-122"/>
              </a:rPr>
              <a:t>小段的首地址</a:t>
            </a:r>
            <a:r>
              <a:rPr lang="zh-CN" altLang="en-US" sz="1800" dirty="0"/>
              <a:t>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dirty="0"/>
              <a:t>                       段的大小可以是</a:t>
            </a:r>
            <a:r>
              <a:rPr lang="zh-CN" altLang="en-US" sz="1800" dirty="0">
                <a:solidFill>
                  <a:srgbClr val="FF0000"/>
                </a:solidFill>
              </a:rPr>
              <a:t>64</a:t>
            </a:r>
            <a:r>
              <a:rPr lang="en-US" altLang="zh-CN" sz="1800" dirty="0">
                <a:solidFill>
                  <a:srgbClr val="FF0000"/>
                </a:solidFill>
              </a:rPr>
              <a:t>K</a:t>
            </a:r>
            <a:r>
              <a:rPr lang="zh-CN" altLang="en-US" sz="1800" dirty="0"/>
              <a:t>范围内的任意字节</a:t>
            </a:r>
            <a:endParaRPr lang="en-US" altLang="zh-CN" sz="1800" dirty="0"/>
          </a:p>
        </p:txBody>
      </p:sp>
      <p:sp>
        <p:nvSpPr>
          <p:cNvPr id="45068" name="AutoShape 12"/>
          <p:cNvSpPr>
            <a:spLocks noChangeArrowheads="1"/>
          </p:cNvSpPr>
          <p:nvPr/>
        </p:nvSpPr>
        <p:spPr bwMode="auto">
          <a:xfrm>
            <a:off x="6084888" y="5516563"/>
            <a:ext cx="914400" cy="914400"/>
          </a:xfrm>
          <a:prstGeom prst="irregularSeal2">
            <a:avLst/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108" name="Group 52"/>
          <p:cNvGraphicFramePr>
            <a:graphicFrameLocks noGrp="1"/>
          </p:cNvGraphicFramePr>
          <p:nvPr>
            <p:ph sz="half" idx="2"/>
          </p:nvPr>
        </p:nvGraphicFramePr>
        <p:xfrm>
          <a:off x="1619250" y="5805488"/>
          <a:ext cx="4038600" cy="487572"/>
        </p:xfrm>
        <a:graphic>
          <a:graphicData uri="http://schemas.openxmlformats.org/drawingml/2006/table">
            <a:tbl>
              <a:tblPr/>
              <a:tblGrid>
                <a:gridCol w="25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87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6" marB="456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987675" y="5805488"/>
            <a:ext cx="0" cy="503237"/>
          </a:xfrm>
          <a:prstGeom prst="line">
            <a:avLst/>
          </a:prstGeom>
          <a:noFill/>
          <a:ln w="38100" cap="sq">
            <a:solidFill>
              <a:srgbClr val="6600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110" name="Line 54"/>
          <p:cNvSpPr>
            <a:spLocks noChangeShapeType="1"/>
          </p:cNvSpPr>
          <p:nvPr/>
        </p:nvSpPr>
        <p:spPr bwMode="auto">
          <a:xfrm>
            <a:off x="1619250" y="5949950"/>
            <a:ext cx="13684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111" name="Line 55"/>
          <p:cNvSpPr>
            <a:spLocks noChangeShapeType="1"/>
          </p:cNvSpPr>
          <p:nvPr/>
        </p:nvSpPr>
        <p:spPr bwMode="auto">
          <a:xfrm>
            <a:off x="1863725" y="6156325"/>
            <a:ext cx="1123950" cy="9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8" grpId="0" animBg="1"/>
      <p:bldP spid="45109" grpId="0" animBg="1"/>
      <p:bldP spid="45110" grpId="0" animBg="1"/>
      <p:bldP spid="451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5360217-3BBF-4EFD-A004-9C5659DFBAD6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202612" cy="2770187"/>
          </a:xfrm>
          <a:noFill/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endParaRPr lang="zh-CN" altLang="en-US" sz="210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100" b="1" i="1"/>
              <a:t>    物理地址</a:t>
            </a:r>
            <a:r>
              <a:rPr lang="zh-CN" altLang="en-US" sz="2100"/>
              <a:t>：每个存储单元的唯一的20位地址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200"/>
              <a:t>  </a:t>
            </a:r>
            <a:r>
              <a:rPr lang="zh-CN" altLang="en-US" sz="2200" b="1" i="1"/>
              <a:t>段地址</a:t>
            </a:r>
            <a:r>
              <a:rPr lang="zh-CN" altLang="en-US" sz="2200"/>
              <a:t>：段起始地址的高16位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100"/>
              <a:t>    </a:t>
            </a:r>
            <a:r>
              <a:rPr lang="zh-CN" altLang="en-US" sz="2100" b="1" i="1"/>
              <a:t>偏移地址</a:t>
            </a:r>
            <a:r>
              <a:rPr lang="zh-CN" altLang="en-US" sz="2100"/>
              <a:t>：段内相对于段起始地址的偏移值（16位）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100"/>
              <a:t>  (</a:t>
            </a:r>
            <a:r>
              <a:rPr lang="zh-CN" altLang="en-US" sz="2100" i="1"/>
              <a:t>有效地址</a:t>
            </a:r>
            <a:r>
              <a:rPr lang="en-US" altLang="en-US" sz="2100"/>
              <a:t>EA)</a:t>
            </a:r>
            <a:r>
              <a:rPr lang="zh-CN" altLang="en-US" sz="2100"/>
              <a:t>  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 sz="210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100"/>
              <a:t>         </a:t>
            </a:r>
            <a:r>
              <a:rPr lang="zh-CN" altLang="en-US" sz="2600" b="1">
                <a:solidFill>
                  <a:srgbClr val="660066"/>
                </a:solidFill>
              </a:rPr>
              <a:t>物理地址 = 16</a:t>
            </a:r>
            <a:r>
              <a:rPr lang="en-US" altLang="zh-CN" sz="2600" b="1">
                <a:solidFill>
                  <a:srgbClr val="660066"/>
                </a:solidFill>
              </a:rPr>
              <a:t>d </a:t>
            </a:r>
            <a:r>
              <a:rPr lang="en-US" altLang="zh-CN" sz="2600" b="1">
                <a:solidFill>
                  <a:srgbClr val="660066"/>
                </a:solidFill>
                <a:sym typeface="Symbol" pitchFamily="18" charset="2"/>
              </a:rPr>
              <a:t></a:t>
            </a:r>
            <a:r>
              <a:rPr lang="en-US" altLang="zh-CN" sz="2600" b="1">
                <a:solidFill>
                  <a:srgbClr val="660066"/>
                </a:solidFill>
              </a:rPr>
              <a:t> </a:t>
            </a:r>
            <a:r>
              <a:rPr lang="zh-CN" altLang="en-US" sz="2600" b="1">
                <a:solidFill>
                  <a:srgbClr val="660066"/>
                </a:solidFill>
              </a:rPr>
              <a:t>段地址 + 偏移地址</a:t>
            </a:r>
            <a:endParaRPr lang="zh-CN" altLang="zh-CN" b="1">
              <a:solidFill>
                <a:srgbClr val="660066"/>
              </a:solidFill>
              <a:sym typeface="Symbol" pitchFamily="18" charset="2"/>
            </a:endParaRP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2971800" y="4419600"/>
            <a:ext cx="2590800" cy="409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      16 位 段 地 址           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3581400" y="5257800"/>
            <a:ext cx="2590800" cy="409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      16 位 偏 移 地 址</a:t>
            </a:r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4800600" y="44196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            0000</a:t>
            </a:r>
          </a:p>
        </p:txBody>
      </p:sp>
      <p:sp>
        <p:nvSpPr>
          <p:cNvPr id="8199" name="Line 9"/>
          <p:cNvSpPr>
            <a:spLocks noChangeShapeType="1"/>
          </p:cNvSpPr>
          <p:nvPr/>
        </p:nvSpPr>
        <p:spPr bwMode="auto">
          <a:xfrm>
            <a:off x="1905000" y="5867400"/>
            <a:ext cx="464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Text Box 10"/>
          <p:cNvSpPr txBox="1">
            <a:spLocks noChangeArrowheads="1"/>
          </p:cNvSpPr>
          <p:nvPr/>
        </p:nvSpPr>
        <p:spPr bwMode="auto">
          <a:xfrm>
            <a:off x="2209800" y="5410200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+</a:t>
            </a:r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2971800" y="6096000"/>
            <a:ext cx="3200400" cy="409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        20 位 物 理 地 址</a:t>
            </a:r>
          </a:p>
        </p:txBody>
      </p:sp>
      <p:sp>
        <p:nvSpPr>
          <p:cNvPr id="8202" name="Rectangle 1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zh-CN" altLang="en-US"/>
              <a:t>实模式存储器寻址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D6147F0-BB70-4404-AEF6-FF72EC674B20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  <p:sp>
        <p:nvSpPr>
          <p:cNvPr id="9219" name="Text Box 9"/>
          <p:cNvSpPr txBox="1">
            <a:spLocks noChangeArrowheads="1"/>
          </p:cNvSpPr>
          <p:nvPr/>
        </p:nvSpPr>
        <p:spPr bwMode="auto">
          <a:xfrm>
            <a:off x="304800" y="1230313"/>
            <a:ext cx="78867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endParaRPr lang="zh-CN" altLang="en-US" sz="2400">
              <a:latin typeface="Times New Roman" pitchFamily="18" charset="0"/>
            </a:endParaRPr>
          </a:p>
          <a:p>
            <a:pPr lvl="1" algn="just"/>
            <a:r>
              <a:rPr lang="zh-CN" altLang="en-US" sz="240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代码段</a:t>
            </a:r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400">
                <a:latin typeface="Times New Roman" pitchFamily="18" charset="0"/>
              </a:rPr>
              <a:t>段寄存器 </a:t>
            </a:r>
            <a:r>
              <a:rPr lang="en-US" altLang="zh-CN" sz="2400">
                <a:latin typeface="Times New Roman" pitchFamily="18" charset="0"/>
              </a:rPr>
              <a:t>CS</a:t>
            </a:r>
          </a:p>
          <a:p>
            <a:pPr lvl="1" algn="just"/>
            <a:r>
              <a:rPr lang="zh-CN" altLang="en-US" sz="240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数据段</a:t>
            </a:r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400">
                <a:latin typeface="Times New Roman" pitchFamily="18" charset="0"/>
              </a:rPr>
              <a:t>段寄存器 </a:t>
            </a:r>
            <a:r>
              <a:rPr lang="en-US" altLang="zh-CN" sz="2400">
                <a:latin typeface="Times New Roman" pitchFamily="18" charset="0"/>
              </a:rPr>
              <a:t>DS</a:t>
            </a:r>
          </a:p>
          <a:p>
            <a:pPr lvl="1" algn="just"/>
            <a:r>
              <a:rPr lang="zh-CN" altLang="en-US" sz="240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堆栈段</a:t>
            </a:r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400">
                <a:latin typeface="Times New Roman" pitchFamily="18" charset="0"/>
              </a:rPr>
              <a:t>段寄存器 </a:t>
            </a:r>
            <a:r>
              <a:rPr lang="en-US" altLang="zh-CN" sz="2400">
                <a:latin typeface="Times New Roman" pitchFamily="18" charset="0"/>
              </a:rPr>
              <a:t>SS</a:t>
            </a:r>
          </a:p>
          <a:p>
            <a:pPr lvl="1" algn="just"/>
            <a:r>
              <a:rPr lang="zh-CN" altLang="en-US" sz="2400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rPr>
              <a:t>附加段</a:t>
            </a:r>
            <a:r>
              <a:rPr lang="zh-CN" altLang="en-US" sz="24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400">
                <a:latin typeface="Times New Roman" pitchFamily="18" charset="0"/>
              </a:rPr>
              <a:t>段寄存器 </a:t>
            </a:r>
            <a:r>
              <a:rPr lang="en-US" altLang="zh-CN" sz="2400">
                <a:latin typeface="Times New Roman" pitchFamily="18" charset="0"/>
              </a:rPr>
              <a:t>ES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9220" name="Text Box 10"/>
          <p:cNvSpPr txBox="1">
            <a:spLocks noChangeArrowheads="1"/>
          </p:cNvSpPr>
          <p:nvPr/>
        </p:nvSpPr>
        <p:spPr bwMode="auto">
          <a:xfrm>
            <a:off x="381000" y="4756150"/>
            <a:ext cx="46259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例</a:t>
            </a:r>
            <a:r>
              <a:rPr kumimoji="1" lang="zh-CN" altLang="en-US" sz="2400">
                <a:latin typeface="Times New Roman" pitchFamily="18" charset="0"/>
              </a:rPr>
              <a:t>：(</a:t>
            </a:r>
            <a:r>
              <a:rPr kumimoji="1" lang="en-US" altLang="zh-CN" sz="2400">
                <a:latin typeface="Times New Roman" pitchFamily="18" charset="0"/>
              </a:rPr>
              <a:t>DS)=3000H,   EA=1234H,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             </a:t>
            </a:r>
            <a:r>
              <a:rPr kumimoji="1" lang="zh-CN" altLang="zh-CN" sz="2400">
                <a:latin typeface="Times New Roman" pitchFamily="18" charset="0"/>
              </a:rPr>
              <a:t>物理地址=16</a:t>
            </a:r>
            <a:r>
              <a:rPr kumimoji="1" lang="en-US" altLang="zh-CN" sz="2400">
                <a:latin typeface="Times New Roman" pitchFamily="18" charset="0"/>
              </a:rPr>
              <a:t>d 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(DS) + EA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                             =31234H</a:t>
            </a:r>
            <a:endParaRPr lang="en-US" altLang="zh-CN" sz="20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221" name="Line 11"/>
          <p:cNvSpPr>
            <a:spLocks noChangeShapeType="1"/>
          </p:cNvSpPr>
          <p:nvPr/>
        </p:nvSpPr>
        <p:spPr bwMode="auto">
          <a:xfrm>
            <a:off x="6324600" y="2089150"/>
            <a:ext cx="0" cy="396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Line 12"/>
          <p:cNvSpPr>
            <a:spLocks noChangeShapeType="1"/>
          </p:cNvSpPr>
          <p:nvPr/>
        </p:nvSpPr>
        <p:spPr bwMode="auto">
          <a:xfrm>
            <a:off x="7543800" y="2089150"/>
            <a:ext cx="0" cy="396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Line 13"/>
          <p:cNvSpPr>
            <a:spLocks noChangeShapeType="1"/>
          </p:cNvSpPr>
          <p:nvPr/>
        </p:nvSpPr>
        <p:spPr bwMode="auto">
          <a:xfrm>
            <a:off x="6324600" y="2393950"/>
            <a:ext cx="1219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Line 14"/>
          <p:cNvSpPr>
            <a:spLocks noChangeShapeType="1"/>
          </p:cNvSpPr>
          <p:nvPr/>
        </p:nvSpPr>
        <p:spPr bwMode="auto">
          <a:xfrm>
            <a:off x="6324600" y="4146550"/>
            <a:ext cx="1219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Line 15"/>
          <p:cNvSpPr>
            <a:spLocks noChangeShapeType="1"/>
          </p:cNvSpPr>
          <p:nvPr/>
        </p:nvSpPr>
        <p:spPr bwMode="auto">
          <a:xfrm>
            <a:off x="6324600" y="4756150"/>
            <a:ext cx="1219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Line 16"/>
          <p:cNvSpPr>
            <a:spLocks noChangeShapeType="1"/>
          </p:cNvSpPr>
          <p:nvPr/>
        </p:nvSpPr>
        <p:spPr bwMode="auto">
          <a:xfrm>
            <a:off x="6324600" y="5060950"/>
            <a:ext cx="1219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Text Box 17"/>
          <p:cNvSpPr txBox="1">
            <a:spLocks noChangeArrowheads="1"/>
          </p:cNvSpPr>
          <p:nvPr/>
        </p:nvSpPr>
        <p:spPr bwMode="auto">
          <a:xfrm>
            <a:off x="6324600" y="1784350"/>
            <a:ext cx="126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存储器</a:t>
            </a:r>
            <a:endParaRPr kumimoji="1" lang="zh-CN" altLang="en-US" sz="2000">
              <a:latin typeface="Times New Roman" pitchFamily="18" charset="0"/>
            </a:endParaRPr>
          </a:p>
        </p:txBody>
      </p:sp>
      <p:sp>
        <p:nvSpPr>
          <p:cNvPr id="9228" name="Text Box 18"/>
          <p:cNvSpPr txBox="1">
            <a:spLocks noChangeArrowheads="1"/>
          </p:cNvSpPr>
          <p:nvPr/>
        </p:nvSpPr>
        <p:spPr bwMode="auto">
          <a:xfrm>
            <a:off x="6400800" y="300355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 8</a:t>
            </a:r>
            <a:r>
              <a:rPr kumimoji="1" lang="en-US" altLang="en-US" sz="2000">
                <a:latin typeface="Times New Roman" pitchFamily="18" charset="0"/>
              </a:rPr>
              <a:t>K</a:t>
            </a:r>
            <a:r>
              <a:rPr kumimoji="1" lang="zh-CN" altLang="en-US" sz="2000">
                <a:latin typeface="Times New Roman" pitchFamily="18" charset="0"/>
              </a:rPr>
              <a:t>代码</a:t>
            </a:r>
          </a:p>
        </p:txBody>
      </p:sp>
      <p:sp>
        <p:nvSpPr>
          <p:cNvPr id="9229" name="Text Box 19"/>
          <p:cNvSpPr txBox="1">
            <a:spLocks noChangeArrowheads="1"/>
          </p:cNvSpPr>
          <p:nvPr/>
        </p:nvSpPr>
        <p:spPr bwMode="auto">
          <a:xfrm>
            <a:off x="6400800" y="429895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 2</a:t>
            </a:r>
            <a:r>
              <a:rPr kumimoji="1" lang="en-US" altLang="en-US" sz="2000">
                <a:latin typeface="Times New Roman" pitchFamily="18" charset="0"/>
              </a:rPr>
              <a:t>K</a:t>
            </a:r>
            <a:r>
              <a:rPr kumimoji="1" lang="zh-CN" altLang="en-US" sz="2000">
                <a:latin typeface="Times New Roman" pitchFamily="18" charset="0"/>
              </a:rPr>
              <a:t>数据</a:t>
            </a:r>
          </a:p>
        </p:txBody>
      </p:sp>
      <p:sp>
        <p:nvSpPr>
          <p:cNvPr id="9230" name="Text Box 20"/>
          <p:cNvSpPr txBox="1">
            <a:spLocks noChangeArrowheads="1"/>
          </p:cNvSpPr>
          <p:nvPr/>
        </p:nvSpPr>
        <p:spPr bwMode="auto">
          <a:xfrm>
            <a:off x="6400800" y="4713288"/>
            <a:ext cx="1136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 256堆栈</a:t>
            </a:r>
          </a:p>
        </p:txBody>
      </p:sp>
      <p:sp>
        <p:nvSpPr>
          <p:cNvPr id="9231" name="Text Box 21"/>
          <p:cNvSpPr txBox="1">
            <a:spLocks noChangeArrowheads="1"/>
          </p:cNvSpPr>
          <p:nvPr/>
        </p:nvSpPr>
        <p:spPr bwMode="auto">
          <a:xfrm>
            <a:off x="7543800" y="224155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02000</a:t>
            </a:r>
            <a:r>
              <a:rPr kumimoji="1" lang="en-US" altLang="en-US" sz="2000">
                <a:latin typeface="Times New Roman" pitchFamily="18" charset="0"/>
              </a:rPr>
              <a:t>H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9232" name="Text Box 22"/>
          <p:cNvSpPr txBox="1">
            <a:spLocks noChangeArrowheads="1"/>
          </p:cNvSpPr>
          <p:nvPr/>
        </p:nvSpPr>
        <p:spPr bwMode="auto">
          <a:xfrm>
            <a:off x="7543800" y="460375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04800</a:t>
            </a:r>
            <a:r>
              <a:rPr kumimoji="1" lang="en-US" altLang="en-US" sz="2000">
                <a:latin typeface="Times New Roman" pitchFamily="18" charset="0"/>
              </a:rPr>
              <a:t>H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9233" name="Text Box 23"/>
          <p:cNvSpPr txBox="1">
            <a:spLocks noChangeArrowheads="1"/>
          </p:cNvSpPr>
          <p:nvPr/>
        </p:nvSpPr>
        <p:spPr bwMode="auto">
          <a:xfrm>
            <a:off x="7543800" y="391795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04000</a:t>
            </a:r>
            <a:r>
              <a:rPr kumimoji="1" lang="en-US" altLang="en-US" sz="2000">
                <a:latin typeface="Times New Roman" pitchFamily="18" charset="0"/>
              </a:rPr>
              <a:t>H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9234" name="Rectangle 24"/>
          <p:cNvSpPr>
            <a:spLocks noChangeArrowheads="1"/>
          </p:cNvSpPr>
          <p:nvPr/>
        </p:nvSpPr>
        <p:spPr bwMode="auto">
          <a:xfrm>
            <a:off x="3886200" y="1631950"/>
            <a:ext cx="10668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Rectangle 31"/>
          <p:cNvSpPr>
            <a:spLocks noChangeArrowheads="1"/>
          </p:cNvSpPr>
          <p:nvPr/>
        </p:nvSpPr>
        <p:spPr bwMode="auto">
          <a:xfrm>
            <a:off x="3886200" y="2012950"/>
            <a:ext cx="10668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Rectangle 32"/>
          <p:cNvSpPr>
            <a:spLocks noChangeArrowheads="1"/>
          </p:cNvSpPr>
          <p:nvPr/>
        </p:nvSpPr>
        <p:spPr bwMode="auto">
          <a:xfrm>
            <a:off x="3886200" y="2393950"/>
            <a:ext cx="10668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7" name="Rectangle 33"/>
          <p:cNvSpPr>
            <a:spLocks noChangeArrowheads="1"/>
          </p:cNvSpPr>
          <p:nvPr/>
        </p:nvSpPr>
        <p:spPr bwMode="auto">
          <a:xfrm>
            <a:off x="3886200" y="2774950"/>
            <a:ext cx="1066800" cy="381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8" name="Text Box 34"/>
          <p:cNvSpPr txBox="1">
            <a:spLocks noChangeArrowheads="1"/>
          </p:cNvSpPr>
          <p:nvPr/>
        </p:nvSpPr>
        <p:spPr bwMode="auto">
          <a:xfrm>
            <a:off x="3962400" y="163195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solidFill>
                  <a:schemeClr val="bg2"/>
                </a:solidFill>
                <a:latin typeface="Times New Roman" pitchFamily="18" charset="0"/>
              </a:rPr>
              <a:t>0200</a:t>
            </a:r>
            <a:r>
              <a:rPr kumimoji="1" lang="en-US" altLang="en-US" sz="2000">
                <a:solidFill>
                  <a:schemeClr val="bg2"/>
                </a:solidFill>
                <a:latin typeface="Times New Roman" pitchFamily="18" charset="0"/>
              </a:rPr>
              <a:t>H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9239" name="Text Box 35"/>
          <p:cNvSpPr txBox="1">
            <a:spLocks noChangeArrowheads="1"/>
          </p:cNvSpPr>
          <p:nvPr/>
        </p:nvSpPr>
        <p:spPr bwMode="auto">
          <a:xfrm>
            <a:off x="3962400" y="201295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solidFill>
                  <a:schemeClr val="bg2"/>
                </a:solidFill>
                <a:latin typeface="Times New Roman" pitchFamily="18" charset="0"/>
              </a:rPr>
              <a:t>0400</a:t>
            </a:r>
            <a:r>
              <a:rPr kumimoji="1" lang="en-US" altLang="en-US" sz="2000">
                <a:solidFill>
                  <a:schemeClr val="bg2"/>
                </a:solidFill>
                <a:latin typeface="Times New Roman" pitchFamily="18" charset="0"/>
              </a:rPr>
              <a:t>H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9240" name="Text Box 36"/>
          <p:cNvSpPr txBox="1">
            <a:spLocks noChangeArrowheads="1"/>
          </p:cNvSpPr>
          <p:nvPr/>
        </p:nvSpPr>
        <p:spPr bwMode="auto">
          <a:xfrm>
            <a:off x="3962400" y="2393950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solidFill>
                  <a:schemeClr val="bg2"/>
                </a:solidFill>
                <a:latin typeface="Times New Roman" pitchFamily="18" charset="0"/>
              </a:rPr>
              <a:t>0480</a:t>
            </a:r>
            <a:r>
              <a:rPr kumimoji="1" lang="en-US" altLang="en-US" sz="2000">
                <a:solidFill>
                  <a:schemeClr val="bg2"/>
                </a:solidFill>
                <a:latin typeface="Times New Roman" pitchFamily="18" charset="0"/>
              </a:rPr>
              <a:t>H</a:t>
            </a:r>
            <a:endParaRPr kumimoji="1" lang="en-US" altLang="zh-CN" sz="2000">
              <a:latin typeface="Times New Roman" pitchFamily="18" charset="0"/>
            </a:endParaRPr>
          </a:p>
        </p:txBody>
      </p:sp>
      <p:sp>
        <p:nvSpPr>
          <p:cNvPr id="9241" name="Line 38"/>
          <p:cNvSpPr>
            <a:spLocks noChangeShapeType="1"/>
          </p:cNvSpPr>
          <p:nvPr/>
        </p:nvSpPr>
        <p:spPr bwMode="auto">
          <a:xfrm>
            <a:off x="4800600" y="1860550"/>
            <a:ext cx="15240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2" name="Line 39"/>
          <p:cNvSpPr>
            <a:spLocks noChangeShapeType="1"/>
          </p:cNvSpPr>
          <p:nvPr/>
        </p:nvSpPr>
        <p:spPr bwMode="auto">
          <a:xfrm>
            <a:off x="4800600" y="2165350"/>
            <a:ext cx="1524000" cy="1981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3" name="Line 40"/>
          <p:cNvSpPr>
            <a:spLocks noChangeShapeType="1"/>
          </p:cNvSpPr>
          <p:nvPr/>
        </p:nvSpPr>
        <p:spPr bwMode="auto">
          <a:xfrm>
            <a:off x="4859338" y="2636838"/>
            <a:ext cx="1465262" cy="21193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4" name="Oval 42"/>
          <p:cNvSpPr>
            <a:spLocks noChangeArrowheads="1"/>
          </p:cNvSpPr>
          <p:nvPr/>
        </p:nvSpPr>
        <p:spPr bwMode="auto">
          <a:xfrm>
            <a:off x="685800" y="1403350"/>
            <a:ext cx="1219200" cy="1828800"/>
          </a:xfrm>
          <a:prstGeom prst="ellips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5" name="Text Box 44"/>
          <p:cNvSpPr txBox="1">
            <a:spLocks noChangeArrowheads="1"/>
          </p:cNvSpPr>
          <p:nvPr/>
        </p:nvSpPr>
        <p:spPr bwMode="auto">
          <a:xfrm>
            <a:off x="762000" y="368935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逻辑段</a:t>
            </a:r>
          </a:p>
        </p:txBody>
      </p:sp>
      <p:sp>
        <p:nvSpPr>
          <p:cNvPr id="9246" name="Line 45"/>
          <p:cNvSpPr>
            <a:spLocks noChangeShapeType="1"/>
          </p:cNvSpPr>
          <p:nvPr/>
        </p:nvSpPr>
        <p:spPr bwMode="auto">
          <a:xfrm>
            <a:off x="1295400" y="323215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47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段地址寄存器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CAA85B4-0AA6-7A3A-51E6-3EB50AD260BD}"/>
              </a:ext>
            </a:extLst>
          </p:cNvPr>
          <p:cNvGrpSpPr/>
          <p:nvPr/>
        </p:nvGrpSpPr>
        <p:grpSpPr>
          <a:xfrm>
            <a:off x="5609486" y="2636838"/>
            <a:ext cx="706647" cy="400110"/>
            <a:chOff x="5609486" y="2636838"/>
            <a:chExt cx="706647" cy="400110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7ACDD37A-0BF9-C158-2665-9DABA02C8F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69000" y="2810933"/>
              <a:ext cx="34713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26979B4-26B0-30E7-F112-9047A425D782}"/>
                </a:ext>
              </a:extLst>
            </p:cNvPr>
            <p:cNvSpPr txBox="1"/>
            <p:nvPr/>
          </p:nvSpPr>
          <p:spPr>
            <a:xfrm>
              <a:off x="5609486" y="2636838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7030A0"/>
                  </a:solidFill>
                </a:rPr>
                <a:t>IP</a:t>
              </a:r>
              <a:endParaRPr lang="zh-CN" altLang="en-US" sz="2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A3905A5-6417-1E4B-7DF4-ACA34C4D9DD4}"/>
              </a:ext>
            </a:extLst>
          </p:cNvPr>
          <p:cNvGrpSpPr/>
          <p:nvPr/>
        </p:nvGrpSpPr>
        <p:grpSpPr>
          <a:xfrm>
            <a:off x="5609486" y="4228276"/>
            <a:ext cx="706647" cy="400110"/>
            <a:chOff x="5609486" y="2636838"/>
            <a:chExt cx="706647" cy="400110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EA86A84-5613-F888-9D0E-795076F1A2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69000" y="2810933"/>
              <a:ext cx="34713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E2BF997-FAD6-57DF-6B48-61BD3A9ACC6F}"/>
                </a:ext>
              </a:extLst>
            </p:cNvPr>
            <p:cNvSpPr txBox="1"/>
            <p:nvPr/>
          </p:nvSpPr>
          <p:spPr>
            <a:xfrm>
              <a:off x="5609486" y="2636838"/>
              <a:ext cx="683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7030A0"/>
                  </a:solidFill>
                </a:rPr>
                <a:t>SI…</a:t>
              </a:r>
              <a:endParaRPr lang="zh-CN" altLang="en-US" sz="20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33D2606-09CE-DB48-2AD9-F50AE27A5A1A}"/>
              </a:ext>
            </a:extLst>
          </p:cNvPr>
          <p:cNvGrpSpPr/>
          <p:nvPr/>
        </p:nvGrpSpPr>
        <p:grpSpPr>
          <a:xfrm>
            <a:off x="5609486" y="4705320"/>
            <a:ext cx="706647" cy="400110"/>
            <a:chOff x="5609486" y="2636838"/>
            <a:chExt cx="706647" cy="400110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676BA55-A99A-D11F-1578-06775CDCB0BF}"/>
                </a:ext>
              </a:extLst>
            </p:cNvPr>
            <p:cNvCxnSpPr>
              <a:cxnSpLocks/>
              <a:stCxn id="14" idx="3"/>
            </p:cNvCxnSpPr>
            <p:nvPr/>
          </p:nvCxnSpPr>
          <p:spPr bwMode="auto">
            <a:xfrm flipV="1">
              <a:off x="6174641" y="2810933"/>
              <a:ext cx="141492" cy="2596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6926E82-288D-1302-FEED-1CB7AF06B115}"/>
                </a:ext>
              </a:extLst>
            </p:cNvPr>
            <p:cNvSpPr txBox="1"/>
            <p:nvPr/>
          </p:nvSpPr>
          <p:spPr>
            <a:xfrm>
              <a:off x="5609486" y="2636838"/>
              <a:ext cx="5651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7030A0"/>
                  </a:solidFill>
                </a:rPr>
                <a:t>SP.</a:t>
              </a:r>
              <a:endParaRPr lang="zh-CN" altLang="en-US" sz="2000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FFA927A-DAF3-421A-871F-92ED3233DE62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7772400" cy="41767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z="2600"/>
          </a:p>
          <a:p>
            <a:pPr lvl="1" eaLnBrk="1" hangingPunct="1"/>
            <a:r>
              <a:rPr lang="zh-CN" altLang="en-US" sz="2200" b="1">
                <a:solidFill>
                  <a:srgbClr val="660066"/>
                </a:solidFill>
              </a:rPr>
              <a:t>原因</a:t>
            </a:r>
            <a:r>
              <a:rPr lang="zh-CN" altLang="en-US" sz="2200">
                <a:sym typeface="Wingdings" pitchFamily="2" charset="2"/>
              </a:rPr>
              <a:t>： （1）</a:t>
            </a:r>
            <a:r>
              <a:rPr lang="zh-CN" altLang="en-US" sz="2200"/>
              <a:t>实模式最大寻址只能达到1</a:t>
            </a:r>
            <a:r>
              <a:rPr lang="en-US" altLang="zh-CN" sz="2200"/>
              <a:t>M；</a:t>
            </a:r>
            <a:br>
              <a:rPr lang="en-US" altLang="zh-CN" sz="2200"/>
            </a:br>
            <a:r>
              <a:rPr lang="en-US" altLang="zh-CN" sz="2200"/>
              <a:t>           （2）</a:t>
            </a:r>
            <a:r>
              <a:rPr lang="zh-CN" altLang="en-US" sz="2200"/>
              <a:t>多任务的要求。</a:t>
            </a:r>
          </a:p>
          <a:p>
            <a:pPr lvl="1" eaLnBrk="1" hangingPunct="1"/>
            <a:r>
              <a:rPr lang="zh-CN" altLang="en-US" sz="2200" b="1">
                <a:solidFill>
                  <a:srgbClr val="660066"/>
                </a:solidFill>
              </a:rPr>
              <a:t>逻辑地址</a:t>
            </a:r>
            <a:r>
              <a:rPr lang="zh-CN" altLang="en-US" sz="2200"/>
              <a:t>：程序中给出的地址形式，实模式为： （段地址：偏移地址），保护模式为： （选择器：偏移地址）。</a:t>
            </a:r>
          </a:p>
          <a:p>
            <a:pPr lvl="1" eaLnBrk="1" hangingPunct="1"/>
            <a:r>
              <a:rPr lang="zh-CN" altLang="en-US" sz="2200" b="1">
                <a:solidFill>
                  <a:srgbClr val="660066"/>
                </a:solidFill>
              </a:rPr>
              <a:t>保护模式下</a:t>
            </a:r>
            <a:r>
              <a:rPr lang="zh-CN" altLang="en-US" sz="2200"/>
              <a:t>，存储器寻址方法参见</a:t>
            </a:r>
            <a:r>
              <a:rPr lang="en-US" altLang="zh-CN" sz="2200"/>
              <a:t>P31 </a:t>
            </a:r>
            <a:r>
              <a:rPr lang="zh-CN" altLang="en-US" sz="2200" b="1">
                <a:solidFill>
                  <a:srgbClr val="660066"/>
                </a:solidFill>
              </a:rPr>
              <a:t>图2.11</a:t>
            </a:r>
            <a:r>
              <a:rPr lang="zh-CN" altLang="en-US" sz="2200"/>
              <a:t>所示。</a:t>
            </a:r>
          </a:p>
          <a:p>
            <a:pPr lvl="1" eaLnBrk="1" hangingPunct="1"/>
            <a:r>
              <a:rPr lang="zh-CN" altLang="en-US" sz="2200" b="1">
                <a:solidFill>
                  <a:srgbClr val="660066"/>
                </a:solidFill>
              </a:rPr>
              <a:t>描述符：</a:t>
            </a:r>
            <a:r>
              <a:rPr lang="zh-CN" altLang="en-US" sz="2200"/>
              <a:t>用来描述段的大小、段在存储器中的位置及其控制和状态信息，它由基地址、界限、访问权和附加字段四部分组成。</a:t>
            </a:r>
            <a:r>
              <a:rPr lang="zh-CN" altLang="en-US" sz="2200" b="1">
                <a:solidFill>
                  <a:srgbClr val="660066"/>
                </a:solidFill>
              </a:rPr>
              <a:t>基地址</a:t>
            </a:r>
            <a:r>
              <a:rPr lang="zh-CN" altLang="en-US" sz="2200"/>
              <a:t>指定段的起始地址；</a:t>
            </a:r>
            <a:r>
              <a:rPr lang="zh-CN" altLang="en-US" sz="2200" b="1">
                <a:solidFill>
                  <a:srgbClr val="660066"/>
                </a:solidFill>
              </a:rPr>
              <a:t>界限</a:t>
            </a:r>
            <a:r>
              <a:rPr lang="zh-CN" altLang="en-US" sz="2200"/>
              <a:t>为段的长度；</a:t>
            </a:r>
            <a:r>
              <a:rPr lang="zh-CN" altLang="en-US" sz="2200" b="1">
                <a:solidFill>
                  <a:srgbClr val="660066"/>
                </a:solidFill>
              </a:rPr>
              <a:t>访问权</a:t>
            </a:r>
            <a:r>
              <a:rPr lang="zh-CN" altLang="en-US" sz="2200"/>
              <a:t>指出该段的功能以及控制信息；</a:t>
            </a:r>
            <a:r>
              <a:rPr lang="zh-CN" altLang="en-US" sz="2200" b="1">
                <a:solidFill>
                  <a:srgbClr val="660066"/>
                </a:solidFill>
              </a:rPr>
              <a:t>附加字段</a:t>
            </a:r>
            <a:r>
              <a:rPr lang="zh-CN" altLang="en-US" sz="2200"/>
              <a:t>用来说明该段的一些属性（在386及其后续机型中存在）。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保护模式存储器寻址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01748E-FB7D-402C-AD78-604EBB01681E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一条指令的执行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845567" y="1359907"/>
            <a:ext cx="7046913" cy="3149213"/>
            <a:chOff x="971550" y="1497013"/>
            <a:chExt cx="7046913" cy="3149213"/>
          </a:xfrm>
        </p:grpSpPr>
        <p:pic>
          <p:nvPicPr>
            <p:cNvPr id="11268" name="Picture 6" descr="一条指令的执行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139"/>
            <a:stretch/>
          </p:blipFill>
          <p:spPr bwMode="auto">
            <a:xfrm>
              <a:off x="971550" y="1497013"/>
              <a:ext cx="7046913" cy="635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051678" y="4293096"/>
              <a:ext cx="3658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IP</a:t>
              </a:r>
              <a:endParaRPr lang="zh-CN" altLang="en-US" sz="15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231511" y="4323061"/>
              <a:ext cx="4203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CS</a:t>
              </a:r>
              <a:endParaRPr lang="zh-CN" altLang="en-US" sz="15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EE1D8CE-E83C-4AD5-867D-1E92C0D8CBC3}"/>
              </a:ext>
            </a:extLst>
          </p:cNvPr>
          <p:cNvGrpSpPr/>
          <p:nvPr/>
        </p:nvGrpSpPr>
        <p:grpSpPr>
          <a:xfrm>
            <a:off x="360040" y="1916832"/>
            <a:ext cx="8676456" cy="4894685"/>
            <a:chOff x="0" y="936037"/>
            <a:chExt cx="9144000" cy="522981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98FA5C9-A944-484C-ABB9-6E9FD4218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36037"/>
              <a:ext cx="9144000" cy="4985926"/>
            </a:xfrm>
            <a:prstGeom prst="rect">
              <a:avLst/>
            </a:prstGeom>
          </p:spPr>
        </p:pic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90B4AE84-099E-4309-84C2-0EEE2FBD0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2400" y="4797425"/>
              <a:ext cx="971600" cy="1368425"/>
            </a:xfrm>
            <a:prstGeom prst="wedgeRoundRectCallout">
              <a:avLst>
                <a:gd name="adj1" fmla="val -354459"/>
                <a:gd name="adj2" fmla="val -123904"/>
                <a:gd name="adj3" fmla="val 16667"/>
              </a:avLst>
            </a:prstGeom>
            <a:solidFill>
              <a:srgbClr val="FF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0AE724BA-74AA-4D8A-9570-997378CE1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400" y="4978973"/>
              <a:ext cx="971600" cy="92333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/>
                <a:t>偏移</a:t>
              </a:r>
              <a:br>
                <a:rPr lang="en-US" altLang="zh-CN" b="1" dirty="0"/>
              </a:br>
              <a:r>
                <a:rPr lang="zh-CN" altLang="en-US" b="1" dirty="0"/>
                <a:t>地址</a:t>
              </a:r>
              <a:br>
                <a:rPr lang="en-US" altLang="zh-CN" b="1" dirty="0"/>
              </a:br>
              <a:r>
                <a:rPr lang="zh-CN" altLang="en-US" b="1" dirty="0"/>
                <a:t>寄存器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2558</TotalTime>
  <Words>1421</Words>
  <Application>Microsoft Office PowerPoint</Application>
  <PresentationFormat>全屏显示(4:3)</PresentationFormat>
  <Paragraphs>210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黑体</vt:lpstr>
      <vt:lpstr>华文楷体</vt:lpstr>
      <vt:lpstr>楷体_GB2312</vt:lpstr>
      <vt:lpstr>Arial</vt:lpstr>
      <vt:lpstr>Symbol</vt:lpstr>
      <vt:lpstr>Times New Roman</vt:lpstr>
      <vt:lpstr>Webdings</vt:lpstr>
      <vt:lpstr>Wingdings</vt:lpstr>
      <vt:lpstr>Network</vt:lpstr>
      <vt:lpstr>汇编语言程序设计</vt:lpstr>
      <vt:lpstr>回顾：寄存器、存储器</vt:lpstr>
      <vt:lpstr>地址</vt:lpstr>
      <vt:lpstr>实模式存储器寻址</vt:lpstr>
      <vt:lpstr>实模式存储器寻址</vt:lpstr>
      <vt:lpstr>实模式存储器寻址</vt:lpstr>
      <vt:lpstr>段地址寄存器</vt:lpstr>
      <vt:lpstr>保护模式存储器寻址</vt:lpstr>
      <vt:lpstr>一条指令的执行</vt:lpstr>
      <vt:lpstr>一条指令的执行</vt:lpstr>
      <vt:lpstr>2.5  外部设备</vt:lpstr>
      <vt:lpstr>I/O设备与处理器的连接</vt:lpstr>
      <vt:lpstr>第二章 小结</vt:lpstr>
      <vt:lpstr>第二章作业</vt:lpstr>
      <vt:lpstr>第三章 80x86的指令系统和寻址方式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计算机系应用组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</dc:title>
  <dc:creator>毛希平</dc:creator>
  <cp:lastModifiedBy>颖 鞠</cp:lastModifiedBy>
  <cp:revision>116</cp:revision>
  <dcterms:created xsi:type="dcterms:W3CDTF">2000-09-12T08:02:14Z</dcterms:created>
  <dcterms:modified xsi:type="dcterms:W3CDTF">2024-09-08T14:44:02Z</dcterms:modified>
</cp:coreProperties>
</file>