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47"/>
  </p:notesMasterIdLst>
  <p:handoutMasterIdLst>
    <p:handoutMasterId r:id="rId48"/>
  </p:handoutMasterIdLst>
  <p:sldIdLst>
    <p:sldId id="288" r:id="rId2"/>
    <p:sldId id="329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22" y="96"/>
      </p:cViewPr>
      <p:guideLst>
        <p:guide orient="horz" pos="864"/>
        <p:guide pos="3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0941A143-C0B4-429E-B0D6-A9C02F5A56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265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A1A0C7AC-A920-408A-AED1-FBCA04EADE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903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2F90F8C-D328-4719-94D3-0231418ED3D4}" type="slidenum">
              <a:rPr lang="zh-CN" altLang="en-US" smtClean="0">
                <a:latin typeface="Times New Roman" pitchFamily="18" charset="0"/>
              </a:rPr>
              <a:pPr eaLnBrk="1" hangingPunct="1"/>
              <a:t>1</a:t>
            </a:fld>
            <a:endParaRPr lang="en-US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95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5600498-0EDC-429B-8016-4DFC8C108F83}" type="slidenum">
              <a:rPr lang="zh-CN" altLang="en-US" smtClean="0">
                <a:latin typeface="Times New Roman" pitchFamily="18" charset="0"/>
              </a:rPr>
              <a:pPr eaLnBrk="1" hangingPunct="1"/>
              <a:t>18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4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053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18B84-9802-4BA1-B098-13837E7E0B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25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DFA8E-87B0-4229-9070-476DDC4511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5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B2BD9-786D-4A7F-91E2-7544AAAE12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33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0DCB5-4BA3-46BB-B007-16B399EC27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28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5D1BA-B3E5-4EC2-BA27-DDE6998424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7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2AC06-D2BA-4E95-A13F-548B1E7639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41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EBE7E-C82C-4524-863C-832B5D908E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88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F02AC-C6D4-4F89-A810-4B4A36D1D7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140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6656C-A4A5-4A06-8585-46574F169F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13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EFB53-C4D6-4059-AAD5-4627AB44BA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93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056F4-4E1E-4213-9639-CFB9F00F7A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90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FD46F4F-5632-43BA-BA37-006A207FE4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97F68ED-94CB-413E-8136-F6CB0A118749}" type="slidenum">
              <a:rPr lang="zh-CN" altLang="en-US" smtClean="0"/>
              <a:pPr eaLnBrk="1" hangingPunct="1"/>
              <a:t>1</a:t>
            </a:fld>
            <a:endParaRPr lang="en-US" altLang="zh-CN"/>
          </a:p>
        </p:txBody>
      </p:sp>
      <p:sp>
        <p:nvSpPr>
          <p:cNvPr id="3075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汇编语言</a:t>
            </a:r>
          </a:p>
        </p:txBody>
      </p:sp>
      <p:sp>
        <p:nvSpPr>
          <p:cNvPr id="3076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/>
              <a:t>13</a:t>
            </a:r>
            <a:r>
              <a:rPr lang="zh-CN" altLang="en-US"/>
              <a:t>日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D032DBE-9AD0-47AF-A759-069F01660CEF}" type="slidenum">
              <a:rPr lang="zh-CN" altLang="en-US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7848600" cy="43005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10.  </a:t>
            </a:r>
            <a:r>
              <a:rPr kumimoji="1" lang="zh-CN" altLang="en-US" sz="2400" b="1">
                <a:latin typeface="Times New Roman" pitchFamily="18" charset="0"/>
              </a:rPr>
              <a:t>相对基址比例变址寻址方式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*</a:t>
            </a:r>
            <a:endParaRPr kumimoji="1" lang="zh-CN" altLang="en-US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             例如：</a:t>
            </a:r>
            <a:r>
              <a:rPr kumimoji="1" lang="en-US" altLang="zh-CN" sz="2400">
                <a:latin typeface="Times New Roman" pitchFamily="18" charset="0"/>
              </a:rPr>
              <a:t>MOV	EAX, TABLE[EBP][EDI*4]</a:t>
            </a:r>
            <a:endParaRPr kumimoji="1" lang="en-US" altLang="zh-CN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*  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适于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32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位寻址。</a:t>
            </a: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</a:t>
            </a:r>
            <a:r>
              <a:rPr kumimoji="1" lang="zh-CN" altLang="en-US" sz="2400" b="1">
                <a:latin typeface="Times New Roman" pitchFamily="18" charset="0"/>
              </a:rPr>
              <a:t>有效地址 </a:t>
            </a:r>
            <a:r>
              <a:rPr kumimoji="1" lang="en-US" altLang="zh-CN" sz="2400" b="1">
                <a:latin typeface="Times New Roman" pitchFamily="18" charset="0"/>
              </a:rPr>
              <a:t>=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743200" y="1676400"/>
            <a:ext cx="990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(EBX)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(EBP)</a:t>
            </a:r>
            <a:endParaRPr kumimoji="1" lang="en-US" altLang="zh-CN" sz="2200">
              <a:latin typeface="Times New Roman" pitchFamily="18" charset="0"/>
            </a:endParaRP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3581400" y="1981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+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4067175" y="1628775"/>
            <a:ext cx="8382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(ESI)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(EDI)</a:t>
            </a:r>
            <a:endParaRPr kumimoji="1" lang="en-US" altLang="zh-CN" sz="2200">
              <a:latin typeface="Times New Roman" pitchFamily="18" charset="0"/>
            </a:endParaRP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5867400" y="1981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+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6443663" y="19161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32</a:t>
            </a:r>
            <a:r>
              <a:rPr kumimoji="1" lang="zh-CN" altLang="en-US" sz="2400" b="1">
                <a:latin typeface="Times New Roman" pitchFamily="18" charset="0"/>
              </a:rPr>
              <a:t>位</a:t>
            </a: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7239000" y="1905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位移量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4648200" y="1981200"/>
            <a:ext cx="13636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latin typeface="Times New Roman" pitchFamily="18" charset="0"/>
              </a:rPr>
              <a:t>×</a:t>
            </a:r>
            <a:r>
              <a:rPr kumimoji="1" lang="zh-CN" altLang="en-US" sz="1600">
                <a:latin typeface="Times New Roman" pitchFamily="18" charset="0"/>
              </a:rPr>
              <a:t>比例因子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1200">
                <a:latin typeface="Times New Roman" pitchFamily="18" charset="0"/>
              </a:rPr>
              <a:t>（</a:t>
            </a:r>
            <a:r>
              <a:rPr kumimoji="1" lang="en-US" altLang="zh-CN" sz="1200">
                <a:latin typeface="Times New Roman" pitchFamily="18" charset="0"/>
              </a:rPr>
              <a:t>1</a:t>
            </a:r>
            <a:r>
              <a:rPr kumimoji="1" lang="zh-CN" altLang="en-US" sz="1200">
                <a:latin typeface="Times New Roman" pitchFamily="18" charset="0"/>
              </a:rPr>
              <a:t>，</a:t>
            </a:r>
            <a:r>
              <a:rPr kumimoji="1" lang="en-US" altLang="zh-CN" sz="1200">
                <a:latin typeface="Times New Roman" pitchFamily="18" charset="0"/>
              </a:rPr>
              <a:t>2</a:t>
            </a:r>
            <a:r>
              <a:rPr kumimoji="1" lang="zh-CN" altLang="en-US" sz="1200">
                <a:latin typeface="Times New Roman" pitchFamily="18" charset="0"/>
              </a:rPr>
              <a:t>，</a:t>
            </a:r>
            <a:r>
              <a:rPr kumimoji="1" lang="en-US" altLang="zh-CN" sz="1200">
                <a:latin typeface="Times New Roman" pitchFamily="18" charset="0"/>
              </a:rPr>
              <a:t>4</a:t>
            </a:r>
            <a:r>
              <a:rPr kumimoji="1" lang="zh-CN" altLang="en-US" sz="1200">
                <a:latin typeface="Times New Roman" pitchFamily="18" charset="0"/>
              </a:rPr>
              <a:t>，</a:t>
            </a:r>
            <a:r>
              <a:rPr kumimoji="1" lang="en-US" altLang="zh-CN" sz="1200">
                <a:latin typeface="Times New Roman" pitchFamily="18" charset="0"/>
              </a:rPr>
              <a:t>8</a:t>
            </a:r>
            <a:r>
              <a:rPr kumimoji="1" lang="zh-CN" altLang="en-US" sz="1200">
                <a:latin typeface="Times New Roman" pitchFamily="18" charset="0"/>
              </a:rPr>
              <a:t>）</a:t>
            </a:r>
          </a:p>
        </p:txBody>
      </p:sp>
      <p:sp>
        <p:nvSpPr>
          <p:cNvPr id="10252" name="AutoShape 11"/>
          <p:cNvSpPr>
            <a:spLocks/>
          </p:cNvSpPr>
          <p:nvPr/>
        </p:nvSpPr>
        <p:spPr bwMode="auto">
          <a:xfrm>
            <a:off x="2590800" y="167640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3" name="AutoShape 12"/>
          <p:cNvSpPr>
            <a:spLocks/>
          </p:cNvSpPr>
          <p:nvPr/>
        </p:nvSpPr>
        <p:spPr bwMode="auto">
          <a:xfrm>
            <a:off x="3995738" y="1628775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762000" y="5334000"/>
            <a:ext cx="762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hlink"/>
                </a:solidFill>
                <a:latin typeface="Times New Roman" pitchFamily="18" charset="0"/>
              </a:rPr>
              <a:t>所有“与数据有关的寻址方式”示意图参见图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3.1(P37)</a:t>
            </a:r>
            <a:endParaRPr kumimoji="1" lang="en-US" altLang="zh-CN" sz="240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EE38351-60EE-4095-B1B0-F1440107BB53}" type="slidenum">
              <a:rPr lang="zh-CN" altLang="en-US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762000" y="609600"/>
            <a:ext cx="7569200" cy="566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例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  <a:r>
              <a:rPr kumimoji="1" lang="zh-CN" altLang="en-US" sz="2400" b="1">
                <a:latin typeface="Times New Roman" pitchFamily="18" charset="0"/>
              </a:rPr>
              <a:t>编写一段显示字符串</a:t>
            </a:r>
            <a:r>
              <a:rPr kumimoji="1" lang="en-US" altLang="zh-CN" sz="2400" b="1">
                <a:latin typeface="Times New Roman" pitchFamily="18" charset="0"/>
              </a:rPr>
              <a:t>STRING</a:t>
            </a:r>
            <a:r>
              <a:rPr kumimoji="1" lang="zh-CN" altLang="en-US" sz="2400" b="1">
                <a:latin typeface="Times New Roman" pitchFamily="18" charset="0"/>
              </a:rPr>
              <a:t>的程序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</a:t>
            </a:r>
            <a:r>
              <a:rPr kumimoji="1" lang="en-US" altLang="zh-CN" sz="2000" b="1" i="1">
                <a:solidFill>
                  <a:srgbClr val="336600"/>
                </a:solidFill>
                <a:latin typeface="Times New Roman" pitchFamily="18" charset="0"/>
              </a:rPr>
              <a:t>DATA              SEGMENT</a:t>
            </a:r>
            <a:endParaRPr kumimoji="1" lang="en-US" altLang="zh-CN" sz="20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         STRING          DB      ‘HAPPY NEW YEAR!’, 0DH , 0AH , ‘$’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         COUNT           DW       17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         </a:t>
            </a:r>
            <a:r>
              <a:rPr kumimoji="1" lang="en-US" altLang="zh-CN" sz="2000" b="1" i="1">
                <a:solidFill>
                  <a:srgbClr val="336600"/>
                </a:solidFill>
                <a:latin typeface="Times New Roman" pitchFamily="18" charset="0"/>
              </a:rPr>
              <a:t>DATA              ENDS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）直接寻址</a:t>
            </a:r>
            <a:endParaRPr kumimoji="1" lang="zh-CN" altLang="en-US" sz="2400">
              <a:latin typeface="Times New Roman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        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mov  dl, string                        </a:t>
            </a:r>
            <a:r>
              <a:rPr kumimoji="1" lang="en-US" altLang="zh-CN" sz="2000" b="1" i="1">
                <a:latin typeface="Times New Roman" pitchFamily="18" charset="0"/>
              </a:rPr>
              <a:t>; mov  dl, ‘H’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          mov  ah, 2       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          int     21h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                        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;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</a:rPr>
              <a:t>显示字符‘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H’</a:t>
            </a:r>
            <a:endParaRPr kumimoji="1" lang="en-US" altLang="zh-CN" sz="2400" b="1" i="1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          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itchFamily="18" charset="0"/>
              </a:rPr>
              <a:t>mov  dl, string+1</a:t>
            </a:r>
            <a:r>
              <a:rPr kumimoji="1" lang="en-US" altLang="zh-CN" sz="2400" b="1" i="1">
                <a:latin typeface="Times New Roman" pitchFamily="18" charset="0"/>
              </a:rPr>
              <a:t>                    </a:t>
            </a:r>
            <a:r>
              <a:rPr kumimoji="1" lang="en-US" altLang="zh-CN" sz="2400" b="1">
                <a:latin typeface="Times New Roman" pitchFamily="18" charset="0"/>
              </a:rPr>
              <a:t>; </a:t>
            </a:r>
            <a:r>
              <a:rPr kumimoji="1" lang="en-US" altLang="zh-CN" sz="2000" b="1" i="1">
                <a:latin typeface="Times New Roman" pitchFamily="18" charset="0"/>
              </a:rPr>
              <a:t>mov  dl, ‘A’</a:t>
            </a:r>
            <a:endParaRPr kumimoji="1" lang="en-US" altLang="zh-CN" sz="2400" b="1">
              <a:latin typeface="Times New Roman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          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itchFamily="18" charset="0"/>
              </a:rPr>
              <a:t>mov  ah, 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>
                <a:solidFill>
                  <a:schemeClr val="accent2"/>
                </a:solidFill>
                <a:latin typeface="Times New Roman" pitchFamily="18" charset="0"/>
              </a:rPr>
              <a:t>          int     21h                               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; 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</a:rPr>
              <a:t>显示字符‘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</a:rPr>
              <a:t>A’</a:t>
            </a:r>
            <a:r>
              <a:rPr kumimoji="1" lang="en-US" altLang="zh-CN" sz="2400" b="1" i="1">
                <a:latin typeface="Times New Roman" pitchFamily="18" charset="0"/>
              </a:rPr>
              <a:t>          …...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BA3DC15-DB18-44B8-A734-D04E427E912B}" type="slidenum">
              <a:rPr lang="zh-CN" altLang="en-US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772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latin typeface="Times New Roman" pitchFamily="18" charset="0"/>
              </a:rPr>
              <a:t>）寄存器间接寻址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                          </a:t>
            </a:r>
            <a:r>
              <a:rPr kumimoji="1" lang="en-US" altLang="zh-CN" sz="2400" b="1" i="1" dirty="0" err="1">
                <a:latin typeface="Times New Roman" pitchFamily="18" charset="0"/>
              </a:rPr>
              <a:t>mov</a:t>
            </a:r>
            <a:r>
              <a:rPr kumimoji="1" lang="en-US" altLang="zh-CN" sz="2400" b="1" i="1" dirty="0">
                <a:latin typeface="Times New Roman" pitchFamily="18" charset="0"/>
              </a:rPr>
              <a:t>  cx,  count                   </a:t>
            </a:r>
            <a:r>
              <a:rPr kumimoji="1" lang="en-US" altLang="zh-CN" sz="2000" b="1" dirty="0">
                <a:latin typeface="Times New Roman" pitchFamily="18" charset="0"/>
              </a:rPr>
              <a:t>; </a:t>
            </a:r>
            <a:r>
              <a:rPr kumimoji="1" lang="en-US" altLang="zh-CN" sz="2000" b="1" i="1" dirty="0" err="1">
                <a:latin typeface="Times New Roman" pitchFamily="18" charset="0"/>
              </a:rPr>
              <a:t>mov</a:t>
            </a:r>
            <a:r>
              <a:rPr kumimoji="1" lang="en-US" altLang="zh-CN" sz="2000" b="1" i="1" dirty="0">
                <a:latin typeface="Times New Roman" pitchFamily="18" charset="0"/>
              </a:rPr>
              <a:t>  cx, 17</a:t>
            </a:r>
            <a:r>
              <a:rPr kumimoji="1" lang="en-US" altLang="zh-CN" sz="2400" b="1" i="1" dirty="0">
                <a:latin typeface="Times New Roman" pitchFamily="18" charset="0"/>
              </a:rPr>
              <a:t>              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itchFamily="18" charset="0"/>
              </a:rPr>
              <a:t>                          </a:t>
            </a:r>
            <a:r>
              <a:rPr kumimoji="1" lang="en-US" altLang="zh-CN" sz="2400" b="1" i="1" dirty="0" err="1">
                <a:latin typeface="Times New Roman" pitchFamily="18" charset="0"/>
              </a:rPr>
              <a:t>mov</a:t>
            </a:r>
            <a:r>
              <a:rPr kumimoji="1" lang="en-US" altLang="zh-CN" sz="2400" b="1" i="1" dirty="0">
                <a:latin typeface="Times New Roman" pitchFamily="18" charset="0"/>
              </a:rPr>
              <a:t>  </a:t>
            </a:r>
            <a:r>
              <a:rPr kumimoji="1" lang="en-US" altLang="zh-CN" sz="2400" b="1" i="1" dirty="0" err="1">
                <a:latin typeface="Times New Roman" pitchFamily="18" charset="0"/>
              </a:rPr>
              <a:t>bx</a:t>
            </a:r>
            <a:r>
              <a:rPr kumimoji="1" lang="en-US" altLang="zh-CN" sz="2400" b="1" i="1" dirty="0">
                <a:latin typeface="Times New Roman" pitchFamily="18" charset="0"/>
              </a:rPr>
              <a:t>,  offset  string       </a:t>
            </a:r>
            <a:r>
              <a:rPr kumimoji="1" lang="en-US" altLang="zh-CN" sz="2400" b="1" dirty="0">
                <a:latin typeface="Times New Roman" pitchFamily="18" charset="0"/>
              </a:rPr>
              <a:t>; </a:t>
            </a:r>
            <a:r>
              <a:rPr kumimoji="1" lang="en-US" altLang="zh-CN" sz="2000" b="1" dirty="0">
                <a:latin typeface="Times New Roman" pitchFamily="18" charset="0"/>
              </a:rPr>
              <a:t>string</a:t>
            </a:r>
            <a:r>
              <a:rPr kumimoji="1" lang="zh-CN" altLang="en-US" sz="2000" b="1" dirty="0">
                <a:latin typeface="Times New Roman" pitchFamily="18" charset="0"/>
              </a:rPr>
              <a:t>的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</a:rPr>
              <a:t>首地址</a:t>
            </a:r>
            <a:r>
              <a:rPr kumimoji="1" lang="zh-CN" altLang="en-US" sz="16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zh-CN" alt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000" b="1" dirty="0" err="1">
                <a:latin typeface="Times New Roman" pitchFamily="18" charset="0"/>
                <a:sym typeface="Symbol" pitchFamily="18" charset="2"/>
              </a:rPr>
              <a:t>bx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itchFamily="18" charset="0"/>
              </a:rPr>
              <a:t>            next:     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itchFamily="18" charset="0"/>
              </a:rPr>
              <a:t>mov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  dl,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[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itchFamily="18" charset="0"/>
              </a:rPr>
              <a:t>bx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]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              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                         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itchFamily="18" charset="0"/>
              </a:rPr>
              <a:t>mov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  ah,   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                         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     21h                       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;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显示一个字符</a:t>
            </a:r>
            <a:endParaRPr kumimoji="1" lang="en-US" altLang="en-US" sz="2400" b="1" i="1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en-US" sz="2400" b="1" i="1" dirty="0">
                <a:latin typeface="Times New Roman" pitchFamily="18" charset="0"/>
              </a:rPr>
              <a:t>                         </a:t>
            </a:r>
            <a:r>
              <a:rPr kumimoji="1" lang="en-US" altLang="zh-CN" sz="2400" b="1" i="1" dirty="0" err="1">
                <a:latin typeface="Times New Roman" pitchFamily="18" charset="0"/>
              </a:rPr>
              <a:t>inc</a:t>
            </a:r>
            <a:r>
              <a:rPr kumimoji="1" lang="en-US" altLang="zh-CN" sz="2400" b="1" i="1" dirty="0">
                <a:latin typeface="Times New Roman" pitchFamily="18" charset="0"/>
              </a:rPr>
              <a:t>     </a:t>
            </a:r>
            <a:r>
              <a:rPr kumimoji="1" lang="en-US" altLang="zh-CN" sz="2400" b="1" i="1" dirty="0" err="1">
                <a:latin typeface="Times New Roman" pitchFamily="18" charset="0"/>
              </a:rPr>
              <a:t>bx</a:t>
            </a:r>
            <a:endParaRPr kumimoji="1" lang="en-US" altLang="zh-CN" sz="2400" b="1" i="1" dirty="0">
              <a:latin typeface="Times New Roman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itchFamily="18" charset="0"/>
              </a:rPr>
              <a:t>                         loop   next                            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zh-CN" altLang="zh-CN" sz="2000" b="1" dirty="0">
                <a:latin typeface="Times New Roman" pitchFamily="18" charset="0"/>
              </a:rPr>
              <a:t>循环指令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85800" y="3429000"/>
            <a:ext cx="7772400" cy="307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latin typeface="Times New Roman" pitchFamily="18" charset="0"/>
              </a:rPr>
              <a:t>）寄存器相对寻址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                          </a:t>
            </a:r>
            <a:r>
              <a:rPr kumimoji="1" lang="en-US" altLang="zh-CN" sz="2400" b="1" i="1" dirty="0" err="1">
                <a:latin typeface="Times New Roman" pitchFamily="18" charset="0"/>
              </a:rPr>
              <a:t>mov</a:t>
            </a:r>
            <a:r>
              <a:rPr kumimoji="1" lang="en-US" altLang="zh-CN" sz="2400" b="1" i="1" dirty="0">
                <a:latin typeface="Times New Roman" pitchFamily="18" charset="0"/>
              </a:rPr>
              <a:t>  cx,  count                  </a:t>
            </a:r>
            <a:r>
              <a:rPr kumimoji="1" lang="en-US" altLang="zh-CN" sz="2000" b="1" dirty="0">
                <a:latin typeface="Times New Roman" pitchFamily="18" charset="0"/>
              </a:rPr>
              <a:t>; </a:t>
            </a:r>
            <a:r>
              <a:rPr kumimoji="1" lang="en-US" altLang="zh-CN" sz="2000" b="1" i="1" dirty="0" err="1">
                <a:latin typeface="Times New Roman" pitchFamily="18" charset="0"/>
              </a:rPr>
              <a:t>mov</a:t>
            </a:r>
            <a:r>
              <a:rPr kumimoji="1" lang="en-US" altLang="zh-CN" sz="2000" b="1" i="1" dirty="0">
                <a:latin typeface="Times New Roman" pitchFamily="18" charset="0"/>
              </a:rPr>
              <a:t>  cx, 17</a:t>
            </a:r>
            <a:r>
              <a:rPr kumimoji="1" lang="en-US" altLang="zh-CN" sz="2400" b="1" i="1" dirty="0">
                <a:latin typeface="Times New Roman" pitchFamily="18" charset="0"/>
              </a:rPr>
              <a:t>              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itchFamily="18" charset="0"/>
              </a:rPr>
              <a:t>                          </a:t>
            </a:r>
            <a:r>
              <a:rPr kumimoji="1" lang="en-US" altLang="zh-CN" sz="2400" b="1" i="1" dirty="0" err="1">
                <a:latin typeface="Times New Roman" pitchFamily="18" charset="0"/>
              </a:rPr>
              <a:t>mov</a:t>
            </a:r>
            <a:r>
              <a:rPr kumimoji="1" lang="en-US" altLang="zh-CN" sz="2400" b="1" i="1" dirty="0">
                <a:latin typeface="Times New Roman" pitchFamily="18" charset="0"/>
              </a:rPr>
              <a:t>  </a:t>
            </a:r>
            <a:r>
              <a:rPr kumimoji="1" lang="en-US" altLang="zh-CN" sz="2400" b="1" i="1" dirty="0" err="1">
                <a:latin typeface="Times New Roman" pitchFamily="18" charset="0"/>
              </a:rPr>
              <a:t>si</a:t>
            </a:r>
            <a:r>
              <a:rPr kumimoji="1" lang="en-US" altLang="zh-CN" sz="2400" b="1" i="1" dirty="0">
                <a:latin typeface="Times New Roman" pitchFamily="18" charset="0"/>
              </a:rPr>
              <a:t>,   0                  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itchFamily="18" charset="0"/>
              </a:rPr>
              <a:t>            next:     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itchFamily="18" charset="0"/>
              </a:rPr>
              <a:t>mov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  dl,  string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[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itchFamily="18" charset="0"/>
              </a:rPr>
              <a:t>si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]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itchFamily="18" charset="0"/>
              </a:rPr>
              <a:t>             </a:t>
            </a:r>
            <a:r>
              <a:rPr kumimoji="1" lang="en-US" altLang="zh-CN" sz="2400" b="1" dirty="0">
                <a:latin typeface="Times New Roman" pitchFamily="18" charset="0"/>
              </a:rPr>
              <a:t>; </a:t>
            </a:r>
            <a:r>
              <a:rPr kumimoji="1" lang="en-US" altLang="zh-CN" sz="2000" b="1" i="1" dirty="0" err="1">
                <a:latin typeface="Times New Roman" pitchFamily="18" charset="0"/>
              </a:rPr>
              <a:t>mov</a:t>
            </a:r>
            <a:r>
              <a:rPr kumimoji="1" lang="en-US" altLang="zh-CN" sz="2000" b="1" i="1" dirty="0">
                <a:latin typeface="Times New Roman" pitchFamily="18" charset="0"/>
              </a:rPr>
              <a:t>  dl,  [</a:t>
            </a:r>
            <a:r>
              <a:rPr kumimoji="1" lang="en-US" altLang="zh-CN" sz="2000" b="1" i="1" dirty="0" err="1">
                <a:latin typeface="Times New Roman" pitchFamily="18" charset="0"/>
              </a:rPr>
              <a:t>string+si</a:t>
            </a:r>
            <a:r>
              <a:rPr kumimoji="1" lang="en-US" altLang="zh-CN" sz="2000" b="1" i="1" dirty="0">
                <a:latin typeface="Times New Roman" pitchFamily="18" charset="0"/>
              </a:rPr>
              <a:t>]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itchFamily="18" charset="0"/>
              </a:rPr>
              <a:t>                         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itchFamily="18" charset="0"/>
              </a:rPr>
              <a:t>mov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  ah,  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                         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</a:rPr>
              <a:t>     21h                      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;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显示一个字符</a:t>
            </a:r>
            <a:endParaRPr kumimoji="1" lang="en-US" altLang="en-US" sz="2400" b="1" i="1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en-US" sz="2400" b="1" i="1" dirty="0">
                <a:latin typeface="Times New Roman" pitchFamily="18" charset="0"/>
              </a:rPr>
              <a:t>                         </a:t>
            </a:r>
            <a:r>
              <a:rPr kumimoji="1" lang="en-US" altLang="zh-CN" sz="2400" b="1" i="1" dirty="0" err="1">
                <a:latin typeface="Times New Roman" pitchFamily="18" charset="0"/>
              </a:rPr>
              <a:t>inc</a:t>
            </a:r>
            <a:r>
              <a:rPr kumimoji="1" lang="en-US" altLang="zh-CN" sz="2400" b="1" i="1" dirty="0">
                <a:latin typeface="Times New Roman" pitchFamily="18" charset="0"/>
              </a:rPr>
              <a:t>    </a:t>
            </a:r>
            <a:r>
              <a:rPr kumimoji="1" lang="en-US" altLang="zh-CN" sz="2400" b="1" i="1" dirty="0" err="1">
                <a:latin typeface="Times New Roman" pitchFamily="18" charset="0"/>
              </a:rPr>
              <a:t>si</a:t>
            </a:r>
            <a:endParaRPr kumimoji="1" lang="en-US" altLang="zh-CN" sz="2400" b="1" i="1" dirty="0">
              <a:latin typeface="Times New Roman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itchFamily="18" charset="0"/>
              </a:rPr>
              <a:t>                         loop   next                          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zh-CN" altLang="zh-CN" sz="2000" b="1" dirty="0">
                <a:latin typeface="Times New Roman" pitchFamily="18" charset="0"/>
              </a:rPr>
              <a:t>循环指令</a:t>
            </a:r>
            <a:endParaRPr kumimoji="1" lang="zh-CN" altLang="en-US" sz="20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19F1315-34EE-4718-AC5B-D2CDC9C007EB}" type="slidenum">
              <a:rPr lang="zh-CN" altLang="en-US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772400" cy="587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</a:rPr>
              <a:t>）基址变址寻址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                </a:t>
            </a:r>
            <a:r>
              <a:rPr kumimoji="1" lang="en-US" altLang="zh-CN" sz="2400" b="1" i="1">
                <a:latin typeface="Times New Roman" pitchFamily="18" charset="0"/>
              </a:rPr>
              <a:t>mov  cx,  count                   </a:t>
            </a:r>
            <a:r>
              <a:rPr kumimoji="1" lang="en-US" altLang="zh-CN" sz="2400" b="1">
                <a:latin typeface="Times New Roman" pitchFamily="18" charset="0"/>
              </a:rPr>
              <a:t>;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 b="1" i="1">
                <a:latin typeface="Times New Roman" pitchFamily="18" charset="0"/>
              </a:rPr>
              <a:t>mov  cx, 17</a:t>
            </a:r>
            <a:r>
              <a:rPr kumimoji="1" lang="en-US" altLang="zh-CN" sz="2400" b="1" i="1">
                <a:latin typeface="Times New Roman" pitchFamily="18" charset="0"/>
              </a:rPr>
              <a:t>                    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                          mov  bx,  offset  string       </a:t>
            </a:r>
            <a:r>
              <a:rPr kumimoji="1" lang="en-US" altLang="zh-CN" sz="2400" b="1">
                <a:latin typeface="Times New Roman" pitchFamily="18" charset="0"/>
              </a:rPr>
              <a:t>; </a:t>
            </a:r>
            <a:r>
              <a:rPr kumimoji="1" lang="en-US" altLang="zh-CN" sz="2000" b="1">
                <a:latin typeface="Times New Roman" pitchFamily="18" charset="0"/>
              </a:rPr>
              <a:t>string</a:t>
            </a:r>
            <a:r>
              <a:rPr kumimoji="1" lang="zh-CN" altLang="en-US" sz="2000" b="1">
                <a:latin typeface="Times New Roman" pitchFamily="18" charset="0"/>
              </a:rPr>
              <a:t>的偏址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bx</a:t>
            </a:r>
            <a:endParaRPr kumimoji="1" lang="en-US" altLang="zh-CN" sz="2000" b="1" i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b="1" i="1">
                <a:latin typeface="Times New Roman" pitchFamily="18" charset="0"/>
                <a:sym typeface="Symbol" pitchFamily="18" charset="2"/>
              </a:rPr>
              <a:t>                               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mov  si,   0</a:t>
            </a:r>
            <a:endParaRPr kumimoji="1" lang="en-US" altLang="zh-CN" sz="2400" b="1" i="1">
              <a:latin typeface="Times New Roman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            next:     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mov  dl,  [bx][si]</a:t>
            </a:r>
            <a:r>
              <a:rPr kumimoji="1" lang="en-US" altLang="zh-CN" sz="2400" b="1" i="1">
                <a:latin typeface="Times New Roman" pitchFamily="18" charset="0"/>
              </a:rPr>
              <a:t>                 </a:t>
            </a:r>
            <a:r>
              <a:rPr kumimoji="1" lang="en-US" altLang="zh-CN" sz="2400" b="1">
                <a:latin typeface="Times New Roman" pitchFamily="18" charset="0"/>
              </a:rPr>
              <a:t>; </a:t>
            </a:r>
            <a:r>
              <a:rPr kumimoji="1" lang="en-US" altLang="zh-CN" sz="2000" b="1" i="1">
                <a:latin typeface="Times New Roman" pitchFamily="18" charset="0"/>
              </a:rPr>
              <a:t>mov  dl, [bx+si]</a:t>
            </a:r>
            <a:r>
              <a:rPr kumimoji="1" lang="en-US" altLang="zh-CN" sz="2400" b="1" i="1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                         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mov  ah, 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                         int     21h                     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;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</a:rPr>
              <a:t>显示一个字符</a:t>
            </a:r>
            <a:endParaRPr kumimoji="1" lang="en-US" altLang="en-US" sz="2400" b="1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en-US" sz="2400" b="1" i="1">
                <a:latin typeface="Times New Roman" pitchFamily="18" charset="0"/>
              </a:rPr>
              <a:t>                         </a:t>
            </a:r>
            <a:r>
              <a:rPr kumimoji="1" lang="en-US" altLang="zh-CN" sz="2400" b="1" i="1">
                <a:latin typeface="Times New Roman" pitchFamily="18" charset="0"/>
              </a:rPr>
              <a:t>inc     si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                         loop   next                           </a:t>
            </a:r>
            <a:r>
              <a:rPr kumimoji="1" lang="en-US" altLang="zh-CN" sz="2400" b="1">
                <a:latin typeface="Times New Roman" pitchFamily="18" charset="0"/>
              </a:rPr>
              <a:t>;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zh-CN" sz="2000" b="1">
                <a:latin typeface="Times New Roman" pitchFamily="18" charset="0"/>
              </a:rPr>
              <a:t>循环指令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kumimoji="1" lang="zh-CN" altLang="zh-CN" sz="2000" b="1" i="1">
              <a:latin typeface="Times New Roman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kumimoji="1" lang="zh-CN" altLang="zh-CN" sz="2400" b="1">
              <a:latin typeface="Times New Roman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CN" altLang="zh-CN" sz="2400" b="1">
                <a:latin typeface="Times New Roman" pitchFamily="18" charset="0"/>
              </a:rPr>
              <a:t>（5）</a:t>
            </a:r>
            <a:r>
              <a:rPr kumimoji="1" lang="en-US" altLang="zh-CN" sz="2400" b="1">
                <a:latin typeface="Times New Roman" pitchFamily="18" charset="0"/>
              </a:rPr>
              <a:t>DOS</a:t>
            </a:r>
            <a:r>
              <a:rPr kumimoji="1" lang="zh-CN" altLang="zh-CN" sz="2400" b="1">
                <a:latin typeface="Times New Roman" pitchFamily="18" charset="0"/>
              </a:rPr>
              <a:t>显示字符串功能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CN" altLang="zh-CN" sz="2400" b="1">
                <a:latin typeface="Times New Roman" pitchFamily="18" charset="0"/>
              </a:rPr>
              <a:t>                          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itchFamily="18" charset="0"/>
              </a:rPr>
              <a:t>mov  dx, offset  string</a:t>
            </a:r>
            <a:r>
              <a:rPr kumimoji="1" lang="en-US" altLang="zh-CN" sz="2400" b="1" i="1">
                <a:latin typeface="Times New Roman" pitchFamily="18" charset="0"/>
              </a:rPr>
              <a:t>        </a:t>
            </a:r>
            <a:r>
              <a:rPr kumimoji="1" lang="en-US" altLang="zh-CN" sz="2400" b="1">
                <a:latin typeface="Times New Roman" pitchFamily="18" charset="0"/>
              </a:rPr>
              <a:t>; </a:t>
            </a:r>
            <a:r>
              <a:rPr kumimoji="1" lang="en-US" altLang="zh-CN" sz="2000" b="1">
                <a:latin typeface="Times New Roman" pitchFamily="18" charset="0"/>
              </a:rPr>
              <a:t>string</a:t>
            </a:r>
            <a:r>
              <a:rPr kumimoji="1" lang="zh-CN" altLang="en-US" sz="2000" b="1">
                <a:latin typeface="Times New Roman" pitchFamily="18" charset="0"/>
              </a:rPr>
              <a:t>的偏址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dx</a:t>
            </a:r>
            <a:endParaRPr kumimoji="1" lang="en-US" altLang="zh-CN" sz="2400" b="1">
              <a:latin typeface="Times New Roman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                                                                      </a:t>
            </a:r>
            <a:r>
              <a:rPr kumimoji="1" lang="en-US" altLang="zh-CN" sz="2400" b="1">
                <a:latin typeface="Times New Roman" pitchFamily="18" charset="0"/>
              </a:rPr>
              <a:t>;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en-US" altLang="zh-CN" sz="2000" b="1" i="1">
                <a:latin typeface="Times New Roman" pitchFamily="18" charset="0"/>
              </a:rPr>
              <a:t>lea  dx, string</a:t>
            </a:r>
            <a:endParaRPr kumimoji="1" lang="en-US" altLang="zh-CN" sz="2400" b="1" i="1">
              <a:latin typeface="Times New Roman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                          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itchFamily="18" charset="0"/>
              </a:rPr>
              <a:t>mov  ah, 9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400" b="1" i="1">
                <a:solidFill>
                  <a:schemeClr val="accent2"/>
                </a:solidFill>
                <a:latin typeface="Times New Roman" pitchFamily="18" charset="0"/>
              </a:rPr>
              <a:t>                          int     21h                           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; 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</a:rPr>
              <a:t>显示一串字符</a:t>
            </a:r>
            <a:endParaRPr kumimoji="1" lang="zh-CN" altLang="en-US" sz="2000" b="1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541F6C3-D3FD-49B4-AFC3-EDAD6462B3B4}" type="slidenum">
              <a:rPr lang="zh-CN" altLang="en-US" smtClean="0"/>
              <a:pPr eaLnBrk="1" hangingPunct="1"/>
              <a:t>14</a:t>
            </a:fld>
            <a:endParaRPr lang="en-US" altLang="zh-CN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3.1.2  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与转移地址有关的寻址方式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838200" y="12192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       </a:t>
            </a:r>
            <a:r>
              <a:rPr kumimoji="1" lang="zh-CN" altLang="en-US" sz="2400" b="1">
                <a:latin typeface="Times New Roman" pitchFamily="18" charset="0"/>
              </a:rPr>
              <a:t>用来确定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转移指令 </a:t>
            </a:r>
            <a:r>
              <a:rPr kumimoji="1" lang="zh-CN" altLang="en-US" sz="2400" b="1">
                <a:latin typeface="Times New Roman" pitchFamily="18" charset="0"/>
              </a:rPr>
              <a:t>及 </a:t>
            </a:r>
            <a:r>
              <a:rPr kumimoji="1" lang="en-US" altLang="zh-CN" sz="2400" b="1">
                <a:latin typeface="Times New Roman" pitchFamily="18" charset="0"/>
              </a:rPr>
              <a:t>CALL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指令 </a:t>
            </a:r>
            <a:r>
              <a:rPr kumimoji="1" lang="zh-CN" altLang="en-US" sz="2400" b="1">
                <a:latin typeface="Times New Roman" pitchFamily="18" charset="0"/>
              </a:rPr>
              <a:t>的转向地址。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209800" y="2209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981200" y="2438400"/>
            <a:ext cx="6553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段内</a:t>
            </a:r>
            <a:r>
              <a:rPr kumimoji="1" lang="zh-CN" altLang="en-US" sz="2400" b="1">
                <a:latin typeface="Times New Roman" pitchFamily="18" charset="0"/>
              </a:rPr>
              <a:t>寻址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</a:rPr>
              <a:t>段间</a:t>
            </a:r>
            <a:r>
              <a:rPr kumimoji="1" lang="zh-CN" altLang="en-US" sz="2400" b="1">
                <a:latin typeface="Times New Roman" pitchFamily="18" charset="0"/>
              </a:rPr>
              <a:t>寻址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4343" name="AutoShape 6"/>
          <p:cNvSpPr>
            <a:spLocks/>
          </p:cNvSpPr>
          <p:nvPr/>
        </p:nvSpPr>
        <p:spPr bwMode="auto">
          <a:xfrm>
            <a:off x="1905000" y="2590800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3657600" y="2209800"/>
            <a:ext cx="2514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</a:rPr>
              <a:t>段内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itchFamily="18" charset="0"/>
              </a:rPr>
              <a:t>直接</a:t>
            </a:r>
            <a:r>
              <a:rPr kumimoji="1" lang="zh-CN" altLang="en-US" sz="2200" b="1" dirty="0">
                <a:latin typeface="Times New Roman" pitchFamily="18" charset="0"/>
              </a:rPr>
              <a:t>寻址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</a:rPr>
              <a:t>段内</a:t>
            </a:r>
            <a:r>
              <a:rPr kumimoji="1" lang="zh-CN" altLang="en-US" sz="2200" b="1" dirty="0">
                <a:latin typeface="Times New Roman" pitchFamily="18" charset="0"/>
              </a:rPr>
              <a:t>间接寻址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4345" name="AutoShape 8"/>
          <p:cNvSpPr>
            <a:spLocks/>
          </p:cNvSpPr>
          <p:nvPr/>
        </p:nvSpPr>
        <p:spPr bwMode="auto">
          <a:xfrm>
            <a:off x="3505200" y="2286000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6" name="AutoShape 9"/>
          <p:cNvSpPr>
            <a:spLocks/>
          </p:cNvSpPr>
          <p:nvPr/>
        </p:nvSpPr>
        <p:spPr bwMode="auto">
          <a:xfrm>
            <a:off x="3505200" y="3352800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7" name="Text Box 10"/>
          <p:cNvSpPr txBox="1">
            <a:spLocks noChangeArrowheads="1"/>
          </p:cNvSpPr>
          <p:nvPr/>
        </p:nvSpPr>
        <p:spPr bwMode="auto">
          <a:xfrm>
            <a:off x="3657600" y="3276600"/>
            <a:ext cx="2514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200" b="1" dirty="0">
                <a:solidFill>
                  <a:schemeClr val="accent2"/>
                </a:solidFill>
                <a:latin typeface="Times New Roman" pitchFamily="18" charset="0"/>
              </a:rPr>
              <a:t>段间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itchFamily="18" charset="0"/>
              </a:rPr>
              <a:t>直接</a:t>
            </a:r>
            <a:r>
              <a:rPr kumimoji="1" lang="zh-CN" altLang="en-US" sz="2200" b="1" dirty="0">
                <a:latin typeface="Times New Roman" pitchFamily="18" charset="0"/>
              </a:rPr>
              <a:t>寻址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200" b="1" dirty="0">
                <a:solidFill>
                  <a:schemeClr val="accent2"/>
                </a:solidFill>
                <a:latin typeface="Times New Roman" pitchFamily="18" charset="0"/>
              </a:rPr>
              <a:t>段间</a:t>
            </a:r>
            <a:r>
              <a:rPr kumimoji="1" lang="zh-CN" altLang="en-US" sz="2200" b="1" dirty="0">
                <a:latin typeface="Times New Roman" pitchFamily="18" charset="0"/>
              </a:rPr>
              <a:t>间接寻址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1371600" y="5715000"/>
            <a:ext cx="590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以 转移（条件转移</a:t>
            </a:r>
            <a:r>
              <a:rPr kumimoji="1" lang="en-US" altLang="zh-CN" sz="2400" b="1">
                <a:latin typeface="Times New Roman" pitchFamily="18" charset="0"/>
              </a:rPr>
              <a:t>/</a:t>
            </a:r>
            <a:r>
              <a:rPr kumimoji="1" lang="zh-CN" altLang="en-US" sz="2400" b="1">
                <a:latin typeface="Times New Roman" pitchFamily="18" charset="0"/>
              </a:rPr>
              <a:t>无条件转移）指令 为例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4349" name="Text Box 12"/>
          <p:cNvSpPr txBox="1">
            <a:spLocks noChangeArrowheads="1"/>
          </p:cNvSpPr>
          <p:nvPr/>
        </p:nvSpPr>
        <p:spPr bwMode="auto">
          <a:xfrm>
            <a:off x="228600" y="4343400"/>
            <a:ext cx="8534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段内</a:t>
            </a:r>
            <a:r>
              <a:rPr kumimoji="1" lang="zh-CN" altLang="en-US" sz="2400" b="1" dirty="0">
                <a:latin typeface="Times New Roman" pitchFamily="18" charset="0"/>
              </a:rPr>
              <a:t>：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转移指令与转向的目标指令在同一代码段中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,(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CS)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不变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accent2"/>
                </a:solidFill>
                <a:latin typeface="Times New Roman" pitchFamily="18" charset="0"/>
              </a:rPr>
              <a:t>段间</a:t>
            </a:r>
            <a:r>
              <a:rPr kumimoji="1" lang="zh-CN" altLang="en-US" sz="2400" b="1" dirty="0">
                <a:latin typeface="Times New Roman" pitchFamily="18" charset="0"/>
              </a:rPr>
              <a:t>：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转移指令与转向的目标指令在两个代码段中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, (CS)</a:t>
            </a:r>
            <a:r>
              <a:rPr kumimoji="1" lang="zh-CN" altLang="zh-CN" sz="2400" b="1" dirty="0">
                <a:solidFill>
                  <a:schemeClr val="accent2"/>
                </a:solidFill>
                <a:latin typeface="Times New Roman" pitchFamily="18" charset="0"/>
              </a:rPr>
              <a:t>变化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2400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811127-5138-4E2C-8D81-D285BC662A73}" type="slidenum">
              <a:rPr lang="zh-CN" altLang="en-US" smtClean="0"/>
              <a:pPr eaLnBrk="1" hangingPunct="1"/>
              <a:t>15</a:t>
            </a:fld>
            <a:endParaRPr lang="en-US" altLang="zh-CN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391400" cy="59086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sym typeface="Webdings" pitchFamily="18" charset="2"/>
              </a:rPr>
              <a:t>1.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sym typeface="Webdings" pitchFamily="18" charset="2"/>
              </a:rPr>
              <a:t>段内</a:t>
            </a:r>
            <a:r>
              <a:rPr kumimoji="1" lang="zh-CN" altLang="en-US" sz="2400" b="1">
                <a:latin typeface="Times New Roman" pitchFamily="18" charset="0"/>
                <a:sym typeface="Webdings" pitchFamily="18" charset="2"/>
              </a:rPr>
              <a:t>直接寻址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sym typeface="Webdings" pitchFamily="18" charset="2"/>
              </a:rPr>
              <a:t>      </a:t>
            </a:r>
            <a:r>
              <a:rPr kumimoji="1" lang="zh-CN" altLang="en-US" sz="2400" b="1">
                <a:latin typeface="Times New Roman" pitchFamily="18" charset="0"/>
                <a:sym typeface="Webdings" pitchFamily="18" charset="2"/>
              </a:rPr>
              <a:t>转向的有效地址</a:t>
            </a:r>
            <a:r>
              <a:rPr kumimoji="1" lang="en-US" altLang="zh-CN" sz="2400" b="1">
                <a:latin typeface="Times New Roman" pitchFamily="18" charset="0"/>
                <a:sym typeface="Webdings" pitchFamily="18" charset="2"/>
              </a:rPr>
              <a:t>EA =</a:t>
            </a:r>
            <a:r>
              <a:rPr kumimoji="1" lang="en-US" altLang="zh-CN" sz="2400">
                <a:latin typeface="Times New Roman" pitchFamily="18" charset="0"/>
                <a:sym typeface="Webdings" pitchFamily="18" charset="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               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  </a:t>
            </a:r>
            <a:r>
              <a:rPr kumimoji="1" lang="zh-CN" altLang="en-US" sz="2400" b="1">
                <a:latin typeface="Times New Roman" pitchFamily="18" charset="0"/>
              </a:rPr>
              <a:t>物理地址 </a:t>
            </a:r>
            <a:r>
              <a:rPr kumimoji="1" lang="en-US" altLang="zh-CN" sz="2400" b="1">
                <a:latin typeface="Times New Roman" pitchFamily="18" charset="0"/>
              </a:rPr>
              <a:t>= 16d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400" b="1">
                <a:latin typeface="Times New Roman" pitchFamily="18" charset="0"/>
              </a:rPr>
              <a:t>  (CS) +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  <a:sym typeface="Webdings" pitchFamily="18" charset="2"/>
              </a:rPr>
              <a:t>(IP)</a:t>
            </a:r>
            <a:r>
              <a:rPr kumimoji="1" lang="zh-CN" altLang="en-US" sz="2400" b="1" baseline="-25000">
                <a:solidFill>
                  <a:schemeClr val="folHlink"/>
                </a:solidFill>
                <a:latin typeface="Times New Roman" pitchFamily="18" charset="0"/>
                <a:sym typeface="Webdings" pitchFamily="18" charset="2"/>
              </a:rPr>
              <a:t>新</a:t>
            </a:r>
            <a:endParaRPr kumimoji="1" lang="zh-CN" altLang="en-US" sz="2400">
              <a:latin typeface="Times New Roman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            </a:t>
            </a:r>
            <a:r>
              <a:rPr kumimoji="1" lang="zh-CN" altLang="en-US" sz="2400" b="1">
                <a:latin typeface="Times New Roman" pitchFamily="18" charset="0"/>
              </a:rPr>
              <a:t>例</a:t>
            </a:r>
            <a:r>
              <a:rPr kumimoji="1" lang="zh-CN" altLang="en-US" sz="2400">
                <a:latin typeface="Times New Roman" pitchFamily="18" charset="0"/>
              </a:rPr>
              <a:t>：                     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……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                                           JMP  AGAIN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                         </a:t>
            </a:r>
            <a:r>
              <a:rPr kumimoji="1" lang="en-US" altLang="zh-CN" sz="2400" b="1">
                <a:latin typeface="Times New Roman" pitchFamily="18" charset="0"/>
                <a:sym typeface="Webdings" pitchFamily="18" charset="2"/>
              </a:rPr>
              <a:t>(IP)</a:t>
            </a:r>
            <a:r>
              <a:rPr kumimoji="1" lang="zh-CN" altLang="en-US" sz="2400" b="1" baseline="-25000">
                <a:latin typeface="Times New Roman" pitchFamily="18" charset="0"/>
                <a:sym typeface="Webdings" pitchFamily="18" charset="2"/>
              </a:rPr>
              <a:t>当前</a:t>
            </a:r>
            <a:r>
              <a:rPr kumimoji="1" lang="zh-CN" altLang="en-US" sz="2400" b="1" i="1" baseline="-25000">
                <a:solidFill>
                  <a:srgbClr val="0000FF"/>
                </a:solidFill>
                <a:latin typeface="Times New Roman" pitchFamily="18" charset="0"/>
                <a:sym typeface="Webdings" pitchFamily="18" charset="2"/>
              </a:rPr>
              <a:t>          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MOV  BX, AX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                                           ……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                            AGAIN: ……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endParaRPr kumimoji="1" lang="en-US" altLang="zh-CN" sz="2400" b="1">
              <a:latin typeface="Times New Roman" pitchFamily="18" charset="0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例</a:t>
            </a:r>
            <a:r>
              <a:rPr kumimoji="1" lang="zh-CN" altLang="en-US" sz="2400">
                <a:latin typeface="Times New Roman" pitchFamily="18" charset="0"/>
              </a:rPr>
              <a:t>： </a:t>
            </a:r>
            <a:r>
              <a:rPr kumimoji="1" lang="en-US" altLang="zh-CN" sz="2000" b="1">
                <a:latin typeface="Times New Roman" pitchFamily="18" charset="0"/>
              </a:rPr>
              <a:t>JMP  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NEAR PTR</a:t>
            </a:r>
            <a:r>
              <a:rPr kumimoji="1" lang="en-US" altLang="zh-CN" sz="2000" b="1">
                <a:latin typeface="Times New Roman" pitchFamily="18" charset="0"/>
              </a:rPr>
              <a:t>  NEXT    </a:t>
            </a:r>
            <a:r>
              <a:rPr kumimoji="1" lang="zh-CN" altLang="en-US" sz="2000" b="1">
                <a:latin typeface="Times New Roman" pitchFamily="18" charset="0"/>
              </a:rPr>
              <a:t>近转移    </a:t>
            </a:r>
            <a:r>
              <a:rPr kumimoji="1" lang="en-US" altLang="zh-CN" sz="2000" b="1">
                <a:latin typeface="Times New Roman" pitchFamily="18" charset="0"/>
              </a:rPr>
              <a:t>-32768 ~ +32767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        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          JMP  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SHORT</a:t>
            </a:r>
            <a:r>
              <a:rPr kumimoji="1" lang="en-US" altLang="zh-CN" sz="2000" b="1">
                <a:latin typeface="Times New Roman" pitchFamily="18" charset="0"/>
              </a:rPr>
              <a:t>  NEXT</a:t>
            </a:r>
            <a:r>
              <a:rPr kumimoji="1" lang="en-US" altLang="zh-CN" sz="2000" b="1" baseline="30000">
                <a:solidFill>
                  <a:schemeClr val="hlink"/>
                </a:solidFill>
                <a:latin typeface="Times New Roman" pitchFamily="18" charset="0"/>
                <a:sym typeface="Monotype Sorts" pitchFamily="2" charset="2"/>
              </a:rPr>
              <a:t>              </a:t>
            </a:r>
            <a:r>
              <a:rPr kumimoji="1" lang="zh-CN" altLang="en-US" sz="2000" b="1">
                <a:latin typeface="Times New Roman" pitchFamily="18" charset="0"/>
                <a:sym typeface="Monotype Sorts" pitchFamily="2" charset="2"/>
              </a:rPr>
              <a:t>短转移        </a:t>
            </a:r>
            <a:r>
              <a:rPr kumimoji="1" lang="en-US" altLang="zh-CN" sz="2000" b="1">
                <a:latin typeface="Times New Roman" pitchFamily="18" charset="0"/>
                <a:sym typeface="Monotype Sorts" pitchFamily="2" charset="2"/>
              </a:rPr>
              <a:t>-128 ~ +127</a:t>
            </a:r>
            <a:r>
              <a:rPr kumimoji="1" lang="en-US" altLang="zh-CN" sz="2000" b="1" baseline="30000">
                <a:solidFill>
                  <a:schemeClr val="hlink"/>
                </a:solidFill>
                <a:latin typeface="Times New Roman" pitchFamily="18" charset="0"/>
                <a:sym typeface="Monotype Sorts" pitchFamily="2" charset="2"/>
              </a:rPr>
              <a:t>  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5715000" y="1676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4114800" y="609600"/>
            <a:ext cx="3657600" cy="144780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4495800" y="685800"/>
            <a:ext cx="29448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chemeClr val="accent1"/>
                </a:solidFill>
                <a:latin typeface="Times New Roman" pitchFamily="18" charset="0"/>
                <a:sym typeface="Webdings" pitchFamily="18" charset="2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  <a:sym typeface="Webdings" pitchFamily="18" charset="2"/>
              </a:rPr>
              <a:t>(IP)</a:t>
            </a:r>
            <a:r>
              <a:rPr kumimoji="1" lang="zh-CN" altLang="en-US" sz="2400" b="1" baseline="-25000">
                <a:latin typeface="Times New Roman" pitchFamily="18" charset="0"/>
                <a:sym typeface="Webdings" pitchFamily="18" charset="2"/>
              </a:rPr>
              <a:t>当前 </a:t>
            </a:r>
          </a:p>
          <a:p>
            <a:r>
              <a:rPr kumimoji="1" lang="zh-CN" altLang="en-US" sz="2400" b="1" baseline="-25000">
                <a:latin typeface="Times New Roman" pitchFamily="18" charset="0"/>
                <a:sym typeface="Webdings" pitchFamily="18" charset="2"/>
              </a:rPr>
              <a:t>                        </a:t>
            </a:r>
            <a:r>
              <a:rPr kumimoji="1" lang="en-US" altLang="zh-CN" sz="2400" b="1">
                <a:latin typeface="Times New Roman" pitchFamily="18" charset="0"/>
                <a:sym typeface="Webdings" pitchFamily="18" charset="2"/>
              </a:rPr>
              <a:t>+</a:t>
            </a:r>
            <a:endParaRPr kumimoji="1" lang="en-US" altLang="zh-CN" sz="2400" b="1" baseline="-25000">
              <a:latin typeface="Times New Roman" pitchFamily="18" charset="0"/>
              <a:sym typeface="Webdings" pitchFamily="18" charset="2"/>
            </a:endParaRPr>
          </a:p>
          <a:p>
            <a:r>
              <a:rPr kumimoji="1" lang="en-US" altLang="zh-CN" sz="2400" b="1">
                <a:latin typeface="Times New Roman" pitchFamily="18" charset="0"/>
                <a:sym typeface="Webdings" pitchFamily="18" charset="2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位移量</a:t>
            </a:r>
            <a:r>
              <a:rPr kumimoji="1" lang="en-US" altLang="zh-CN" sz="2400" b="1">
                <a:latin typeface="Times New Roman" pitchFamily="18" charset="0"/>
              </a:rPr>
              <a:t>( 8bit / 16bit 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5367" name="AutoShape 6"/>
          <p:cNvSpPr>
            <a:spLocks noChangeArrowheads="1"/>
          </p:cNvSpPr>
          <p:nvPr/>
        </p:nvSpPr>
        <p:spPr bwMode="auto">
          <a:xfrm>
            <a:off x="3505200" y="1524000"/>
            <a:ext cx="609600" cy="381000"/>
          </a:xfrm>
          <a:prstGeom prst="lef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2590800" y="1447800"/>
            <a:ext cx="896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  <a:sym typeface="Webdings" pitchFamily="18" charset="2"/>
              </a:rPr>
              <a:t>(IP)</a:t>
            </a:r>
            <a:r>
              <a:rPr kumimoji="1" lang="zh-CN" altLang="en-US" sz="2400" b="1" baseline="-25000">
                <a:solidFill>
                  <a:schemeClr val="folHlink"/>
                </a:solidFill>
                <a:latin typeface="Times New Roman" pitchFamily="18" charset="0"/>
                <a:sym typeface="Webdings" pitchFamily="18" charset="2"/>
              </a:rPr>
              <a:t>新</a:t>
            </a:r>
            <a:endParaRPr kumimoji="1" lang="zh-CN" altLang="en-US" sz="2400" baseline="-25000">
              <a:solidFill>
                <a:schemeClr val="folHlink"/>
              </a:solidFill>
              <a:latin typeface="Times New Roman" pitchFamily="18" charset="0"/>
              <a:sym typeface="Webdings" pitchFamily="18" charset="2"/>
            </a:endParaRPr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 flipH="1">
            <a:off x="2438400" y="32004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>
            <a:off x="2438400" y="3200400"/>
            <a:ext cx="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2438400" y="4495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>
            <a:off x="3733800" y="36576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2209800" y="4800600"/>
            <a:ext cx="896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  <a:sym typeface="Webdings" pitchFamily="18" charset="2"/>
              </a:rPr>
              <a:t>(IP)</a:t>
            </a:r>
            <a:r>
              <a:rPr kumimoji="1" lang="zh-CN" altLang="en-US" sz="2400" b="1" baseline="-25000">
                <a:solidFill>
                  <a:schemeClr val="folHlink"/>
                </a:solidFill>
                <a:latin typeface="Times New Roman" pitchFamily="18" charset="0"/>
                <a:sym typeface="Webdings" pitchFamily="18" charset="2"/>
              </a:rPr>
              <a:t>新</a:t>
            </a:r>
            <a:endParaRPr kumimoji="1" lang="zh-CN" altLang="en-US" sz="2400" baseline="-25000">
              <a:solidFill>
                <a:schemeClr val="folHlink"/>
              </a:solidFill>
              <a:latin typeface="Times New Roman" pitchFamily="18" charset="0"/>
              <a:sym typeface="Webdings" pitchFamily="18" charset="2"/>
            </a:endParaRPr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 flipV="1">
            <a:off x="2590800" y="4648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>
            <a:off x="2590800" y="46482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EF6CC45-28AD-47C0-B11C-B1187120226C}" type="slidenum">
              <a:rPr lang="zh-CN" altLang="en-US" smtClean="0"/>
              <a:pPr eaLnBrk="1" hangingPunct="1"/>
              <a:t>16</a:t>
            </a:fld>
            <a:endParaRPr lang="en-US" altLang="zh-CN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543800" cy="59277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sym typeface="Webdings" pitchFamily="18" charset="2"/>
              </a:rPr>
              <a:t>2.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sym typeface="Webdings" pitchFamily="18" charset="2"/>
              </a:rPr>
              <a:t>段内</a:t>
            </a:r>
            <a:r>
              <a:rPr kumimoji="1" lang="zh-CN" altLang="en-US" sz="2400" b="1">
                <a:latin typeface="Times New Roman" pitchFamily="18" charset="0"/>
                <a:sym typeface="Webdings" pitchFamily="18" charset="2"/>
              </a:rPr>
              <a:t>间接寻址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sym typeface="Webdings" pitchFamily="18" charset="2"/>
              </a:rPr>
              <a:t>     </a:t>
            </a:r>
            <a:r>
              <a:rPr kumimoji="1" lang="zh-CN" altLang="en-US" sz="2400" b="1">
                <a:latin typeface="Times New Roman" pitchFamily="18" charset="0"/>
                <a:sym typeface="Webdings" pitchFamily="18" charset="2"/>
              </a:rPr>
              <a:t>转向的有效地址</a:t>
            </a:r>
            <a:r>
              <a:rPr kumimoji="1" lang="en-US" altLang="zh-CN" sz="2400" b="1">
                <a:latin typeface="Times New Roman" pitchFamily="18" charset="0"/>
                <a:sym typeface="Webdings" pitchFamily="18" charset="2"/>
              </a:rPr>
              <a:t>EA</a:t>
            </a:r>
            <a:r>
              <a:rPr kumimoji="1" lang="zh-CN" altLang="en-US" sz="2400" b="1">
                <a:latin typeface="Times New Roman" pitchFamily="18" charset="0"/>
                <a:sym typeface="Webdings" pitchFamily="18" charset="2"/>
              </a:rPr>
              <a:t>是一个寄存器或存储单元的内容。 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sym typeface="Webdings" pitchFamily="18" charset="2"/>
              </a:rPr>
              <a:t>   （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Webdings" pitchFamily="18" charset="2"/>
              </a:rPr>
              <a:t>可用除立即数以外的任何一种数据寻址方式得到</a:t>
            </a:r>
            <a:r>
              <a:rPr kumimoji="1" lang="zh-CN" altLang="en-US" sz="2400" b="1">
                <a:latin typeface="Times New Roman" pitchFamily="18" charset="0"/>
                <a:sym typeface="Webdings" pitchFamily="18" charset="2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                 物理地址 </a:t>
            </a:r>
            <a:r>
              <a:rPr kumimoji="1" lang="en-US" altLang="zh-CN" sz="2400" b="1">
                <a:latin typeface="Times New Roman" pitchFamily="18" charset="0"/>
              </a:rPr>
              <a:t>= 16d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400" b="1">
                <a:latin typeface="Times New Roman" pitchFamily="18" charset="0"/>
              </a:rPr>
              <a:t>  (CS) + EA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</a:t>
            </a:r>
            <a:r>
              <a:rPr kumimoji="1" lang="zh-CN" altLang="en-US" sz="2400" b="1">
                <a:latin typeface="Times New Roman" pitchFamily="18" charset="0"/>
              </a:rPr>
              <a:t>例： </a:t>
            </a:r>
            <a:r>
              <a:rPr kumimoji="1" lang="en-US" altLang="zh-CN" sz="2000" b="1">
                <a:latin typeface="Times New Roman" pitchFamily="18" charset="0"/>
              </a:rPr>
              <a:t>(BX)=1256H   (SI)=528EH   TABLE=20A2H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              (DS)=2000H  (232F8H)=3280H  (264E4H)=2450H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           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             JMP  BX                                                     ; (IP)=1256H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           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             JMP  TABLE[BX]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             JMP  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WORD PTR</a:t>
            </a:r>
            <a:r>
              <a:rPr kumimoji="1" lang="en-US" altLang="zh-CN" sz="2000" b="1">
                <a:latin typeface="Times New Roman" pitchFamily="18" charset="0"/>
              </a:rPr>
              <a:t>  TABLE[BX]               ; (IP)=3280H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           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             JMP  [BX][SI]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             JMP  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WORD PTR</a:t>
            </a:r>
            <a:r>
              <a:rPr kumimoji="1" lang="en-US" altLang="zh-CN" sz="2000" b="1">
                <a:latin typeface="Times New Roman" pitchFamily="18" charset="0"/>
              </a:rPr>
              <a:t>  [BX][SI]                      ; (IP)=2450H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sym typeface="Monotype Sorts" pitchFamily="2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343DE84-CCCC-4052-AE01-7DBD8C231A1D}" type="slidenum">
              <a:rPr lang="zh-CN" altLang="en-US" smtClean="0"/>
              <a:pPr eaLnBrk="1" hangingPunct="1"/>
              <a:t>17</a:t>
            </a:fld>
            <a:endParaRPr lang="en-US" altLang="zh-CN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762000" y="685800"/>
            <a:ext cx="7543800" cy="48482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sym typeface="Webdings" pitchFamily="18" charset="2"/>
              </a:rPr>
              <a:t>3. 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sym typeface="Webdings" pitchFamily="18" charset="2"/>
              </a:rPr>
              <a:t>段间</a:t>
            </a:r>
            <a:r>
              <a:rPr kumimoji="1" lang="zh-CN" altLang="en-US" sz="2400" b="1">
                <a:latin typeface="Times New Roman" pitchFamily="18" charset="0"/>
                <a:sym typeface="Webdings" pitchFamily="18" charset="2"/>
              </a:rPr>
              <a:t>直接寻址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sym typeface="Webdings" pitchFamily="18" charset="2"/>
              </a:rPr>
              <a:t>     </a:t>
            </a:r>
            <a:r>
              <a:rPr kumimoji="1" lang="zh-CN" altLang="en-US" sz="2400" b="1">
                <a:latin typeface="Times New Roman" pitchFamily="18" charset="0"/>
                <a:sym typeface="Webdings" pitchFamily="18" charset="2"/>
              </a:rPr>
              <a:t>用指令中提供的转向段地址和偏移地址取代</a:t>
            </a:r>
            <a:r>
              <a:rPr kumimoji="1" lang="en-US" altLang="zh-CN" sz="2400" b="1">
                <a:latin typeface="Times New Roman" pitchFamily="18" charset="0"/>
                <a:sym typeface="Webdings" pitchFamily="18" charset="2"/>
              </a:rPr>
              <a:t>CS</a:t>
            </a:r>
            <a:r>
              <a:rPr kumimoji="1" lang="zh-CN" altLang="en-US" sz="2400" b="1">
                <a:latin typeface="Times New Roman" pitchFamily="18" charset="0"/>
                <a:sym typeface="Webdings" pitchFamily="18" charset="2"/>
              </a:rPr>
              <a:t>和</a:t>
            </a:r>
            <a:r>
              <a:rPr kumimoji="1" lang="en-US" altLang="zh-CN" sz="2400" b="1">
                <a:latin typeface="Times New Roman" pitchFamily="18" charset="0"/>
                <a:sym typeface="Webdings" pitchFamily="18" charset="2"/>
              </a:rPr>
              <a:t>IP</a:t>
            </a:r>
            <a:r>
              <a:rPr kumimoji="1" lang="zh-CN" altLang="en-US" sz="2400" b="1">
                <a:latin typeface="Times New Roman" pitchFamily="18" charset="0"/>
                <a:sym typeface="Webdings" pitchFamily="18" charset="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           物理地址 </a:t>
            </a:r>
            <a:r>
              <a:rPr kumimoji="1" lang="en-US" altLang="zh-CN" sz="2400" b="1">
                <a:latin typeface="Times New Roman" pitchFamily="18" charset="0"/>
              </a:rPr>
              <a:t>= 16d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400" b="1">
                <a:latin typeface="Times New Roman" pitchFamily="18" charset="0"/>
              </a:rPr>
              <a:t>  (CS) + (IP)    </a:t>
            </a:r>
            <a:endParaRPr kumimoji="1" lang="en-US" altLang="zh-CN" sz="2400" b="1" baseline="30000">
              <a:latin typeface="Times New Roman" pitchFamily="18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  <a:sym typeface="Monotype Sorts" pitchFamily="2" charset="2"/>
              </a:rPr>
              <a:t>     </a:t>
            </a:r>
            <a:r>
              <a:rPr kumimoji="1" lang="zh-CN" altLang="en-US" sz="2400" b="1">
                <a:latin typeface="Times New Roman" pitchFamily="18" charset="0"/>
                <a:sym typeface="Monotype Sorts" pitchFamily="2" charset="2"/>
              </a:rPr>
              <a:t>例</a:t>
            </a:r>
            <a:r>
              <a:rPr kumimoji="1" lang="zh-CN" altLang="en-US" sz="2400">
                <a:latin typeface="Times New Roman" pitchFamily="18" charset="0"/>
                <a:sym typeface="Monotype Sorts" pitchFamily="2" charset="2"/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295400" y="3048000"/>
            <a:ext cx="2924175" cy="1930400"/>
          </a:xfrm>
          <a:prstGeom prst="rect">
            <a:avLst/>
          </a:prstGeom>
          <a:noFill/>
          <a:ln w="12700" cap="rnd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code1  segment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  ……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  jmp  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itchFamily="18" charset="0"/>
              </a:rPr>
              <a:t>far ptr</a:t>
            </a:r>
            <a:r>
              <a:rPr kumimoji="1" lang="en-US" altLang="zh-CN" sz="2400" b="1">
                <a:latin typeface="Times New Roman" pitchFamily="18" charset="0"/>
              </a:rPr>
              <a:t> next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  ……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code1  ends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5257800" y="2667000"/>
            <a:ext cx="2541588" cy="1930400"/>
          </a:xfrm>
          <a:prstGeom prst="rect">
            <a:avLst/>
          </a:prstGeom>
          <a:noFill/>
          <a:ln w="12700" cap="rnd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en-US" sz="2400">
                <a:latin typeface="Times New Roman" pitchFamily="18" charset="0"/>
              </a:rPr>
              <a:t>   </a:t>
            </a:r>
            <a:r>
              <a:rPr kumimoji="1" lang="en-US" altLang="zh-CN" sz="2400" b="1">
                <a:latin typeface="Times New Roman" pitchFamily="18" charset="0"/>
              </a:rPr>
              <a:t>code2  segment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         ……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next: …...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         ……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code2  ends</a:t>
            </a: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 flipV="1">
            <a:off x="4038600" y="3657600"/>
            <a:ext cx="1524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0A1E87B-5D28-472F-864E-2E46CEAF6987}" type="slidenum">
              <a:rPr lang="zh-CN" altLang="en-US" smtClean="0"/>
              <a:pPr eaLnBrk="1" hangingPunct="1"/>
              <a:t>18</a:t>
            </a:fld>
            <a:endParaRPr lang="en-US" altLang="zh-CN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762000" y="762000"/>
            <a:ext cx="8077200" cy="43005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sym typeface="Webdings" pitchFamily="18" charset="2"/>
              </a:rPr>
              <a:t>4. 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sym typeface="Webdings" pitchFamily="18" charset="2"/>
              </a:rPr>
              <a:t>段间</a:t>
            </a:r>
            <a:r>
              <a:rPr kumimoji="1" lang="zh-CN" altLang="en-US" sz="2400" b="1">
                <a:latin typeface="Times New Roman" pitchFamily="18" charset="0"/>
                <a:sym typeface="Webdings" pitchFamily="18" charset="2"/>
              </a:rPr>
              <a:t>间接寻址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sym typeface="Webdings" pitchFamily="18" charset="2"/>
              </a:rPr>
              <a:t>    </a:t>
            </a:r>
            <a:r>
              <a:rPr kumimoji="1" lang="zh-CN" altLang="en-US" sz="2400" b="1">
                <a:latin typeface="Times New Roman" pitchFamily="18" charset="0"/>
                <a:sym typeface="Webdings" pitchFamily="18" charset="2"/>
              </a:rPr>
              <a:t>用存储器中的两个相继字的内容取代</a:t>
            </a:r>
            <a:r>
              <a:rPr kumimoji="1" lang="en-US" altLang="zh-CN" sz="2400" b="1">
                <a:latin typeface="Times New Roman" pitchFamily="18" charset="0"/>
                <a:sym typeface="Webdings" pitchFamily="18" charset="2"/>
              </a:rPr>
              <a:t>CS</a:t>
            </a:r>
            <a:r>
              <a:rPr kumimoji="1" lang="zh-CN" altLang="en-US" sz="2400" b="1">
                <a:latin typeface="Times New Roman" pitchFamily="18" charset="0"/>
                <a:sym typeface="Webdings" pitchFamily="18" charset="2"/>
              </a:rPr>
              <a:t>和</a:t>
            </a:r>
            <a:r>
              <a:rPr kumimoji="1" lang="en-US" altLang="zh-CN" sz="2400" b="1">
                <a:latin typeface="Times New Roman" pitchFamily="18" charset="0"/>
                <a:sym typeface="Webdings" pitchFamily="18" charset="2"/>
              </a:rPr>
              <a:t>IP</a:t>
            </a:r>
            <a:r>
              <a:rPr kumimoji="1" lang="zh-CN" altLang="en-US" sz="2400" b="1">
                <a:latin typeface="Times New Roman" pitchFamily="18" charset="0"/>
                <a:sym typeface="Webdings" pitchFamily="18" charset="2"/>
              </a:rPr>
              <a:t>。</a:t>
            </a:r>
            <a:endParaRPr kumimoji="1" lang="zh-CN" altLang="en-US" sz="2400">
              <a:latin typeface="Times New Roman" pitchFamily="18" charset="0"/>
              <a:sym typeface="Webdings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sym typeface="Webdings" pitchFamily="18" charset="2"/>
              </a:rPr>
              <a:t>（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Webdings" pitchFamily="18" charset="2"/>
              </a:rPr>
              <a:t>存储单元的地址可用除立即数和寄存器以外的任何一种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Webdings" pitchFamily="18" charset="2"/>
              </a:rPr>
              <a:t>    数据寻址方式得到</a:t>
            </a:r>
            <a:r>
              <a:rPr kumimoji="1" lang="zh-CN" altLang="en-US" sz="2400" b="1">
                <a:latin typeface="Times New Roman" pitchFamily="18" charset="0"/>
                <a:sym typeface="Webdings" pitchFamily="18" charset="2"/>
              </a:rPr>
              <a:t>）</a:t>
            </a:r>
            <a:endParaRPr kumimoji="1" lang="zh-CN" altLang="en-US" sz="2400">
              <a:latin typeface="Times New Roman" pitchFamily="18" charset="0"/>
              <a:sym typeface="Webdings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sym typeface="Webdings" pitchFamily="18" charset="2"/>
              </a:rPr>
              <a:t>  </a:t>
            </a:r>
            <a:r>
              <a:rPr kumimoji="1" lang="zh-CN" altLang="en-US" sz="2400">
                <a:latin typeface="Times New Roman" pitchFamily="18" charset="0"/>
              </a:rPr>
              <a:t>                </a:t>
            </a:r>
            <a:r>
              <a:rPr kumimoji="1" lang="zh-CN" altLang="en-US" sz="2400" b="1">
                <a:latin typeface="Times New Roman" pitchFamily="18" charset="0"/>
              </a:rPr>
              <a:t>物理地址 </a:t>
            </a:r>
            <a:r>
              <a:rPr kumimoji="1" lang="en-US" altLang="zh-CN" sz="2400" b="1">
                <a:latin typeface="Times New Roman" pitchFamily="18" charset="0"/>
              </a:rPr>
              <a:t>= 16d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400" b="1">
                <a:latin typeface="Times New Roman" pitchFamily="18" charset="0"/>
              </a:rPr>
              <a:t>  (CS) + (IP)</a:t>
            </a:r>
            <a:r>
              <a:rPr kumimoji="1" lang="en-US" altLang="zh-CN" sz="2400">
                <a:latin typeface="Times New Roman" pitchFamily="18" charset="0"/>
              </a:rPr>
              <a:t>    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例：   </a:t>
            </a:r>
            <a:r>
              <a:rPr kumimoji="1" lang="en-US" altLang="zh-CN" sz="2400" b="1">
                <a:latin typeface="Times New Roman" pitchFamily="18" charset="0"/>
              </a:rPr>
              <a:t>JMP  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itchFamily="18" charset="0"/>
              </a:rPr>
              <a:t>DWORD  PTR</a:t>
            </a:r>
            <a:r>
              <a:rPr kumimoji="1" lang="en-US" altLang="zh-CN" sz="2400" b="1">
                <a:latin typeface="Times New Roman" pitchFamily="18" charset="0"/>
              </a:rPr>
              <a:t>   [INTERS+BX]</a:t>
            </a:r>
            <a:endParaRPr kumimoji="1" lang="en-US" altLang="zh-CN" sz="2400" b="1" baseline="30000">
              <a:latin typeface="Times New Roman" pitchFamily="18" charset="0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sym typeface="Monotype Sorts" pitchFamily="2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D1A1DF-9524-4A68-B3F1-A2E32828C3EA}" type="slidenum">
              <a:rPr lang="zh-CN" altLang="en-US" smtClean="0"/>
              <a:pPr eaLnBrk="1" hangingPunct="1"/>
              <a:t>19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汇编语言编写的程序中，每条指令需要占用一定字节的存储空间。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每条指令的执行需要一定的时间（尽管采用了一些先进的重叠或并发技术，如：</a:t>
            </a:r>
            <a:r>
              <a:rPr lang="zh-CN" altLang="en-US" b="1">
                <a:solidFill>
                  <a:schemeClr val="hlink"/>
                </a:solidFill>
              </a:rPr>
              <a:t>数据</a:t>
            </a:r>
            <a:r>
              <a:rPr lang="en-US" altLang="zh-CN" b="1">
                <a:solidFill>
                  <a:schemeClr val="hlink"/>
                </a:solidFill>
              </a:rPr>
              <a:t>/</a:t>
            </a:r>
            <a:r>
              <a:rPr lang="zh-CN" altLang="en-US" b="1">
                <a:solidFill>
                  <a:schemeClr val="hlink"/>
                </a:solidFill>
              </a:rPr>
              <a:t>指令预取</a:t>
            </a:r>
            <a:r>
              <a:rPr lang="zh-CN" altLang="en-US"/>
              <a:t>、</a:t>
            </a:r>
            <a:r>
              <a:rPr lang="zh-CN" altLang="en-US" b="1">
                <a:solidFill>
                  <a:schemeClr val="hlink"/>
                </a:solidFill>
              </a:rPr>
              <a:t>高速缓存</a:t>
            </a:r>
            <a:r>
              <a:rPr lang="zh-CN" altLang="en-US"/>
              <a:t>、</a:t>
            </a:r>
            <a:r>
              <a:rPr lang="zh-CN" altLang="en-US" b="1">
                <a:solidFill>
                  <a:schemeClr val="hlink"/>
                </a:solidFill>
              </a:rPr>
              <a:t>流水线</a:t>
            </a:r>
            <a:r>
              <a:rPr lang="zh-CN" altLang="en-US"/>
              <a:t>等）。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完成同样功能的不同程序，可能在存储空间和运行时间上存在很大差异。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若编程环境对空间或时间有一定的要求，则在编程时，应仔细斟酌算法、数据结构以及指令和相应的寻址方式。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685800" y="533400"/>
            <a:ext cx="777240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3.2  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程序占用的空间和时间</a:t>
            </a: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BFE347-0D2F-4832-B7E6-442330AB9FB5}" type="slidenum">
              <a:rPr lang="zh-CN" altLang="en-US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回顾</a:t>
            </a:r>
          </a:p>
        </p:txBody>
      </p:sp>
      <p:sp>
        <p:nvSpPr>
          <p:cNvPr id="4100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/>
              <a:t>指令寻址方式</a:t>
            </a:r>
          </a:p>
          <a:p>
            <a:pPr marL="609600" indent="-609600" eaLnBrk="1" hangingPunct="1"/>
            <a:endParaRPr lang="zh-CN" altLang="en-US"/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zh-CN" altLang="en-US"/>
              <a:t>立即寻址 </a:t>
            </a:r>
            <a:r>
              <a:rPr lang="en-US" altLang="zh-CN"/>
              <a:t>MOX AX </a:t>
            </a:r>
            <a:r>
              <a:rPr lang="zh-CN" altLang="en-US"/>
              <a:t>， </a:t>
            </a:r>
            <a:r>
              <a:rPr lang="en-US" altLang="zh-CN"/>
              <a:t>5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zh-CN" altLang="en-US"/>
              <a:t>寄存器直接寻址 </a:t>
            </a:r>
            <a:r>
              <a:rPr lang="en-US" altLang="zh-CN"/>
              <a:t>MOV AX </a:t>
            </a:r>
            <a:r>
              <a:rPr lang="zh-CN" altLang="en-US"/>
              <a:t>， </a:t>
            </a:r>
            <a:r>
              <a:rPr lang="en-US" altLang="zh-CN"/>
              <a:t>BX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zh-CN" altLang="en-US"/>
              <a:t>直接寻址方式 </a:t>
            </a:r>
            <a:r>
              <a:rPr lang="en-US" altLang="zh-CN"/>
              <a:t>MOX AX  </a:t>
            </a:r>
            <a:r>
              <a:rPr lang="zh-CN" altLang="en-US"/>
              <a:t>， </a:t>
            </a:r>
            <a:r>
              <a:rPr lang="en-US" altLang="zh-CN"/>
              <a:t>[2000H]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zh-CN" altLang="en-US"/>
              <a:t>寄存器间接寻址方式 </a:t>
            </a:r>
            <a:r>
              <a:rPr lang="en-US" altLang="zh-CN"/>
              <a:t>MOV AX </a:t>
            </a:r>
            <a:r>
              <a:rPr lang="zh-CN" altLang="en-US"/>
              <a:t>， </a:t>
            </a:r>
            <a:r>
              <a:rPr lang="en-US" altLang="zh-CN"/>
              <a:t>[SI]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80112" y="4149080"/>
            <a:ext cx="151216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VALUE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375AA8E-33CB-4063-87D6-9A090DCDDDBF}" type="slidenum">
              <a:rPr lang="zh-CN" altLang="en-US" smtClean="0"/>
              <a:pPr eaLnBrk="1" hangingPunct="1"/>
              <a:t>20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/>
              <a:t>3.3  80x86</a:t>
            </a:r>
            <a:r>
              <a:rPr lang="zh-CN" altLang="zh-CN" b="1">
                <a:ea typeface="黑体" pitchFamily="2" charset="-122"/>
              </a:rPr>
              <a:t>的指令系统</a:t>
            </a:r>
            <a:endParaRPr lang="zh-CN" altLang="en-US" b="1">
              <a:ea typeface="黑体" pitchFamily="2" charset="-122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371600" y="1219200"/>
            <a:ext cx="5486400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 </a:t>
            </a:r>
            <a:r>
              <a:rPr kumimoji="1" lang="zh-CN" altLang="en-US" sz="2800">
                <a:latin typeface="Times New Roman" pitchFamily="18" charset="0"/>
                <a:sym typeface="Symbol" pitchFamily="18" charset="2"/>
              </a:rPr>
              <a:t>  </a:t>
            </a:r>
            <a:r>
              <a:rPr kumimoji="1" lang="zh-CN" altLang="en-US" sz="2800" b="1">
                <a:latin typeface="Times New Roman" pitchFamily="18" charset="0"/>
                <a:hlinkClick r:id="rId2" action="ppaction://hlinksldjump"/>
              </a:rPr>
              <a:t>数据传送指令</a:t>
            </a:r>
            <a:endParaRPr kumimoji="1" lang="zh-CN" altLang="en-US" sz="28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  </a:t>
            </a:r>
            <a:r>
              <a:rPr kumimoji="1" lang="zh-CN" altLang="en-US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hlinkClick r:id="rId3" action="ppaction://hlinksldjump"/>
              </a:rPr>
              <a:t>算术指令</a:t>
            </a:r>
            <a:endParaRPr kumimoji="1" lang="zh-CN" altLang="en-US" sz="28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  </a:t>
            </a:r>
            <a:r>
              <a:rPr kumimoji="1" lang="zh-CN" altLang="en-US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hlinkClick r:id="" action="ppaction://noaction"/>
              </a:rPr>
              <a:t>逻辑指令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  </a:t>
            </a:r>
            <a:r>
              <a:rPr kumimoji="1" lang="zh-CN" altLang="en-US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hlinkClick r:id="" action="ppaction://noaction"/>
              </a:rPr>
              <a:t>串处理指令</a:t>
            </a:r>
            <a:endParaRPr kumimoji="1" lang="zh-CN" altLang="en-US" sz="28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  </a:t>
            </a:r>
            <a:r>
              <a:rPr kumimoji="1" lang="zh-CN" altLang="en-US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hlinkClick r:id="" action="ppaction://noaction"/>
              </a:rPr>
              <a:t>控制转移指令</a:t>
            </a:r>
            <a:endParaRPr kumimoji="1" lang="zh-CN" altLang="en-US" sz="28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sym typeface="Symbol" pitchFamily="18" charset="2"/>
              </a:rPr>
              <a:t>  </a:t>
            </a:r>
            <a:r>
              <a:rPr kumimoji="1" lang="zh-CN" altLang="en-US" sz="2800" b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hlinkClick r:id="" action="ppaction://noaction"/>
              </a:rPr>
              <a:t>处理机控制指令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457200" y="4648200"/>
            <a:ext cx="8178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注意：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指令的基本功能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指令的执行对标志位的影响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3.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对寻址方式或寄存器使用的限制和隐含使用的情况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EB8B26C-AA6C-4CF2-8F05-8B5171CEB9E1}" type="slidenum">
              <a:rPr lang="zh-CN" altLang="en-US" smtClean="0"/>
              <a:pPr eaLnBrk="1" hangingPunct="1"/>
              <a:t>21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/>
              <a:t>3.3.1 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数据传送指令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: 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负责将数据、地址或立即数传送到寄存器或存储单元中。</a:t>
            </a:r>
            <a:endParaRPr lang="zh-CN" altLang="en-US"/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/>
          </a:p>
          <a:p>
            <a:pPr lvl="2" algn="just" eaLnBrk="1" hangingPunct="1">
              <a:lnSpc>
                <a:spcPct val="130000"/>
              </a:lnSpc>
            </a:pPr>
            <a:r>
              <a:rPr lang="zh-CN" altLang="en-US" sz="2800" b="1"/>
              <a:t>通用数据传送指令</a:t>
            </a:r>
          </a:p>
          <a:p>
            <a:pPr lvl="2" algn="just" eaLnBrk="1" hangingPunct="1">
              <a:lnSpc>
                <a:spcPct val="130000"/>
              </a:lnSpc>
            </a:pPr>
            <a:r>
              <a:rPr lang="zh-CN" altLang="en-US" sz="2800" b="1"/>
              <a:t>累加器专用传送指令</a:t>
            </a:r>
          </a:p>
          <a:p>
            <a:pPr lvl="2" algn="just" eaLnBrk="1" hangingPunct="1">
              <a:lnSpc>
                <a:spcPct val="130000"/>
              </a:lnSpc>
            </a:pPr>
            <a:r>
              <a:rPr lang="zh-CN" altLang="en-US" sz="2800" b="1"/>
              <a:t>地址传送指令</a:t>
            </a:r>
          </a:p>
          <a:p>
            <a:pPr lvl="2" algn="just" eaLnBrk="1" hangingPunct="1">
              <a:lnSpc>
                <a:spcPct val="130000"/>
              </a:lnSpc>
            </a:pPr>
            <a:r>
              <a:rPr lang="zh-CN" altLang="en-US" sz="2800" b="1"/>
              <a:t>标志寄存器传送指令</a:t>
            </a:r>
          </a:p>
          <a:p>
            <a:pPr lvl="2" algn="just" eaLnBrk="1" hangingPunct="1">
              <a:lnSpc>
                <a:spcPct val="130000"/>
              </a:lnSpc>
            </a:pPr>
            <a:r>
              <a:rPr lang="zh-CN" altLang="en-US" sz="2800" b="1"/>
              <a:t>类型转换指令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FD9A4E3-B387-4D19-8598-63787B1388D3}" type="slidenum">
              <a:rPr lang="zh-CN" altLang="en-US" smtClean="0"/>
              <a:pPr eaLnBrk="1" hangingPunct="1"/>
              <a:t>22</a:t>
            </a:fld>
            <a:endParaRPr lang="en-US" altLang="zh-CN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33400" y="914400"/>
            <a:ext cx="80010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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   </a:t>
            </a:r>
            <a:r>
              <a:rPr kumimoji="1" lang="zh-CN" altLang="en-US" sz="2800" b="1">
                <a:latin typeface="Times New Roman" pitchFamily="18" charset="0"/>
              </a:rPr>
              <a:t>通用数据传送指令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MOV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传送指令</a:t>
            </a:r>
          </a:p>
          <a:p>
            <a:pPr algn="just"/>
            <a:r>
              <a:rPr kumimoji="1" lang="zh-CN" altLang="en-US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  <a:sym typeface="Webdings" pitchFamily="18" charset="2"/>
              </a:rPr>
              <a:t>  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格        式：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MOV  DST, SRC</a:t>
            </a:r>
          </a:p>
          <a:p>
            <a:pPr lvl="1" algn="just">
              <a:lnSpc>
                <a:spcPct val="130000"/>
              </a:lnSpc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执行操作：    </a:t>
            </a:r>
            <a:r>
              <a:rPr kumimoji="1" lang="en-US" altLang="zh-CN" sz="2400" b="1">
                <a:latin typeface="Times New Roman" pitchFamily="18" charset="0"/>
              </a:rPr>
              <a:t>(DST) 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  (</a:t>
            </a:r>
            <a:r>
              <a:rPr kumimoji="1" lang="en-US" altLang="zh-CN" sz="2400" b="1">
                <a:latin typeface="Times New Roman" pitchFamily="18" charset="0"/>
              </a:rPr>
              <a:t>SRC)</a:t>
            </a:r>
          </a:p>
          <a:p>
            <a:pPr lvl="1" algn="just">
              <a:lnSpc>
                <a:spcPct val="130000"/>
              </a:lnSpc>
            </a:pPr>
            <a:endParaRPr kumimoji="1" lang="en-US" altLang="zh-CN" sz="2400" b="1">
              <a:solidFill>
                <a:srgbClr val="0000FF"/>
              </a:solidFill>
              <a:latin typeface="Times New Roman" pitchFamily="18" charset="0"/>
            </a:endParaRPr>
          </a:p>
          <a:p>
            <a:pPr lvl="1"/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注意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: </a:t>
            </a:r>
          </a:p>
          <a:p>
            <a:pPr lvl="1">
              <a:buFontTx/>
              <a:buChar char="•"/>
            </a:pPr>
            <a:endParaRPr kumimoji="1" lang="en-US" altLang="zh-CN" sz="2400" b="1">
              <a:solidFill>
                <a:srgbClr val="FF33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1"/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 *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DST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不能是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CS</a:t>
            </a:r>
          </a:p>
          <a:p>
            <a:pPr lvl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不影响标志位</a:t>
            </a:r>
          </a:p>
          <a:p>
            <a:pPr lvl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DST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SRC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不同时为段寄存器     </a:t>
            </a:r>
            <a:r>
              <a:rPr kumimoji="1" lang="zh-CN" altLang="zh-CN" sz="20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  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MOV  DS, ES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立即数不能直接送段寄存器         </a:t>
            </a:r>
            <a:r>
              <a:rPr kumimoji="1" lang="zh-CN" altLang="zh-CN" sz="20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MOV  DS, 2000H</a:t>
            </a:r>
          </a:p>
          <a:p>
            <a:pPr lvl="1"/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*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详细七种格式参见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P48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DFD1853-926F-46AF-83DF-220F001EFEC2}" type="slidenum">
              <a:rPr lang="zh-CN" altLang="en-US" smtClean="0"/>
              <a:pPr eaLnBrk="1" hangingPunct="1"/>
              <a:t>23</a:t>
            </a:fld>
            <a:endParaRPr lang="en-US" altLang="zh-CN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7315200" cy="42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Times New Roman" pitchFamily="18" charset="0"/>
              </a:rPr>
              <a:t>例：    </a:t>
            </a:r>
            <a:r>
              <a:rPr kumimoji="1" lang="en-US" altLang="zh-CN" sz="2400" b="1">
                <a:latin typeface="Times New Roman" pitchFamily="18" charset="0"/>
              </a:rPr>
              <a:t>MOV  AX, DATAERA</a:t>
            </a:r>
          </a:p>
          <a:p>
            <a:pPr algn="just"/>
            <a:r>
              <a:rPr kumimoji="1" lang="en-US" altLang="zh-CN" sz="2400" b="1">
                <a:latin typeface="Times New Roman" pitchFamily="18" charset="0"/>
              </a:rPr>
              <a:t>            MOV  DS, AX</a:t>
            </a:r>
          </a:p>
          <a:p>
            <a:pPr algn="just"/>
            <a:r>
              <a:rPr kumimoji="1" lang="en-US" altLang="zh-CN" sz="2400" b="1">
                <a:latin typeface="Times New Roman" pitchFamily="18" charset="0"/>
              </a:rPr>
              <a:t>	MOV 	ES, AX</a:t>
            </a:r>
            <a:endParaRPr kumimoji="1" lang="zh-CN" altLang="en-US" sz="2400" b="1">
              <a:latin typeface="Times New Roman" pitchFamily="18" charset="0"/>
            </a:endParaRPr>
          </a:p>
          <a:p>
            <a:pPr lvl="2" algn="just"/>
            <a:endParaRPr kumimoji="1" lang="en-US" altLang="zh-CN" sz="2400" b="1">
              <a:latin typeface="Times New Roman" pitchFamily="18" charset="0"/>
            </a:endParaRPr>
          </a:p>
          <a:p>
            <a:pPr algn="just"/>
            <a:r>
              <a:rPr kumimoji="1" lang="zh-CN" altLang="zh-CN" sz="2400" b="1">
                <a:latin typeface="Times New Roman" pitchFamily="18" charset="0"/>
              </a:rPr>
              <a:t>例：    </a:t>
            </a:r>
            <a:r>
              <a:rPr kumimoji="1" lang="en-US" altLang="zh-CN" sz="2400" b="1">
                <a:latin typeface="Times New Roman" pitchFamily="18" charset="0"/>
              </a:rPr>
              <a:t>MOV  AL, ‘E’                      ;  </a:t>
            </a:r>
            <a:r>
              <a:rPr kumimoji="1" lang="en-US" altLang="zh-CN" sz="2000" b="1">
                <a:latin typeface="Times New Roman" pitchFamily="18" charset="0"/>
              </a:rPr>
              <a:t>MOV  AL, 45H</a:t>
            </a:r>
            <a:endParaRPr kumimoji="1" lang="en-US" altLang="zh-CN" sz="2400" b="1">
              <a:latin typeface="Times New Roman" pitchFamily="18" charset="0"/>
            </a:endParaRPr>
          </a:p>
          <a:p>
            <a:pPr lvl="2" algn="just"/>
            <a:endParaRPr kumimoji="1" lang="en-US" altLang="zh-CN" sz="2400" b="1">
              <a:latin typeface="Times New Roman" pitchFamily="18" charset="0"/>
            </a:endParaRPr>
          </a:p>
          <a:p>
            <a:r>
              <a:rPr kumimoji="1" lang="zh-CN" altLang="en-US" sz="2400" b="1">
                <a:latin typeface="Times New Roman" pitchFamily="18" charset="0"/>
              </a:rPr>
              <a:t>例：    </a:t>
            </a:r>
            <a:r>
              <a:rPr kumimoji="1" lang="en-US" altLang="zh-CN" sz="2400" b="1">
                <a:latin typeface="Times New Roman" pitchFamily="18" charset="0"/>
              </a:rPr>
              <a:t>MOV  BX, OFFSET TABLE</a:t>
            </a:r>
          </a:p>
          <a:p>
            <a:pPr algn="just"/>
            <a:endParaRPr kumimoji="1" lang="en-US" altLang="zh-CN" sz="2400" b="1">
              <a:latin typeface="Times New Roman" pitchFamily="18" charset="0"/>
            </a:endParaRP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例：    </a:t>
            </a:r>
            <a:r>
              <a:rPr kumimoji="1" lang="en-US" altLang="zh-CN" sz="2400" b="1">
                <a:latin typeface="Times New Roman" pitchFamily="18" charset="0"/>
              </a:rPr>
              <a:t>MOV  AX, Y[BP][SI]</a:t>
            </a:r>
          </a:p>
          <a:p>
            <a:pPr algn="just"/>
            <a:endParaRPr kumimoji="1" lang="en-US" altLang="zh-CN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64BDFB8-5442-4238-B3A5-ADE32F000B01}" type="slidenum">
              <a:rPr lang="zh-CN" altLang="en-US" smtClean="0"/>
              <a:pPr eaLnBrk="1" hangingPunct="1"/>
              <a:t>24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685800"/>
            <a:ext cx="7772400" cy="5767388"/>
          </a:xfrm>
          <a:ln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/>
              <a:t>（</a:t>
            </a:r>
            <a:r>
              <a:rPr lang="en-US" altLang="zh-CN">
                <a:solidFill>
                  <a:schemeClr val="folHlink"/>
                </a:solidFill>
              </a:rPr>
              <a:t>2</a:t>
            </a:r>
            <a:r>
              <a:rPr lang="zh-CN" altLang="en-US">
                <a:solidFill>
                  <a:schemeClr val="folHlink"/>
                </a:solidFill>
              </a:rPr>
              <a:t>）</a:t>
            </a:r>
            <a:r>
              <a:rPr lang="en-US" altLang="zh-CN">
                <a:solidFill>
                  <a:schemeClr val="folHlink"/>
                </a:solidFill>
              </a:rPr>
              <a:t>MOVSX</a:t>
            </a:r>
            <a:r>
              <a:rPr lang="zh-CN" altLang="en-US">
                <a:solidFill>
                  <a:schemeClr val="folHlink"/>
                </a:solidFill>
              </a:rPr>
              <a:t>带符号扩展传送指令（</a:t>
            </a:r>
            <a:r>
              <a:rPr lang="en-US" altLang="zh-CN">
                <a:solidFill>
                  <a:schemeClr val="folHlink"/>
                </a:solidFill>
              </a:rPr>
              <a:t>386</a:t>
            </a:r>
            <a:r>
              <a:rPr lang="zh-CN" altLang="en-US">
                <a:solidFill>
                  <a:schemeClr val="folHlink"/>
                </a:solidFill>
              </a:rPr>
              <a:t>及其后续机型可用）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    格        式：  </a:t>
            </a:r>
            <a:r>
              <a:rPr lang="en-US" altLang="zh-CN" sz="2400" b="1">
                <a:solidFill>
                  <a:srgbClr val="0000FF"/>
                </a:solidFill>
              </a:rPr>
              <a:t>MOVSX	 DST</a:t>
            </a:r>
            <a:r>
              <a:rPr lang="zh-CN" altLang="en-US" sz="2400" b="1">
                <a:solidFill>
                  <a:srgbClr val="0000FF"/>
                </a:solidFill>
              </a:rPr>
              <a:t>，  </a:t>
            </a:r>
            <a:r>
              <a:rPr lang="en-US" altLang="zh-CN" sz="2400" b="1">
                <a:solidFill>
                  <a:srgbClr val="0000FF"/>
                </a:solidFill>
              </a:rPr>
              <a:t>SRC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    </a:t>
            </a:r>
            <a:r>
              <a:rPr lang="zh-CN" altLang="en-US" sz="2400" b="1"/>
              <a:t>执行操作：  （</a:t>
            </a:r>
            <a:r>
              <a:rPr lang="en-US" altLang="zh-CN" sz="2400" b="1"/>
              <a:t>DST</a:t>
            </a:r>
            <a:r>
              <a:rPr lang="zh-CN" altLang="en-US" sz="2400" b="1"/>
              <a:t>） </a:t>
            </a:r>
            <a:r>
              <a:rPr lang="zh-CN" altLang="en-US" sz="2400" b="1">
                <a:sym typeface="Symbol" pitchFamily="18" charset="2"/>
              </a:rPr>
              <a:t>  符号扩展</a:t>
            </a:r>
            <a:r>
              <a:rPr lang="en-US" altLang="zh-CN" sz="2400" b="1">
                <a:sym typeface="Symbol" pitchFamily="18" charset="2"/>
              </a:rPr>
              <a:t>(</a:t>
            </a:r>
            <a:r>
              <a:rPr lang="en-US" altLang="zh-CN" sz="2400" b="1"/>
              <a:t>SRC)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/>
              <a:t>	例： </a:t>
            </a:r>
            <a:r>
              <a:rPr lang="en-US" altLang="zh-CN" sz="2400" b="1"/>
              <a:t>MOVSX AX </a:t>
            </a:r>
            <a:r>
              <a:rPr lang="zh-CN" altLang="en-US" sz="2400" b="1"/>
              <a:t>， </a:t>
            </a:r>
            <a:r>
              <a:rPr lang="en-US" altLang="zh-CN" sz="2400" b="1"/>
              <a:t>CL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/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注意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buFontTx/>
              <a:buChar char="•"/>
            </a:pPr>
            <a:endParaRPr lang="en-US" altLang="zh-CN" sz="2400" b="1">
              <a:solidFill>
                <a:srgbClr val="FF3300"/>
              </a:solidFill>
              <a:ea typeface="楷体_GB2312" pitchFamily="49" charset="-122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  *  </a:t>
            </a:r>
            <a:r>
              <a:rPr lang="zh-CN" altLang="en-US" sz="2400" b="1">
                <a:ea typeface="楷体_GB2312" pitchFamily="49" charset="-122"/>
                <a:sym typeface="Symbol" pitchFamily="18" charset="2"/>
              </a:rPr>
              <a:t>本指令有两种格式：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MOVSX   	reg1,    reg2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MOVSX	reg,      mem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sz="2400" b="1">
                <a:solidFill>
                  <a:schemeClr val="folHlink"/>
                </a:solidFill>
                <a:ea typeface="楷体_GB2312" pitchFamily="49" charset="-122"/>
                <a:sym typeface="Symbol" pitchFamily="18" charset="2"/>
              </a:rPr>
              <a:t>*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400" b="1">
                <a:ea typeface="楷体_GB2312" pitchFamily="49" charset="-122"/>
                <a:sym typeface="Symbol" pitchFamily="18" charset="2"/>
              </a:rPr>
              <a:t>该指令的源操作数可以是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8</a:t>
            </a:r>
            <a:r>
              <a:rPr lang="zh-CN" altLang="en-US" sz="2400" b="1">
                <a:ea typeface="楷体_GB2312" pitchFamily="49" charset="-122"/>
                <a:sym typeface="Symbol" pitchFamily="18" charset="2"/>
              </a:rPr>
              <a:t>位或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16</a:t>
            </a:r>
            <a:r>
              <a:rPr lang="zh-CN" altLang="en-US" sz="2400" b="1">
                <a:ea typeface="楷体_GB2312" pitchFamily="49" charset="-122"/>
                <a:sym typeface="Symbol" pitchFamily="18" charset="2"/>
              </a:rPr>
              <a:t>位的寄存器或存储单元的内容，而目的操作数则必须是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16</a:t>
            </a:r>
            <a:r>
              <a:rPr lang="zh-CN" altLang="en-US" sz="2400" b="1">
                <a:ea typeface="楷体_GB2312" pitchFamily="49" charset="-122"/>
                <a:sym typeface="Symbol" pitchFamily="18" charset="2"/>
              </a:rPr>
              <a:t>位或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32</a:t>
            </a:r>
            <a:r>
              <a:rPr lang="zh-CN" altLang="en-US" sz="2400" b="1">
                <a:ea typeface="楷体_GB2312" pitchFamily="49" charset="-122"/>
                <a:sym typeface="Symbol" pitchFamily="18" charset="2"/>
              </a:rPr>
              <a:t>位寄存器。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400" b="1">
                <a:solidFill>
                  <a:schemeClr val="folHlink"/>
                </a:solidFill>
                <a:ea typeface="楷体_GB2312" pitchFamily="49" charset="-122"/>
                <a:sym typeface="Symbol" pitchFamily="18" charset="2"/>
              </a:rPr>
              <a:t>*   </a:t>
            </a:r>
            <a:r>
              <a:rPr lang="zh-CN" altLang="en-US" sz="2400" b="1">
                <a:ea typeface="楷体_GB2312" pitchFamily="49" charset="-122"/>
                <a:sym typeface="Symbol" pitchFamily="18" charset="2"/>
              </a:rPr>
              <a:t>不影响标志位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400" b="1">
                <a:solidFill>
                  <a:schemeClr val="folHlink"/>
                </a:solidFill>
                <a:ea typeface="楷体_GB2312" pitchFamily="49" charset="-122"/>
                <a:sym typeface="Symbol" pitchFamily="18" charset="2"/>
              </a:rPr>
              <a:t>*   </a:t>
            </a:r>
            <a:r>
              <a:rPr lang="zh-CN" altLang="en-US" sz="2400" b="1">
                <a:ea typeface="楷体_GB2312" pitchFamily="49" charset="-122"/>
                <a:sym typeface="Symbol" pitchFamily="18" charset="2"/>
              </a:rPr>
              <a:t>可以是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8</a:t>
            </a:r>
            <a:r>
              <a:rPr lang="zh-CN" altLang="en-US" sz="2400" b="1">
                <a:ea typeface="楷体_GB2312" pitchFamily="49" charset="-122"/>
                <a:sym typeface="Symbol" pitchFamily="18" charset="2"/>
              </a:rPr>
              <a:t>位符号数扩展到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16</a:t>
            </a:r>
            <a:r>
              <a:rPr lang="zh-CN" altLang="en-US" sz="2400" b="1">
                <a:ea typeface="楷体_GB2312" pitchFamily="49" charset="-122"/>
                <a:sym typeface="Symbol" pitchFamily="18" charset="2"/>
              </a:rPr>
              <a:t>位或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32</a:t>
            </a:r>
            <a:r>
              <a:rPr lang="zh-CN" altLang="en-US" sz="2400" b="1">
                <a:ea typeface="楷体_GB2312" pitchFamily="49" charset="-122"/>
                <a:sym typeface="Symbol" pitchFamily="18" charset="2"/>
              </a:rPr>
              <a:t>位，也可以是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16</a:t>
            </a:r>
            <a:r>
              <a:rPr lang="zh-CN" altLang="en-US" sz="2400" b="1">
                <a:ea typeface="楷体_GB2312" pitchFamily="49" charset="-122"/>
                <a:sym typeface="Symbol" pitchFamily="18" charset="2"/>
              </a:rPr>
              <a:t>位扩展到</a:t>
            </a:r>
            <a:r>
              <a:rPr lang="en-US" altLang="zh-CN" sz="2400" b="1">
                <a:ea typeface="楷体_GB2312" pitchFamily="49" charset="-122"/>
                <a:sym typeface="Symbol" pitchFamily="18" charset="2"/>
              </a:rPr>
              <a:t>32</a:t>
            </a:r>
            <a:r>
              <a:rPr lang="zh-CN" altLang="en-US" sz="2400" b="1">
                <a:ea typeface="楷体_GB2312" pitchFamily="49" charset="-122"/>
                <a:sym typeface="Symbol" pitchFamily="18" charset="2"/>
              </a:rPr>
              <a:t>位。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0612727-D442-481B-BF96-267FE65D9AF3}" type="slidenum">
              <a:rPr lang="zh-CN" altLang="en-US" smtClean="0"/>
              <a:pPr eaLnBrk="1" hangingPunct="1"/>
              <a:t>25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767388"/>
          </a:xfrm>
          <a:noFill/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3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  <a:r>
              <a:rPr lang="en-US" altLang="zh-CN" sz="2400">
                <a:solidFill>
                  <a:schemeClr val="folHlink"/>
                </a:solidFill>
              </a:rPr>
              <a:t>MOVZX</a:t>
            </a:r>
            <a:r>
              <a:rPr lang="zh-CN" altLang="en-US" sz="2400">
                <a:solidFill>
                  <a:schemeClr val="folHlink"/>
                </a:solidFill>
              </a:rPr>
              <a:t>带零扩展传送指令（</a:t>
            </a:r>
            <a:r>
              <a:rPr lang="en-US" altLang="zh-CN" sz="2400">
                <a:solidFill>
                  <a:schemeClr val="folHlink"/>
                </a:solidFill>
              </a:rPr>
              <a:t>386</a:t>
            </a:r>
            <a:r>
              <a:rPr lang="zh-CN" altLang="en-US" sz="2400">
                <a:solidFill>
                  <a:schemeClr val="folHlink"/>
                </a:solidFill>
              </a:rPr>
              <a:t>及其后续机型可用）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rgbClr val="0000FF"/>
                </a:solidFill>
              </a:rPr>
              <a:t>    格        式：  </a:t>
            </a:r>
            <a:r>
              <a:rPr lang="en-US" altLang="zh-CN" sz="2000" b="1">
                <a:solidFill>
                  <a:srgbClr val="0000FF"/>
                </a:solidFill>
              </a:rPr>
              <a:t>MOVZX	DST</a:t>
            </a:r>
            <a:r>
              <a:rPr lang="zh-CN" altLang="en-US" sz="2000" b="1">
                <a:solidFill>
                  <a:srgbClr val="0000FF"/>
                </a:solidFill>
              </a:rPr>
              <a:t>，  </a:t>
            </a:r>
            <a:r>
              <a:rPr lang="en-US" altLang="zh-CN" sz="2000" b="1">
                <a:solidFill>
                  <a:srgbClr val="0000FF"/>
                </a:solidFill>
              </a:rPr>
              <a:t>SRC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</a:t>
            </a:r>
            <a:r>
              <a:rPr lang="zh-CN" altLang="en-US" sz="2000" b="1"/>
              <a:t>执行操作：  （</a:t>
            </a:r>
            <a:r>
              <a:rPr lang="en-US" altLang="zh-CN" sz="2000" b="1"/>
              <a:t>DST</a:t>
            </a:r>
            <a:r>
              <a:rPr lang="zh-CN" altLang="en-US" sz="2000" b="1"/>
              <a:t>） </a:t>
            </a:r>
            <a:r>
              <a:rPr lang="zh-CN" altLang="en-US" sz="2000" b="1">
                <a:sym typeface="Symbol" pitchFamily="18" charset="2"/>
              </a:rPr>
              <a:t>  零扩展</a:t>
            </a:r>
            <a:r>
              <a:rPr lang="en-US" altLang="zh-CN" sz="2000" b="1">
                <a:sym typeface="Symbol" pitchFamily="18" charset="2"/>
              </a:rPr>
              <a:t>(</a:t>
            </a:r>
            <a:r>
              <a:rPr lang="en-US" altLang="zh-CN" sz="2000" b="1"/>
              <a:t>SRC)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/>
              <a:t>	</a:t>
            </a:r>
            <a:r>
              <a:rPr lang="zh-CN" altLang="en-US" sz="2000" b="1"/>
              <a:t>例：</a:t>
            </a:r>
            <a:r>
              <a:rPr lang="en-US" altLang="zh-CN" sz="2000" b="1"/>
              <a:t>MOVZX	DX </a:t>
            </a:r>
            <a:r>
              <a:rPr lang="zh-CN" altLang="en-US" sz="2000" b="1"/>
              <a:t>， </a:t>
            </a:r>
            <a:r>
              <a:rPr lang="en-US" altLang="zh-CN" sz="2000" b="1"/>
              <a:t>[2000H]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/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ea typeface="楷体_GB2312" pitchFamily="49" charset="-122"/>
              </a:rPr>
              <a:t>注意</a:t>
            </a:r>
            <a:r>
              <a:rPr lang="en-US" altLang="zh-CN" sz="2000" b="1">
                <a:solidFill>
                  <a:srgbClr val="FF3300"/>
                </a:solidFill>
                <a:ea typeface="楷体_GB2312" pitchFamily="49" charset="-122"/>
              </a:rPr>
              <a:t>: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</a:pPr>
            <a:endParaRPr lang="en-US" altLang="zh-CN" sz="2000" b="1">
              <a:solidFill>
                <a:srgbClr val="FF3300"/>
              </a:solidFill>
              <a:ea typeface="楷体_GB2312" pitchFamily="49" charset="-122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ea typeface="楷体_GB2312" pitchFamily="49" charset="-122"/>
              </a:rPr>
              <a:t>  *  </a:t>
            </a:r>
            <a:r>
              <a:rPr lang="zh-CN" altLang="en-US" sz="2000" b="1">
                <a:ea typeface="楷体_GB2312" pitchFamily="49" charset="-122"/>
                <a:sym typeface="Symbol" pitchFamily="18" charset="2"/>
              </a:rPr>
              <a:t>本指令有两种格式：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ea typeface="楷体_GB2312" pitchFamily="49" charset="-122"/>
                <a:sym typeface="Symbol" pitchFamily="18" charset="2"/>
              </a:rPr>
              <a:t>MOVSX   	reg1,    reg2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ea typeface="楷体_GB2312" pitchFamily="49" charset="-122"/>
                <a:sym typeface="Symbol" pitchFamily="18" charset="2"/>
              </a:rPr>
              <a:t>MOVSX		reg,      mem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ea typeface="楷体_GB2312" pitchFamily="49" charset="-122"/>
                <a:sym typeface="Symbol" pitchFamily="18" charset="2"/>
              </a:rPr>
              <a:t>*</a:t>
            </a: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000" b="1">
                <a:solidFill>
                  <a:schemeClr val="folHlink"/>
                </a:solidFill>
                <a:ea typeface="楷体_GB2312" pitchFamily="49" charset="-122"/>
                <a:sym typeface="Symbol" pitchFamily="18" charset="2"/>
              </a:rPr>
              <a:t>本指令的所有规定与</a:t>
            </a:r>
            <a:r>
              <a:rPr lang="en-US" altLang="zh-CN" sz="2000" b="1">
                <a:solidFill>
                  <a:schemeClr val="folHlink"/>
                </a:solidFill>
                <a:ea typeface="楷体_GB2312" pitchFamily="49" charset="-122"/>
                <a:sym typeface="Symbol" pitchFamily="18" charset="2"/>
              </a:rPr>
              <a:t>MOVSX</a:t>
            </a:r>
            <a:r>
              <a:rPr lang="zh-CN" altLang="en-US" sz="2000" b="1">
                <a:solidFill>
                  <a:schemeClr val="folHlink"/>
                </a:solidFill>
                <a:ea typeface="楷体_GB2312" pitchFamily="49" charset="-122"/>
                <a:sym typeface="Symbol" pitchFamily="18" charset="2"/>
              </a:rPr>
              <a:t>相同，只是</a:t>
            </a:r>
            <a:r>
              <a:rPr lang="en-US" altLang="zh-CN" sz="2000" b="1">
                <a:solidFill>
                  <a:schemeClr val="folHlink"/>
                </a:solidFill>
                <a:ea typeface="楷体_GB2312" pitchFamily="49" charset="-122"/>
                <a:sym typeface="Symbol" pitchFamily="18" charset="2"/>
              </a:rPr>
              <a:t>MOVZX</a:t>
            </a:r>
            <a:r>
              <a:rPr lang="zh-CN" altLang="en-US" sz="2000" b="1">
                <a:solidFill>
                  <a:schemeClr val="folHlink"/>
                </a:solidFill>
                <a:ea typeface="楷体_GB2312" pitchFamily="49" charset="-122"/>
                <a:sym typeface="Symbol" pitchFamily="18" charset="2"/>
              </a:rPr>
              <a:t>针对无符号数（不管源操作数的最高位是</a:t>
            </a:r>
            <a:r>
              <a:rPr lang="en-US" altLang="zh-CN" sz="2000" b="1">
                <a:solidFill>
                  <a:schemeClr val="folHlink"/>
                </a:solidFill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sz="2000" b="1">
                <a:solidFill>
                  <a:schemeClr val="folHlink"/>
                </a:solidFill>
                <a:ea typeface="楷体_GB2312" pitchFamily="49" charset="-122"/>
                <a:sym typeface="Symbol" pitchFamily="18" charset="2"/>
              </a:rPr>
              <a:t>还是</a:t>
            </a:r>
            <a:r>
              <a:rPr lang="en-US" altLang="zh-CN" sz="2000" b="1">
                <a:solidFill>
                  <a:schemeClr val="folHlink"/>
                </a:solidFill>
                <a:ea typeface="楷体_GB2312" pitchFamily="49" charset="-122"/>
                <a:sym typeface="Symbol" pitchFamily="18" charset="2"/>
              </a:rPr>
              <a:t>0</a:t>
            </a:r>
            <a:r>
              <a:rPr lang="zh-CN" altLang="en-US" sz="2000" b="1">
                <a:solidFill>
                  <a:schemeClr val="folHlink"/>
                </a:solidFill>
                <a:ea typeface="楷体_GB2312" pitchFamily="49" charset="-122"/>
                <a:sym typeface="Symbol" pitchFamily="18" charset="2"/>
              </a:rPr>
              <a:t>），所以，用</a:t>
            </a:r>
            <a:r>
              <a:rPr lang="en-US" altLang="zh-CN" sz="2000" b="1">
                <a:solidFill>
                  <a:schemeClr val="folHlink"/>
                </a:solidFill>
                <a:ea typeface="楷体_GB2312" pitchFamily="49" charset="-122"/>
                <a:sym typeface="Symbol" pitchFamily="18" charset="2"/>
              </a:rPr>
              <a:t>0</a:t>
            </a:r>
            <a:r>
              <a:rPr lang="zh-CN" altLang="en-US" sz="2000" b="1">
                <a:solidFill>
                  <a:schemeClr val="folHlink"/>
                </a:solidFill>
                <a:ea typeface="楷体_GB2312" pitchFamily="49" charset="-122"/>
                <a:sym typeface="Symbol" pitchFamily="18" charset="2"/>
              </a:rPr>
              <a:t>来扩展。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folHlink"/>
                </a:solidFill>
                <a:ea typeface="楷体_GB2312" pitchFamily="49" charset="-122"/>
                <a:sym typeface="Symbol" pitchFamily="18" charset="2"/>
              </a:rPr>
              <a:t>  *</a:t>
            </a:r>
            <a:r>
              <a:rPr lang="zh-CN" altLang="en-US" sz="2000" b="1">
                <a:ea typeface="楷体_GB2312" pitchFamily="49" charset="-122"/>
                <a:sym typeface="Symbol" pitchFamily="18" charset="2"/>
              </a:rPr>
              <a:t>  该指令的源操作数可以是</a:t>
            </a: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8</a:t>
            </a:r>
            <a:r>
              <a:rPr lang="zh-CN" altLang="en-US" sz="2000" b="1">
                <a:ea typeface="楷体_GB2312" pitchFamily="49" charset="-122"/>
                <a:sym typeface="Symbol" pitchFamily="18" charset="2"/>
              </a:rPr>
              <a:t>位或</a:t>
            </a: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16</a:t>
            </a:r>
            <a:r>
              <a:rPr lang="zh-CN" altLang="en-US" sz="2000" b="1">
                <a:ea typeface="楷体_GB2312" pitchFamily="49" charset="-122"/>
                <a:sym typeface="Symbol" pitchFamily="18" charset="2"/>
              </a:rPr>
              <a:t>位的寄存器或存储单元的内容，而目的操作数则必须是</a:t>
            </a: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16</a:t>
            </a:r>
            <a:r>
              <a:rPr lang="zh-CN" altLang="en-US" sz="2000" b="1">
                <a:ea typeface="楷体_GB2312" pitchFamily="49" charset="-122"/>
                <a:sym typeface="Symbol" pitchFamily="18" charset="2"/>
              </a:rPr>
              <a:t>位或</a:t>
            </a:r>
            <a:r>
              <a:rPr lang="en-US" altLang="zh-CN" sz="2000" b="1">
                <a:ea typeface="楷体_GB2312" pitchFamily="49" charset="-122"/>
                <a:sym typeface="Symbol" pitchFamily="18" charset="2"/>
              </a:rPr>
              <a:t>32</a:t>
            </a:r>
            <a:r>
              <a:rPr lang="zh-CN" altLang="en-US" sz="2000" b="1">
                <a:ea typeface="楷体_GB2312" pitchFamily="49" charset="-122"/>
                <a:sym typeface="Symbol" pitchFamily="18" charset="2"/>
              </a:rPr>
              <a:t>位寄存器。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000" b="1">
                <a:solidFill>
                  <a:schemeClr val="folHlink"/>
                </a:solidFill>
                <a:ea typeface="楷体_GB2312" pitchFamily="49" charset="-122"/>
                <a:sym typeface="Symbol" pitchFamily="18" charset="2"/>
              </a:rPr>
              <a:t>*   </a:t>
            </a:r>
            <a:r>
              <a:rPr lang="zh-CN" altLang="en-US" sz="2000" b="1">
                <a:ea typeface="楷体_GB2312" pitchFamily="49" charset="-122"/>
                <a:sym typeface="Symbol" pitchFamily="18" charset="2"/>
              </a:rPr>
              <a:t>不影响标志位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sz="2000" b="1">
                <a:solidFill>
                  <a:schemeClr val="folHlink"/>
                </a:solidFill>
                <a:ea typeface="楷体_GB2312" pitchFamily="49" charset="-122"/>
                <a:sym typeface="Symbol" pitchFamily="18" charset="2"/>
              </a:rPr>
              <a:t>*   </a:t>
            </a:r>
            <a:r>
              <a:rPr lang="zh-CN" altLang="en-US" sz="2000" b="1">
                <a:solidFill>
                  <a:schemeClr val="bg2"/>
                </a:solidFill>
                <a:ea typeface="楷体_GB2312" pitchFamily="49" charset="-122"/>
                <a:sym typeface="Symbol" pitchFamily="18" charset="2"/>
              </a:rPr>
              <a:t>可以是</a:t>
            </a:r>
            <a:r>
              <a:rPr lang="en-US" altLang="zh-CN" sz="2000" b="1">
                <a:solidFill>
                  <a:schemeClr val="bg2"/>
                </a:solidFill>
                <a:ea typeface="楷体_GB2312" pitchFamily="49" charset="-122"/>
                <a:sym typeface="Symbol" pitchFamily="18" charset="2"/>
              </a:rPr>
              <a:t>8</a:t>
            </a:r>
            <a:r>
              <a:rPr lang="zh-CN" altLang="en-US" sz="2000" b="1">
                <a:solidFill>
                  <a:schemeClr val="bg2"/>
                </a:solidFill>
                <a:ea typeface="楷体_GB2312" pitchFamily="49" charset="-122"/>
                <a:sym typeface="Symbol" pitchFamily="18" charset="2"/>
              </a:rPr>
              <a:t>位符号数扩展到</a:t>
            </a:r>
            <a:r>
              <a:rPr lang="en-US" altLang="zh-CN" sz="2000" b="1">
                <a:solidFill>
                  <a:schemeClr val="bg2"/>
                </a:solidFill>
                <a:ea typeface="楷体_GB2312" pitchFamily="49" charset="-122"/>
                <a:sym typeface="Symbol" pitchFamily="18" charset="2"/>
              </a:rPr>
              <a:t>16</a:t>
            </a:r>
            <a:r>
              <a:rPr lang="zh-CN" altLang="en-US" sz="2000" b="1">
                <a:solidFill>
                  <a:schemeClr val="bg2"/>
                </a:solidFill>
                <a:ea typeface="楷体_GB2312" pitchFamily="49" charset="-122"/>
                <a:sym typeface="Symbol" pitchFamily="18" charset="2"/>
              </a:rPr>
              <a:t>位或</a:t>
            </a:r>
            <a:r>
              <a:rPr lang="en-US" altLang="zh-CN" sz="2000" b="1">
                <a:solidFill>
                  <a:schemeClr val="bg2"/>
                </a:solidFill>
                <a:ea typeface="楷体_GB2312" pitchFamily="49" charset="-122"/>
                <a:sym typeface="Symbol" pitchFamily="18" charset="2"/>
              </a:rPr>
              <a:t>32</a:t>
            </a:r>
            <a:r>
              <a:rPr lang="zh-CN" altLang="en-US" sz="2000" b="1">
                <a:solidFill>
                  <a:schemeClr val="bg2"/>
                </a:solidFill>
                <a:ea typeface="楷体_GB2312" pitchFamily="49" charset="-122"/>
                <a:sym typeface="Symbol" pitchFamily="18" charset="2"/>
              </a:rPr>
              <a:t>位，也可以是</a:t>
            </a:r>
            <a:r>
              <a:rPr lang="en-US" altLang="zh-CN" sz="2000" b="1">
                <a:solidFill>
                  <a:schemeClr val="bg2"/>
                </a:solidFill>
                <a:ea typeface="楷体_GB2312" pitchFamily="49" charset="-122"/>
                <a:sym typeface="Symbol" pitchFamily="18" charset="2"/>
              </a:rPr>
              <a:t>16</a:t>
            </a:r>
            <a:r>
              <a:rPr lang="zh-CN" altLang="en-US" sz="2000" b="1">
                <a:solidFill>
                  <a:schemeClr val="bg2"/>
                </a:solidFill>
                <a:ea typeface="楷体_GB2312" pitchFamily="49" charset="-122"/>
                <a:sym typeface="Symbol" pitchFamily="18" charset="2"/>
              </a:rPr>
              <a:t>位扩展到</a:t>
            </a:r>
            <a:r>
              <a:rPr lang="en-US" altLang="zh-CN" sz="2000" b="1">
                <a:solidFill>
                  <a:schemeClr val="bg2"/>
                </a:solidFill>
                <a:ea typeface="楷体_GB2312" pitchFamily="49" charset="-122"/>
                <a:sym typeface="Symbol" pitchFamily="18" charset="2"/>
              </a:rPr>
              <a:t>32</a:t>
            </a:r>
            <a:r>
              <a:rPr lang="zh-CN" altLang="en-US" sz="2000" b="1">
                <a:solidFill>
                  <a:schemeClr val="bg2"/>
                </a:solidFill>
                <a:ea typeface="楷体_GB2312" pitchFamily="49" charset="-122"/>
                <a:sym typeface="Symbol" pitchFamily="18" charset="2"/>
              </a:rPr>
              <a:t>位。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9965E1D-60E0-453C-B241-CB2823F36230}" type="slidenum">
              <a:rPr lang="zh-CN" altLang="en-US" smtClean="0"/>
              <a:pPr eaLnBrk="1" hangingPunct="1"/>
              <a:t>26</a:t>
            </a:fld>
            <a:endParaRPr lang="en-US" altLang="zh-CN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8153400" cy="6740525"/>
          </a:xfrm>
          <a:prstGeom prst="rect">
            <a:avLst/>
          </a:prstGeom>
          <a:noFill/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>
                <a:latin typeface="Times New Roman" pitchFamily="18" charset="0"/>
                <a:sym typeface="Webdings" pitchFamily="18" charset="2"/>
              </a:rPr>
              <a:t>     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itchFamily="18" charset="0"/>
                <a:sym typeface="Webdings" pitchFamily="18" charset="2"/>
              </a:rPr>
              <a:t>（</a:t>
            </a:r>
            <a:r>
              <a:rPr kumimoji="1" lang="en-US" altLang="zh-CN" sz="2400">
                <a:solidFill>
                  <a:schemeClr val="folHlink"/>
                </a:solidFill>
                <a:latin typeface="Times New Roman" pitchFamily="18" charset="0"/>
                <a:sym typeface="Webdings" pitchFamily="18" charset="2"/>
              </a:rPr>
              <a:t>4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itchFamily="18" charset="0"/>
                <a:sym typeface="Webdings" pitchFamily="18" charset="2"/>
              </a:rPr>
              <a:t>）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进栈指令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：       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PUSH  SRC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               </a:t>
            </a:r>
            <a:r>
              <a:rPr kumimoji="1" lang="zh-CN" altLang="en-US" sz="2400" b="1">
                <a:latin typeface="Times New Roman" pitchFamily="18" charset="0"/>
              </a:rPr>
              <a:t>执行操作</a:t>
            </a:r>
            <a:r>
              <a:rPr kumimoji="1" lang="en-US" altLang="zh-CN" sz="2400" b="1">
                <a:latin typeface="Times New Roman" pitchFamily="18" charset="0"/>
              </a:rPr>
              <a:t>(16</a:t>
            </a:r>
            <a:r>
              <a:rPr kumimoji="1" lang="zh-CN" altLang="en-US" sz="2400" b="1">
                <a:latin typeface="Times New Roman" pitchFamily="18" charset="0"/>
              </a:rPr>
              <a:t>位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  <a:r>
              <a:rPr kumimoji="1" lang="zh-CN" altLang="en-US" sz="2400" b="1">
                <a:latin typeface="Times New Roman" pitchFamily="18" charset="0"/>
              </a:rPr>
              <a:t>：    </a:t>
            </a:r>
            <a:r>
              <a:rPr kumimoji="1" lang="en-US" altLang="zh-CN" sz="2400" b="1">
                <a:latin typeface="Times New Roman" pitchFamily="18" charset="0"/>
              </a:rPr>
              <a:t>(SP) 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>
                <a:latin typeface="Times New Roman" pitchFamily="18" charset="0"/>
              </a:rPr>
              <a:t>  (SP) - 2</a:t>
            </a:r>
          </a:p>
          <a:p>
            <a:pPr lvl="2" algn="just"/>
            <a:r>
              <a:rPr kumimoji="1" lang="en-US" altLang="zh-CN" sz="2400" b="1">
                <a:latin typeface="Times New Roman" pitchFamily="18" charset="0"/>
              </a:rPr>
              <a:t>                                      ( (SP)+1,  (SP) ) 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  </a:t>
            </a:r>
            <a:r>
              <a:rPr kumimoji="1" lang="en-US" altLang="zh-CN" sz="2400" b="1">
                <a:latin typeface="Times New Roman" pitchFamily="18" charset="0"/>
              </a:rPr>
              <a:t>(SRC)</a:t>
            </a:r>
          </a:p>
          <a:p>
            <a:pPr lvl="2" algn="just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                    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32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位见教材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P49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页。</a:t>
            </a:r>
          </a:p>
          <a:p>
            <a:pPr lvl="2" algn="just"/>
            <a:endParaRPr kumimoji="1" lang="zh-CN" altLang="en-US" sz="2400" b="1">
              <a:solidFill>
                <a:srgbClr val="0000FF"/>
              </a:solidFill>
              <a:latin typeface="Times New Roman" pitchFamily="18" charset="0"/>
            </a:endParaRPr>
          </a:p>
          <a:p>
            <a:pPr algn="just"/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sym typeface="Webdings" pitchFamily="18" charset="2"/>
              </a:rPr>
              <a:t>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  <a:sym typeface="Webdings" pitchFamily="18" charset="2"/>
              </a:rPr>
              <a:t>（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  <a:sym typeface="Webdings" pitchFamily="18" charset="2"/>
              </a:rPr>
              <a:t>5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  <a:sym typeface="Webdings" pitchFamily="18" charset="2"/>
              </a:rPr>
              <a:t>）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出栈指令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：       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POP  DST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               </a:t>
            </a:r>
            <a:r>
              <a:rPr kumimoji="1" lang="zh-CN" altLang="en-US" sz="2400" b="1">
                <a:latin typeface="Times New Roman" pitchFamily="18" charset="0"/>
              </a:rPr>
              <a:t>执行操作</a:t>
            </a:r>
            <a:r>
              <a:rPr kumimoji="1" lang="en-US" altLang="zh-CN" sz="2400" b="1">
                <a:latin typeface="Times New Roman" pitchFamily="18" charset="0"/>
              </a:rPr>
              <a:t>(16</a:t>
            </a:r>
            <a:r>
              <a:rPr kumimoji="1" lang="zh-CN" altLang="en-US" sz="2400" b="1">
                <a:latin typeface="Times New Roman" pitchFamily="18" charset="0"/>
              </a:rPr>
              <a:t>位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  <a:r>
              <a:rPr kumimoji="1" lang="zh-CN" altLang="en-US" sz="2400" b="1">
                <a:latin typeface="Times New Roman" pitchFamily="18" charset="0"/>
              </a:rPr>
              <a:t>：   </a:t>
            </a:r>
            <a:r>
              <a:rPr kumimoji="1" lang="en-US" altLang="zh-CN" sz="2400" b="1">
                <a:latin typeface="Times New Roman" pitchFamily="18" charset="0"/>
              </a:rPr>
              <a:t>(DST) 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>
                <a:latin typeface="Times New Roman" pitchFamily="18" charset="0"/>
              </a:rPr>
              <a:t>  (SP)+1,  (SP))</a:t>
            </a:r>
          </a:p>
          <a:p>
            <a:pPr lvl="2" algn="just"/>
            <a:r>
              <a:rPr kumimoji="1" lang="en-US" altLang="zh-CN" sz="2400" b="1">
                <a:latin typeface="Times New Roman" pitchFamily="18" charset="0"/>
              </a:rPr>
              <a:t>                                      (SP) 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>
                <a:latin typeface="Times New Roman" pitchFamily="18" charset="0"/>
              </a:rPr>
              <a:t>  (SP) + 2</a:t>
            </a:r>
          </a:p>
          <a:p>
            <a:pPr algn="just"/>
            <a:r>
              <a:rPr kumimoji="1" lang="en-US" altLang="zh-CN" sz="2400" b="1">
                <a:latin typeface="Times New Roman" pitchFamily="18" charset="0"/>
              </a:rPr>
              <a:t>                                   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32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位见教材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P50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页。</a:t>
            </a:r>
            <a:endParaRPr kumimoji="1" lang="zh-CN" altLang="en-US" sz="2400">
              <a:solidFill>
                <a:schemeClr val="folHlink"/>
              </a:solidFill>
              <a:latin typeface="Times New Roman" pitchFamily="18" charset="0"/>
            </a:endParaRPr>
          </a:p>
          <a:p>
            <a:pPr algn="just"/>
            <a:endParaRPr kumimoji="1" lang="zh-CN" altLang="en-US" sz="2400">
              <a:latin typeface="Times New Roman" pitchFamily="18" charset="0"/>
            </a:endParaRP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堆栈：“先进后出”的存储区，存在于堆栈段中，</a:t>
            </a:r>
            <a:r>
              <a:rPr kumimoji="1" lang="en-US" altLang="zh-CN" sz="2400" b="1">
                <a:latin typeface="Times New Roman" pitchFamily="18" charset="0"/>
              </a:rPr>
              <a:t>SP</a:t>
            </a:r>
            <a:r>
              <a:rPr kumimoji="1" lang="zh-CN" altLang="en-US" sz="2400" b="1">
                <a:latin typeface="Times New Roman" pitchFamily="18" charset="0"/>
              </a:rPr>
              <a:t>在任何时候都指向栈顶。</a:t>
            </a:r>
          </a:p>
          <a:p>
            <a:pPr algn="just"/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    注意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:   </a:t>
            </a:r>
          </a:p>
          <a:p>
            <a:pPr algn="just"/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  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*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堆栈操作必须以字（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位指令）或双字（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32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位</a:t>
            </a:r>
          </a:p>
          <a:p>
            <a:pPr algn="just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           指令）为单位。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zh-CN" altLang="en-US" sz="2400" b="1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不影响标志位</a:t>
            </a:r>
          </a:p>
          <a:p>
            <a:pPr lvl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不能用立即寻址方式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  </a:t>
            </a:r>
            <a:r>
              <a:rPr kumimoji="1" lang="zh-CN" altLang="zh-CN" sz="20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  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PUSH  1234H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1"/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DST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不能是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CS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             </a:t>
            </a:r>
            <a:r>
              <a:rPr kumimoji="1" lang="en-US" altLang="zh-CN" sz="20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POP  CS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2DEFA0-132E-4486-ADC5-DE8B57CE0EC1}" type="slidenum">
              <a:rPr lang="zh-CN" altLang="en-US" smtClean="0"/>
              <a:pPr eaLnBrk="1" hangingPunct="1"/>
              <a:t>27</a:t>
            </a:fld>
            <a:endParaRPr lang="en-US" altLang="zh-CN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914400" y="609600"/>
            <a:ext cx="7467600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Times New Roman" pitchFamily="18" charset="0"/>
              </a:rPr>
              <a:t>例：    假设 </a:t>
            </a:r>
            <a:r>
              <a:rPr kumimoji="1" lang="en-US" altLang="zh-CN" sz="2400" b="1">
                <a:latin typeface="Times New Roman" pitchFamily="18" charset="0"/>
              </a:rPr>
              <a:t>(AX) = 2107 H ,  </a:t>
            </a:r>
            <a:r>
              <a:rPr kumimoji="1" lang="zh-CN" altLang="zh-CN" sz="2400" b="1">
                <a:latin typeface="Times New Roman" pitchFamily="18" charset="0"/>
              </a:rPr>
              <a:t>执行</a:t>
            </a:r>
            <a:r>
              <a:rPr kumimoji="1" lang="zh-CN" altLang="en-US" sz="2400" b="1">
                <a:latin typeface="Times New Roman" pitchFamily="18" charset="0"/>
              </a:rPr>
              <a:t>  </a:t>
            </a:r>
            <a:r>
              <a:rPr kumimoji="1" lang="en-US" altLang="zh-CN" sz="2400" b="1">
                <a:latin typeface="Times New Roman" pitchFamily="18" charset="0"/>
              </a:rPr>
              <a:t>PUSH  AX</a:t>
            </a:r>
          </a:p>
          <a:p>
            <a:pPr algn="just"/>
            <a:endParaRPr kumimoji="1" lang="en-US" altLang="zh-CN" sz="2400">
              <a:latin typeface="Times New Roman" pitchFamily="18" charset="0"/>
            </a:endParaRPr>
          </a:p>
          <a:p>
            <a:pPr lvl="2" algn="just"/>
            <a:endParaRPr kumimoji="1" lang="en-US" altLang="zh-CN" sz="2400">
              <a:latin typeface="Times New Roman" pitchFamily="18" charset="0"/>
            </a:endParaRPr>
          </a:p>
          <a:p>
            <a:pPr lvl="2" algn="just"/>
            <a:endParaRPr kumimoji="1" lang="en-US" altLang="zh-CN" sz="2400">
              <a:latin typeface="Times New Roman" pitchFamily="18" charset="0"/>
            </a:endParaRPr>
          </a:p>
          <a:p>
            <a:pPr lvl="2" algn="just"/>
            <a:endParaRPr kumimoji="1" lang="en-US" altLang="zh-CN" sz="2400">
              <a:latin typeface="Times New Roman" pitchFamily="18" charset="0"/>
            </a:endParaRPr>
          </a:p>
          <a:p>
            <a:pPr lvl="2" algn="just"/>
            <a:endParaRPr kumimoji="1" lang="en-US" altLang="zh-CN" sz="2400">
              <a:latin typeface="Times New Roman" pitchFamily="18" charset="0"/>
            </a:endParaRPr>
          </a:p>
          <a:p>
            <a:pPr lvl="2" algn="just"/>
            <a:endParaRPr kumimoji="1" lang="en-US" altLang="zh-CN" sz="2400">
              <a:latin typeface="Times New Roman" pitchFamily="18" charset="0"/>
            </a:endParaRPr>
          </a:p>
          <a:p>
            <a:pPr lvl="2" algn="just"/>
            <a:endParaRPr kumimoji="1" lang="en-US" altLang="zh-CN" sz="2400">
              <a:latin typeface="Times New Roman" pitchFamily="18" charset="0"/>
            </a:endParaRPr>
          </a:p>
          <a:p>
            <a:pPr lvl="2" algn="just"/>
            <a:endParaRPr kumimoji="1" lang="en-US" altLang="zh-CN" sz="2400">
              <a:latin typeface="Times New Roman" pitchFamily="18" charset="0"/>
            </a:endParaRPr>
          </a:p>
          <a:p>
            <a:pPr lvl="2" algn="just"/>
            <a:endParaRPr kumimoji="1" lang="en-US" altLang="zh-CN" sz="2400">
              <a:latin typeface="Times New Roman" pitchFamily="18" charset="0"/>
            </a:endParaRPr>
          </a:p>
          <a:p>
            <a:pPr lvl="2" algn="just"/>
            <a:endParaRPr kumimoji="1" lang="en-US" altLang="zh-CN" sz="2400">
              <a:latin typeface="Times New Roman" pitchFamily="18" charset="0"/>
            </a:endParaRPr>
          </a:p>
          <a:p>
            <a:pPr lvl="2" algn="just"/>
            <a:endParaRPr kumimoji="1" lang="en-US" altLang="zh-CN" sz="2400">
              <a:latin typeface="Times New Roman" pitchFamily="18" charset="0"/>
            </a:endParaRPr>
          </a:p>
          <a:p>
            <a:pPr algn="just"/>
            <a:endParaRPr kumimoji="1" lang="en-US" altLang="zh-CN" sz="2400">
              <a:latin typeface="Times New Roman" pitchFamily="18" charset="0"/>
            </a:endParaRPr>
          </a:p>
          <a:p>
            <a:pPr algn="just"/>
            <a:endParaRPr kumimoji="1" lang="en-US" altLang="zh-CN" sz="2400">
              <a:latin typeface="Times New Roman" pitchFamily="18" charset="0"/>
            </a:endParaRPr>
          </a:p>
          <a:p>
            <a:pPr algn="just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752600" y="1981200"/>
            <a:ext cx="13716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175260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1752600" y="2971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>
            <a:off x="1752600" y="3352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>
            <a:off x="1752600" y="3733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1752600" y="4114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533400" y="33528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（</a:t>
            </a:r>
            <a:r>
              <a:rPr kumimoji="1" lang="en-US" altLang="zh-CN" sz="2000" b="1">
                <a:latin typeface="Times New Roman" pitchFamily="18" charset="0"/>
              </a:rPr>
              <a:t>SP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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3200400" y="19812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</a:rPr>
              <a:t>低地址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3200400" y="4419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</a:rPr>
              <a:t>高地址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7661" name="Rectangle 12"/>
          <p:cNvSpPr>
            <a:spLocks noChangeArrowheads="1"/>
          </p:cNvSpPr>
          <p:nvPr/>
        </p:nvSpPr>
        <p:spPr bwMode="auto">
          <a:xfrm>
            <a:off x="5257800" y="1981200"/>
            <a:ext cx="13716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2" name="Line 13"/>
          <p:cNvSpPr>
            <a:spLocks noChangeShapeType="1"/>
          </p:cNvSpPr>
          <p:nvPr/>
        </p:nvSpPr>
        <p:spPr bwMode="auto">
          <a:xfrm>
            <a:off x="525780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3" name="Line 14"/>
          <p:cNvSpPr>
            <a:spLocks noChangeShapeType="1"/>
          </p:cNvSpPr>
          <p:nvPr/>
        </p:nvSpPr>
        <p:spPr bwMode="auto">
          <a:xfrm>
            <a:off x="5257800" y="2971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4" name="Line 15"/>
          <p:cNvSpPr>
            <a:spLocks noChangeShapeType="1"/>
          </p:cNvSpPr>
          <p:nvPr/>
        </p:nvSpPr>
        <p:spPr bwMode="auto">
          <a:xfrm>
            <a:off x="5257800" y="3352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5" name="Line 16"/>
          <p:cNvSpPr>
            <a:spLocks noChangeShapeType="1"/>
          </p:cNvSpPr>
          <p:nvPr/>
        </p:nvSpPr>
        <p:spPr bwMode="auto">
          <a:xfrm>
            <a:off x="5257800" y="3733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6" name="Line 17"/>
          <p:cNvSpPr>
            <a:spLocks noChangeShapeType="1"/>
          </p:cNvSpPr>
          <p:nvPr/>
        </p:nvSpPr>
        <p:spPr bwMode="auto">
          <a:xfrm>
            <a:off x="5257800" y="4114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7" name="Text Box 18"/>
          <p:cNvSpPr txBox="1">
            <a:spLocks noChangeArrowheads="1"/>
          </p:cNvSpPr>
          <p:nvPr/>
        </p:nvSpPr>
        <p:spPr bwMode="auto">
          <a:xfrm>
            <a:off x="4038600" y="25908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（</a:t>
            </a:r>
            <a:r>
              <a:rPr kumimoji="1" lang="en-US" altLang="zh-CN" sz="2000" b="1">
                <a:latin typeface="Times New Roman" pitchFamily="18" charset="0"/>
              </a:rPr>
              <a:t>SP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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7668" name="Text Box 19"/>
          <p:cNvSpPr txBox="1">
            <a:spLocks noChangeArrowheads="1"/>
          </p:cNvSpPr>
          <p:nvPr/>
        </p:nvSpPr>
        <p:spPr bwMode="auto">
          <a:xfrm>
            <a:off x="5562600" y="2590800"/>
            <a:ext cx="1219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 </a:t>
            </a:r>
            <a:r>
              <a:rPr kumimoji="1" lang="en-US" altLang="zh-CN" sz="2000" b="1">
                <a:latin typeface="Times New Roman" pitchFamily="18" charset="0"/>
              </a:rPr>
              <a:t>07H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21H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27669" name="Text Box 20"/>
          <p:cNvSpPr txBox="1">
            <a:spLocks noChangeArrowheads="1"/>
          </p:cNvSpPr>
          <p:nvPr/>
        </p:nvSpPr>
        <p:spPr bwMode="auto">
          <a:xfrm>
            <a:off x="6629400" y="2057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</a:rPr>
              <a:t>低地址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7670" name="Text Box 21"/>
          <p:cNvSpPr txBox="1">
            <a:spLocks noChangeArrowheads="1"/>
          </p:cNvSpPr>
          <p:nvPr/>
        </p:nvSpPr>
        <p:spPr bwMode="auto">
          <a:xfrm>
            <a:off x="6629400" y="4419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</a:rPr>
              <a:t>高地址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59766" name="Line 22"/>
          <p:cNvSpPr>
            <a:spLocks noChangeShapeType="1"/>
          </p:cNvSpPr>
          <p:nvPr/>
        </p:nvSpPr>
        <p:spPr bwMode="auto">
          <a:xfrm flipV="1">
            <a:off x="7086600" y="3048000"/>
            <a:ext cx="0" cy="838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9767" name="Text Box 23"/>
          <p:cNvSpPr txBox="1">
            <a:spLocks noChangeArrowheads="1"/>
          </p:cNvSpPr>
          <p:nvPr/>
        </p:nvSpPr>
        <p:spPr bwMode="auto">
          <a:xfrm>
            <a:off x="7086600" y="3352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folHlink"/>
                </a:solidFill>
                <a:latin typeface="Times New Roman" pitchFamily="18" charset="0"/>
              </a:rPr>
              <a:t>进栈方向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27673" name="Line 24"/>
          <p:cNvSpPr>
            <a:spLocks noChangeShapeType="1"/>
          </p:cNvSpPr>
          <p:nvPr/>
        </p:nvSpPr>
        <p:spPr bwMode="auto">
          <a:xfrm>
            <a:off x="3124200" y="4114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74" name="Line 25"/>
          <p:cNvSpPr>
            <a:spLocks noChangeShapeType="1"/>
          </p:cNvSpPr>
          <p:nvPr/>
        </p:nvSpPr>
        <p:spPr bwMode="auto">
          <a:xfrm>
            <a:off x="3124200" y="3352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75" name="Line 26"/>
          <p:cNvSpPr>
            <a:spLocks noChangeShapeType="1"/>
          </p:cNvSpPr>
          <p:nvPr/>
        </p:nvSpPr>
        <p:spPr bwMode="auto">
          <a:xfrm>
            <a:off x="3124200" y="2590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76" name="Text Box 27"/>
          <p:cNvSpPr txBox="1">
            <a:spLocks noChangeArrowheads="1"/>
          </p:cNvSpPr>
          <p:nvPr/>
        </p:nvSpPr>
        <p:spPr bwMode="auto">
          <a:xfrm>
            <a:off x="2133600" y="33528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* *</a:t>
            </a:r>
          </a:p>
        </p:txBody>
      </p:sp>
      <p:sp>
        <p:nvSpPr>
          <p:cNvPr id="27677" name="Text Box 28"/>
          <p:cNvSpPr txBox="1">
            <a:spLocks noChangeArrowheads="1"/>
          </p:cNvSpPr>
          <p:nvPr/>
        </p:nvSpPr>
        <p:spPr bwMode="auto">
          <a:xfrm>
            <a:off x="2133600" y="37338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* *</a:t>
            </a:r>
          </a:p>
        </p:txBody>
      </p:sp>
      <p:sp>
        <p:nvSpPr>
          <p:cNvPr id="27678" name="Text Box 29"/>
          <p:cNvSpPr txBox="1">
            <a:spLocks noChangeArrowheads="1"/>
          </p:cNvSpPr>
          <p:nvPr/>
        </p:nvSpPr>
        <p:spPr bwMode="auto">
          <a:xfrm>
            <a:off x="5562600" y="33528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* *</a:t>
            </a:r>
          </a:p>
        </p:txBody>
      </p:sp>
      <p:sp>
        <p:nvSpPr>
          <p:cNvPr id="27679" name="Text Box 30"/>
          <p:cNvSpPr txBox="1">
            <a:spLocks noChangeArrowheads="1"/>
          </p:cNvSpPr>
          <p:nvPr/>
        </p:nvSpPr>
        <p:spPr bwMode="auto">
          <a:xfrm>
            <a:off x="5562600" y="37338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* *</a:t>
            </a:r>
          </a:p>
        </p:txBody>
      </p:sp>
      <p:sp>
        <p:nvSpPr>
          <p:cNvPr id="27680" name="Text Box 31"/>
          <p:cNvSpPr txBox="1">
            <a:spLocks noChangeArrowheads="1"/>
          </p:cNvSpPr>
          <p:nvPr/>
        </p:nvSpPr>
        <p:spPr bwMode="auto">
          <a:xfrm>
            <a:off x="1371600" y="5334000"/>
            <a:ext cx="2187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PUSH  AX </a:t>
            </a:r>
            <a:r>
              <a:rPr kumimoji="1" lang="zh-CN" altLang="zh-CN" sz="2000" b="1">
                <a:latin typeface="Times New Roman" pitchFamily="18" charset="0"/>
              </a:rPr>
              <a:t>执行前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7681" name="Text Box 32"/>
          <p:cNvSpPr txBox="1">
            <a:spLocks noChangeArrowheads="1"/>
          </p:cNvSpPr>
          <p:nvPr/>
        </p:nvSpPr>
        <p:spPr bwMode="auto">
          <a:xfrm>
            <a:off x="4953000" y="5334000"/>
            <a:ext cx="2187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PUSH  AX </a:t>
            </a:r>
            <a:r>
              <a:rPr kumimoji="1" lang="zh-CN" altLang="zh-CN" sz="2000" b="1">
                <a:latin typeface="Times New Roman" pitchFamily="18" charset="0"/>
              </a:rPr>
              <a:t>执行后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5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66" grpId="0" animBg="1"/>
      <p:bldP spid="15976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0DAF69B-19F9-48AB-A6CE-AA1F61F1055F}" type="slidenum">
              <a:rPr lang="zh-CN" altLang="en-US" smtClean="0"/>
              <a:pPr eaLnBrk="1" hangingPunct="1"/>
              <a:t>28</a:t>
            </a:fld>
            <a:endParaRPr lang="en-US" altLang="zh-CN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838200" y="5334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例：  </a:t>
            </a:r>
            <a:r>
              <a:rPr kumimoji="1" lang="en-US" altLang="zh-CN" sz="2400" b="1">
                <a:latin typeface="Times New Roman" pitchFamily="18" charset="0"/>
              </a:rPr>
              <a:t>POP  BX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752600" y="1981200"/>
            <a:ext cx="13716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175260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1752600" y="2971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1752600" y="3352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1752600" y="3733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1752600" y="4114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533400" y="25908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（</a:t>
            </a:r>
            <a:r>
              <a:rPr kumimoji="1" lang="en-US" altLang="zh-CN" sz="2000" b="1">
                <a:latin typeface="Times New Roman" pitchFamily="18" charset="0"/>
              </a:rPr>
              <a:t>SP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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3200400" y="19812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</a:rPr>
              <a:t>低地址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3200400" y="4419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</a:rPr>
              <a:t>高地址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8685" name="Rectangle 12"/>
          <p:cNvSpPr>
            <a:spLocks noChangeArrowheads="1"/>
          </p:cNvSpPr>
          <p:nvPr/>
        </p:nvSpPr>
        <p:spPr bwMode="auto">
          <a:xfrm>
            <a:off x="5257800" y="1981200"/>
            <a:ext cx="13716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525780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5257800" y="2971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>
            <a:off x="5257800" y="3352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89" name="Line 16"/>
          <p:cNvSpPr>
            <a:spLocks noChangeShapeType="1"/>
          </p:cNvSpPr>
          <p:nvPr/>
        </p:nvSpPr>
        <p:spPr bwMode="auto">
          <a:xfrm>
            <a:off x="5257800" y="3733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>
            <a:off x="5257800" y="4114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91" name="Text Box 18"/>
          <p:cNvSpPr txBox="1">
            <a:spLocks noChangeArrowheads="1"/>
          </p:cNvSpPr>
          <p:nvPr/>
        </p:nvSpPr>
        <p:spPr bwMode="auto">
          <a:xfrm>
            <a:off x="3962400" y="33528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（</a:t>
            </a:r>
            <a:r>
              <a:rPr kumimoji="1" lang="en-US" altLang="zh-CN" sz="2000" b="1">
                <a:latin typeface="Times New Roman" pitchFamily="18" charset="0"/>
              </a:rPr>
              <a:t>SP</a:t>
            </a:r>
            <a:r>
              <a:rPr kumimoji="1" lang="zh-CN" altLang="en-US" sz="2000" b="1">
                <a:latin typeface="Times New Roman" pitchFamily="18" charset="0"/>
              </a:rPr>
              <a:t>）</a:t>
            </a:r>
            <a:r>
              <a:rPr kumimoji="1" lang="zh-CN" altLang="en-US" sz="2000" b="1">
                <a:latin typeface="Times New Roman" pitchFamily="18" charset="0"/>
                <a:sym typeface="Symbol" pitchFamily="18" charset="2"/>
              </a:rPr>
              <a:t>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8692" name="Text Box 19"/>
          <p:cNvSpPr txBox="1">
            <a:spLocks noChangeArrowheads="1"/>
          </p:cNvSpPr>
          <p:nvPr/>
        </p:nvSpPr>
        <p:spPr bwMode="auto">
          <a:xfrm>
            <a:off x="2057400" y="2590800"/>
            <a:ext cx="1219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 </a:t>
            </a:r>
            <a:r>
              <a:rPr kumimoji="1" lang="en-US" altLang="zh-CN" sz="2000" b="1">
                <a:latin typeface="Times New Roman" pitchFamily="18" charset="0"/>
              </a:rPr>
              <a:t>07H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21H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28693" name="Text Box 20"/>
          <p:cNvSpPr txBox="1">
            <a:spLocks noChangeArrowheads="1"/>
          </p:cNvSpPr>
          <p:nvPr/>
        </p:nvSpPr>
        <p:spPr bwMode="auto">
          <a:xfrm>
            <a:off x="6629400" y="2057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</a:rPr>
              <a:t>低地址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8694" name="Text Box 21"/>
          <p:cNvSpPr txBox="1">
            <a:spLocks noChangeArrowheads="1"/>
          </p:cNvSpPr>
          <p:nvPr/>
        </p:nvSpPr>
        <p:spPr bwMode="auto">
          <a:xfrm>
            <a:off x="6629400" y="44196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</a:rPr>
              <a:t>高地址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60790" name="Line 22"/>
          <p:cNvSpPr>
            <a:spLocks noChangeShapeType="1"/>
          </p:cNvSpPr>
          <p:nvPr/>
        </p:nvSpPr>
        <p:spPr bwMode="auto">
          <a:xfrm rot="10800000" flipV="1">
            <a:off x="7086600" y="3048000"/>
            <a:ext cx="0" cy="838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0791" name="Text Box 23"/>
          <p:cNvSpPr txBox="1">
            <a:spLocks noChangeArrowheads="1"/>
          </p:cNvSpPr>
          <p:nvPr/>
        </p:nvSpPr>
        <p:spPr bwMode="auto">
          <a:xfrm>
            <a:off x="7086600" y="3352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</a:rPr>
              <a:t>出栈方向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>
            <a:off x="3124200" y="4114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98" name="Line 25"/>
          <p:cNvSpPr>
            <a:spLocks noChangeShapeType="1"/>
          </p:cNvSpPr>
          <p:nvPr/>
        </p:nvSpPr>
        <p:spPr bwMode="auto">
          <a:xfrm>
            <a:off x="3124200" y="3352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99" name="Line 26"/>
          <p:cNvSpPr>
            <a:spLocks noChangeShapeType="1"/>
          </p:cNvSpPr>
          <p:nvPr/>
        </p:nvSpPr>
        <p:spPr bwMode="auto">
          <a:xfrm>
            <a:off x="3124200" y="2590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700" name="Text Box 27"/>
          <p:cNvSpPr txBox="1">
            <a:spLocks noChangeArrowheads="1"/>
          </p:cNvSpPr>
          <p:nvPr/>
        </p:nvSpPr>
        <p:spPr bwMode="auto">
          <a:xfrm>
            <a:off x="5562600" y="2590800"/>
            <a:ext cx="1219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07H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21H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160796" name="Text Box 28"/>
          <p:cNvSpPr txBox="1">
            <a:spLocks noChangeArrowheads="1"/>
          </p:cNvSpPr>
          <p:nvPr/>
        </p:nvSpPr>
        <p:spPr bwMode="auto">
          <a:xfrm>
            <a:off x="4724400" y="54864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 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(BX) = 2107H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28702" name="Text Box 29"/>
          <p:cNvSpPr txBox="1">
            <a:spLocks noChangeArrowheads="1"/>
          </p:cNvSpPr>
          <p:nvPr/>
        </p:nvSpPr>
        <p:spPr bwMode="auto">
          <a:xfrm>
            <a:off x="1371600" y="5029200"/>
            <a:ext cx="213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  </a:t>
            </a:r>
            <a:r>
              <a:rPr kumimoji="1" lang="en-US" altLang="zh-CN" sz="2000" b="1">
                <a:latin typeface="Times New Roman" pitchFamily="18" charset="0"/>
              </a:rPr>
              <a:t>POP  BX </a:t>
            </a:r>
            <a:r>
              <a:rPr kumimoji="1" lang="zh-CN" altLang="zh-CN" sz="2000" b="1">
                <a:latin typeface="Times New Roman" pitchFamily="18" charset="0"/>
              </a:rPr>
              <a:t>执行前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8703" name="Text Box 30"/>
          <p:cNvSpPr txBox="1">
            <a:spLocks noChangeArrowheads="1"/>
          </p:cNvSpPr>
          <p:nvPr/>
        </p:nvSpPr>
        <p:spPr bwMode="auto">
          <a:xfrm>
            <a:off x="4876800" y="5029200"/>
            <a:ext cx="213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  </a:t>
            </a:r>
            <a:r>
              <a:rPr kumimoji="1" lang="en-US" altLang="zh-CN" sz="2000" b="1">
                <a:latin typeface="Times New Roman" pitchFamily="18" charset="0"/>
              </a:rPr>
              <a:t>POP  BX </a:t>
            </a:r>
            <a:r>
              <a:rPr kumimoji="1" lang="zh-CN" altLang="zh-CN" sz="2000" b="1">
                <a:latin typeface="Times New Roman" pitchFamily="18" charset="0"/>
              </a:rPr>
              <a:t>执行后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8704" name="Text Box 31"/>
          <p:cNvSpPr txBox="1">
            <a:spLocks noChangeArrowheads="1"/>
          </p:cNvSpPr>
          <p:nvPr/>
        </p:nvSpPr>
        <p:spPr bwMode="auto">
          <a:xfrm>
            <a:off x="2133600" y="33528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* *</a:t>
            </a:r>
          </a:p>
        </p:txBody>
      </p:sp>
      <p:sp>
        <p:nvSpPr>
          <p:cNvPr id="28705" name="Text Box 32"/>
          <p:cNvSpPr txBox="1">
            <a:spLocks noChangeArrowheads="1"/>
          </p:cNvSpPr>
          <p:nvPr/>
        </p:nvSpPr>
        <p:spPr bwMode="auto">
          <a:xfrm>
            <a:off x="2133600" y="37338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* *</a:t>
            </a:r>
          </a:p>
        </p:txBody>
      </p:sp>
      <p:sp>
        <p:nvSpPr>
          <p:cNvPr id="28706" name="Text Box 33"/>
          <p:cNvSpPr txBox="1">
            <a:spLocks noChangeArrowheads="1"/>
          </p:cNvSpPr>
          <p:nvPr/>
        </p:nvSpPr>
        <p:spPr bwMode="auto">
          <a:xfrm>
            <a:off x="5562600" y="37338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* *</a:t>
            </a:r>
          </a:p>
        </p:txBody>
      </p:sp>
      <p:sp>
        <p:nvSpPr>
          <p:cNvPr id="28707" name="Text Box 34"/>
          <p:cNvSpPr txBox="1">
            <a:spLocks noChangeArrowheads="1"/>
          </p:cNvSpPr>
          <p:nvPr/>
        </p:nvSpPr>
        <p:spPr bwMode="auto">
          <a:xfrm>
            <a:off x="5486400" y="33528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* 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0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0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90" grpId="0" animBg="1"/>
      <p:bldP spid="160791" grpId="0" autoUpdateAnimBg="0"/>
      <p:bldP spid="16079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A2F475B-C095-4827-8EEE-D8F9FC1B12A5}" type="slidenum">
              <a:rPr lang="zh-CN" altLang="en-US" smtClean="0"/>
              <a:pPr eaLnBrk="1" hangingPunct="1"/>
              <a:t>29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762000"/>
            <a:ext cx="78486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/>
              <a:t>例：    </a:t>
            </a:r>
            <a:r>
              <a:rPr lang="en-US" altLang="zh-CN" sz="2400" b="1" dirty="0"/>
              <a:t>PUSH  DS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            SUB  AX, AX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            PUSH  AX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            ……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            ……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            RET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/>
              <a:t>例：    </a:t>
            </a:r>
            <a:r>
              <a:rPr lang="en-US" altLang="zh-CN" sz="2400" b="1" dirty="0"/>
              <a:t>PUSH  AX</a:t>
            </a:r>
            <a:endParaRPr lang="en-US" altLang="zh-CN" b="1" dirty="0"/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/>
              <a:t>PUSH  BX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/>
              <a:t>             …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/>
              <a:t>             …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/>
              <a:t>POP  BX</a:t>
            </a:r>
          </a:p>
          <a:p>
            <a:pPr lvl="2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/>
              <a:t>POP  AX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3505200" y="48768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;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其间用到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AX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BX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寄存器</a:t>
            </a:r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55776" y="2619051"/>
            <a:ext cx="3751312" cy="757130"/>
            <a:chOff x="2555776" y="2619051"/>
            <a:chExt cx="3751312" cy="757130"/>
          </a:xfrm>
        </p:grpSpPr>
        <p:sp>
          <p:nvSpPr>
            <p:cNvPr id="2" name="等于号 1"/>
            <p:cNvSpPr/>
            <p:nvPr/>
          </p:nvSpPr>
          <p:spPr bwMode="auto">
            <a:xfrm>
              <a:off x="2555776" y="2619051"/>
              <a:ext cx="1080120" cy="648072"/>
            </a:xfrm>
            <a:prstGeom prst="mathEqual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851920" y="2619051"/>
              <a:ext cx="2455168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eaLnBrk="1" hangingPunct="1"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zh-CN" sz="2400" b="1" dirty="0">
                  <a:latin typeface="+mn-lt"/>
                  <a:ea typeface="+mn-ea"/>
                </a:rPr>
                <a:t>POP  	IP</a:t>
              </a:r>
            </a:p>
            <a:p>
              <a:pPr algn="just" eaLnBrk="1" hangingPunct="1"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zh-CN" sz="2400" b="1" dirty="0">
                  <a:latin typeface="+mn-lt"/>
                  <a:ea typeface="+mn-ea"/>
                </a:rPr>
                <a:t>POP	CS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F395BB-9B70-4DD4-BA7B-00B757963E73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7620000" cy="5943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4.  </a:t>
            </a:r>
            <a:r>
              <a:rPr kumimoji="1" lang="zh-CN" altLang="en-US" sz="2400" b="1" dirty="0">
                <a:latin typeface="Times New Roman" pitchFamily="18" charset="0"/>
              </a:rPr>
              <a:t>寄存器间接寻址方式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*</a:t>
            </a:r>
            <a:r>
              <a:rPr kumimoji="1" lang="zh-CN" altLang="en-US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——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EA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在基址寄存器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(BX/BP)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                                                    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</a:rPr>
              <a:t>或变址寄存器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(SI/DI)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</a:rPr>
              <a:t>中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    </a:t>
            </a:r>
            <a:r>
              <a:rPr kumimoji="1" lang="en-US" altLang="zh-CN" sz="2400" b="1" dirty="0">
                <a:latin typeface="Times New Roman" pitchFamily="18" charset="0"/>
              </a:rPr>
              <a:t>BX, SI, DI   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   (DS)                                          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</a:t>
            </a:r>
            <a:r>
              <a:rPr kumimoji="1" lang="zh-CN" altLang="en-US" sz="2400" b="1" dirty="0">
                <a:latin typeface="Times New Roman" pitchFamily="18" charset="0"/>
              </a:rPr>
              <a:t>物理地址 </a:t>
            </a:r>
            <a:r>
              <a:rPr kumimoji="1" lang="en-US" altLang="zh-CN" sz="2400" b="1" dirty="0">
                <a:latin typeface="Times New Roman" pitchFamily="18" charset="0"/>
              </a:rPr>
              <a:t>= 16d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  (DS)  +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                                                     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 BP  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400" b="1" dirty="0">
                <a:latin typeface="Times New Roman" pitchFamily="18" charset="0"/>
              </a:rPr>
              <a:t>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(SS)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</a:t>
            </a:r>
            <a:r>
              <a:rPr kumimoji="1" lang="zh-CN" altLang="en-US" sz="2400" b="1" dirty="0">
                <a:latin typeface="Times New Roman" pitchFamily="18" charset="0"/>
              </a:rPr>
              <a:t>物理地址 </a:t>
            </a:r>
            <a:r>
              <a:rPr kumimoji="1" lang="en-US" altLang="zh-CN" sz="2400" b="1" dirty="0">
                <a:latin typeface="Times New Roman" pitchFamily="18" charset="0"/>
              </a:rPr>
              <a:t>= 16d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400" b="1" dirty="0">
                <a:latin typeface="Times New Roman" pitchFamily="18" charset="0"/>
              </a:rPr>
              <a:t>  (SS) + (BP)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MOV  AX, [BX]                 </a:t>
            </a:r>
            <a:r>
              <a:rPr kumimoji="1" lang="en-US" altLang="zh-CN" sz="2000" b="1" dirty="0">
                <a:latin typeface="Times New Roman" pitchFamily="18" charset="0"/>
              </a:rPr>
              <a:t>PA = 16d 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(DS) + (BX)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MOV  AX, ES:[BX]           </a:t>
            </a:r>
            <a:r>
              <a:rPr kumimoji="1" lang="en-US" altLang="zh-CN" sz="2000" b="1" dirty="0">
                <a:latin typeface="Times New Roman" pitchFamily="18" charset="0"/>
              </a:rPr>
              <a:t>PA = 16d 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(ES) + (BX)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MOV  AX, [BP]                  </a:t>
            </a:r>
            <a:r>
              <a:rPr kumimoji="1" lang="en-US" altLang="zh-CN" sz="2000" b="1" dirty="0">
                <a:latin typeface="Times New Roman" pitchFamily="18" charset="0"/>
              </a:rPr>
              <a:t>PA = 16d 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(SS) + (BP)</a:t>
            </a:r>
          </a:p>
        </p:txBody>
      </p:sp>
      <p:sp>
        <p:nvSpPr>
          <p:cNvPr id="22532" name="AutoShape 3"/>
          <p:cNvSpPr>
            <a:spLocks/>
          </p:cNvSpPr>
          <p:nvPr/>
        </p:nvSpPr>
        <p:spPr bwMode="auto">
          <a:xfrm>
            <a:off x="5410200" y="18288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5562600" y="1600200"/>
            <a:ext cx="8382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(BX)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(SI)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(DI)</a:t>
            </a:r>
            <a:endParaRPr kumimoji="1" lang="en-US" altLang="zh-CN" sz="2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BDC8246-CDA5-44B9-A40C-B468CF0FD335}" type="slidenum">
              <a:rPr lang="zh-CN" altLang="en-US" smtClean="0"/>
              <a:pPr eaLnBrk="1" hangingPunct="1"/>
              <a:t>30</a:t>
            </a:fld>
            <a:endParaRPr lang="en-US" altLang="zh-CN"/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81534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>
                <a:latin typeface="Times New Roman" pitchFamily="18" charset="0"/>
                <a:sym typeface="Webdings" pitchFamily="18" charset="2"/>
              </a:rPr>
              <a:t>     （</a:t>
            </a:r>
            <a:r>
              <a:rPr kumimoji="1" lang="en-US" altLang="zh-CN" sz="2400">
                <a:latin typeface="Times New Roman" pitchFamily="18" charset="0"/>
                <a:sym typeface="Webdings" pitchFamily="18" charset="2"/>
              </a:rPr>
              <a:t>6</a:t>
            </a:r>
            <a:r>
              <a:rPr kumimoji="1" lang="zh-CN" altLang="en-US" sz="2400">
                <a:latin typeface="Times New Roman" pitchFamily="18" charset="0"/>
                <a:sym typeface="Webdings" pitchFamily="18" charset="2"/>
              </a:rPr>
              <a:t>）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PUSHA / PUSHAD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所有寄存器进栈指令</a:t>
            </a:r>
          </a:p>
          <a:p>
            <a:pPr algn="just"/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               格式为：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PUSHA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                                 PUSHAD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              </a:t>
            </a:r>
            <a:r>
              <a:rPr kumimoji="1" lang="zh-CN" altLang="en-US" sz="2400" b="1">
                <a:latin typeface="Times New Roman" pitchFamily="18" charset="0"/>
              </a:rPr>
              <a:t>执行的操作：参教材</a:t>
            </a:r>
            <a:r>
              <a:rPr kumimoji="1" lang="en-US" altLang="zh-CN" sz="2400" b="1">
                <a:latin typeface="Times New Roman" pitchFamily="18" charset="0"/>
              </a:rPr>
              <a:t>P52</a:t>
            </a:r>
            <a:r>
              <a:rPr kumimoji="1" lang="zh-CN" altLang="en-US" sz="2400" b="1">
                <a:latin typeface="Times New Roman" pitchFamily="18" charset="0"/>
              </a:rPr>
              <a:t>页。</a:t>
            </a:r>
          </a:p>
          <a:p>
            <a:pPr lvl="2" algn="just"/>
            <a:endParaRPr kumimoji="1" lang="zh-CN" altLang="en-US" sz="2400" b="1">
              <a:solidFill>
                <a:srgbClr val="0000FF"/>
              </a:solidFill>
              <a:latin typeface="Times New Roman" pitchFamily="18" charset="0"/>
            </a:endParaRPr>
          </a:p>
          <a:p>
            <a:pPr algn="just"/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sym typeface="Webdings" pitchFamily="18" charset="2"/>
              </a:rPr>
              <a:t>     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sym typeface="Webdings" pitchFamily="18" charset="2"/>
              </a:rPr>
              <a:t>7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sym typeface="Webdings" pitchFamily="18" charset="2"/>
              </a:rPr>
              <a:t>）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POPA / POPAD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           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格式为：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POPA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                               POPAD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               </a:t>
            </a:r>
            <a:r>
              <a:rPr kumimoji="1" lang="zh-CN" altLang="en-US" sz="2400" b="1">
                <a:latin typeface="Times New Roman" pitchFamily="18" charset="0"/>
              </a:rPr>
              <a:t>执行操作：参见教材</a:t>
            </a:r>
            <a:r>
              <a:rPr kumimoji="1" lang="en-US" altLang="zh-CN" sz="2400" b="1">
                <a:latin typeface="Times New Roman" pitchFamily="18" charset="0"/>
              </a:rPr>
              <a:t>P52</a:t>
            </a:r>
            <a:r>
              <a:rPr kumimoji="1" lang="zh-CN" altLang="en-US" sz="2400" b="1">
                <a:latin typeface="Times New Roman" pitchFamily="18" charset="0"/>
              </a:rPr>
              <a:t>页。</a:t>
            </a:r>
          </a:p>
          <a:p>
            <a:pPr algn="just"/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注意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:   </a:t>
            </a:r>
          </a:p>
          <a:p>
            <a:pPr algn="just"/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                 *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这两种堆栈操作指令均不影响标志位。 </a:t>
            </a:r>
            <a:endParaRPr kumimoji="1" lang="zh-CN" altLang="en-US" sz="24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lvl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PUSHA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和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POPA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可用于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286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及其后续机型；                	  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PUSHAD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和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POPAD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可用于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386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及其后续机型。</a:t>
            </a:r>
          </a:p>
          <a:p>
            <a:pPr algn="just"/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BF292B4-9FAD-4317-B05B-82B7021591CA}" type="slidenum">
              <a:rPr lang="zh-CN" altLang="en-US" smtClean="0"/>
              <a:pPr eaLnBrk="1" hangingPunct="1"/>
              <a:t>31</a:t>
            </a:fld>
            <a:endParaRPr lang="en-US" altLang="zh-CN"/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838200" y="762000"/>
            <a:ext cx="7543800" cy="575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>
                <a:latin typeface="Times New Roman" pitchFamily="18" charset="0"/>
                <a:sym typeface="Webdings" pitchFamily="18" charset="2"/>
              </a:rPr>
              <a:t>     （</a:t>
            </a:r>
            <a:r>
              <a:rPr kumimoji="1" lang="en-US" altLang="zh-CN" sz="2400">
                <a:latin typeface="Times New Roman" pitchFamily="18" charset="0"/>
                <a:sym typeface="Webdings" pitchFamily="18" charset="2"/>
              </a:rPr>
              <a:t>8</a:t>
            </a:r>
            <a:r>
              <a:rPr kumimoji="1" lang="zh-CN" altLang="en-US" sz="2400">
                <a:latin typeface="Times New Roman" pitchFamily="18" charset="0"/>
                <a:sym typeface="Webdings" pitchFamily="18" charset="2"/>
              </a:rPr>
              <a:t>）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交换指令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：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XCHG  OPR1, OPR2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               </a:t>
            </a:r>
            <a:r>
              <a:rPr kumimoji="1" lang="zh-CN" altLang="en-US" sz="2400" b="1">
                <a:latin typeface="Times New Roman" pitchFamily="18" charset="0"/>
              </a:rPr>
              <a:t>执行操作：   </a:t>
            </a:r>
            <a:r>
              <a:rPr kumimoji="1" lang="en-US" altLang="zh-CN" sz="2400" b="1">
                <a:latin typeface="Times New Roman" pitchFamily="18" charset="0"/>
              </a:rPr>
              <a:t>(OPR1) 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  </a:t>
            </a:r>
            <a:r>
              <a:rPr kumimoji="1" lang="en-US" altLang="zh-CN" sz="2400" b="1">
                <a:latin typeface="Times New Roman" pitchFamily="18" charset="0"/>
              </a:rPr>
              <a:t>(OPR2)</a:t>
            </a:r>
          </a:p>
          <a:p>
            <a:pPr lvl="2" algn="just"/>
            <a:endParaRPr kumimoji="1" lang="en-US" altLang="zh-CN" sz="2400" b="1">
              <a:latin typeface="Times New Roman" pitchFamily="18" charset="0"/>
            </a:endParaRPr>
          </a:p>
          <a:p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注意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:   </a:t>
            </a:r>
          </a:p>
          <a:p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不影响标志位。</a:t>
            </a:r>
          </a:p>
          <a:p>
            <a:pPr lvl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不允许使用段寄存器。</a:t>
            </a:r>
          </a:p>
          <a:p>
            <a:pPr lvl="1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*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只能在寄存器之间或寄存器与存储器之间交换信息。</a:t>
            </a:r>
            <a:endParaRPr kumimoji="1" lang="zh-CN" altLang="en-US" sz="2400" b="1">
              <a:latin typeface="Times New Roman" pitchFamily="18" charset="0"/>
            </a:endParaRPr>
          </a:p>
          <a:p>
            <a:pPr lvl="2"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     例：</a:t>
            </a:r>
            <a:r>
              <a:rPr kumimoji="1" lang="en-US" altLang="zh-CN" sz="2400" b="1">
                <a:latin typeface="Times New Roman" pitchFamily="18" charset="0"/>
              </a:rPr>
              <a:t>XCHG  BX, [BP+SI]</a:t>
            </a:r>
          </a:p>
          <a:p>
            <a:pPr algn="just"/>
            <a:endParaRPr kumimoji="1" lang="en-US" altLang="zh-CN" sz="2400" b="1">
              <a:latin typeface="Times New Roman" pitchFamily="18" charset="0"/>
            </a:endParaRPr>
          </a:p>
          <a:p>
            <a:pPr algn="just"/>
            <a:r>
              <a:rPr kumimoji="1" lang="en-US" altLang="zh-CN" sz="2400" b="1">
                <a:latin typeface="Times New Roman" pitchFamily="18" charset="0"/>
              </a:rPr>
              <a:t>             XCHG  AL, BH</a:t>
            </a:r>
          </a:p>
          <a:p>
            <a:pPr algn="just"/>
            <a:r>
              <a:rPr kumimoji="1" lang="en-US" altLang="zh-CN" sz="2400" b="1">
                <a:latin typeface="Times New Roman" pitchFamily="18" charset="0"/>
              </a:rPr>
              <a:t>             </a:t>
            </a:r>
          </a:p>
          <a:p>
            <a:pPr algn="just"/>
            <a:r>
              <a:rPr kumimoji="1" lang="en-US" altLang="zh-CN" sz="2400" b="1">
                <a:latin typeface="Times New Roman" pitchFamily="18" charset="0"/>
              </a:rPr>
              <a:t>         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0420A7-E62C-4C2B-8574-62C8E4A9D821}" type="slidenum">
              <a:rPr lang="zh-CN" altLang="en-US" smtClean="0"/>
              <a:pPr eaLnBrk="1" hangingPunct="1"/>
              <a:t>32</a:t>
            </a:fld>
            <a:endParaRPr lang="en-US" altLang="zh-CN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458200" cy="64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</a:t>
            </a:r>
            <a:r>
              <a:rPr kumimoji="1" lang="zh-CN" altLang="en-US" sz="2800" dirty="0">
                <a:latin typeface="Times New Roman" pitchFamily="18" charset="0"/>
                <a:sym typeface="Monotype Sorts" pitchFamily="2" charset="2"/>
              </a:rPr>
              <a:t>   </a:t>
            </a:r>
            <a:r>
              <a:rPr kumimoji="1" lang="zh-CN" altLang="en-US" sz="2800" b="1" dirty="0">
                <a:latin typeface="Times New Roman" pitchFamily="18" charset="0"/>
              </a:rPr>
              <a:t>累加器专用传送指令</a:t>
            </a:r>
            <a:r>
              <a:rPr kumimoji="1" lang="zh-CN" altLang="en-US" sz="2400" b="1" dirty="0">
                <a:latin typeface="Times New Roman" pitchFamily="18" charset="0"/>
              </a:rPr>
              <a:t>（只限于使用</a:t>
            </a:r>
            <a:r>
              <a:rPr kumimoji="1" lang="en-US" altLang="zh-CN" sz="24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或</a:t>
            </a:r>
            <a:r>
              <a:rPr kumimoji="1" lang="en-US" altLang="zh-CN" sz="2400" b="1" dirty="0">
                <a:latin typeface="Times New Roman" pitchFamily="18" charset="0"/>
              </a:rPr>
              <a:t>AL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  <a:endParaRPr kumimoji="1" lang="zh-CN" altLang="en-US" sz="2400" dirty="0">
              <a:latin typeface="Times New Roman" pitchFamily="18" charset="0"/>
            </a:endParaRPr>
          </a:p>
          <a:p>
            <a:pPr algn="just"/>
            <a:r>
              <a:rPr kumimoji="1" lang="zh-CN" altLang="en-US" sz="2400" dirty="0">
                <a:latin typeface="Times New Roman" pitchFamily="18" charset="0"/>
                <a:sym typeface="Webdings" pitchFamily="18" charset="2"/>
              </a:rPr>
              <a:t>     </a:t>
            </a:r>
            <a:r>
              <a:rPr kumimoji="1" lang="en-US" altLang="zh-CN" sz="2400" dirty="0">
                <a:solidFill>
                  <a:srgbClr val="FF3300"/>
                </a:solidFill>
                <a:latin typeface="Times New Roman" pitchFamily="18" charset="0"/>
                <a:sym typeface="Webdings" pitchFamily="18" charset="2"/>
              </a:rPr>
              <a:t>(1)</a:t>
            </a:r>
            <a:r>
              <a:rPr kumimoji="1" lang="en-US" altLang="zh-CN" sz="2400" dirty="0">
                <a:latin typeface="Times New Roman" pitchFamily="18" charset="0"/>
                <a:sym typeface="Webdings" pitchFamily="18" charset="2"/>
              </a:rPr>
              <a:t> 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输入指令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IN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I/O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 CPU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）</a:t>
            </a:r>
            <a:endParaRPr kumimoji="1" lang="zh-CN" altLang="en-US" sz="2400" dirty="0">
              <a:latin typeface="Times New Roman" pitchFamily="18" charset="0"/>
            </a:endParaRPr>
          </a:p>
          <a:p>
            <a:pPr algn="just"/>
            <a:r>
              <a:rPr kumimoji="1" lang="zh-CN" altLang="en-US" sz="2400" dirty="0">
                <a:latin typeface="Times New Roman" pitchFamily="18" charset="0"/>
              </a:rPr>
              <a:t>          </a:t>
            </a:r>
          </a:p>
          <a:p>
            <a:pPr algn="just"/>
            <a:r>
              <a:rPr kumimoji="1" lang="zh-CN" altLang="en-US" sz="2400" dirty="0">
                <a:latin typeface="Times New Roman" pitchFamily="18" charset="0"/>
              </a:rPr>
              <a:t>  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长格式：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IN  AL, PORT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（字节）</a:t>
            </a: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                    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IN  AX, PORT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（字）</a:t>
            </a: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                    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IN   EAX,  PORT    (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双字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kumimoji="1" lang="zh-CN" altLang="en-US" sz="2400" b="1" dirty="0">
                <a:latin typeface="Times New Roman" pitchFamily="18" charset="0"/>
              </a:rPr>
              <a:t>执行操作：</a:t>
            </a:r>
            <a:r>
              <a:rPr kumimoji="1" lang="en-US" altLang="zh-CN" sz="2400" b="1" dirty="0">
                <a:latin typeface="Times New Roman" pitchFamily="18" charset="0"/>
              </a:rPr>
              <a:t>(AL) 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 dirty="0">
                <a:latin typeface="Times New Roman" pitchFamily="18" charset="0"/>
              </a:rPr>
              <a:t>  (PORT)                 </a:t>
            </a:r>
            <a:r>
              <a:rPr kumimoji="1" lang="zh-CN" altLang="en-US" sz="2400" b="1" dirty="0">
                <a:latin typeface="Times New Roman" pitchFamily="18" charset="0"/>
              </a:rPr>
              <a:t>（字节）</a:t>
            </a:r>
          </a:p>
          <a:p>
            <a:pPr algn="just"/>
            <a:r>
              <a:rPr kumimoji="1" lang="zh-CN" altLang="en-US" sz="2400" b="1" dirty="0">
                <a:latin typeface="Times New Roman" pitchFamily="18" charset="0"/>
              </a:rPr>
              <a:t>                         </a:t>
            </a:r>
            <a:r>
              <a:rPr kumimoji="1" lang="en-US" altLang="zh-CN" sz="2400" b="1" dirty="0">
                <a:latin typeface="Times New Roman" pitchFamily="18" charset="0"/>
              </a:rPr>
              <a:t>(AX) 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  </a:t>
            </a:r>
            <a:r>
              <a:rPr kumimoji="1" lang="en-US" altLang="zh-CN" sz="2400" b="1" dirty="0">
                <a:latin typeface="Times New Roman" pitchFamily="18" charset="0"/>
              </a:rPr>
              <a:t>(PORT+1,  PORT)</a:t>
            </a:r>
            <a:r>
              <a:rPr kumimoji="1" lang="zh-CN" altLang="en-US" sz="2400" b="1" dirty="0">
                <a:latin typeface="Times New Roman" pitchFamily="18" charset="0"/>
              </a:rPr>
              <a:t>（字）</a:t>
            </a:r>
          </a:p>
          <a:p>
            <a:pPr algn="just"/>
            <a:r>
              <a:rPr kumimoji="1" lang="zh-CN" altLang="en-US" sz="2400" b="1" dirty="0">
                <a:latin typeface="Times New Roman" pitchFamily="18" charset="0"/>
              </a:rPr>
              <a:t>                        </a:t>
            </a:r>
            <a:r>
              <a:rPr kumimoji="1"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(EAX) </a:t>
            </a:r>
            <a:r>
              <a:rPr kumimoji="1"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  </a:t>
            </a:r>
            <a:r>
              <a:rPr kumimoji="1"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(PORT+3, PORT+2, PORT+1,  PORT)    </a:t>
            </a:r>
            <a:r>
              <a:rPr kumimoji="1" lang="zh-CN" altLang="en-US" sz="24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（双字）</a:t>
            </a:r>
          </a:p>
          <a:p>
            <a:pPr algn="just"/>
            <a:endParaRPr kumimoji="1" lang="zh-CN" altLang="en-US" sz="2400" b="1" dirty="0">
              <a:latin typeface="Times New Roman" pitchFamily="18" charset="0"/>
            </a:endParaRPr>
          </a:p>
          <a:p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      短格式：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IN  AL, DX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（字节）</a:t>
            </a:r>
          </a:p>
          <a:p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                    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IN  AX, DX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（字）</a:t>
            </a:r>
          </a:p>
          <a:p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                    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IN  EAX,  DX (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双字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</a:p>
          <a:p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      </a:t>
            </a:r>
            <a:r>
              <a:rPr kumimoji="1" lang="zh-CN" altLang="en-US" sz="2400" b="1" dirty="0">
                <a:latin typeface="Times New Roman" pitchFamily="18" charset="0"/>
              </a:rPr>
              <a:t>执行操作：</a:t>
            </a:r>
            <a:r>
              <a:rPr kumimoji="1" lang="en-US" altLang="zh-CN" sz="2400" b="1" dirty="0">
                <a:latin typeface="Times New Roman" pitchFamily="18" charset="0"/>
              </a:rPr>
              <a:t>(AL) 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  ( (</a:t>
            </a:r>
            <a:r>
              <a:rPr kumimoji="1" lang="en-US" altLang="zh-CN" sz="2400" b="1" dirty="0">
                <a:latin typeface="Times New Roman" pitchFamily="18" charset="0"/>
              </a:rPr>
              <a:t>DX) )               </a:t>
            </a:r>
            <a:r>
              <a:rPr kumimoji="1" lang="zh-CN" altLang="en-US" sz="2400" b="1" dirty="0">
                <a:latin typeface="Times New Roman" pitchFamily="18" charset="0"/>
              </a:rPr>
              <a:t>（字节）</a:t>
            </a:r>
          </a:p>
          <a:p>
            <a:r>
              <a:rPr kumimoji="1" lang="zh-CN" altLang="en-US" sz="2400" b="1" dirty="0">
                <a:latin typeface="Times New Roman" pitchFamily="18" charset="0"/>
              </a:rPr>
              <a:t>                          </a:t>
            </a:r>
            <a:r>
              <a:rPr kumimoji="1" lang="en-US" altLang="zh-CN" sz="2400" b="1" dirty="0">
                <a:latin typeface="Times New Roman" pitchFamily="18" charset="0"/>
              </a:rPr>
              <a:t>(AX) 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  ( (</a:t>
            </a:r>
            <a:r>
              <a:rPr kumimoji="1" lang="en-US" altLang="zh-CN" sz="2400" b="1" dirty="0">
                <a:latin typeface="Times New Roman" pitchFamily="18" charset="0"/>
              </a:rPr>
              <a:t>DX)+1,  (DX) )</a:t>
            </a:r>
            <a:r>
              <a:rPr kumimoji="1" lang="zh-CN" altLang="en-US" sz="2400" b="1" dirty="0">
                <a:latin typeface="Times New Roman" pitchFamily="18" charset="0"/>
              </a:rPr>
              <a:t>（字）</a:t>
            </a:r>
            <a:r>
              <a:rPr kumimoji="1" lang="zh-CN" altLang="en-US" sz="2400" dirty="0">
                <a:latin typeface="Times New Roman" pitchFamily="18" charset="0"/>
              </a:rPr>
              <a:t>  </a:t>
            </a:r>
          </a:p>
          <a:p>
            <a:r>
              <a:rPr kumimoji="1" lang="zh-CN" altLang="en-US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                          </a:t>
            </a:r>
            <a:r>
              <a:rPr kumimoji="1"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(EAX)</a:t>
            </a:r>
            <a:r>
              <a:rPr kumimoji="1"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  ((</a:t>
            </a:r>
            <a:r>
              <a:rPr kumimoji="1"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DX)+3,  (DX)+2, </a:t>
            </a:r>
            <a:r>
              <a:rPr kumimoji="1"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kumimoji="1"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DX)+1,  (DX) )</a:t>
            </a:r>
            <a:r>
              <a:rPr kumimoji="1"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26DD989-E446-4709-A47B-79C066E6F569}" type="slidenum">
              <a:rPr lang="zh-CN" altLang="en-US" smtClean="0"/>
              <a:pPr eaLnBrk="1" hangingPunct="1"/>
              <a:t>33</a:t>
            </a:fld>
            <a:endParaRPr lang="en-US" altLang="zh-CN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762000" y="533400"/>
            <a:ext cx="77724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(2)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输出指令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OUT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CPU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 I/O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）</a:t>
            </a:r>
            <a:endParaRPr kumimoji="1" lang="zh-CN" altLang="en-US" sz="2400">
              <a:latin typeface="Times New Roman" pitchFamily="18" charset="0"/>
            </a:endParaRPr>
          </a:p>
          <a:p>
            <a:pPr eaLnBrk="0" hangingPunct="0"/>
            <a:endParaRPr kumimoji="1" lang="zh-CN" altLang="en-US" sz="2400">
              <a:latin typeface="Times New Roman" pitchFamily="18" charset="0"/>
            </a:endParaRPr>
          </a:p>
          <a:p>
            <a:pPr eaLnBrk="0" hangingPunct="0"/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长格式：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OUT  PORT, AL 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（字节）</a:t>
            </a:r>
          </a:p>
          <a:p>
            <a:pPr eaLnBrk="0" hangingPunct="0"/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            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OUT  PORT, AX 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（字）</a:t>
            </a:r>
          </a:p>
          <a:p>
            <a:pPr eaLnBrk="0" hangingPunct="0"/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            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OUT PORT ,  EAX    (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双字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)</a:t>
            </a:r>
          </a:p>
          <a:p>
            <a:pPr eaLnBrk="0" hangingPunct="0"/>
            <a:r>
              <a:rPr kumimoji="1" lang="zh-CN" altLang="en-US" sz="2400" b="1">
                <a:latin typeface="Times New Roman" pitchFamily="18" charset="0"/>
              </a:rPr>
              <a:t>执行操作：</a:t>
            </a:r>
            <a:r>
              <a:rPr kumimoji="1" lang="en-US" altLang="zh-CN" sz="2400" b="1">
                <a:latin typeface="Times New Roman" pitchFamily="18" charset="0"/>
              </a:rPr>
              <a:t>(PORT) 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>
                <a:latin typeface="Times New Roman" pitchFamily="18" charset="0"/>
              </a:rPr>
              <a:t>  (AL)                 </a:t>
            </a:r>
            <a:r>
              <a:rPr kumimoji="1" lang="zh-CN" altLang="en-US" sz="2400" b="1">
                <a:latin typeface="Times New Roman" pitchFamily="18" charset="0"/>
              </a:rPr>
              <a:t>（字节）</a:t>
            </a:r>
          </a:p>
          <a:p>
            <a:pPr eaLnBrk="0" hangingPunct="0"/>
            <a:r>
              <a:rPr kumimoji="1" lang="zh-CN" altLang="en-US" sz="2400" b="1">
                <a:latin typeface="Times New Roman" pitchFamily="18" charset="0"/>
              </a:rPr>
              <a:t>                    </a:t>
            </a:r>
            <a:r>
              <a:rPr kumimoji="1" lang="en-US" altLang="zh-CN" sz="2400" b="1">
                <a:latin typeface="Times New Roman" pitchFamily="18" charset="0"/>
              </a:rPr>
              <a:t>(PORT+1, PORT) 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>
                <a:latin typeface="Times New Roman" pitchFamily="18" charset="0"/>
              </a:rPr>
              <a:t>  (AX)</a:t>
            </a:r>
            <a:r>
              <a:rPr kumimoji="1" lang="zh-CN" altLang="en-US" sz="2400" b="1">
                <a:latin typeface="Times New Roman" pitchFamily="18" charset="0"/>
              </a:rPr>
              <a:t>（字）</a:t>
            </a:r>
          </a:p>
          <a:p>
            <a:pPr eaLnBrk="0" hangingPunct="0"/>
            <a:r>
              <a:rPr kumimoji="1" lang="zh-CN" altLang="en-US" sz="2400" b="1">
                <a:latin typeface="Times New Roman" pitchFamily="18" charset="0"/>
              </a:rPr>
              <a:t>                   </a:t>
            </a:r>
            <a:r>
              <a:rPr kumimoji="1" lang="en-US" altLang="zh-CN" sz="2400" b="1">
                <a:latin typeface="Times New Roman" pitchFamily="18" charset="0"/>
              </a:rPr>
              <a:t>(PORT+3, PORT+2, PORT+1,  PORT)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 </a:t>
            </a:r>
            <a:r>
              <a:rPr kumimoji="1" lang="en-US" altLang="zh-CN" sz="2400" b="1">
                <a:latin typeface="Times New Roman" pitchFamily="18" charset="0"/>
              </a:rPr>
              <a:t>(EAX)   </a:t>
            </a:r>
            <a:r>
              <a:rPr kumimoji="1" lang="zh-CN" altLang="en-US" sz="2400" b="1">
                <a:latin typeface="Times New Roman" pitchFamily="18" charset="0"/>
              </a:rPr>
              <a:t>（双字）</a:t>
            </a:r>
          </a:p>
          <a:p>
            <a:pPr eaLnBrk="0" hangingPunct="0"/>
            <a:endParaRPr kumimoji="1" lang="zh-CN" altLang="en-US" sz="2400" b="1">
              <a:latin typeface="Times New Roman" pitchFamily="18" charset="0"/>
            </a:endParaRPr>
          </a:p>
          <a:p>
            <a:pPr eaLnBrk="0" hangingPunct="0"/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短格式：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OUT  DX, AL 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（字节）</a:t>
            </a:r>
          </a:p>
          <a:p>
            <a:pPr eaLnBrk="0" hangingPunct="0"/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            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OUT  DX, AX 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（字）</a:t>
            </a:r>
          </a:p>
          <a:p>
            <a:pPr eaLnBrk="0" hangingPunct="0"/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            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OUT DX,  EAX    (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双字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)</a:t>
            </a:r>
          </a:p>
          <a:p>
            <a:pPr eaLnBrk="0" hangingPunct="0"/>
            <a:r>
              <a:rPr kumimoji="1" lang="zh-CN" altLang="en-US" sz="2400" b="1">
                <a:latin typeface="Times New Roman" pitchFamily="18" charset="0"/>
              </a:rPr>
              <a:t>执行操作：</a:t>
            </a:r>
            <a:r>
              <a:rPr kumimoji="1" lang="en-US" altLang="zh-CN" sz="2400" b="1">
                <a:latin typeface="Times New Roman" pitchFamily="18" charset="0"/>
              </a:rPr>
              <a:t>( (DX) ) 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>
                <a:latin typeface="Times New Roman" pitchFamily="18" charset="0"/>
              </a:rPr>
              <a:t>  (AL)               </a:t>
            </a:r>
            <a:r>
              <a:rPr kumimoji="1" lang="zh-CN" altLang="en-US" sz="2400" b="1">
                <a:latin typeface="Times New Roman" pitchFamily="18" charset="0"/>
              </a:rPr>
              <a:t>（字节）</a:t>
            </a:r>
          </a:p>
          <a:p>
            <a:pPr eaLnBrk="0" hangingPunct="0"/>
            <a:r>
              <a:rPr kumimoji="1" lang="zh-CN" altLang="en-US" sz="2400" b="1">
                <a:latin typeface="Times New Roman" pitchFamily="18" charset="0"/>
              </a:rPr>
              <a:t>                    </a:t>
            </a:r>
            <a:r>
              <a:rPr kumimoji="1" lang="en-US" altLang="zh-CN" sz="2400" b="1">
                <a:latin typeface="Times New Roman" pitchFamily="18" charset="0"/>
              </a:rPr>
              <a:t>( (DX)+1, (DX) ) 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>
                <a:latin typeface="Times New Roman" pitchFamily="18" charset="0"/>
              </a:rPr>
              <a:t>  (AX)</a:t>
            </a:r>
            <a:r>
              <a:rPr kumimoji="1" lang="zh-CN" altLang="en-US" sz="2400" b="1">
                <a:latin typeface="Times New Roman" pitchFamily="18" charset="0"/>
              </a:rPr>
              <a:t>（字）</a:t>
            </a:r>
          </a:p>
          <a:p>
            <a:pPr eaLnBrk="0" hangingPunct="0"/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                   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((</a:t>
            </a:r>
            <a:r>
              <a:rPr kumimoji="1" lang="en-US" altLang="zh-CN" sz="2400" b="1">
                <a:latin typeface="Times New Roman" pitchFamily="18" charset="0"/>
              </a:rPr>
              <a:t>DX)+3,  (DX)+2,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 (</a:t>
            </a:r>
            <a:r>
              <a:rPr kumimoji="1" lang="en-US" altLang="zh-CN" sz="2400" b="1">
                <a:latin typeface="Times New Roman" pitchFamily="18" charset="0"/>
              </a:rPr>
              <a:t>DX)+1,  (DX) )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 </a:t>
            </a:r>
            <a:r>
              <a:rPr kumimoji="1" lang="en-US" altLang="zh-CN" sz="2400" b="1">
                <a:latin typeface="Times New Roman" pitchFamily="18" charset="0"/>
              </a:rPr>
              <a:t>(EAX)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9A9E2E1-715F-4EF5-8313-E03592B3EC68}" type="slidenum">
              <a:rPr lang="zh-CN" altLang="en-US" smtClean="0"/>
              <a:pPr eaLnBrk="1" hangingPunct="1"/>
              <a:t>34</a:t>
            </a:fld>
            <a:endParaRPr lang="en-US" altLang="zh-CN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305800" cy="587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注意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:   </a:t>
            </a:r>
          </a:p>
          <a:p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不影响标志位</a:t>
            </a:r>
          </a:p>
          <a:p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*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前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256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个端口号</a:t>
            </a:r>
            <a:r>
              <a:rPr kumimoji="1" lang="en-US" altLang="zh-CN" sz="2400" b="1">
                <a:latin typeface="Times New Roman" pitchFamily="18" charset="0"/>
              </a:rPr>
              <a:t>00H~FFH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可直接在指令中指定（长格式）</a:t>
            </a:r>
          </a:p>
          <a:p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如果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端口号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 </a:t>
            </a:r>
            <a:r>
              <a:rPr kumimoji="1" lang="en-US" altLang="zh-CN" sz="2400" b="1">
                <a:latin typeface="Times New Roman" pitchFamily="18" charset="0"/>
              </a:rPr>
              <a:t>256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端口号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DX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（短格式）</a:t>
            </a:r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例：    </a:t>
            </a:r>
            <a:r>
              <a:rPr kumimoji="1" lang="en-US" altLang="zh-CN" sz="2400" b="1">
                <a:latin typeface="Times New Roman" pitchFamily="18" charset="0"/>
              </a:rPr>
              <a:t>IN  AX, 28H          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</a:rPr>
              <a:t>;   MOV  DX, 28H</a:t>
            </a:r>
          </a:p>
          <a:p>
            <a:pPr algn="just"/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</a:rPr>
              <a:t>                                                    ;   IN  AX, DX</a:t>
            </a:r>
          </a:p>
          <a:p>
            <a:pPr algn="just"/>
            <a:r>
              <a:rPr kumimoji="1" lang="en-US" altLang="zh-CN" sz="2400" b="1">
                <a:latin typeface="Times New Roman" pitchFamily="18" charset="0"/>
              </a:rPr>
              <a:t>            MOV  DATA_WORD, AX</a:t>
            </a:r>
          </a:p>
          <a:p>
            <a:pPr algn="just"/>
            <a:endParaRPr kumimoji="1" lang="en-US" altLang="zh-CN" sz="2400" b="1">
              <a:latin typeface="Times New Roman" pitchFamily="18" charset="0"/>
            </a:endParaRPr>
          </a:p>
          <a:p>
            <a:pPr algn="just"/>
            <a:r>
              <a:rPr kumimoji="1" lang="zh-CN" altLang="zh-CN" sz="2400" b="1">
                <a:latin typeface="Times New Roman" pitchFamily="18" charset="0"/>
              </a:rPr>
              <a:t>例：    </a:t>
            </a:r>
            <a:r>
              <a:rPr kumimoji="1" lang="en-US" altLang="zh-CN" sz="2400" b="1">
                <a:latin typeface="Times New Roman" pitchFamily="18" charset="0"/>
              </a:rPr>
              <a:t>MOV  DX, 3FCH                   </a:t>
            </a:r>
            <a:r>
              <a:rPr kumimoji="1" lang="zh-CN" altLang="en-US" sz="2400" b="1">
                <a:latin typeface="Times New Roman" pitchFamily="18" charset="0"/>
              </a:rPr>
              <a:t>例：</a:t>
            </a:r>
            <a:r>
              <a:rPr kumimoji="1" lang="en-US" altLang="zh-CN" sz="2400" b="1">
                <a:latin typeface="Times New Roman" pitchFamily="18" charset="0"/>
              </a:rPr>
              <a:t>OUT  5, AL</a:t>
            </a:r>
          </a:p>
          <a:p>
            <a:pPr algn="just"/>
            <a:r>
              <a:rPr kumimoji="1" lang="en-US" altLang="zh-CN" sz="2400" b="1">
                <a:latin typeface="Times New Roman" pitchFamily="18" charset="0"/>
              </a:rPr>
              <a:t>            IN  AX, DX</a:t>
            </a:r>
          </a:p>
          <a:p>
            <a:pPr algn="just"/>
            <a:endParaRPr kumimoji="1" lang="en-US" altLang="zh-CN" sz="2400" b="1">
              <a:latin typeface="Times New Roman" pitchFamily="18" charset="0"/>
            </a:endParaRPr>
          </a:p>
          <a:p>
            <a:r>
              <a:rPr kumimoji="1" lang="zh-CN" altLang="en-US" sz="2400" b="1">
                <a:latin typeface="Times New Roman" pitchFamily="18" charset="0"/>
              </a:rPr>
              <a:t>例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  <a:r>
              <a:rPr kumimoji="1" lang="zh-CN" altLang="en-US" sz="2400" b="1">
                <a:latin typeface="Times New Roman" pitchFamily="18" charset="0"/>
              </a:rPr>
              <a:t>测试某状态寄存器（端口号</a:t>
            </a:r>
            <a:r>
              <a:rPr kumimoji="1" lang="en-US" altLang="zh-CN" sz="2400" b="1">
                <a:latin typeface="Times New Roman" pitchFamily="18" charset="0"/>
              </a:rPr>
              <a:t>27H</a:t>
            </a:r>
            <a:r>
              <a:rPr kumimoji="1" lang="zh-CN" altLang="en-US" sz="2400" b="1">
                <a:latin typeface="Times New Roman" pitchFamily="18" charset="0"/>
              </a:rPr>
              <a:t>）的第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位是否为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               IN        AL, 27H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               TEST   AL, 00000100B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               JNZ     ERROR            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;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zh-CN" altLang="zh-CN" sz="2000"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zh-CN" altLang="zh-CN" sz="2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zh-CN" sz="2000">
                <a:latin typeface="楷体_GB2312" pitchFamily="49" charset="-122"/>
                <a:ea typeface="楷体_GB2312" pitchFamily="49" charset="-122"/>
              </a:rPr>
              <a:t>位为</a:t>
            </a:r>
            <a:r>
              <a:rPr kumimoji="1" lang="zh-CN" altLang="zh-CN" sz="2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zh-CN" sz="2000">
                <a:latin typeface="楷体_GB2312" pitchFamily="49" charset="-122"/>
                <a:ea typeface="楷体_GB2312" pitchFamily="49" charset="-122"/>
              </a:rPr>
              <a:t>，转到</a:t>
            </a:r>
            <a:r>
              <a:rPr kumimoji="1" lang="en-US" altLang="zh-CN" sz="2000">
                <a:latin typeface="Times New Roman" pitchFamily="18" charset="0"/>
                <a:ea typeface="楷体_GB2312" pitchFamily="49" charset="-122"/>
              </a:rPr>
              <a:t>ERROR</a:t>
            </a:r>
            <a:r>
              <a:rPr kumimoji="1" lang="zh-CN" altLang="zh-CN" sz="2000">
                <a:latin typeface="楷体_GB2312" pitchFamily="49" charset="-122"/>
                <a:ea typeface="楷体_GB2312" pitchFamily="49" charset="-122"/>
              </a:rPr>
              <a:t>处理</a:t>
            </a:r>
            <a:endParaRPr kumimoji="1" lang="zh-CN" altLang="en-US" sz="20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F56099E-F58D-42F9-92C9-489275C800E9}" type="slidenum">
              <a:rPr lang="zh-CN" altLang="en-US" smtClean="0"/>
              <a:pPr eaLnBrk="1" hangingPunct="1"/>
              <a:t>35</a:t>
            </a:fld>
            <a:endParaRPr lang="en-US" altLang="zh-CN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838200" y="4572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400" b="1">
                <a:latin typeface="Times New Roman" pitchFamily="18" charset="0"/>
              </a:rPr>
              <a:t>例 </a:t>
            </a:r>
            <a:r>
              <a:rPr kumimoji="1" lang="en-US" altLang="zh-CN" sz="2400" b="1">
                <a:latin typeface="Times New Roman" pitchFamily="18" charset="0"/>
              </a:rPr>
              <a:t>8.1	Sound</a:t>
            </a:r>
            <a:r>
              <a:rPr kumimoji="1" lang="zh-CN" altLang="en-US" sz="2400" b="1">
                <a:latin typeface="Times New Roman" pitchFamily="18" charset="0"/>
              </a:rPr>
              <a:t>程序  </a:t>
            </a:r>
            <a:r>
              <a:rPr kumimoji="1" lang="en-US" altLang="zh-CN" sz="2400" b="1">
                <a:latin typeface="Times New Roman" pitchFamily="18" charset="0"/>
              </a:rPr>
              <a:t>( page 204 )</a:t>
            </a:r>
            <a:endParaRPr kumimoji="1" lang="en-US" altLang="zh-CN" sz="2400">
              <a:latin typeface="宋体" pitchFamily="2" charset="-122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838200" y="2971800"/>
            <a:ext cx="37417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400">
                <a:solidFill>
                  <a:srgbClr val="996633"/>
                </a:solidFill>
                <a:latin typeface="Lucida Sans Unicode" pitchFamily="34" charset="0"/>
              </a:rPr>
              <a:t>           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mov   dx, 100</a:t>
            </a:r>
            <a:endParaRPr kumimoji="1" lang="en-US" altLang="zh-CN" sz="2400" b="1" i="1">
              <a:latin typeface="Times New Roman" pitchFamily="18" charset="0"/>
            </a:endParaRPr>
          </a:p>
          <a:p>
            <a:r>
              <a:rPr kumimoji="1" lang="en-US" altLang="zh-CN" sz="2400" b="1" i="1">
                <a:latin typeface="Times New Roman" pitchFamily="18" charset="0"/>
              </a:rPr>
              <a:t>              </a:t>
            </a:r>
            <a:r>
              <a:rPr kumimoji="1" lang="en-US" altLang="zh-CN" sz="2400" b="1" i="1">
                <a:solidFill>
                  <a:srgbClr val="7030A0"/>
                </a:solidFill>
                <a:latin typeface="Times New Roman" pitchFamily="18" charset="0"/>
              </a:rPr>
              <a:t>in       al, 61h</a:t>
            </a:r>
          </a:p>
          <a:p>
            <a:r>
              <a:rPr kumimoji="1" lang="en-US" altLang="zh-CN" sz="2400" b="1" i="1">
                <a:latin typeface="Times New Roman" pitchFamily="18" charset="0"/>
              </a:rPr>
              <a:t>              and    al, 11111100b</a:t>
            </a:r>
          </a:p>
          <a:p>
            <a:r>
              <a:rPr kumimoji="1" lang="en-US" altLang="zh-CN" sz="2400" b="1" i="1">
                <a:latin typeface="Times New Roman" pitchFamily="18" charset="0"/>
              </a:rPr>
              <a:t>sound:   xor     al, 2</a:t>
            </a:r>
          </a:p>
          <a:p>
            <a:r>
              <a:rPr kumimoji="1" lang="en-US" altLang="zh-CN" sz="2400" b="1" i="1">
                <a:latin typeface="Times New Roman" pitchFamily="18" charset="0"/>
              </a:rPr>
              <a:t>              </a:t>
            </a:r>
            <a:r>
              <a:rPr kumimoji="1" lang="en-US" altLang="zh-CN" sz="2400" b="1" i="1">
                <a:solidFill>
                  <a:srgbClr val="7030A0"/>
                </a:solidFill>
                <a:latin typeface="Times New Roman" pitchFamily="18" charset="0"/>
              </a:rPr>
              <a:t>out     61h, al</a:t>
            </a:r>
          </a:p>
          <a:p>
            <a:r>
              <a:rPr kumimoji="1" lang="en-US" altLang="zh-CN" sz="2400" b="1" i="1">
                <a:latin typeface="Times New Roman" pitchFamily="18" charset="0"/>
              </a:rPr>
              <a:t>              mov    cx, 140h</a:t>
            </a:r>
          </a:p>
          <a:p>
            <a:r>
              <a:rPr kumimoji="1" lang="en-US" altLang="zh-CN" sz="2400" b="1" i="1">
                <a:latin typeface="Times New Roman" pitchFamily="18" charset="0"/>
              </a:rPr>
              <a:t>wait1:    loop    wait1</a:t>
            </a:r>
          </a:p>
          <a:p>
            <a:r>
              <a:rPr kumimoji="1" lang="en-US" altLang="zh-CN" sz="2400" b="1" i="1">
                <a:latin typeface="Times New Roman" pitchFamily="18" charset="0"/>
              </a:rPr>
              <a:t>              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dec     dx</a:t>
            </a:r>
          </a:p>
          <a:p>
            <a:r>
              <a:rPr kumimoji="1" lang="en-US" altLang="zh-CN" sz="2400" b="1" i="1">
                <a:latin typeface="Times New Roman" pitchFamily="18" charset="0"/>
              </a:rPr>
              <a:t>              jne      sound</a:t>
            </a:r>
          </a:p>
        </p:txBody>
      </p:sp>
      <p:grpSp>
        <p:nvGrpSpPr>
          <p:cNvPr id="35845" name="Group 4"/>
          <p:cNvGrpSpPr>
            <a:grpSpLocks/>
          </p:cNvGrpSpPr>
          <p:nvPr/>
        </p:nvGrpSpPr>
        <p:grpSpPr bwMode="auto">
          <a:xfrm>
            <a:off x="1905000" y="1524000"/>
            <a:ext cx="2438400" cy="381000"/>
            <a:chOff x="1584" y="960"/>
            <a:chExt cx="1536" cy="240"/>
          </a:xfrm>
        </p:grpSpPr>
        <p:sp>
          <p:nvSpPr>
            <p:cNvPr id="35883" name="Rectangle 5"/>
            <p:cNvSpPr>
              <a:spLocks noChangeArrowheads="1"/>
            </p:cNvSpPr>
            <p:nvPr/>
          </p:nvSpPr>
          <p:spPr bwMode="auto">
            <a:xfrm>
              <a:off x="1584" y="960"/>
              <a:ext cx="384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84" name="Rectangle 6"/>
            <p:cNvSpPr>
              <a:spLocks noChangeArrowheads="1"/>
            </p:cNvSpPr>
            <p:nvPr/>
          </p:nvSpPr>
          <p:spPr bwMode="auto">
            <a:xfrm>
              <a:off x="2352" y="960"/>
              <a:ext cx="384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85" name="Rectangle 7"/>
            <p:cNvSpPr>
              <a:spLocks noChangeArrowheads="1"/>
            </p:cNvSpPr>
            <p:nvPr/>
          </p:nvSpPr>
          <p:spPr bwMode="auto">
            <a:xfrm>
              <a:off x="2736" y="960"/>
              <a:ext cx="384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86" name="Rectangle 8"/>
            <p:cNvSpPr>
              <a:spLocks noChangeArrowheads="1"/>
            </p:cNvSpPr>
            <p:nvPr/>
          </p:nvSpPr>
          <p:spPr bwMode="auto">
            <a:xfrm>
              <a:off x="1968" y="960"/>
              <a:ext cx="384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846" name="Group 9"/>
          <p:cNvGrpSpPr>
            <a:grpSpLocks/>
          </p:cNvGrpSpPr>
          <p:nvPr/>
        </p:nvGrpSpPr>
        <p:grpSpPr bwMode="auto">
          <a:xfrm>
            <a:off x="4343400" y="1524000"/>
            <a:ext cx="2438400" cy="381000"/>
            <a:chOff x="1584" y="960"/>
            <a:chExt cx="1536" cy="240"/>
          </a:xfrm>
        </p:grpSpPr>
        <p:sp>
          <p:nvSpPr>
            <p:cNvPr id="35879" name="Rectangle 10"/>
            <p:cNvSpPr>
              <a:spLocks noChangeArrowheads="1"/>
            </p:cNvSpPr>
            <p:nvPr/>
          </p:nvSpPr>
          <p:spPr bwMode="auto">
            <a:xfrm>
              <a:off x="1584" y="960"/>
              <a:ext cx="384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80" name="Rectangle 11"/>
            <p:cNvSpPr>
              <a:spLocks noChangeArrowheads="1"/>
            </p:cNvSpPr>
            <p:nvPr/>
          </p:nvSpPr>
          <p:spPr bwMode="auto">
            <a:xfrm>
              <a:off x="2352" y="960"/>
              <a:ext cx="384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2736" y="960"/>
              <a:ext cx="384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82" name="Rectangle 13"/>
            <p:cNvSpPr>
              <a:spLocks noChangeArrowheads="1"/>
            </p:cNvSpPr>
            <p:nvPr/>
          </p:nvSpPr>
          <p:spPr bwMode="auto">
            <a:xfrm>
              <a:off x="1968" y="960"/>
              <a:ext cx="384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47" name="Text Box 14"/>
          <p:cNvSpPr txBox="1">
            <a:spLocks noChangeArrowheads="1"/>
          </p:cNvSpPr>
          <p:nvPr/>
        </p:nvSpPr>
        <p:spPr bwMode="auto">
          <a:xfrm>
            <a:off x="1981200" y="990600"/>
            <a:ext cx="233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设备控制寄存器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5848" name="Text Box 15"/>
          <p:cNvSpPr txBox="1">
            <a:spLocks noChangeArrowheads="1"/>
          </p:cNvSpPr>
          <p:nvPr/>
        </p:nvSpPr>
        <p:spPr bwMode="auto">
          <a:xfrm>
            <a:off x="838200" y="1524000"/>
            <a:ext cx="1146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</a:rPr>
              <a:t>端口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</a:rPr>
              <a:t>61H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5849" name="Text Box 16"/>
          <p:cNvSpPr txBox="1">
            <a:spLocks noChangeArrowheads="1"/>
          </p:cNvSpPr>
          <p:nvPr/>
        </p:nvSpPr>
        <p:spPr bwMode="auto">
          <a:xfrm>
            <a:off x="5562600" y="15240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1 / 0     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5850" name="AutoShape 17"/>
          <p:cNvSpPr>
            <a:spLocks/>
          </p:cNvSpPr>
          <p:nvPr/>
        </p:nvSpPr>
        <p:spPr bwMode="auto">
          <a:xfrm rot="-5400000">
            <a:off x="3619500" y="266700"/>
            <a:ext cx="228600" cy="36576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851" name="Text Box 18"/>
          <p:cNvSpPr txBox="1">
            <a:spLocks noChangeArrowheads="1"/>
          </p:cNvSpPr>
          <p:nvPr/>
        </p:nvSpPr>
        <p:spPr bwMode="auto">
          <a:xfrm>
            <a:off x="2514600" y="2209800"/>
            <a:ext cx="2346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  控制其它外部设备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5852" name="Text Box 19"/>
          <p:cNvSpPr txBox="1">
            <a:spLocks noChangeArrowheads="1"/>
          </p:cNvSpPr>
          <p:nvPr/>
        </p:nvSpPr>
        <p:spPr bwMode="auto">
          <a:xfrm>
            <a:off x="6096000" y="2667000"/>
            <a:ext cx="501650" cy="6127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与门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5853" name="Text Box 20"/>
          <p:cNvSpPr txBox="1">
            <a:spLocks noChangeArrowheads="1"/>
          </p:cNvSpPr>
          <p:nvPr/>
        </p:nvSpPr>
        <p:spPr bwMode="auto">
          <a:xfrm>
            <a:off x="6902450" y="2743200"/>
            <a:ext cx="963613" cy="409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放大器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5854" name="Line 21"/>
          <p:cNvSpPr>
            <a:spLocks noChangeShapeType="1"/>
          </p:cNvSpPr>
          <p:nvPr/>
        </p:nvSpPr>
        <p:spPr bwMode="auto">
          <a:xfrm>
            <a:off x="5867400" y="1905000"/>
            <a:ext cx="0" cy="1066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855" name="Line 22"/>
          <p:cNvSpPr>
            <a:spLocks noChangeShapeType="1"/>
          </p:cNvSpPr>
          <p:nvPr/>
        </p:nvSpPr>
        <p:spPr bwMode="auto">
          <a:xfrm>
            <a:off x="5867400" y="29718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6" name="Line 23"/>
          <p:cNvSpPr>
            <a:spLocks noChangeShapeType="1"/>
          </p:cNvSpPr>
          <p:nvPr/>
        </p:nvSpPr>
        <p:spPr bwMode="auto">
          <a:xfrm>
            <a:off x="6602413" y="29718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5857" name="Group 24"/>
          <p:cNvGrpSpPr>
            <a:grpSpLocks/>
          </p:cNvGrpSpPr>
          <p:nvPr/>
        </p:nvGrpSpPr>
        <p:grpSpPr bwMode="auto">
          <a:xfrm>
            <a:off x="8229600" y="2713038"/>
            <a:ext cx="228600" cy="533400"/>
            <a:chOff x="4272" y="2688"/>
            <a:chExt cx="144" cy="336"/>
          </a:xfrm>
        </p:grpSpPr>
        <p:sp>
          <p:nvSpPr>
            <p:cNvPr id="35877" name="Rectangle 25"/>
            <p:cNvSpPr>
              <a:spLocks noChangeArrowheads="1"/>
            </p:cNvSpPr>
            <p:nvPr/>
          </p:nvSpPr>
          <p:spPr bwMode="auto">
            <a:xfrm>
              <a:off x="4272" y="2784"/>
              <a:ext cx="48" cy="14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8" name="AutoShape 26"/>
            <p:cNvSpPr>
              <a:spLocks noChangeArrowheads="1"/>
            </p:cNvSpPr>
            <p:nvPr/>
          </p:nvSpPr>
          <p:spPr bwMode="auto">
            <a:xfrm rot="5400000">
              <a:off x="4200" y="2808"/>
              <a:ext cx="336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58" name="Line 27"/>
          <p:cNvSpPr>
            <a:spLocks noChangeShapeType="1"/>
          </p:cNvSpPr>
          <p:nvPr/>
        </p:nvSpPr>
        <p:spPr bwMode="auto">
          <a:xfrm>
            <a:off x="7866063" y="2971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5859" name="Group 28"/>
          <p:cNvGrpSpPr>
            <a:grpSpLocks/>
          </p:cNvGrpSpPr>
          <p:nvPr/>
        </p:nvGrpSpPr>
        <p:grpSpPr bwMode="auto">
          <a:xfrm>
            <a:off x="6629400" y="2362200"/>
            <a:ext cx="533400" cy="228600"/>
            <a:chOff x="3648" y="2592"/>
            <a:chExt cx="336" cy="144"/>
          </a:xfrm>
        </p:grpSpPr>
        <p:sp>
          <p:nvSpPr>
            <p:cNvPr id="35864" name="Line 29"/>
            <p:cNvSpPr>
              <a:spLocks noChangeShapeType="1"/>
            </p:cNvSpPr>
            <p:nvPr/>
          </p:nvSpPr>
          <p:spPr bwMode="auto">
            <a:xfrm>
              <a:off x="3648" y="2736"/>
              <a:ext cx="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5" name="Line 30"/>
            <p:cNvSpPr>
              <a:spLocks noChangeShapeType="1"/>
            </p:cNvSpPr>
            <p:nvPr/>
          </p:nvSpPr>
          <p:spPr bwMode="auto">
            <a:xfrm flipV="1">
              <a:off x="3696" y="259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6" name="Line 31"/>
            <p:cNvSpPr>
              <a:spLocks noChangeShapeType="1"/>
            </p:cNvSpPr>
            <p:nvPr/>
          </p:nvSpPr>
          <p:spPr bwMode="auto">
            <a:xfrm flipV="1">
              <a:off x="3744" y="259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7" name="Line 32"/>
            <p:cNvSpPr>
              <a:spLocks noChangeShapeType="1"/>
            </p:cNvSpPr>
            <p:nvPr/>
          </p:nvSpPr>
          <p:spPr bwMode="auto">
            <a:xfrm>
              <a:off x="3696" y="2592"/>
              <a:ext cx="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8" name="Line 33"/>
            <p:cNvSpPr>
              <a:spLocks noChangeShapeType="1"/>
            </p:cNvSpPr>
            <p:nvPr/>
          </p:nvSpPr>
          <p:spPr bwMode="auto">
            <a:xfrm>
              <a:off x="3744" y="2736"/>
              <a:ext cx="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9" name="Line 34"/>
            <p:cNvSpPr>
              <a:spLocks noChangeShapeType="1"/>
            </p:cNvSpPr>
            <p:nvPr/>
          </p:nvSpPr>
          <p:spPr bwMode="auto">
            <a:xfrm>
              <a:off x="3792" y="2592"/>
              <a:ext cx="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0" name="Line 35"/>
            <p:cNvSpPr>
              <a:spLocks noChangeShapeType="1"/>
            </p:cNvSpPr>
            <p:nvPr/>
          </p:nvSpPr>
          <p:spPr bwMode="auto">
            <a:xfrm flipV="1">
              <a:off x="3792" y="259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1" name="Line 36"/>
            <p:cNvSpPr>
              <a:spLocks noChangeShapeType="1"/>
            </p:cNvSpPr>
            <p:nvPr/>
          </p:nvSpPr>
          <p:spPr bwMode="auto">
            <a:xfrm flipV="1">
              <a:off x="3840" y="259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2" name="Line 37"/>
            <p:cNvSpPr>
              <a:spLocks noChangeShapeType="1"/>
            </p:cNvSpPr>
            <p:nvPr/>
          </p:nvSpPr>
          <p:spPr bwMode="auto">
            <a:xfrm>
              <a:off x="3840" y="2736"/>
              <a:ext cx="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3" name="Line 38"/>
            <p:cNvSpPr>
              <a:spLocks noChangeShapeType="1"/>
            </p:cNvSpPr>
            <p:nvPr/>
          </p:nvSpPr>
          <p:spPr bwMode="auto">
            <a:xfrm>
              <a:off x="3936" y="2736"/>
              <a:ext cx="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4" name="Line 39"/>
            <p:cNvSpPr>
              <a:spLocks noChangeShapeType="1"/>
            </p:cNvSpPr>
            <p:nvPr/>
          </p:nvSpPr>
          <p:spPr bwMode="auto">
            <a:xfrm>
              <a:off x="3888" y="2592"/>
              <a:ext cx="4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5" name="Line 40"/>
            <p:cNvSpPr>
              <a:spLocks noChangeShapeType="1"/>
            </p:cNvSpPr>
            <p:nvPr/>
          </p:nvSpPr>
          <p:spPr bwMode="auto">
            <a:xfrm flipV="1">
              <a:off x="3888" y="259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6" name="Line 41"/>
            <p:cNvSpPr>
              <a:spLocks noChangeShapeType="1"/>
            </p:cNvSpPr>
            <p:nvPr/>
          </p:nvSpPr>
          <p:spPr bwMode="auto">
            <a:xfrm flipV="1">
              <a:off x="3936" y="259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860" name="Line 42"/>
          <p:cNvSpPr>
            <a:spLocks noChangeShapeType="1"/>
          </p:cNvSpPr>
          <p:nvPr/>
        </p:nvSpPr>
        <p:spPr bwMode="auto">
          <a:xfrm>
            <a:off x="6477000" y="1905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61" name="Line 43"/>
          <p:cNvSpPr>
            <a:spLocks noChangeShapeType="1"/>
          </p:cNvSpPr>
          <p:nvPr/>
        </p:nvSpPr>
        <p:spPr bwMode="auto">
          <a:xfrm>
            <a:off x="6477000" y="21336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62" name="Text Box 44"/>
          <p:cNvSpPr txBox="1">
            <a:spLocks noChangeArrowheads="1"/>
          </p:cNvSpPr>
          <p:nvPr/>
        </p:nvSpPr>
        <p:spPr bwMode="auto">
          <a:xfrm>
            <a:off x="7010400" y="1905000"/>
            <a:ext cx="1839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号定时器门控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5863" name="Text Box 45"/>
          <p:cNvSpPr txBox="1">
            <a:spLocks noChangeArrowheads="1"/>
          </p:cNvSpPr>
          <p:nvPr/>
        </p:nvSpPr>
        <p:spPr bwMode="auto">
          <a:xfrm>
            <a:off x="5715000" y="114300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1        0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4BDED69-308B-48F3-A87D-7EBBD9218A32}" type="slidenum">
              <a:rPr lang="zh-CN" altLang="en-US" smtClean="0"/>
              <a:pPr eaLnBrk="1" hangingPunct="1"/>
              <a:t>36</a:t>
            </a:fld>
            <a:endParaRPr lang="en-US" altLang="zh-CN"/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762000" y="304800"/>
            <a:ext cx="6400800" cy="6075509"/>
          </a:xfrm>
          <a:prstGeom prst="rect">
            <a:avLst/>
          </a:prstGeom>
          <a:noFill/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400" b="1" dirty="0">
                <a:solidFill>
                  <a:schemeClr val="folHlink"/>
                </a:solidFill>
                <a:latin typeface="Times New Roman" pitchFamily="18" charset="0"/>
              </a:rPr>
              <a:t>(3) 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换码指令：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itchFamily="18" charset="0"/>
              </a:rPr>
              <a:t>XLAT  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itchFamily="18" charset="0"/>
              </a:rPr>
              <a:t>或　</a:t>
            </a:r>
            <a:r>
              <a:rPr kumimoji="1" lang="en-US" altLang="zh-CN" sz="2400" b="1" dirty="0">
                <a:solidFill>
                  <a:schemeClr val="accent2"/>
                </a:solidFill>
                <a:latin typeface="Times New Roman" pitchFamily="18" charset="0"/>
              </a:rPr>
              <a:t>XLAT  OPR</a:t>
            </a:r>
          </a:p>
          <a:p>
            <a:pPr algn="just"/>
            <a:r>
              <a:rPr kumimoji="1" lang="zh-CN" altLang="en-US" sz="2400" b="1" dirty="0">
                <a:latin typeface="Times New Roman" pitchFamily="18" charset="0"/>
              </a:rPr>
              <a:t>执行操作：</a:t>
            </a:r>
          </a:p>
          <a:p>
            <a:pPr algn="just"/>
            <a:r>
              <a:rPr kumimoji="1" lang="zh-CN" altLang="en-US" sz="2400" b="1" dirty="0">
                <a:latin typeface="Times New Roman" pitchFamily="18" charset="0"/>
              </a:rPr>
              <a:t>          </a:t>
            </a:r>
            <a:r>
              <a:rPr kumimoji="1" lang="en-US" altLang="zh-CN" sz="24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位：   </a:t>
            </a:r>
            <a:r>
              <a:rPr kumimoji="1" lang="en-US" altLang="zh-CN" sz="2400" b="1" dirty="0">
                <a:latin typeface="Times New Roman" pitchFamily="18" charset="0"/>
              </a:rPr>
              <a:t>(AL) 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 dirty="0">
                <a:latin typeface="Times New Roman" pitchFamily="18" charset="0"/>
              </a:rPr>
              <a:t>  ( (BX) + (AL) )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       32</a:t>
            </a:r>
            <a:r>
              <a:rPr kumimoji="1" lang="zh-CN" altLang="en-US" sz="2400" b="1" dirty="0">
                <a:latin typeface="Times New Roman" pitchFamily="18" charset="0"/>
              </a:rPr>
              <a:t>位：   </a:t>
            </a:r>
            <a:r>
              <a:rPr kumimoji="1" lang="en-US" altLang="zh-CN" sz="2400" b="1" dirty="0">
                <a:latin typeface="Times New Roman" pitchFamily="18" charset="0"/>
              </a:rPr>
              <a:t>(AL) 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 dirty="0">
                <a:latin typeface="Times New Roman" pitchFamily="18" charset="0"/>
              </a:rPr>
              <a:t>  ( (EBX) + (AL) )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例：</a:t>
            </a:r>
            <a:r>
              <a:rPr kumimoji="1" lang="en-US" altLang="zh-CN" sz="2400" b="1" dirty="0">
                <a:latin typeface="Times New Roman" pitchFamily="18" charset="0"/>
              </a:rPr>
              <a:t>MOV  BX, OFFSET TABLE   </a:t>
            </a:r>
            <a:r>
              <a:rPr kumimoji="1" lang="en-US" altLang="zh-CN" sz="2000" b="1" dirty="0">
                <a:latin typeface="Times New Roman" pitchFamily="18" charset="0"/>
              </a:rPr>
              <a:t>; (BX)=0040H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MOV  AL, 3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XLAT  </a:t>
            </a:r>
            <a:r>
              <a:rPr kumimoji="1" lang="en-US" altLang="zh-CN" sz="2400" b="1" dirty="0">
                <a:solidFill>
                  <a:srgbClr val="7030A0"/>
                </a:solidFill>
                <a:latin typeface="Times New Roman" pitchFamily="18" charset="0"/>
              </a:rPr>
              <a:t>TABLE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</a:t>
            </a:r>
            <a:r>
              <a:rPr kumimoji="1" lang="zh-CN" altLang="en-US" sz="2400" b="1" dirty="0">
                <a:latin typeface="Times New Roman" pitchFamily="18" charset="0"/>
              </a:rPr>
              <a:t>指令执行后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(AL)=33H</a:t>
            </a:r>
          </a:p>
          <a:p>
            <a:endParaRPr kumimoji="1" lang="en-US" altLang="zh-CN" sz="2400" b="1" dirty="0">
              <a:solidFill>
                <a:srgbClr val="FF3300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注意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  <a:p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</a:p>
          <a:p>
            <a:r>
              <a:rPr kumimoji="1" lang="en-US" altLang="zh-CN" sz="24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不影响标志位</a:t>
            </a:r>
          </a:p>
          <a:p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* 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字节表格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长度不超过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256)</a:t>
            </a:r>
          </a:p>
          <a:p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首地址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(BX)</a:t>
            </a:r>
          </a:p>
          <a:p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需转换代码 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 (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AL)</a:t>
            </a:r>
          </a:p>
        </p:txBody>
      </p:sp>
      <p:grpSp>
        <p:nvGrpSpPr>
          <p:cNvPr id="36868" name="Group 3"/>
          <p:cNvGrpSpPr>
            <a:grpSpLocks/>
          </p:cNvGrpSpPr>
          <p:nvPr/>
        </p:nvGrpSpPr>
        <p:grpSpPr bwMode="auto">
          <a:xfrm>
            <a:off x="5105400" y="2667000"/>
            <a:ext cx="3505200" cy="3352800"/>
            <a:chOff x="3264" y="1344"/>
            <a:chExt cx="2208" cy="2112"/>
          </a:xfrm>
        </p:grpSpPr>
        <p:grpSp>
          <p:nvGrpSpPr>
            <p:cNvPr id="36870" name="Group 4"/>
            <p:cNvGrpSpPr>
              <a:grpSpLocks/>
            </p:cNvGrpSpPr>
            <p:nvPr/>
          </p:nvGrpSpPr>
          <p:grpSpPr bwMode="auto">
            <a:xfrm>
              <a:off x="3264" y="1824"/>
              <a:ext cx="2208" cy="1632"/>
              <a:chOff x="3264" y="1344"/>
              <a:chExt cx="2208" cy="1632"/>
            </a:xfrm>
          </p:grpSpPr>
          <p:sp>
            <p:nvSpPr>
              <p:cNvPr id="36876" name="Line 5"/>
              <p:cNvSpPr>
                <a:spLocks noChangeShapeType="1"/>
              </p:cNvSpPr>
              <p:nvPr/>
            </p:nvSpPr>
            <p:spPr bwMode="auto">
              <a:xfrm>
                <a:off x="4080" y="1344"/>
                <a:ext cx="0" cy="16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77" name="Line 6"/>
              <p:cNvSpPr>
                <a:spLocks noChangeShapeType="1"/>
              </p:cNvSpPr>
              <p:nvPr/>
            </p:nvSpPr>
            <p:spPr bwMode="auto">
              <a:xfrm>
                <a:off x="4080" y="1632"/>
                <a:ext cx="72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78" name="Line 7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72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79" name="Line 8"/>
              <p:cNvSpPr>
                <a:spLocks noChangeShapeType="1"/>
              </p:cNvSpPr>
              <p:nvPr/>
            </p:nvSpPr>
            <p:spPr bwMode="auto">
              <a:xfrm>
                <a:off x="4080" y="2112"/>
                <a:ext cx="72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0" name="Line 9"/>
              <p:cNvSpPr>
                <a:spLocks noChangeShapeType="1"/>
              </p:cNvSpPr>
              <p:nvPr/>
            </p:nvSpPr>
            <p:spPr bwMode="auto">
              <a:xfrm>
                <a:off x="4080" y="2352"/>
                <a:ext cx="72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1" name="Line 10"/>
              <p:cNvSpPr>
                <a:spLocks noChangeShapeType="1"/>
              </p:cNvSpPr>
              <p:nvPr/>
            </p:nvSpPr>
            <p:spPr bwMode="auto">
              <a:xfrm>
                <a:off x="4080" y="2592"/>
                <a:ext cx="72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2" name="Line 11"/>
              <p:cNvSpPr>
                <a:spLocks noChangeShapeType="1"/>
              </p:cNvSpPr>
              <p:nvPr/>
            </p:nvSpPr>
            <p:spPr bwMode="auto">
              <a:xfrm>
                <a:off x="4800" y="1344"/>
                <a:ext cx="0" cy="16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3" name="Text Box 12"/>
              <p:cNvSpPr txBox="1">
                <a:spLocks noChangeArrowheads="1"/>
              </p:cNvSpPr>
              <p:nvPr/>
            </p:nvSpPr>
            <p:spPr bwMode="auto">
              <a:xfrm>
                <a:off x="3408" y="1632"/>
                <a:ext cx="19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</a:rPr>
                  <a:t>(BX)  </a:t>
                </a:r>
                <a:r>
                  <a:rPr kumimoji="1" lang="en-US" altLang="zh-CN" sz="2000" b="1">
                    <a:latin typeface="Times New Roman" pitchFamily="18" charset="0"/>
                    <a:sym typeface="Symbol" pitchFamily="18" charset="2"/>
                  </a:rPr>
                  <a:t>      </a:t>
                </a:r>
                <a:r>
                  <a:rPr kumimoji="1" lang="en-US" altLang="zh-CN" sz="2000" b="1">
                    <a:latin typeface="Times New Roman" pitchFamily="18" charset="0"/>
                  </a:rPr>
                  <a:t>30 H       F0040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36884" name="Text Box 13"/>
              <p:cNvSpPr txBox="1">
                <a:spLocks noChangeArrowheads="1"/>
              </p:cNvSpPr>
              <p:nvPr/>
            </p:nvSpPr>
            <p:spPr bwMode="auto">
              <a:xfrm>
                <a:off x="4224" y="1872"/>
                <a:ext cx="11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</a:rPr>
                  <a:t>31 H       F0041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36885" name="Text Box 14"/>
              <p:cNvSpPr txBox="1">
                <a:spLocks noChangeArrowheads="1"/>
              </p:cNvSpPr>
              <p:nvPr/>
            </p:nvSpPr>
            <p:spPr bwMode="auto">
              <a:xfrm>
                <a:off x="3264" y="2112"/>
                <a:ext cx="2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 b="1">
                    <a:latin typeface="Times New Roman" pitchFamily="18" charset="0"/>
                  </a:rPr>
                  <a:t> </a:t>
                </a:r>
                <a:r>
                  <a:rPr kumimoji="1" lang="en-US" altLang="zh-CN" sz="2000" b="1">
                    <a:latin typeface="Times New Roman" pitchFamily="18" charset="0"/>
                  </a:rPr>
                  <a:t>(AL) = </a:t>
                </a:r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itchFamily="18" charset="0"/>
                  </a:rPr>
                  <a:t>3</a:t>
                </a:r>
                <a:r>
                  <a:rPr kumimoji="1" lang="en-US" altLang="zh-CN" sz="2000" b="1">
                    <a:latin typeface="Times New Roman" pitchFamily="18" charset="0"/>
                  </a:rPr>
                  <a:t>        32 H       F0042        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36886" name="Text Box 15"/>
              <p:cNvSpPr txBox="1">
                <a:spLocks noChangeArrowheads="1"/>
              </p:cNvSpPr>
              <p:nvPr/>
            </p:nvSpPr>
            <p:spPr bwMode="auto">
              <a:xfrm>
                <a:off x="4224" y="2352"/>
                <a:ext cx="124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itchFamily="18" charset="0"/>
                  </a:rPr>
                  <a:t>33 H</a:t>
                </a:r>
                <a:r>
                  <a:rPr kumimoji="1" lang="en-US" altLang="zh-CN" sz="2000" b="1">
                    <a:latin typeface="Times New Roman" pitchFamily="18" charset="0"/>
                  </a:rPr>
                  <a:t>       F0043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36887" name="AutoShape 16"/>
              <p:cNvSpPr>
                <a:spLocks/>
              </p:cNvSpPr>
              <p:nvPr/>
            </p:nvSpPr>
            <p:spPr bwMode="auto">
              <a:xfrm>
                <a:off x="3984" y="1920"/>
                <a:ext cx="48" cy="672"/>
              </a:xfrm>
              <a:prstGeom prst="leftBrace">
                <a:avLst>
                  <a:gd name="adj1" fmla="val 116667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6871" name="Group 17"/>
            <p:cNvGrpSpPr>
              <a:grpSpLocks/>
            </p:cNvGrpSpPr>
            <p:nvPr/>
          </p:nvGrpSpPr>
          <p:grpSpPr bwMode="auto">
            <a:xfrm>
              <a:off x="3408" y="1344"/>
              <a:ext cx="1633" cy="816"/>
              <a:chOff x="3408" y="1344"/>
              <a:chExt cx="1633" cy="816"/>
            </a:xfrm>
          </p:grpSpPr>
          <p:sp>
            <p:nvSpPr>
              <p:cNvPr id="36872" name="Line 18"/>
              <p:cNvSpPr>
                <a:spLocks noChangeShapeType="1"/>
              </p:cNvSpPr>
              <p:nvPr/>
            </p:nvSpPr>
            <p:spPr bwMode="auto">
              <a:xfrm>
                <a:off x="3744" y="2016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73" name="Line 19"/>
              <p:cNvSpPr>
                <a:spLocks noChangeShapeType="1"/>
              </p:cNvSpPr>
              <p:nvPr/>
            </p:nvSpPr>
            <p:spPr bwMode="auto">
              <a:xfrm>
                <a:off x="3744" y="2160"/>
                <a:ext cx="3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74" name="Text Box 20"/>
              <p:cNvSpPr txBox="1">
                <a:spLocks noChangeArrowheads="1"/>
              </p:cNvSpPr>
              <p:nvPr/>
            </p:nvSpPr>
            <p:spPr bwMode="auto">
              <a:xfrm>
                <a:off x="3408" y="1776"/>
                <a:ext cx="6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</a:rPr>
                  <a:t>TABLE</a:t>
                </a:r>
                <a:endParaRPr kumimoji="1"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36875" name="Text Box 21"/>
              <p:cNvSpPr txBox="1">
                <a:spLocks noChangeArrowheads="1"/>
              </p:cNvSpPr>
              <p:nvPr/>
            </p:nvSpPr>
            <p:spPr bwMode="auto">
              <a:xfrm>
                <a:off x="3888" y="1344"/>
                <a:ext cx="115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itchFamily="18" charset="0"/>
                  </a:rPr>
                  <a:t>(DS)=F000H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6869" name="Rectangle 22"/>
          <p:cNvSpPr>
            <a:spLocks noChangeArrowheads="1"/>
          </p:cNvSpPr>
          <p:nvPr/>
        </p:nvSpPr>
        <p:spPr bwMode="auto">
          <a:xfrm>
            <a:off x="5029200" y="2667000"/>
            <a:ext cx="3581400" cy="3429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云形标注 1"/>
          <p:cNvSpPr/>
          <p:nvPr/>
        </p:nvSpPr>
        <p:spPr bwMode="auto">
          <a:xfrm>
            <a:off x="3923928" y="2276872"/>
            <a:ext cx="936104" cy="847328"/>
          </a:xfrm>
          <a:prstGeom prst="cloudCallout">
            <a:avLst>
              <a:gd name="adj1" fmla="val -112144"/>
              <a:gd name="adj2" fmla="val 33175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没有</a:t>
            </a:r>
            <a:br>
              <a:rPr lang="en-US" altLang="zh-CN" dirty="0"/>
            </a:br>
            <a:r>
              <a:rPr lang="zh-CN" altLang="en-US" dirty="0"/>
              <a:t>也行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A6E4382-515E-4983-A260-8F2C49531D93}" type="slidenum">
              <a:rPr lang="zh-CN" altLang="en-US" smtClean="0"/>
              <a:pPr eaLnBrk="1" hangingPunct="1"/>
              <a:t>37</a:t>
            </a:fld>
            <a:endParaRPr lang="en-US" altLang="zh-CN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7620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685800"/>
            <a:ext cx="8077200" cy="526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   </a:t>
            </a:r>
            <a:r>
              <a:rPr kumimoji="1" lang="zh-CN" altLang="en-US" sz="2800" b="1">
                <a:latin typeface="Times New Roman" pitchFamily="18" charset="0"/>
              </a:rPr>
              <a:t>地址传送指令</a:t>
            </a: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r>
              <a:rPr kumimoji="1" lang="zh-CN" altLang="en-US" sz="2400">
                <a:latin typeface="Times New Roman" pitchFamily="18" charset="0"/>
                <a:sym typeface="Webdings" pitchFamily="18" charset="2"/>
              </a:rPr>
              <a:t> </a:t>
            </a:r>
            <a:r>
              <a:rPr kumimoji="1" lang="zh-CN" altLang="en-US" sz="2400">
                <a:solidFill>
                  <a:srgbClr val="FF3300"/>
                </a:solidFill>
                <a:latin typeface="Times New Roman" pitchFamily="18" charset="0"/>
                <a:sym typeface="Webdings" pitchFamily="18" charset="2"/>
              </a:rPr>
              <a:t>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有效地址送寄存器指令：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LEA  REG, SRC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      </a:t>
            </a:r>
            <a:r>
              <a:rPr kumimoji="1" lang="zh-CN" altLang="en-US" sz="2400" b="1">
                <a:latin typeface="Times New Roman" pitchFamily="18" charset="0"/>
              </a:rPr>
              <a:t>执行操作：                      　  </a:t>
            </a:r>
            <a:r>
              <a:rPr kumimoji="1" lang="en-US" altLang="zh-CN" sz="2400" b="1">
                <a:latin typeface="Times New Roman" pitchFamily="18" charset="0"/>
              </a:rPr>
              <a:t>(REG)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>
                <a:latin typeface="Times New Roman" pitchFamily="18" charset="0"/>
              </a:rPr>
              <a:t> SRC</a:t>
            </a:r>
          </a:p>
          <a:p>
            <a:pPr algn="just"/>
            <a:r>
              <a:rPr kumimoji="1" lang="en-US" altLang="zh-CN" sz="2400" b="1">
                <a:latin typeface="Times New Roman" pitchFamily="18" charset="0"/>
              </a:rPr>
              <a:t>     </a:t>
            </a:r>
          </a:p>
          <a:p>
            <a:pPr algn="just"/>
            <a:r>
              <a:rPr kumimoji="1" lang="en-US" altLang="zh-CN" sz="2400" b="1">
                <a:latin typeface="Times New Roman" pitchFamily="18" charset="0"/>
                <a:sym typeface="Webdings" pitchFamily="18" charset="2"/>
              </a:rPr>
              <a:t> 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指针送寄存器和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DS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指令：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LDS  REG, SRC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kumimoji="1" lang="zh-CN" altLang="en-US" sz="2400" b="1">
                <a:latin typeface="Times New Roman" pitchFamily="18" charset="0"/>
              </a:rPr>
              <a:t>执行操作：                            </a:t>
            </a:r>
            <a:r>
              <a:rPr kumimoji="1" lang="en-US" altLang="zh-CN" sz="2400" b="1">
                <a:latin typeface="Times New Roman" pitchFamily="18" charset="0"/>
              </a:rPr>
              <a:t>(REG)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 </a:t>
            </a:r>
            <a:r>
              <a:rPr kumimoji="1" lang="en-US" altLang="zh-CN" sz="2400" b="1">
                <a:latin typeface="Times New Roman" pitchFamily="18" charset="0"/>
              </a:rPr>
              <a:t> (SRC)</a:t>
            </a:r>
          </a:p>
          <a:p>
            <a:pPr algn="just"/>
            <a:r>
              <a:rPr kumimoji="1" lang="en-US" altLang="zh-CN" sz="2400" b="1">
                <a:latin typeface="Times New Roman" pitchFamily="18" charset="0"/>
              </a:rPr>
              <a:t>                                                     (DS)   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>
                <a:latin typeface="Times New Roman" pitchFamily="18" charset="0"/>
              </a:rPr>
              <a:t>  (SRC+2)</a:t>
            </a:r>
          </a:p>
          <a:p>
            <a:pPr algn="just"/>
            <a:r>
              <a:rPr kumimoji="1" lang="en-US" altLang="zh-CN" sz="2400" b="1">
                <a:latin typeface="Times New Roman" pitchFamily="18" charset="0"/>
              </a:rPr>
              <a:t>      4</a:t>
            </a:r>
            <a:r>
              <a:rPr kumimoji="1" lang="zh-CN" altLang="en-US" sz="2400" b="1">
                <a:latin typeface="Times New Roman" pitchFamily="18" charset="0"/>
              </a:rPr>
              <a:t>个相继字节 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zh-CN" altLang="en-US" sz="2400" b="1">
                <a:latin typeface="Times New Roman" pitchFamily="18" charset="0"/>
              </a:rPr>
              <a:t> 寄存器（通常是</a:t>
            </a:r>
            <a:r>
              <a:rPr kumimoji="1" lang="en-US" altLang="zh-CN" sz="2400" b="1">
                <a:latin typeface="Times New Roman" pitchFamily="18" charset="0"/>
              </a:rPr>
              <a:t>SI</a:t>
            </a:r>
            <a:r>
              <a:rPr kumimoji="1" lang="zh-CN" altLang="en-US" sz="2400" b="1">
                <a:latin typeface="Times New Roman" pitchFamily="18" charset="0"/>
              </a:rPr>
              <a:t>）、</a:t>
            </a:r>
            <a:r>
              <a:rPr kumimoji="1" lang="en-US" altLang="zh-CN" sz="2400" b="1">
                <a:latin typeface="Times New Roman" pitchFamily="18" charset="0"/>
              </a:rPr>
              <a:t>DS</a:t>
            </a:r>
          </a:p>
          <a:p>
            <a:r>
              <a:rPr kumimoji="1" lang="en-US" altLang="zh-CN" sz="2400">
                <a:latin typeface="Times New Roman" pitchFamily="18" charset="0"/>
              </a:rPr>
              <a:t>      </a:t>
            </a:r>
          </a:p>
          <a:p>
            <a:r>
              <a:rPr kumimoji="1" lang="en-US" altLang="zh-CN" sz="2400">
                <a:latin typeface="Times New Roman" pitchFamily="18" charset="0"/>
              </a:rPr>
              <a:t>  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指针送寄存器和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ES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指令：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LES  REG, SRC</a:t>
            </a:r>
          </a:p>
          <a:p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      </a:t>
            </a:r>
            <a:r>
              <a:rPr kumimoji="1" lang="zh-CN" altLang="en-US" sz="2400" b="1">
                <a:latin typeface="Times New Roman" pitchFamily="18" charset="0"/>
              </a:rPr>
              <a:t>执行操作：                           </a:t>
            </a:r>
            <a:r>
              <a:rPr kumimoji="1" lang="en-US" altLang="zh-CN" sz="2400" b="1">
                <a:latin typeface="Times New Roman" pitchFamily="18" charset="0"/>
              </a:rPr>
              <a:t>(REG) 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>
                <a:latin typeface="Times New Roman" pitchFamily="18" charset="0"/>
              </a:rPr>
              <a:t>  (SRC)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                                                     (ES)     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>
                <a:latin typeface="Times New Roman" pitchFamily="18" charset="0"/>
              </a:rPr>
              <a:t>  (SRC+2)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       4</a:t>
            </a:r>
            <a:r>
              <a:rPr kumimoji="1" lang="zh-CN" altLang="en-US" sz="2400" b="1">
                <a:latin typeface="Times New Roman" pitchFamily="18" charset="0"/>
              </a:rPr>
              <a:t>个相继字节 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zh-CN" altLang="en-US" sz="2400" b="1">
                <a:latin typeface="Times New Roman" pitchFamily="18" charset="0"/>
              </a:rPr>
              <a:t> 寄存器（通常是</a:t>
            </a:r>
            <a:r>
              <a:rPr kumimoji="1" lang="en-US" altLang="zh-CN" sz="2400" b="1">
                <a:latin typeface="Times New Roman" pitchFamily="18" charset="0"/>
              </a:rPr>
              <a:t>DI</a:t>
            </a:r>
            <a:r>
              <a:rPr kumimoji="1" lang="zh-CN" altLang="en-US" sz="2400" b="1">
                <a:latin typeface="Times New Roman" pitchFamily="18" charset="0"/>
              </a:rPr>
              <a:t>）、</a:t>
            </a:r>
            <a:r>
              <a:rPr kumimoji="1" lang="en-US" altLang="zh-CN" sz="2400" b="1">
                <a:latin typeface="Times New Roman" pitchFamily="18" charset="0"/>
              </a:rPr>
              <a:t>ES  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7F100D6-9833-4480-9A66-E5175DE7B831}" type="slidenum">
              <a:rPr lang="zh-CN" altLang="en-US" smtClean="0"/>
              <a:pPr eaLnBrk="1" hangingPunct="1"/>
              <a:t>38</a:t>
            </a:fld>
            <a:endParaRPr lang="en-US" altLang="zh-CN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3058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    指针送寄存器和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FS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指令：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LFS  REG, SRC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kumimoji="1" lang="zh-CN" altLang="en-US" sz="2400" b="1">
                <a:latin typeface="Times New Roman" pitchFamily="18" charset="0"/>
              </a:rPr>
              <a:t>执行操作：                      　  </a:t>
            </a:r>
            <a:r>
              <a:rPr kumimoji="1" lang="en-US" altLang="zh-CN" sz="2400" b="1">
                <a:latin typeface="Times New Roman" pitchFamily="18" charset="0"/>
              </a:rPr>
              <a:t>(REG</a:t>
            </a:r>
            <a:r>
              <a:rPr kumimoji="1" lang="en-US" altLang="zh-CN" sz="2400" b="1" baseline="-25000">
                <a:latin typeface="Times New Roman" pitchFamily="18" charset="0"/>
              </a:rPr>
              <a:t>16</a:t>
            </a:r>
            <a:r>
              <a:rPr kumimoji="1" lang="zh-CN" altLang="en-US" sz="2400" b="1" baseline="-25000">
                <a:latin typeface="Times New Roman" pitchFamily="18" charset="0"/>
              </a:rPr>
              <a:t>或</a:t>
            </a:r>
            <a:r>
              <a:rPr kumimoji="1" lang="en-US" altLang="zh-CN" sz="2400" b="1" baseline="-25000">
                <a:latin typeface="Times New Roman" pitchFamily="18" charset="0"/>
              </a:rPr>
              <a:t>32</a:t>
            </a:r>
            <a:r>
              <a:rPr kumimoji="1" lang="zh-CN" altLang="en-US" sz="2400" b="1" baseline="-25000">
                <a:latin typeface="Times New Roman" pitchFamily="18" charset="0"/>
              </a:rPr>
              <a:t>位</a:t>
            </a:r>
            <a:r>
              <a:rPr kumimoji="1" lang="en-US" altLang="zh-CN" sz="2400" b="1">
                <a:latin typeface="Times New Roman" pitchFamily="18" charset="0"/>
              </a:rPr>
              <a:t>)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>
                <a:latin typeface="Times New Roman" pitchFamily="18" charset="0"/>
              </a:rPr>
              <a:t> SRC</a:t>
            </a:r>
            <a:r>
              <a:rPr kumimoji="1" lang="en-US" altLang="zh-CN" sz="2400" b="1" baseline="-25000">
                <a:latin typeface="Times New Roman" pitchFamily="18" charset="0"/>
              </a:rPr>
              <a:t>16</a:t>
            </a:r>
            <a:r>
              <a:rPr kumimoji="1" lang="zh-CN" altLang="en-US" sz="2400" b="1" baseline="-25000">
                <a:latin typeface="Times New Roman" pitchFamily="18" charset="0"/>
              </a:rPr>
              <a:t>或</a:t>
            </a:r>
            <a:r>
              <a:rPr kumimoji="1" lang="en-US" altLang="zh-CN" sz="2400" b="1" baseline="-25000">
                <a:latin typeface="Times New Roman" pitchFamily="18" charset="0"/>
              </a:rPr>
              <a:t>32</a:t>
            </a:r>
            <a:r>
              <a:rPr kumimoji="1" lang="zh-CN" altLang="en-US" sz="2400" b="1" baseline="-25000">
                <a:latin typeface="Times New Roman" pitchFamily="18" charset="0"/>
              </a:rPr>
              <a:t>位</a:t>
            </a:r>
            <a:endParaRPr kumimoji="1" lang="zh-CN" altLang="en-US" sz="2400" b="1">
              <a:latin typeface="Times New Roman" pitchFamily="18" charset="0"/>
            </a:endParaRP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                                                     </a:t>
            </a:r>
            <a:r>
              <a:rPr kumimoji="1" lang="en-US" altLang="zh-CN" sz="2400" b="1">
                <a:latin typeface="Times New Roman" pitchFamily="18" charset="0"/>
              </a:rPr>
              <a:t>(FS)   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>
                <a:latin typeface="Times New Roman" pitchFamily="18" charset="0"/>
              </a:rPr>
              <a:t>  (SRC</a:t>
            </a:r>
            <a:r>
              <a:rPr kumimoji="1" lang="en-US" altLang="zh-CN" sz="2400" b="1" baseline="-25000">
                <a:latin typeface="Times New Roman" pitchFamily="18" charset="0"/>
              </a:rPr>
              <a:t>+2</a:t>
            </a:r>
            <a:r>
              <a:rPr kumimoji="1" lang="zh-CN" altLang="en-US" sz="2400" b="1" baseline="-25000">
                <a:latin typeface="Times New Roman" pitchFamily="18" charset="0"/>
              </a:rPr>
              <a:t>或＋</a:t>
            </a:r>
            <a:r>
              <a:rPr kumimoji="1" lang="en-US" altLang="zh-CN" sz="2400" b="1" baseline="-25000">
                <a:latin typeface="Times New Roman" pitchFamily="18" charset="0"/>
              </a:rPr>
              <a:t>4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</a:p>
          <a:p>
            <a:pPr algn="just"/>
            <a:r>
              <a:rPr kumimoji="1" lang="en-US" altLang="zh-CN" sz="2400" b="1">
                <a:latin typeface="Times New Roman" pitchFamily="18" charset="0"/>
              </a:rPr>
              <a:t>     </a:t>
            </a:r>
          </a:p>
          <a:p>
            <a:pPr algn="just"/>
            <a:r>
              <a:rPr kumimoji="1" lang="en-US" altLang="zh-CN" sz="2400" b="1">
                <a:latin typeface="Times New Roman" pitchFamily="18" charset="0"/>
                <a:sym typeface="Webdings" pitchFamily="18" charset="2"/>
              </a:rPr>
              <a:t> 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指针送寄存器和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GS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指令：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LGS  REG, SRC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kumimoji="1" lang="zh-CN" altLang="en-US" sz="2400" b="1">
                <a:latin typeface="Times New Roman" pitchFamily="18" charset="0"/>
              </a:rPr>
              <a:t>执行操作：                            </a:t>
            </a:r>
            <a:r>
              <a:rPr kumimoji="1" lang="en-US" altLang="zh-CN" sz="2400" b="1">
                <a:latin typeface="Times New Roman" pitchFamily="18" charset="0"/>
              </a:rPr>
              <a:t>(REG</a:t>
            </a:r>
            <a:r>
              <a:rPr kumimoji="1" lang="en-US" altLang="zh-CN" sz="2400" b="1" baseline="-25000">
                <a:latin typeface="Times New Roman" pitchFamily="18" charset="0"/>
              </a:rPr>
              <a:t>16</a:t>
            </a:r>
            <a:r>
              <a:rPr kumimoji="1" lang="zh-CN" altLang="en-US" sz="2400" b="1" baseline="-25000">
                <a:latin typeface="Times New Roman" pitchFamily="18" charset="0"/>
              </a:rPr>
              <a:t>或</a:t>
            </a:r>
            <a:r>
              <a:rPr kumimoji="1" lang="en-US" altLang="zh-CN" sz="2400" b="1" baseline="-25000">
                <a:latin typeface="Times New Roman" pitchFamily="18" charset="0"/>
              </a:rPr>
              <a:t>32</a:t>
            </a:r>
            <a:r>
              <a:rPr kumimoji="1" lang="zh-CN" altLang="en-US" sz="2400" b="1" baseline="-25000">
                <a:latin typeface="Times New Roman" pitchFamily="18" charset="0"/>
              </a:rPr>
              <a:t>位</a:t>
            </a:r>
            <a:r>
              <a:rPr kumimoji="1" lang="en-US" altLang="zh-CN" sz="2400" b="1">
                <a:latin typeface="Times New Roman" pitchFamily="18" charset="0"/>
              </a:rPr>
              <a:t>)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 </a:t>
            </a:r>
            <a:r>
              <a:rPr kumimoji="1" lang="en-US" altLang="zh-CN" sz="2400" b="1">
                <a:latin typeface="Times New Roman" pitchFamily="18" charset="0"/>
              </a:rPr>
              <a:t> (SRC</a:t>
            </a:r>
            <a:r>
              <a:rPr kumimoji="1" lang="en-US" altLang="zh-CN" sz="2400" b="1" baseline="-25000">
                <a:latin typeface="Times New Roman" pitchFamily="18" charset="0"/>
              </a:rPr>
              <a:t>16</a:t>
            </a:r>
            <a:r>
              <a:rPr kumimoji="1" lang="zh-CN" altLang="en-US" sz="2400" b="1" baseline="-25000">
                <a:latin typeface="Times New Roman" pitchFamily="18" charset="0"/>
              </a:rPr>
              <a:t>或</a:t>
            </a:r>
            <a:r>
              <a:rPr kumimoji="1" lang="en-US" altLang="zh-CN" sz="2400" b="1" baseline="-25000">
                <a:latin typeface="Times New Roman" pitchFamily="18" charset="0"/>
              </a:rPr>
              <a:t>32</a:t>
            </a:r>
            <a:r>
              <a:rPr kumimoji="1" lang="zh-CN" altLang="en-US" sz="2400" b="1" baseline="-25000">
                <a:latin typeface="Times New Roman" pitchFamily="18" charset="0"/>
              </a:rPr>
              <a:t>位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</a:p>
          <a:p>
            <a:pPr algn="just"/>
            <a:r>
              <a:rPr kumimoji="1" lang="en-US" altLang="zh-CN" sz="2400" b="1">
                <a:latin typeface="Times New Roman" pitchFamily="18" charset="0"/>
              </a:rPr>
              <a:t>                                                     (GS)   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>
                <a:latin typeface="Times New Roman" pitchFamily="18" charset="0"/>
              </a:rPr>
              <a:t>  (SRC </a:t>
            </a:r>
            <a:r>
              <a:rPr kumimoji="1" lang="en-US" altLang="zh-CN" sz="2400" b="1" baseline="-25000">
                <a:latin typeface="Times New Roman" pitchFamily="18" charset="0"/>
              </a:rPr>
              <a:t>+2</a:t>
            </a:r>
            <a:r>
              <a:rPr kumimoji="1" lang="zh-CN" altLang="en-US" sz="2400" b="1" baseline="-25000">
                <a:latin typeface="Times New Roman" pitchFamily="18" charset="0"/>
              </a:rPr>
              <a:t>或＋</a:t>
            </a:r>
            <a:r>
              <a:rPr kumimoji="1" lang="en-US" altLang="zh-CN" sz="2400" b="1" baseline="-25000">
                <a:latin typeface="Times New Roman" pitchFamily="18" charset="0"/>
              </a:rPr>
              <a:t>4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</a:p>
          <a:p>
            <a:pPr algn="just"/>
            <a:r>
              <a:rPr kumimoji="1" lang="en-US" altLang="zh-CN" sz="2400" b="1">
                <a:latin typeface="Times New Roman" pitchFamily="18" charset="0"/>
              </a:rPr>
              <a:t>      </a:t>
            </a:r>
            <a:r>
              <a:rPr kumimoji="1" lang="en-US" altLang="zh-CN" sz="2400">
                <a:latin typeface="Times New Roman" pitchFamily="18" charset="0"/>
              </a:rPr>
              <a:t>      </a:t>
            </a:r>
          </a:p>
          <a:p>
            <a:r>
              <a:rPr kumimoji="1" lang="en-US" altLang="zh-CN" sz="2400">
                <a:latin typeface="Times New Roman" pitchFamily="18" charset="0"/>
              </a:rPr>
              <a:t>  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指针送寄存器和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SS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指令：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LSS  REG, SRC</a:t>
            </a:r>
          </a:p>
          <a:p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      </a:t>
            </a:r>
            <a:r>
              <a:rPr kumimoji="1" lang="zh-CN" altLang="en-US" sz="2400" b="1">
                <a:latin typeface="Times New Roman" pitchFamily="18" charset="0"/>
              </a:rPr>
              <a:t>执行操作：                           </a:t>
            </a:r>
            <a:r>
              <a:rPr kumimoji="1" lang="en-US" altLang="zh-CN" sz="2400" b="1">
                <a:latin typeface="Times New Roman" pitchFamily="18" charset="0"/>
              </a:rPr>
              <a:t>(REG</a:t>
            </a:r>
            <a:r>
              <a:rPr kumimoji="1" lang="en-US" altLang="zh-CN" sz="2400" b="1" baseline="-25000">
                <a:latin typeface="Times New Roman" pitchFamily="18" charset="0"/>
              </a:rPr>
              <a:t>16</a:t>
            </a:r>
            <a:r>
              <a:rPr kumimoji="1" lang="zh-CN" altLang="en-US" sz="2400" b="1" baseline="-25000">
                <a:latin typeface="Times New Roman" pitchFamily="18" charset="0"/>
              </a:rPr>
              <a:t>或</a:t>
            </a:r>
            <a:r>
              <a:rPr kumimoji="1" lang="en-US" altLang="zh-CN" sz="2400" b="1" baseline="-25000">
                <a:latin typeface="Times New Roman" pitchFamily="18" charset="0"/>
              </a:rPr>
              <a:t>32</a:t>
            </a:r>
            <a:r>
              <a:rPr kumimoji="1" lang="zh-CN" altLang="en-US" sz="2400" b="1" baseline="-25000">
                <a:latin typeface="Times New Roman" pitchFamily="18" charset="0"/>
              </a:rPr>
              <a:t>位</a:t>
            </a:r>
            <a:r>
              <a:rPr kumimoji="1" lang="en-US" altLang="zh-CN" sz="2400" b="1">
                <a:latin typeface="Times New Roman" pitchFamily="18" charset="0"/>
              </a:rPr>
              <a:t>) 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>
                <a:latin typeface="Times New Roman" pitchFamily="18" charset="0"/>
              </a:rPr>
              <a:t>  (SRC</a:t>
            </a:r>
            <a:r>
              <a:rPr kumimoji="1" lang="en-US" altLang="zh-CN" sz="2400" b="1" baseline="-25000">
                <a:latin typeface="Times New Roman" pitchFamily="18" charset="0"/>
              </a:rPr>
              <a:t>16</a:t>
            </a:r>
            <a:r>
              <a:rPr kumimoji="1" lang="zh-CN" altLang="en-US" sz="2400" b="1" baseline="-25000">
                <a:latin typeface="Times New Roman" pitchFamily="18" charset="0"/>
              </a:rPr>
              <a:t>或</a:t>
            </a:r>
            <a:r>
              <a:rPr kumimoji="1" lang="en-US" altLang="zh-CN" sz="2400" b="1" baseline="-25000">
                <a:latin typeface="Times New Roman" pitchFamily="18" charset="0"/>
              </a:rPr>
              <a:t>32</a:t>
            </a:r>
            <a:r>
              <a:rPr kumimoji="1" lang="zh-CN" altLang="en-US" sz="2400" b="1" baseline="-25000">
                <a:latin typeface="Times New Roman" pitchFamily="18" charset="0"/>
              </a:rPr>
              <a:t>位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                                                     (SS)     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>
                <a:latin typeface="Times New Roman" pitchFamily="18" charset="0"/>
              </a:rPr>
              <a:t>  (SRC </a:t>
            </a:r>
            <a:r>
              <a:rPr kumimoji="1" lang="en-US" altLang="zh-CN" sz="2400" b="1" baseline="-25000">
                <a:latin typeface="Times New Roman" pitchFamily="18" charset="0"/>
              </a:rPr>
              <a:t>+2</a:t>
            </a:r>
            <a:r>
              <a:rPr kumimoji="1" lang="zh-CN" altLang="en-US" sz="2400" b="1" baseline="-25000">
                <a:latin typeface="Times New Roman" pitchFamily="18" charset="0"/>
              </a:rPr>
              <a:t>或＋</a:t>
            </a:r>
            <a:r>
              <a:rPr kumimoji="1" lang="en-US" altLang="zh-CN" sz="2400" b="1" baseline="-25000">
                <a:latin typeface="Times New Roman" pitchFamily="18" charset="0"/>
              </a:rPr>
              <a:t>4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</a:p>
          <a:p>
            <a:r>
              <a:rPr kumimoji="1" lang="en-US" altLang="zh-CN" sz="2400" b="1">
                <a:latin typeface="Times New Roman" pitchFamily="18" charset="0"/>
              </a:rPr>
              <a:t>   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492D370-62CC-4D77-B7F0-9AFE2BD2CDAD}" type="slidenum">
              <a:rPr lang="zh-CN" altLang="en-US" smtClean="0"/>
              <a:pPr eaLnBrk="1" hangingPunct="1"/>
              <a:t>39</a:t>
            </a:fld>
            <a:endParaRPr lang="en-US" altLang="zh-CN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8153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Times New Roman" pitchFamily="18" charset="0"/>
              </a:rPr>
              <a:t>例：</a:t>
            </a:r>
            <a:r>
              <a:rPr kumimoji="1" lang="en-US" altLang="zh-CN" sz="2400" b="1">
                <a:latin typeface="Times New Roman" pitchFamily="18" charset="0"/>
              </a:rPr>
              <a:t>LEA  BX, [BX+SI+0F62H]</a:t>
            </a:r>
            <a:r>
              <a:rPr kumimoji="1" lang="en-US" altLang="zh-CN" sz="2400">
                <a:latin typeface="Times New Roman" pitchFamily="18" charset="0"/>
              </a:rPr>
              <a:t>      </a:t>
            </a:r>
          </a:p>
          <a:p>
            <a:r>
              <a:rPr kumimoji="1" lang="zh-CN" altLang="en-US" sz="2400" b="1">
                <a:latin typeface="Times New Roman" pitchFamily="18" charset="0"/>
              </a:rPr>
              <a:t>例：</a:t>
            </a:r>
            <a:r>
              <a:rPr kumimoji="1" lang="en-US" altLang="zh-CN" sz="2400" b="1">
                <a:latin typeface="Times New Roman" pitchFamily="18" charset="0"/>
              </a:rPr>
              <a:t>LDS  SI, [10H]</a:t>
            </a:r>
            <a:endParaRPr kumimoji="1" lang="en-US" altLang="zh-CN" sz="2400">
              <a:latin typeface="Times New Roman" pitchFamily="18" charset="0"/>
            </a:endParaRP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例：</a:t>
            </a:r>
            <a:r>
              <a:rPr kumimoji="1" lang="en-US" altLang="zh-CN" sz="2400" b="1">
                <a:latin typeface="Times New Roman" pitchFamily="18" charset="0"/>
              </a:rPr>
              <a:t>LES  DI, [BX]</a:t>
            </a: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例：</a:t>
            </a:r>
            <a:endParaRPr kumimoji="1" lang="zh-CN" altLang="en-US" sz="280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228600" y="5562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kumimoji="1" lang="zh-CN" altLang="en-US" sz="2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2057400" y="2362200"/>
            <a:ext cx="0" cy="2590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>
            <a:off x="2057400" y="2819400"/>
            <a:ext cx="1143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>
            <a:off x="2057400" y="3200400"/>
            <a:ext cx="1143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>
            <a:off x="2057400" y="3581400"/>
            <a:ext cx="1143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5" name="Line 8"/>
          <p:cNvSpPr>
            <a:spLocks noChangeShapeType="1"/>
          </p:cNvSpPr>
          <p:nvPr/>
        </p:nvSpPr>
        <p:spPr bwMode="auto">
          <a:xfrm>
            <a:off x="2057400" y="3962400"/>
            <a:ext cx="1143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>
            <a:off x="2057400" y="4343400"/>
            <a:ext cx="1143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>
            <a:off x="3200400" y="2362200"/>
            <a:ext cx="0" cy="2590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948" name="Text Box 11"/>
          <p:cNvSpPr txBox="1">
            <a:spLocks noChangeArrowheads="1"/>
          </p:cNvSpPr>
          <p:nvPr/>
        </p:nvSpPr>
        <p:spPr bwMode="auto">
          <a:xfrm>
            <a:off x="609600" y="2819400"/>
            <a:ext cx="312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sym typeface="Symbol" pitchFamily="18" charset="2"/>
              </a:rPr>
              <a:t>(DS):1000H      </a:t>
            </a:r>
            <a:r>
              <a:rPr kumimoji="1" lang="en-US" altLang="zh-CN" sz="2000" b="1">
                <a:latin typeface="Times New Roman" pitchFamily="18" charset="0"/>
              </a:rPr>
              <a:t>40 H     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9949" name="Text Box 12"/>
          <p:cNvSpPr txBox="1">
            <a:spLocks noChangeArrowheads="1"/>
          </p:cNvSpPr>
          <p:nvPr/>
        </p:nvSpPr>
        <p:spPr bwMode="auto">
          <a:xfrm>
            <a:off x="2286000" y="32004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00 H     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9950" name="Text Box 13"/>
          <p:cNvSpPr txBox="1">
            <a:spLocks noChangeArrowheads="1"/>
          </p:cNvSpPr>
          <p:nvPr/>
        </p:nvSpPr>
        <p:spPr bwMode="auto">
          <a:xfrm>
            <a:off x="2133600" y="35814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  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</a:rPr>
              <a:t>00 H</a:t>
            </a:r>
            <a:r>
              <a:rPr kumimoji="1" lang="en-US" altLang="zh-CN" sz="2000" b="1">
                <a:latin typeface="Times New Roman" pitchFamily="18" charset="0"/>
              </a:rPr>
              <a:t>             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9951" name="Text Box 14"/>
          <p:cNvSpPr txBox="1">
            <a:spLocks noChangeArrowheads="1"/>
          </p:cNvSpPr>
          <p:nvPr/>
        </p:nvSpPr>
        <p:spPr bwMode="auto">
          <a:xfrm>
            <a:off x="2286000" y="39624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</a:rPr>
              <a:t>30 H</a:t>
            </a:r>
            <a:r>
              <a:rPr kumimoji="1" lang="en-US" altLang="zh-CN" sz="2000" b="1">
                <a:latin typeface="Times New Roman" pitchFamily="18" charset="0"/>
              </a:rPr>
              <a:t>     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9952" name="Text Box 15"/>
          <p:cNvSpPr txBox="1">
            <a:spLocks noChangeArrowheads="1"/>
          </p:cNvSpPr>
          <p:nvPr/>
        </p:nvSpPr>
        <p:spPr bwMode="auto">
          <a:xfrm>
            <a:off x="990600" y="2590800"/>
            <a:ext cx="1123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TABLE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9953" name="Text Box 16"/>
          <p:cNvSpPr txBox="1">
            <a:spLocks noChangeArrowheads="1"/>
          </p:cNvSpPr>
          <p:nvPr/>
        </p:nvSpPr>
        <p:spPr bwMode="auto">
          <a:xfrm>
            <a:off x="3810000" y="2209800"/>
            <a:ext cx="50387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MOV  BX, TABLE                   ; (BX)=0040H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MOV  BX, OFFSET TABLE   ; (BX)=1000H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LEA  BX, TABLE                     ; (BX)=1000H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LDS  BX, TABLE                     ; (BX)=0040H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                                                   ; (DS)=3000H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LES  BX, TABLE                     ; (BX)=0040H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                                                    ; (ES)=3000H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39954" name="Text Box 17"/>
          <p:cNvSpPr txBox="1">
            <a:spLocks noChangeArrowheads="1"/>
          </p:cNvSpPr>
          <p:nvPr/>
        </p:nvSpPr>
        <p:spPr bwMode="auto">
          <a:xfrm>
            <a:off x="914400" y="5105400"/>
            <a:ext cx="50974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注意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:   </a:t>
            </a:r>
          </a:p>
          <a:p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不影响标志位</a:t>
            </a:r>
          </a:p>
          <a:p>
            <a:pPr lvl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REG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不能是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段寄存器</a:t>
            </a:r>
          </a:p>
          <a:p>
            <a:pPr lvl="1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　  *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SRC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必须为存储器寻址方式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8D8EC0-9E86-4DAE-B45F-BE340A281CAF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7620000" cy="53054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4.  </a:t>
            </a:r>
            <a:r>
              <a:rPr kumimoji="1" lang="zh-CN" altLang="en-US" sz="2400" b="1">
                <a:latin typeface="Times New Roman" pitchFamily="18" charset="0"/>
              </a:rPr>
              <a:t>寄存器间接寻址方式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*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240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*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不允许使用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DX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存放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EA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MOV  AX, [CX]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*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SRC 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DST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</a:rPr>
              <a:t>的字长一致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              </a:t>
            </a:r>
            <a:r>
              <a:rPr kumimoji="1" lang="en-US" altLang="zh-CN" sz="2400" b="1">
                <a:latin typeface="Times New Roman" pitchFamily="18" charset="0"/>
              </a:rPr>
              <a:t>MOV  DL, [BX]       </a:t>
            </a:r>
            <a:r>
              <a:rPr kumimoji="1" lang="en-US" altLang="zh-CN" sz="2000" b="1">
                <a:latin typeface="Times New Roman" pitchFamily="18" charset="0"/>
              </a:rPr>
              <a:t>; [BX]</a:t>
            </a:r>
            <a:r>
              <a:rPr kumimoji="1" lang="zh-CN" altLang="zh-CN" sz="2000" b="1">
                <a:latin typeface="Times New Roman" pitchFamily="18" charset="0"/>
              </a:rPr>
              <a:t>指示一个字节单元</a:t>
            </a: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              </a:t>
            </a:r>
            <a:r>
              <a:rPr kumimoji="1" lang="en-US" altLang="zh-CN" sz="2400" b="1">
                <a:latin typeface="Times New Roman" pitchFamily="18" charset="0"/>
              </a:rPr>
              <a:t>MOV  DX, [BX]      </a:t>
            </a:r>
            <a:r>
              <a:rPr kumimoji="1" lang="en-US" altLang="zh-CN" sz="2000" b="1">
                <a:latin typeface="Times New Roman" pitchFamily="18" charset="0"/>
              </a:rPr>
              <a:t>; [BX]</a:t>
            </a:r>
            <a:r>
              <a:rPr kumimoji="1" lang="zh-CN" altLang="zh-CN" sz="2000" b="1">
                <a:latin typeface="Times New Roman" pitchFamily="18" charset="0"/>
              </a:rPr>
              <a:t>指示一个字单元</a:t>
            </a: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*  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适于数组、字符串、表格的处理</a:t>
            </a:r>
            <a:endParaRPr kumimoji="1" lang="zh-CN" altLang="en-US" sz="2400" b="1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0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B0B68F-B67B-47C8-BA08-41FEFA2EDD7A}" type="slidenum">
              <a:rPr lang="zh-CN" altLang="en-US" smtClean="0"/>
              <a:pPr eaLnBrk="1" hangingPunct="1"/>
              <a:t>40</a:t>
            </a:fld>
            <a:endParaRPr lang="en-US" altLang="zh-CN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609600" y="228600"/>
            <a:ext cx="7267575" cy="64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   </a:t>
            </a:r>
            <a:r>
              <a:rPr kumimoji="1" lang="zh-CN" altLang="en-US" sz="2800" b="1" dirty="0">
                <a:latin typeface="Times New Roman" pitchFamily="18" charset="0"/>
              </a:rPr>
              <a:t>标志寄存器传送指令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eaLnBrk="0" hangingPunct="0"/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     标志送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AH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指令：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LAHF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kumimoji="1" lang="zh-CN" altLang="en-US" sz="2400" b="1" dirty="0">
                <a:latin typeface="Times New Roman" pitchFamily="18" charset="0"/>
              </a:rPr>
              <a:t>执行操作：              </a:t>
            </a:r>
            <a:r>
              <a:rPr kumimoji="1" lang="en-US" altLang="zh-CN" sz="2400" b="1" dirty="0">
                <a:latin typeface="Times New Roman" pitchFamily="18" charset="0"/>
              </a:rPr>
              <a:t>(AH)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 dirty="0">
                <a:latin typeface="Times New Roman" pitchFamily="18" charset="0"/>
              </a:rPr>
              <a:t> (PSW</a:t>
            </a:r>
            <a:r>
              <a:rPr kumimoji="1" lang="zh-CN" altLang="zh-CN" sz="2400" b="1" dirty="0">
                <a:latin typeface="Times New Roman" pitchFamily="18" charset="0"/>
              </a:rPr>
              <a:t>的低字节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</a:p>
          <a:p>
            <a:pPr eaLnBrk="0" hangingPunct="0"/>
            <a:r>
              <a:rPr kumimoji="1" lang="en-US" altLang="zh-CN" sz="2400" b="1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kumimoji="1" lang="en-US" altLang="zh-CN" sz="2400" b="1" dirty="0">
                <a:latin typeface="Times New Roman" pitchFamily="18" charset="0"/>
                <a:sym typeface="Webdings" pitchFamily="18" charset="2"/>
              </a:rPr>
              <a:t>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sym typeface="Webdings" pitchFamily="18" charset="2"/>
              </a:rPr>
              <a:t>AH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送标志寄存器指令：   </a:t>
            </a:r>
            <a:r>
              <a:rPr kumimoji="1" lang="en-US" altLang="zh-CN" sz="2400" b="1" dirty="0">
                <a:solidFill>
                  <a:schemeClr val="folHlink"/>
                </a:solidFill>
                <a:latin typeface="Times New Roman" pitchFamily="18" charset="0"/>
              </a:rPr>
              <a:t>SAHF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kumimoji="1" lang="zh-CN" altLang="en-US" sz="2400" b="1" dirty="0">
                <a:latin typeface="Times New Roman" pitchFamily="18" charset="0"/>
              </a:rPr>
              <a:t>执行操作：                        </a:t>
            </a:r>
            <a:r>
              <a:rPr kumimoji="1" lang="en-US" altLang="zh-CN" sz="2400" b="1" dirty="0">
                <a:latin typeface="Times New Roman" pitchFamily="18" charset="0"/>
              </a:rPr>
              <a:t>(PSW</a:t>
            </a:r>
            <a:r>
              <a:rPr lang="zh-CN" altLang="en-US" sz="2400" b="1" dirty="0">
                <a:latin typeface="Times New Roman" pitchFamily="18" charset="0"/>
              </a:rPr>
              <a:t>的低字节</a:t>
            </a:r>
            <a:r>
              <a:rPr kumimoji="1" lang="en-US" altLang="zh-CN" sz="2400" b="1" dirty="0">
                <a:latin typeface="Times New Roman" pitchFamily="18" charset="0"/>
              </a:rPr>
              <a:t>)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 </a:t>
            </a:r>
            <a:r>
              <a:rPr kumimoji="1" lang="en-US" altLang="zh-CN" sz="2400" b="1" dirty="0">
                <a:latin typeface="Times New Roman" pitchFamily="18" charset="0"/>
              </a:rPr>
              <a:t> (AH)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标志进栈指令：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PUSHF   (16)  /  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PUSHFD   (32)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kumimoji="1" lang="zh-CN" altLang="en-US" sz="2400" b="1" dirty="0">
                <a:latin typeface="Times New Roman" pitchFamily="18" charset="0"/>
              </a:rPr>
              <a:t>执行操作</a:t>
            </a:r>
            <a:r>
              <a:rPr kumimoji="1" lang="en-US" altLang="zh-CN" sz="2400" b="1" dirty="0">
                <a:latin typeface="Times New Roman" pitchFamily="18" charset="0"/>
              </a:rPr>
              <a:t>(16)</a:t>
            </a:r>
            <a:r>
              <a:rPr kumimoji="1" lang="zh-CN" altLang="en-US" sz="2400" b="1" dirty="0">
                <a:latin typeface="Times New Roman" pitchFamily="18" charset="0"/>
              </a:rPr>
              <a:t>：    </a:t>
            </a:r>
            <a:r>
              <a:rPr kumimoji="1" lang="en-US" altLang="zh-CN" sz="2400" b="1" dirty="0">
                <a:latin typeface="Times New Roman" pitchFamily="18" charset="0"/>
              </a:rPr>
              <a:t>(SP) 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 dirty="0">
                <a:latin typeface="Times New Roman" pitchFamily="18" charset="0"/>
              </a:rPr>
              <a:t>  (SP) - 2</a:t>
            </a:r>
          </a:p>
          <a:p>
            <a:pPr lvl="2" eaLnBrk="0" hangingPunct="0"/>
            <a:r>
              <a:rPr kumimoji="1" lang="en-US" altLang="zh-CN" sz="2400" b="1" dirty="0">
                <a:latin typeface="Times New Roman" pitchFamily="18" charset="0"/>
              </a:rPr>
              <a:t>                         ( (SP)+1,  (SP) ) 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  </a:t>
            </a:r>
            <a:r>
              <a:rPr kumimoji="1" lang="en-US" altLang="zh-CN" sz="2400" b="1" dirty="0">
                <a:latin typeface="Times New Roman" pitchFamily="18" charset="0"/>
              </a:rPr>
              <a:t>(PSW)</a:t>
            </a:r>
          </a:p>
          <a:p>
            <a:pPr lvl="2" eaLnBrk="0" hangingPunct="0"/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PUSHFD   (32)       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参见教材 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P57 </a:t>
            </a:r>
            <a:r>
              <a:rPr kumimoji="1" lang="zh-CN" altLang="en-US" sz="2400" b="1" dirty="0">
                <a:latin typeface="Times New Roman" pitchFamily="18" charset="0"/>
              </a:rPr>
              <a:t>　  </a:t>
            </a:r>
          </a:p>
          <a:p>
            <a:pPr eaLnBrk="0" hangingPunct="0"/>
            <a:r>
              <a:rPr kumimoji="1" lang="zh-CN" altLang="en-US" sz="2400" b="1" dirty="0">
                <a:latin typeface="Times New Roman" pitchFamily="18" charset="0"/>
                <a:sym typeface="Webdings" pitchFamily="18" charset="2"/>
              </a:rPr>
              <a:t>  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sym typeface="Webdings" pitchFamily="18" charset="2"/>
              </a:rPr>
              <a:t>标志出栈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指令：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POPF   (16) /  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POPFD    (32)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kumimoji="1" lang="zh-CN" altLang="en-US" sz="2400" b="1" dirty="0">
                <a:latin typeface="Times New Roman" pitchFamily="18" charset="0"/>
              </a:rPr>
              <a:t>执行操作</a:t>
            </a:r>
            <a:r>
              <a:rPr kumimoji="1" lang="en-US" altLang="zh-CN" sz="2400" b="1" dirty="0">
                <a:latin typeface="Times New Roman" pitchFamily="18" charset="0"/>
              </a:rPr>
              <a:t>(16) </a:t>
            </a:r>
            <a:r>
              <a:rPr kumimoji="1" lang="zh-CN" altLang="en-US" sz="2400" b="1" dirty="0">
                <a:latin typeface="Times New Roman" pitchFamily="18" charset="0"/>
              </a:rPr>
              <a:t>：   </a:t>
            </a:r>
            <a:r>
              <a:rPr kumimoji="1" lang="en-US" altLang="zh-CN" sz="2400" b="1" dirty="0">
                <a:latin typeface="Times New Roman" pitchFamily="18" charset="0"/>
              </a:rPr>
              <a:t>(PSW) 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 dirty="0">
                <a:latin typeface="Times New Roman" pitchFamily="18" charset="0"/>
              </a:rPr>
              <a:t>  (SP)+1,  (SP))</a:t>
            </a:r>
          </a:p>
          <a:p>
            <a:pPr lvl="2" eaLnBrk="0" hangingPunct="0"/>
            <a:r>
              <a:rPr kumimoji="1" lang="en-US" altLang="zh-CN" sz="2400" b="1" dirty="0">
                <a:latin typeface="Times New Roman" pitchFamily="18" charset="0"/>
              </a:rPr>
              <a:t>                         (SP) 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</a:t>
            </a:r>
            <a:r>
              <a:rPr kumimoji="1" lang="en-US" altLang="zh-CN" sz="2400" b="1" dirty="0">
                <a:latin typeface="Times New Roman" pitchFamily="18" charset="0"/>
              </a:rPr>
              <a:t>  (SP) + 2</a:t>
            </a:r>
          </a:p>
          <a:p>
            <a:pPr lvl="2" eaLnBrk="0" hangingPunct="0"/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POPFD    (32)          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参见教材 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P58 </a:t>
            </a:r>
          </a:p>
          <a:p>
            <a:pPr lvl="1" eaLnBrk="0" hangingPunct="0"/>
            <a:r>
              <a:rPr kumimoji="1" lang="en-US" altLang="zh-CN" sz="2400" b="1" dirty="0">
                <a:solidFill>
                  <a:schemeClr val="accent2"/>
                </a:solidFill>
                <a:latin typeface="Times New Roman" pitchFamily="18" charset="0"/>
              </a:rPr>
              <a:t>*  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影响标志位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10B4960-255C-487B-B07F-1F0884DB0794}" type="slidenum">
              <a:rPr lang="zh-CN" altLang="en-US" smtClean="0"/>
              <a:pPr eaLnBrk="1" hangingPunct="1"/>
              <a:t>41</a:t>
            </a:fld>
            <a:endParaRPr lang="en-US" altLang="zh-CN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9154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   </a:t>
            </a:r>
            <a:r>
              <a:rPr kumimoji="1" lang="zh-CN" altLang="en-US" sz="2800" b="1" dirty="0">
                <a:latin typeface="Times New Roman" pitchFamily="18" charset="0"/>
              </a:rPr>
              <a:t>类型转换指令</a:t>
            </a: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 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CBW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          AL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 AX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  </a:t>
            </a:r>
            <a:r>
              <a:rPr kumimoji="1" lang="zh-CN" altLang="en-US" sz="2400" b="1" dirty="0">
                <a:latin typeface="Times New Roman" pitchFamily="18" charset="0"/>
              </a:rPr>
              <a:t>执行操作： 若</a:t>
            </a:r>
            <a:r>
              <a:rPr kumimoji="1" lang="en-US" altLang="zh-CN" sz="2400" b="1" dirty="0">
                <a:latin typeface="Times New Roman" pitchFamily="18" charset="0"/>
              </a:rPr>
              <a:t>(AL)</a:t>
            </a:r>
            <a:r>
              <a:rPr kumimoji="1" lang="zh-CN" altLang="en-US" sz="2400" b="1" dirty="0">
                <a:latin typeface="Times New Roman" pitchFamily="18" charset="0"/>
              </a:rPr>
              <a:t>的最高有效位为</a:t>
            </a:r>
            <a:r>
              <a:rPr kumimoji="1" lang="en-US" altLang="zh-CN" sz="24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400" b="1" dirty="0">
                <a:latin typeface="Times New Roman" pitchFamily="18" charset="0"/>
              </a:rPr>
              <a:t>(AH)= 00H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                    </a:t>
            </a:r>
            <a:r>
              <a:rPr kumimoji="1" lang="zh-CN" altLang="en-US" sz="2400" b="1" dirty="0">
                <a:latin typeface="Times New Roman" pitchFamily="18" charset="0"/>
              </a:rPr>
              <a:t>若</a:t>
            </a:r>
            <a:r>
              <a:rPr kumimoji="1" lang="en-US" altLang="zh-CN" sz="2400" b="1" dirty="0">
                <a:latin typeface="Times New Roman" pitchFamily="18" charset="0"/>
              </a:rPr>
              <a:t>(AL)</a:t>
            </a:r>
            <a:r>
              <a:rPr kumimoji="1" lang="zh-CN" altLang="en-US" sz="2400" b="1" dirty="0">
                <a:latin typeface="Times New Roman" pitchFamily="18" charset="0"/>
              </a:rPr>
              <a:t>的最高有效位为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400" b="1" dirty="0">
                <a:latin typeface="Times New Roman" pitchFamily="18" charset="0"/>
              </a:rPr>
              <a:t>(AH)= 0FFH</a:t>
            </a:r>
          </a:p>
          <a:p>
            <a:pPr algn="just"/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   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CWD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  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或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CWDE  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AX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 (DX,AX) 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或（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）</a:t>
            </a: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  </a:t>
            </a:r>
            <a:r>
              <a:rPr kumimoji="1" lang="zh-CN" altLang="en-US" sz="2400" b="1" dirty="0">
                <a:latin typeface="Times New Roman" pitchFamily="18" charset="0"/>
              </a:rPr>
              <a:t>执行操作：若</a:t>
            </a:r>
            <a:r>
              <a:rPr kumimoji="1" lang="en-US" altLang="zh-CN" sz="2400" b="1" dirty="0">
                <a:latin typeface="Times New Roman" pitchFamily="18" charset="0"/>
              </a:rPr>
              <a:t>(AX)</a:t>
            </a:r>
            <a:r>
              <a:rPr kumimoji="1" lang="zh-CN" altLang="en-US" sz="2400" b="1" dirty="0">
                <a:latin typeface="Times New Roman" pitchFamily="18" charset="0"/>
              </a:rPr>
              <a:t>的最高有效位为</a:t>
            </a:r>
            <a:r>
              <a:rPr kumimoji="1" lang="en-US" altLang="zh-CN" sz="24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400" b="1" dirty="0">
                <a:latin typeface="Times New Roman" pitchFamily="18" charset="0"/>
              </a:rPr>
              <a:t>(DX)= 0000H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                   </a:t>
            </a:r>
            <a:r>
              <a:rPr kumimoji="1" lang="zh-CN" altLang="en-US" sz="2400" b="1" dirty="0">
                <a:latin typeface="Times New Roman" pitchFamily="18" charset="0"/>
              </a:rPr>
              <a:t>若</a:t>
            </a:r>
            <a:r>
              <a:rPr kumimoji="1" lang="en-US" altLang="zh-CN" sz="2400" b="1" dirty="0">
                <a:latin typeface="Times New Roman" pitchFamily="18" charset="0"/>
              </a:rPr>
              <a:t>(AX)</a:t>
            </a:r>
            <a:r>
              <a:rPr kumimoji="1" lang="zh-CN" altLang="en-US" sz="2400" b="1" dirty="0">
                <a:latin typeface="Times New Roman" pitchFamily="18" charset="0"/>
              </a:rPr>
              <a:t>的最高有效位为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400" b="1" dirty="0">
                <a:latin typeface="Times New Roman" pitchFamily="18" charset="0"/>
              </a:rPr>
              <a:t>(DX)= 0FFFFH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         * CWDE    </a:t>
            </a:r>
            <a:r>
              <a:rPr kumimoji="1" lang="zh-CN" altLang="en-US" sz="2400" b="1" dirty="0">
                <a:latin typeface="Times New Roman" pitchFamily="18" charset="0"/>
              </a:rPr>
              <a:t>将（</a:t>
            </a:r>
            <a:r>
              <a:rPr kumimoji="1" lang="en-US" altLang="zh-CN" sz="24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）扩展到（</a:t>
            </a:r>
            <a:r>
              <a:rPr kumimoji="1" lang="en-US" altLang="zh-CN" sz="2400" b="1" dirty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），规则同上。</a:t>
            </a: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    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CDQ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    </a:t>
            </a:r>
            <a:r>
              <a:rPr kumimoji="1" lang="zh-CN" altLang="en-US" sz="2400" b="1" dirty="0">
                <a:latin typeface="Times New Roman" pitchFamily="18" charset="0"/>
              </a:rPr>
              <a:t>执行操作：</a:t>
            </a:r>
            <a:r>
              <a:rPr kumimoji="1" lang="en-US" altLang="zh-CN" sz="2400" b="1" dirty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的内容符号扩展到</a:t>
            </a:r>
            <a:r>
              <a:rPr kumimoji="1" lang="en-US" altLang="zh-CN" sz="2400" b="1" dirty="0">
                <a:latin typeface="Times New Roman" pitchFamily="18" charset="0"/>
              </a:rPr>
              <a:t>EDX</a:t>
            </a:r>
            <a:r>
              <a:rPr kumimoji="1" lang="zh-CN" altLang="en-US" sz="2400" b="1" dirty="0">
                <a:latin typeface="Times New Roman" pitchFamily="18" charset="0"/>
              </a:rPr>
              <a:t>，形成</a:t>
            </a:r>
            <a:r>
              <a:rPr kumimoji="1" lang="en-US" altLang="zh-CN" sz="2400" b="1" dirty="0">
                <a:latin typeface="Times New Roman" pitchFamily="18" charset="0"/>
              </a:rPr>
              <a:t>EDX</a:t>
            </a:r>
            <a:r>
              <a:rPr kumimoji="1" lang="zh-CN" altLang="en-US" sz="2400" b="1" dirty="0">
                <a:latin typeface="Times New Roman" pitchFamily="18" charset="0"/>
              </a:rPr>
              <a:t>：</a:t>
            </a:r>
            <a:r>
              <a:rPr kumimoji="1" lang="en-US" altLang="zh-CN" sz="2400" b="1" dirty="0">
                <a:latin typeface="Times New Roman" pitchFamily="18" charset="0"/>
              </a:rPr>
              <a:t>EAX</a:t>
            </a:r>
          </a:p>
          <a:p>
            <a:pPr algn="just"/>
            <a:endParaRPr kumimoji="1" lang="en-US" altLang="zh-CN" sz="2400" b="1" dirty="0">
              <a:latin typeface="Times New Roman" pitchFamily="18" charset="0"/>
            </a:endParaRP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    </a:t>
            </a:r>
            <a:r>
              <a:rPr kumimoji="1"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BSWAP  r32     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只能用于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486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及后续机型。</a:t>
            </a: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    </a:t>
            </a:r>
            <a:r>
              <a:rPr kumimoji="1" lang="zh-CN" altLang="en-US" sz="2400" b="1" dirty="0">
                <a:latin typeface="Times New Roman" pitchFamily="18" charset="0"/>
              </a:rPr>
              <a:t>执行的操作：</a:t>
            </a:r>
            <a:r>
              <a:rPr kumimoji="1" lang="zh-CN" altLang="en-US" sz="2200" b="1" dirty="0">
                <a:latin typeface="Times New Roman" pitchFamily="18" charset="0"/>
              </a:rPr>
              <a:t>将</a:t>
            </a:r>
            <a:r>
              <a:rPr kumimoji="1" lang="en-US" altLang="zh-CN" sz="2200" b="1" dirty="0">
                <a:latin typeface="Times New Roman" pitchFamily="18" charset="0"/>
              </a:rPr>
              <a:t>32</a:t>
            </a:r>
            <a:r>
              <a:rPr kumimoji="1" lang="zh-CN" altLang="en-US" sz="2200" b="1" dirty="0">
                <a:latin typeface="Times New Roman" pitchFamily="18" charset="0"/>
              </a:rPr>
              <a:t>位寄存器</a:t>
            </a:r>
            <a:r>
              <a:rPr kumimoji="1" lang="en-US" altLang="zh-CN" sz="2200" b="1" dirty="0">
                <a:latin typeface="Times New Roman" pitchFamily="18" charset="0"/>
              </a:rPr>
              <a:t>r32</a:t>
            </a:r>
            <a:r>
              <a:rPr kumimoji="1" lang="zh-CN" altLang="en-US" sz="2200" b="1" dirty="0">
                <a:latin typeface="Times New Roman" pitchFamily="18" charset="0"/>
              </a:rPr>
              <a:t>的</a:t>
            </a:r>
            <a:r>
              <a:rPr kumimoji="1" lang="en-US" altLang="zh-CN" sz="2200" b="1" dirty="0">
                <a:latin typeface="Times New Roman" pitchFamily="18" charset="0"/>
              </a:rPr>
              <a:t>1</a:t>
            </a:r>
            <a:r>
              <a:rPr kumimoji="1" lang="zh-CN" altLang="en-US" sz="2200" b="1" dirty="0">
                <a:latin typeface="Times New Roman" pitchFamily="18" charset="0"/>
              </a:rPr>
              <a:t>、</a:t>
            </a:r>
            <a:r>
              <a:rPr kumimoji="1" lang="en-US" altLang="zh-CN" sz="2200" b="1" dirty="0">
                <a:latin typeface="Times New Roman" pitchFamily="18" charset="0"/>
              </a:rPr>
              <a:t>4</a:t>
            </a:r>
            <a:r>
              <a:rPr kumimoji="1" lang="zh-CN" altLang="en-US" sz="2200" b="1" dirty="0">
                <a:latin typeface="Times New Roman" pitchFamily="18" charset="0"/>
              </a:rPr>
              <a:t>字节互换，</a:t>
            </a:r>
            <a:r>
              <a:rPr kumimoji="1" lang="en-US" altLang="zh-CN" sz="2200" b="1" dirty="0">
                <a:latin typeface="Times New Roman" pitchFamily="18" charset="0"/>
              </a:rPr>
              <a:t>2</a:t>
            </a:r>
            <a:r>
              <a:rPr kumimoji="1" lang="zh-CN" altLang="en-US" sz="2200" b="1" dirty="0">
                <a:latin typeface="Times New Roman" pitchFamily="18" charset="0"/>
              </a:rPr>
              <a:t>、</a:t>
            </a:r>
            <a:r>
              <a:rPr kumimoji="1" lang="en-US" altLang="zh-CN" sz="2200" b="1" dirty="0">
                <a:latin typeface="Times New Roman" pitchFamily="18" charset="0"/>
              </a:rPr>
              <a:t>3</a:t>
            </a:r>
            <a:r>
              <a:rPr kumimoji="1" lang="zh-CN" altLang="en-US" sz="2200" b="1" dirty="0">
                <a:latin typeface="Times New Roman" pitchFamily="18" charset="0"/>
              </a:rPr>
              <a:t>字节互换。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228600" y="5486400"/>
            <a:ext cx="8763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注意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: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*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无操作数指令（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实际为隐含操作数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，除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BSWAP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外）</a:t>
            </a:r>
          </a:p>
          <a:p>
            <a:pPr eaLnBrk="0" hangingPunct="0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        *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隐含对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AL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或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或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EAX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进行符号扩展</a:t>
            </a:r>
          </a:p>
          <a:p>
            <a:pPr eaLnBrk="0" hangingPunct="0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          *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不影响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条件标志位</a:t>
            </a:r>
            <a:endParaRPr kumimoji="1" lang="zh-CN" altLang="en-US" sz="2400" b="1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FCEC0A8-786C-43C6-89BF-6D60D198E7E4}" type="slidenum">
              <a:rPr lang="zh-CN" altLang="en-US" smtClean="0"/>
              <a:pPr eaLnBrk="1" hangingPunct="1"/>
              <a:t>42</a:t>
            </a:fld>
            <a:endParaRPr lang="en-US" altLang="zh-CN"/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914400" y="2033588"/>
            <a:ext cx="7162800" cy="257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例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：</a:t>
            </a:r>
            <a:r>
              <a:rPr kumimoji="1" lang="en-US" altLang="zh-CN" sz="2400" b="1" dirty="0">
                <a:latin typeface="Times New Roman" pitchFamily="18" charset="0"/>
              </a:rPr>
              <a:t>(AX)=0BA45H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CBW              ; (AX)=0045H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CWD              ; (DX)=0FFFFH  (AX)=0BA45H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例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：执行前，（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）＝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11223344H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，则执行指令：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           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BSWAP    EAX     ;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后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,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）＝</a:t>
            </a:r>
            <a:r>
              <a:rPr kumimoji="1" lang="en-US" altLang="zh-CN" sz="2400" b="1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rPr>
              <a:t>44332211H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738D715-1A9A-4AA7-BEC1-703616D2D7DC}" type="slidenum">
              <a:rPr lang="zh-CN" altLang="en-US" smtClean="0"/>
              <a:pPr eaLnBrk="1" hangingPunct="1"/>
              <a:t>43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总结一：指令寻址方式</a:t>
            </a:r>
          </a:p>
        </p:txBody>
      </p:sp>
      <p:sp>
        <p:nvSpPr>
          <p:cNvPr id="44036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数据寻址方式</a:t>
            </a:r>
          </a:p>
          <a:p>
            <a:pPr lvl="1" eaLnBrk="1" hangingPunct="1"/>
            <a:r>
              <a:rPr lang="zh-CN" altLang="en-US"/>
              <a:t>立即寻址</a:t>
            </a:r>
          </a:p>
          <a:p>
            <a:pPr lvl="1" eaLnBrk="1" hangingPunct="1"/>
            <a:r>
              <a:rPr lang="zh-CN" altLang="en-US"/>
              <a:t>寄存器寻址</a:t>
            </a:r>
          </a:p>
          <a:p>
            <a:pPr lvl="1" eaLnBrk="1" hangingPunct="1"/>
            <a:r>
              <a:rPr lang="zh-CN" altLang="en-US"/>
              <a:t>直接寻址</a:t>
            </a:r>
          </a:p>
          <a:p>
            <a:pPr lvl="1" eaLnBrk="1" hangingPunct="1"/>
            <a:r>
              <a:rPr lang="zh-CN" altLang="en-US"/>
              <a:t>寄存器间接寻址</a:t>
            </a:r>
          </a:p>
          <a:p>
            <a:pPr lvl="1" eaLnBrk="1" hangingPunct="1"/>
            <a:r>
              <a:rPr lang="zh-CN" altLang="en-US"/>
              <a:t>寄存器相对寻址</a:t>
            </a:r>
          </a:p>
          <a:p>
            <a:pPr lvl="1" eaLnBrk="1" hangingPunct="1"/>
            <a:r>
              <a:rPr lang="zh-CN" altLang="en-US"/>
              <a:t>基址变址寻址</a:t>
            </a:r>
          </a:p>
          <a:p>
            <a:pPr lvl="1" eaLnBrk="1" hangingPunct="1"/>
            <a:r>
              <a:rPr lang="zh-CN" altLang="en-US"/>
              <a:t>相对基址变址寻址</a:t>
            </a:r>
          </a:p>
        </p:txBody>
      </p:sp>
      <p:sp>
        <p:nvSpPr>
          <p:cNvPr id="44037" name="Rectangle 4"/>
          <p:cNvSpPr>
            <a:spLocks noGrp="1" noRot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代码寻址</a:t>
            </a:r>
          </a:p>
          <a:p>
            <a:pPr lvl="1" eaLnBrk="1" hangingPunct="1"/>
            <a:r>
              <a:rPr lang="zh-CN" altLang="en-US"/>
              <a:t>段内寻址</a:t>
            </a:r>
          </a:p>
          <a:p>
            <a:pPr lvl="2" eaLnBrk="1" hangingPunct="1"/>
            <a:r>
              <a:rPr lang="zh-CN" altLang="en-US"/>
              <a:t>段内直接寻址</a:t>
            </a:r>
          </a:p>
          <a:p>
            <a:pPr lvl="2" eaLnBrk="1" hangingPunct="1"/>
            <a:r>
              <a:rPr lang="zh-CN" altLang="en-US"/>
              <a:t>段内间接寻址</a:t>
            </a:r>
          </a:p>
          <a:p>
            <a:pPr lvl="1" eaLnBrk="1" hangingPunct="1"/>
            <a:r>
              <a:rPr lang="zh-CN" altLang="en-US"/>
              <a:t>段间寻址</a:t>
            </a:r>
          </a:p>
          <a:p>
            <a:pPr lvl="2" eaLnBrk="1" hangingPunct="1"/>
            <a:r>
              <a:rPr lang="zh-CN" altLang="en-US"/>
              <a:t>段间直接寻址</a:t>
            </a:r>
          </a:p>
          <a:p>
            <a:pPr lvl="2" eaLnBrk="1" hangingPunct="1"/>
            <a:r>
              <a:rPr lang="zh-CN" altLang="en-US"/>
              <a:t>段间间接寻址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3CE7B06-4177-4886-B78F-26D7773916F4}" type="slidenum">
              <a:rPr lang="zh-CN" altLang="en-US" smtClean="0"/>
              <a:pPr eaLnBrk="1" hangingPunct="1"/>
              <a:t>44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总结二：数据传送指令</a:t>
            </a:r>
          </a:p>
        </p:txBody>
      </p:sp>
      <p:sp>
        <p:nvSpPr>
          <p:cNvPr id="45060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Symbol" pitchFamily="18" charset="2"/>
              <a:buChar char="·"/>
            </a:pPr>
            <a:r>
              <a:rPr lang="zh-CN" altLang="en-US" sz="3600" b="1" dirty="0"/>
              <a:t>通用数据传送指令 </a:t>
            </a:r>
            <a:r>
              <a:rPr lang="en-US" altLang="zh-CN" sz="3600" b="1" dirty="0"/>
              <a:t>MOV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PUSH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POP</a:t>
            </a:r>
          </a:p>
          <a:p>
            <a:pPr algn="just" eaLnBrk="1" hangingPunct="1">
              <a:buFont typeface="Symbol" pitchFamily="18" charset="2"/>
              <a:buChar char="·"/>
            </a:pPr>
            <a:r>
              <a:rPr lang="zh-CN" altLang="en-US" sz="3600" b="1" dirty="0"/>
              <a:t>累加器专用传送指令 </a:t>
            </a:r>
            <a:r>
              <a:rPr lang="en-US" altLang="zh-CN" sz="3600" b="1" dirty="0"/>
              <a:t>IN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OUT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XLAT</a:t>
            </a:r>
          </a:p>
          <a:p>
            <a:pPr algn="just" eaLnBrk="1" hangingPunct="1">
              <a:buFont typeface="Symbol" pitchFamily="18" charset="2"/>
              <a:buChar char="·"/>
            </a:pPr>
            <a:r>
              <a:rPr lang="zh-CN" altLang="en-US" sz="3600" b="1" dirty="0"/>
              <a:t>地址传送指令 </a:t>
            </a:r>
            <a:r>
              <a:rPr lang="en-US" altLang="zh-CN" sz="3600" b="1" dirty="0"/>
              <a:t>LEA</a:t>
            </a:r>
          </a:p>
          <a:p>
            <a:pPr algn="just" eaLnBrk="1" hangingPunct="1">
              <a:buFont typeface="Symbol" pitchFamily="18" charset="2"/>
              <a:buChar char="·"/>
            </a:pPr>
            <a:r>
              <a:rPr lang="zh-CN" altLang="en-US" sz="3600" b="1" dirty="0"/>
              <a:t>标志寄存器传送指令 </a:t>
            </a:r>
            <a:r>
              <a:rPr lang="en-US" altLang="zh-CN" sz="3600" b="1" dirty="0"/>
              <a:t>PUSHF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POPF</a:t>
            </a:r>
            <a:endParaRPr lang="zh-CN" altLang="en-US" sz="3600" b="1" dirty="0"/>
          </a:p>
          <a:p>
            <a:pPr algn="just" eaLnBrk="1" hangingPunct="1">
              <a:buFont typeface="Symbol" pitchFamily="18" charset="2"/>
              <a:buChar char="·"/>
            </a:pPr>
            <a:r>
              <a:rPr lang="zh-CN" altLang="en-US" sz="3600" b="1" dirty="0"/>
              <a:t>类型转换指令 </a:t>
            </a:r>
            <a:r>
              <a:rPr lang="en-US" altLang="zh-CN" sz="3600" b="1" dirty="0"/>
              <a:t>CBW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CWD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FD7A612-4227-46E0-A2D4-197AF59FE98A}" type="slidenum">
              <a:rPr lang="zh-CN" altLang="en-US" smtClean="0"/>
              <a:pPr eaLnBrk="1" hangingPunct="1"/>
              <a:t>45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</a:t>
            </a:r>
          </a:p>
        </p:txBody>
      </p:sp>
      <p:sp>
        <p:nvSpPr>
          <p:cNvPr id="4608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/>
              <a:t>3.1</a:t>
            </a:r>
            <a:r>
              <a:rPr lang="zh-CN" altLang="en-US"/>
              <a:t>、</a:t>
            </a:r>
            <a:r>
              <a:rPr lang="en-US" altLang="zh-CN"/>
              <a:t>3.3</a:t>
            </a:r>
            <a:r>
              <a:rPr lang="zh-CN" altLang="en-US"/>
              <a:t>、</a:t>
            </a:r>
            <a:r>
              <a:rPr lang="en-US" altLang="zh-CN"/>
              <a:t>3.4</a:t>
            </a:r>
            <a:r>
              <a:rPr lang="zh-CN" altLang="en-US"/>
              <a:t>、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/>
              <a:t>3.5</a:t>
            </a:r>
            <a:r>
              <a:rPr lang="zh-CN" altLang="en-US"/>
              <a:t>、</a:t>
            </a:r>
            <a:r>
              <a:rPr lang="en-US" altLang="zh-CN"/>
              <a:t>3.6</a:t>
            </a:r>
            <a:r>
              <a:rPr lang="zh-CN" altLang="en-US"/>
              <a:t>、</a:t>
            </a:r>
            <a:r>
              <a:rPr lang="en-US" altLang="zh-CN"/>
              <a:t>3.7</a:t>
            </a:r>
            <a:r>
              <a:rPr lang="zh-CN" altLang="en-US"/>
              <a:t>、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/>
              <a:t>3.9</a:t>
            </a:r>
            <a:r>
              <a:rPr lang="zh-CN" altLang="en-US"/>
              <a:t>、</a:t>
            </a:r>
            <a:r>
              <a:rPr lang="en-US" altLang="zh-CN"/>
              <a:t>3.10</a:t>
            </a:r>
            <a:r>
              <a:rPr lang="zh-CN" altLang="en-US"/>
              <a:t>、</a:t>
            </a:r>
            <a:r>
              <a:rPr lang="en-US" altLang="zh-CN"/>
              <a:t>3.11</a:t>
            </a:r>
            <a:r>
              <a:rPr lang="zh-CN" altLang="en-US"/>
              <a:t>、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/>
              <a:t>3.12</a:t>
            </a:r>
            <a:r>
              <a:rPr lang="zh-CN" altLang="en-US"/>
              <a:t>、</a:t>
            </a:r>
            <a:r>
              <a:rPr lang="en-US" altLang="zh-CN"/>
              <a:t>3.14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F7F41B8-4718-43A6-AE86-48394671B60B}" type="slidenum">
              <a:rPr lang="zh-CN" altLang="en-US" smtClean="0"/>
              <a:pPr eaLnBrk="1" hangingPunct="1"/>
              <a:t>5</a:t>
            </a:fld>
            <a:endParaRPr lang="en-US" altLang="zh-CN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077200" cy="53959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5.  </a:t>
            </a:r>
            <a:r>
              <a:rPr kumimoji="1" lang="zh-CN" altLang="en-US" sz="2400" b="1" dirty="0">
                <a:latin typeface="Times New Roman" pitchFamily="18" charset="0"/>
              </a:rPr>
              <a:t>寄存器相对寻址方式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*</a:t>
            </a:r>
            <a:endParaRPr kumimoji="1" lang="zh-CN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例</a:t>
            </a:r>
            <a:r>
              <a:rPr kumimoji="1" lang="zh-CN" altLang="en-US" sz="2400" dirty="0">
                <a:latin typeface="Times New Roman" pitchFamily="18" charset="0"/>
              </a:rPr>
              <a:t>：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MOV  AX, COUNT[SI]    </a:t>
            </a:r>
            <a:r>
              <a:rPr kumimoji="1" lang="zh-CN" altLang="zh-CN" sz="2400" b="1" dirty="0">
                <a:latin typeface="Times New Roman" pitchFamily="18" charset="0"/>
              </a:rPr>
              <a:t>或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MOV  AX, [COUNT+SI]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</a:t>
            </a:r>
            <a:r>
              <a:rPr kumimoji="1" lang="zh-CN" altLang="en-US" sz="2400" b="1" dirty="0">
                <a:latin typeface="Times New Roman" pitchFamily="18" charset="0"/>
              </a:rPr>
              <a:t>假设</a:t>
            </a:r>
            <a:r>
              <a:rPr kumimoji="1" lang="en-US" altLang="zh-CN" sz="2400" b="1" dirty="0">
                <a:latin typeface="Times New Roman" pitchFamily="18" charset="0"/>
              </a:rPr>
              <a:t>(DS)=3000H, (SI)=2000H, COUNT=3000H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</a:t>
            </a:r>
            <a:r>
              <a:rPr kumimoji="1" lang="zh-CN" altLang="en-US" sz="2400" b="1" dirty="0">
                <a:latin typeface="Times New Roman" pitchFamily="18" charset="0"/>
              </a:rPr>
              <a:t>那么 </a:t>
            </a:r>
            <a:r>
              <a:rPr kumimoji="1" lang="en-US" altLang="zh-CN" sz="2400" b="1" dirty="0">
                <a:latin typeface="Times New Roman" pitchFamily="18" charset="0"/>
              </a:rPr>
              <a:t>PA = 35000H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</a:t>
            </a:r>
            <a:r>
              <a:rPr kumimoji="1" lang="zh-CN" altLang="en-US" sz="2400" b="1" dirty="0">
                <a:latin typeface="Times New Roman" pitchFamily="18" charset="0"/>
              </a:rPr>
              <a:t>假设</a:t>
            </a:r>
            <a:r>
              <a:rPr kumimoji="1" lang="en-US" altLang="zh-CN" sz="2400" b="1" dirty="0">
                <a:latin typeface="Times New Roman" pitchFamily="18" charset="0"/>
              </a:rPr>
              <a:t>(35000H)=1234H, </a:t>
            </a:r>
            <a:r>
              <a:rPr kumimoji="1" lang="zh-CN" altLang="en-US" sz="2400" b="1" dirty="0">
                <a:latin typeface="Times New Roman" pitchFamily="18" charset="0"/>
              </a:rPr>
              <a:t>那么 </a:t>
            </a:r>
            <a:r>
              <a:rPr kumimoji="1" lang="en-US" altLang="zh-CN" sz="2400" b="1" dirty="0">
                <a:latin typeface="Times New Roman" pitchFamily="18" charset="0"/>
              </a:rPr>
              <a:t>(AX)=1234H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*  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适于数组、字符串的处理</a:t>
            </a:r>
            <a:endParaRPr kumimoji="1" lang="zh-CN" altLang="en-US" sz="2400" b="1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</a:t>
            </a:r>
            <a:r>
              <a:rPr kumimoji="1" lang="zh-CN" altLang="en-US" sz="2400" b="1">
                <a:latin typeface="Times New Roman" pitchFamily="18" charset="0"/>
              </a:rPr>
              <a:t>有效地址 </a:t>
            </a:r>
            <a:r>
              <a:rPr kumimoji="1" lang="en-US" altLang="zh-CN" sz="2400" b="1">
                <a:latin typeface="Times New Roman" pitchFamily="18" charset="0"/>
              </a:rPr>
              <a:t>=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5" name="AutoShape 4"/>
          <p:cNvSpPr>
            <a:spLocks/>
          </p:cNvSpPr>
          <p:nvPr/>
        </p:nvSpPr>
        <p:spPr bwMode="auto">
          <a:xfrm>
            <a:off x="2590800" y="12192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2895600" y="1143000"/>
            <a:ext cx="8382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(BX)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(BP)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(SI)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(DI)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3733800" y="1905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+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28" name="AutoShape 7"/>
          <p:cNvSpPr>
            <a:spLocks/>
          </p:cNvSpPr>
          <p:nvPr/>
        </p:nvSpPr>
        <p:spPr bwMode="auto">
          <a:xfrm>
            <a:off x="4267200" y="16002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4343400" y="1600200"/>
            <a:ext cx="914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位</a:t>
            </a:r>
            <a:endParaRPr kumimoji="1" lang="zh-CN" altLang="en-US" sz="2400" dirty="0">
              <a:solidFill>
                <a:schemeClr val="bg1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5029200" y="1828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位移量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ECBE687-1E06-45F7-AD07-96F1E78233C0}" type="slidenum">
              <a:rPr lang="zh-CN" altLang="en-US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838200" y="533400"/>
            <a:ext cx="7315200" cy="58531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6.  </a:t>
            </a:r>
            <a:r>
              <a:rPr kumimoji="1" lang="zh-CN" altLang="en-US" sz="2400" b="1" dirty="0">
                <a:latin typeface="Times New Roman" pitchFamily="18" charset="0"/>
              </a:rPr>
              <a:t>基址变址寻址方式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*</a:t>
            </a:r>
            <a:endParaRPr kumimoji="1" lang="zh-CN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   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MOV  AX, [BX][DI]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</a:t>
            </a:r>
            <a:r>
              <a:rPr kumimoji="1" lang="zh-CN" altLang="zh-CN" sz="2400" b="1" dirty="0">
                <a:latin typeface="Times New Roman" pitchFamily="18" charset="0"/>
              </a:rPr>
              <a:t>或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MOV  AX, [BX+DI]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                 MOV  AX, ES:[BX][SI]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*  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适于数组、字符串、</a:t>
            </a:r>
            <a:r>
              <a:rPr kumimoji="1" lang="zh-CN" altLang="zh-CN" sz="24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表格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的处理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*  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必须是一个基址寄存器和一个变址寄存器的组合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       </a:t>
            </a:r>
            <a:r>
              <a:rPr kumimoji="1" lang="zh-CN" altLang="zh-CN" sz="2000" b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MOV  AX, [BX][BP]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          </a:t>
            </a:r>
            <a:r>
              <a:rPr kumimoji="1" lang="en-US" altLang="zh-CN" sz="2000" b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20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MOV  AX, [SI][DI]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371600" y="1905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有效地址 </a:t>
            </a:r>
            <a:r>
              <a:rPr kumimoji="1" lang="en-US" altLang="zh-CN" sz="2400" b="1">
                <a:latin typeface="Times New Roman" pitchFamily="18" charset="0"/>
              </a:rPr>
              <a:t>=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49" name="AutoShape 4"/>
          <p:cNvSpPr>
            <a:spLocks/>
          </p:cNvSpPr>
          <p:nvPr/>
        </p:nvSpPr>
        <p:spPr bwMode="auto">
          <a:xfrm>
            <a:off x="3124200" y="167640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3200400" y="1676400"/>
            <a:ext cx="8382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(BX)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(BP)</a:t>
            </a:r>
            <a:endParaRPr kumimoji="1" lang="en-US" altLang="zh-CN" sz="2200">
              <a:latin typeface="Times New Roman" pitchFamily="18" charset="0"/>
            </a:endParaRP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4038600" y="1905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+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152" name="AutoShape 7"/>
          <p:cNvSpPr>
            <a:spLocks/>
          </p:cNvSpPr>
          <p:nvPr/>
        </p:nvSpPr>
        <p:spPr bwMode="auto">
          <a:xfrm>
            <a:off x="4495800" y="167640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4572000" y="1676400"/>
            <a:ext cx="8382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(SI)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(DI)</a:t>
            </a:r>
            <a:endParaRPr kumimoji="1" lang="en-US" altLang="zh-CN" sz="22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91D763D-3DD9-43FB-8491-903C256B8D4A}" type="slidenum">
              <a:rPr lang="zh-CN" altLang="en-US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684213" y="549275"/>
            <a:ext cx="7848600" cy="53959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7.  </a:t>
            </a:r>
            <a:r>
              <a:rPr kumimoji="1" lang="zh-CN" altLang="en-US" sz="2400" b="1" dirty="0">
                <a:latin typeface="Times New Roman" pitchFamily="18" charset="0"/>
              </a:rPr>
              <a:t>相对基址变址寻址方式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*</a:t>
            </a:r>
            <a:endParaRPr kumimoji="1" lang="zh-CN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   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MOV  AX, MASK[BX][SI]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</a:t>
            </a:r>
            <a:r>
              <a:rPr kumimoji="1" lang="zh-CN" altLang="zh-CN" sz="2400" b="1" dirty="0">
                <a:latin typeface="Times New Roman" pitchFamily="18" charset="0"/>
              </a:rPr>
              <a:t>或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MOV  AX, MASK[BX+SI]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</a:t>
            </a:r>
            <a:r>
              <a:rPr kumimoji="1" lang="zh-CN" altLang="en-US" sz="2400" b="1" dirty="0">
                <a:latin typeface="Times New Roman" pitchFamily="18" charset="0"/>
              </a:rPr>
              <a:t>或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MOV  AX, [MASK+BX+SI]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*  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适于堆栈处理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、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数组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和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表格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处理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143000" y="1905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</a:t>
            </a:r>
            <a:r>
              <a:rPr kumimoji="1" lang="zh-CN" altLang="en-US" sz="2400" b="1">
                <a:latin typeface="Times New Roman" pitchFamily="18" charset="0"/>
              </a:rPr>
              <a:t>有效地址 </a:t>
            </a:r>
            <a:r>
              <a:rPr kumimoji="1" lang="en-US" altLang="zh-CN" sz="2400" b="1">
                <a:latin typeface="Times New Roman" pitchFamily="18" charset="0"/>
              </a:rPr>
              <a:t>=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173" name="AutoShape 4"/>
          <p:cNvSpPr>
            <a:spLocks/>
          </p:cNvSpPr>
          <p:nvPr/>
        </p:nvSpPr>
        <p:spPr bwMode="auto">
          <a:xfrm>
            <a:off x="3124200" y="167640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3200400" y="1676400"/>
            <a:ext cx="8382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(BX)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(BP)</a:t>
            </a:r>
            <a:endParaRPr kumimoji="1" lang="en-US" altLang="zh-CN" sz="2200">
              <a:latin typeface="Times New Roman" pitchFamily="18" charset="0"/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4038600" y="1905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+</a:t>
            </a:r>
          </a:p>
        </p:txBody>
      </p:sp>
      <p:sp>
        <p:nvSpPr>
          <p:cNvPr id="7176" name="AutoShape 7"/>
          <p:cNvSpPr>
            <a:spLocks/>
          </p:cNvSpPr>
          <p:nvPr/>
        </p:nvSpPr>
        <p:spPr bwMode="auto">
          <a:xfrm>
            <a:off x="4495800" y="167640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4572000" y="1676400"/>
            <a:ext cx="8382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(SI)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(DI)</a:t>
            </a:r>
            <a:endParaRPr kumimoji="1" lang="en-US" altLang="zh-CN" sz="2200">
              <a:latin typeface="Times New Roman" pitchFamily="18" charset="0"/>
            </a:endParaRP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5181600" y="1905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+</a:t>
            </a:r>
          </a:p>
        </p:txBody>
      </p:sp>
      <p:sp>
        <p:nvSpPr>
          <p:cNvPr id="7179" name="AutoShape 10"/>
          <p:cNvSpPr>
            <a:spLocks/>
          </p:cNvSpPr>
          <p:nvPr/>
        </p:nvSpPr>
        <p:spPr bwMode="auto">
          <a:xfrm>
            <a:off x="5638800" y="167640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5715000" y="1600200"/>
            <a:ext cx="914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</a:rPr>
              <a:t>位</a:t>
            </a:r>
          </a:p>
        </p:txBody>
      </p:sp>
      <p:sp>
        <p:nvSpPr>
          <p:cNvPr id="7181" name="Text Box 12"/>
          <p:cNvSpPr txBox="1">
            <a:spLocks noChangeArrowheads="1"/>
          </p:cNvSpPr>
          <p:nvPr/>
        </p:nvSpPr>
        <p:spPr bwMode="auto">
          <a:xfrm>
            <a:off x="6400800" y="1828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位移量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A9ED07-EC88-443A-B307-13623CB061E9}" type="slidenum">
              <a:rPr lang="zh-CN" altLang="en-US" smtClean="0"/>
              <a:pPr eaLnBrk="1" hangingPunct="1"/>
              <a:t>8</a:t>
            </a:fld>
            <a:endParaRPr lang="en-US" altLang="zh-CN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684213" y="692150"/>
            <a:ext cx="7848600" cy="43005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8.  </a:t>
            </a:r>
            <a:r>
              <a:rPr kumimoji="1" lang="zh-CN" altLang="en-US" sz="2400" b="1">
                <a:latin typeface="Times New Roman" pitchFamily="18" charset="0"/>
              </a:rPr>
              <a:t>比例变址寻址方式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*</a:t>
            </a:r>
            <a:endParaRPr kumimoji="1" lang="zh-CN" altLang="en-US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                例如：</a:t>
            </a:r>
            <a:r>
              <a:rPr kumimoji="1" lang="en-US" altLang="zh-CN" sz="2400">
                <a:latin typeface="Times New Roman" pitchFamily="18" charset="0"/>
              </a:rPr>
              <a:t>MOV     EAX, COUNT[ESI*4]</a:t>
            </a:r>
            <a:endParaRPr kumimoji="1" lang="en-US" altLang="zh-CN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*  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适于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32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位寻址。</a:t>
            </a: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143000" y="1905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</a:t>
            </a:r>
            <a:r>
              <a:rPr kumimoji="1" lang="zh-CN" altLang="en-US" sz="2400" b="1">
                <a:latin typeface="Times New Roman" pitchFamily="18" charset="0"/>
              </a:rPr>
              <a:t>有效地址 </a:t>
            </a:r>
            <a:r>
              <a:rPr kumimoji="1" lang="en-US" altLang="zh-CN" sz="2400" b="1">
                <a:latin typeface="Times New Roman" pitchFamily="18" charset="0"/>
              </a:rPr>
              <a:t>=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124200" y="1676400"/>
            <a:ext cx="8382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(ESI)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(EDI)</a:t>
            </a:r>
            <a:endParaRPr kumimoji="1" lang="en-US" altLang="zh-CN" sz="2200">
              <a:latin typeface="Times New Roman" pitchFamily="18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5029200" y="1981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+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795963" y="19161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32</a:t>
            </a:r>
            <a:r>
              <a:rPr kumimoji="1" lang="zh-CN" altLang="en-US" sz="2400" b="1">
                <a:latin typeface="Times New Roman" pitchFamily="18" charset="0"/>
              </a:rPr>
              <a:t>位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6553200" y="1905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位移量</a:t>
            </a:r>
          </a:p>
        </p:txBody>
      </p:sp>
      <p:sp>
        <p:nvSpPr>
          <p:cNvPr id="8201" name="AutoShape 8"/>
          <p:cNvSpPr>
            <a:spLocks/>
          </p:cNvSpPr>
          <p:nvPr/>
        </p:nvSpPr>
        <p:spPr bwMode="auto">
          <a:xfrm>
            <a:off x="3048000" y="167640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886200" y="1981200"/>
            <a:ext cx="12192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latin typeface="Times New Roman" pitchFamily="18" charset="0"/>
              </a:rPr>
              <a:t>×</a:t>
            </a:r>
            <a:r>
              <a:rPr kumimoji="1" lang="zh-CN" altLang="en-US" sz="1600">
                <a:latin typeface="Times New Roman" pitchFamily="18" charset="0"/>
              </a:rPr>
              <a:t>比例因子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1200">
                <a:latin typeface="Times New Roman" pitchFamily="18" charset="0"/>
              </a:rPr>
              <a:t>（</a:t>
            </a:r>
            <a:r>
              <a:rPr kumimoji="1" lang="en-US" altLang="zh-CN" sz="1200">
                <a:latin typeface="Times New Roman" pitchFamily="18" charset="0"/>
              </a:rPr>
              <a:t>1</a:t>
            </a:r>
            <a:r>
              <a:rPr kumimoji="1" lang="zh-CN" altLang="en-US" sz="1200">
                <a:latin typeface="Times New Roman" pitchFamily="18" charset="0"/>
              </a:rPr>
              <a:t>，</a:t>
            </a:r>
            <a:r>
              <a:rPr kumimoji="1" lang="en-US" altLang="zh-CN" sz="1200">
                <a:latin typeface="Times New Roman" pitchFamily="18" charset="0"/>
              </a:rPr>
              <a:t>2</a:t>
            </a:r>
            <a:r>
              <a:rPr kumimoji="1" lang="zh-CN" altLang="en-US" sz="1200">
                <a:latin typeface="Times New Roman" pitchFamily="18" charset="0"/>
              </a:rPr>
              <a:t>，</a:t>
            </a:r>
            <a:r>
              <a:rPr kumimoji="1" lang="en-US" altLang="zh-CN" sz="1200">
                <a:latin typeface="Times New Roman" pitchFamily="18" charset="0"/>
              </a:rPr>
              <a:t>4</a:t>
            </a:r>
            <a:r>
              <a:rPr kumimoji="1" lang="zh-CN" altLang="en-US" sz="1200">
                <a:latin typeface="Times New Roman" pitchFamily="18" charset="0"/>
              </a:rPr>
              <a:t>，</a:t>
            </a:r>
            <a:r>
              <a:rPr kumimoji="1" lang="en-US" altLang="zh-CN" sz="1200">
                <a:latin typeface="Times New Roman" pitchFamily="18" charset="0"/>
              </a:rPr>
              <a:t>8</a:t>
            </a:r>
            <a:r>
              <a:rPr kumimoji="1" lang="zh-CN" altLang="en-US" sz="1200">
                <a:latin typeface="Times New Roman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E9D50C5-F330-439A-9A27-019639D70799}" type="slidenum">
              <a:rPr lang="zh-CN" altLang="en-US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7848600" cy="43005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9.  </a:t>
            </a:r>
            <a:r>
              <a:rPr kumimoji="1" lang="zh-CN" altLang="en-US" sz="2400" b="1">
                <a:latin typeface="Times New Roman" pitchFamily="18" charset="0"/>
              </a:rPr>
              <a:t>基址比例变址寻址方式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*</a:t>
            </a:r>
            <a:endParaRPr kumimoji="1" lang="zh-CN" altLang="en-US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          例如：</a:t>
            </a:r>
            <a:r>
              <a:rPr kumimoji="1" lang="en-US" altLang="zh-CN" sz="2400">
                <a:latin typeface="Times New Roman" pitchFamily="18" charset="0"/>
              </a:rPr>
              <a:t>MOV       ECX,    [EBX][EDI*8]</a:t>
            </a:r>
            <a:endParaRPr kumimoji="1" lang="en-US" altLang="zh-CN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*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适于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32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位寻址。</a:t>
            </a: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143000" y="1905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</a:t>
            </a:r>
            <a:r>
              <a:rPr kumimoji="1" lang="zh-CN" altLang="en-US" sz="2400" b="1">
                <a:latin typeface="Times New Roman" pitchFamily="18" charset="0"/>
              </a:rPr>
              <a:t>有效地址 </a:t>
            </a:r>
            <a:r>
              <a:rPr kumimoji="1" lang="en-US" altLang="zh-CN" sz="2400" b="1">
                <a:latin typeface="Times New Roman" pitchFamily="18" charset="0"/>
              </a:rPr>
              <a:t>=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200400" y="1676400"/>
            <a:ext cx="990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(EBX)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(EBP)</a:t>
            </a:r>
            <a:endParaRPr kumimoji="1" lang="en-US" altLang="zh-CN" sz="2200">
              <a:latin typeface="Times New Roman" pitchFamily="18" charset="0"/>
            </a:endParaRP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4114800" y="1905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+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4572000" y="1676400"/>
            <a:ext cx="8382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(ESI)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(EDI)</a:t>
            </a:r>
            <a:endParaRPr kumimoji="1" lang="en-US" altLang="zh-CN" sz="2200">
              <a:latin typeface="Times New Roman" pitchFamily="18" charset="0"/>
            </a:endParaRP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5257800" y="1981200"/>
            <a:ext cx="12192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latin typeface="Times New Roman" pitchFamily="18" charset="0"/>
              </a:rPr>
              <a:t>×</a:t>
            </a:r>
            <a:r>
              <a:rPr kumimoji="1" lang="zh-CN" altLang="en-US" sz="1600">
                <a:latin typeface="Times New Roman" pitchFamily="18" charset="0"/>
              </a:rPr>
              <a:t>比例因子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1200">
                <a:latin typeface="Times New Roman" pitchFamily="18" charset="0"/>
              </a:rPr>
              <a:t>（</a:t>
            </a:r>
            <a:r>
              <a:rPr kumimoji="1" lang="en-US" altLang="zh-CN" sz="1200">
                <a:latin typeface="Times New Roman" pitchFamily="18" charset="0"/>
              </a:rPr>
              <a:t>1</a:t>
            </a:r>
            <a:r>
              <a:rPr kumimoji="1" lang="zh-CN" altLang="en-US" sz="1200">
                <a:latin typeface="Times New Roman" pitchFamily="18" charset="0"/>
              </a:rPr>
              <a:t>，</a:t>
            </a:r>
            <a:r>
              <a:rPr kumimoji="1" lang="en-US" altLang="zh-CN" sz="1200">
                <a:latin typeface="Times New Roman" pitchFamily="18" charset="0"/>
              </a:rPr>
              <a:t>2</a:t>
            </a:r>
            <a:r>
              <a:rPr kumimoji="1" lang="zh-CN" altLang="en-US" sz="1200">
                <a:latin typeface="Times New Roman" pitchFamily="18" charset="0"/>
              </a:rPr>
              <a:t>，</a:t>
            </a:r>
            <a:r>
              <a:rPr kumimoji="1" lang="en-US" altLang="zh-CN" sz="1200">
                <a:latin typeface="Times New Roman" pitchFamily="18" charset="0"/>
              </a:rPr>
              <a:t>4</a:t>
            </a:r>
            <a:r>
              <a:rPr kumimoji="1" lang="zh-CN" altLang="en-US" sz="1200">
                <a:latin typeface="Times New Roman" pitchFamily="18" charset="0"/>
              </a:rPr>
              <a:t>，</a:t>
            </a:r>
            <a:r>
              <a:rPr kumimoji="1" lang="en-US" altLang="zh-CN" sz="1200">
                <a:latin typeface="Times New Roman" pitchFamily="18" charset="0"/>
              </a:rPr>
              <a:t>8</a:t>
            </a:r>
            <a:r>
              <a:rPr kumimoji="1" lang="zh-CN" altLang="en-US" sz="1200">
                <a:latin typeface="Times New Roman" pitchFamily="18" charset="0"/>
              </a:rPr>
              <a:t>）</a:t>
            </a:r>
          </a:p>
        </p:txBody>
      </p:sp>
      <p:sp>
        <p:nvSpPr>
          <p:cNvPr id="9225" name="AutoShape 8"/>
          <p:cNvSpPr>
            <a:spLocks/>
          </p:cNvSpPr>
          <p:nvPr/>
        </p:nvSpPr>
        <p:spPr bwMode="auto">
          <a:xfrm>
            <a:off x="4419600" y="175260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" name="AutoShape 9"/>
          <p:cNvSpPr>
            <a:spLocks/>
          </p:cNvSpPr>
          <p:nvPr/>
        </p:nvSpPr>
        <p:spPr bwMode="auto">
          <a:xfrm>
            <a:off x="3048000" y="175260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2832</TotalTime>
  <Words>4159</Words>
  <Application>Microsoft Office PowerPoint</Application>
  <PresentationFormat>全屏显示(4:3)</PresentationFormat>
  <Paragraphs>675</Paragraphs>
  <Slides>45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黑体</vt:lpstr>
      <vt:lpstr>楷体_GB2312</vt:lpstr>
      <vt:lpstr>宋体</vt:lpstr>
      <vt:lpstr>Arial</vt:lpstr>
      <vt:lpstr>Lucida Sans Unicode</vt:lpstr>
      <vt:lpstr>Symbol</vt:lpstr>
      <vt:lpstr>Times New Roman</vt:lpstr>
      <vt:lpstr>Wingdings</vt:lpstr>
      <vt:lpstr>诗情画意</vt:lpstr>
      <vt:lpstr>汇编语言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总结一：指令寻址方式</vt:lpstr>
      <vt:lpstr>总结二：数据传送指令</vt:lpstr>
      <vt:lpstr>作业</vt:lpstr>
    </vt:vector>
  </TitlesOfParts>
  <Company>计算机系应用组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</dc:title>
  <dc:creator>毛希平</dc:creator>
  <cp:lastModifiedBy>颖 鞠</cp:lastModifiedBy>
  <cp:revision>118</cp:revision>
  <dcterms:created xsi:type="dcterms:W3CDTF">2000-09-12T08:02:14Z</dcterms:created>
  <dcterms:modified xsi:type="dcterms:W3CDTF">2024-09-12T09:25:48Z</dcterms:modified>
</cp:coreProperties>
</file>