
<file path=[Content_Types].xml><?xml version="1.0" encoding="utf-8"?>
<Types xmlns="http://schemas.openxmlformats.org/package/2006/content-types">
  <Default Extension="gif" ContentType="image/gi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27"/>
  </p:notesMasterIdLst>
  <p:sldIdLst>
    <p:sldId id="256" r:id="rId2"/>
    <p:sldId id="257" r:id="rId3"/>
    <p:sldId id="258" r:id="rId4"/>
    <p:sldId id="327" r:id="rId5"/>
    <p:sldId id="260" r:id="rId6"/>
    <p:sldId id="261" r:id="rId7"/>
    <p:sldId id="262" r:id="rId8"/>
    <p:sldId id="328" r:id="rId9"/>
    <p:sldId id="264" r:id="rId10"/>
    <p:sldId id="265" r:id="rId11"/>
    <p:sldId id="266" r:id="rId12"/>
    <p:sldId id="329" r:id="rId13"/>
    <p:sldId id="268" r:id="rId14"/>
    <p:sldId id="269" r:id="rId15"/>
    <p:sldId id="330" r:id="rId16"/>
    <p:sldId id="271" r:id="rId17"/>
    <p:sldId id="272" r:id="rId18"/>
    <p:sldId id="273" r:id="rId19"/>
    <p:sldId id="274" r:id="rId20"/>
    <p:sldId id="275" r:id="rId21"/>
    <p:sldId id="276" r:id="rId22"/>
    <p:sldId id="277" r:id="rId23"/>
    <p:sldId id="278" r:id="rId24"/>
    <p:sldId id="279" r:id="rId25"/>
    <p:sldId id="332" r:id="rId26"/>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0" d="100"/>
          <a:sy n="80" d="100"/>
        </p:scale>
        <p:origin x="1422"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3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ltLang="zh-CN"/>
          </a:p>
        </p:txBody>
      </p:sp>
      <p:sp>
        <p:nvSpPr>
          <p:cNvPr id="5837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ltLang="zh-CN"/>
          </a:p>
        </p:txBody>
      </p:sp>
      <p:sp>
        <p:nvSpPr>
          <p:cNvPr id="2867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5837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ltLang="zh-CN"/>
          </a:p>
        </p:txBody>
      </p:sp>
      <p:sp>
        <p:nvSpPr>
          <p:cNvPr id="5837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476D02C5-DE7D-4A36-82D4-F23C7035D0AA}" type="slidenum">
              <a:rPr lang="en-US" altLang="zh-CN"/>
              <a:pPr>
                <a:defRPr/>
              </a:pPr>
              <a:t>‹#›</a:t>
            </a:fld>
            <a:endParaRPr lang="en-US" altLang="zh-CN"/>
          </a:p>
        </p:txBody>
      </p:sp>
    </p:spTree>
    <p:extLst>
      <p:ext uri="{BB962C8B-B14F-4D97-AF65-F5344CB8AC3E}">
        <p14:creationId xmlns:p14="http://schemas.microsoft.com/office/powerpoint/2010/main" val="67547682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78850" name="Rectangle 2"/>
          <p:cNvSpPr>
            <a:spLocks noGrp="1" noRot="1" noChangeArrowheads="1"/>
          </p:cNvSpPr>
          <p:nvPr>
            <p:ph type="ctrTitle"/>
          </p:nvPr>
        </p:nvSpPr>
        <p:spPr>
          <a:xfrm>
            <a:off x="304800" y="2286000"/>
            <a:ext cx="8458200" cy="1143000"/>
          </a:xfrm>
        </p:spPr>
        <p:txBody>
          <a:bodyPr/>
          <a:lstStyle>
            <a:lvl1pPr>
              <a:defRPr b="1"/>
            </a:lvl1pPr>
          </a:lstStyle>
          <a:p>
            <a:r>
              <a:rPr lang="zh-CN" altLang="en-US"/>
              <a:t>单击此处编辑母版标题样式</a:t>
            </a:r>
          </a:p>
        </p:txBody>
      </p:sp>
      <p:sp>
        <p:nvSpPr>
          <p:cNvPr id="78851" name="Rectangle 3"/>
          <p:cNvSpPr>
            <a:spLocks noGrp="1" noRot="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zh-CN" altLang="en-US"/>
              <a:t>单击此处编辑母版副标题样式</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23E4CB02-FD80-4212-8826-89068926F075}" type="slidenum">
              <a:rPr lang="en-US" altLang="zh-CN"/>
              <a:pPr>
                <a:defRPr/>
              </a:pPr>
              <a:t>‹#›</a:t>
            </a:fld>
            <a:endParaRPr lang="en-US" altLang="zh-CN"/>
          </a:p>
        </p:txBody>
      </p:sp>
    </p:spTree>
    <p:extLst>
      <p:ext uri="{BB962C8B-B14F-4D97-AF65-F5344CB8AC3E}">
        <p14:creationId xmlns:p14="http://schemas.microsoft.com/office/powerpoint/2010/main" val="24586887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266E4563-28B5-474A-A24D-D6A76C07CDBF}" type="slidenum">
              <a:rPr lang="en-US" altLang="zh-CN"/>
              <a:pPr>
                <a:defRPr/>
              </a:pPr>
              <a:t>‹#›</a:t>
            </a:fld>
            <a:endParaRPr lang="en-US" altLang="zh-CN"/>
          </a:p>
        </p:txBody>
      </p:sp>
    </p:spTree>
    <p:extLst>
      <p:ext uri="{BB962C8B-B14F-4D97-AF65-F5344CB8AC3E}">
        <p14:creationId xmlns:p14="http://schemas.microsoft.com/office/powerpoint/2010/main" val="41057021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7188" y="228600"/>
            <a:ext cx="2135187" cy="587057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01625" y="228600"/>
            <a:ext cx="6253163" cy="587057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B461E6D3-1873-4BE7-9572-E99894F20FB1}" type="slidenum">
              <a:rPr lang="en-US" altLang="zh-CN"/>
              <a:pPr>
                <a:defRPr/>
              </a:pPr>
              <a:t>‹#›</a:t>
            </a:fld>
            <a:endParaRPr lang="en-US" altLang="zh-CN"/>
          </a:p>
        </p:txBody>
      </p:sp>
    </p:spTree>
    <p:extLst>
      <p:ext uri="{BB962C8B-B14F-4D97-AF65-F5344CB8AC3E}">
        <p14:creationId xmlns:p14="http://schemas.microsoft.com/office/powerpoint/2010/main" val="2943730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86CD5E91-F375-4E30-B554-1F4B3AB28F1E}" type="slidenum">
              <a:rPr lang="en-US" altLang="zh-CN"/>
              <a:pPr>
                <a:defRPr/>
              </a:pPr>
              <a:t>‹#›</a:t>
            </a:fld>
            <a:endParaRPr lang="en-US" altLang="zh-CN"/>
          </a:p>
        </p:txBody>
      </p:sp>
    </p:spTree>
    <p:extLst>
      <p:ext uri="{BB962C8B-B14F-4D97-AF65-F5344CB8AC3E}">
        <p14:creationId xmlns:p14="http://schemas.microsoft.com/office/powerpoint/2010/main" val="3722121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7208C517-CE9C-465F-9548-CE277E439057}" type="slidenum">
              <a:rPr lang="en-US" altLang="zh-CN"/>
              <a:pPr>
                <a:defRPr/>
              </a:pPr>
              <a:t>‹#›</a:t>
            </a:fld>
            <a:endParaRPr lang="en-US" altLang="zh-CN"/>
          </a:p>
        </p:txBody>
      </p:sp>
    </p:spTree>
    <p:extLst>
      <p:ext uri="{BB962C8B-B14F-4D97-AF65-F5344CB8AC3E}">
        <p14:creationId xmlns:p14="http://schemas.microsoft.com/office/powerpoint/2010/main" val="16389332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01625" y="1600200"/>
            <a:ext cx="4194175"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194175"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3E6B39BA-8664-4F36-88E4-14C487004B2F}" type="slidenum">
              <a:rPr lang="en-US" altLang="zh-CN"/>
              <a:pPr>
                <a:defRPr/>
              </a:pPr>
              <a:t>‹#›</a:t>
            </a:fld>
            <a:endParaRPr lang="en-US" altLang="zh-CN"/>
          </a:p>
        </p:txBody>
      </p:sp>
    </p:spTree>
    <p:extLst>
      <p:ext uri="{BB962C8B-B14F-4D97-AF65-F5344CB8AC3E}">
        <p14:creationId xmlns:p14="http://schemas.microsoft.com/office/powerpoint/2010/main" val="328953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F3895FEB-F04D-40A3-9E4F-4841FE78C1DF}" type="slidenum">
              <a:rPr lang="en-US" altLang="zh-CN"/>
              <a:pPr>
                <a:defRPr/>
              </a:pPr>
              <a:t>‹#›</a:t>
            </a:fld>
            <a:endParaRPr lang="en-US" altLang="zh-CN"/>
          </a:p>
        </p:txBody>
      </p:sp>
    </p:spTree>
    <p:extLst>
      <p:ext uri="{BB962C8B-B14F-4D97-AF65-F5344CB8AC3E}">
        <p14:creationId xmlns:p14="http://schemas.microsoft.com/office/powerpoint/2010/main" val="765609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99995DDA-C6F3-4652-A9DB-217479A5EBB0}" type="slidenum">
              <a:rPr lang="en-US" altLang="zh-CN"/>
              <a:pPr>
                <a:defRPr/>
              </a:pPr>
              <a:t>‹#›</a:t>
            </a:fld>
            <a:endParaRPr lang="en-US" altLang="zh-CN"/>
          </a:p>
        </p:txBody>
      </p:sp>
    </p:spTree>
    <p:extLst>
      <p:ext uri="{BB962C8B-B14F-4D97-AF65-F5344CB8AC3E}">
        <p14:creationId xmlns:p14="http://schemas.microsoft.com/office/powerpoint/2010/main" val="18557450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6FE8D5CB-6818-4041-946F-5CC08F9ADFAB}" type="slidenum">
              <a:rPr lang="en-US" altLang="zh-CN"/>
              <a:pPr>
                <a:defRPr/>
              </a:pPr>
              <a:t>‹#›</a:t>
            </a:fld>
            <a:endParaRPr lang="en-US" altLang="zh-CN"/>
          </a:p>
        </p:txBody>
      </p:sp>
    </p:spTree>
    <p:extLst>
      <p:ext uri="{BB962C8B-B14F-4D97-AF65-F5344CB8AC3E}">
        <p14:creationId xmlns:p14="http://schemas.microsoft.com/office/powerpoint/2010/main" val="38056483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64194E31-905E-45C9-B0D6-6EC133C7CBF1}" type="slidenum">
              <a:rPr lang="en-US" altLang="zh-CN"/>
              <a:pPr>
                <a:defRPr/>
              </a:pPr>
              <a:t>‹#›</a:t>
            </a:fld>
            <a:endParaRPr lang="en-US" altLang="zh-CN"/>
          </a:p>
        </p:txBody>
      </p:sp>
    </p:spTree>
    <p:extLst>
      <p:ext uri="{BB962C8B-B14F-4D97-AF65-F5344CB8AC3E}">
        <p14:creationId xmlns:p14="http://schemas.microsoft.com/office/powerpoint/2010/main" val="39344033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11F72480-E8CE-4B0A-A5D9-1E42FBAACD3B}" type="slidenum">
              <a:rPr lang="en-US" altLang="zh-CN"/>
              <a:pPr>
                <a:defRPr/>
              </a:pPr>
              <a:t>‹#›</a:t>
            </a:fld>
            <a:endParaRPr lang="en-US" altLang="zh-CN"/>
          </a:p>
        </p:txBody>
      </p:sp>
    </p:spTree>
    <p:extLst>
      <p:ext uri="{BB962C8B-B14F-4D97-AF65-F5344CB8AC3E}">
        <p14:creationId xmlns:p14="http://schemas.microsoft.com/office/powerpoint/2010/main" val="21821195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Rot="1" noChangeArrowheads="1"/>
          </p:cNvSpPr>
          <p:nvPr>
            <p:ph type="title"/>
          </p:nvPr>
        </p:nvSpPr>
        <p:spPr bwMode="auto">
          <a:xfrm>
            <a:off x="301625" y="228600"/>
            <a:ext cx="85407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Rot="1" noChangeArrowheads="1"/>
          </p:cNvSpPr>
          <p:nvPr>
            <p:ph type="body" idx="1"/>
          </p:nvPr>
        </p:nvSpPr>
        <p:spPr bwMode="auto">
          <a:xfrm>
            <a:off x="301625" y="1600200"/>
            <a:ext cx="8540750" cy="449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7828" name="Rectangle 4"/>
          <p:cNvSpPr>
            <a:spLocks noGrp="1" noChangeArrowheads="1"/>
          </p:cNvSpPr>
          <p:nvPr>
            <p:ph type="dt" sz="half" idx="2"/>
          </p:nvPr>
        </p:nvSpPr>
        <p:spPr bwMode="auto">
          <a:xfrm>
            <a:off x="301625" y="6245225"/>
            <a:ext cx="2289175"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ltLang="zh-CN"/>
          </a:p>
        </p:txBody>
      </p:sp>
      <p:sp>
        <p:nvSpPr>
          <p:cNvPr id="778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ltLang="zh-CN"/>
          </a:p>
        </p:txBody>
      </p:sp>
      <p:sp>
        <p:nvSpPr>
          <p:cNvPr id="77830" name="Rectangle 6"/>
          <p:cNvSpPr>
            <a:spLocks noGrp="1" noChangeArrowheads="1"/>
          </p:cNvSpPr>
          <p:nvPr>
            <p:ph type="sldNum" sz="quarter" idx="4"/>
          </p:nvPr>
        </p:nvSpPr>
        <p:spPr bwMode="auto">
          <a:xfrm>
            <a:off x="6553200" y="6245225"/>
            <a:ext cx="2289175"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4D3090B3-63A4-4567-A123-F4374EB9959F}"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96"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lr>
          <a:schemeClr val="folHlink"/>
        </a:buClr>
        <a:buSzPct val="95000"/>
        <a:buFont typeface="Wingdings" pitchFamily="2" charset="2"/>
        <a:buChar char="w"/>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80000"/>
        <a:buFont typeface="Wingdings"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pitchFamily="2" charset="2"/>
        <a:buChar char="w"/>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80000"/>
        <a:buFont typeface="Wingdings"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85000"/>
        <a:buFont typeface="Wingdings" pitchFamily="2" charset="2"/>
        <a:buChar char="w"/>
        <a:defRPr sz="2000">
          <a:solidFill>
            <a:schemeClr val="tx1"/>
          </a:solidFill>
          <a:latin typeface="+mn-lt"/>
          <a:ea typeface="+mn-ea"/>
        </a:defRPr>
      </a:lvl5pPr>
      <a:lvl6pPr marL="2514600" indent="-228600" algn="l" rtl="0" fontAlgn="base">
        <a:spcBef>
          <a:spcPct val="20000"/>
        </a:spcBef>
        <a:spcAft>
          <a:spcPct val="0"/>
        </a:spcAft>
        <a:buClr>
          <a:schemeClr val="folHlink"/>
        </a:buClr>
        <a:buSzPct val="85000"/>
        <a:buFont typeface="Wingdings" pitchFamily="2" charset="2"/>
        <a:buChar char="w"/>
        <a:defRPr sz="2000">
          <a:solidFill>
            <a:schemeClr val="tx1"/>
          </a:solidFill>
          <a:latin typeface="+mn-lt"/>
          <a:ea typeface="+mn-ea"/>
        </a:defRPr>
      </a:lvl6pPr>
      <a:lvl7pPr marL="2971800" indent="-228600" algn="l" rtl="0" fontAlgn="base">
        <a:spcBef>
          <a:spcPct val="20000"/>
        </a:spcBef>
        <a:spcAft>
          <a:spcPct val="0"/>
        </a:spcAft>
        <a:buClr>
          <a:schemeClr val="folHlink"/>
        </a:buClr>
        <a:buSzPct val="85000"/>
        <a:buFont typeface="Wingdings" pitchFamily="2" charset="2"/>
        <a:buChar char="w"/>
        <a:defRPr sz="2000">
          <a:solidFill>
            <a:schemeClr val="tx1"/>
          </a:solidFill>
          <a:latin typeface="+mn-lt"/>
          <a:ea typeface="+mn-ea"/>
        </a:defRPr>
      </a:lvl7pPr>
      <a:lvl8pPr marL="3429000" indent="-228600" algn="l" rtl="0" fontAlgn="base">
        <a:spcBef>
          <a:spcPct val="20000"/>
        </a:spcBef>
        <a:spcAft>
          <a:spcPct val="0"/>
        </a:spcAft>
        <a:buClr>
          <a:schemeClr val="folHlink"/>
        </a:buClr>
        <a:buSzPct val="85000"/>
        <a:buFont typeface="Wingdings" pitchFamily="2" charset="2"/>
        <a:buChar char="w"/>
        <a:defRPr sz="2000">
          <a:solidFill>
            <a:schemeClr val="tx1"/>
          </a:solidFill>
          <a:latin typeface="+mn-lt"/>
          <a:ea typeface="+mn-ea"/>
        </a:defRPr>
      </a:lvl8pPr>
      <a:lvl9pPr marL="3886200" indent="-228600" algn="l" rtl="0" fontAlgn="base">
        <a:spcBef>
          <a:spcPct val="20000"/>
        </a:spcBef>
        <a:spcAft>
          <a:spcPct val="0"/>
        </a:spcAft>
        <a:buClr>
          <a:schemeClr val="folHlink"/>
        </a:buClr>
        <a:buSzPct val="85000"/>
        <a:buFont typeface="Wingdings" pitchFamily="2" charset="2"/>
        <a:buChar char="w"/>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Rot="1" noChangeArrowheads="1"/>
          </p:cNvSpPr>
          <p:nvPr>
            <p:ph type="ctrTitle"/>
          </p:nvPr>
        </p:nvSpPr>
        <p:spPr/>
        <p:txBody>
          <a:bodyPr/>
          <a:lstStyle/>
          <a:p>
            <a:pPr eaLnBrk="1" hangingPunct="1"/>
            <a:r>
              <a:rPr lang="zh-CN" altLang="en-US"/>
              <a:t>汇编语言程序设计</a:t>
            </a:r>
          </a:p>
        </p:txBody>
      </p:sp>
      <p:sp>
        <p:nvSpPr>
          <p:cNvPr id="3075" name="Rectangle 3"/>
          <p:cNvSpPr>
            <a:spLocks noGrp="1" noRot="1" noChangeArrowheads="1"/>
          </p:cNvSpPr>
          <p:nvPr>
            <p:ph type="subTitle" idx="1"/>
          </p:nvPr>
        </p:nvSpPr>
        <p:spPr/>
        <p:txBody>
          <a:bodyPr/>
          <a:lstStyle/>
          <a:p>
            <a:pPr eaLnBrk="1" hangingPunct="1"/>
            <a:r>
              <a:rPr lang="en-US" altLang="zh-CN" dirty="0"/>
              <a:t>9</a:t>
            </a:r>
            <a:r>
              <a:rPr lang="zh-CN" altLang="en-US" dirty="0"/>
              <a:t>月</a:t>
            </a:r>
            <a:r>
              <a:rPr lang="en-US" altLang="zh-CN" dirty="0"/>
              <a:t>14</a:t>
            </a:r>
            <a:r>
              <a:rPr lang="zh-CN" altLang="en-US" dirty="0"/>
              <a:t>日</a:t>
            </a:r>
          </a:p>
        </p:txBody>
      </p:sp>
      <p:sp>
        <p:nvSpPr>
          <p:cNvPr id="3076"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74CCECE7-A545-476E-A7AD-850ADDDC4E6B}" type="slidenum">
              <a:rPr lang="en-US" altLang="zh-CN" smtClean="0"/>
              <a:pPr eaLnBrk="1" hangingPunct="1"/>
              <a:t>1</a:t>
            </a:fld>
            <a:endParaRPr lang="en-US" alt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p:cNvSpPr txBox="1">
            <a:spLocks noChangeArrowheads="1"/>
          </p:cNvSpPr>
          <p:nvPr/>
        </p:nvSpPr>
        <p:spPr bwMode="auto">
          <a:xfrm>
            <a:off x="685800" y="609600"/>
            <a:ext cx="7924800" cy="520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dash"/>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kumimoji="1" lang="zh-CN" altLang="en-US" sz="2400" b="1">
                <a:latin typeface="Times New Roman" pitchFamily="18" charset="0"/>
              </a:rPr>
              <a:t>例：</a:t>
            </a:r>
            <a:r>
              <a:rPr kumimoji="1" lang="en-US" altLang="zh-CN" sz="2400" b="1">
                <a:latin typeface="Times New Roman" pitchFamily="18" charset="0"/>
              </a:rPr>
              <a:t>x</a:t>
            </a:r>
            <a:r>
              <a:rPr kumimoji="1" lang="zh-CN" altLang="en-US" sz="2400" b="1">
                <a:latin typeface="Times New Roman" pitchFamily="18" charset="0"/>
              </a:rPr>
              <a:t>、</a:t>
            </a:r>
            <a:r>
              <a:rPr kumimoji="1" lang="en-US" altLang="zh-CN" sz="2400" b="1">
                <a:latin typeface="Times New Roman" pitchFamily="18" charset="0"/>
              </a:rPr>
              <a:t>y</a:t>
            </a:r>
            <a:r>
              <a:rPr kumimoji="1" lang="zh-CN" altLang="en-US" sz="2400" b="1">
                <a:latin typeface="Times New Roman" pitchFamily="18" charset="0"/>
              </a:rPr>
              <a:t>、</a:t>
            </a:r>
            <a:r>
              <a:rPr kumimoji="1" lang="en-US" altLang="zh-CN" sz="2400" b="1">
                <a:latin typeface="Times New Roman" pitchFamily="18" charset="0"/>
              </a:rPr>
              <a:t>z</a:t>
            </a:r>
            <a:r>
              <a:rPr kumimoji="1" lang="zh-CN" altLang="en-US" sz="2400" b="1">
                <a:latin typeface="Times New Roman" pitchFamily="18" charset="0"/>
              </a:rPr>
              <a:t>均为双精度数，分别存放在地址为</a:t>
            </a:r>
            <a:r>
              <a:rPr kumimoji="1" lang="en-US" altLang="zh-CN" sz="2400" b="1">
                <a:latin typeface="Times New Roman" pitchFamily="18" charset="0"/>
              </a:rPr>
              <a:t>X, X+2</a:t>
            </a:r>
            <a:r>
              <a:rPr kumimoji="1" lang="zh-CN" altLang="en-US" sz="2400" b="1">
                <a:latin typeface="Times New Roman" pitchFamily="18" charset="0"/>
              </a:rPr>
              <a:t>；</a:t>
            </a:r>
          </a:p>
          <a:p>
            <a:pPr algn="just"/>
            <a:r>
              <a:rPr kumimoji="1" lang="zh-CN" altLang="en-US" sz="2400" b="1">
                <a:latin typeface="Times New Roman" pitchFamily="18" charset="0"/>
              </a:rPr>
              <a:t>        </a:t>
            </a:r>
            <a:r>
              <a:rPr kumimoji="1" lang="en-US" altLang="zh-CN" sz="2400" b="1">
                <a:latin typeface="Times New Roman" pitchFamily="18" charset="0"/>
              </a:rPr>
              <a:t>Y, Y+2</a:t>
            </a:r>
            <a:r>
              <a:rPr kumimoji="1" lang="zh-CN" altLang="en-US" sz="2400" b="1">
                <a:latin typeface="Times New Roman" pitchFamily="18" charset="0"/>
              </a:rPr>
              <a:t>；</a:t>
            </a:r>
            <a:r>
              <a:rPr kumimoji="1" lang="en-US" altLang="zh-CN" sz="2400" b="1">
                <a:latin typeface="Times New Roman" pitchFamily="18" charset="0"/>
              </a:rPr>
              <a:t>Z, Z+2</a:t>
            </a:r>
            <a:r>
              <a:rPr kumimoji="1" lang="zh-CN" altLang="en-US" sz="2400" b="1">
                <a:latin typeface="Times New Roman" pitchFamily="18" charset="0"/>
              </a:rPr>
              <a:t>的存储单元中，用指令序列实现</a:t>
            </a:r>
          </a:p>
          <a:p>
            <a:pPr algn="just"/>
            <a:r>
              <a:rPr kumimoji="1" lang="zh-CN" altLang="en-US" sz="2400" b="1">
                <a:latin typeface="Times New Roman" pitchFamily="18" charset="0"/>
              </a:rPr>
              <a:t>        </a:t>
            </a:r>
            <a:r>
              <a:rPr kumimoji="1" lang="en-US" altLang="zh-CN" sz="2400" b="1">
                <a:latin typeface="Times New Roman" pitchFamily="18" charset="0"/>
              </a:rPr>
              <a:t>w </a:t>
            </a:r>
            <a:r>
              <a:rPr kumimoji="1" lang="en-US" altLang="zh-CN" sz="2400" b="1">
                <a:latin typeface="Times New Roman" pitchFamily="18" charset="0"/>
                <a:sym typeface="Symbol" pitchFamily="18" charset="2"/>
              </a:rPr>
              <a:t></a:t>
            </a:r>
            <a:r>
              <a:rPr kumimoji="1" lang="en-US" altLang="zh-CN" sz="2400" b="1">
                <a:latin typeface="Times New Roman" pitchFamily="18" charset="0"/>
              </a:rPr>
              <a:t>  x+y+24-z </a:t>
            </a:r>
            <a:r>
              <a:rPr kumimoji="1" lang="zh-CN" altLang="en-US" sz="2400" b="1">
                <a:latin typeface="Times New Roman" pitchFamily="18" charset="0"/>
              </a:rPr>
              <a:t>，并用</a:t>
            </a:r>
            <a:r>
              <a:rPr kumimoji="1" lang="en-US" altLang="zh-CN" sz="2400" b="1">
                <a:latin typeface="Times New Roman" pitchFamily="18" charset="0"/>
              </a:rPr>
              <a:t>W, W+2</a:t>
            </a:r>
            <a:r>
              <a:rPr kumimoji="1" lang="zh-CN" altLang="en-US" sz="2400" b="1">
                <a:latin typeface="Times New Roman" pitchFamily="18" charset="0"/>
              </a:rPr>
              <a:t>单元存放</a:t>
            </a:r>
            <a:r>
              <a:rPr kumimoji="1" lang="en-US" altLang="zh-CN" sz="2400" b="1">
                <a:latin typeface="Times New Roman" pitchFamily="18" charset="0"/>
              </a:rPr>
              <a:t>w</a:t>
            </a:r>
            <a:r>
              <a:rPr kumimoji="1" lang="zh-CN" altLang="en-US" sz="2400" b="1">
                <a:latin typeface="Times New Roman" pitchFamily="18" charset="0"/>
              </a:rPr>
              <a:t>。</a:t>
            </a:r>
          </a:p>
          <a:p>
            <a:pPr lvl="1" algn="just"/>
            <a:r>
              <a:rPr kumimoji="1" lang="zh-CN" altLang="en-US" sz="2400" b="1">
                <a:latin typeface="Times New Roman" pitchFamily="18" charset="0"/>
              </a:rPr>
              <a:t>      </a:t>
            </a:r>
          </a:p>
          <a:p>
            <a:pPr lvl="1" algn="just"/>
            <a:r>
              <a:rPr kumimoji="1" lang="zh-CN" altLang="en-US" sz="2400" b="1">
                <a:latin typeface="Times New Roman" pitchFamily="18" charset="0"/>
              </a:rPr>
              <a:t>      </a:t>
            </a:r>
            <a:r>
              <a:rPr kumimoji="1" lang="en-US" altLang="zh-CN" sz="2400" b="1" i="1">
                <a:latin typeface="Times New Roman" pitchFamily="18" charset="0"/>
              </a:rPr>
              <a:t>MOV  AX, X</a:t>
            </a:r>
          </a:p>
          <a:p>
            <a:pPr lvl="1" algn="just"/>
            <a:r>
              <a:rPr kumimoji="1" lang="en-US" altLang="zh-CN" sz="2400" b="1" i="1">
                <a:latin typeface="Times New Roman" pitchFamily="18" charset="0"/>
              </a:rPr>
              <a:t>      MOV  DX, X+2</a:t>
            </a:r>
          </a:p>
          <a:p>
            <a:pPr lvl="1" algn="just"/>
            <a:r>
              <a:rPr kumimoji="1" lang="en-US" altLang="zh-CN" sz="2400" b="1" i="1">
                <a:latin typeface="Times New Roman" pitchFamily="18" charset="0"/>
              </a:rPr>
              <a:t>      ADD  AX, Y</a:t>
            </a:r>
          </a:p>
          <a:p>
            <a:pPr lvl="1" algn="just"/>
            <a:r>
              <a:rPr kumimoji="1" lang="en-US" altLang="zh-CN" sz="2400" b="1" i="1">
                <a:latin typeface="Times New Roman" pitchFamily="18" charset="0"/>
              </a:rPr>
              <a:t>      ADC  DX, Y+2             </a:t>
            </a:r>
            <a:r>
              <a:rPr kumimoji="1" lang="en-US" altLang="zh-CN" sz="2000" b="1">
                <a:solidFill>
                  <a:srgbClr val="0000FF"/>
                </a:solidFill>
                <a:latin typeface="Times New Roman" pitchFamily="18" charset="0"/>
              </a:rPr>
              <a:t>;  x+y</a:t>
            </a:r>
            <a:endParaRPr kumimoji="1" lang="en-US" altLang="zh-CN" sz="2400" b="1" i="1">
              <a:latin typeface="Times New Roman" pitchFamily="18" charset="0"/>
            </a:endParaRPr>
          </a:p>
          <a:p>
            <a:pPr lvl="1" algn="just"/>
            <a:r>
              <a:rPr kumimoji="1" lang="en-US" altLang="zh-CN" sz="2400" b="1" i="1">
                <a:latin typeface="Times New Roman" pitchFamily="18" charset="0"/>
              </a:rPr>
              <a:t>      ADD  AX, 24</a:t>
            </a:r>
          </a:p>
          <a:p>
            <a:pPr lvl="1" algn="just"/>
            <a:r>
              <a:rPr kumimoji="1" lang="en-US" altLang="zh-CN" sz="2400" b="1" i="1">
                <a:latin typeface="Times New Roman" pitchFamily="18" charset="0"/>
              </a:rPr>
              <a:t>      ADC  DX, 0                  </a:t>
            </a:r>
            <a:r>
              <a:rPr kumimoji="1" lang="en-US" altLang="zh-CN" sz="2000" b="1">
                <a:solidFill>
                  <a:srgbClr val="0000FF"/>
                </a:solidFill>
                <a:latin typeface="Times New Roman" pitchFamily="18" charset="0"/>
              </a:rPr>
              <a:t>;  x+y+24</a:t>
            </a:r>
            <a:endParaRPr kumimoji="1" lang="en-US" altLang="zh-CN" sz="2400" b="1">
              <a:latin typeface="Times New Roman" pitchFamily="18" charset="0"/>
            </a:endParaRPr>
          </a:p>
          <a:p>
            <a:pPr lvl="1" algn="just"/>
            <a:r>
              <a:rPr kumimoji="1" lang="en-US" altLang="zh-CN" sz="2400" b="1" i="1">
                <a:latin typeface="Times New Roman" pitchFamily="18" charset="0"/>
              </a:rPr>
              <a:t>      SUB  AX, Z</a:t>
            </a:r>
          </a:p>
          <a:p>
            <a:pPr lvl="1" algn="just"/>
            <a:r>
              <a:rPr kumimoji="1" lang="en-US" altLang="zh-CN" sz="2400" b="1" i="1">
                <a:latin typeface="Times New Roman" pitchFamily="18" charset="0"/>
              </a:rPr>
              <a:t>      SBB  DX, Z+2              </a:t>
            </a:r>
            <a:r>
              <a:rPr kumimoji="1" lang="en-US" altLang="zh-CN" sz="2000" b="1">
                <a:solidFill>
                  <a:srgbClr val="0000FF"/>
                </a:solidFill>
                <a:latin typeface="Times New Roman" pitchFamily="18" charset="0"/>
              </a:rPr>
              <a:t>;  x+y+24-z</a:t>
            </a:r>
            <a:endParaRPr kumimoji="1" lang="en-US" altLang="zh-CN" sz="2000" b="1" i="1">
              <a:solidFill>
                <a:srgbClr val="0000FF"/>
              </a:solidFill>
              <a:latin typeface="Times New Roman" pitchFamily="18" charset="0"/>
            </a:endParaRPr>
          </a:p>
          <a:p>
            <a:pPr lvl="1" algn="just"/>
            <a:r>
              <a:rPr kumimoji="1" lang="en-US" altLang="zh-CN" sz="2400" b="1" i="1">
                <a:latin typeface="Times New Roman" pitchFamily="18" charset="0"/>
              </a:rPr>
              <a:t>      MOV  W, AX</a:t>
            </a:r>
          </a:p>
          <a:p>
            <a:pPr lvl="1" algn="just"/>
            <a:r>
              <a:rPr kumimoji="1" lang="en-US" altLang="zh-CN" sz="2400" b="1" i="1">
                <a:latin typeface="Times New Roman" pitchFamily="18" charset="0"/>
              </a:rPr>
              <a:t>      MOV  W+2, DX           </a:t>
            </a:r>
            <a:r>
              <a:rPr kumimoji="1" lang="en-US" altLang="zh-CN" sz="2000" b="1">
                <a:solidFill>
                  <a:srgbClr val="0000FF"/>
                </a:solidFill>
                <a:latin typeface="Times New Roman" pitchFamily="18" charset="0"/>
              </a:rPr>
              <a:t>;  </a:t>
            </a:r>
            <a:r>
              <a:rPr kumimoji="1" lang="zh-CN" altLang="en-US" sz="2000" b="1">
                <a:solidFill>
                  <a:srgbClr val="0000FF"/>
                </a:solidFill>
                <a:latin typeface="Times New Roman" pitchFamily="18" charset="0"/>
              </a:rPr>
              <a:t>结果存入</a:t>
            </a:r>
            <a:r>
              <a:rPr kumimoji="1" lang="en-US" altLang="zh-CN" sz="2000" b="1">
                <a:solidFill>
                  <a:srgbClr val="0000FF"/>
                </a:solidFill>
                <a:latin typeface="Times New Roman" pitchFamily="18" charset="0"/>
              </a:rPr>
              <a:t>W, W+2</a:t>
            </a:r>
            <a:r>
              <a:rPr kumimoji="1" lang="zh-CN" altLang="en-US" sz="2000" b="1">
                <a:solidFill>
                  <a:srgbClr val="0000FF"/>
                </a:solidFill>
                <a:latin typeface="Times New Roman" pitchFamily="18" charset="0"/>
              </a:rPr>
              <a:t>单元</a:t>
            </a:r>
            <a:endParaRPr kumimoji="1" lang="zh-CN" altLang="en-US" sz="2400" b="1" i="1">
              <a:latin typeface="Times New Roman" pitchFamily="18" charset="0"/>
            </a:endParaRPr>
          </a:p>
        </p:txBody>
      </p:sp>
      <p:sp>
        <p:nvSpPr>
          <p:cNvPr id="12291"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92D9DCEF-C51D-406A-8A8C-A7F50745A8C1}" type="slidenum">
              <a:rPr lang="en-US" altLang="zh-CN" smtClean="0"/>
              <a:pPr eaLnBrk="1" hangingPunct="1"/>
              <a:t>10</a:t>
            </a:fld>
            <a:endParaRPr lang="en-US" altLang="zh-C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rrowheads="1"/>
          </p:cNvSpPr>
          <p:nvPr>
            <p:ph type="body" idx="1"/>
          </p:nvPr>
        </p:nvSpPr>
        <p:spPr>
          <a:xfrm>
            <a:off x="457200" y="304800"/>
            <a:ext cx="8382000" cy="6019800"/>
          </a:xfrm>
        </p:spPr>
        <p:txBody>
          <a:bodyPr/>
          <a:lstStyle/>
          <a:p>
            <a:pPr algn="just">
              <a:lnSpc>
                <a:spcPct val="90000"/>
              </a:lnSpc>
              <a:spcBef>
                <a:spcPct val="0"/>
              </a:spcBef>
              <a:buClrTx/>
              <a:buSzTx/>
              <a:buFontTx/>
              <a:buNone/>
            </a:pPr>
            <a:r>
              <a:rPr lang="en-US" altLang="zh-CN" sz="2400" b="1">
                <a:solidFill>
                  <a:srgbClr val="0000FF"/>
                </a:solidFill>
              </a:rPr>
              <a:t>      </a:t>
            </a:r>
            <a:r>
              <a:rPr lang="zh-CN" altLang="en-US" sz="2400" b="1"/>
              <a:t>比较并交换指令：</a:t>
            </a:r>
            <a:r>
              <a:rPr lang="en-US" altLang="zh-CN" sz="2400" b="1"/>
              <a:t>CMPXCHG  DST,  SRC </a:t>
            </a:r>
          </a:p>
          <a:p>
            <a:pPr algn="just">
              <a:lnSpc>
                <a:spcPct val="90000"/>
              </a:lnSpc>
              <a:spcBef>
                <a:spcPct val="0"/>
              </a:spcBef>
              <a:buClrTx/>
              <a:buSzTx/>
              <a:buFontTx/>
              <a:buNone/>
            </a:pPr>
            <a:r>
              <a:rPr lang="en-US" altLang="zh-CN" sz="2400" b="1">
                <a:solidFill>
                  <a:srgbClr val="0000FF"/>
                </a:solidFill>
              </a:rPr>
              <a:t> </a:t>
            </a:r>
            <a:r>
              <a:rPr lang="en-US" altLang="zh-CN" sz="2400" b="1">
                <a:solidFill>
                  <a:schemeClr val="folHlink"/>
                </a:solidFill>
                <a:ea typeface="楷体_GB2312" pitchFamily="49" charset="-122"/>
                <a:sym typeface="Symbol" pitchFamily="18" charset="2"/>
              </a:rPr>
              <a:t>*    486</a:t>
            </a:r>
            <a:r>
              <a:rPr lang="zh-CN" altLang="en-US" sz="2400" b="1">
                <a:solidFill>
                  <a:schemeClr val="folHlink"/>
                </a:solidFill>
                <a:ea typeface="楷体_GB2312" pitchFamily="49" charset="-122"/>
                <a:sym typeface="Symbol" pitchFamily="18" charset="2"/>
              </a:rPr>
              <a:t>及其后续机型。</a:t>
            </a:r>
            <a:r>
              <a:rPr lang="en-US" altLang="zh-CN" sz="2400" b="1">
                <a:solidFill>
                  <a:schemeClr val="folHlink"/>
                </a:solidFill>
                <a:ea typeface="楷体_GB2312" pitchFamily="49" charset="-122"/>
                <a:sym typeface="Symbol" pitchFamily="18" charset="2"/>
              </a:rPr>
              <a:t>SRC</a:t>
            </a:r>
            <a:r>
              <a:rPr lang="zh-CN" altLang="en-US" sz="2400" b="1">
                <a:solidFill>
                  <a:schemeClr val="folHlink"/>
                </a:solidFill>
                <a:ea typeface="楷体_GB2312" pitchFamily="49" charset="-122"/>
                <a:sym typeface="Symbol" pitchFamily="18" charset="2"/>
              </a:rPr>
              <a:t>只能用</a:t>
            </a:r>
            <a:r>
              <a:rPr lang="en-US" altLang="zh-CN" sz="2400" b="1">
                <a:solidFill>
                  <a:schemeClr val="folHlink"/>
                </a:solidFill>
                <a:ea typeface="楷体_GB2312" pitchFamily="49" charset="-122"/>
                <a:sym typeface="Symbol" pitchFamily="18" charset="2"/>
              </a:rPr>
              <a:t>8</a:t>
            </a:r>
            <a:r>
              <a:rPr lang="zh-CN" altLang="en-US" sz="2400" b="1">
                <a:solidFill>
                  <a:schemeClr val="folHlink"/>
                </a:solidFill>
                <a:ea typeface="楷体_GB2312" pitchFamily="49" charset="-122"/>
                <a:sym typeface="Symbol" pitchFamily="18" charset="2"/>
              </a:rPr>
              <a:t>位、</a:t>
            </a:r>
            <a:r>
              <a:rPr lang="en-US" altLang="zh-CN" sz="2400" b="1">
                <a:solidFill>
                  <a:schemeClr val="folHlink"/>
                </a:solidFill>
                <a:ea typeface="楷体_GB2312" pitchFamily="49" charset="-122"/>
                <a:sym typeface="Symbol" pitchFamily="18" charset="2"/>
              </a:rPr>
              <a:t>16</a:t>
            </a:r>
            <a:r>
              <a:rPr lang="zh-CN" altLang="en-US" sz="2400" b="1">
                <a:solidFill>
                  <a:schemeClr val="folHlink"/>
                </a:solidFill>
                <a:ea typeface="楷体_GB2312" pitchFamily="49" charset="-122"/>
                <a:sym typeface="Symbol" pitchFamily="18" charset="2"/>
              </a:rPr>
              <a:t>位或</a:t>
            </a:r>
            <a:r>
              <a:rPr lang="en-US" altLang="zh-CN" sz="2400" b="1">
                <a:solidFill>
                  <a:schemeClr val="folHlink"/>
                </a:solidFill>
                <a:ea typeface="楷体_GB2312" pitchFamily="49" charset="-122"/>
                <a:sym typeface="Symbol" pitchFamily="18" charset="2"/>
              </a:rPr>
              <a:t>32</a:t>
            </a:r>
            <a:r>
              <a:rPr lang="zh-CN" altLang="en-US" sz="2400" b="1">
                <a:solidFill>
                  <a:schemeClr val="folHlink"/>
                </a:solidFill>
                <a:ea typeface="楷体_GB2312" pitchFamily="49" charset="-122"/>
                <a:sym typeface="Symbol" pitchFamily="18" charset="2"/>
              </a:rPr>
              <a:t>位寄存器，</a:t>
            </a:r>
            <a:r>
              <a:rPr lang="en-US" altLang="zh-CN" sz="2400" b="1">
                <a:solidFill>
                  <a:schemeClr val="folHlink"/>
                </a:solidFill>
                <a:ea typeface="楷体_GB2312" pitchFamily="49" charset="-122"/>
                <a:sym typeface="Symbol" pitchFamily="18" charset="2"/>
              </a:rPr>
              <a:t>DST</a:t>
            </a:r>
            <a:r>
              <a:rPr lang="zh-CN" altLang="en-US" sz="2400" b="1">
                <a:solidFill>
                  <a:schemeClr val="folHlink"/>
                </a:solidFill>
                <a:ea typeface="楷体_GB2312" pitchFamily="49" charset="-122"/>
                <a:sym typeface="Symbol" pitchFamily="18" charset="2"/>
              </a:rPr>
              <a:t>则可用寄存器或任何一种存储器寻址。</a:t>
            </a:r>
            <a:endParaRPr lang="zh-CN" altLang="en-US" sz="2400" b="1">
              <a:solidFill>
                <a:srgbClr val="0000FF"/>
              </a:solidFill>
            </a:endParaRPr>
          </a:p>
          <a:p>
            <a:pPr algn="just">
              <a:lnSpc>
                <a:spcPct val="90000"/>
              </a:lnSpc>
              <a:spcBef>
                <a:spcPct val="0"/>
              </a:spcBef>
              <a:buClrTx/>
              <a:buSzTx/>
              <a:buFontTx/>
              <a:buNone/>
            </a:pPr>
            <a:r>
              <a:rPr lang="zh-CN" altLang="en-US" sz="2400" b="1">
                <a:solidFill>
                  <a:srgbClr val="0000FF"/>
                </a:solidFill>
              </a:rPr>
              <a:t>      执行操作：            累加器</a:t>
            </a:r>
            <a:r>
              <a:rPr lang="en-US" altLang="zh-CN" sz="2400" b="1">
                <a:solidFill>
                  <a:srgbClr val="0000FF"/>
                </a:solidFill>
              </a:rPr>
              <a:t>AC</a:t>
            </a:r>
            <a:r>
              <a:rPr lang="zh-CN" altLang="en-US" sz="2400" b="1">
                <a:solidFill>
                  <a:srgbClr val="0000FF"/>
                </a:solidFill>
              </a:rPr>
              <a:t>与</a:t>
            </a:r>
            <a:r>
              <a:rPr lang="en-US" altLang="zh-CN" sz="2400" b="1">
                <a:solidFill>
                  <a:srgbClr val="0000FF"/>
                </a:solidFill>
              </a:rPr>
              <a:t>DST</a:t>
            </a:r>
            <a:r>
              <a:rPr lang="zh-CN" altLang="en-US" sz="2400" b="1">
                <a:solidFill>
                  <a:srgbClr val="0000FF"/>
                </a:solidFill>
              </a:rPr>
              <a:t>相比较，</a:t>
            </a:r>
          </a:p>
          <a:p>
            <a:pPr algn="just">
              <a:lnSpc>
                <a:spcPct val="90000"/>
              </a:lnSpc>
              <a:spcBef>
                <a:spcPct val="0"/>
              </a:spcBef>
              <a:buClrTx/>
              <a:buSzTx/>
              <a:buFontTx/>
              <a:buNone/>
            </a:pPr>
            <a:r>
              <a:rPr lang="zh-CN" altLang="en-US" sz="2400" b="1">
                <a:solidFill>
                  <a:srgbClr val="0000FF"/>
                </a:solidFill>
              </a:rPr>
              <a:t>       如                    （</a:t>
            </a:r>
            <a:r>
              <a:rPr lang="en-US" altLang="zh-CN" sz="2400" b="1">
                <a:solidFill>
                  <a:srgbClr val="0000FF"/>
                </a:solidFill>
              </a:rPr>
              <a:t>AC</a:t>
            </a:r>
            <a:r>
              <a:rPr lang="zh-CN" altLang="en-US" sz="2400" b="1">
                <a:solidFill>
                  <a:srgbClr val="0000FF"/>
                </a:solidFill>
              </a:rPr>
              <a:t>）＝（</a:t>
            </a:r>
            <a:r>
              <a:rPr lang="en-US" altLang="zh-CN" sz="2400" b="1">
                <a:solidFill>
                  <a:srgbClr val="0000FF"/>
                </a:solidFill>
              </a:rPr>
              <a:t>DST</a:t>
            </a:r>
            <a:r>
              <a:rPr lang="zh-CN" altLang="en-US" sz="2400" b="1">
                <a:solidFill>
                  <a:srgbClr val="0000FF"/>
                </a:solidFill>
              </a:rPr>
              <a:t>）</a:t>
            </a:r>
          </a:p>
          <a:p>
            <a:pPr algn="just">
              <a:lnSpc>
                <a:spcPct val="90000"/>
              </a:lnSpc>
              <a:spcBef>
                <a:spcPct val="0"/>
              </a:spcBef>
              <a:buClrTx/>
              <a:buSzTx/>
              <a:buFontTx/>
              <a:buNone/>
            </a:pPr>
            <a:r>
              <a:rPr lang="zh-CN" altLang="en-US" sz="2400" b="1">
                <a:solidFill>
                  <a:srgbClr val="0000FF"/>
                </a:solidFill>
              </a:rPr>
              <a:t>       则                      </a:t>
            </a:r>
            <a:r>
              <a:rPr lang="en-US" altLang="zh-CN" sz="2400" b="1">
                <a:solidFill>
                  <a:srgbClr val="0000FF"/>
                </a:solidFill>
              </a:rPr>
              <a:t>ZF </a:t>
            </a:r>
            <a:r>
              <a:rPr lang="en-US" altLang="zh-CN" sz="2400" b="1">
                <a:solidFill>
                  <a:srgbClr val="0000FF"/>
                </a:solidFill>
                <a:sym typeface="Symbol" pitchFamily="18" charset="2"/>
              </a:rPr>
              <a:t></a:t>
            </a:r>
            <a:r>
              <a:rPr lang="en-US" altLang="zh-CN" sz="2400" b="1">
                <a:solidFill>
                  <a:srgbClr val="0000FF"/>
                </a:solidFill>
              </a:rPr>
              <a:t> 1</a:t>
            </a:r>
            <a:r>
              <a:rPr lang="zh-CN" altLang="en-US" sz="2400" b="1">
                <a:solidFill>
                  <a:srgbClr val="0000FF"/>
                </a:solidFill>
              </a:rPr>
              <a:t>，（</a:t>
            </a:r>
            <a:r>
              <a:rPr lang="en-US" altLang="zh-CN" sz="2400" b="1">
                <a:solidFill>
                  <a:srgbClr val="0000FF"/>
                </a:solidFill>
              </a:rPr>
              <a:t>DST</a:t>
            </a:r>
            <a:r>
              <a:rPr lang="zh-CN" altLang="en-US" sz="2400" b="1">
                <a:solidFill>
                  <a:srgbClr val="0000FF"/>
                </a:solidFill>
              </a:rPr>
              <a:t>） </a:t>
            </a:r>
            <a:r>
              <a:rPr lang="zh-CN" altLang="en-US" sz="2400" b="1">
                <a:solidFill>
                  <a:srgbClr val="0000FF"/>
                </a:solidFill>
                <a:sym typeface="Symbol" pitchFamily="18" charset="2"/>
              </a:rPr>
              <a:t></a:t>
            </a:r>
            <a:r>
              <a:rPr lang="zh-CN" altLang="en-US" sz="2400" b="1">
                <a:solidFill>
                  <a:srgbClr val="0000FF"/>
                </a:solidFill>
              </a:rPr>
              <a:t> （</a:t>
            </a:r>
            <a:r>
              <a:rPr lang="en-US" altLang="zh-CN" sz="2400" b="1">
                <a:solidFill>
                  <a:srgbClr val="0000FF"/>
                </a:solidFill>
              </a:rPr>
              <a:t>SRC</a:t>
            </a:r>
            <a:r>
              <a:rPr lang="zh-CN" altLang="en-US" sz="2400" b="1">
                <a:solidFill>
                  <a:srgbClr val="0000FF"/>
                </a:solidFill>
              </a:rPr>
              <a:t>）</a:t>
            </a:r>
          </a:p>
          <a:p>
            <a:pPr algn="just">
              <a:lnSpc>
                <a:spcPct val="90000"/>
              </a:lnSpc>
              <a:spcBef>
                <a:spcPct val="0"/>
              </a:spcBef>
              <a:buClrTx/>
              <a:buSzTx/>
              <a:buFontTx/>
              <a:buNone/>
            </a:pPr>
            <a:r>
              <a:rPr lang="zh-CN" altLang="en-US" sz="2400" b="1">
                <a:solidFill>
                  <a:srgbClr val="0000FF"/>
                </a:solidFill>
              </a:rPr>
              <a:t>       否则，              </a:t>
            </a:r>
            <a:r>
              <a:rPr lang="en-US" altLang="zh-CN" sz="2400" b="1">
                <a:solidFill>
                  <a:srgbClr val="0000FF"/>
                </a:solidFill>
              </a:rPr>
              <a:t>ZF </a:t>
            </a:r>
            <a:r>
              <a:rPr lang="en-US" altLang="zh-CN" sz="2400" b="1">
                <a:solidFill>
                  <a:srgbClr val="0000FF"/>
                </a:solidFill>
                <a:sym typeface="Symbol" pitchFamily="18" charset="2"/>
              </a:rPr>
              <a:t></a:t>
            </a:r>
            <a:r>
              <a:rPr lang="en-US" altLang="zh-CN" sz="2400" b="1">
                <a:solidFill>
                  <a:srgbClr val="0000FF"/>
                </a:solidFill>
              </a:rPr>
              <a:t> 0</a:t>
            </a:r>
            <a:r>
              <a:rPr lang="zh-CN" altLang="en-US" sz="2400" b="1">
                <a:solidFill>
                  <a:srgbClr val="0000FF"/>
                </a:solidFill>
              </a:rPr>
              <a:t>，（</a:t>
            </a:r>
            <a:r>
              <a:rPr lang="en-US" altLang="zh-CN" sz="2400" b="1">
                <a:solidFill>
                  <a:srgbClr val="0000FF"/>
                </a:solidFill>
              </a:rPr>
              <a:t>AC</a:t>
            </a:r>
            <a:r>
              <a:rPr lang="zh-CN" altLang="en-US" sz="2400" b="1">
                <a:solidFill>
                  <a:srgbClr val="0000FF"/>
                </a:solidFill>
              </a:rPr>
              <a:t>） </a:t>
            </a:r>
            <a:r>
              <a:rPr lang="zh-CN" altLang="en-US" sz="2400" b="1">
                <a:solidFill>
                  <a:srgbClr val="0000FF"/>
                </a:solidFill>
                <a:sym typeface="Symbol" pitchFamily="18" charset="2"/>
              </a:rPr>
              <a:t></a:t>
            </a:r>
            <a:r>
              <a:rPr lang="zh-CN" altLang="en-US" sz="2400" b="1">
                <a:solidFill>
                  <a:srgbClr val="0000FF"/>
                </a:solidFill>
              </a:rPr>
              <a:t> （</a:t>
            </a:r>
            <a:r>
              <a:rPr lang="en-US" altLang="zh-CN" sz="2400" b="1">
                <a:solidFill>
                  <a:srgbClr val="0000FF"/>
                </a:solidFill>
              </a:rPr>
              <a:t>DST</a:t>
            </a:r>
            <a:r>
              <a:rPr lang="zh-CN" altLang="en-US" sz="2400" b="1">
                <a:solidFill>
                  <a:srgbClr val="0000FF"/>
                </a:solidFill>
              </a:rPr>
              <a:t>）</a:t>
            </a:r>
          </a:p>
          <a:p>
            <a:pPr algn="just">
              <a:lnSpc>
                <a:spcPct val="90000"/>
              </a:lnSpc>
              <a:spcBef>
                <a:spcPct val="0"/>
              </a:spcBef>
              <a:buClrTx/>
              <a:buSzTx/>
              <a:buFontTx/>
              <a:buNone/>
            </a:pPr>
            <a:r>
              <a:rPr lang="zh-CN" altLang="en-US" sz="2400" b="1">
                <a:solidFill>
                  <a:srgbClr val="0000FF"/>
                </a:solidFill>
              </a:rPr>
              <a:t>       累加器可为</a:t>
            </a:r>
            <a:r>
              <a:rPr lang="en-US" altLang="zh-CN" sz="2400" b="1">
                <a:solidFill>
                  <a:srgbClr val="0000FF"/>
                </a:solidFill>
              </a:rPr>
              <a:t>AL</a:t>
            </a:r>
            <a:r>
              <a:rPr lang="zh-CN" altLang="en-US" sz="2400" b="1">
                <a:solidFill>
                  <a:srgbClr val="0000FF"/>
                </a:solidFill>
              </a:rPr>
              <a:t>、</a:t>
            </a:r>
            <a:r>
              <a:rPr lang="en-US" altLang="zh-CN" sz="2400" b="1">
                <a:solidFill>
                  <a:srgbClr val="0000FF"/>
                </a:solidFill>
              </a:rPr>
              <a:t>AX</a:t>
            </a:r>
            <a:r>
              <a:rPr lang="zh-CN" altLang="en-US" sz="2400" b="1">
                <a:solidFill>
                  <a:srgbClr val="0000FF"/>
                </a:solidFill>
              </a:rPr>
              <a:t>或</a:t>
            </a:r>
            <a:r>
              <a:rPr lang="en-US" altLang="zh-CN" sz="2400" b="1">
                <a:solidFill>
                  <a:srgbClr val="0000FF"/>
                </a:solidFill>
              </a:rPr>
              <a:t>EAX</a:t>
            </a:r>
            <a:r>
              <a:rPr lang="zh-CN" altLang="en-US" sz="2400" b="1">
                <a:solidFill>
                  <a:srgbClr val="0000FF"/>
                </a:solidFill>
              </a:rPr>
              <a:t>寄存器。</a:t>
            </a:r>
          </a:p>
          <a:p>
            <a:pPr algn="just">
              <a:lnSpc>
                <a:spcPct val="90000"/>
              </a:lnSpc>
              <a:spcBef>
                <a:spcPct val="0"/>
              </a:spcBef>
              <a:buClrTx/>
              <a:buSzTx/>
              <a:buFontTx/>
              <a:buNone/>
            </a:pPr>
            <a:endParaRPr lang="zh-CN" altLang="en-US" sz="2400" b="1">
              <a:solidFill>
                <a:srgbClr val="0000FF"/>
              </a:solidFill>
            </a:endParaRPr>
          </a:p>
          <a:p>
            <a:pPr algn="just">
              <a:lnSpc>
                <a:spcPct val="90000"/>
              </a:lnSpc>
              <a:spcBef>
                <a:spcPct val="0"/>
              </a:spcBef>
              <a:buClrTx/>
              <a:buSzTx/>
              <a:buFontTx/>
              <a:buNone/>
            </a:pPr>
            <a:r>
              <a:rPr lang="zh-CN" altLang="en-US" sz="2400" b="1">
                <a:solidFill>
                  <a:srgbClr val="0000FF"/>
                </a:solidFill>
              </a:rPr>
              <a:t>      </a:t>
            </a:r>
            <a:r>
              <a:rPr lang="zh-CN" altLang="en-US" sz="2400" b="1"/>
              <a:t>比较交换</a:t>
            </a:r>
            <a:r>
              <a:rPr lang="en-US" altLang="zh-CN" sz="2400" b="1"/>
              <a:t>8</a:t>
            </a:r>
            <a:r>
              <a:rPr lang="zh-CN" altLang="en-US" sz="2400" b="1"/>
              <a:t>字节指令：</a:t>
            </a:r>
            <a:r>
              <a:rPr lang="en-US" altLang="zh-CN" sz="2400" b="1"/>
              <a:t>CMPXCHG8B    DST</a:t>
            </a:r>
            <a:r>
              <a:rPr lang="en-US" altLang="zh-CN" sz="2400" b="1">
                <a:solidFill>
                  <a:srgbClr val="0000FF"/>
                </a:solidFill>
              </a:rPr>
              <a:t> </a:t>
            </a:r>
          </a:p>
          <a:p>
            <a:pPr algn="just">
              <a:lnSpc>
                <a:spcPct val="90000"/>
              </a:lnSpc>
              <a:spcBef>
                <a:spcPct val="0"/>
              </a:spcBef>
              <a:buClrTx/>
              <a:buSzTx/>
              <a:buFontTx/>
              <a:buNone/>
            </a:pPr>
            <a:r>
              <a:rPr lang="en-US" altLang="zh-CN" sz="2400" b="1">
                <a:solidFill>
                  <a:srgbClr val="0000FF"/>
                </a:solidFill>
              </a:rPr>
              <a:t> </a:t>
            </a:r>
            <a:r>
              <a:rPr lang="en-US" altLang="zh-CN" sz="2400" b="1">
                <a:solidFill>
                  <a:schemeClr val="folHlink"/>
                </a:solidFill>
                <a:ea typeface="楷体_GB2312" pitchFamily="49" charset="-122"/>
                <a:sym typeface="Symbol" pitchFamily="18" charset="2"/>
              </a:rPr>
              <a:t>* Pentium</a:t>
            </a:r>
            <a:r>
              <a:rPr lang="zh-CN" altLang="en-US" sz="2400" b="1">
                <a:solidFill>
                  <a:schemeClr val="folHlink"/>
                </a:solidFill>
                <a:ea typeface="楷体_GB2312" pitchFamily="49" charset="-122"/>
                <a:sym typeface="Symbol" pitchFamily="18" charset="2"/>
              </a:rPr>
              <a:t>及其后续机型。源操作数为存放于</a:t>
            </a:r>
            <a:r>
              <a:rPr lang="en-US" altLang="zh-CN" sz="2400" b="1">
                <a:solidFill>
                  <a:schemeClr val="folHlink"/>
                </a:solidFill>
                <a:ea typeface="楷体_GB2312" pitchFamily="49" charset="-122"/>
                <a:sym typeface="Symbol" pitchFamily="18" charset="2"/>
              </a:rPr>
              <a:t>EDX</a:t>
            </a:r>
            <a:r>
              <a:rPr lang="zh-CN" altLang="en-US" sz="2400" b="1">
                <a:solidFill>
                  <a:schemeClr val="folHlink"/>
                </a:solidFill>
                <a:ea typeface="楷体_GB2312" pitchFamily="49" charset="-122"/>
                <a:sym typeface="Symbol" pitchFamily="18" charset="2"/>
              </a:rPr>
              <a:t>，</a:t>
            </a:r>
            <a:r>
              <a:rPr lang="en-US" altLang="zh-CN" sz="2400" b="1">
                <a:solidFill>
                  <a:schemeClr val="folHlink"/>
                </a:solidFill>
                <a:ea typeface="楷体_GB2312" pitchFamily="49" charset="-122"/>
                <a:sym typeface="Symbol" pitchFamily="18" charset="2"/>
              </a:rPr>
              <a:t>EAX</a:t>
            </a:r>
            <a:r>
              <a:rPr lang="zh-CN" altLang="en-US" sz="2400" b="1">
                <a:solidFill>
                  <a:schemeClr val="folHlink"/>
                </a:solidFill>
                <a:ea typeface="楷体_GB2312" pitchFamily="49" charset="-122"/>
                <a:sym typeface="Symbol" pitchFamily="18" charset="2"/>
              </a:rPr>
              <a:t>中的</a:t>
            </a:r>
            <a:r>
              <a:rPr lang="en-US" altLang="zh-CN" sz="2400" b="1">
                <a:solidFill>
                  <a:schemeClr val="folHlink"/>
                </a:solidFill>
                <a:ea typeface="楷体_GB2312" pitchFamily="49" charset="-122"/>
                <a:sym typeface="Symbol" pitchFamily="18" charset="2"/>
              </a:rPr>
              <a:t>64</a:t>
            </a:r>
            <a:r>
              <a:rPr lang="zh-CN" altLang="en-US" sz="2400" b="1">
                <a:solidFill>
                  <a:schemeClr val="folHlink"/>
                </a:solidFill>
                <a:ea typeface="楷体_GB2312" pitchFamily="49" charset="-122"/>
                <a:sym typeface="Symbol" pitchFamily="18" charset="2"/>
              </a:rPr>
              <a:t>位字，目的操作数可用存储器寻址方式确定一个</a:t>
            </a:r>
            <a:r>
              <a:rPr lang="en-US" altLang="zh-CN" sz="2400" b="1">
                <a:solidFill>
                  <a:schemeClr val="folHlink"/>
                </a:solidFill>
                <a:ea typeface="楷体_GB2312" pitchFamily="49" charset="-122"/>
                <a:sym typeface="Symbol" pitchFamily="18" charset="2"/>
              </a:rPr>
              <a:t>64</a:t>
            </a:r>
            <a:r>
              <a:rPr lang="zh-CN" altLang="en-US" sz="2400" b="1">
                <a:solidFill>
                  <a:schemeClr val="folHlink"/>
                </a:solidFill>
                <a:ea typeface="楷体_GB2312" pitchFamily="49" charset="-122"/>
                <a:sym typeface="Symbol" pitchFamily="18" charset="2"/>
              </a:rPr>
              <a:t>位字。</a:t>
            </a:r>
            <a:endParaRPr lang="zh-CN" altLang="en-US" sz="2400" b="1">
              <a:solidFill>
                <a:srgbClr val="0000FF"/>
              </a:solidFill>
            </a:endParaRPr>
          </a:p>
          <a:p>
            <a:pPr algn="just">
              <a:lnSpc>
                <a:spcPct val="90000"/>
              </a:lnSpc>
              <a:spcBef>
                <a:spcPct val="0"/>
              </a:spcBef>
              <a:buClrTx/>
              <a:buSzTx/>
              <a:buFontTx/>
              <a:buNone/>
            </a:pPr>
            <a:r>
              <a:rPr lang="zh-CN" altLang="en-US" sz="2400" b="1">
                <a:solidFill>
                  <a:srgbClr val="0000FF"/>
                </a:solidFill>
              </a:rPr>
              <a:t>      执行操作：      </a:t>
            </a:r>
            <a:r>
              <a:rPr lang="en-US" altLang="zh-CN" sz="2400" b="1">
                <a:solidFill>
                  <a:srgbClr val="0000FF"/>
                </a:solidFill>
              </a:rPr>
              <a:t>EDX</a:t>
            </a:r>
            <a:r>
              <a:rPr lang="zh-CN" altLang="en-US" sz="2400" b="1">
                <a:solidFill>
                  <a:srgbClr val="0000FF"/>
                </a:solidFill>
              </a:rPr>
              <a:t>，</a:t>
            </a:r>
            <a:r>
              <a:rPr lang="en-US" altLang="zh-CN" sz="2400" b="1">
                <a:solidFill>
                  <a:srgbClr val="0000FF"/>
                </a:solidFill>
              </a:rPr>
              <a:t>EAX</a:t>
            </a:r>
            <a:r>
              <a:rPr lang="zh-CN" altLang="en-US" sz="2400" b="1">
                <a:solidFill>
                  <a:srgbClr val="0000FF"/>
                </a:solidFill>
              </a:rPr>
              <a:t>与</a:t>
            </a:r>
            <a:r>
              <a:rPr lang="en-US" altLang="zh-CN" sz="2400" b="1">
                <a:solidFill>
                  <a:srgbClr val="0000FF"/>
                </a:solidFill>
              </a:rPr>
              <a:t>DST</a:t>
            </a:r>
            <a:r>
              <a:rPr lang="zh-CN" altLang="en-US" sz="2400" b="1">
                <a:solidFill>
                  <a:srgbClr val="0000FF"/>
                </a:solidFill>
              </a:rPr>
              <a:t>相比较，</a:t>
            </a:r>
          </a:p>
          <a:p>
            <a:pPr algn="just">
              <a:lnSpc>
                <a:spcPct val="90000"/>
              </a:lnSpc>
              <a:spcBef>
                <a:spcPct val="0"/>
              </a:spcBef>
              <a:buClrTx/>
              <a:buSzTx/>
              <a:buFontTx/>
              <a:buNone/>
            </a:pPr>
            <a:r>
              <a:rPr lang="zh-CN" altLang="en-US" sz="2400" b="1">
                <a:solidFill>
                  <a:srgbClr val="0000FF"/>
                </a:solidFill>
              </a:rPr>
              <a:t>       如                    （ </a:t>
            </a:r>
            <a:r>
              <a:rPr lang="en-US" altLang="zh-CN" sz="2400" b="1">
                <a:solidFill>
                  <a:srgbClr val="0000FF"/>
                </a:solidFill>
              </a:rPr>
              <a:t>EDX</a:t>
            </a:r>
            <a:r>
              <a:rPr lang="zh-CN" altLang="en-US" sz="2400" b="1">
                <a:solidFill>
                  <a:srgbClr val="0000FF"/>
                </a:solidFill>
              </a:rPr>
              <a:t>，</a:t>
            </a:r>
            <a:r>
              <a:rPr lang="en-US" altLang="zh-CN" sz="2400" b="1">
                <a:solidFill>
                  <a:srgbClr val="0000FF"/>
                </a:solidFill>
              </a:rPr>
              <a:t>EAX </a:t>
            </a:r>
            <a:r>
              <a:rPr lang="zh-CN" altLang="en-US" sz="2400" b="1">
                <a:solidFill>
                  <a:srgbClr val="0000FF"/>
                </a:solidFill>
              </a:rPr>
              <a:t>）＝（</a:t>
            </a:r>
            <a:r>
              <a:rPr lang="en-US" altLang="zh-CN" sz="2400" b="1">
                <a:solidFill>
                  <a:srgbClr val="0000FF"/>
                </a:solidFill>
              </a:rPr>
              <a:t>DST</a:t>
            </a:r>
            <a:r>
              <a:rPr lang="zh-CN" altLang="en-US" sz="2400" b="1">
                <a:solidFill>
                  <a:srgbClr val="0000FF"/>
                </a:solidFill>
              </a:rPr>
              <a:t>）</a:t>
            </a:r>
          </a:p>
          <a:p>
            <a:pPr algn="just">
              <a:lnSpc>
                <a:spcPct val="90000"/>
              </a:lnSpc>
              <a:spcBef>
                <a:spcPct val="0"/>
              </a:spcBef>
              <a:buClrTx/>
              <a:buSzTx/>
              <a:buFontTx/>
              <a:buNone/>
            </a:pPr>
            <a:r>
              <a:rPr lang="zh-CN" altLang="en-US" sz="2400" b="1">
                <a:solidFill>
                  <a:srgbClr val="0000FF"/>
                </a:solidFill>
              </a:rPr>
              <a:t>       则                      </a:t>
            </a:r>
            <a:r>
              <a:rPr lang="en-US" altLang="zh-CN" sz="2400" b="1">
                <a:solidFill>
                  <a:srgbClr val="0000FF"/>
                </a:solidFill>
              </a:rPr>
              <a:t>ZF </a:t>
            </a:r>
            <a:r>
              <a:rPr lang="en-US" altLang="zh-CN" sz="2400" b="1">
                <a:solidFill>
                  <a:srgbClr val="0000FF"/>
                </a:solidFill>
                <a:sym typeface="Symbol" pitchFamily="18" charset="2"/>
              </a:rPr>
              <a:t></a:t>
            </a:r>
            <a:r>
              <a:rPr lang="en-US" altLang="zh-CN" sz="2400" b="1">
                <a:solidFill>
                  <a:srgbClr val="0000FF"/>
                </a:solidFill>
              </a:rPr>
              <a:t> 1</a:t>
            </a:r>
            <a:r>
              <a:rPr lang="zh-CN" altLang="en-US" sz="2400" b="1">
                <a:solidFill>
                  <a:srgbClr val="0000FF"/>
                </a:solidFill>
              </a:rPr>
              <a:t>，（</a:t>
            </a:r>
            <a:r>
              <a:rPr lang="en-US" altLang="zh-CN" sz="2400" b="1">
                <a:solidFill>
                  <a:srgbClr val="0000FF"/>
                </a:solidFill>
              </a:rPr>
              <a:t>DST</a:t>
            </a:r>
            <a:r>
              <a:rPr lang="zh-CN" altLang="en-US" sz="2400" b="1">
                <a:solidFill>
                  <a:srgbClr val="0000FF"/>
                </a:solidFill>
              </a:rPr>
              <a:t>） </a:t>
            </a:r>
            <a:r>
              <a:rPr lang="zh-CN" altLang="en-US" sz="2400" b="1">
                <a:solidFill>
                  <a:srgbClr val="0000FF"/>
                </a:solidFill>
                <a:sym typeface="Symbol" pitchFamily="18" charset="2"/>
              </a:rPr>
              <a:t></a:t>
            </a:r>
            <a:r>
              <a:rPr lang="zh-CN" altLang="en-US" sz="2400" b="1">
                <a:solidFill>
                  <a:srgbClr val="0000FF"/>
                </a:solidFill>
              </a:rPr>
              <a:t> （</a:t>
            </a:r>
            <a:r>
              <a:rPr lang="en-US" altLang="zh-CN" sz="2400" b="1">
                <a:solidFill>
                  <a:srgbClr val="0000FF"/>
                </a:solidFill>
              </a:rPr>
              <a:t>ECX</a:t>
            </a:r>
            <a:r>
              <a:rPr lang="zh-CN" altLang="en-US" sz="2400" b="1">
                <a:solidFill>
                  <a:srgbClr val="0000FF"/>
                </a:solidFill>
              </a:rPr>
              <a:t>，</a:t>
            </a:r>
            <a:r>
              <a:rPr lang="en-US" altLang="zh-CN" sz="2400" b="1">
                <a:solidFill>
                  <a:srgbClr val="0000FF"/>
                </a:solidFill>
              </a:rPr>
              <a:t>EBX</a:t>
            </a:r>
            <a:r>
              <a:rPr lang="zh-CN" altLang="en-US" sz="2400" b="1">
                <a:solidFill>
                  <a:srgbClr val="0000FF"/>
                </a:solidFill>
              </a:rPr>
              <a:t>）</a:t>
            </a:r>
          </a:p>
          <a:p>
            <a:pPr algn="just">
              <a:lnSpc>
                <a:spcPct val="90000"/>
              </a:lnSpc>
              <a:spcBef>
                <a:spcPct val="0"/>
              </a:spcBef>
              <a:buClrTx/>
              <a:buSzTx/>
              <a:buFontTx/>
              <a:buNone/>
            </a:pPr>
            <a:r>
              <a:rPr lang="zh-CN" altLang="en-US" sz="2400" b="1">
                <a:solidFill>
                  <a:srgbClr val="0000FF"/>
                </a:solidFill>
              </a:rPr>
              <a:t>       否则，              </a:t>
            </a:r>
            <a:r>
              <a:rPr lang="en-US" altLang="zh-CN" sz="2400" b="1">
                <a:solidFill>
                  <a:srgbClr val="0000FF"/>
                </a:solidFill>
              </a:rPr>
              <a:t>ZF </a:t>
            </a:r>
            <a:r>
              <a:rPr lang="en-US" altLang="zh-CN" sz="2400" b="1">
                <a:solidFill>
                  <a:srgbClr val="0000FF"/>
                </a:solidFill>
                <a:sym typeface="Symbol" pitchFamily="18" charset="2"/>
              </a:rPr>
              <a:t></a:t>
            </a:r>
            <a:r>
              <a:rPr lang="en-US" altLang="zh-CN" sz="2400" b="1">
                <a:solidFill>
                  <a:srgbClr val="0000FF"/>
                </a:solidFill>
              </a:rPr>
              <a:t> 0</a:t>
            </a:r>
            <a:r>
              <a:rPr lang="zh-CN" altLang="en-US" sz="2400" b="1">
                <a:solidFill>
                  <a:srgbClr val="0000FF"/>
                </a:solidFill>
              </a:rPr>
              <a:t>，（ </a:t>
            </a:r>
            <a:r>
              <a:rPr lang="en-US" altLang="zh-CN" sz="2400" b="1">
                <a:solidFill>
                  <a:srgbClr val="0000FF"/>
                </a:solidFill>
              </a:rPr>
              <a:t>EDX</a:t>
            </a:r>
            <a:r>
              <a:rPr lang="zh-CN" altLang="en-US" sz="2400" b="1">
                <a:solidFill>
                  <a:srgbClr val="0000FF"/>
                </a:solidFill>
              </a:rPr>
              <a:t>，</a:t>
            </a:r>
            <a:r>
              <a:rPr lang="en-US" altLang="zh-CN" sz="2400" b="1">
                <a:solidFill>
                  <a:srgbClr val="0000FF"/>
                </a:solidFill>
              </a:rPr>
              <a:t>EAX </a:t>
            </a:r>
            <a:r>
              <a:rPr lang="zh-CN" altLang="en-US" sz="2400" b="1">
                <a:solidFill>
                  <a:srgbClr val="0000FF"/>
                </a:solidFill>
              </a:rPr>
              <a:t>） </a:t>
            </a:r>
            <a:r>
              <a:rPr lang="zh-CN" altLang="en-US" sz="2400" b="1">
                <a:solidFill>
                  <a:srgbClr val="0000FF"/>
                </a:solidFill>
                <a:sym typeface="Symbol" pitchFamily="18" charset="2"/>
              </a:rPr>
              <a:t></a:t>
            </a:r>
            <a:r>
              <a:rPr lang="zh-CN" altLang="en-US" sz="2400" b="1">
                <a:solidFill>
                  <a:srgbClr val="0000FF"/>
                </a:solidFill>
              </a:rPr>
              <a:t> （</a:t>
            </a:r>
            <a:r>
              <a:rPr lang="en-US" altLang="zh-CN" sz="2400" b="1">
                <a:solidFill>
                  <a:srgbClr val="0000FF"/>
                </a:solidFill>
              </a:rPr>
              <a:t>DST</a:t>
            </a:r>
            <a:r>
              <a:rPr lang="zh-CN" altLang="en-US" sz="2400" b="1">
                <a:solidFill>
                  <a:srgbClr val="0000FF"/>
                </a:solidFill>
              </a:rPr>
              <a:t>）</a:t>
            </a:r>
          </a:p>
          <a:p>
            <a:pPr algn="just">
              <a:lnSpc>
                <a:spcPct val="90000"/>
              </a:lnSpc>
              <a:spcBef>
                <a:spcPct val="0"/>
              </a:spcBef>
              <a:buClrTx/>
              <a:buSzTx/>
              <a:buFontTx/>
              <a:buNone/>
            </a:pPr>
            <a:r>
              <a:rPr lang="zh-CN" altLang="en-US" sz="2400" b="1">
                <a:solidFill>
                  <a:srgbClr val="0000FF"/>
                </a:solidFill>
              </a:rPr>
              <a:t>       该指令影响</a:t>
            </a:r>
            <a:r>
              <a:rPr lang="en-US" altLang="zh-CN" sz="2400" b="1">
                <a:solidFill>
                  <a:srgbClr val="0000FF"/>
                </a:solidFill>
              </a:rPr>
              <a:t>ZF</a:t>
            </a:r>
            <a:r>
              <a:rPr lang="zh-CN" altLang="en-US" sz="2400" b="1">
                <a:solidFill>
                  <a:srgbClr val="0000FF"/>
                </a:solidFill>
              </a:rPr>
              <a:t>，但不影响其它标志位。</a:t>
            </a:r>
          </a:p>
        </p:txBody>
      </p:sp>
      <p:sp>
        <p:nvSpPr>
          <p:cNvPr id="13315"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C509DAE3-E7AB-4D06-AA71-37F50CD756B9}" type="slidenum">
              <a:rPr lang="en-US" altLang="zh-CN" smtClean="0"/>
              <a:pPr eaLnBrk="1" hangingPunct="1"/>
              <a:t>11</a:t>
            </a:fld>
            <a:endParaRPr lang="en-US" altLang="zh-C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Rot="1" noChangeArrowheads="1"/>
          </p:cNvSpPr>
          <p:nvPr>
            <p:ph type="title"/>
          </p:nvPr>
        </p:nvSpPr>
        <p:spPr/>
        <p:txBody>
          <a:bodyPr/>
          <a:lstStyle/>
          <a:p>
            <a:pPr eaLnBrk="1" hangingPunct="1"/>
            <a:r>
              <a:rPr kumimoji="1" lang="zh-CN" altLang="en-US" b="1"/>
              <a:t>乘法指令</a:t>
            </a:r>
          </a:p>
        </p:txBody>
      </p:sp>
      <p:sp>
        <p:nvSpPr>
          <p:cNvPr id="14339" name="Rectangle 3"/>
          <p:cNvSpPr>
            <a:spLocks noGrp="1" noRot="1" noChangeArrowheads="1"/>
          </p:cNvSpPr>
          <p:nvPr>
            <p:ph type="body" idx="1"/>
          </p:nvPr>
        </p:nvSpPr>
        <p:spPr>
          <a:xfrm>
            <a:off x="250825" y="1428750"/>
            <a:ext cx="8540750" cy="5429250"/>
          </a:xfrm>
        </p:spPr>
        <p:txBody>
          <a:bodyPr/>
          <a:lstStyle/>
          <a:p>
            <a:pPr eaLnBrk="1" hangingPunct="1"/>
            <a:r>
              <a:rPr kumimoji="1" lang="zh-CN" altLang="en-US" sz="2800" b="1" dirty="0"/>
              <a:t>无符号数乘法指令：</a:t>
            </a:r>
            <a:r>
              <a:rPr kumimoji="1" lang="en-US" altLang="zh-CN" sz="2800" b="1" dirty="0"/>
              <a:t>MUL  SRC</a:t>
            </a:r>
            <a:br>
              <a:rPr kumimoji="1" lang="en-US" altLang="zh-CN" sz="2800" b="1" dirty="0"/>
            </a:br>
            <a:r>
              <a:rPr kumimoji="1" lang="zh-CN" altLang="en-US" sz="2400" b="1" dirty="0">
                <a:solidFill>
                  <a:schemeClr val="hlink"/>
                </a:solidFill>
              </a:rPr>
              <a:t>执行操作：字节操作数  </a:t>
            </a:r>
            <a:r>
              <a:rPr kumimoji="1" lang="en-US" altLang="zh-CN" sz="2400" b="1" dirty="0">
                <a:solidFill>
                  <a:schemeClr val="hlink"/>
                </a:solidFill>
              </a:rPr>
              <a:t>(AX) </a:t>
            </a:r>
            <a:r>
              <a:rPr kumimoji="1" lang="en-US" altLang="zh-CN" sz="2400" b="1" dirty="0">
                <a:solidFill>
                  <a:schemeClr val="hlink"/>
                </a:solidFill>
                <a:sym typeface="Symbol" pitchFamily="18" charset="2"/>
              </a:rPr>
              <a:t></a:t>
            </a:r>
            <a:r>
              <a:rPr kumimoji="1" lang="en-US" altLang="zh-CN" sz="2400" b="1" dirty="0">
                <a:solidFill>
                  <a:schemeClr val="hlink"/>
                </a:solidFill>
              </a:rPr>
              <a:t>  (AL) * (SRC)</a:t>
            </a:r>
            <a:br>
              <a:rPr kumimoji="1" lang="en-US" altLang="zh-CN" sz="2400" b="1" dirty="0">
                <a:solidFill>
                  <a:schemeClr val="hlink"/>
                </a:solidFill>
              </a:rPr>
            </a:br>
            <a:r>
              <a:rPr kumimoji="1" lang="en-US" altLang="zh-CN" sz="2400" b="1" dirty="0">
                <a:solidFill>
                  <a:schemeClr val="hlink"/>
                </a:solidFill>
              </a:rPr>
              <a:t>		</a:t>
            </a:r>
            <a:r>
              <a:rPr kumimoji="1" lang="zh-CN" altLang="en-US" sz="2400" b="1" dirty="0">
                <a:solidFill>
                  <a:schemeClr val="hlink"/>
                </a:solidFill>
              </a:rPr>
              <a:t>字操作数      </a:t>
            </a:r>
            <a:r>
              <a:rPr kumimoji="1" lang="en-US" altLang="zh-CN" sz="2400" b="1" dirty="0">
                <a:solidFill>
                  <a:schemeClr val="hlink"/>
                </a:solidFill>
              </a:rPr>
              <a:t>(DX, AX) </a:t>
            </a:r>
            <a:r>
              <a:rPr kumimoji="1" lang="en-US" altLang="zh-CN" sz="2400" b="1" dirty="0">
                <a:solidFill>
                  <a:schemeClr val="hlink"/>
                </a:solidFill>
                <a:sym typeface="Symbol" pitchFamily="18" charset="2"/>
              </a:rPr>
              <a:t></a:t>
            </a:r>
            <a:r>
              <a:rPr kumimoji="1" lang="en-US" altLang="zh-CN" sz="2400" b="1" dirty="0">
                <a:solidFill>
                  <a:schemeClr val="hlink"/>
                </a:solidFill>
              </a:rPr>
              <a:t>  (AX) * (SRC)</a:t>
            </a:r>
            <a:br>
              <a:rPr kumimoji="1" lang="en-US" altLang="zh-CN" sz="2400" b="1" dirty="0">
                <a:solidFill>
                  <a:schemeClr val="hlink"/>
                </a:solidFill>
              </a:rPr>
            </a:br>
            <a:r>
              <a:rPr kumimoji="1" lang="en-US" altLang="zh-CN" sz="2400" b="1" dirty="0">
                <a:solidFill>
                  <a:schemeClr val="hlink"/>
                </a:solidFill>
              </a:rPr>
              <a:t>		</a:t>
            </a:r>
            <a:r>
              <a:rPr kumimoji="1" lang="zh-CN" altLang="en-US" sz="2400" b="1" dirty="0">
                <a:solidFill>
                  <a:srgbClr val="00B0F0"/>
                </a:solidFill>
              </a:rPr>
              <a:t>双字操作      </a:t>
            </a:r>
            <a:r>
              <a:rPr kumimoji="1" lang="en-US" altLang="zh-CN" sz="2400" b="1" dirty="0">
                <a:solidFill>
                  <a:srgbClr val="00B0F0"/>
                </a:solidFill>
              </a:rPr>
              <a:t>(EDX, EAX) </a:t>
            </a:r>
            <a:r>
              <a:rPr kumimoji="1" lang="en-US" altLang="zh-CN" sz="2400" b="1" dirty="0">
                <a:solidFill>
                  <a:srgbClr val="00B0F0"/>
                </a:solidFill>
                <a:sym typeface="Symbol" pitchFamily="18" charset="2"/>
              </a:rPr>
              <a:t></a:t>
            </a:r>
            <a:r>
              <a:rPr kumimoji="1" lang="en-US" altLang="zh-CN" sz="2400" b="1" dirty="0">
                <a:solidFill>
                  <a:srgbClr val="00B0F0"/>
                </a:solidFill>
              </a:rPr>
              <a:t>  (EAX) * (SRC)</a:t>
            </a:r>
          </a:p>
          <a:p>
            <a:pPr eaLnBrk="1" hangingPunct="1"/>
            <a:endParaRPr kumimoji="1" lang="en-US" altLang="zh-CN" sz="2800" b="1" dirty="0">
              <a:solidFill>
                <a:schemeClr val="hlink"/>
              </a:solidFill>
              <a:sym typeface="Webdings" pitchFamily="18" charset="2"/>
            </a:endParaRPr>
          </a:p>
          <a:p>
            <a:pPr eaLnBrk="1" hangingPunct="1"/>
            <a:r>
              <a:rPr kumimoji="1" lang="zh-CN" altLang="en-US" sz="2800" b="1" dirty="0"/>
              <a:t>带符号数乘法指令：</a:t>
            </a:r>
            <a:r>
              <a:rPr kumimoji="1" lang="en-US" altLang="zh-CN" sz="2800" b="1" dirty="0"/>
              <a:t>IMUL  SRC</a:t>
            </a:r>
          </a:p>
          <a:p>
            <a:pPr eaLnBrk="1" hangingPunct="1">
              <a:buFont typeface="Wingdings" pitchFamily="2" charset="2"/>
              <a:buNone/>
            </a:pPr>
            <a:r>
              <a:rPr kumimoji="1" lang="zh-CN" altLang="en-US" sz="2800" b="1" dirty="0">
                <a:solidFill>
                  <a:srgbClr val="FF3300"/>
                </a:solidFill>
              </a:rPr>
              <a:t>注意</a:t>
            </a:r>
            <a:r>
              <a:rPr kumimoji="1" lang="en-US" altLang="zh-CN" sz="2800" b="1" dirty="0">
                <a:solidFill>
                  <a:srgbClr val="FF3300"/>
                </a:solidFill>
              </a:rPr>
              <a:t>:   </a:t>
            </a:r>
          </a:p>
          <a:p>
            <a:pPr eaLnBrk="1" hangingPunct="1">
              <a:buFont typeface="Wingdings" pitchFamily="2" charset="2"/>
              <a:buNone/>
            </a:pPr>
            <a:r>
              <a:rPr kumimoji="1" lang="en-US" altLang="zh-CN" sz="2400" b="1" dirty="0">
                <a:solidFill>
                  <a:schemeClr val="folHlink"/>
                </a:solidFill>
                <a:sym typeface="Symbol" pitchFamily="18" charset="2"/>
              </a:rPr>
              <a:t>          *</a:t>
            </a:r>
            <a:r>
              <a:rPr kumimoji="1" lang="en-US" altLang="zh-CN" sz="2400" b="1" dirty="0">
                <a:sym typeface="Symbol" pitchFamily="18" charset="2"/>
              </a:rPr>
              <a:t>  AL(AX</a:t>
            </a:r>
            <a:r>
              <a:rPr kumimoji="1" lang="zh-CN" altLang="en-US" sz="2400" b="1" dirty="0">
                <a:sym typeface="Symbol" pitchFamily="18" charset="2"/>
              </a:rPr>
              <a:t>，</a:t>
            </a:r>
            <a:r>
              <a:rPr kumimoji="1" lang="en-US" altLang="zh-CN" sz="2400" b="1" dirty="0">
                <a:solidFill>
                  <a:schemeClr val="bg2">
                    <a:lumMod val="75000"/>
                  </a:schemeClr>
                </a:solidFill>
                <a:sym typeface="Symbol" pitchFamily="18" charset="2"/>
              </a:rPr>
              <a:t>EAX</a:t>
            </a:r>
            <a:r>
              <a:rPr kumimoji="1" lang="en-US" altLang="zh-CN" sz="2400" b="1" dirty="0">
                <a:sym typeface="Symbol" pitchFamily="18" charset="2"/>
              </a:rPr>
              <a:t>)</a:t>
            </a:r>
            <a:r>
              <a:rPr kumimoji="1" lang="zh-CN" altLang="en-US" sz="2400" b="1" dirty="0">
                <a:sym typeface="Symbol" pitchFamily="18" charset="2"/>
              </a:rPr>
              <a:t>为隐含的乘数寄存器。</a:t>
            </a:r>
          </a:p>
          <a:p>
            <a:pPr eaLnBrk="1" hangingPunct="1">
              <a:buFont typeface="Wingdings" pitchFamily="2" charset="2"/>
              <a:buNone/>
            </a:pPr>
            <a:r>
              <a:rPr kumimoji="1" lang="zh-CN" altLang="en-US" sz="2400" b="1" dirty="0">
                <a:solidFill>
                  <a:schemeClr val="folHlink"/>
                </a:solidFill>
                <a:sym typeface="Symbol" pitchFamily="18" charset="2"/>
              </a:rPr>
              <a:t>          *</a:t>
            </a:r>
            <a:r>
              <a:rPr kumimoji="1" lang="zh-CN" altLang="en-US" sz="2400" b="1" dirty="0">
                <a:sym typeface="Symbol" pitchFamily="18" charset="2"/>
              </a:rPr>
              <a:t>  </a:t>
            </a:r>
            <a:r>
              <a:rPr kumimoji="1" lang="en-US" altLang="zh-CN" sz="2400" b="1" dirty="0">
                <a:sym typeface="Symbol" pitchFamily="18" charset="2"/>
              </a:rPr>
              <a:t>AX(DX,AX) </a:t>
            </a:r>
            <a:r>
              <a:rPr kumimoji="1" lang="zh-CN" altLang="en-US" sz="2400" b="1" dirty="0">
                <a:sym typeface="Symbol" pitchFamily="18" charset="2"/>
              </a:rPr>
              <a:t>或</a:t>
            </a:r>
            <a:r>
              <a:rPr kumimoji="1" lang="en-US" altLang="zh-CN" sz="2400" b="1" dirty="0">
                <a:solidFill>
                  <a:schemeClr val="bg2">
                    <a:lumMod val="75000"/>
                  </a:schemeClr>
                </a:solidFill>
              </a:rPr>
              <a:t>(EDX, EAX)</a:t>
            </a:r>
            <a:r>
              <a:rPr kumimoji="1" lang="zh-CN" altLang="en-US" sz="2400" b="1" dirty="0">
                <a:sym typeface="Symbol" pitchFamily="18" charset="2"/>
              </a:rPr>
              <a:t>为隐含的乘积寄存器。</a:t>
            </a:r>
          </a:p>
          <a:p>
            <a:pPr eaLnBrk="1" hangingPunct="1">
              <a:buFont typeface="Wingdings" pitchFamily="2" charset="2"/>
              <a:buNone/>
            </a:pPr>
            <a:r>
              <a:rPr kumimoji="1" lang="zh-CN" altLang="en-US" sz="2400" b="1" dirty="0">
                <a:solidFill>
                  <a:schemeClr val="folHlink"/>
                </a:solidFill>
                <a:sym typeface="Symbol" pitchFamily="18" charset="2"/>
              </a:rPr>
              <a:t>          *</a:t>
            </a:r>
            <a:r>
              <a:rPr kumimoji="1" lang="zh-CN" altLang="en-US" sz="2400" b="1" dirty="0">
                <a:sym typeface="Symbol" pitchFamily="18" charset="2"/>
              </a:rPr>
              <a:t>  </a:t>
            </a:r>
            <a:r>
              <a:rPr kumimoji="1" lang="en-US" altLang="zh-CN" sz="2400" b="1" dirty="0">
                <a:sym typeface="Symbol" pitchFamily="18" charset="2"/>
              </a:rPr>
              <a:t>SRC</a:t>
            </a:r>
            <a:r>
              <a:rPr kumimoji="1" lang="zh-CN" altLang="en-US" sz="2400" b="1" dirty="0">
                <a:sym typeface="Symbol" pitchFamily="18" charset="2"/>
              </a:rPr>
              <a:t>不能为立即数。</a:t>
            </a:r>
          </a:p>
          <a:p>
            <a:pPr eaLnBrk="1" hangingPunct="1">
              <a:buFont typeface="Wingdings" pitchFamily="2" charset="2"/>
              <a:buNone/>
            </a:pPr>
            <a:r>
              <a:rPr kumimoji="1" lang="zh-CN" altLang="en-US" sz="2400" b="1" dirty="0">
                <a:solidFill>
                  <a:schemeClr val="folHlink"/>
                </a:solidFill>
                <a:sym typeface="Symbol" pitchFamily="18" charset="2"/>
              </a:rPr>
              <a:t>          *</a:t>
            </a:r>
            <a:r>
              <a:rPr kumimoji="1" lang="zh-CN" altLang="en-US" sz="2400" b="1" dirty="0">
                <a:sym typeface="Symbol" pitchFamily="18" charset="2"/>
              </a:rPr>
              <a:t>  除</a:t>
            </a:r>
            <a:r>
              <a:rPr kumimoji="1" lang="en-US" altLang="zh-CN" sz="2400" b="1" dirty="0">
                <a:sym typeface="Symbol" pitchFamily="18" charset="2"/>
              </a:rPr>
              <a:t>CF</a:t>
            </a:r>
            <a:r>
              <a:rPr kumimoji="1" lang="zh-CN" altLang="zh-CN" sz="2400" b="1" dirty="0">
                <a:sym typeface="Symbol" pitchFamily="18" charset="2"/>
              </a:rPr>
              <a:t>和</a:t>
            </a:r>
            <a:r>
              <a:rPr kumimoji="1" lang="en-US" altLang="zh-CN" sz="2400" b="1" dirty="0">
                <a:sym typeface="Symbol" pitchFamily="18" charset="2"/>
              </a:rPr>
              <a:t>OF</a:t>
            </a:r>
            <a:r>
              <a:rPr kumimoji="1" lang="zh-CN" altLang="zh-CN" sz="2400" b="1" dirty="0">
                <a:sym typeface="Symbol" pitchFamily="18" charset="2"/>
              </a:rPr>
              <a:t>外，对条件标志位</a:t>
            </a:r>
            <a:r>
              <a:rPr kumimoji="1" lang="zh-CN" altLang="zh-CN" sz="2400" b="1" dirty="0">
                <a:solidFill>
                  <a:schemeClr val="hlink"/>
                </a:solidFill>
                <a:sym typeface="Symbol" pitchFamily="18" charset="2"/>
              </a:rPr>
              <a:t>无定义</a:t>
            </a:r>
            <a:r>
              <a:rPr kumimoji="1" lang="zh-CN" altLang="en-US" sz="2400" b="1" dirty="0">
                <a:sym typeface="Symbol" pitchFamily="18" charset="2"/>
              </a:rPr>
              <a:t>，而</a:t>
            </a:r>
            <a:r>
              <a:rPr kumimoji="1" lang="en-US" altLang="zh-CN" sz="2400" b="1" dirty="0">
                <a:sym typeface="Symbol" pitchFamily="18" charset="2"/>
              </a:rPr>
              <a:t>CF</a:t>
            </a:r>
            <a:r>
              <a:rPr kumimoji="1" lang="zh-CN" altLang="en-US" sz="2400" b="1" dirty="0">
                <a:sym typeface="Symbol" pitchFamily="18" charset="2"/>
              </a:rPr>
              <a:t>和</a:t>
            </a:r>
            <a:r>
              <a:rPr kumimoji="1" lang="en-US" altLang="zh-CN" sz="2400" b="1" dirty="0">
                <a:sym typeface="Symbol" pitchFamily="18" charset="2"/>
              </a:rPr>
              <a:t>OF</a:t>
            </a:r>
            <a:r>
              <a:rPr kumimoji="1" lang="zh-CN" altLang="en-US" sz="2400" b="1" dirty="0">
                <a:sym typeface="Symbol" pitchFamily="18" charset="2"/>
              </a:rPr>
              <a:t>只表示乘积的字长</a:t>
            </a:r>
          </a:p>
        </p:txBody>
      </p:sp>
      <p:sp>
        <p:nvSpPr>
          <p:cNvPr id="14340"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0A5CDBA1-2A6A-4694-9705-71C3F8212359}" type="slidenum">
              <a:rPr lang="en-US" altLang="zh-CN" smtClean="0"/>
              <a:pPr eaLnBrk="1" hangingPunct="1"/>
              <a:t>12</a:t>
            </a:fld>
            <a:endParaRPr lang="en-US" altLang="zh-C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2"/>
          <p:cNvSpPr txBox="1">
            <a:spLocks noChangeArrowheads="1"/>
          </p:cNvSpPr>
          <p:nvPr/>
        </p:nvSpPr>
        <p:spPr bwMode="auto">
          <a:xfrm>
            <a:off x="304800" y="304800"/>
            <a:ext cx="8610600" cy="6208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dash"/>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kumimoji="1" lang="en-US" altLang="zh-CN" sz="2400">
                <a:latin typeface="Times New Roman" pitchFamily="18" charset="0"/>
              </a:rPr>
              <a:t>     </a:t>
            </a:r>
            <a:r>
              <a:rPr kumimoji="1" lang="zh-CN" altLang="en-US" sz="2400" b="1">
                <a:solidFill>
                  <a:srgbClr val="FF3300"/>
                </a:solidFill>
                <a:latin typeface="Times New Roman" pitchFamily="18" charset="0"/>
              </a:rPr>
              <a:t>对于</a:t>
            </a:r>
            <a:r>
              <a:rPr kumimoji="1" lang="en-US" altLang="zh-CN" sz="2400" b="1">
                <a:solidFill>
                  <a:srgbClr val="FF3300"/>
                </a:solidFill>
                <a:latin typeface="Times New Roman" pitchFamily="18" charset="0"/>
              </a:rPr>
              <a:t>286</a:t>
            </a:r>
            <a:r>
              <a:rPr kumimoji="1" lang="zh-CN" altLang="en-US" sz="2400" b="1">
                <a:solidFill>
                  <a:srgbClr val="FF3300"/>
                </a:solidFill>
                <a:latin typeface="Times New Roman" pitchFamily="18" charset="0"/>
              </a:rPr>
              <a:t>及其后续机型，</a:t>
            </a:r>
            <a:r>
              <a:rPr kumimoji="1" lang="en-US" altLang="zh-CN" sz="2400" b="1">
                <a:solidFill>
                  <a:srgbClr val="FF3300"/>
                </a:solidFill>
                <a:latin typeface="Times New Roman" pitchFamily="18" charset="0"/>
              </a:rPr>
              <a:t>IMUL</a:t>
            </a:r>
            <a:r>
              <a:rPr kumimoji="1" lang="zh-CN" altLang="en-US" sz="2400" b="1">
                <a:solidFill>
                  <a:srgbClr val="FF3300"/>
                </a:solidFill>
                <a:latin typeface="Times New Roman" pitchFamily="18" charset="0"/>
              </a:rPr>
              <a:t>除上述单操作数指令外，还增加了双操作数和三操作数指令格式</a:t>
            </a:r>
          </a:p>
          <a:p>
            <a:pPr algn="just"/>
            <a:endParaRPr kumimoji="1" lang="zh-CN" altLang="en-US" sz="2400" b="1">
              <a:solidFill>
                <a:srgbClr val="FF3300"/>
              </a:solidFill>
              <a:latin typeface="Times New Roman" pitchFamily="18" charset="0"/>
            </a:endParaRPr>
          </a:p>
          <a:p>
            <a:pPr algn="just"/>
            <a:r>
              <a:rPr kumimoji="1" lang="zh-CN" altLang="en-US" sz="2400" b="1">
                <a:solidFill>
                  <a:srgbClr val="0000FF"/>
                </a:solidFill>
                <a:latin typeface="Times New Roman" pitchFamily="18" charset="0"/>
              </a:rPr>
              <a:t>     </a:t>
            </a:r>
            <a:r>
              <a:rPr kumimoji="1" lang="zh-CN" altLang="en-US" sz="2400" b="1">
                <a:latin typeface="Times New Roman" pitchFamily="18" charset="0"/>
              </a:rPr>
              <a:t>格式：        </a:t>
            </a:r>
            <a:r>
              <a:rPr kumimoji="1" lang="en-US" altLang="zh-CN" sz="2400" b="1">
                <a:latin typeface="Times New Roman" pitchFamily="18" charset="0"/>
              </a:rPr>
              <a:t>IMUL  REG</a:t>
            </a:r>
            <a:r>
              <a:rPr kumimoji="1" lang="zh-CN" altLang="en-US" sz="2400" b="1">
                <a:latin typeface="Times New Roman" pitchFamily="18" charset="0"/>
              </a:rPr>
              <a:t>， </a:t>
            </a:r>
            <a:r>
              <a:rPr kumimoji="1" lang="en-US" altLang="zh-CN" sz="2400" b="1">
                <a:latin typeface="Times New Roman" pitchFamily="18" charset="0"/>
              </a:rPr>
              <a:t>SRC</a:t>
            </a:r>
          </a:p>
          <a:p>
            <a:pPr algn="just"/>
            <a:r>
              <a:rPr kumimoji="1" lang="en-US" altLang="zh-CN" sz="2400" b="1">
                <a:solidFill>
                  <a:schemeClr val="hlink"/>
                </a:solidFill>
                <a:latin typeface="Times New Roman" pitchFamily="18" charset="0"/>
              </a:rPr>
              <a:t>     </a:t>
            </a:r>
            <a:r>
              <a:rPr kumimoji="1" lang="zh-CN" altLang="en-US" sz="2400" b="1">
                <a:solidFill>
                  <a:schemeClr val="hlink"/>
                </a:solidFill>
                <a:latin typeface="Times New Roman" pitchFamily="18" charset="0"/>
              </a:rPr>
              <a:t>执行操作：</a:t>
            </a:r>
          </a:p>
          <a:p>
            <a:pPr algn="just"/>
            <a:r>
              <a:rPr kumimoji="1" lang="zh-CN" altLang="en-US" sz="2400" b="1">
                <a:solidFill>
                  <a:schemeClr val="hlink"/>
                </a:solidFill>
                <a:latin typeface="Times New Roman" pitchFamily="18" charset="0"/>
              </a:rPr>
              <a:t>                         字操作数      </a:t>
            </a:r>
            <a:r>
              <a:rPr kumimoji="1" lang="en-US" altLang="zh-CN" sz="2400" b="1">
                <a:solidFill>
                  <a:schemeClr val="hlink"/>
                </a:solidFill>
                <a:latin typeface="Times New Roman" pitchFamily="18" charset="0"/>
              </a:rPr>
              <a:t>(REG16) </a:t>
            </a:r>
            <a:r>
              <a:rPr kumimoji="1" lang="en-US" altLang="zh-CN" sz="2400" b="1">
                <a:solidFill>
                  <a:schemeClr val="hlink"/>
                </a:solidFill>
                <a:latin typeface="Times New Roman" pitchFamily="18" charset="0"/>
                <a:sym typeface="Symbol" pitchFamily="18" charset="2"/>
              </a:rPr>
              <a:t></a:t>
            </a:r>
            <a:r>
              <a:rPr kumimoji="1" lang="en-US" altLang="zh-CN" sz="2400" b="1">
                <a:solidFill>
                  <a:schemeClr val="hlink"/>
                </a:solidFill>
                <a:latin typeface="Times New Roman" pitchFamily="18" charset="0"/>
              </a:rPr>
              <a:t>  (REG16) * (SRC)</a:t>
            </a:r>
          </a:p>
          <a:p>
            <a:pPr algn="just"/>
            <a:r>
              <a:rPr kumimoji="1" lang="en-US" altLang="zh-CN" sz="2400" b="1">
                <a:solidFill>
                  <a:schemeClr val="hlink"/>
                </a:solidFill>
                <a:latin typeface="Times New Roman" pitchFamily="18" charset="0"/>
              </a:rPr>
              <a:t>                         </a:t>
            </a:r>
            <a:r>
              <a:rPr kumimoji="1" lang="zh-CN" altLang="en-US" sz="2400" b="1">
                <a:solidFill>
                  <a:schemeClr val="hlink"/>
                </a:solidFill>
                <a:latin typeface="Times New Roman" pitchFamily="18" charset="0"/>
              </a:rPr>
              <a:t>双字操作      </a:t>
            </a:r>
            <a:r>
              <a:rPr kumimoji="1" lang="en-US" altLang="zh-CN" sz="2400" b="1">
                <a:solidFill>
                  <a:schemeClr val="hlink"/>
                </a:solidFill>
                <a:latin typeface="Times New Roman" pitchFamily="18" charset="0"/>
              </a:rPr>
              <a:t>(REG32) </a:t>
            </a:r>
            <a:r>
              <a:rPr kumimoji="1" lang="en-US" altLang="zh-CN" sz="2400" b="1">
                <a:solidFill>
                  <a:schemeClr val="hlink"/>
                </a:solidFill>
                <a:latin typeface="Times New Roman" pitchFamily="18" charset="0"/>
                <a:sym typeface="Symbol" pitchFamily="18" charset="2"/>
              </a:rPr>
              <a:t></a:t>
            </a:r>
            <a:r>
              <a:rPr kumimoji="1" lang="en-US" altLang="zh-CN" sz="2400" b="1">
                <a:solidFill>
                  <a:schemeClr val="hlink"/>
                </a:solidFill>
                <a:latin typeface="Times New Roman" pitchFamily="18" charset="0"/>
              </a:rPr>
              <a:t>  (REG32) * (SRC)</a:t>
            </a:r>
          </a:p>
          <a:p>
            <a:pPr algn="just"/>
            <a:endParaRPr kumimoji="1" lang="en-US" altLang="zh-CN" sz="2400" b="1">
              <a:solidFill>
                <a:schemeClr val="hlink"/>
              </a:solidFill>
              <a:latin typeface="Times New Roman" pitchFamily="18" charset="0"/>
              <a:sym typeface="Webdings" pitchFamily="18" charset="2"/>
            </a:endParaRPr>
          </a:p>
          <a:p>
            <a:pPr algn="just"/>
            <a:r>
              <a:rPr kumimoji="1" lang="en-US" altLang="zh-CN" sz="2400" b="1">
                <a:latin typeface="Times New Roman" pitchFamily="18" charset="0"/>
                <a:sym typeface="Webdings" pitchFamily="18" charset="2"/>
              </a:rPr>
              <a:t>     </a:t>
            </a:r>
            <a:r>
              <a:rPr kumimoji="1" lang="zh-CN" altLang="en-US" sz="2400" b="1">
                <a:latin typeface="Times New Roman" pitchFamily="18" charset="0"/>
              </a:rPr>
              <a:t>格式：        </a:t>
            </a:r>
            <a:r>
              <a:rPr kumimoji="1" lang="en-US" altLang="zh-CN" sz="2400" b="1">
                <a:latin typeface="Times New Roman" pitchFamily="18" charset="0"/>
              </a:rPr>
              <a:t>IMUL  REG</a:t>
            </a:r>
            <a:r>
              <a:rPr kumimoji="1" lang="zh-CN" altLang="en-US" sz="2400" b="1">
                <a:latin typeface="Times New Roman" pitchFamily="18" charset="0"/>
              </a:rPr>
              <a:t>， </a:t>
            </a:r>
            <a:r>
              <a:rPr kumimoji="1" lang="en-US" altLang="zh-CN" sz="2400" b="1">
                <a:latin typeface="Times New Roman" pitchFamily="18" charset="0"/>
              </a:rPr>
              <a:t>SRC</a:t>
            </a:r>
            <a:r>
              <a:rPr kumimoji="1" lang="zh-CN" altLang="en-US" sz="2400" b="1">
                <a:latin typeface="Times New Roman" pitchFamily="18" charset="0"/>
              </a:rPr>
              <a:t>， </a:t>
            </a:r>
            <a:r>
              <a:rPr kumimoji="1" lang="en-US" altLang="zh-CN" sz="2400" b="1">
                <a:latin typeface="Times New Roman" pitchFamily="18" charset="0"/>
              </a:rPr>
              <a:t>IMM</a:t>
            </a:r>
          </a:p>
          <a:p>
            <a:pPr algn="just"/>
            <a:r>
              <a:rPr kumimoji="1" lang="en-US" altLang="zh-CN" sz="2400" b="1">
                <a:solidFill>
                  <a:schemeClr val="hlink"/>
                </a:solidFill>
                <a:latin typeface="Times New Roman" pitchFamily="18" charset="0"/>
              </a:rPr>
              <a:t>     </a:t>
            </a:r>
            <a:r>
              <a:rPr kumimoji="1" lang="zh-CN" altLang="en-US" sz="2400" b="1">
                <a:solidFill>
                  <a:schemeClr val="hlink"/>
                </a:solidFill>
                <a:latin typeface="Times New Roman" pitchFamily="18" charset="0"/>
              </a:rPr>
              <a:t>执行操作：</a:t>
            </a:r>
          </a:p>
          <a:p>
            <a:pPr algn="just"/>
            <a:r>
              <a:rPr kumimoji="1" lang="zh-CN" altLang="en-US" sz="2400" b="1">
                <a:solidFill>
                  <a:schemeClr val="hlink"/>
                </a:solidFill>
                <a:latin typeface="Times New Roman" pitchFamily="18" charset="0"/>
              </a:rPr>
              <a:t>                         字操作数      </a:t>
            </a:r>
            <a:r>
              <a:rPr kumimoji="1" lang="en-US" altLang="zh-CN" sz="2400" b="1">
                <a:solidFill>
                  <a:schemeClr val="hlink"/>
                </a:solidFill>
                <a:latin typeface="Times New Roman" pitchFamily="18" charset="0"/>
              </a:rPr>
              <a:t>(REG16) </a:t>
            </a:r>
            <a:r>
              <a:rPr kumimoji="1" lang="en-US" altLang="zh-CN" sz="2400" b="1">
                <a:solidFill>
                  <a:schemeClr val="hlink"/>
                </a:solidFill>
                <a:latin typeface="Times New Roman" pitchFamily="18" charset="0"/>
                <a:sym typeface="Symbol" pitchFamily="18" charset="2"/>
              </a:rPr>
              <a:t></a:t>
            </a:r>
            <a:r>
              <a:rPr kumimoji="1" lang="en-US" altLang="zh-CN" sz="2400" b="1">
                <a:solidFill>
                  <a:schemeClr val="hlink"/>
                </a:solidFill>
                <a:latin typeface="Times New Roman" pitchFamily="18" charset="0"/>
              </a:rPr>
              <a:t>  (SRC) * IMM</a:t>
            </a:r>
          </a:p>
          <a:p>
            <a:pPr algn="just"/>
            <a:r>
              <a:rPr kumimoji="1" lang="en-US" altLang="zh-CN" sz="2400" b="1">
                <a:solidFill>
                  <a:schemeClr val="hlink"/>
                </a:solidFill>
                <a:latin typeface="Times New Roman" pitchFamily="18" charset="0"/>
              </a:rPr>
              <a:t>                         </a:t>
            </a:r>
            <a:r>
              <a:rPr kumimoji="1" lang="zh-CN" altLang="en-US" sz="2400" b="1">
                <a:solidFill>
                  <a:schemeClr val="hlink"/>
                </a:solidFill>
                <a:latin typeface="Times New Roman" pitchFamily="18" charset="0"/>
              </a:rPr>
              <a:t>双字操作      </a:t>
            </a:r>
            <a:r>
              <a:rPr kumimoji="1" lang="en-US" altLang="zh-CN" sz="2400" b="1">
                <a:solidFill>
                  <a:schemeClr val="hlink"/>
                </a:solidFill>
                <a:latin typeface="Times New Roman" pitchFamily="18" charset="0"/>
              </a:rPr>
              <a:t>(REG32) </a:t>
            </a:r>
            <a:r>
              <a:rPr kumimoji="1" lang="en-US" altLang="zh-CN" sz="2400" b="1">
                <a:solidFill>
                  <a:schemeClr val="hlink"/>
                </a:solidFill>
                <a:latin typeface="Times New Roman" pitchFamily="18" charset="0"/>
                <a:sym typeface="Symbol" pitchFamily="18" charset="2"/>
              </a:rPr>
              <a:t></a:t>
            </a:r>
            <a:r>
              <a:rPr kumimoji="1" lang="en-US" altLang="zh-CN" sz="2400" b="1">
                <a:solidFill>
                  <a:schemeClr val="hlink"/>
                </a:solidFill>
                <a:latin typeface="Times New Roman" pitchFamily="18" charset="0"/>
              </a:rPr>
              <a:t>  (SRC) * IMM</a:t>
            </a:r>
          </a:p>
          <a:p>
            <a:pPr algn="just"/>
            <a:r>
              <a:rPr kumimoji="1" lang="en-US" altLang="zh-CN" sz="2400" b="1">
                <a:solidFill>
                  <a:srgbClr val="0000FF"/>
                </a:solidFill>
                <a:latin typeface="Times New Roman" pitchFamily="18" charset="0"/>
              </a:rPr>
              <a:t>      </a:t>
            </a:r>
            <a:r>
              <a:rPr kumimoji="1" lang="en-US" altLang="zh-CN" sz="2400" b="1">
                <a:solidFill>
                  <a:srgbClr val="FF3300"/>
                </a:solidFill>
                <a:latin typeface="Times New Roman" pitchFamily="18" charset="0"/>
              </a:rPr>
              <a:t>IMM</a:t>
            </a:r>
            <a:r>
              <a:rPr kumimoji="1" lang="zh-CN" altLang="en-US" sz="2400" b="1">
                <a:solidFill>
                  <a:srgbClr val="FF3300"/>
                </a:solidFill>
                <a:latin typeface="Times New Roman" pitchFamily="18" charset="0"/>
              </a:rPr>
              <a:t>表示立即数，可以是</a:t>
            </a:r>
            <a:r>
              <a:rPr kumimoji="1" lang="en-US" altLang="zh-CN" sz="2400" b="1">
                <a:solidFill>
                  <a:srgbClr val="FF3300"/>
                </a:solidFill>
                <a:latin typeface="Times New Roman" pitchFamily="18" charset="0"/>
              </a:rPr>
              <a:t>8</a:t>
            </a:r>
            <a:r>
              <a:rPr kumimoji="1" lang="zh-CN" altLang="en-US" sz="2400" b="1">
                <a:solidFill>
                  <a:srgbClr val="FF3300"/>
                </a:solidFill>
                <a:latin typeface="Times New Roman" pitchFamily="18" charset="0"/>
              </a:rPr>
              <a:t>、</a:t>
            </a:r>
            <a:r>
              <a:rPr kumimoji="1" lang="en-US" altLang="zh-CN" sz="2400" b="1">
                <a:solidFill>
                  <a:srgbClr val="FF3300"/>
                </a:solidFill>
                <a:latin typeface="Times New Roman" pitchFamily="18" charset="0"/>
              </a:rPr>
              <a:t>16</a:t>
            </a:r>
            <a:r>
              <a:rPr kumimoji="1" lang="zh-CN" altLang="en-US" sz="2400" b="1">
                <a:solidFill>
                  <a:srgbClr val="FF3300"/>
                </a:solidFill>
                <a:latin typeface="Times New Roman" pitchFamily="18" charset="0"/>
              </a:rPr>
              <a:t>或</a:t>
            </a:r>
            <a:r>
              <a:rPr kumimoji="1" lang="en-US" altLang="zh-CN" sz="2400" b="1">
                <a:solidFill>
                  <a:srgbClr val="FF3300"/>
                </a:solidFill>
                <a:latin typeface="Times New Roman" pitchFamily="18" charset="0"/>
              </a:rPr>
              <a:t>32</a:t>
            </a:r>
            <a:r>
              <a:rPr kumimoji="1" lang="zh-CN" altLang="en-US" sz="2400" b="1">
                <a:solidFill>
                  <a:srgbClr val="FF3300"/>
                </a:solidFill>
                <a:latin typeface="Times New Roman" pitchFamily="18" charset="0"/>
              </a:rPr>
              <a:t>位，但其长度必须与目的操作数一致，否则，自动进行符号扩展。</a:t>
            </a:r>
          </a:p>
          <a:p>
            <a:pPr algn="just"/>
            <a:r>
              <a:rPr kumimoji="1" lang="zh-CN" altLang="en-US" sz="2400" b="1">
                <a:solidFill>
                  <a:schemeClr val="folHlink"/>
                </a:solidFill>
                <a:latin typeface="Times New Roman" pitchFamily="18" charset="0"/>
                <a:ea typeface="楷体_GB2312" pitchFamily="49" charset="-122"/>
                <a:sym typeface="Symbol" pitchFamily="18" charset="2"/>
              </a:rPr>
              <a:t>     *   </a:t>
            </a:r>
            <a:r>
              <a:rPr kumimoji="1" lang="zh-CN" altLang="en-US" b="1">
                <a:solidFill>
                  <a:schemeClr val="folHlink"/>
                </a:solidFill>
                <a:latin typeface="Times New Roman" pitchFamily="18" charset="0"/>
                <a:ea typeface="楷体_GB2312" pitchFamily="49" charset="-122"/>
                <a:sym typeface="Symbol" pitchFamily="18" charset="2"/>
              </a:rPr>
              <a:t>上述两指令与单操作数指令的区别在于乘积的位数保持与被乘数等不变；</a:t>
            </a:r>
          </a:p>
          <a:p>
            <a:pPr algn="just"/>
            <a:r>
              <a:rPr kumimoji="1" lang="zh-CN" altLang="en-US" sz="2400" b="1">
                <a:solidFill>
                  <a:schemeClr val="folHlink"/>
                </a:solidFill>
                <a:latin typeface="Times New Roman" pitchFamily="18" charset="0"/>
                <a:ea typeface="楷体_GB2312" pitchFamily="49" charset="-122"/>
                <a:sym typeface="Symbol" pitchFamily="18" charset="2"/>
              </a:rPr>
              <a:t>     *  </a:t>
            </a:r>
            <a:r>
              <a:rPr kumimoji="1" lang="zh-CN" altLang="en-US" b="1">
                <a:solidFill>
                  <a:schemeClr val="folHlink"/>
                </a:solidFill>
                <a:latin typeface="Times New Roman" pitchFamily="18" charset="0"/>
                <a:ea typeface="楷体_GB2312" pitchFamily="49" charset="-122"/>
                <a:sym typeface="Symbol" pitchFamily="18" charset="2"/>
              </a:rPr>
              <a:t>规定：对上述双或三操作数指令，进行</a:t>
            </a:r>
            <a:r>
              <a:rPr kumimoji="1" lang="en-US" altLang="zh-CN" b="1">
                <a:solidFill>
                  <a:schemeClr val="folHlink"/>
                </a:solidFill>
                <a:latin typeface="Times New Roman" pitchFamily="18" charset="0"/>
                <a:ea typeface="楷体_GB2312" pitchFamily="49" charset="-122"/>
                <a:sym typeface="Symbol" pitchFamily="18" charset="2"/>
              </a:rPr>
              <a:t>16</a:t>
            </a:r>
            <a:r>
              <a:rPr kumimoji="1" lang="zh-CN" altLang="en-US" b="1">
                <a:solidFill>
                  <a:schemeClr val="folHlink"/>
                </a:solidFill>
                <a:latin typeface="Times New Roman" pitchFamily="18" charset="0"/>
                <a:ea typeface="楷体_GB2312" pitchFamily="49" charset="-122"/>
                <a:sym typeface="Symbol" pitchFamily="18" charset="2"/>
              </a:rPr>
              <a:t>位数相乘的乘积在</a:t>
            </a:r>
            <a:r>
              <a:rPr kumimoji="1" lang="en-US" altLang="zh-CN" b="1">
                <a:solidFill>
                  <a:schemeClr val="folHlink"/>
                </a:solidFill>
                <a:latin typeface="Times New Roman" pitchFamily="18" charset="0"/>
                <a:ea typeface="楷体_GB2312" pitchFamily="49" charset="-122"/>
                <a:sym typeface="Symbol" pitchFamily="18" charset="2"/>
              </a:rPr>
              <a:t>16</a:t>
            </a:r>
            <a:r>
              <a:rPr kumimoji="1" lang="zh-CN" altLang="en-US" b="1">
                <a:solidFill>
                  <a:schemeClr val="folHlink"/>
                </a:solidFill>
                <a:latin typeface="Times New Roman" pitchFamily="18" charset="0"/>
                <a:ea typeface="楷体_GB2312" pitchFamily="49" charset="-122"/>
                <a:sym typeface="Symbol" pitchFamily="18" charset="2"/>
              </a:rPr>
              <a:t>位内或</a:t>
            </a:r>
            <a:r>
              <a:rPr kumimoji="1" lang="en-US" altLang="zh-CN" b="1">
                <a:solidFill>
                  <a:schemeClr val="folHlink"/>
                </a:solidFill>
                <a:latin typeface="Times New Roman" pitchFamily="18" charset="0"/>
                <a:ea typeface="楷体_GB2312" pitchFamily="49" charset="-122"/>
                <a:sym typeface="Symbol" pitchFamily="18" charset="2"/>
              </a:rPr>
              <a:t>32</a:t>
            </a:r>
            <a:r>
              <a:rPr kumimoji="1" lang="zh-CN" altLang="en-US" b="1">
                <a:solidFill>
                  <a:schemeClr val="folHlink"/>
                </a:solidFill>
                <a:latin typeface="Times New Roman" pitchFamily="18" charset="0"/>
                <a:ea typeface="楷体_GB2312" pitchFamily="49" charset="-122"/>
                <a:sym typeface="Symbol" pitchFamily="18" charset="2"/>
              </a:rPr>
              <a:t>位数相乘乘积在</a:t>
            </a:r>
            <a:r>
              <a:rPr kumimoji="1" lang="en-US" altLang="zh-CN" b="1">
                <a:solidFill>
                  <a:schemeClr val="folHlink"/>
                </a:solidFill>
                <a:latin typeface="Times New Roman" pitchFamily="18" charset="0"/>
                <a:ea typeface="楷体_GB2312" pitchFamily="49" charset="-122"/>
                <a:sym typeface="Symbol" pitchFamily="18" charset="2"/>
              </a:rPr>
              <a:t>32</a:t>
            </a:r>
            <a:r>
              <a:rPr kumimoji="1" lang="zh-CN" altLang="en-US" b="1">
                <a:solidFill>
                  <a:schemeClr val="folHlink"/>
                </a:solidFill>
                <a:latin typeface="Times New Roman" pitchFamily="18" charset="0"/>
                <a:ea typeface="楷体_GB2312" pitchFamily="49" charset="-122"/>
                <a:sym typeface="Symbol" pitchFamily="18" charset="2"/>
              </a:rPr>
              <a:t>位内，</a:t>
            </a:r>
            <a:r>
              <a:rPr kumimoji="1" lang="en-US" altLang="zh-CN" b="1">
                <a:solidFill>
                  <a:schemeClr val="folHlink"/>
                </a:solidFill>
                <a:latin typeface="Times New Roman" pitchFamily="18" charset="0"/>
                <a:ea typeface="楷体_GB2312" pitchFamily="49" charset="-122"/>
                <a:sym typeface="Symbol" pitchFamily="18" charset="2"/>
              </a:rPr>
              <a:t>OF</a:t>
            </a:r>
            <a:r>
              <a:rPr kumimoji="1" lang="zh-CN" altLang="en-US" b="1">
                <a:solidFill>
                  <a:schemeClr val="folHlink"/>
                </a:solidFill>
                <a:latin typeface="Times New Roman" pitchFamily="18" charset="0"/>
                <a:ea typeface="楷体_GB2312" pitchFamily="49" charset="-122"/>
                <a:sym typeface="Symbol" pitchFamily="18" charset="2"/>
              </a:rPr>
              <a:t>和</a:t>
            </a:r>
            <a:r>
              <a:rPr kumimoji="1" lang="en-US" altLang="zh-CN" b="1">
                <a:solidFill>
                  <a:schemeClr val="folHlink"/>
                </a:solidFill>
                <a:latin typeface="Times New Roman" pitchFamily="18" charset="0"/>
                <a:ea typeface="楷体_GB2312" pitchFamily="49" charset="-122"/>
                <a:sym typeface="Symbol" pitchFamily="18" charset="2"/>
              </a:rPr>
              <a:t>CF</a:t>
            </a:r>
            <a:r>
              <a:rPr kumimoji="1" lang="zh-CN" altLang="en-US" b="1">
                <a:solidFill>
                  <a:schemeClr val="folHlink"/>
                </a:solidFill>
                <a:latin typeface="Times New Roman" pitchFamily="18" charset="0"/>
                <a:ea typeface="楷体_GB2312" pitchFamily="49" charset="-122"/>
                <a:sym typeface="Symbol" pitchFamily="18" charset="2"/>
              </a:rPr>
              <a:t>置</a:t>
            </a:r>
            <a:r>
              <a:rPr kumimoji="1" lang="en-US" altLang="zh-CN" b="1">
                <a:solidFill>
                  <a:schemeClr val="folHlink"/>
                </a:solidFill>
                <a:latin typeface="Times New Roman" pitchFamily="18" charset="0"/>
                <a:ea typeface="楷体_GB2312" pitchFamily="49" charset="-122"/>
                <a:sym typeface="Symbol" pitchFamily="18" charset="2"/>
              </a:rPr>
              <a:t>0</a:t>
            </a:r>
            <a:r>
              <a:rPr kumimoji="1" lang="zh-CN" altLang="en-US" b="1">
                <a:solidFill>
                  <a:schemeClr val="folHlink"/>
                </a:solidFill>
                <a:latin typeface="Times New Roman" pitchFamily="18" charset="0"/>
                <a:ea typeface="楷体_GB2312" pitchFamily="49" charset="-122"/>
                <a:sym typeface="Symbol" pitchFamily="18" charset="2"/>
              </a:rPr>
              <a:t>，否则置</a:t>
            </a:r>
            <a:r>
              <a:rPr kumimoji="1" lang="en-US" altLang="zh-CN" b="1">
                <a:solidFill>
                  <a:schemeClr val="folHlink"/>
                </a:solidFill>
                <a:latin typeface="Times New Roman" pitchFamily="18" charset="0"/>
                <a:ea typeface="楷体_GB2312" pitchFamily="49" charset="-122"/>
                <a:sym typeface="Symbol" pitchFamily="18" charset="2"/>
              </a:rPr>
              <a:t>1</a:t>
            </a:r>
            <a:r>
              <a:rPr kumimoji="1" lang="zh-CN" altLang="en-US" b="1">
                <a:solidFill>
                  <a:schemeClr val="folHlink"/>
                </a:solidFill>
                <a:latin typeface="Times New Roman" pitchFamily="18" charset="0"/>
                <a:ea typeface="楷体_GB2312" pitchFamily="49" charset="-122"/>
                <a:sym typeface="Symbol" pitchFamily="18" charset="2"/>
              </a:rPr>
              <a:t>，其它标志无定义。</a:t>
            </a:r>
          </a:p>
        </p:txBody>
      </p:sp>
      <p:sp>
        <p:nvSpPr>
          <p:cNvPr id="15363"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13985CCA-48F2-4F54-97A8-51F2BD259AD9}" type="slidenum">
              <a:rPr lang="en-US" altLang="zh-CN" smtClean="0"/>
              <a:pPr eaLnBrk="1" hangingPunct="1"/>
              <a:t>13</a:t>
            </a:fld>
            <a:endParaRPr lang="en-US" altLang="zh-C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2"/>
          <p:cNvSpPr txBox="1">
            <a:spLocks noChangeArrowheads="1"/>
          </p:cNvSpPr>
          <p:nvPr/>
        </p:nvSpPr>
        <p:spPr bwMode="auto">
          <a:xfrm>
            <a:off x="609600" y="304800"/>
            <a:ext cx="807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dash"/>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kumimoji="1" lang="zh-CN" altLang="en-US" sz="2400" b="1">
                <a:latin typeface="Times New Roman" pitchFamily="18" charset="0"/>
              </a:rPr>
              <a:t>乘法指令对</a:t>
            </a:r>
            <a:r>
              <a:rPr kumimoji="1" lang="en-US" altLang="zh-CN" sz="2400" b="1">
                <a:latin typeface="Times New Roman" pitchFamily="18" charset="0"/>
              </a:rPr>
              <a:t>CF/OF</a:t>
            </a:r>
            <a:r>
              <a:rPr kumimoji="1" lang="zh-CN" altLang="en-US" sz="2400" b="1">
                <a:latin typeface="Times New Roman" pitchFamily="18" charset="0"/>
              </a:rPr>
              <a:t>的影响：</a:t>
            </a:r>
            <a:endParaRPr kumimoji="1" lang="zh-CN" altLang="en-US" sz="2400">
              <a:latin typeface="Times New Roman" pitchFamily="18" charset="0"/>
            </a:endParaRPr>
          </a:p>
        </p:txBody>
      </p:sp>
      <p:grpSp>
        <p:nvGrpSpPr>
          <p:cNvPr id="16387" name="Group 3"/>
          <p:cNvGrpSpPr>
            <a:grpSpLocks/>
          </p:cNvGrpSpPr>
          <p:nvPr/>
        </p:nvGrpSpPr>
        <p:grpSpPr bwMode="auto">
          <a:xfrm>
            <a:off x="762000" y="990600"/>
            <a:ext cx="5956300" cy="730250"/>
            <a:chOff x="912" y="624"/>
            <a:chExt cx="3752" cy="460"/>
          </a:xfrm>
        </p:grpSpPr>
        <p:sp>
          <p:nvSpPr>
            <p:cNvPr id="16394" name="Text Box 4"/>
            <p:cNvSpPr txBox="1">
              <a:spLocks noChangeArrowheads="1"/>
            </p:cNvSpPr>
            <p:nvPr/>
          </p:nvSpPr>
          <p:spPr bwMode="auto">
            <a:xfrm>
              <a:off x="2736" y="624"/>
              <a:ext cx="1928"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70000"/>
                </a:lnSpc>
                <a:spcBef>
                  <a:spcPct val="50000"/>
                </a:spcBef>
              </a:pPr>
              <a:r>
                <a:rPr kumimoji="1" lang="en-US" altLang="zh-CN" sz="2200" b="1">
                  <a:latin typeface="Times New Roman" pitchFamily="18" charset="0"/>
                </a:rPr>
                <a:t>00     </a:t>
              </a:r>
              <a:r>
                <a:rPr kumimoji="1" lang="zh-CN" altLang="en-US" sz="2200" b="1">
                  <a:latin typeface="Times New Roman" pitchFamily="18" charset="0"/>
                </a:rPr>
                <a:t>乘积的高一半为零</a:t>
              </a:r>
            </a:p>
            <a:p>
              <a:pPr eaLnBrk="1" hangingPunct="1">
                <a:lnSpc>
                  <a:spcPct val="70000"/>
                </a:lnSpc>
                <a:spcBef>
                  <a:spcPct val="50000"/>
                </a:spcBef>
              </a:pPr>
              <a:r>
                <a:rPr kumimoji="1" lang="en-US" altLang="zh-CN" sz="2200" b="1">
                  <a:latin typeface="Times New Roman" pitchFamily="18" charset="0"/>
                </a:rPr>
                <a:t>11     </a:t>
              </a:r>
              <a:r>
                <a:rPr kumimoji="1" lang="zh-CN" altLang="en-US" sz="2200" b="1">
                  <a:latin typeface="Times New Roman" pitchFamily="18" charset="0"/>
                </a:rPr>
                <a:t>否则</a:t>
              </a:r>
            </a:p>
          </p:txBody>
        </p:sp>
        <p:sp>
          <p:nvSpPr>
            <p:cNvPr id="16395" name="Text Box 5"/>
            <p:cNvSpPr txBox="1">
              <a:spLocks noChangeArrowheads="1"/>
            </p:cNvSpPr>
            <p:nvPr/>
          </p:nvSpPr>
          <p:spPr bwMode="auto">
            <a:xfrm>
              <a:off x="912" y="672"/>
              <a:ext cx="17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400" b="1">
                  <a:latin typeface="Times New Roman" pitchFamily="18" charset="0"/>
                </a:rPr>
                <a:t>MUL</a:t>
              </a:r>
              <a:r>
                <a:rPr kumimoji="1" lang="zh-CN" altLang="zh-CN" sz="2400" b="1">
                  <a:latin typeface="Times New Roman" pitchFamily="18" charset="0"/>
                </a:rPr>
                <a:t>指令</a:t>
              </a:r>
              <a:r>
                <a:rPr kumimoji="1" lang="en-US" altLang="zh-CN" sz="2400" b="1">
                  <a:latin typeface="Times New Roman" pitchFamily="18" charset="0"/>
                </a:rPr>
                <a:t>: CF/OF =</a:t>
              </a:r>
              <a:endParaRPr kumimoji="1" lang="en-US" altLang="zh-CN" sz="2400">
                <a:latin typeface="Times New Roman" pitchFamily="18" charset="0"/>
              </a:endParaRPr>
            </a:p>
          </p:txBody>
        </p:sp>
        <p:sp>
          <p:nvSpPr>
            <p:cNvPr id="16396" name="AutoShape 6"/>
            <p:cNvSpPr>
              <a:spLocks/>
            </p:cNvSpPr>
            <p:nvPr/>
          </p:nvSpPr>
          <p:spPr bwMode="auto">
            <a:xfrm>
              <a:off x="2688" y="624"/>
              <a:ext cx="60" cy="432"/>
            </a:xfrm>
            <a:prstGeom prst="leftBrace">
              <a:avLst>
                <a:gd name="adj1" fmla="val 60000"/>
                <a:gd name="adj2" fmla="val 50000"/>
              </a:avLst>
            </a:pr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grpSp>
      <p:sp>
        <p:nvSpPr>
          <p:cNvPr id="16388" name="Rectangle 7"/>
          <p:cNvSpPr>
            <a:spLocks noChangeArrowheads="1"/>
          </p:cNvSpPr>
          <p:nvPr/>
        </p:nvSpPr>
        <p:spPr bwMode="auto">
          <a:xfrm>
            <a:off x="838200" y="2895600"/>
            <a:ext cx="7924800" cy="319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p>
            <a:pPr eaLnBrk="0" hangingPunct="0"/>
            <a:r>
              <a:rPr kumimoji="1" lang="zh-CN" altLang="en-US" sz="2400" b="1">
                <a:latin typeface="Times New Roman" pitchFamily="18" charset="0"/>
              </a:rPr>
              <a:t>例：</a:t>
            </a:r>
            <a:r>
              <a:rPr kumimoji="1" lang="en-US" altLang="zh-CN" sz="2400" b="1">
                <a:latin typeface="Times New Roman" pitchFamily="18" charset="0"/>
              </a:rPr>
              <a:t>(AX) = 16A5H</a:t>
            </a:r>
            <a:r>
              <a:rPr kumimoji="1" lang="zh-CN" altLang="en-US" sz="2400" b="1">
                <a:latin typeface="Times New Roman" pitchFamily="18" charset="0"/>
              </a:rPr>
              <a:t>，</a:t>
            </a:r>
            <a:r>
              <a:rPr kumimoji="1" lang="en-US" altLang="zh-CN" sz="2400" b="1">
                <a:latin typeface="Times New Roman" pitchFamily="18" charset="0"/>
              </a:rPr>
              <a:t>(BX) = 0611H</a:t>
            </a:r>
          </a:p>
          <a:p>
            <a:pPr eaLnBrk="0" hangingPunct="0"/>
            <a:r>
              <a:rPr kumimoji="1" lang="en-US" altLang="zh-CN" sz="2400" b="1">
                <a:latin typeface="Times New Roman" pitchFamily="18" charset="0"/>
              </a:rPr>
              <a:t>   </a:t>
            </a:r>
          </a:p>
          <a:p>
            <a:pPr eaLnBrk="0" hangingPunct="0"/>
            <a:r>
              <a:rPr kumimoji="1" lang="en-US" altLang="zh-CN" sz="2000" b="1">
                <a:latin typeface="Times New Roman" pitchFamily="18" charset="0"/>
              </a:rPr>
              <a:t>  (1)</a:t>
            </a:r>
            <a:r>
              <a:rPr kumimoji="1" lang="en-US" altLang="zh-CN" sz="2400" b="1">
                <a:latin typeface="Times New Roman" pitchFamily="18" charset="0"/>
              </a:rPr>
              <a:t>     IMUL  BL        </a:t>
            </a:r>
            <a:r>
              <a:rPr kumimoji="1" lang="en-US" altLang="zh-CN" sz="2000" b="1">
                <a:latin typeface="Times New Roman" pitchFamily="18" charset="0"/>
              </a:rPr>
              <a:t>;  (AX)  </a:t>
            </a:r>
            <a:r>
              <a:rPr kumimoji="1" lang="en-US" altLang="zh-CN" sz="2000" b="1">
                <a:latin typeface="Times New Roman" pitchFamily="18" charset="0"/>
                <a:sym typeface="Symbol" pitchFamily="18" charset="2"/>
              </a:rPr>
              <a:t>  (AL) * (BL)</a:t>
            </a:r>
          </a:p>
          <a:p>
            <a:pPr>
              <a:spcBef>
                <a:spcPct val="50000"/>
              </a:spcBef>
            </a:pPr>
            <a:r>
              <a:rPr kumimoji="1" lang="en-US" altLang="zh-CN" sz="2000">
                <a:latin typeface="Times New Roman" pitchFamily="18" charset="0"/>
              </a:rPr>
              <a:t>                                            </a:t>
            </a:r>
            <a:r>
              <a:rPr kumimoji="1" lang="en-US" altLang="zh-CN" sz="2000" b="1">
                <a:latin typeface="Times New Roman" pitchFamily="18" charset="0"/>
              </a:rPr>
              <a:t>;  </a:t>
            </a:r>
            <a:r>
              <a:rPr kumimoji="1" lang="en-US" altLang="zh-CN" sz="2000" b="1">
                <a:solidFill>
                  <a:srgbClr val="FF3300"/>
                </a:solidFill>
                <a:latin typeface="Times New Roman" pitchFamily="18" charset="0"/>
              </a:rPr>
              <a:t>A5</a:t>
            </a:r>
            <a:r>
              <a:rPr kumimoji="1" lang="en-US" altLang="zh-CN" sz="2000" b="1">
                <a:latin typeface="Times New Roman" pitchFamily="18" charset="0"/>
              </a:rPr>
              <a:t>*11 </a:t>
            </a:r>
            <a:r>
              <a:rPr kumimoji="1" lang="en-US" altLang="zh-CN" sz="2000" b="1">
                <a:latin typeface="Times New Roman" pitchFamily="18" charset="0"/>
                <a:sym typeface="Symbol" pitchFamily="18" charset="2"/>
              </a:rPr>
              <a:t> </a:t>
            </a:r>
            <a:r>
              <a:rPr kumimoji="1" lang="en-US" altLang="zh-CN" sz="2000" b="1">
                <a:solidFill>
                  <a:srgbClr val="0000FF"/>
                </a:solidFill>
                <a:latin typeface="Times New Roman" pitchFamily="18" charset="0"/>
                <a:sym typeface="Symbol" pitchFamily="18" charset="2"/>
              </a:rPr>
              <a:t>5B</a:t>
            </a:r>
            <a:r>
              <a:rPr kumimoji="1" lang="en-US" altLang="zh-CN" sz="2000" b="1">
                <a:latin typeface="Times New Roman" pitchFamily="18" charset="0"/>
                <a:sym typeface="Symbol" pitchFamily="18" charset="2"/>
              </a:rPr>
              <a:t>*11=</a:t>
            </a:r>
            <a:r>
              <a:rPr kumimoji="1" lang="en-US" altLang="zh-CN" sz="2000" b="1">
                <a:solidFill>
                  <a:srgbClr val="0000FF"/>
                </a:solidFill>
                <a:latin typeface="Times New Roman" pitchFamily="18" charset="0"/>
                <a:sym typeface="Symbol" pitchFamily="18" charset="2"/>
              </a:rPr>
              <a:t>060B</a:t>
            </a:r>
            <a:r>
              <a:rPr kumimoji="1" lang="en-US" altLang="zh-CN" sz="2000" b="1">
                <a:latin typeface="Times New Roman" pitchFamily="18" charset="0"/>
                <a:sym typeface="Symbol" pitchFamily="18" charset="2"/>
              </a:rPr>
              <a:t>  </a:t>
            </a:r>
            <a:r>
              <a:rPr kumimoji="1" lang="en-US" altLang="zh-CN" sz="2000" b="1">
                <a:solidFill>
                  <a:srgbClr val="FF3300"/>
                </a:solidFill>
                <a:latin typeface="Times New Roman" pitchFamily="18" charset="0"/>
                <a:sym typeface="Symbol" pitchFamily="18" charset="2"/>
              </a:rPr>
              <a:t>F9F5</a:t>
            </a:r>
            <a:endParaRPr kumimoji="1" lang="en-US" altLang="zh-CN" sz="2000">
              <a:latin typeface="Times New Roman" pitchFamily="18" charset="0"/>
            </a:endParaRPr>
          </a:p>
          <a:p>
            <a:pPr eaLnBrk="0" hangingPunct="0"/>
            <a:r>
              <a:rPr kumimoji="1" lang="en-US" altLang="zh-CN" sz="2400" b="1">
                <a:latin typeface="Times New Roman" pitchFamily="18" charset="0"/>
              </a:rPr>
              <a:t>                                    </a:t>
            </a:r>
            <a:r>
              <a:rPr kumimoji="1" lang="en-US" altLang="zh-CN" sz="2000" b="1">
                <a:latin typeface="Times New Roman" pitchFamily="18" charset="0"/>
              </a:rPr>
              <a:t> ; </a:t>
            </a:r>
            <a:r>
              <a:rPr kumimoji="1" lang="en-US" altLang="zh-CN" sz="2400" b="1">
                <a:latin typeface="Times New Roman" pitchFamily="18" charset="0"/>
              </a:rPr>
              <a:t> </a:t>
            </a:r>
            <a:r>
              <a:rPr kumimoji="1" lang="en-US" altLang="zh-CN" sz="2000" b="1">
                <a:latin typeface="Times New Roman" pitchFamily="18" charset="0"/>
              </a:rPr>
              <a:t>(AX) = 0F9F5H</a:t>
            </a:r>
            <a:r>
              <a:rPr kumimoji="1" lang="en-US" altLang="zh-CN" sz="2400" b="1">
                <a:latin typeface="Times New Roman" pitchFamily="18" charset="0"/>
              </a:rPr>
              <a:t>     </a:t>
            </a:r>
            <a:r>
              <a:rPr kumimoji="1" lang="en-US" altLang="zh-CN" sz="2000" b="1">
                <a:solidFill>
                  <a:srgbClr val="9900CC"/>
                </a:solidFill>
                <a:latin typeface="Times New Roman" pitchFamily="18" charset="0"/>
              </a:rPr>
              <a:t>CF=OF=1</a:t>
            </a:r>
          </a:p>
          <a:p>
            <a:pPr eaLnBrk="0" hangingPunct="0"/>
            <a:r>
              <a:rPr kumimoji="1" lang="en-US" altLang="zh-CN" sz="2000" b="1">
                <a:latin typeface="Times New Roman" pitchFamily="18" charset="0"/>
              </a:rPr>
              <a:t>  (2)</a:t>
            </a:r>
            <a:r>
              <a:rPr kumimoji="1" lang="en-US" altLang="zh-CN" sz="2400" b="1">
                <a:latin typeface="Times New Roman" pitchFamily="18" charset="0"/>
              </a:rPr>
              <a:t>     MUL  BX         </a:t>
            </a:r>
            <a:r>
              <a:rPr kumimoji="1" lang="en-US" altLang="zh-CN" sz="2000" b="1">
                <a:latin typeface="Times New Roman" pitchFamily="18" charset="0"/>
              </a:rPr>
              <a:t>;  (DX, AX)  </a:t>
            </a:r>
            <a:r>
              <a:rPr kumimoji="1" lang="en-US" altLang="zh-CN" sz="2000" b="1">
                <a:latin typeface="Times New Roman" pitchFamily="18" charset="0"/>
                <a:sym typeface="Symbol" pitchFamily="18" charset="2"/>
              </a:rPr>
              <a:t>  (AX) * (BX)</a:t>
            </a:r>
          </a:p>
          <a:p>
            <a:pPr>
              <a:spcBef>
                <a:spcPct val="50000"/>
              </a:spcBef>
            </a:pPr>
            <a:r>
              <a:rPr kumimoji="1" lang="en-US" altLang="zh-CN" sz="2000">
                <a:latin typeface="Times New Roman" pitchFamily="18" charset="0"/>
              </a:rPr>
              <a:t>                                            </a:t>
            </a:r>
            <a:r>
              <a:rPr kumimoji="1" lang="en-US" altLang="zh-CN" sz="2000" b="1">
                <a:latin typeface="Times New Roman" pitchFamily="18" charset="0"/>
              </a:rPr>
              <a:t>;  16A5*0611=0089 5EF5</a:t>
            </a:r>
            <a:endParaRPr kumimoji="1" lang="en-US" altLang="zh-CN" sz="2000">
              <a:latin typeface="Times New Roman" pitchFamily="18" charset="0"/>
            </a:endParaRPr>
          </a:p>
          <a:p>
            <a:pPr eaLnBrk="0" hangingPunct="0"/>
            <a:r>
              <a:rPr kumimoji="1" lang="en-US" altLang="zh-CN" sz="2400" b="1">
                <a:latin typeface="Times New Roman" pitchFamily="18" charset="0"/>
              </a:rPr>
              <a:t>                                    </a:t>
            </a:r>
            <a:r>
              <a:rPr kumimoji="1" lang="en-US" altLang="zh-CN" sz="2000" b="1">
                <a:latin typeface="Times New Roman" pitchFamily="18" charset="0"/>
              </a:rPr>
              <a:t> ; </a:t>
            </a:r>
            <a:r>
              <a:rPr kumimoji="1" lang="en-US" altLang="zh-CN" sz="2400" b="1">
                <a:latin typeface="Times New Roman" pitchFamily="18" charset="0"/>
              </a:rPr>
              <a:t> </a:t>
            </a:r>
            <a:r>
              <a:rPr kumimoji="1" lang="en-US" altLang="zh-CN" sz="2000" b="1">
                <a:latin typeface="Times New Roman" pitchFamily="18" charset="0"/>
              </a:rPr>
              <a:t>(DX) = 0089H  (AX) = 5EF5H</a:t>
            </a:r>
            <a:r>
              <a:rPr kumimoji="1" lang="en-US" altLang="zh-CN" sz="2400" b="1">
                <a:latin typeface="Times New Roman" pitchFamily="18" charset="0"/>
              </a:rPr>
              <a:t>   </a:t>
            </a:r>
            <a:r>
              <a:rPr kumimoji="1" lang="en-US" altLang="zh-CN" sz="2000" b="1">
                <a:solidFill>
                  <a:srgbClr val="9900CC"/>
                </a:solidFill>
                <a:latin typeface="Times New Roman" pitchFamily="18" charset="0"/>
              </a:rPr>
              <a:t>CF=OF=1</a:t>
            </a:r>
            <a:r>
              <a:rPr kumimoji="1" lang="en-US" altLang="zh-CN" sz="2400" b="1">
                <a:solidFill>
                  <a:srgbClr val="9900CC"/>
                </a:solidFill>
                <a:latin typeface="Times New Roman" pitchFamily="18" charset="0"/>
              </a:rPr>
              <a:t>   </a:t>
            </a:r>
          </a:p>
        </p:txBody>
      </p:sp>
      <p:grpSp>
        <p:nvGrpSpPr>
          <p:cNvPr id="16389" name="Group 8"/>
          <p:cNvGrpSpPr>
            <a:grpSpLocks/>
          </p:cNvGrpSpPr>
          <p:nvPr/>
        </p:nvGrpSpPr>
        <p:grpSpPr bwMode="auto">
          <a:xfrm>
            <a:off x="457200" y="1828800"/>
            <a:ext cx="8228013" cy="730250"/>
            <a:chOff x="720" y="1152"/>
            <a:chExt cx="5183" cy="460"/>
          </a:xfrm>
        </p:grpSpPr>
        <p:sp>
          <p:nvSpPr>
            <p:cNvPr id="16391" name="Text Box 9"/>
            <p:cNvSpPr txBox="1">
              <a:spLocks noChangeArrowheads="1"/>
            </p:cNvSpPr>
            <p:nvPr/>
          </p:nvSpPr>
          <p:spPr bwMode="auto">
            <a:xfrm>
              <a:off x="2736" y="1152"/>
              <a:ext cx="3167"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70000"/>
                </a:lnSpc>
                <a:spcBef>
                  <a:spcPct val="50000"/>
                </a:spcBef>
              </a:pPr>
              <a:r>
                <a:rPr kumimoji="1" lang="en-US" altLang="zh-CN" sz="2200" b="1">
                  <a:latin typeface="Times New Roman" pitchFamily="18" charset="0"/>
                </a:rPr>
                <a:t>00     </a:t>
              </a:r>
              <a:r>
                <a:rPr kumimoji="1" lang="zh-CN" altLang="en-US" sz="2200" b="1">
                  <a:latin typeface="Times New Roman" pitchFamily="18" charset="0"/>
                </a:rPr>
                <a:t>乘积的高一半是低一半的符号扩展</a:t>
              </a:r>
            </a:p>
            <a:p>
              <a:pPr eaLnBrk="1" hangingPunct="1">
                <a:lnSpc>
                  <a:spcPct val="70000"/>
                </a:lnSpc>
                <a:spcBef>
                  <a:spcPct val="50000"/>
                </a:spcBef>
              </a:pPr>
              <a:r>
                <a:rPr kumimoji="1" lang="en-US" altLang="zh-CN" sz="2200" b="1">
                  <a:latin typeface="Times New Roman" pitchFamily="18" charset="0"/>
                </a:rPr>
                <a:t>11     </a:t>
              </a:r>
              <a:r>
                <a:rPr kumimoji="1" lang="zh-CN" altLang="en-US" sz="2200" b="1">
                  <a:latin typeface="Times New Roman" pitchFamily="18" charset="0"/>
                </a:rPr>
                <a:t>否则</a:t>
              </a:r>
            </a:p>
          </p:txBody>
        </p:sp>
        <p:sp>
          <p:nvSpPr>
            <p:cNvPr id="16392" name="Text Box 10"/>
            <p:cNvSpPr txBox="1">
              <a:spLocks noChangeArrowheads="1"/>
            </p:cNvSpPr>
            <p:nvPr/>
          </p:nvSpPr>
          <p:spPr bwMode="auto">
            <a:xfrm>
              <a:off x="720" y="1200"/>
              <a:ext cx="195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400" b="1">
                  <a:latin typeface="Times New Roman" pitchFamily="18" charset="0"/>
                </a:rPr>
                <a:t>  IMUL</a:t>
              </a:r>
              <a:r>
                <a:rPr kumimoji="1" lang="zh-CN" altLang="zh-CN" sz="2400" b="1">
                  <a:latin typeface="Times New Roman" pitchFamily="18" charset="0"/>
                </a:rPr>
                <a:t>指令</a:t>
              </a:r>
              <a:r>
                <a:rPr kumimoji="1" lang="en-US" altLang="zh-CN" sz="2400" b="1">
                  <a:latin typeface="Times New Roman" pitchFamily="18" charset="0"/>
                </a:rPr>
                <a:t>: CF/OF =</a:t>
              </a:r>
              <a:endParaRPr kumimoji="1" lang="en-US" altLang="zh-CN" sz="2400">
                <a:latin typeface="Times New Roman" pitchFamily="18" charset="0"/>
              </a:endParaRPr>
            </a:p>
          </p:txBody>
        </p:sp>
        <p:sp>
          <p:nvSpPr>
            <p:cNvPr id="16393" name="AutoShape 11"/>
            <p:cNvSpPr>
              <a:spLocks/>
            </p:cNvSpPr>
            <p:nvPr/>
          </p:nvSpPr>
          <p:spPr bwMode="auto">
            <a:xfrm>
              <a:off x="2688" y="1152"/>
              <a:ext cx="60" cy="432"/>
            </a:xfrm>
            <a:prstGeom prst="leftBrace">
              <a:avLst>
                <a:gd name="adj1" fmla="val 60000"/>
                <a:gd name="adj2" fmla="val 50000"/>
              </a:avLst>
            </a:pr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grpSp>
      <p:sp>
        <p:nvSpPr>
          <p:cNvPr id="16390"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548F4B2F-184B-4C37-A89A-B9949A047F25}" type="slidenum">
              <a:rPr lang="en-US" altLang="zh-CN" smtClean="0"/>
              <a:pPr eaLnBrk="1" hangingPunct="1"/>
              <a:t>14</a:t>
            </a:fld>
            <a:endParaRPr lang="en-US" altLang="zh-C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rrowheads="1"/>
          </p:cNvSpPr>
          <p:nvPr>
            <p:ph type="title"/>
          </p:nvPr>
        </p:nvSpPr>
        <p:spPr/>
        <p:txBody>
          <a:bodyPr/>
          <a:lstStyle/>
          <a:p>
            <a:pPr eaLnBrk="1" hangingPunct="1"/>
            <a:r>
              <a:rPr kumimoji="1" lang="zh-CN" altLang="en-US" b="1"/>
              <a:t>除法指令</a:t>
            </a:r>
          </a:p>
        </p:txBody>
      </p:sp>
      <p:sp>
        <p:nvSpPr>
          <p:cNvPr id="17411" name="Rectangle 3"/>
          <p:cNvSpPr>
            <a:spLocks noGrp="1" noRot="1" noChangeArrowheads="1"/>
          </p:cNvSpPr>
          <p:nvPr>
            <p:ph type="body" idx="1"/>
          </p:nvPr>
        </p:nvSpPr>
        <p:spPr>
          <a:xfrm>
            <a:off x="0" y="1196975"/>
            <a:ext cx="9144000" cy="5661025"/>
          </a:xfrm>
        </p:spPr>
        <p:txBody>
          <a:bodyPr/>
          <a:lstStyle/>
          <a:p>
            <a:pPr eaLnBrk="1" hangingPunct="1">
              <a:lnSpc>
                <a:spcPct val="80000"/>
              </a:lnSpc>
            </a:pPr>
            <a:r>
              <a:rPr kumimoji="1" lang="zh-CN" altLang="en-US" sz="2400" b="1" dirty="0"/>
              <a:t>无符号数除法指令：</a:t>
            </a:r>
            <a:r>
              <a:rPr kumimoji="1" lang="en-US" altLang="zh-CN" sz="2400" b="1" dirty="0"/>
              <a:t>DIV  SRC</a:t>
            </a:r>
            <a:br>
              <a:rPr kumimoji="1" lang="en-US" altLang="zh-CN" sz="2400" b="1" dirty="0"/>
            </a:br>
            <a:r>
              <a:rPr kumimoji="1" lang="zh-CN" altLang="en-US" sz="2400" b="1" dirty="0">
                <a:solidFill>
                  <a:schemeClr val="hlink"/>
                </a:solidFill>
              </a:rPr>
              <a:t>执行操作：字节操作  	</a:t>
            </a:r>
            <a:r>
              <a:rPr kumimoji="1" lang="en-US" altLang="zh-CN" sz="2400" b="1" dirty="0">
                <a:solidFill>
                  <a:schemeClr val="hlink"/>
                </a:solidFill>
              </a:rPr>
              <a:t>(AL) </a:t>
            </a:r>
            <a:r>
              <a:rPr kumimoji="1" lang="en-US" altLang="zh-CN" sz="2400" b="1" dirty="0">
                <a:solidFill>
                  <a:schemeClr val="hlink"/>
                </a:solidFill>
                <a:sym typeface="Symbol" pitchFamily="18" charset="2"/>
              </a:rPr>
              <a:t></a:t>
            </a:r>
            <a:r>
              <a:rPr kumimoji="1" lang="en-US" altLang="zh-CN" sz="2400" b="1" dirty="0">
                <a:solidFill>
                  <a:schemeClr val="hlink"/>
                </a:solidFill>
              </a:rPr>
              <a:t> (AX) / (SRC) </a:t>
            </a:r>
            <a:r>
              <a:rPr kumimoji="1" lang="zh-CN" altLang="en-US" sz="2400" b="1" dirty="0">
                <a:solidFill>
                  <a:schemeClr val="hlink"/>
                </a:solidFill>
              </a:rPr>
              <a:t>的商</a:t>
            </a:r>
            <a:br>
              <a:rPr kumimoji="1" lang="zh-CN" altLang="en-US" sz="2400" b="1" dirty="0">
                <a:solidFill>
                  <a:schemeClr val="hlink"/>
                </a:solidFill>
              </a:rPr>
            </a:br>
            <a:r>
              <a:rPr kumimoji="1" lang="zh-CN" altLang="en-US" sz="2400" b="1" dirty="0">
                <a:solidFill>
                  <a:schemeClr val="hlink"/>
                </a:solidFill>
              </a:rPr>
              <a:t>				</a:t>
            </a:r>
            <a:r>
              <a:rPr kumimoji="1" lang="en-US" altLang="zh-CN" sz="2400" b="1" dirty="0">
                <a:solidFill>
                  <a:schemeClr val="hlink"/>
                </a:solidFill>
              </a:rPr>
              <a:t>(AH) </a:t>
            </a:r>
            <a:r>
              <a:rPr kumimoji="1" lang="en-US" altLang="zh-CN" sz="2400" b="1" dirty="0">
                <a:solidFill>
                  <a:schemeClr val="hlink"/>
                </a:solidFill>
                <a:sym typeface="Symbol" pitchFamily="18" charset="2"/>
              </a:rPr>
              <a:t></a:t>
            </a:r>
            <a:r>
              <a:rPr kumimoji="1" lang="en-US" altLang="zh-CN" sz="2400" b="1" dirty="0">
                <a:solidFill>
                  <a:schemeClr val="hlink"/>
                </a:solidFill>
              </a:rPr>
              <a:t> (AX) / (SRC) </a:t>
            </a:r>
            <a:r>
              <a:rPr kumimoji="1" lang="zh-CN" altLang="en-US" sz="2400" b="1" dirty="0">
                <a:solidFill>
                  <a:schemeClr val="hlink"/>
                </a:solidFill>
              </a:rPr>
              <a:t>的余数</a:t>
            </a:r>
            <a:br>
              <a:rPr kumimoji="1" lang="zh-CN" altLang="en-US" sz="2400" b="1" dirty="0">
                <a:solidFill>
                  <a:schemeClr val="hlink"/>
                </a:solidFill>
              </a:rPr>
            </a:br>
            <a:r>
              <a:rPr kumimoji="1" lang="zh-CN" altLang="en-US" sz="2400" b="1" dirty="0">
                <a:solidFill>
                  <a:schemeClr val="hlink"/>
                </a:solidFill>
              </a:rPr>
              <a:t>		字操作      	</a:t>
            </a:r>
            <a:r>
              <a:rPr kumimoji="1" lang="en-US" altLang="zh-CN" sz="2400" b="1" dirty="0">
                <a:solidFill>
                  <a:schemeClr val="hlink"/>
                </a:solidFill>
              </a:rPr>
              <a:t>(AX) </a:t>
            </a:r>
            <a:r>
              <a:rPr kumimoji="1" lang="en-US" altLang="zh-CN" sz="2400" b="1" dirty="0">
                <a:solidFill>
                  <a:schemeClr val="hlink"/>
                </a:solidFill>
                <a:sym typeface="Symbol" pitchFamily="18" charset="2"/>
              </a:rPr>
              <a:t></a:t>
            </a:r>
            <a:r>
              <a:rPr kumimoji="1" lang="en-US" altLang="zh-CN" sz="2400" b="1" dirty="0">
                <a:solidFill>
                  <a:schemeClr val="hlink"/>
                </a:solidFill>
              </a:rPr>
              <a:t> (DX, AX) / (SRC) </a:t>
            </a:r>
            <a:r>
              <a:rPr kumimoji="1" lang="zh-CN" altLang="en-US" sz="2400" b="1" dirty="0">
                <a:solidFill>
                  <a:schemeClr val="hlink"/>
                </a:solidFill>
              </a:rPr>
              <a:t>的商</a:t>
            </a:r>
            <a:br>
              <a:rPr kumimoji="1" lang="zh-CN" altLang="en-US" sz="2400" b="1" dirty="0">
                <a:solidFill>
                  <a:schemeClr val="hlink"/>
                </a:solidFill>
              </a:rPr>
            </a:br>
            <a:r>
              <a:rPr kumimoji="1" lang="zh-CN" altLang="en-US" sz="2400" b="1" dirty="0">
                <a:solidFill>
                  <a:schemeClr val="hlink"/>
                </a:solidFill>
              </a:rPr>
              <a:t>				</a:t>
            </a:r>
            <a:r>
              <a:rPr kumimoji="1" lang="en-US" altLang="zh-CN" sz="2400" b="1" dirty="0">
                <a:solidFill>
                  <a:schemeClr val="hlink"/>
                </a:solidFill>
              </a:rPr>
              <a:t>(DX) </a:t>
            </a:r>
            <a:r>
              <a:rPr kumimoji="1" lang="en-US" altLang="zh-CN" sz="2400" b="1" dirty="0">
                <a:solidFill>
                  <a:schemeClr val="hlink"/>
                </a:solidFill>
                <a:sym typeface="Symbol" pitchFamily="18" charset="2"/>
              </a:rPr>
              <a:t></a:t>
            </a:r>
            <a:r>
              <a:rPr kumimoji="1" lang="en-US" altLang="zh-CN" sz="2400" b="1" dirty="0">
                <a:solidFill>
                  <a:schemeClr val="hlink"/>
                </a:solidFill>
              </a:rPr>
              <a:t> (DX, AX) / (SRC) </a:t>
            </a:r>
            <a:r>
              <a:rPr kumimoji="1" lang="zh-CN" altLang="en-US" sz="2400" b="1" dirty="0">
                <a:solidFill>
                  <a:schemeClr val="hlink"/>
                </a:solidFill>
              </a:rPr>
              <a:t>的余数</a:t>
            </a:r>
            <a:br>
              <a:rPr kumimoji="1" lang="zh-CN" altLang="en-US" sz="2400" b="1" dirty="0">
                <a:solidFill>
                  <a:schemeClr val="hlink"/>
                </a:solidFill>
              </a:rPr>
            </a:br>
            <a:r>
              <a:rPr kumimoji="1" lang="zh-CN" altLang="en-US" sz="2400" b="1" dirty="0">
                <a:solidFill>
                  <a:schemeClr val="hlink"/>
                </a:solidFill>
              </a:rPr>
              <a:t>		</a:t>
            </a:r>
            <a:r>
              <a:rPr kumimoji="1" lang="zh-CN" altLang="en-US" sz="2400" b="1" dirty="0">
                <a:solidFill>
                  <a:srgbClr val="00B0F0"/>
                </a:solidFill>
              </a:rPr>
              <a:t>双字    	</a:t>
            </a:r>
            <a:r>
              <a:rPr kumimoji="1" lang="en-US" altLang="zh-CN" sz="2400" b="1" dirty="0">
                <a:solidFill>
                  <a:srgbClr val="00B0F0"/>
                </a:solidFill>
              </a:rPr>
              <a:t>(EAX) </a:t>
            </a:r>
            <a:r>
              <a:rPr kumimoji="1" lang="en-US" altLang="zh-CN" sz="2400" b="1" dirty="0">
                <a:solidFill>
                  <a:srgbClr val="00B0F0"/>
                </a:solidFill>
                <a:sym typeface="Symbol" pitchFamily="18" charset="2"/>
              </a:rPr>
              <a:t></a:t>
            </a:r>
            <a:r>
              <a:rPr kumimoji="1" lang="en-US" altLang="zh-CN" sz="2400" b="1" dirty="0">
                <a:solidFill>
                  <a:srgbClr val="00B0F0"/>
                </a:solidFill>
              </a:rPr>
              <a:t> (EDX, EAX) / (SRC) </a:t>
            </a:r>
            <a:r>
              <a:rPr kumimoji="1" lang="zh-CN" altLang="en-US" sz="2400" b="1" dirty="0">
                <a:solidFill>
                  <a:srgbClr val="00B0F0"/>
                </a:solidFill>
              </a:rPr>
              <a:t>的商</a:t>
            </a:r>
            <a:br>
              <a:rPr kumimoji="1" lang="zh-CN" altLang="en-US" sz="2400" b="1" dirty="0">
                <a:solidFill>
                  <a:srgbClr val="00B0F0"/>
                </a:solidFill>
              </a:rPr>
            </a:br>
            <a:r>
              <a:rPr kumimoji="1" lang="zh-CN" altLang="en-US" sz="2400" b="1" dirty="0">
                <a:solidFill>
                  <a:srgbClr val="00B0F0"/>
                </a:solidFill>
              </a:rPr>
              <a:t>				</a:t>
            </a:r>
            <a:r>
              <a:rPr kumimoji="1" lang="en-US" altLang="zh-CN" sz="2400" b="1" dirty="0">
                <a:solidFill>
                  <a:srgbClr val="00B0F0"/>
                </a:solidFill>
              </a:rPr>
              <a:t>(EDX) </a:t>
            </a:r>
            <a:r>
              <a:rPr kumimoji="1" lang="en-US" altLang="zh-CN" sz="2400" b="1" dirty="0">
                <a:solidFill>
                  <a:srgbClr val="00B0F0"/>
                </a:solidFill>
                <a:sym typeface="Symbol" pitchFamily="18" charset="2"/>
              </a:rPr>
              <a:t></a:t>
            </a:r>
            <a:r>
              <a:rPr kumimoji="1" lang="en-US" altLang="zh-CN" sz="2400" b="1" dirty="0">
                <a:solidFill>
                  <a:srgbClr val="00B0F0"/>
                </a:solidFill>
              </a:rPr>
              <a:t> (EDX, EAX) / (SRC) </a:t>
            </a:r>
            <a:r>
              <a:rPr kumimoji="1" lang="zh-CN" altLang="en-US" sz="2400" b="1" dirty="0">
                <a:solidFill>
                  <a:srgbClr val="00B0F0"/>
                </a:solidFill>
              </a:rPr>
              <a:t>的余数</a:t>
            </a:r>
          </a:p>
          <a:p>
            <a:pPr eaLnBrk="1" hangingPunct="1">
              <a:lnSpc>
                <a:spcPct val="80000"/>
              </a:lnSpc>
            </a:pPr>
            <a:endParaRPr kumimoji="1" lang="zh-CN" altLang="en-US" sz="2400" b="1" dirty="0">
              <a:solidFill>
                <a:srgbClr val="0000FF"/>
              </a:solidFill>
            </a:endParaRPr>
          </a:p>
          <a:p>
            <a:pPr eaLnBrk="1" hangingPunct="1">
              <a:lnSpc>
                <a:spcPct val="80000"/>
              </a:lnSpc>
            </a:pPr>
            <a:r>
              <a:rPr kumimoji="1" lang="zh-CN" altLang="en-US" sz="2400" b="1" dirty="0"/>
              <a:t>带符号数除法指令：</a:t>
            </a:r>
            <a:r>
              <a:rPr kumimoji="1" lang="en-US" altLang="zh-CN" sz="2400" b="1" dirty="0"/>
              <a:t>IDIV  SRC</a:t>
            </a:r>
          </a:p>
          <a:p>
            <a:pPr eaLnBrk="1" hangingPunct="1">
              <a:lnSpc>
                <a:spcPct val="80000"/>
              </a:lnSpc>
            </a:pPr>
            <a:endParaRPr kumimoji="1" lang="en-US" altLang="zh-CN" sz="2400" b="1" dirty="0"/>
          </a:p>
          <a:p>
            <a:pPr eaLnBrk="1" hangingPunct="1">
              <a:lnSpc>
                <a:spcPct val="80000"/>
              </a:lnSpc>
              <a:buFont typeface="Wingdings" pitchFamily="2" charset="2"/>
              <a:buNone/>
            </a:pPr>
            <a:r>
              <a:rPr kumimoji="1" lang="zh-CN" altLang="en-US" sz="2000" b="1" dirty="0">
                <a:solidFill>
                  <a:srgbClr val="FF3300"/>
                </a:solidFill>
              </a:rPr>
              <a:t>注意</a:t>
            </a:r>
            <a:r>
              <a:rPr kumimoji="1" lang="en-US" altLang="zh-CN" sz="2000" b="1" dirty="0">
                <a:solidFill>
                  <a:srgbClr val="FF3300"/>
                </a:solidFill>
              </a:rPr>
              <a:t>:   </a:t>
            </a:r>
          </a:p>
          <a:p>
            <a:pPr eaLnBrk="1" hangingPunct="1">
              <a:lnSpc>
                <a:spcPct val="80000"/>
              </a:lnSpc>
              <a:buFont typeface="Wingdings" pitchFamily="2" charset="2"/>
              <a:buNone/>
            </a:pPr>
            <a:r>
              <a:rPr kumimoji="1" lang="en-US" altLang="zh-CN" sz="2000" b="1" dirty="0">
                <a:solidFill>
                  <a:schemeClr val="folHlink"/>
                </a:solidFill>
                <a:sym typeface="Symbol" pitchFamily="18" charset="2"/>
              </a:rPr>
              <a:t>          *</a:t>
            </a:r>
            <a:r>
              <a:rPr kumimoji="1" lang="en-US" altLang="zh-CN" sz="2000" b="1" dirty="0">
                <a:sym typeface="Symbol" pitchFamily="18" charset="2"/>
              </a:rPr>
              <a:t>  AX(DX,AX)</a:t>
            </a:r>
            <a:r>
              <a:rPr kumimoji="1" lang="zh-CN" altLang="en-US" sz="2000" b="1" dirty="0">
                <a:sym typeface="Symbol" pitchFamily="18" charset="2"/>
              </a:rPr>
              <a:t>为隐含的被除数寄存器。</a:t>
            </a:r>
          </a:p>
          <a:p>
            <a:pPr eaLnBrk="1" hangingPunct="1">
              <a:lnSpc>
                <a:spcPct val="80000"/>
              </a:lnSpc>
              <a:buFont typeface="Wingdings" pitchFamily="2" charset="2"/>
              <a:buNone/>
            </a:pPr>
            <a:r>
              <a:rPr kumimoji="1" lang="zh-CN" altLang="en-US" sz="2000" b="1" dirty="0">
                <a:solidFill>
                  <a:schemeClr val="folHlink"/>
                </a:solidFill>
                <a:sym typeface="Symbol" pitchFamily="18" charset="2"/>
              </a:rPr>
              <a:t>          *</a:t>
            </a:r>
            <a:r>
              <a:rPr kumimoji="1" lang="zh-CN" altLang="en-US" sz="2000" b="1" dirty="0">
                <a:sym typeface="Symbol" pitchFamily="18" charset="2"/>
              </a:rPr>
              <a:t>  </a:t>
            </a:r>
            <a:r>
              <a:rPr kumimoji="1" lang="en-US" altLang="zh-CN" sz="2000" b="1" dirty="0">
                <a:sym typeface="Symbol" pitchFamily="18" charset="2"/>
              </a:rPr>
              <a:t>AL(AX)</a:t>
            </a:r>
            <a:r>
              <a:rPr kumimoji="1" lang="zh-CN" altLang="en-US" sz="2000" b="1" dirty="0">
                <a:sym typeface="Symbol" pitchFamily="18" charset="2"/>
              </a:rPr>
              <a:t>为隐含的商寄存器。</a:t>
            </a:r>
          </a:p>
          <a:p>
            <a:pPr eaLnBrk="1" hangingPunct="1">
              <a:lnSpc>
                <a:spcPct val="80000"/>
              </a:lnSpc>
              <a:buFont typeface="Wingdings" pitchFamily="2" charset="2"/>
              <a:buNone/>
            </a:pPr>
            <a:r>
              <a:rPr kumimoji="1" lang="zh-CN" altLang="en-US" sz="2000" b="1" dirty="0">
                <a:solidFill>
                  <a:schemeClr val="folHlink"/>
                </a:solidFill>
                <a:sym typeface="Symbol" pitchFamily="18" charset="2"/>
              </a:rPr>
              <a:t>          *</a:t>
            </a:r>
            <a:r>
              <a:rPr kumimoji="1" lang="zh-CN" altLang="en-US" sz="2000" b="1" dirty="0">
                <a:sym typeface="Symbol" pitchFamily="18" charset="2"/>
              </a:rPr>
              <a:t>  </a:t>
            </a:r>
            <a:r>
              <a:rPr kumimoji="1" lang="en-US" altLang="zh-CN" sz="2000" b="1" dirty="0">
                <a:sym typeface="Symbol" pitchFamily="18" charset="2"/>
              </a:rPr>
              <a:t>AH(DX)</a:t>
            </a:r>
            <a:r>
              <a:rPr kumimoji="1" lang="zh-CN" altLang="en-US" sz="2000" b="1" dirty="0">
                <a:sym typeface="Symbol" pitchFamily="18" charset="2"/>
              </a:rPr>
              <a:t>为隐含的余数寄存器。</a:t>
            </a:r>
          </a:p>
          <a:p>
            <a:pPr eaLnBrk="1" hangingPunct="1">
              <a:lnSpc>
                <a:spcPct val="80000"/>
              </a:lnSpc>
              <a:buFont typeface="Wingdings" pitchFamily="2" charset="2"/>
              <a:buNone/>
            </a:pPr>
            <a:r>
              <a:rPr kumimoji="1" lang="zh-CN" altLang="en-US" sz="2000" b="1" dirty="0">
                <a:solidFill>
                  <a:schemeClr val="folHlink"/>
                </a:solidFill>
                <a:sym typeface="Symbol" pitchFamily="18" charset="2"/>
              </a:rPr>
              <a:t>          *</a:t>
            </a:r>
            <a:r>
              <a:rPr kumimoji="1" lang="zh-CN" altLang="en-US" sz="2000" b="1" dirty="0">
                <a:sym typeface="Symbol" pitchFamily="18" charset="2"/>
              </a:rPr>
              <a:t>  </a:t>
            </a:r>
            <a:r>
              <a:rPr kumimoji="1" lang="en-US" altLang="zh-CN" sz="2000" b="1" dirty="0">
                <a:sym typeface="Symbol" pitchFamily="18" charset="2"/>
              </a:rPr>
              <a:t>SRC</a:t>
            </a:r>
            <a:r>
              <a:rPr kumimoji="1" lang="zh-CN" altLang="en-US" sz="2000" b="1" dirty="0">
                <a:sym typeface="Symbol" pitchFamily="18" charset="2"/>
              </a:rPr>
              <a:t>不能为立即数。</a:t>
            </a:r>
          </a:p>
          <a:p>
            <a:pPr eaLnBrk="1" hangingPunct="1">
              <a:lnSpc>
                <a:spcPct val="80000"/>
              </a:lnSpc>
              <a:buFont typeface="Wingdings" pitchFamily="2" charset="2"/>
              <a:buNone/>
            </a:pPr>
            <a:r>
              <a:rPr kumimoji="1" lang="zh-CN" altLang="en-US" sz="2000" b="1" dirty="0">
                <a:solidFill>
                  <a:schemeClr val="folHlink"/>
                </a:solidFill>
                <a:sym typeface="Symbol" pitchFamily="18" charset="2"/>
              </a:rPr>
              <a:t>          *</a:t>
            </a:r>
            <a:r>
              <a:rPr kumimoji="1" lang="zh-CN" altLang="en-US" sz="2000" b="1" dirty="0">
                <a:sym typeface="Symbol" pitchFamily="18" charset="2"/>
              </a:rPr>
              <a:t>  </a:t>
            </a:r>
            <a:r>
              <a:rPr kumimoji="1" lang="zh-CN" altLang="zh-CN" sz="2000" b="1" dirty="0">
                <a:sym typeface="Symbol" pitchFamily="18" charset="2"/>
              </a:rPr>
              <a:t>对所有条件标志位均</a:t>
            </a:r>
            <a:r>
              <a:rPr kumimoji="1" lang="zh-CN" altLang="zh-CN" sz="2000" b="1" dirty="0">
                <a:solidFill>
                  <a:srgbClr val="9900CC"/>
                </a:solidFill>
                <a:sym typeface="Symbol" pitchFamily="18" charset="2"/>
              </a:rPr>
              <a:t>无定义</a:t>
            </a:r>
            <a:r>
              <a:rPr kumimoji="1" lang="zh-CN" altLang="zh-CN" sz="2000" b="1" dirty="0">
                <a:sym typeface="Symbol" pitchFamily="18" charset="2"/>
              </a:rPr>
              <a:t>。</a:t>
            </a:r>
            <a:endParaRPr kumimoji="1" lang="zh-CN" altLang="en-US" sz="2000" b="1" dirty="0">
              <a:sym typeface="Symbol" pitchFamily="18" charset="2"/>
            </a:endParaRPr>
          </a:p>
        </p:txBody>
      </p:sp>
      <p:sp>
        <p:nvSpPr>
          <p:cNvPr id="17412"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1B477C18-43D1-4370-86A0-9973977623F2}" type="slidenum">
              <a:rPr lang="en-US" altLang="zh-CN" smtClean="0"/>
              <a:pPr eaLnBrk="1" hangingPunct="1"/>
              <a:t>15</a:t>
            </a:fld>
            <a:endParaRPr lang="en-US" altLang="zh-C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ext Box 2"/>
          <p:cNvSpPr txBox="1">
            <a:spLocks noChangeArrowheads="1"/>
          </p:cNvSpPr>
          <p:nvPr/>
        </p:nvSpPr>
        <p:spPr bwMode="auto">
          <a:xfrm>
            <a:off x="457200" y="457200"/>
            <a:ext cx="8153400" cy="587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dash"/>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kumimoji="1" lang="zh-CN" altLang="en-US" sz="2400" b="1">
                <a:latin typeface="Times New Roman" pitchFamily="18" charset="0"/>
              </a:rPr>
              <a:t>例：</a:t>
            </a:r>
            <a:r>
              <a:rPr kumimoji="1" lang="en-US" altLang="zh-CN" sz="2400" b="1">
                <a:latin typeface="Times New Roman" pitchFamily="18" charset="0"/>
              </a:rPr>
              <a:t>x,y,z,v</a:t>
            </a:r>
            <a:r>
              <a:rPr kumimoji="1" lang="zh-CN" altLang="en-US" sz="2400" b="1">
                <a:latin typeface="Times New Roman" pitchFamily="18" charset="0"/>
              </a:rPr>
              <a:t>均为</a:t>
            </a:r>
            <a:r>
              <a:rPr kumimoji="1" lang="en-US" altLang="zh-CN" sz="2400" b="1">
                <a:latin typeface="Times New Roman" pitchFamily="18" charset="0"/>
              </a:rPr>
              <a:t>16</a:t>
            </a:r>
            <a:r>
              <a:rPr kumimoji="1" lang="zh-CN" altLang="en-US" sz="2400" b="1">
                <a:latin typeface="Times New Roman" pitchFamily="18" charset="0"/>
              </a:rPr>
              <a:t>位带符号数，计算</a:t>
            </a:r>
            <a:r>
              <a:rPr kumimoji="1" lang="en-US" altLang="zh-CN" sz="2400" b="1">
                <a:latin typeface="Times New Roman" pitchFamily="18" charset="0"/>
              </a:rPr>
              <a:t>(v-(x*y+z-540))/x</a:t>
            </a:r>
          </a:p>
          <a:p>
            <a:pPr algn="just"/>
            <a:r>
              <a:rPr kumimoji="1" lang="en-US" altLang="zh-CN" sz="2400" b="1">
                <a:latin typeface="Times New Roman" pitchFamily="18" charset="0"/>
              </a:rPr>
              <a:t>       </a:t>
            </a:r>
          </a:p>
          <a:p>
            <a:pPr lvl="2" algn="just"/>
            <a:r>
              <a:rPr kumimoji="1" lang="en-US" altLang="zh-CN" sz="2400" b="1">
                <a:latin typeface="Times New Roman" pitchFamily="18" charset="0"/>
              </a:rPr>
              <a:t>       </a:t>
            </a:r>
            <a:r>
              <a:rPr kumimoji="1" lang="en-US" altLang="zh-CN" sz="2200" b="1" i="1">
                <a:latin typeface="Times New Roman" pitchFamily="18" charset="0"/>
              </a:rPr>
              <a:t>MOV  AX, X                            </a:t>
            </a:r>
          </a:p>
          <a:p>
            <a:pPr lvl="2" algn="just"/>
            <a:r>
              <a:rPr kumimoji="1" lang="en-US" altLang="zh-CN" sz="2200" b="1" i="1">
                <a:latin typeface="Times New Roman" pitchFamily="18" charset="0"/>
              </a:rPr>
              <a:t>       IMUL  Y                               </a:t>
            </a:r>
            <a:r>
              <a:rPr kumimoji="1" lang="en-US" altLang="zh-CN" sz="2200" b="1">
                <a:latin typeface="Times New Roman" pitchFamily="18" charset="0"/>
              </a:rPr>
              <a:t>;  x*y</a:t>
            </a:r>
            <a:endParaRPr kumimoji="1" lang="en-US" altLang="zh-CN" sz="2200" b="1" i="1">
              <a:latin typeface="Times New Roman" pitchFamily="18" charset="0"/>
            </a:endParaRPr>
          </a:p>
          <a:p>
            <a:pPr lvl="2" algn="just"/>
            <a:r>
              <a:rPr kumimoji="1" lang="en-US" altLang="zh-CN" sz="2200" b="1" i="1">
                <a:latin typeface="Times New Roman" pitchFamily="18" charset="0"/>
              </a:rPr>
              <a:t>       MOV  CX, AX</a:t>
            </a:r>
          </a:p>
          <a:p>
            <a:pPr lvl="2" algn="just"/>
            <a:r>
              <a:rPr kumimoji="1" lang="en-US" altLang="zh-CN" sz="2200" b="1" i="1">
                <a:latin typeface="Times New Roman" pitchFamily="18" charset="0"/>
              </a:rPr>
              <a:t>       MOV  BX, DX</a:t>
            </a:r>
          </a:p>
          <a:p>
            <a:pPr lvl="2" algn="just"/>
            <a:r>
              <a:rPr kumimoji="1" lang="en-US" altLang="zh-CN" sz="2200" b="1" i="1">
                <a:latin typeface="Times New Roman" pitchFamily="18" charset="0"/>
              </a:rPr>
              <a:t>       MOV  AX, Z</a:t>
            </a:r>
          </a:p>
          <a:p>
            <a:pPr lvl="2" algn="just"/>
            <a:r>
              <a:rPr kumimoji="1" lang="en-US" altLang="zh-CN" sz="2200" b="1" i="1">
                <a:latin typeface="Times New Roman" pitchFamily="18" charset="0"/>
              </a:rPr>
              <a:t>       CWD</a:t>
            </a:r>
          </a:p>
          <a:p>
            <a:pPr lvl="2" algn="just"/>
            <a:r>
              <a:rPr kumimoji="1" lang="en-US" altLang="zh-CN" sz="2200" b="1" i="1">
                <a:latin typeface="Times New Roman" pitchFamily="18" charset="0"/>
              </a:rPr>
              <a:t>       ADD  CX, AX</a:t>
            </a:r>
          </a:p>
          <a:p>
            <a:pPr lvl="2" algn="just"/>
            <a:r>
              <a:rPr kumimoji="1" lang="en-US" altLang="zh-CN" sz="2200" b="1" i="1">
                <a:latin typeface="Times New Roman" pitchFamily="18" charset="0"/>
              </a:rPr>
              <a:t>       ADC  BX, DX                       </a:t>
            </a:r>
            <a:r>
              <a:rPr kumimoji="1" lang="en-US" altLang="zh-CN" sz="2200" b="1">
                <a:latin typeface="Times New Roman" pitchFamily="18" charset="0"/>
              </a:rPr>
              <a:t>;  x*y+z</a:t>
            </a:r>
            <a:endParaRPr kumimoji="1" lang="en-US" altLang="zh-CN" sz="2200" b="1" i="1">
              <a:latin typeface="Times New Roman" pitchFamily="18" charset="0"/>
            </a:endParaRPr>
          </a:p>
          <a:p>
            <a:pPr lvl="2" algn="just"/>
            <a:r>
              <a:rPr kumimoji="1" lang="en-US" altLang="zh-CN" sz="2200" b="1" i="1">
                <a:latin typeface="Times New Roman" pitchFamily="18" charset="0"/>
              </a:rPr>
              <a:t>       SUB  CX, 540 </a:t>
            </a:r>
          </a:p>
          <a:p>
            <a:pPr lvl="2" algn="just"/>
            <a:r>
              <a:rPr kumimoji="1" lang="en-US" altLang="zh-CN" sz="2200" b="1" i="1">
                <a:latin typeface="Times New Roman" pitchFamily="18" charset="0"/>
              </a:rPr>
              <a:t>       SBB  BX, 0                           </a:t>
            </a:r>
            <a:r>
              <a:rPr kumimoji="1" lang="en-US" altLang="zh-CN" sz="2200" b="1">
                <a:latin typeface="Times New Roman" pitchFamily="18" charset="0"/>
              </a:rPr>
              <a:t>;  x*y+z-540</a:t>
            </a:r>
            <a:endParaRPr kumimoji="1" lang="en-US" altLang="zh-CN" sz="2200" b="1" i="1">
              <a:latin typeface="Times New Roman" pitchFamily="18" charset="0"/>
            </a:endParaRPr>
          </a:p>
          <a:p>
            <a:pPr lvl="2" algn="just"/>
            <a:r>
              <a:rPr kumimoji="1" lang="en-US" altLang="zh-CN" sz="2200" b="1" i="1">
                <a:latin typeface="Times New Roman" pitchFamily="18" charset="0"/>
              </a:rPr>
              <a:t>       MOV  AX, V</a:t>
            </a:r>
          </a:p>
          <a:p>
            <a:pPr lvl="2" algn="just"/>
            <a:r>
              <a:rPr kumimoji="1" lang="en-US" altLang="zh-CN" sz="2200" b="1" i="1">
                <a:latin typeface="Times New Roman" pitchFamily="18" charset="0"/>
              </a:rPr>
              <a:t>       CWD</a:t>
            </a:r>
          </a:p>
          <a:p>
            <a:pPr lvl="2" algn="just"/>
            <a:r>
              <a:rPr kumimoji="1" lang="en-US" altLang="zh-CN" sz="2200" b="1" i="1">
                <a:latin typeface="Times New Roman" pitchFamily="18" charset="0"/>
              </a:rPr>
              <a:t>       SUB  AX, CX</a:t>
            </a:r>
          </a:p>
          <a:p>
            <a:pPr lvl="2" algn="just"/>
            <a:r>
              <a:rPr kumimoji="1" lang="en-US" altLang="zh-CN" sz="2200" b="1" i="1">
                <a:latin typeface="Times New Roman" pitchFamily="18" charset="0"/>
              </a:rPr>
              <a:t>       SBB  DX, BX                       </a:t>
            </a:r>
            <a:r>
              <a:rPr kumimoji="1" lang="en-US" altLang="zh-CN" sz="2200" b="1">
                <a:latin typeface="Times New Roman" pitchFamily="18" charset="0"/>
              </a:rPr>
              <a:t>;  v-(x*y+z-540)</a:t>
            </a:r>
            <a:endParaRPr kumimoji="1" lang="en-US" altLang="zh-CN" sz="2200" b="1" i="1">
              <a:latin typeface="Times New Roman" pitchFamily="18" charset="0"/>
            </a:endParaRPr>
          </a:p>
          <a:p>
            <a:pPr lvl="2" algn="just"/>
            <a:r>
              <a:rPr kumimoji="1" lang="en-US" altLang="zh-CN" sz="2200" b="1" i="1">
                <a:latin typeface="Times New Roman" pitchFamily="18" charset="0"/>
              </a:rPr>
              <a:t>       IDIV  X                                </a:t>
            </a:r>
            <a:r>
              <a:rPr kumimoji="1" lang="en-US" altLang="zh-CN" sz="2200" b="1">
                <a:latin typeface="Times New Roman" pitchFamily="18" charset="0"/>
              </a:rPr>
              <a:t>;  (v-(x*y+z-540))/x</a:t>
            </a:r>
            <a:endParaRPr kumimoji="1" lang="en-US" altLang="zh-CN" sz="2200" b="1" i="1">
              <a:latin typeface="Times New Roman" pitchFamily="18" charset="0"/>
            </a:endParaRPr>
          </a:p>
        </p:txBody>
      </p:sp>
      <p:sp>
        <p:nvSpPr>
          <p:cNvPr id="18435"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06A240B7-EC72-4BF5-A8E4-054DBB3C6AF9}" type="slidenum">
              <a:rPr lang="en-US" altLang="zh-CN" smtClean="0"/>
              <a:pPr eaLnBrk="1" hangingPunct="1"/>
              <a:t>16</a:t>
            </a:fld>
            <a:endParaRPr lang="en-US" altLang="zh-CN"/>
          </a:p>
        </p:txBody>
      </p:sp>
      <p:pic>
        <p:nvPicPr>
          <p:cNvPr id="1026" name="Picture 2" descr="C:\Users\fofo\AppData\Local\Microsoft\Windows\Temporary Internet Files\Content.IE5\5TVG3A71\MM900288869[1].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7407273" y="3486610"/>
            <a:ext cx="1405291" cy="187372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nvSpPr>
        <p:spPr bwMode="auto">
          <a:xfrm>
            <a:off x="304800" y="457200"/>
            <a:ext cx="7839075" cy="590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p>
            <a:r>
              <a:rPr kumimoji="1" lang="en-US" altLang="zh-CN" sz="2400" b="1">
                <a:latin typeface="Times New Roman" pitchFamily="18" charset="0"/>
                <a:sym typeface="Symbol" pitchFamily="18" charset="2"/>
              </a:rPr>
              <a:t>   </a:t>
            </a:r>
            <a:r>
              <a:rPr kumimoji="1" lang="zh-CN" altLang="en-US" sz="2800" b="1">
                <a:latin typeface="Times New Roman" pitchFamily="18" charset="0"/>
              </a:rPr>
              <a:t>十进制调整指令</a:t>
            </a:r>
          </a:p>
          <a:p>
            <a:pPr eaLnBrk="0" hangingPunct="0"/>
            <a:endParaRPr kumimoji="1" lang="zh-CN" altLang="en-US" sz="2400" b="1">
              <a:latin typeface="Times New Roman" pitchFamily="18" charset="0"/>
            </a:endParaRPr>
          </a:p>
          <a:p>
            <a:pPr eaLnBrk="0" hangingPunct="0"/>
            <a:r>
              <a:rPr kumimoji="1" lang="zh-CN" altLang="en-US" sz="2400" b="1">
                <a:solidFill>
                  <a:schemeClr val="accent2"/>
                </a:solidFill>
                <a:latin typeface="Times New Roman" pitchFamily="18" charset="0"/>
              </a:rPr>
              <a:t>      </a:t>
            </a:r>
            <a:r>
              <a:rPr kumimoji="1" lang="en-US" altLang="zh-CN" sz="2400" b="1">
                <a:solidFill>
                  <a:srgbClr val="9900CC"/>
                </a:solidFill>
                <a:latin typeface="Times New Roman" pitchFamily="18" charset="0"/>
              </a:rPr>
              <a:t>BCD</a:t>
            </a:r>
            <a:r>
              <a:rPr kumimoji="1" lang="zh-CN" altLang="en-US" sz="2400" b="1">
                <a:solidFill>
                  <a:srgbClr val="9900CC"/>
                </a:solidFill>
                <a:latin typeface="Times New Roman" pitchFamily="18" charset="0"/>
              </a:rPr>
              <a:t>码</a:t>
            </a:r>
            <a:r>
              <a:rPr kumimoji="1" lang="zh-CN" altLang="en-US" sz="2400" b="1">
                <a:latin typeface="Times New Roman" pitchFamily="18" charset="0"/>
              </a:rPr>
              <a:t>：用二进制编码的十进制数，</a:t>
            </a:r>
            <a:r>
              <a:rPr kumimoji="1" lang="zh-CN" altLang="en-US" sz="2400" b="1">
                <a:solidFill>
                  <a:schemeClr val="tx2"/>
                </a:solidFill>
                <a:latin typeface="宋体" pitchFamily="2" charset="-122"/>
              </a:rPr>
              <a:t>又称</a:t>
            </a:r>
            <a:r>
              <a:rPr kumimoji="1" lang="zh-CN" altLang="en-US" sz="2400" b="1">
                <a:solidFill>
                  <a:srgbClr val="9900CC"/>
                </a:solidFill>
                <a:latin typeface="楷体_GB2312" pitchFamily="49" charset="-122"/>
                <a:ea typeface="楷体_GB2312" pitchFamily="49" charset="-122"/>
              </a:rPr>
              <a:t>二</a:t>
            </a:r>
            <a:r>
              <a:rPr kumimoji="1" lang="en-US" altLang="zh-CN" sz="2400" b="1">
                <a:solidFill>
                  <a:srgbClr val="9900CC"/>
                </a:solidFill>
                <a:latin typeface="楷体_GB2312" pitchFamily="49" charset="-122"/>
                <a:ea typeface="楷体_GB2312" pitchFamily="49" charset="-122"/>
              </a:rPr>
              <a:t>-</a:t>
            </a:r>
            <a:r>
              <a:rPr kumimoji="1" lang="zh-CN" altLang="en-US" sz="2400" b="1">
                <a:solidFill>
                  <a:srgbClr val="9900CC"/>
                </a:solidFill>
                <a:latin typeface="楷体_GB2312" pitchFamily="49" charset="-122"/>
                <a:ea typeface="楷体_GB2312" pitchFamily="49" charset="-122"/>
              </a:rPr>
              <a:t>十进制数</a:t>
            </a:r>
            <a:endParaRPr kumimoji="1" lang="zh-CN" altLang="en-US" sz="2400" b="1">
              <a:solidFill>
                <a:srgbClr val="9900CC"/>
              </a:solidFill>
              <a:latin typeface="Times New Roman" pitchFamily="18" charset="0"/>
            </a:endParaRPr>
          </a:p>
          <a:p>
            <a:pPr lvl="1" eaLnBrk="0" hangingPunct="0"/>
            <a:r>
              <a:rPr kumimoji="1" lang="zh-CN" altLang="en-US" sz="2400" b="1">
                <a:latin typeface="Times New Roman" pitchFamily="18" charset="0"/>
              </a:rPr>
              <a:t>  </a:t>
            </a:r>
          </a:p>
          <a:p>
            <a:pPr lvl="1" eaLnBrk="0" hangingPunct="0"/>
            <a:r>
              <a:rPr kumimoji="1" lang="zh-CN" altLang="en-US" sz="2400" b="1">
                <a:latin typeface="Times New Roman" pitchFamily="18" charset="0"/>
              </a:rPr>
              <a:t>压缩的</a:t>
            </a:r>
            <a:r>
              <a:rPr kumimoji="1" lang="en-US" altLang="zh-CN" sz="2400" b="1">
                <a:latin typeface="Times New Roman" pitchFamily="18" charset="0"/>
              </a:rPr>
              <a:t>BCD</a:t>
            </a:r>
            <a:r>
              <a:rPr kumimoji="1" lang="zh-CN" altLang="en-US" sz="2400" b="1">
                <a:latin typeface="Times New Roman" pitchFamily="18" charset="0"/>
              </a:rPr>
              <a:t>码：用</a:t>
            </a:r>
            <a:r>
              <a:rPr kumimoji="1" lang="en-US" altLang="zh-CN" sz="2400" b="1">
                <a:latin typeface="Times New Roman" pitchFamily="18" charset="0"/>
              </a:rPr>
              <a:t>4</a:t>
            </a:r>
            <a:r>
              <a:rPr kumimoji="1" lang="zh-CN" altLang="en-US" sz="2400" b="1">
                <a:latin typeface="Times New Roman" pitchFamily="18" charset="0"/>
              </a:rPr>
              <a:t>位二进制数表示</a:t>
            </a:r>
            <a:r>
              <a:rPr kumimoji="1" lang="en-US" altLang="zh-CN" sz="2400" b="1">
                <a:latin typeface="Times New Roman" pitchFamily="18" charset="0"/>
              </a:rPr>
              <a:t>1</a:t>
            </a:r>
            <a:r>
              <a:rPr kumimoji="1" lang="zh-CN" altLang="en-US" sz="2400" b="1">
                <a:latin typeface="Times New Roman" pitchFamily="18" charset="0"/>
              </a:rPr>
              <a:t>位十进制数</a:t>
            </a:r>
          </a:p>
          <a:p>
            <a:pPr lvl="1" eaLnBrk="0" hangingPunct="0"/>
            <a:r>
              <a:rPr kumimoji="1" lang="zh-CN" altLang="en-US" sz="2400" b="1">
                <a:latin typeface="Times New Roman" pitchFamily="18" charset="0"/>
              </a:rPr>
              <a:t>            例：</a:t>
            </a:r>
            <a:r>
              <a:rPr kumimoji="1" lang="en-US" altLang="zh-CN" sz="2400" b="1">
                <a:latin typeface="Times New Roman" pitchFamily="18" charset="0"/>
              </a:rPr>
              <a:t>(59)</a:t>
            </a:r>
            <a:r>
              <a:rPr kumimoji="1" lang="en-US" altLang="zh-CN" sz="2400" b="1" baseline="-25000">
                <a:latin typeface="Times New Roman" pitchFamily="18" charset="0"/>
              </a:rPr>
              <a:t>10 </a:t>
            </a:r>
            <a:r>
              <a:rPr kumimoji="1" lang="zh-CN" altLang="en-US" sz="2400" b="1">
                <a:latin typeface="Times New Roman" pitchFamily="18" charset="0"/>
              </a:rPr>
              <a:t>＝</a:t>
            </a:r>
            <a:r>
              <a:rPr kumimoji="1" lang="en-US" altLang="zh-CN" sz="2400" b="1">
                <a:latin typeface="Times New Roman" pitchFamily="18" charset="0"/>
              </a:rPr>
              <a:t>(0101 1001)</a:t>
            </a:r>
            <a:r>
              <a:rPr kumimoji="1" lang="en-US" altLang="zh-CN" sz="2400" b="1" baseline="-25000">
                <a:latin typeface="Times New Roman" pitchFamily="18" charset="0"/>
              </a:rPr>
              <a:t>BCD</a:t>
            </a:r>
          </a:p>
          <a:p>
            <a:pPr lvl="1" eaLnBrk="0" hangingPunct="0"/>
            <a:endParaRPr kumimoji="1" lang="en-US" altLang="zh-CN" sz="2400" b="1">
              <a:latin typeface="Times New Roman" pitchFamily="18" charset="0"/>
            </a:endParaRPr>
          </a:p>
          <a:p>
            <a:pPr lvl="1" eaLnBrk="0" hangingPunct="0"/>
            <a:r>
              <a:rPr kumimoji="1" lang="zh-CN" altLang="en-US" sz="2400" b="1">
                <a:latin typeface="Times New Roman" pitchFamily="18" charset="0"/>
              </a:rPr>
              <a:t>非压缩的</a:t>
            </a:r>
            <a:r>
              <a:rPr kumimoji="1" lang="en-US" altLang="zh-CN" sz="2400" b="1">
                <a:latin typeface="Times New Roman" pitchFamily="18" charset="0"/>
              </a:rPr>
              <a:t>BCD</a:t>
            </a:r>
            <a:r>
              <a:rPr kumimoji="1" lang="zh-CN" altLang="en-US" sz="2400" b="1">
                <a:latin typeface="Times New Roman" pitchFamily="18" charset="0"/>
              </a:rPr>
              <a:t>码：用</a:t>
            </a:r>
            <a:r>
              <a:rPr kumimoji="1" lang="en-US" altLang="zh-CN" sz="2400" b="1">
                <a:latin typeface="Times New Roman" pitchFamily="18" charset="0"/>
              </a:rPr>
              <a:t>8</a:t>
            </a:r>
            <a:r>
              <a:rPr kumimoji="1" lang="zh-CN" altLang="en-US" sz="2400" b="1">
                <a:latin typeface="Times New Roman" pitchFamily="18" charset="0"/>
              </a:rPr>
              <a:t>位二进制数表示</a:t>
            </a:r>
            <a:r>
              <a:rPr kumimoji="1" lang="en-US" altLang="zh-CN" sz="2400" b="1">
                <a:latin typeface="Times New Roman" pitchFamily="18" charset="0"/>
              </a:rPr>
              <a:t>1</a:t>
            </a:r>
            <a:r>
              <a:rPr kumimoji="1" lang="zh-CN" altLang="en-US" sz="2400" b="1">
                <a:latin typeface="Times New Roman" pitchFamily="18" charset="0"/>
              </a:rPr>
              <a:t>位十进制数</a:t>
            </a:r>
          </a:p>
          <a:p>
            <a:pPr lvl="3" eaLnBrk="0" hangingPunct="0"/>
            <a:r>
              <a:rPr kumimoji="1" lang="zh-CN" altLang="en-US" sz="2400" b="1">
                <a:latin typeface="Times New Roman" pitchFamily="18" charset="0"/>
              </a:rPr>
              <a:t>例：</a:t>
            </a:r>
            <a:r>
              <a:rPr kumimoji="1" lang="en-US" altLang="zh-CN" sz="2400" b="1">
                <a:latin typeface="Times New Roman" pitchFamily="18" charset="0"/>
              </a:rPr>
              <a:t>(59)</a:t>
            </a:r>
            <a:r>
              <a:rPr kumimoji="1" lang="en-US" altLang="zh-CN" sz="2400" b="1" baseline="-25000">
                <a:latin typeface="Times New Roman" pitchFamily="18" charset="0"/>
              </a:rPr>
              <a:t>10 </a:t>
            </a:r>
            <a:r>
              <a:rPr kumimoji="1" lang="zh-CN" altLang="en-US" sz="2400" b="1">
                <a:latin typeface="Times New Roman" pitchFamily="18" charset="0"/>
              </a:rPr>
              <a:t>＝</a:t>
            </a:r>
            <a:r>
              <a:rPr kumimoji="1" lang="en-US" altLang="zh-CN" sz="2400" b="1">
                <a:latin typeface="Times New Roman" pitchFamily="18" charset="0"/>
              </a:rPr>
              <a:t>(0000 0101 0000 1001)</a:t>
            </a:r>
            <a:r>
              <a:rPr kumimoji="1" lang="en-US" altLang="zh-CN" sz="2400" b="1" baseline="-25000">
                <a:latin typeface="Times New Roman" pitchFamily="18" charset="0"/>
              </a:rPr>
              <a:t>BCD</a:t>
            </a:r>
            <a:endParaRPr kumimoji="1" lang="en-US" altLang="zh-CN" sz="2000" b="1">
              <a:latin typeface="Times New Roman" pitchFamily="18" charset="0"/>
            </a:endParaRPr>
          </a:p>
          <a:p>
            <a:pPr lvl="3" eaLnBrk="0" hangingPunct="0"/>
            <a:endParaRPr kumimoji="1" lang="en-US" altLang="zh-CN" sz="2000" b="1">
              <a:latin typeface="Times New Roman" pitchFamily="18" charset="0"/>
            </a:endParaRPr>
          </a:p>
          <a:p>
            <a:pPr lvl="1" eaLnBrk="0" hangingPunct="0"/>
            <a:r>
              <a:rPr kumimoji="1" lang="zh-CN" altLang="en-US" sz="2200" b="1">
                <a:latin typeface="楷体_GB2312" pitchFamily="49" charset="-122"/>
                <a:ea typeface="楷体_GB2312" pitchFamily="49" charset="-122"/>
              </a:rPr>
              <a:t>数字的</a:t>
            </a:r>
            <a:r>
              <a:rPr kumimoji="1" lang="en-US" altLang="zh-CN" sz="2200" b="1">
                <a:latin typeface="宋体" pitchFamily="2" charset="-122"/>
              </a:rPr>
              <a:t>ASCII</a:t>
            </a:r>
            <a:r>
              <a:rPr kumimoji="1" lang="zh-CN" altLang="en-US" sz="2200" b="1">
                <a:latin typeface="楷体_GB2312" pitchFamily="49" charset="-122"/>
                <a:ea typeface="楷体_GB2312" pitchFamily="49" charset="-122"/>
              </a:rPr>
              <a:t>码是一种非压缩的</a:t>
            </a:r>
            <a:r>
              <a:rPr kumimoji="1" lang="en-US" altLang="zh-CN" sz="2200" b="1">
                <a:latin typeface="Times New Roman" pitchFamily="18" charset="0"/>
                <a:ea typeface="楷体_GB2312" pitchFamily="49" charset="-122"/>
              </a:rPr>
              <a:t>BCD</a:t>
            </a:r>
            <a:r>
              <a:rPr kumimoji="1" lang="zh-CN" altLang="en-US" sz="2200" b="1">
                <a:latin typeface="楷体_GB2312" pitchFamily="49" charset="-122"/>
                <a:ea typeface="楷体_GB2312" pitchFamily="49" charset="-122"/>
              </a:rPr>
              <a:t>码</a:t>
            </a:r>
            <a:endParaRPr kumimoji="1" lang="zh-CN" altLang="en-US" sz="2000" b="1">
              <a:latin typeface="Times New Roman" pitchFamily="18" charset="0"/>
            </a:endParaRPr>
          </a:p>
          <a:p>
            <a:pPr lvl="2" eaLnBrk="0" hangingPunct="0"/>
            <a:r>
              <a:rPr kumimoji="1" lang="en-US" altLang="zh-CN" sz="2000" b="1">
                <a:solidFill>
                  <a:srgbClr val="0000FF"/>
                </a:solidFill>
                <a:latin typeface="Times New Roman" pitchFamily="18" charset="0"/>
              </a:rPr>
              <a:t>DIGIT		ASCII			BCD</a:t>
            </a:r>
          </a:p>
          <a:p>
            <a:pPr lvl="2" eaLnBrk="0" hangingPunct="0"/>
            <a:r>
              <a:rPr kumimoji="1" lang="en-US" altLang="zh-CN" sz="2000" b="1">
                <a:latin typeface="Times New Roman" pitchFamily="18" charset="0"/>
              </a:rPr>
              <a:t>0		30H			0011  0000</a:t>
            </a:r>
          </a:p>
          <a:p>
            <a:pPr lvl="2" eaLnBrk="0" hangingPunct="0"/>
            <a:r>
              <a:rPr kumimoji="1" lang="en-US" altLang="zh-CN" sz="2000" b="1">
                <a:latin typeface="Times New Roman" pitchFamily="18" charset="0"/>
              </a:rPr>
              <a:t>1		31H			0011  0001</a:t>
            </a:r>
          </a:p>
          <a:p>
            <a:pPr lvl="2" eaLnBrk="0" hangingPunct="0"/>
            <a:r>
              <a:rPr kumimoji="1" lang="en-US" altLang="zh-CN" sz="2000" b="1">
                <a:latin typeface="Times New Roman" pitchFamily="18" charset="0"/>
              </a:rPr>
              <a:t>2		32H			0011  0010</a:t>
            </a:r>
          </a:p>
          <a:p>
            <a:pPr lvl="2" eaLnBrk="0" hangingPunct="0"/>
            <a:r>
              <a:rPr kumimoji="1" lang="en-US" altLang="zh-CN" sz="2000" b="1">
                <a:latin typeface="Times New Roman" pitchFamily="18" charset="0"/>
              </a:rPr>
              <a:t>…		…		              …</a:t>
            </a:r>
          </a:p>
          <a:p>
            <a:pPr lvl="2" eaLnBrk="0" hangingPunct="0"/>
            <a:r>
              <a:rPr kumimoji="1" lang="en-US" altLang="zh-CN" sz="2000" b="1">
                <a:latin typeface="Times New Roman" pitchFamily="18" charset="0"/>
              </a:rPr>
              <a:t>9		39H			0011  1001</a:t>
            </a:r>
            <a:endParaRPr kumimoji="1" lang="en-US" altLang="zh-CN" sz="2800" b="1">
              <a:latin typeface="Times New Roman" pitchFamily="18" charset="0"/>
            </a:endParaRPr>
          </a:p>
        </p:txBody>
      </p:sp>
      <p:sp>
        <p:nvSpPr>
          <p:cNvPr id="19459" name="AutoShape 3"/>
          <p:cNvSpPr>
            <a:spLocks noChangeAspect="1" noChangeArrowheads="1"/>
          </p:cNvSpPr>
          <p:nvPr/>
        </p:nvSpPr>
        <p:spPr bwMode="auto">
          <a:xfrm>
            <a:off x="2362200" y="2057400"/>
            <a:ext cx="19812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p>
            <a:endParaRPr lang="zh-CN" altLang="en-US"/>
          </a:p>
        </p:txBody>
      </p:sp>
      <p:sp>
        <p:nvSpPr>
          <p:cNvPr id="19460"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42740E71-A377-4C38-A745-847796A47338}" type="slidenum">
              <a:rPr lang="en-US" altLang="zh-CN" smtClean="0"/>
              <a:pPr eaLnBrk="1" hangingPunct="1"/>
              <a:t>17</a:t>
            </a:fld>
            <a:endParaRPr lang="en-US" altLang="zh-C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685800" y="457200"/>
            <a:ext cx="7924800" cy="264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kumimoji="1" lang="zh-CN" altLang="en-US" sz="2400" b="1">
                <a:latin typeface="Times New Roman" pitchFamily="18" charset="0"/>
              </a:rPr>
              <a:t>例：写出</a:t>
            </a:r>
            <a:r>
              <a:rPr kumimoji="1" lang="en-US" altLang="zh-CN" sz="2400" b="1">
                <a:latin typeface="Times New Roman" pitchFamily="18" charset="0"/>
              </a:rPr>
              <a:t>(3590)</a:t>
            </a:r>
            <a:r>
              <a:rPr kumimoji="1" lang="en-US" altLang="zh-CN" sz="2400" b="1" baseline="-25000">
                <a:latin typeface="Times New Roman" pitchFamily="18" charset="0"/>
              </a:rPr>
              <a:t>10</a:t>
            </a:r>
            <a:r>
              <a:rPr kumimoji="1" lang="zh-CN" altLang="en-US" sz="2400" b="1">
                <a:latin typeface="Times New Roman" pitchFamily="18" charset="0"/>
              </a:rPr>
              <a:t>的压缩</a:t>
            </a:r>
            <a:r>
              <a:rPr kumimoji="1" lang="en-US" altLang="zh-CN" sz="2400" b="1">
                <a:latin typeface="Times New Roman" pitchFamily="18" charset="0"/>
              </a:rPr>
              <a:t>BCD</a:t>
            </a:r>
            <a:r>
              <a:rPr kumimoji="1" lang="zh-CN" altLang="en-US" sz="2400" b="1">
                <a:latin typeface="Times New Roman" pitchFamily="18" charset="0"/>
              </a:rPr>
              <a:t>码和非压缩</a:t>
            </a:r>
            <a:r>
              <a:rPr kumimoji="1" lang="en-US" altLang="zh-CN" sz="2400" b="1">
                <a:latin typeface="Times New Roman" pitchFamily="18" charset="0"/>
              </a:rPr>
              <a:t>BCD</a:t>
            </a:r>
            <a:r>
              <a:rPr kumimoji="1" lang="zh-CN" altLang="en-US" sz="2400" b="1">
                <a:latin typeface="Times New Roman" pitchFamily="18" charset="0"/>
              </a:rPr>
              <a:t>码，并</a:t>
            </a:r>
          </a:p>
          <a:p>
            <a:r>
              <a:rPr kumimoji="1" lang="zh-CN" altLang="en-US" sz="2400" b="1">
                <a:latin typeface="Times New Roman" pitchFamily="18" charset="0"/>
              </a:rPr>
              <a:t>        分别把它们存入数据区</a:t>
            </a:r>
            <a:r>
              <a:rPr kumimoji="1" lang="en-US" altLang="zh-CN" sz="2400" b="1">
                <a:solidFill>
                  <a:srgbClr val="0000FF"/>
                </a:solidFill>
                <a:latin typeface="Times New Roman" pitchFamily="18" charset="0"/>
              </a:rPr>
              <a:t>PAKED</a:t>
            </a:r>
            <a:r>
              <a:rPr kumimoji="1" lang="zh-CN" altLang="en-US" sz="2400" b="1">
                <a:latin typeface="Times New Roman" pitchFamily="18" charset="0"/>
              </a:rPr>
              <a:t>和</a:t>
            </a:r>
            <a:r>
              <a:rPr kumimoji="1" lang="en-US" altLang="zh-CN" sz="2400" b="1">
                <a:solidFill>
                  <a:srgbClr val="FF3300"/>
                </a:solidFill>
                <a:latin typeface="Times New Roman" pitchFamily="18" charset="0"/>
              </a:rPr>
              <a:t>UNPAK</a:t>
            </a:r>
            <a:r>
              <a:rPr kumimoji="1" lang="zh-CN" altLang="en-US" sz="2400" b="1">
                <a:latin typeface="Times New Roman" pitchFamily="18" charset="0"/>
              </a:rPr>
              <a:t>。</a:t>
            </a:r>
          </a:p>
          <a:p>
            <a:endParaRPr kumimoji="1" lang="zh-CN" altLang="en-US" sz="2400" b="1">
              <a:latin typeface="Times New Roman" pitchFamily="18" charset="0"/>
            </a:endParaRPr>
          </a:p>
          <a:p>
            <a:r>
              <a:rPr kumimoji="1" lang="zh-CN" altLang="en-US" sz="2400" b="1">
                <a:solidFill>
                  <a:srgbClr val="0000FF"/>
                </a:solidFill>
                <a:latin typeface="Times New Roman" pitchFamily="18" charset="0"/>
              </a:rPr>
              <a:t>压缩</a:t>
            </a:r>
            <a:r>
              <a:rPr kumimoji="1" lang="en-US" altLang="zh-CN" sz="2400" b="1">
                <a:solidFill>
                  <a:srgbClr val="0000FF"/>
                </a:solidFill>
                <a:latin typeface="Times New Roman" pitchFamily="18" charset="0"/>
              </a:rPr>
              <a:t>BCD</a:t>
            </a:r>
            <a:r>
              <a:rPr kumimoji="1" lang="zh-CN" altLang="en-US" sz="2400" b="1">
                <a:latin typeface="Times New Roman" pitchFamily="18" charset="0"/>
              </a:rPr>
              <a:t>：	</a:t>
            </a:r>
            <a:r>
              <a:rPr kumimoji="1" lang="en-US" altLang="zh-CN" sz="2400" b="1">
                <a:latin typeface="Times New Roman" pitchFamily="18" charset="0"/>
              </a:rPr>
              <a:t>(3590)</a:t>
            </a:r>
            <a:r>
              <a:rPr kumimoji="1" lang="en-US" altLang="zh-CN" sz="2400" b="1" baseline="-25000">
                <a:latin typeface="Times New Roman" pitchFamily="18" charset="0"/>
              </a:rPr>
              <a:t>10</a:t>
            </a:r>
            <a:r>
              <a:rPr kumimoji="1" lang="zh-CN" altLang="en-US" sz="2400" b="1">
                <a:latin typeface="Times New Roman" pitchFamily="18" charset="0"/>
              </a:rPr>
              <a:t>＝</a:t>
            </a:r>
            <a:r>
              <a:rPr kumimoji="1" lang="en-US" altLang="zh-CN" sz="2400" b="1">
                <a:latin typeface="Times New Roman" pitchFamily="18" charset="0"/>
              </a:rPr>
              <a:t>(0011 0101 1001 0000)</a:t>
            </a:r>
            <a:r>
              <a:rPr kumimoji="1" lang="en-US" altLang="zh-CN" sz="2400" b="1" baseline="-25000">
                <a:latin typeface="Times New Roman" pitchFamily="18" charset="0"/>
              </a:rPr>
              <a:t>BCD</a:t>
            </a:r>
          </a:p>
          <a:p>
            <a:endParaRPr kumimoji="1" lang="en-US" altLang="zh-CN" sz="2400" b="1">
              <a:solidFill>
                <a:srgbClr val="FF3300"/>
              </a:solidFill>
              <a:latin typeface="Times New Roman" pitchFamily="18" charset="0"/>
            </a:endParaRPr>
          </a:p>
          <a:p>
            <a:r>
              <a:rPr kumimoji="1" lang="zh-CN" altLang="en-US" sz="2400" b="1">
                <a:solidFill>
                  <a:srgbClr val="FF3300"/>
                </a:solidFill>
                <a:latin typeface="Times New Roman" pitchFamily="18" charset="0"/>
              </a:rPr>
              <a:t>非压缩</a:t>
            </a:r>
            <a:r>
              <a:rPr kumimoji="1" lang="en-US" altLang="zh-CN" sz="2400" b="1">
                <a:solidFill>
                  <a:srgbClr val="FF3300"/>
                </a:solidFill>
                <a:latin typeface="Times New Roman" pitchFamily="18" charset="0"/>
              </a:rPr>
              <a:t>BCD</a:t>
            </a:r>
            <a:r>
              <a:rPr kumimoji="1" lang="zh-CN" altLang="en-US" sz="2400" b="1">
                <a:latin typeface="Times New Roman" pitchFamily="18" charset="0"/>
              </a:rPr>
              <a:t>：</a:t>
            </a:r>
          </a:p>
          <a:p>
            <a:r>
              <a:rPr kumimoji="1" lang="zh-CN" altLang="en-US" sz="2400" b="1">
                <a:latin typeface="Times New Roman" pitchFamily="18" charset="0"/>
              </a:rPr>
              <a:t>      </a:t>
            </a:r>
            <a:r>
              <a:rPr kumimoji="1" lang="en-US" altLang="zh-CN" sz="2400" b="1">
                <a:latin typeface="Times New Roman" pitchFamily="18" charset="0"/>
              </a:rPr>
              <a:t>(3590)</a:t>
            </a:r>
            <a:r>
              <a:rPr kumimoji="1" lang="en-US" altLang="zh-CN" sz="2400" b="1" baseline="-25000">
                <a:latin typeface="Times New Roman" pitchFamily="18" charset="0"/>
              </a:rPr>
              <a:t>10</a:t>
            </a:r>
            <a:r>
              <a:rPr kumimoji="1" lang="zh-CN" altLang="en-US" sz="2400" b="1">
                <a:latin typeface="Times New Roman" pitchFamily="18" charset="0"/>
              </a:rPr>
              <a:t>＝</a:t>
            </a:r>
            <a:r>
              <a:rPr kumimoji="1" lang="en-US" altLang="zh-CN" sz="2400" b="1">
                <a:latin typeface="Times New Roman" pitchFamily="18" charset="0"/>
              </a:rPr>
              <a:t>(00000011 00000101 00001001 00000000)</a:t>
            </a:r>
            <a:r>
              <a:rPr kumimoji="1" lang="en-US" altLang="zh-CN" sz="2400" b="1" baseline="-25000">
                <a:latin typeface="Times New Roman" pitchFamily="18" charset="0"/>
              </a:rPr>
              <a:t>BCD</a:t>
            </a:r>
            <a:endParaRPr kumimoji="1" lang="en-US" altLang="zh-CN" sz="2400">
              <a:latin typeface="Times New Roman" pitchFamily="18" charset="0"/>
            </a:endParaRPr>
          </a:p>
        </p:txBody>
      </p:sp>
      <p:grpSp>
        <p:nvGrpSpPr>
          <p:cNvPr id="20483" name="Group 3"/>
          <p:cNvGrpSpPr>
            <a:grpSpLocks/>
          </p:cNvGrpSpPr>
          <p:nvPr/>
        </p:nvGrpSpPr>
        <p:grpSpPr bwMode="auto">
          <a:xfrm>
            <a:off x="1447800" y="3581400"/>
            <a:ext cx="5524500" cy="2286000"/>
            <a:chOff x="948" y="2064"/>
            <a:chExt cx="3480" cy="1440"/>
          </a:xfrm>
        </p:grpSpPr>
        <p:grpSp>
          <p:nvGrpSpPr>
            <p:cNvPr id="20485" name="Group 4"/>
            <p:cNvGrpSpPr>
              <a:grpSpLocks/>
            </p:cNvGrpSpPr>
            <p:nvPr/>
          </p:nvGrpSpPr>
          <p:grpSpPr bwMode="auto">
            <a:xfrm>
              <a:off x="948" y="2064"/>
              <a:ext cx="1356" cy="1440"/>
              <a:chOff x="948" y="2064"/>
              <a:chExt cx="1356" cy="1440"/>
            </a:xfrm>
          </p:grpSpPr>
          <p:grpSp>
            <p:nvGrpSpPr>
              <p:cNvPr id="20497" name="Group 5"/>
              <p:cNvGrpSpPr>
                <a:grpSpLocks/>
              </p:cNvGrpSpPr>
              <p:nvPr/>
            </p:nvGrpSpPr>
            <p:grpSpPr bwMode="auto">
              <a:xfrm>
                <a:off x="1680" y="2064"/>
                <a:ext cx="624" cy="1440"/>
                <a:chOff x="1584" y="2448"/>
                <a:chExt cx="624" cy="1440"/>
              </a:xfrm>
            </p:grpSpPr>
            <p:sp>
              <p:nvSpPr>
                <p:cNvPr id="20500" name="Rectangle 6"/>
                <p:cNvSpPr>
                  <a:spLocks noChangeArrowheads="1"/>
                </p:cNvSpPr>
                <p:nvPr/>
              </p:nvSpPr>
              <p:spPr bwMode="auto">
                <a:xfrm>
                  <a:off x="1584" y="2448"/>
                  <a:ext cx="624" cy="288"/>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20501" name="Rectangle 7"/>
                <p:cNvSpPr>
                  <a:spLocks noChangeArrowheads="1"/>
                </p:cNvSpPr>
                <p:nvPr/>
              </p:nvSpPr>
              <p:spPr bwMode="auto">
                <a:xfrm>
                  <a:off x="1584" y="2736"/>
                  <a:ext cx="624" cy="288"/>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20502" name="Rectangle 8"/>
                <p:cNvSpPr>
                  <a:spLocks noChangeArrowheads="1"/>
                </p:cNvSpPr>
                <p:nvPr/>
              </p:nvSpPr>
              <p:spPr bwMode="auto">
                <a:xfrm>
                  <a:off x="1584" y="3024"/>
                  <a:ext cx="624" cy="288"/>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20503" name="Rectangle 9"/>
                <p:cNvSpPr>
                  <a:spLocks noChangeArrowheads="1"/>
                </p:cNvSpPr>
                <p:nvPr/>
              </p:nvSpPr>
              <p:spPr bwMode="auto">
                <a:xfrm>
                  <a:off x="1584" y="3312"/>
                  <a:ext cx="624" cy="288"/>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20504" name="Rectangle 10"/>
                <p:cNvSpPr>
                  <a:spLocks noChangeArrowheads="1"/>
                </p:cNvSpPr>
                <p:nvPr/>
              </p:nvSpPr>
              <p:spPr bwMode="auto">
                <a:xfrm>
                  <a:off x="1584" y="3600"/>
                  <a:ext cx="624" cy="288"/>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grpSp>
          <p:sp>
            <p:nvSpPr>
              <p:cNvPr id="20498" name="Text Box 11"/>
              <p:cNvSpPr txBox="1">
                <a:spLocks noChangeArrowheads="1"/>
              </p:cNvSpPr>
              <p:nvPr/>
            </p:nvSpPr>
            <p:spPr bwMode="auto">
              <a:xfrm>
                <a:off x="948" y="2064"/>
                <a:ext cx="124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en-US" altLang="zh-CN" sz="2000" b="1">
                    <a:solidFill>
                      <a:srgbClr val="0000FF"/>
                    </a:solidFill>
                    <a:latin typeface="Times New Roman" pitchFamily="18" charset="0"/>
                  </a:rPr>
                  <a:t>PAKED</a:t>
                </a:r>
                <a:r>
                  <a:rPr kumimoji="1" lang="en-US" altLang="zh-CN" sz="2000" b="1">
                    <a:latin typeface="Times New Roman" pitchFamily="18" charset="0"/>
                  </a:rPr>
                  <a:t>       90H</a:t>
                </a:r>
                <a:endParaRPr kumimoji="1" lang="en-US" altLang="zh-CN" sz="2400">
                  <a:latin typeface="Times New Roman" pitchFamily="18" charset="0"/>
                </a:endParaRPr>
              </a:p>
            </p:txBody>
          </p:sp>
          <p:sp>
            <p:nvSpPr>
              <p:cNvPr id="20499" name="Text Box 12"/>
              <p:cNvSpPr txBox="1">
                <a:spLocks noChangeArrowheads="1"/>
              </p:cNvSpPr>
              <p:nvPr/>
            </p:nvSpPr>
            <p:spPr bwMode="auto">
              <a:xfrm>
                <a:off x="1776" y="2352"/>
                <a:ext cx="40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en-US" altLang="zh-CN" sz="2000" b="1">
                    <a:latin typeface="Times New Roman" pitchFamily="18" charset="0"/>
                  </a:rPr>
                  <a:t>35H</a:t>
                </a:r>
              </a:p>
            </p:txBody>
          </p:sp>
        </p:grpSp>
        <p:grpSp>
          <p:nvGrpSpPr>
            <p:cNvPr id="20486" name="Group 13"/>
            <p:cNvGrpSpPr>
              <a:grpSpLocks/>
            </p:cNvGrpSpPr>
            <p:nvPr/>
          </p:nvGrpSpPr>
          <p:grpSpPr bwMode="auto">
            <a:xfrm>
              <a:off x="3067" y="2064"/>
              <a:ext cx="1361" cy="1440"/>
              <a:chOff x="3067" y="2064"/>
              <a:chExt cx="1361" cy="1440"/>
            </a:xfrm>
          </p:grpSpPr>
          <p:grpSp>
            <p:nvGrpSpPr>
              <p:cNvPr id="20489" name="Group 14"/>
              <p:cNvGrpSpPr>
                <a:grpSpLocks/>
              </p:cNvGrpSpPr>
              <p:nvPr/>
            </p:nvGrpSpPr>
            <p:grpSpPr bwMode="auto">
              <a:xfrm>
                <a:off x="3804" y="2064"/>
                <a:ext cx="624" cy="1440"/>
                <a:chOff x="1584" y="2448"/>
                <a:chExt cx="624" cy="1440"/>
              </a:xfrm>
            </p:grpSpPr>
            <p:sp>
              <p:nvSpPr>
                <p:cNvPr id="20492" name="Rectangle 15"/>
                <p:cNvSpPr>
                  <a:spLocks noChangeArrowheads="1"/>
                </p:cNvSpPr>
                <p:nvPr/>
              </p:nvSpPr>
              <p:spPr bwMode="auto">
                <a:xfrm>
                  <a:off x="1584" y="2448"/>
                  <a:ext cx="624" cy="288"/>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20493" name="Rectangle 16"/>
                <p:cNvSpPr>
                  <a:spLocks noChangeArrowheads="1"/>
                </p:cNvSpPr>
                <p:nvPr/>
              </p:nvSpPr>
              <p:spPr bwMode="auto">
                <a:xfrm>
                  <a:off x="1584" y="2736"/>
                  <a:ext cx="624" cy="288"/>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20494" name="Rectangle 17"/>
                <p:cNvSpPr>
                  <a:spLocks noChangeArrowheads="1"/>
                </p:cNvSpPr>
                <p:nvPr/>
              </p:nvSpPr>
              <p:spPr bwMode="auto">
                <a:xfrm>
                  <a:off x="1584" y="3024"/>
                  <a:ext cx="624" cy="288"/>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20495" name="Rectangle 18"/>
                <p:cNvSpPr>
                  <a:spLocks noChangeArrowheads="1"/>
                </p:cNvSpPr>
                <p:nvPr/>
              </p:nvSpPr>
              <p:spPr bwMode="auto">
                <a:xfrm>
                  <a:off x="1584" y="3312"/>
                  <a:ext cx="624" cy="288"/>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20496" name="Rectangle 19"/>
                <p:cNvSpPr>
                  <a:spLocks noChangeArrowheads="1"/>
                </p:cNvSpPr>
                <p:nvPr/>
              </p:nvSpPr>
              <p:spPr bwMode="auto">
                <a:xfrm>
                  <a:off x="1584" y="3600"/>
                  <a:ext cx="624" cy="288"/>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grpSp>
          <p:sp>
            <p:nvSpPr>
              <p:cNvPr id="20490" name="Text Box 20"/>
              <p:cNvSpPr txBox="1">
                <a:spLocks noChangeArrowheads="1"/>
              </p:cNvSpPr>
              <p:nvPr/>
            </p:nvSpPr>
            <p:spPr bwMode="auto">
              <a:xfrm>
                <a:off x="3067" y="2064"/>
                <a:ext cx="125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en-US" altLang="zh-CN" sz="2000" b="1">
                    <a:solidFill>
                      <a:srgbClr val="FF3300"/>
                    </a:solidFill>
                    <a:latin typeface="Times New Roman" pitchFamily="18" charset="0"/>
                  </a:rPr>
                  <a:t>UNPAK</a:t>
                </a:r>
                <a:r>
                  <a:rPr kumimoji="1" lang="en-US" altLang="zh-CN" sz="2000" b="1">
                    <a:latin typeface="Times New Roman" pitchFamily="18" charset="0"/>
                  </a:rPr>
                  <a:t>       00H</a:t>
                </a:r>
                <a:endParaRPr kumimoji="1" lang="en-US" altLang="zh-CN" sz="2400">
                  <a:latin typeface="Times New Roman" pitchFamily="18" charset="0"/>
                </a:endParaRPr>
              </a:p>
            </p:txBody>
          </p:sp>
          <p:sp>
            <p:nvSpPr>
              <p:cNvPr id="20491" name="Text Box 21"/>
              <p:cNvSpPr txBox="1">
                <a:spLocks noChangeArrowheads="1"/>
              </p:cNvSpPr>
              <p:nvPr/>
            </p:nvSpPr>
            <p:spPr bwMode="auto">
              <a:xfrm>
                <a:off x="3880" y="2352"/>
                <a:ext cx="4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en-US" altLang="zh-CN" sz="2000" b="1">
                    <a:latin typeface="Times New Roman" pitchFamily="18" charset="0"/>
                  </a:rPr>
                  <a:t> 09H</a:t>
                </a:r>
              </a:p>
            </p:txBody>
          </p:sp>
        </p:grpSp>
        <p:sp>
          <p:nvSpPr>
            <p:cNvPr id="20487" name="Text Box 22"/>
            <p:cNvSpPr txBox="1">
              <a:spLocks noChangeArrowheads="1"/>
            </p:cNvSpPr>
            <p:nvPr/>
          </p:nvSpPr>
          <p:spPr bwMode="auto">
            <a:xfrm>
              <a:off x="3868" y="2688"/>
              <a:ext cx="4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en-US" altLang="zh-CN" sz="2000" b="1">
                  <a:latin typeface="Times New Roman" pitchFamily="18" charset="0"/>
                </a:rPr>
                <a:t> 05H</a:t>
              </a:r>
            </a:p>
          </p:txBody>
        </p:sp>
        <p:sp>
          <p:nvSpPr>
            <p:cNvPr id="20488" name="Text Box 23"/>
            <p:cNvSpPr txBox="1">
              <a:spLocks noChangeArrowheads="1"/>
            </p:cNvSpPr>
            <p:nvPr/>
          </p:nvSpPr>
          <p:spPr bwMode="auto">
            <a:xfrm>
              <a:off x="3868" y="2976"/>
              <a:ext cx="440"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en-US" altLang="zh-CN" sz="2000" b="1">
                  <a:latin typeface="Times New Roman" pitchFamily="18" charset="0"/>
                </a:rPr>
                <a:t> 03H</a:t>
              </a:r>
            </a:p>
          </p:txBody>
        </p:sp>
      </p:grpSp>
      <p:sp>
        <p:nvSpPr>
          <p:cNvPr id="20484"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2E5AADE1-54F2-49D4-9FD8-76AD9A3CBF67}" type="slidenum">
              <a:rPr lang="en-US" altLang="zh-CN" smtClean="0"/>
              <a:pPr eaLnBrk="1" hangingPunct="1"/>
              <a:t>18</a:t>
            </a:fld>
            <a:endParaRPr lang="en-US" altLang="zh-C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914400" y="533400"/>
            <a:ext cx="3292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kumimoji="1" lang="zh-CN" altLang="en-US" sz="2400" b="1">
                <a:solidFill>
                  <a:srgbClr val="0000FF"/>
                </a:solidFill>
                <a:latin typeface="Times New Roman" pitchFamily="18" charset="0"/>
              </a:rPr>
              <a:t>压缩的</a:t>
            </a:r>
            <a:r>
              <a:rPr kumimoji="1" lang="en-US" altLang="zh-CN" sz="2400" b="1">
                <a:solidFill>
                  <a:srgbClr val="0000FF"/>
                </a:solidFill>
                <a:latin typeface="Times New Roman" pitchFamily="18" charset="0"/>
              </a:rPr>
              <a:t>BCD</a:t>
            </a:r>
            <a:r>
              <a:rPr kumimoji="1" lang="zh-CN" altLang="zh-CN" sz="2400" b="1">
                <a:solidFill>
                  <a:srgbClr val="0000FF"/>
                </a:solidFill>
                <a:latin typeface="Times New Roman" pitchFamily="18" charset="0"/>
              </a:rPr>
              <a:t>码</a:t>
            </a:r>
            <a:r>
              <a:rPr kumimoji="1" lang="zh-CN" altLang="en-US" sz="2400" b="1">
                <a:solidFill>
                  <a:srgbClr val="0000FF"/>
                </a:solidFill>
                <a:latin typeface="Times New Roman" pitchFamily="18" charset="0"/>
              </a:rPr>
              <a:t>调整指令</a:t>
            </a:r>
            <a:endParaRPr kumimoji="1" lang="zh-CN" altLang="en-US" sz="2400" b="1">
              <a:latin typeface="Times New Roman" pitchFamily="18" charset="0"/>
            </a:endParaRPr>
          </a:p>
        </p:txBody>
      </p:sp>
      <p:sp>
        <p:nvSpPr>
          <p:cNvPr id="21507" name="Text Box 3"/>
          <p:cNvSpPr txBox="1">
            <a:spLocks noChangeArrowheads="1"/>
          </p:cNvSpPr>
          <p:nvPr/>
        </p:nvSpPr>
        <p:spPr bwMode="auto">
          <a:xfrm>
            <a:off x="685800" y="3348038"/>
            <a:ext cx="4419600" cy="2576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nSpc>
                <a:spcPct val="136000"/>
              </a:lnSpc>
            </a:pPr>
            <a:r>
              <a:rPr kumimoji="1" lang="zh-CN" altLang="en-US" sz="2400" b="1">
                <a:latin typeface="Times New Roman" pitchFamily="18" charset="0"/>
              </a:rPr>
              <a:t>加法的十进制调整指令：</a:t>
            </a:r>
            <a:r>
              <a:rPr kumimoji="1" lang="en-US" altLang="zh-CN" sz="2400" b="1">
                <a:latin typeface="Times New Roman" pitchFamily="18" charset="0"/>
              </a:rPr>
              <a:t>DAA</a:t>
            </a:r>
          </a:p>
          <a:p>
            <a:pPr>
              <a:lnSpc>
                <a:spcPct val="136000"/>
              </a:lnSpc>
            </a:pPr>
            <a:r>
              <a:rPr lang="zh-CN" altLang="en-US" sz="2400" b="1">
                <a:solidFill>
                  <a:srgbClr val="0000FF"/>
                </a:solidFill>
                <a:latin typeface="Times New Roman" pitchFamily="18" charset="0"/>
              </a:rPr>
              <a:t>执行操作：</a:t>
            </a:r>
            <a:r>
              <a:rPr lang="en-US" altLang="zh-CN" sz="2400" b="1">
                <a:solidFill>
                  <a:srgbClr val="0000FF"/>
                </a:solidFill>
                <a:latin typeface="Times New Roman" pitchFamily="18" charset="0"/>
              </a:rPr>
              <a:t>(</a:t>
            </a:r>
            <a:r>
              <a:rPr kumimoji="1" lang="en-US" altLang="zh-CN" sz="2400" b="1">
                <a:solidFill>
                  <a:srgbClr val="0000FF"/>
                </a:solidFill>
                <a:latin typeface="Times New Roman" pitchFamily="18" charset="0"/>
              </a:rPr>
              <a:t>AL) </a:t>
            </a:r>
            <a:r>
              <a:rPr kumimoji="1" lang="en-US" altLang="zh-CN" sz="2400" b="1">
                <a:solidFill>
                  <a:srgbClr val="0000FF"/>
                </a:solidFill>
                <a:latin typeface="Times New Roman" pitchFamily="18" charset="0"/>
                <a:sym typeface="Symbol" pitchFamily="18" charset="2"/>
              </a:rPr>
              <a:t> </a:t>
            </a:r>
            <a:r>
              <a:rPr kumimoji="1" lang="en-US" altLang="zh-CN" sz="2400" b="1">
                <a:solidFill>
                  <a:srgbClr val="0000FF"/>
                </a:solidFill>
                <a:latin typeface="Times New Roman" pitchFamily="18" charset="0"/>
              </a:rPr>
              <a:t>(AL)</a:t>
            </a:r>
            <a:r>
              <a:rPr kumimoji="1" lang="zh-CN" altLang="en-US" sz="2400" b="1" baseline="-25000">
                <a:solidFill>
                  <a:srgbClr val="0000FF"/>
                </a:solidFill>
                <a:latin typeface="Times New Roman" pitchFamily="18" charset="0"/>
              </a:rPr>
              <a:t>压缩</a:t>
            </a:r>
            <a:r>
              <a:rPr kumimoji="1" lang="en-US" altLang="zh-CN" sz="2400" b="1" baseline="-25000">
                <a:solidFill>
                  <a:srgbClr val="0000FF"/>
                </a:solidFill>
                <a:latin typeface="Times New Roman" pitchFamily="18" charset="0"/>
              </a:rPr>
              <a:t>BCD</a:t>
            </a:r>
          </a:p>
          <a:p>
            <a:pPr>
              <a:lnSpc>
                <a:spcPct val="136000"/>
              </a:lnSpc>
            </a:pPr>
            <a:endParaRPr kumimoji="1" lang="en-US" altLang="zh-CN" sz="2400" b="1">
              <a:solidFill>
                <a:srgbClr val="0000FF"/>
              </a:solidFill>
              <a:latin typeface="Times New Roman" pitchFamily="18" charset="0"/>
            </a:endParaRPr>
          </a:p>
          <a:p>
            <a:pPr>
              <a:lnSpc>
                <a:spcPct val="136000"/>
              </a:lnSpc>
            </a:pPr>
            <a:r>
              <a:rPr kumimoji="1" lang="zh-CN" altLang="en-US" sz="2400" b="1">
                <a:latin typeface="Times New Roman" pitchFamily="18" charset="0"/>
              </a:rPr>
              <a:t>减法的十进制调整指令：</a:t>
            </a:r>
            <a:r>
              <a:rPr kumimoji="1" lang="en-US" altLang="zh-CN" sz="2400" b="1">
                <a:latin typeface="Times New Roman" pitchFamily="18" charset="0"/>
              </a:rPr>
              <a:t>DAS</a:t>
            </a:r>
          </a:p>
          <a:p>
            <a:pPr>
              <a:lnSpc>
                <a:spcPct val="136000"/>
              </a:lnSpc>
            </a:pPr>
            <a:r>
              <a:rPr kumimoji="1" lang="zh-CN" altLang="en-US" sz="2400" b="1">
                <a:solidFill>
                  <a:srgbClr val="0000FF"/>
                </a:solidFill>
                <a:latin typeface="Times New Roman" pitchFamily="18" charset="0"/>
              </a:rPr>
              <a:t>执行操作：</a:t>
            </a:r>
            <a:r>
              <a:rPr kumimoji="1" lang="en-US" altLang="zh-CN" sz="2400" b="1">
                <a:solidFill>
                  <a:srgbClr val="0000FF"/>
                </a:solidFill>
                <a:latin typeface="Times New Roman" pitchFamily="18" charset="0"/>
              </a:rPr>
              <a:t>(AL) </a:t>
            </a:r>
            <a:r>
              <a:rPr kumimoji="1" lang="en-US" altLang="zh-CN" sz="2400" b="1">
                <a:solidFill>
                  <a:srgbClr val="0000FF"/>
                </a:solidFill>
                <a:latin typeface="Times New Roman" pitchFamily="18" charset="0"/>
                <a:sym typeface="Symbol" pitchFamily="18" charset="2"/>
              </a:rPr>
              <a:t> </a:t>
            </a:r>
            <a:r>
              <a:rPr kumimoji="1" lang="en-US" altLang="zh-CN" sz="2400" b="1">
                <a:solidFill>
                  <a:srgbClr val="0000FF"/>
                </a:solidFill>
                <a:latin typeface="Times New Roman" pitchFamily="18" charset="0"/>
              </a:rPr>
              <a:t>(AL)</a:t>
            </a:r>
            <a:r>
              <a:rPr kumimoji="1" lang="zh-CN" altLang="en-US" sz="2400" b="1" baseline="-25000">
                <a:solidFill>
                  <a:srgbClr val="0000FF"/>
                </a:solidFill>
                <a:latin typeface="Times New Roman" pitchFamily="18" charset="0"/>
              </a:rPr>
              <a:t>压缩</a:t>
            </a:r>
            <a:r>
              <a:rPr kumimoji="1" lang="en-US" altLang="zh-CN" sz="2400" b="1" baseline="-25000">
                <a:solidFill>
                  <a:srgbClr val="0000FF"/>
                </a:solidFill>
                <a:latin typeface="Times New Roman" pitchFamily="18" charset="0"/>
              </a:rPr>
              <a:t>BCD</a:t>
            </a:r>
            <a:endParaRPr kumimoji="1" lang="en-US" altLang="zh-CN" sz="2400" b="1">
              <a:latin typeface="Times New Roman" pitchFamily="18" charset="0"/>
            </a:endParaRPr>
          </a:p>
        </p:txBody>
      </p:sp>
      <p:sp>
        <p:nvSpPr>
          <p:cNvPr id="21508" name="Text Box 4"/>
          <p:cNvSpPr txBox="1">
            <a:spLocks noChangeArrowheads="1"/>
          </p:cNvSpPr>
          <p:nvPr/>
        </p:nvSpPr>
        <p:spPr bwMode="auto">
          <a:xfrm>
            <a:off x="3890963" y="1052513"/>
            <a:ext cx="366395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en-US" altLang="zh-CN" sz="2200" b="1">
                <a:latin typeface="Times New Roman" pitchFamily="18" charset="0"/>
              </a:rPr>
              <a:t>19     </a:t>
            </a:r>
            <a:r>
              <a:rPr kumimoji="1" lang="zh-CN" altLang="en-US" sz="2200" b="1">
                <a:latin typeface="Times New Roman" pitchFamily="18" charset="0"/>
              </a:rPr>
              <a:t>压缩</a:t>
            </a:r>
            <a:r>
              <a:rPr kumimoji="1" lang="en-US" altLang="zh-CN" sz="2200" b="1">
                <a:latin typeface="Times New Roman" pitchFamily="18" charset="0"/>
              </a:rPr>
              <a:t>BCD:     0001  1001</a:t>
            </a:r>
            <a:endParaRPr kumimoji="1" lang="en-US" altLang="zh-CN" sz="2400" b="1">
              <a:latin typeface="Times New Roman" pitchFamily="18" charset="0"/>
            </a:endParaRPr>
          </a:p>
        </p:txBody>
      </p:sp>
      <p:sp>
        <p:nvSpPr>
          <p:cNvPr id="21509" name="Text Box 5"/>
          <p:cNvSpPr txBox="1">
            <a:spLocks noChangeArrowheads="1"/>
          </p:cNvSpPr>
          <p:nvPr/>
        </p:nvSpPr>
        <p:spPr bwMode="auto">
          <a:xfrm>
            <a:off x="2971800" y="1371600"/>
            <a:ext cx="49530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200" b="1">
                <a:latin typeface="Times New Roman" pitchFamily="18" charset="0"/>
              </a:rPr>
              <a:t>         +  08                       +  0000  1000</a:t>
            </a:r>
            <a:endParaRPr kumimoji="1" lang="en-US" altLang="zh-CN" sz="2400" b="1">
              <a:latin typeface="Times New Roman" pitchFamily="18" charset="0"/>
            </a:endParaRPr>
          </a:p>
        </p:txBody>
      </p:sp>
      <p:sp>
        <p:nvSpPr>
          <p:cNvPr id="21510" name="Line 6"/>
          <p:cNvSpPr>
            <a:spLocks noChangeShapeType="1"/>
          </p:cNvSpPr>
          <p:nvPr/>
        </p:nvSpPr>
        <p:spPr bwMode="auto">
          <a:xfrm>
            <a:off x="3505200" y="1752600"/>
            <a:ext cx="914400"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1511" name="Line 7"/>
          <p:cNvSpPr>
            <a:spLocks noChangeShapeType="1"/>
          </p:cNvSpPr>
          <p:nvPr/>
        </p:nvSpPr>
        <p:spPr bwMode="auto">
          <a:xfrm>
            <a:off x="5867400" y="1752600"/>
            <a:ext cx="1676400" cy="0"/>
          </a:xfrm>
          <a:prstGeom prst="line">
            <a:avLst/>
          </a:prstGeom>
          <a:noFill/>
          <a:ln w="12700" cap="sq">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1512" name="Text Box 8"/>
          <p:cNvSpPr txBox="1">
            <a:spLocks noChangeArrowheads="1"/>
          </p:cNvSpPr>
          <p:nvPr/>
        </p:nvSpPr>
        <p:spPr bwMode="auto">
          <a:xfrm>
            <a:off x="3352800" y="1752600"/>
            <a:ext cx="53340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200" b="1">
                <a:latin typeface="Times New Roman" pitchFamily="18" charset="0"/>
              </a:rPr>
              <a:t>        27                           </a:t>
            </a:r>
            <a:r>
              <a:rPr kumimoji="1" lang="en-US" altLang="zh-CN" sz="2200" b="1">
                <a:solidFill>
                  <a:srgbClr val="FF3300"/>
                </a:solidFill>
                <a:latin typeface="Times New Roman" pitchFamily="18" charset="0"/>
              </a:rPr>
              <a:t>0010   0001  </a:t>
            </a:r>
            <a:r>
              <a:rPr kumimoji="1" lang="en-US" altLang="zh-CN" sz="2200" b="1">
                <a:latin typeface="Times New Roman" pitchFamily="18" charset="0"/>
              </a:rPr>
              <a:t>+  110</a:t>
            </a:r>
            <a:endParaRPr kumimoji="1" lang="en-US" altLang="zh-CN" sz="2400" b="1">
              <a:latin typeface="Times New Roman" pitchFamily="18" charset="0"/>
            </a:endParaRPr>
          </a:p>
        </p:txBody>
      </p:sp>
      <p:sp>
        <p:nvSpPr>
          <p:cNvPr id="21513" name="Text Box 9"/>
          <p:cNvSpPr txBox="1">
            <a:spLocks noChangeArrowheads="1"/>
          </p:cNvSpPr>
          <p:nvPr/>
        </p:nvSpPr>
        <p:spPr bwMode="auto">
          <a:xfrm>
            <a:off x="3048000" y="2209800"/>
            <a:ext cx="49530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200" b="1">
                <a:latin typeface="Times New Roman" pitchFamily="18" charset="0"/>
              </a:rPr>
              <a:t>    </a:t>
            </a:r>
            <a:r>
              <a:rPr kumimoji="1" lang="en-US" altLang="zh-CN" sz="2200" b="1">
                <a:solidFill>
                  <a:srgbClr val="0000FF"/>
                </a:solidFill>
                <a:latin typeface="Times New Roman" pitchFamily="18" charset="0"/>
              </a:rPr>
              <a:t>(0010  0111)</a:t>
            </a:r>
            <a:r>
              <a:rPr kumimoji="1" lang="en-US" altLang="zh-CN" sz="2200" b="1" baseline="-25000">
                <a:solidFill>
                  <a:srgbClr val="0000FF"/>
                </a:solidFill>
                <a:latin typeface="Times New Roman" pitchFamily="18" charset="0"/>
              </a:rPr>
              <a:t>BCD</a:t>
            </a:r>
            <a:r>
              <a:rPr kumimoji="1" lang="en-US" altLang="zh-CN" sz="2200" b="1" baseline="-25000">
                <a:latin typeface="Times New Roman" pitchFamily="18" charset="0"/>
              </a:rPr>
              <a:t>                              </a:t>
            </a:r>
            <a:endParaRPr kumimoji="1" lang="en-US" altLang="zh-CN" sz="2400" b="1">
              <a:latin typeface="Times New Roman" pitchFamily="18" charset="0"/>
            </a:endParaRPr>
          </a:p>
        </p:txBody>
      </p:sp>
      <p:sp>
        <p:nvSpPr>
          <p:cNvPr id="21514" name="Rectangle 10"/>
          <p:cNvSpPr>
            <a:spLocks noChangeArrowheads="1"/>
          </p:cNvSpPr>
          <p:nvPr/>
        </p:nvSpPr>
        <p:spPr bwMode="auto">
          <a:xfrm>
            <a:off x="6019800" y="1828800"/>
            <a:ext cx="2438400" cy="304800"/>
          </a:xfrm>
          <a:prstGeom prst="rect">
            <a:avLst/>
          </a:prstGeom>
          <a:noFill/>
          <a:ln w="12700">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21515" name="Line 11"/>
          <p:cNvSpPr>
            <a:spLocks noChangeShapeType="1"/>
          </p:cNvSpPr>
          <p:nvPr/>
        </p:nvSpPr>
        <p:spPr bwMode="auto">
          <a:xfrm flipH="1">
            <a:off x="5334000" y="2209800"/>
            <a:ext cx="1295400" cy="228600"/>
          </a:xfrm>
          <a:prstGeom prst="line">
            <a:avLst/>
          </a:prstGeom>
          <a:noFill/>
          <a:ln w="12700" cap="sq">
            <a:solidFill>
              <a:schemeClr val="tx1"/>
            </a:solidFill>
            <a:round/>
            <a:headEnd/>
            <a:tailEnd type="triangle" w="lg"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1516" name="Text Box 12"/>
          <p:cNvSpPr txBox="1">
            <a:spLocks noChangeArrowheads="1"/>
          </p:cNvSpPr>
          <p:nvPr/>
        </p:nvSpPr>
        <p:spPr bwMode="auto">
          <a:xfrm>
            <a:off x="6881813" y="2278063"/>
            <a:ext cx="7953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en-US" altLang="zh-CN" sz="2000" b="1">
                <a:solidFill>
                  <a:srgbClr val="FF3300"/>
                </a:solidFill>
                <a:latin typeface="Times New Roman" pitchFamily="18" charset="0"/>
              </a:rPr>
              <a:t>AF=1</a:t>
            </a:r>
            <a:endParaRPr kumimoji="1" lang="en-US" altLang="zh-CN" sz="2400">
              <a:latin typeface="Times New Roman" pitchFamily="18" charset="0"/>
            </a:endParaRPr>
          </a:p>
        </p:txBody>
      </p:sp>
      <p:sp>
        <p:nvSpPr>
          <p:cNvPr id="21517" name="Line 13"/>
          <p:cNvSpPr>
            <a:spLocks noChangeShapeType="1"/>
          </p:cNvSpPr>
          <p:nvPr/>
        </p:nvSpPr>
        <p:spPr bwMode="auto">
          <a:xfrm flipH="1" flipV="1">
            <a:off x="6781800" y="1981200"/>
            <a:ext cx="152400" cy="457200"/>
          </a:xfrm>
          <a:prstGeom prst="line">
            <a:avLst/>
          </a:prstGeom>
          <a:noFill/>
          <a:ln w="12700" cap="sq">
            <a:solidFill>
              <a:schemeClr val="folHlink"/>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21518" name="Text Box 14"/>
          <p:cNvSpPr txBox="1">
            <a:spLocks noChangeArrowheads="1"/>
          </p:cNvSpPr>
          <p:nvPr/>
        </p:nvSpPr>
        <p:spPr bwMode="auto">
          <a:xfrm>
            <a:off x="927100" y="1562100"/>
            <a:ext cx="203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anchor="ct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spcBef>
                <a:spcPct val="50000"/>
              </a:spcBef>
            </a:pPr>
            <a:r>
              <a:rPr kumimoji="1" lang="zh-CN" altLang="en-US" sz="2400" b="1">
                <a:latin typeface="Times New Roman" pitchFamily="18" charset="0"/>
              </a:rPr>
              <a:t>问题的提出：</a:t>
            </a:r>
            <a:endParaRPr kumimoji="1" lang="zh-CN" altLang="en-US" sz="2400">
              <a:latin typeface="Times New Roman" pitchFamily="18" charset="0"/>
            </a:endParaRPr>
          </a:p>
        </p:txBody>
      </p:sp>
      <p:sp>
        <p:nvSpPr>
          <p:cNvPr id="21519" name="Rectangle 15"/>
          <p:cNvSpPr>
            <a:spLocks noChangeArrowheads="1"/>
          </p:cNvSpPr>
          <p:nvPr/>
        </p:nvSpPr>
        <p:spPr bwMode="auto">
          <a:xfrm>
            <a:off x="4953000" y="3703638"/>
            <a:ext cx="3994150"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anchor="ctr">
            <a:spAutoFit/>
          </a:bodyPr>
          <a:lstStyle/>
          <a:p>
            <a:pPr eaLnBrk="0" hangingPunct="0"/>
            <a:r>
              <a:rPr kumimoji="1" lang="en-US" altLang="zh-CN" sz="2400" b="1">
                <a:solidFill>
                  <a:srgbClr val="FF3300"/>
                </a:solidFill>
                <a:latin typeface="Times New Roman" pitchFamily="18" charset="0"/>
                <a:ea typeface="楷体_GB2312" pitchFamily="49" charset="-122"/>
              </a:rPr>
              <a:t> </a:t>
            </a:r>
            <a:r>
              <a:rPr kumimoji="1" lang="zh-CN" altLang="en-US" sz="2400" b="1">
                <a:solidFill>
                  <a:srgbClr val="FF3300"/>
                </a:solidFill>
                <a:latin typeface="Times New Roman" pitchFamily="18" charset="0"/>
                <a:ea typeface="楷体_GB2312" pitchFamily="49" charset="-122"/>
              </a:rPr>
              <a:t>注意</a:t>
            </a:r>
            <a:r>
              <a:rPr kumimoji="1" lang="en-US" altLang="zh-CN" sz="2400" b="1">
                <a:solidFill>
                  <a:srgbClr val="FF3300"/>
                </a:solidFill>
                <a:latin typeface="Times New Roman" pitchFamily="18" charset="0"/>
                <a:ea typeface="楷体_GB2312" pitchFamily="49" charset="-122"/>
              </a:rPr>
              <a:t>: </a:t>
            </a:r>
          </a:p>
          <a:p>
            <a:pPr eaLnBrk="0" hangingPunct="0"/>
            <a:r>
              <a:rPr kumimoji="1" lang="en-US" altLang="zh-CN" sz="2400" b="1">
                <a:solidFill>
                  <a:srgbClr val="FF3300"/>
                </a:solidFill>
                <a:latin typeface="Times New Roman" pitchFamily="18" charset="0"/>
                <a:ea typeface="楷体_GB2312" pitchFamily="49" charset="-122"/>
              </a:rPr>
              <a:t>  </a:t>
            </a:r>
            <a:r>
              <a:rPr kumimoji="1" lang="en-US" altLang="zh-CN" sz="2400" b="1">
                <a:solidFill>
                  <a:schemeClr val="folHlink"/>
                </a:solidFill>
                <a:latin typeface="Times New Roman" pitchFamily="18" charset="0"/>
                <a:ea typeface="楷体_GB2312" pitchFamily="49" charset="-122"/>
                <a:sym typeface="Symbol" pitchFamily="18" charset="2"/>
              </a:rPr>
              <a:t>  </a:t>
            </a:r>
          </a:p>
          <a:p>
            <a:pPr eaLnBrk="0" hangingPunct="0"/>
            <a:r>
              <a:rPr kumimoji="1" lang="en-US" altLang="zh-CN" sz="2400" b="1">
                <a:solidFill>
                  <a:schemeClr val="folHlink"/>
                </a:solidFill>
                <a:latin typeface="Times New Roman" pitchFamily="18" charset="0"/>
                <a:ea typeface="楷体_GB2312" pitchFamily="49" charset="-122"/>
                <a:sym typeface="Symbol" pitchFamily="18" charset="2"/>
              </a:rPr>
              <a:t>  *</a:t>
            </a:r>
            <a:r>
              <a:rPr kumimoji="1" lang="en-US" altLang="zh-CN" sz="2400" b="1">
                <a:latin typeface="Times New Roman" pitchFamily="18" charset="0"/>
                <a:ea typeface="楷体_GB2312" pitchFamily="49" charset="-122"/>
                <a:sym typeface="Symbol" pitchFamily="18" charset="2"/>
              </a:rPr>
              <a:t>  </a:t>
            </a:r>
            <a:r>
              <a:rPr kumimoji="1" lang="zh-CN" altLang="en-US" sz="2400" b="1">
                <a:latin typeface="Times New Roman" pitchFamily="18" charset="0"/>
                <a:ea typeface="楷体_GB2312" pitchFamily="49" charset="-122"/>
                <a:sym typeface="Symbol" pitchFamily="18" charset="2"/>
              </a:rPr>
              <a:t>隐含的操作寄存器为</a:t>
            </a:r>
            <a:r>
              <a:rPr kumimoji="1" lang="en-US" altLang="zh-CN" sz="2400" b="1">
                <a:latin typeface="Times New Roman" pitchFamily="18" charset="0"/>
                <a:ea typeface="楷体_GB2312" pitchFamily="49" charset="-122"/>
                <a:sym typeface="Symbol" pitchFamily="18" charset="2"/>
              </a:rPr>
              <a:t>AL</a:t>
            </a:r>
          </a:p>
          <a:p>
            <a:pPr eaLnBrk="0" hangingPunct="0"/>
            <a:r>
              <a:rPr kumimoji="1" lang="en-US" altLang="zh-CN" sz="2400" b="1">
                <a:solidFill>
                  <a:schemeClr val="folHlink"/>
                </a:solidFill>
                <a:latin typeface="Times New Roman" pitchFamily="18" charset="0"/>
                <a:ea typeface="楷体_GB2312" pitchFamily="49" charset="-122"/>
                <a:sym typeface="Symbol" pitchFamily="18" charset="2"/>
              </a:rPr>
              <a:t>  *</a:t>
            </a:r>
            <a:r>
              <a:rPr kumimoji="1" lang="en-US" altLang="zh-CN" sz="2400" b="1">
                <a:latin typeface="Times New Roman" pitchFamily="18" charset="0"/>
                <a:ea typeface="楷体_GB2312" pitchFamily="49" charset="-122"/>
                <a:sym typeface="Symbol" pitchFamily="18" charset="2"/>
              </a:rPr>
              <a:t>  </a:t>
            </a:r>
            <a:r>
              <a:rPr kumimoji="1" lang="zh-CN" altLang="en-US" sz="2400" b="1">
                <a:latin typeface="Times New Roman" pitchFamily="18" charset="0"/>
                <a:ea typeface="楷体_GB2312" pitchFamily="49" charset="-122"/>
                <a:sym typeface="Symbol" pitchFamily="18" charset="2"/>
              </a:rPr>
              <a:t>紧接在加减指令之后使用</a:t>
            </a:r>
          </a:p>
          <a:p>
            <a:pPr eaLnBrk="0" hangingPunct="0"/>
            <a:r>
              <a:rPr kumimoji="1" lang="zh-CN" altLang="en-US" sz="2400" b="1">
                <a:solidFill>
                  <a:schemeClr val="folHlink"/>
                </a:solidFill>
                <a:latin typeface="Times New Roman" pitchFamily="18" charset="0"/>
                <a:ea typeface="楷体_GB2312" pitchFamily="49" charset="-122"/>
                <a:sym typeface="Symbol" pitchFamily="18" charset="2"/>
              </a:rPr>
              <a:t>  *</a:t>
            </a:r>
            <a:r>
              <a:rPr kumimoji="1" lang="zh-CN" altLang="en-US" sz="2400" b="1">
                <a:latin typeface="Times New Roman" pitchFamily="18" charset="0"/>
                <a:ea typeface="楷体_GB2312" pitchFamily="49" charset="-122"/>
                <a:sym typeface="Symbol" pitchFamily="18" charset="2"/>
              </a:rPr>
              <a:t>  影响</a:t>
            </a:r>
            <a:r>
              <a:rPr kumimoji="1" lang="zh-CN" altLang="zh-CN" sz="2400" b="1">
                <a:latin typeface="Times New Roman" pitchFamily="18" charset="0"/>
                <a:ea typeface="楷体_GB2312" pitchFamily="49" charset="-122"/>
                <a:sym typeface="Symbol" pitchFamily="18" charset="2"/>
              </a:rPr>
              <a:t>条件标志位</a:t>
            </a:r>
          </a:p>
          <a:p>
            <a:pPr eaLnBrk="0" hangingPunct="0"/>
            <a:r>
              <a:rPr kumimoji="1" lang="zh-CN" altLang="zh-CN" sz="2400" b="1">
                <a:latin typeface="Times New Roman" pitchFamily="18" charset="0"/>
                <a:ea typeface="楷体_GB2312" pitchFamily="49" charset="-122"/>
                <a:sym typeface="Symbol" pitchFamily="18" charset="2"/>
              </a:rPr>
              <a:t>     （对</a:t>
            </a:r>
            <a:r>
              <a:rPr kumimoji="1" lang="en-US" altLang="zh-CN" sz="2400" b="1">
                <a:latin typeface="Times New Roman" pitchFamily="18" charset="0"/>
                <a:ea typeface="楷体_GB2312" pitchFamily="49" charset="-122"/>
                <a:sym typeface="Symbol" pitchFamily="18" charset="2"/>
              </a:rPr>
              <a:t>OF</a:t>
            </a:r>
            <a:r>
              <a:rPr kumimoji="1" lang="zh-CN" altLang="zh-CN" sz="2400" b="1">
                <a:solidFill>
                  <a:srgbClr val="9900CC"/>
                </a:solidFill>
                <a:latin typeface="Times New Roman" pitchFamily="18" charset="0"/>
                <a:ea typeface="楷体_GB2312" pitchFamily="49" charset="-122"/>
                <a:sym typeface="Symbol" pitchFamily="18" charset="2"/>
              </a:rPr>
              <a:t>无定义</a:t>
            </a:r>
            <a:r>
              <a:rPr kumimoji="1" lang="zh-CN" altLang="zh-CN" sz="2400" b="1">
                <a:latin typeface="Times New Roman" pitchFamily="18" charset="0"/>
                <a:ea typeface="楷体_GB2312" pitchFamily="49" charset="-122"/>
                <a:sym typeface="Symbol" pitchFamily="18" charset="2"/>
              </a:rPr>
              <a:t>）</a:t>
            </a:r>
            <a:endParaRPr kumimoji="1" lang="zh-CN" altLang="en-US" sz="2400" b="1">
              <a:latin typeface="Times New Roman" pitchFamily="18" charset="0"/>
              <a:ea typeface="楷体_GB2312" pitchFamily="49" charset="-122"/>
              <a:sym typeface="Symbol" pitchFamily="18" charset="2"/>
            </a:endParaRPr>
          </a:p>
        </p:txBody>
      </p:sp>
      <p:sp>
        <p:nvSpPr>
          <p:cNvPr id="21520"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C9016B68-FBDC-49D5-A404-DDE7A5A12AF0}" type="slidenum">
              <a:rPr lang="en-US" altLang="zh-CN" smtClean="0"/>
              <a:pPr eaLnBrk="1" hangingPunct="1"/>
              <a:t>19</a:t>
            </a:fld>
            <a:endParaRPr lang="en-US" altLang="zh-C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5"/>
          <p:cNvSpPr>
            <a:spLocks noGrp="1" noRot="1" noChangeArrowheads="1"/>
          </p:cNvSpPr>
          <p:nvPr>
            <p:ph type="title"/>
          </p:nvPr>
        </p:nvSpPr>
        <p:spPr/>
        <p:txBody>
          <a:bodyPr/>
          <a:lstStyle/>
          <a:p>
            <a:pPr eaLnBrk="1" hangingPunct="1"/>
            <a:r>
              <a:rPr lang="en-US" altLang="zh-CN" b="1"/>
              <a:t>3.3  80x86</a:t>
            </a:r>
            <a:r>
              <a:rPr lang="zh-CN" altLang="zh-CN" b="1">
                <a:ea typeface="黑体" pitchFamily="2" charset="-122"/>
              </a:rPr>
              <a:t>的指令系统</a:t>
            </a:r>
            <a:endParaRPr lang="zh-CN" altLang="en-US" b="1">
              <a:ea typeface="黑体" pitchFamily="2" charset="-122"/>
            </a:endParaRPr>
          </a:p>
        </p:txBody>
      </p:sp>
      <p:sp>
        <p:nvSpPr>
          <p:cNvPr id="4099" name="Rectangle 6"/>
          <p:cNvSpPr>
            <a:spLocks noGrp="1" noRot="1" noChangeArrowheads="1"/>
          </p:cNvSpPr>
          <p:nvPr>
            <p:ph type="body" idx="1"/>
          </p:nvPr>
        </p:nvSpPr>
        <p:spPr>
          <a:xfrm>
            <a:off x="301625" y="1600200"/>
            <a:ext cx="8842375" cy="4498975"/>
          </a:xfrm>
        </p:spPr>
        <p:txBody>
          <a:bodyPr/>
          <a:lstStyle/>
          <a:p>
            <a:pPr eaLnBrk="1" hangingPunct="1"/>
            <a:r>
              <a:rPr kumimoji="1" lang="zh-CN" altLang="en-US" sz="2800" b="1"/>
              <a:t>数据传送指令</a:t>
            </a:r>
          </a:p>
          <a:p>
            <a:pPr eaLnBrk="1" hangingPunct="1"/>
            <a:r>
              <a:rPr kumimoji="1" lang="zh-CN" altLang="en-US" sz="2800" b="1">
                <a:solidFill>
                  <a:schemeClr val="hlink"/>
                </a:solidFill>
              </a:rPr>
              <a:t>算术指令</a:t>
            </a:r>
          </a:p>
          <a:p>
            <a:pPr eaLnBrk="1" hangingPunct="1"/>
            <a:r>
              <a:rPr kumimoji="1" lang="zh-CN" altLang="en-US" sz="2800" b="1"/>
              <a:t>逻辑指令</a:t>
            </a:r>
            <a:endParaRPr kumimoji="1" lang="zh-CN" altLang="en-US" sz="2800" b="1">
              <a:hlinkClick r:id="" action="ppaction://noaction"/>
            </a:endParaRPr>
          </a:p>
          <a:p>
            <a:pPr eaLnBrk="1" hangingPunct="1"/>
            <a:r>
              <a:rPr kumimoji="1" lang="zh-CN" altLang="en-US" sz="2800" b="1"/>
              <a:t>串处理指令</a:t>
            </a:r>
          </a:p>
          <a:p>
            <a:pPr eaLnBrk="1" hangingPunct="1"/>
            <a:r>
              <a:rPr kumimoji="1" lang="zh-CN" altLang="en-US" sz="2800" b="1"/>
              <a:t>控制转移指令</a:t>
            </a:r>
          </a:p>
          <a:p>
            <a:pPr eaLnBrk="1" hangingPunct="1"/>
            <a:r>
              <a:rPr kumimoji="1" lang="zh-CN" altLang="en-US" sz="2800" b="1"/>
              <a:t>处理机控制指令</a:t>
            </a:r>
          </a:p>
          <a:p>
            <a:pPr lvl="1" eaLnBrk="1" hangingPunct="1">
              <a:buFont typeface="Wingdings" pitchFamily="2" charset="2"/>
              <a:buNone/>
            </a:pPr>
            <a:r>
              <a:rPr kumimoji="1" lang="zh-CN" altLang="en-US" sz="2400" b="1">
                <a:solidFill>
                  <a:srgbClr val="FF3300"/>
                </a:solidFill>
              </a:rPr>
              <a:t>注意：</a:t>
            </a:r>
            <a:r>
              <a:rPr kumimoji="1" lang="en-US" altLang="zh-CN" sz="2400" b="1"/>
              <a:t>1. </a:t>
            </a:r>
            <a:r>
              <a:rPr kumimoji="1" lang="zh-CN" altLang="en-US" sz="2400" b="1"/>
              <a:t>指令的基本功能</a:t>
            </a:r>
            <a:br>
              <a:rPr kumimoji="1" lang="zh-CN" altLang="en-US" sz="2400" b="1"/>
            </a:br>
            <a:r>
              <a:rPr kumimoji="1" lang="zh-CN" altLang="en-US" sz="2400" b="1"/>
              <a:t>        </a:t>
            </a:r>
            <a:r>
              <a:rPr kumimoji="1" lang="en-US" altLang="zh-CN" sz="2400" b="1"/>
              <a:t>2. </a:t>
            </a:r>
            <a:r>
              <a:rPr kumimoji="1" lang="zh-CN" altLang="en-US" sz="2400" b="1"/>
              <a:t>指令的执行对标志位的影响</a:t>
            </a:r>
            <a:br>
              <a:rPr kumimoji="1" lang="zh-CN" altLang="en-US" sz="2400" b="1"/>
            </a:br>
            <a:r>
              <a:rPr kumimoji="1" lang="zh-CN" altLang="en-US" sz="2400" b="1"/>
              <a:t>        </a:t>
            </a:r>
            <a:r>
              <a:rPr kumimoji="1" lang="en-US" altLang="zh-CN" sz="2400" b="1"/>
              <a:t>3. </a:t>
            </a:r>
            <a:r>
              <a:rPr kumimoji="1" lang="zh-CN" altLang="en-US" sz="2400" b="1"/>
              <a:t>对寻址方式或寄存器使用的限制和隐含使用的情况</a:t>
            </a:r>
          </a:p>
        </p:txBody>
      </p:sp>
      <p:sp>
        <p:nvSpPr>
          <p:cNvPr id="4100"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97CE7F88-0474-4035-922C-21AC584FB751}" type="slidenum">
              <a:rPr lang="en-US" altLang="zh-CN" smtClean="0"/>
              <a:pPr eaLnBrk="1" hangingPunct="1"/>
              <a:t>2</a:t>
            </a:fld>
            <a:endParaRPr lang="en-US" altLang="zh-CN"/>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ext Box 2"/>
          <p:cNvSpPr txBox="1">
            <a:spLocks noChangeArrowheads="1"/>
          </p:cNvSpPr>
          <p:nvPr/>
        </p:nvSpPr>
        <p:spPr bwMode="auto">
          <a:xfrm>
            <a:off x="1066800" y="838200"/>
            <a:ext cx="7616825" cy="513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kumimoji="1" lang="zh-CN" altLang="en-US" sz="2400" b="1">
                <a:solidFill>
                  <a:srgbClr val="0000FF"/>
                </a:solidFill>
                <a:latin typeface="Times New Roman" pitchFamily="18" charset="0"/>
              </a:rPr>
              <a:t>调整方法：</a:t>
            </a:r>
          </a:p>
          <a:p>
            <a:endParaRPr kumimoji="1" lang="zh-CN" altLang="en-US" sz="2400" b="1">
              <a:solidFill>
                <a:srgbClr val="0000FF"/>
              </a:solidFill>
              <a:latin typeface="Times New Roman" pitchFamily="18" charset="0"/>
            </a:endParaRPr>
          </a:p>
          <a:p>
            <a:r>
              <a:rPr kumimoji="1" lang="en-US" altLang="zh-CN" sz="2400" b="1">
                <a:solidFill>
                  <a:srgbClr val="0000FF"/>
                </a:solidFill>
                <a:latin typeface="Times New Roman" pitchFamily="18" charset="0"/>
              </a:rPr>
              <a:t>AF</a:t>
            </a:r>
            <a:r>
              <a:rPr kumimoji="1" lang="zh-CN" altLang="en-US" sz="2400" b="1">
                <a:solidFill>
                  <a:srgbClr val="0000FF"/>
                </a:solidFill>
                <a:latin typeface="Times New Roman" pitchFamily="18" charset="0"/>
              </a:rPr>
              <a:t>＝</a:t>
            </a:r>
            <a:r>
              <a:rPr kumimoji="1" lang="en-US" altLang="zh-CN" sz="2400" b="1">
                <a:solidFill>
                  <a:srgbClr val="0000FF"/>
                </a:solidFill>
                <a:latin typeface="Times New Roman" pitchFamily="18" charset="0"/>
              </a:rPr>
              <a:t>1</a:t>
            </a:r>
            <a:r>
              <a:rPr kumimoji="1" lang="zh-CN" altLang="en-US" sz="2400" b="1">
                <a:solidFill>
                  <a:srgbClr val="0000FF"/>
                </a:solidFill>
                <a:latin typeface="Times New Roman" pitchFamily="18" charset="0"/>
              </a:rPr>
              <a:t>或</a:t>
            </a:r>
            <a:r>
              <a:rPr kumimoji="1" lang="en-US" altLang="zh-CN" sz="2400" b="1">
                <a:solidFill>
                  <a:srgbClr val="0000FF"/>
                </a:solidFill>
                <a:latin typeface="Times New Roman" pitchFamily="18" charset="0"/>
              </a:rPr>
              <a:t>(AL)</a:t>
            </a:r>
            <a:r>
              <a:rPr kumimoji="1" lang="en-US" altLang="zh-CN" sz="2400" b="1" baseline="-25000">
                <a:solidFill>
                  <a:srgbClr val="0000FF"/>
                </a:solidFill>
                <a:latin typeface="Times New Roman" pitchFamily="18" charset="0"/>
              </a:rPr>
              <a:t>0~3</a:t>
            </a:r>
            <a:r>
              <a:rPr kumimoji="1" lang="zh-CN" altLang="en-US" sz="2400" b="1">
                <a:solidFill>
                  <a:srgbClr val="0000FF"/>
                </a:solidFill>
                <a:latin typeface="Times New Roman" pitchFamily="18" charset="0"/>
              </a:rPr>
              <a:t>＝</a:t>
            </a:r>
            <a:r>
              <a:rPr kumimoji="1" lang="en-US" altLang="zh-CN" sz="2400" b="1">
                <a:solidFill>
                  <a:srgbClr val="0000FF"/>
                </a:solidFill>
                <a:latin typeface="Times New Roman" pitchFamily="18" charset="0"/>
              </a:rPr>
              <a:t>A~F</a:t>
            </a:r>
            <a:r>
              <a:rPr kumimoji="1" lang="zh-CN" altLang="en-US" sz="2400" b="1">
                <a:solidFill>
                  <a:srgbClr val="0000FF"/>
                </a:solidFill>
                <a:latin typeface="Times New Roman" pitchFamily="18" charset="0"/>
              </a:rPr>
              <a:t>，则</a:t>
            </a:r>
            <a:r>
              <a:rPr kumimoji="1" lang="en-US" altLang="zh-CN" sz="2400" b="1">
                <a:solidFill>
                  <a:srgbClr val="0000FF"/>
                </a:solidFill>
                <a:latin typeface="Times New Roman" pitchFamily="18" charset="0"/>
              </a:rPr>
              <a:t>(AL) </a:t>
            </a:r>
            <a:r>
              <a:rPr kumimoji="1" lang="en-US" altLang="zh-CN" sz="2400" b="1">
                <a:solidFill>
                  <a:srgbClr val="0000FF"/>
                </a:solidFill>
                <a:latin typeface="Times New Roman" pitchFamily="18" charset="0"/>
                <a:sym typeface="Symbol" pitchFamily="18" charset="2"/>
              </a:rPr>
              <a:t> </a:t>
            </a:r>
            <a:r>
              <a:rPr kumimoji="1" lang="en-US" altLang="zh-CN" sz="2400" b="1">
                <a:solidFill>
                  <a:srgbClr val="0000FF"/>
                </a:solidFill>
                <a:latin typeface="Times New Roman" pitchFamily="18" charset="0"/>
              </a:rPr>
              <a:t>(AL) </a:t>
            </a:r>
            <a:r>
              <a:rPr kumimoji="1" lang="en-US" altLang="zh-CN" sz="2400" b="1">
                <a:solidFill>
                  <a:srgbClr val="0000FF"/>
                </a:solidFill>
                <a:latin typeface="Times New Roman" pitchFamily="18" charset="0"/>
                <a:sym typeface="Symbol" pitchFamily="18" charset="2"/>
              </a:rPr>
              <a:t> </a:t>
            </a:r>
            <a:r>
              <a:rPr kumimoji="1" lang="en-US" altLang="zh-CN" sz="2400" b="1">
                <a:solidFill>
                  <a:srgbClr val="0000FF"/>
                </a:solidFill>
                <a:latin typeface="Times New Roman" pitchFamily="18" charset="0"/>
              </a:rPr>
              <a:t>06H</a:t>
            </a:r>
            <a:r>
              <a:rPr kumimoji="1" lang="zh-CN" altLang="en-US" sz="2400" b="1">
                <a:solidFill>
                  <a:srgbClr val="0000FF"/>
                </a:solidFill>
                <a:latin typeface="Times New Roman" pitchFamily="18" charset="0"/>
              </a:rPr>
              <a:t>，</a:t>
            </a:r>
            <a:r>
              <a:rPr kumimoji="1" lang="en-US" altLang="zh-CN" sz="2400" b="1">
                <a:solidFill>
                  <a:srgbClr val="0000FF"/>
                </a:solidFill>
                <a:latin typeface="Times New Roman" pitchFamily="18" charset="0"/>
              </a:rPr>
              <a:t>AF</a:t>
            </a:r>
            <a:r>
              <a:rPr kumimoji="1" lang="zh-CN" altLang="en-US" sz="2400" b="1">
                <a:solidFill>
                  <a:srgbClr val="0000FF"/>
                </a:solidFill>
                <a:latin typeface="Times New Roman" pitchFamily="18" charset="0"/>
              </a:rPr>
              <a:t>＝</a:t>
            </a:r>
            <a:r>
              <a:rPr kumimoji="1" lang="en-US" altLang="zh-CN" sz="2400" b="1">
                <a:solidFill>
                  <a:srgbClr val="0000FF"/>
                </a:solidFill>
                <a:latin typeface="Times New Roman" pitchFamily="18" charset="0"/>
              </a:rPr>
              <a:t>1</a:t>
            </a:r>
          </a:p>
          <a:p>
            <a:r>
              <a:rPr kumimoji="1" lang="en-US" altLang="zh-CN" sz="2400" b="1">
                <a:solidFill>
                  <a:srgbClr val="0000FF"/>
                </a:solidFill>
                <a:latin typeface="Times New Roman" pitchFamily="18" charset="0"/>
              </a:rPr>
              <a:t>CF</a:t>
            </a:r>
            <a:r>
              <a:rPr kumimoji="1" lang="zh-CN" altLang="en-US" sz="2400" b="1">
                <a:solidFill>
                  <a:srgbClr val="0000FF"/>
                </a:solidFill>
                <a:latin typeface="Times New Roman" pitchFamily="18" charset="0"/>
              </a:rPr>
              <a:t>＝</a:t>
            </a:r>
            <a:r>
              <a:rPr kumimoji="1" lang="en-US" altLang="zh-CN" sz="2400" b="1">
                <a:solidFill>
                  <a:srgbClr val="0000FF"/>
                </a:solidFill>
                <a:latin typeface="Times New Roman" pitchFamily="18" charset="0"/>
              </a:rPr>
              <a:t>1</a:t>
            </a:r>
            <a:r>
              <a:rPr kumimoji="1" lang="zh-CN" altLang="en-US" sz="2400" b="1">
                <a:solidFill>
                  <a:srgbClr val="0000FF"/>
                </a:solidFill>
                <a:latin typeface="Times New Roman" pitchFamily="18" charset="0"/>
              </a:rPr>
              <a:t>或</a:t>
            </a:r>
            <a:r>
              <a:rPr kumimoji="1" lang="en-US" altLang="zh-CN" sz="2400" b="1">
                <a:solidFill>
                  <a:srgbClr val="0000FF"/>
                </a:solidFill>
                <a:latin typeface="Times New Roman" pitchFamily="18" charset="0"/>
              </a:rPr>
              <a:t>(AL)</a:t>
            </a:r>
            <a:r>
              <a:rPr kumimoji="1" lang="en-US" altLang="zh-CN" sz="2400" b="1" baseline="-25000">
                <a:solidFill>
                  <a:srgbClr val="0000FF"/>
                </a:solidFill>
                <a:latin typeface="Times New Roman" pitchFamily="18" charset="0"/>
              </a:rPr>
              <a:t>4~7</a:t>
            </a:r>
            <a:r>
              <a:rPr kumimoji="1" lang="zh-CN" altLang="en-US" sz="2400" b="1">
                <a:solidFill>
                  <a:srgbClr val="0000FF"/>
                </a:solidFill>
                <a:latin typeface="Times New Roman" pitchFamily="18" charset="0"/>
              </a:rPr>
              <a:t>＝</a:t>
            </a:r>
            <a:r>
              <a:rPr kumimoji="1" lang="en-US" altLang="zh-CN" sz="2400" b="1">
                <a:solidFill>
                  <a:srgbClr val="0000FF"/>
                </a:solidFill>
                <a:latin typeface="Times New Roman" pitchFamily="18" charset="0"/>
              </a:rPr>
              <a:t>A~F</a:t>
            </a:r>
            <a:r>
              <a:rPr kumimoji="1" lang="zh-CN" altLang="en-US" sz="2400" b="1">
                <a:solidFill>
                  <a:srgbClr val="0000FF"/>
                </a:solidFill>
                <a:latin typeface="Times New Roman" pitchFamily="18" charset="0"/>
              </a:rPr>
              <a:t>，则</a:t>
            </a:r>
            <a:r>
              <a:rPr kumimoji="1" lang="en-US" altLang="zh-CN" sz="2400" b="1">
                <a:solidFill>
                  <a:srgbClr val="0000FF"/>
                </a:solidFill>
                <a:latin typeface="Times New Roman" pitchFamily="18" charset="0"/>
              </a:rPr>
              <a:t>(AL) </a:t>
            </a:r>
            <a:r>
              <a:rPr kumimoji="1" lang="en-US" altLang="zh-CN" sz="2400" b="1">
                <a:solidFill>
                  <a:srgbClr val="0000FF"/>
                </a:solidFill>
                <a:latin typeface="Times New Roman" pitchFamily="18" charset="0"/>
                <a:sym typeface="Symbol" pitchFamily="18" charset="2"/>
              </a:rPr>
              <a:t> </a:t>
            </a:r>
            <a:r>
              <a:rPr kumimoji="1" lang="en-US" altLang="zh-CN" sz="2400" b="1">
                <a:solidFill>
                  <a:srgbClr val="0000FF"/>
                </a:solidFill>
                <a:latin typeface="Times New Roman" pitchFamily="18" charset="0"/>
              </a:rPr>
              <a:t>(AL) </a:t>
            </a:r>
            <a:r>
              <a:rPr kumimoji="1" lang="en-US" altLang="zh-CN" sz="2400" b="1">
                <a:solidFill>
                  <a:srgbClr val="0000FF"/>
                </a:solidFill>
                <a:latin typeface="Times New Roman" pitchFamily="18" charset="0"/>
                <a:sym typeface="Symbol" pitchFamily="18" charset="2"/>
              </a:rPr>
              <a:t></a:t>
            </a:r>
            <a:r>
              <a:rPr kumimoji="1" lang="en-US" altLang="zh-CN" sz="2400" b="1">
                <a:solidFill>
                  <a:srgbClr val="0000FF"/>
                </a:solidFill>
                <a:latin typeface="Times New Roman" pitchFamily="18" charset="0"/>
              </a:rPr>
              <a:t> 60H</a:t>
            </a:r>
            <a:r>
              <a:rPr kumimoji="1" lang="zh-CN" altLang="en-US" sz="2400" b="1">
                <a:solidFill>
                  <a:srgbClr val="0000FF"/>
                </a:solidFill>
                <a:latin typeface="Times New Roman" pitchFamily="18" charset="0"/>
              </a:rPr>
              <a:t>，</a:t>
            </a:r>
            <a:r>
              <a:rPr kumimoji="1" lang="en-US" altLang="zh-CN" sz="2400" b="1">
                <a:solidFill>
                  <a:srgbClr val="0000FF"/>
                </a:solidFill>
                <a:latin typeface="Times New Roman" pitchFamily="18" charset="0"/>
              </a:rPr>
              <a:t>CF</a:t>
            </a:r>
            <a:r>
              <a:rPr kumimoji="1" lang="zh-CN" altLang="en-US" sz="2400" b="1">
                <a:solidFill>
                  <a:srgbClr val="0000FF"/>
                </a:solidFill>
                <a:latin typeface="Times New Roman" pitchFamily="18" charset="0"/>
              </a:rPr>
              <a:t>＝</a:t>
            </a:r>
            <a:r>
              <a:rPr kumimoji="1" lang="en-US" altLang="zh-CN" sz="2400" b="1">
                <a:solidFill>
                  <a:srgbClr val="0000FF"/>
                </a:solidFill>
                <a:latin typeface="Times New Roman" pitchFamily="18" charset="0"/>
              </a:rPr>
              <a:t>1</a:t>
            </a:r>
          </a:p>
          <a:p>
            <a:r>
              <a:rPr kumimoji="1" lang="en-US" altLang="zh-CN" sz="2400" b="1">
                <a:solidFill>
                  <a:srgbClr val="0000FF"/>
                </a:solidFill>
                <a:latin typeface="Times New Roman" pitchFamily="18" charset="0"/>
              </a:rPr>
              <a:t>                                           ( </a:t>
            </a:r>
            <a:r>
              <a:rPr kumimoji="1" lang="en-US" altLang="zh-CN" sz="2000" b="1">
                <a:solidFill>
                  <a:srgbClr val="0000FF"/>
                </a:solidFill>
                <a:latin typeface="Times New Roman" pitchFamily="18" charset="0"/>
              </a:rPr>
              <a:t>DAA</a:t>
            </a:r>
            <a:r>
              <a:rPr kumimoji="1" lang="zh-CN" altLang="en-US" sz="2000" b="1">
                <a:solidFill>
                  <a:srgbClr val="0000FF"/>
                </a:solidFill>
                <a:latin typeface="Times New Roman" pitchFamily="18" charset="0"/>
              </a:rPr>
              <a:t>做‘</a:t>
            </a:r>
            <a:r>
              <a:rPr kumimoji="1" lang="en-US" altLang="zh-CN" sz="2000" b="1">
                <a:solidFill>
                  <a:srgbClr val="0000FF"/>
                </a:solidFill>
                <a:latin typeface="Times New Roman" pitchFamily="18" charset="0"/>
              </a:rPr>
              <a:t>+’,  DAS</a:t>
            </a:r>
            <a:r>
              <a:rPr kumimoji="1" lang="zh-CN" altLang="en-US" sz="2000" b="1">
                <a:solidFill>
                  <a:srgbClr val="0000FF"/>
                </a:solidFill>
                <a:latin typeface="Times New Roman" pitchFamily="18" charset="0"/>
              </a:rPr>
              <a:t>做‘</a:t>
            </a:r>
            <a:r>
              <a:rPr kumimoji="1" lang="en-US" altLang="zh-CN" sz="2000" b="1">
                <a:solidFill>
                  <a:srgbClr val="0000FF"/>
                </a:solidFill>
                <a:latin typeface="Times New Roman" pitchFamily="18" charset="0"/>
              </a:rPr>
              <a:t>-’</a:t>
            </a:r>
            <a:r>
              <a:rPr kumimoji="1" lang="en-US" altLang="zh-CN" sz="2400" b="1">
                <a:solidFill>
                  <a:srgbClr val="0000FF"/>
                </a:solidFill>
                <a:latin typeface="Times New Roman" pitchFamily="18" charset="0"/>
              </a:rPr>
              <a:t> )</a:t>
            </a:r>
            <a:endParaRPr kumimoji="1" lang="en-US" altLang="zh-CN" sz="2400" b="1">
              <a:latin typeface="Times New Roman" pitchFamily="18" charset="0"/>
            </a:endParaRPr>
          </a:p>
          <a:p>
            <a:pPr>
              <a:lnSpc>
                <a:spcPct val="80000"/>
              </a:lnSpc>
            </a:pPr>
            <a:endParaRPr kumimoji="1" lang="en-US" altLang="zh-CN" sz="2400" b="1">
              <a:latin typeface="Times New Roman" pitchFamily="18" charset="0"/>
            </a:endParaRPr>
          </a:p>
          <a:p>
            <a:r>
              <a:rPr kumimoji="1" lang="zh-CN" altLang="en-US" sz="2400" b="1">
                <a:latin typeface="Times New Roman" pitchFamily="18" charset="0"/>
              </a:rPr>
              <a:t>例</a:t>
            </a:r>
            <a:r>
              <a:rPr kumimoji="1" lang="en-US" altLang="zh-CN" sz="2400" b="1">
                <a:latin typeface="Times New Roman" pitchFamily="18" charset="0"/>
              </a:rPr>
              <a:t>:	DATA      SEGMENT</a:t>
            </a:r>
          </a:p>
          <a:p>
            <a:r>
              <a:rPr kumimoji="1" lang="en-US" altLang="zh-CN" sz="2400" b="1">
                <a:latin typeface="Times New Roman" pitchFamily="18" charset="0"/>
              </a:rPr>
              <a:t>	           </a:t>
            </a:r>
            <a:r>
              <a:rPr kumimoji="1" lang="en-US" altLang="zh-CN" sz="2400" b="1">
                <a:solidFill>
                  <a:srgbClr val="9900CC"/>
                </a:solidFill>
                <a:latin typeface="Times New Roman" pitchFamily="18" charset="0"/>
              </a:rPr>
              <a:t>BCD1	 DB	34H, 18H</a:t>
            </a:r>
            <a:r>
              <a:rPr kumimoji="1" lang="en-US" altLang="zh-CN" sz="2400" b="1">
                <a:solidFill>
                  <a:schemeClr val="accent2"/>
                </a:solidFill>
                <a:latin typeface="Times New Roman" pitchFamily="18" charset="0"/>
              </a:rPr>
              <a:t>             </a:t>
            </a:r>
            <a:r>
              <a:rPr kumimoji="1" lang="en-US" altLang="zh-CN" sz="2000" b="1">
                <a:latin typeface="Times New Roman" pitchFamily="18" charset="0"/>
              </a:rPr>
              <a:t>; (1834)</a:t>
            </a:r>
            <a:r>
              <a:rPr kumimoji="1" lang="en-US" altLang="zh-CN" sz="2000" b="1" baseline="-25000">
                <a:latin typeface="Times New Roman" pitchFamily="18" charset="0"/>
              </a:rPr>
              <a:t>BCD</a:t>
            </a:r>
            <a:endParaRPr kumimoji="1" lang="en-US" altLang="zh-CN" sz="2400" b="1">
              <a:solidFill>
                <a:schemeClr val="accent2"/>
              </a:solidFill>
              <a:latin typeface="Times New Roman" pitchFamily="18" charset="0"/>
            </a:endParaRPr>
          </a:p>
          <a:p>
            <a:r>
              <a:rPr kumimoji="1" lang="en-US" altLang="zh-CN" sz="2400" b="1">
                <a:solidFill>
                  <a:schemeClr val="accent2"/>
                </a:solidFill>
                <a:latin typeface="Times New Roman" pitchFamily="18" charset="0"/>
              </a:rPr>
              <a:t>	           </a:t>
            </a:r>
            <a:r>
              <a:rPr kumimoji="1" lang="en-US" altLang="zh-CN" sz="2400" b="1">
                <a:solidFill>
                  <a:srgbClr val="9900CC"/>
                </a:solidFill>
                <a:latin typeface="Times New Roman" pitchFamily="18" charset="0"/>
              </a:rPr>
              <a:t>BCD2	 DB	89H, 27H</a:t>
            </a:r>
            <a:r>
              <a:rPr kumimoji="1" lang="en-US" altLang="zh-CN" sz="2400" b="1">
                <a:solidFill>
                  <a:schemeClr val="accent2"/>
                </a:solidFill>
                <a:latin typeface="Times New Roman" pitchFamily="18" charset="0"/>
              </a:rPr>
              <a:t>             </a:t>
            </a:r>
            <a:r>
              <a:rPr kumimoji="1" lang="en-US" altLang="zh-CN" sz="2000" b="1">
                <a:latin typeface="Times New Roman" pitchFamily="18" charset="0"/>
              </a:rPr>
              <a:t>; (2789)</a:t>
            </a:r>
            <a:r>
              <a:rPr kumimoji="1" lang="en-US" altLang="zh-CN" sz="2000" b="1" baseline="-25000">
                <a:latin typeface="Times New Roman" pitchFamily="18" charset="0"/>
              </a:rPr>
              <a:t>BCD</a:t>
            </a:r>
            <a:endParaRPr kumimoji="1" lang="en-US" altLang="zh-CN" sz="2400" b="1">
              <a:latin typeface="Times New Roman" pitchFamily="18" charset="0"/>
            </a:endParaRPr>
          </a:p>
          <a:p>
            <a:r>
              <a:rPr kumimoji="1" lang="en-US" altLang="zh-CN" sz="2400" b="1">
                <a:solidFill>
                  <a:schemeClr val="accent2"/>
                </a:solidFill>
                <a:latin typeface="Times New Roman" pitchFamily="18" charset="0"/>
              </a:rPr>
              <a:t>	           </a:t>
            </a:r>
            <a:r>
              <a:rPr kumimoji="1" lang="en-US" altLang="zh-CN" sz="2400" b="1">
                <a:solidFill>
                  <a:srgbClr val="9900CC"/>
                </a:solidFill>
                <a:latin typeface="Times New Roman" pitchFamily="18" charset="0"/>
              </a:rPr>
              <a:t>BCD3	 DB	2   DUP  (?)</a:t>
            </a:r>
          </a:p>
          <a:p>
            <a:r>
              <a:rPr kumimoji="1" lang="en-US" altLang="zh-CN" sz="2400" b="1">
                <a:latin typeface="Times New Roman" pitchFamily="18" charset="0"/>
              </a:rPr>
              <a:t>	DATA      ENDS</a:t>
            </a:r>
          </a:p>
          <a:p>
            <a:endParaRPr kumimoji="1" lang="en-US" altLang="zh-CN" sz="2400" b="1">
              <a:latin typeface="Times New Roman" pitchFamily="18" charset="0"/>
            </a:endParaRPr>
          </a:p>
          <a:p>
            <a:r>
              <a:rPr kumimoji="1" lang="en-US" altLang="zh-CN" sz="2400" b="1">
                <a:latin typeface="Times New Roman" pitchFamily="18" charset="0"/>
              </a:rPr>
              <a:t>            (1) BCD3 </a:t>
            </a:r>
            <a:r>
              <a:rPr kumimoji="1" lang="en-US" altLang="zh-CN" sz="2400" b="1">
                <a:latin typeface="Times New Roman" pitchFamily="18" charset="0"/>
                <a:sym typeface="Symbol" pitchFamily="18" charset="2"/>
              </a:rPr>
              <a:t>  </a:t>
            </a:r>
            <a:r>
              <a:rPr kumimoji="1" lang="en-US" altLang="zh-CN" sz="2400" b="1">
                <a:latin typeface="Times New Roman" pitchFamily="18" charset="0"/>
              </a:rPr>
              <a:t>BCD1 + BCD2	</a:t>
            </a:r>
            <a:r>
              <a:rPr kumimoji="1" lang="en-US" altLang="zh-CN" sz="2000" b="1">
                <a:latin typeface="Times New Roman" pitchFamily="18" charset="0"/>
              </a:rPr>
              <a:t>; (</a:t>
            </a:r>
            <a:r>
              <a:rPr kumimoji="1" lang="en-US" altLang="zh-CN" sz="2000" b="1">
                <a:solidFill>
                  <a:srgbClr val="0000FF"/>
                </a:solidFill>
                <a:latin typeface="Times New Roman" pitchFamily="18" charset="0"/>
              </a:rPr>
              <a:t>4623</a:t>
            </a:r>
            <a:r>
              <a:rPr kumimoji="1" lang="en-US" altLang="zh-CN" sz="2000" b="1">
                <a:latin typeface="Times New Roman" pitchFamily="18" charset="0"/>
              </a:rPr>
              <a:t>)</a:t>
            </a:r>
            <a:r>
              <a:rPr kumimoji="1" lang="en-US" altLang="zh-CN" sz="2000" b="1" baseline="-25000">
                <a:latin typeface="Times New Roman" pitchFamily="18" charset="0"/>
              </a:rPr>
              <a:t>BCD</a:t>
            </a:r>
            <a:r>
              <a:rPr kumimoji="1" lang="en-US" altLang="zh-CN" sz="2400" b="1">
                <a:latin typeface="Times New Roman" pitchFamily="18" charset="0"/>
              </a:rPr>
              <a:t> 	</a:t>
            </a:r>
          </a:p>
          <a:p>
            <a:r>
              <a:rPr kumimoji="1" lang="en-US" altLang="zh-CN" sz="2400" b="1">
                <a:latin typeface="Times New Roman" pitchFamily="18" charset="0"/>
              </a:rPr>
              <a:t>            (2) BCD3 </a:t>
            </a:r>
            <a:r>
              <a:rPr kumimoji="1" lang="en-US" altLang="zh-CN" sz="2400" b="1">
                <a:latin typeface="Times New Roman" pitchFamily="18" charset="0"/>
                <a:sym typeface="Symbol" pitchFamily="18" charset="2"/>
              </a:rPr>
              <a:t></a:t>
            </a:r>
            <a:r>
              <a:rPr kumimoji="1" lang="en-US" altLang="zh-CN" sz="2400" b="1">
                <a:latin typeface="Times New Roman" pitchFamily="18" charset="0"/>
              </a:rPr>
              <a:t>  BCD1 - BCD2             </a:t>
            </a:r>
            <a:r>
              <a:rPr kumimoji="1" lang="en-US" altLang="zh-CN" sz="2000" b="1">
                <a:latin typeface="Times New Roman" pitchFamily="18" charset="0"/>
              </a:rPr>
              <a:t>; (</a:t>
            </a:r>
            <a:r>
              <a:rPr kumimoji="1" lang="en-US" altLang="zh-CN" sz="2000" b="1">
                <a:solidFill>
                  <a:srgbClr val="9900CC"/>
                </a:solidFill>
                <a:latin typeface="Times New Roman" pitchFamily="18" charset="0"/>
              </a:rPr>
              <a:t>9045</a:t>
            </a:r>
            <a:r>
              <a:rPr kumimoji="1" lang="en-US" altLang="zh-CN" sz="2000" b="1">
                <a:latin typeface="Times New Roman" pitchFamily="18" charset="0"/>
              </a:rPr>
              <a:t>)</a:t>
            </a:r>
            <a:r>
              <a:rPr kumimoji="1" lang="en-US" altLang="zh-CN" sz="2000" b="1" baseline="-25000">
                <a:latin typeface="Times New Roman" pitchFamily="18" charset="0"/>
              </a:rPr>
              <a:t>BCD</a:t>
            </a:r>
            <a:r>
              <a:rPr kumimoji="1" lang="en-US" altLang="zh-CN" sz="2400" b="1">
                <a:latin typeface="Times New Roman" pitchFamily="18" charset="0"/>
              </a:rPr>
              <a:t> </a:t>
            </a:r>
            <a:r>
              <a:rPr kumimoji="1" lang="en-US" altLang="zh-CN" sz="2000" b="1">
                <a:latin typeface="Times New Roman" pitchFamily="18" charset="0"/>
              </a:rPr>
              <a:t>= -955</a:t>
            </a:r>
            <a:endParaRPr kumimoji="1" lang="en-US" altLang="zh-CN" sz="2400" b="1">
              <a:latin typeface="Times New Roman" pitchFamily="18" charset="0"/>
            </a:endParaRPr>
          </a:p>
        </p:txBody>
      </p:sp>
      <p:graphicFrame>
        <p:nvGraphicFramePr>
          <p:cNvPr id="5" name="表格 4"/>
          <p:cNvGraphicFramePr>
            <a:graphicFrameLocks noGrp="1"/>
          </p:cNvGraphicFramePr>
          <p:nvPr/>
        </p:nvGraphicFramePr>
        <p:xfrm>
          <a:off x="3571875" y="714375"/>
          <a:ext cx="3071816" cy="741364"/>
        </p:xfrm>
        <a:graphic>
          <a:graphicData uri="http://schemas.openxmlformats.org/drawingml/2006/table">
            <a:tbl>
              <a:tblPr firstRow="1" bandRow="1">
                <a:tableStyleId>{5C22544A-7EE6-4342-B048-85BDC9FD1C3A}</a:tableStyleId>
              </a:tblPr>
              <a:tblGrid>
                <a:gridCol w="383977">
                  <a:extLst>
                    <a:ext uri="{9D8B030D-6E8A-4147-A177-3AD203B41FA5}">
                      <a16:colId xmlns:a16="http://schemas.microsoft.com/office/drawing/2014/main" val="20000"/>
                    </a:ext>
                  </a:extLst>
                </a:gridCol>
                <a:gridCol w="383977">
                  <a:extLst>
                    <a:ext uri="{9D8B030D-6E8A-4147-A177-3AD203B41FA5}">
                      <a16:colId xmlns:a16="http://schemas.microsoft.com/office/drawing/2014/main" val="20001"/>
                    </a:ext>
                  </a:extLst>
                </a:gridCol>
                <a:gridCol w="383977">
                  <a:extLst>
                    <a:ext uri="{9D8B030D-6E8A-4147-A177-3AD203B41FA5}">
                      <a16:colId xmlns:a16="http://schemas.microsoft.com/office/drawing/2014/main" val="20002"/>
                    </a:ext>
                  </a:extLst>
                </a:gridCol>
                <a:gridCol w="383977">
                  <a:extLst>
                    <a:ext uri="{9D8B030D-6E8A-4147-A177-3AD203B41FA5}">
                      <a16:colId xmlns:a16="http://schemas.microsoft.com/office/drawing/2014/main" val="20003"/>
                    </a:ext>
                  </a:extLst>
                </a:gridCol>
                <a:gridCol w="383977">
                  <a:extLst>
                    <a:ext uri="{9D8B030D-6E8A-4147-A177-3AD203B41FA5}">
                      <a16:colId xmlns:a16="http://schemas.microsoft.com/office/drawing/2014/main" val="20004"/>
                    </a:ext>
                  </a:extLst>
                </a:gridCol>
                <a:gridCol w="383977">
                  <a:extLst>
                    <a:ext uri="{9D8B030D-6E8A-4147-A177-3AD203B41FA5}">
                      <a16:colId xmlns:a16="http://schemas.microsoft.com/office/drawing/2014/main" val="20005"/>
                    </a:ext>
                  </a:extLst>
                </a:gridCol>
                <a:gridCol w="383977">
                  <a:extLst>
                    <a:ext uri="{9D8B030D-6E8A-4147-A177-3AD203B41FA5}">
                      <a16:colId xmlns:a16="http://schemas.microsoft.com/office/drawing/2014/main" val="20006"/>
                    </a:ext>
                  </a:extLst>
                </a:gridCol>
                <a:gridCol w="383977">
                  <a:extLst>
                    <a:ext uri="{9D8B030D-6E8A-4147-A177-3AD203B41FA5}">
                      <a16:colId xmlns:a16="http://schemas.microsoft.com/office/drawing/2014/main" val="20007"/>
                    </a:ext>
                  </a:extLst>
                </a:gridCol>
              </a:tblGrid>
              <a:tr h="370682">
                <a:tc>
                  <a:txBody>
                    <a:bodyPr/>
                    <a:lstStyle/>
                    <a:p>
                      <a:pPr algn="r"/>
                      <a:r>
                        <a:rPr lang="en-US" altLang="zh-CN" sz="1400" b="0" dirty="0">
                          <a:solidFill>
                            <a:srgbClr val="7030A0"/>
                          </a:solidFill>
                        </a:rPr>
                        <a:t>7</a:t>
                      </a:r>
                      <a:endParaRPr lang="zh-CN" altLang="en-US" sz="1400" b="0" dirty="0">
                        <a:solidFill>
                          <a:srgbClr val="7030A0"/>
                        </a:solidFill>
                      </a:endParaRPr>
                    </a:p>
                  </a:txBody>
                  <a:tcPr marL="91439" marR="0" marT="45700" marB="45700"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altLang="zh-CN" sz="1400" b="0" dirty="0">
                          <a:solidFill>
                            <a:srgbClr val="7030A0"/>
                          </a:solidFill>
                        </a:rPr>
                        <a:t>6</a:t>
                      </a:r>
                      <a:endParaRPr lang="zh-CN" altLang="en-US" sz="1400" b="0" dirty="0">
                        <a:solidFill>
                          <a:srgbClr val="7030A0"/>
                        </a:solidFill>
                      </a:endParaRPr>
                    </a:p>
                  </a:txBody>
                  <a:tcPr marL="91439" marR="0" marT="45700" marB="45700"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altLang="zh-CN" sz="1400" b="0" dirty="0">
                          <a:solidFill>
                            <a:srgbClr val="7030A0"/>
                          </a:solidFill>
                        </a:rPr>
                        <a:t>5</a:t>
                      </a:r>
                      <a:endParaRPr lang="zh-CN" altLang="en-US" sz="1400" b="0" dirty="0">
                        <a:solidFill>
                          <a:srgbClr val="7030A0"/>
                        </a:solidFill>
                      </a:endParaRPr>
                    </a:p>
                  </a:txBody>
                  <a:tcPr marL="91439" marR="0" marT="45700" marB="45700"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altLang="zh-CN" sz="1400" b="0" dirty="0">
                          <a:solidFill>
                            <a:srgbClr val="7030A0"/>
                          </a:solidFill>
                        </a:rPr>
                        <a:t>4</a:t>
                      </a:r>
                      <a:endParaRPr lang="zh-CN" altLang="en-US" sz="1400" b="0" dirty="0">
                        <a:solidFill>
                          <a:srgbClr val="7030A0"/>
                        </a:solidFill>
                      </a:endParaRPr>
                    </a:p>
                  </a:txBody>
                  <a:tcPr marL="91439" marR="0" marT="45700" marB="45700"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altLang="zh-CN" sz="1400" b="0" dirty="0">
                          <a:solidFill>
                            <a:srgbClr val="7030A0"/>
                          </a:solidFill>
                        </a:rPr>
                        <a:t>3</a:t>
                      </a:r>
                      <a:endParaRPr lang="zh-CN" altLang="en-US" sz="1400" b="0" dirty="0">
                        <a:solidFill>
                          <a:srgbClr val="7030A0"/>
                        </a:solidFill>
                      </a:endParaRPr>
                    </a:p>
                  </a:txBody>
                  <a:tcPr marL="91439" marR="0" marT="45700" marB="45700"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altLang="zh-CN" sz="1400" b="0" dirty="0">
                          <a:solidFill>
                            <a:srgbClr val="7030A0"/>
                          </a:solidFill>
                        </a:rPr>
                        <a:t>2</a:t>
                      </a:r>
                      <a:endParaRPr lang="zh-CN" altLang="en-US" sz="1400" b="0" dirty="0">
                        <a:solidFill>
                          <a:srgbClr val="7030A0"/>
                        </a:solidFill>
                      </a:endParaRPr>
                    </a:p>
                  </a:txBody>
                  <a:tcPr marL="91439" marR="0" marT="45700" marB="45700"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altLang="zh-CN" sz="1400" b="0" dirty="0">
                          <a:solidFill>
                            <a:srgbClr val="7030A0"/>
                          </a:solidFill>
                        </a:rPr>
                        <a:t>1</a:t>
                      </a:r>
                      <a:endParaRPr lang="zh-CN" altLang="en-US" sz="1400" b="0" dirty="0">
                        <a:solidFill>
                          <a:srgbClr val="7030A0"/>
                        </a:solidFill>
                      </a:endParaRPr>
                    </a:p>
                  </a:txBody>
                  <a:tcPr marL="91439" marR="0" marT="45700" marB="45700"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altLang="zh-CN" sz="1400" b="0" dirty="0">
                          <a:solidFill>
                            <a:srgbClr val="7030A0"/>
                          </a:solidFill>
                        </a:rPr>
                        <a:t>0</a:t>
                      </a:r>
                      <a:endParaRPr lang="zh-CN" altLang="en-US" sz="1400" b="0" dirty="0">
                        <a:solidFill>
                          <a:srgbClr val="7030A0"/>
                        </a:solidFill>
                      </a:endParaRPr>
                    </a:p>
                  </a:txBody>
                  <a:tcPr marL="91439" marR="0" marT="45700" marB="45700"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0682">
                <a:tc>
                  <a:txBody>
                    <a:bodyPr/>
                    <a:lstStyle/>
                    <a:p>
                      <a:endParaRPr lang="zh-CN" altLang="en-US" sz="1800" dirty="0"/>
                    </a:p>
                  </a:txBody>
                  <a:tcPr marL="91439" marR="91439"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800" dirty="0"/>
                    </a:p>
                  </a:txBody>
                  <a:tcPr marL="91439" marR="91439"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800" dirty="0"/>
                    </a:p>
                  </a:txBody>
                  <a:tcPr marL="91439" marR="91439"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800" dirty="0"/>
                    </a:p>
                  </a:txBody>
                  <a:tcPr marL="91439" marR="91439"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800" dirty="0"/>
                    </a:p>
                  </a:txBody>
                  <a:tcPr marL="91439" marR="91439"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800" dirty="0"/>
                    </a:p>
                  </a:txBody>
                  <a:tcPr marL="91439" marR="91439"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800" dirty="0"/>
                    </a:p>
                  </a:txBody>
                  <a:tcPr marL="91439" marR="91439"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800" dirty="0"/>
                    </a:p>
                  </a:txBody>
                  <a:tcPr marL="91439" marR="91439"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22559"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705A1B22-AE58-4AA6-BFEC-E37554627CB0}" type="slidenum">
              <a:rPr lang="en-US" altLang="zh-CN" smtClean="0"/>
              <a:pPr eaLnBrk="1" hangingPunct="1"/>
              <a:t>20</a:t>
            </a:fld>
            <a:endParaRPr lang="en-US" altLang="zh-CN"/>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2"/>
          <p:cNvSpPr txBox="1">
            <a:spLocks noChangeArrowheads="1"/>
          </p:cNvSpPr>
          <p:nvPr/>
        </p:nvSpPr>
        <p:spPr bwMode="auto">
          <a:xfrm>
            <a:off x="762000" y="533400"/>
            <a:ext cx="8077200"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kumimoji="1" lang="en-US" altLang="zh-CN" sz="2400" b="1">
                <a:latin typeface="Times New Roman" pitchFamily="18" charset="0"/>
              </a:rPr>
              <a:t>(1)	MOV	  AL, BCD1         </a:t>
            </a:r>
            <a:r>
              <a:rPr kumimoji="1" lang="en-US" altLang="zh-CN" sz="2000" b="1">
                <a:latin typeface="Times New Roman" pitchFamily="18" charset="0"/>
              </a:rPr>
              <a:t>; (AL)=34H</a:t>
            </a:r>
            <a:r>
              <a:rPr kumimoji="1" lang="en-US" altLang="zh-CN" sz="2400" b="1">
                <a:latin typeface="Times New Roman" pitchFamily="18" charset="0"/>
              </a:rPr>
              <a:t>	</a:t>
            </a:r>
          </a:p>
          <a:p>
            <a:pPr>
              <a:lnSpc>
                <a:spcPct val="80000"/>
              </a:lnSpc>
            </a:pPr>
            <a:r>
              <a:rPr kumimoji="1" lang="en-US" altLang="zh-CN" sz="2400" b="1">
                <a:latin typeface="Times New Roman" pitchFamily="18" charset="0"/>
              </a:rPr>
              <a:t>            </a:t>
            </a:r>
            <a:r>
              <a:rPr kumimoji="1" lang="en-US" altLang="zh-CN" sz="2400" b="1">
                <a:solidFill>
                  <a:srgbClr val="0000FF"/>
                </a:solidFill>
                <a:latin typeface="Times New Roman" pitchFamily="18" charset="0"/>
              </a:rPr>
              <a:t>ADD	  AL, BCD2</a:t>
            </a:r>
            <a:r>
              <a:rPr kumimoji="1" lang="en-US" altLang="zh-CN" sz="2400" b="1">
                <a:latin typeface="Times New Roman" pitchFamily="18" charset="0"/>
              </a:rPr>
              <a:t>	     </a:t>
            </a:r>
            <a:r>
              <a:rPr kumimoji="1" lang="en-US" altLang="zh-CN" sz="2000" b="1">
                <a:latin typeface="Times New Roman" pitchFamily="18" charset="0"/>
              </a:rPr>
              <a:t>; (AL)=34+89=BDH</a:t>
            </a:r>
            <a:r>
              <a:rPr kumimoji="1" lang="en-US" altLang="zh-CN" sz="2400" b="1">
                <a:latin typeface="Times New Roman" pitchFamily="18" charset="0"/>
              </a:rPr>
              <a:t> 	</a:t>
            </a:r>
          </a:p>
          <a:p>
            <a:pPr>
              <a:lnSpc>
                <a:spcPct val="80000"/>
              </a:lnSpc>
            </a:pPr>
            <a:r>
              <a:rPr kumimoji="1" lang="en-US" altLang="zh-CN" sz="2400" b="1">
                <a:latin typeface="Times New Roman" pitchFamily="18" charset="0"/>
              </a:rPr>
              <a:t>	</a:t>
            </a:r>
            <a:r>
              <a:rPr kumimoji="1" lang="en-US" altLang="zh-CN" sz="2400" b="1">
                <a:solidFill>
                  <a:srgbClr val="0000FF"/>
                </a:solidFill>
                <a:latin typeface="Times New Roman" pitchFamily="18" charset="0"/>
              </a:rPr>
              <a:t>DAA</a:t>
            </a:r>
            <a:r>
              <a:rPr kumimoji="1" lang="en-US" altLang="zh-CN" sz="2400" b="1">
                <a:latin typeface="Times New Roman" pitchFamily="18" charset="0"/>
              </a:rPr>
              <a:t>			     </a:t>
            </a:r>
            <a:r>
              <a:rPr kumimoji="1" lang="en-US" altLang="zh-CN" sz="2000" b="1">
                <a:latin typeface="Times New Roman" pitchFamily="18" charset="0"/>
              </a:rPr>
              <a:t>; (AL)=BD+60+06=23H  AF=CF=1</a:t>
            </a:r>
            <a:r>
              <a:rPr kumimoji="1" lang="en-US" altLang="zh-CN" sz="2400" b="1">
                <a:latin typeface="Times New Roman" pitchFamily="18" charset="0"/>
              </a:rPr>
              <a:t> </a:t>
            </a:r>
          </a:p>
          <a:p>
            <a:pPr>
              <a:lnSpc>
                <a:spcPct val="80000"/>
              </a:lnSpc>
            </a:pPr>
            <a:r>
              <a:rPr kumimoji="1" lang="en-US" altLang="zh-CN" sz="2400" b="1">
                <a:latin typeface="Times New Roman" pitchFamily="18" charset="0"/>
              </a:rPr>
              <a:t>            MOV	  BCD3, AL         </a:t>
            </a:r>
            <a:r>
              <a:rPr kumimoji="1" lang="en-US" altLang="zh-CN" sz="2000" b="1">
                <a:latin typeface="Times New Roman" pitchFamily="18" charset="0"/>
              </a:rPr>
              <a:t>; (BCD3)=</a:t>
            </a:r>
            <a:r>
              <a:rPr kumimoji="1" lang="en-US" altLang="zh-CN" sz="2000" b="1">
                <a:solidFill>
                  <a:srgbClr val="0000FF"/>
                </a:solidFill>
                <a:latin typeface="Times New Roman" pitchFamily="18" charset="0"/>
              </a:rPr>
              <a:t>23H</a:t>
            </a:r>
            <a:endParaRPr kumimoji="1" lang="en-US" altLang="zh-CN" sz="2400" b="1">
              <a:latin typeface="Times New Roman" pitchFamily="18" charset="0"/>
            </a:endParaRPr>
          </a:p>
          <a:p>
            <a:pPr>
              <a:lnSpc>
                <a:spcPct val="80000"/>
              </a:lnSpc>
            </a:pPr>
            <a:endParaRPr kumimoji="1" lang="en-US" altLang="zh-CN" sz="2400">
              <a:latin typeface="Times New Roman" pitchFamily="18" charset="0"/>
            </a:endParaRPr>
          </a:p>
          <a:p>
            <a:pPr>
              <a:lnSpc>
                <a:spcPct val="80000"/>
              </a:lnSpc>
            </a:pPr>
            <a:r>
              <a:rPr kumimoji="1" lang="en-US" altLang="zh-CN" sz="2400" b="1">
                <a:latin typeface="Times New Roman" pitchFamily="18" charset="0"/>
              </a:rPr>
              <a:t>	MOV	  AL, BCD1+1     </a:t>
            </a:r>
            <a:r>
              <a:rPr kumimoji="1" lang="en-US" altLang="zh-CN" sz="2000" b="1">
                <a:latin typeface="Times New Roman" pitchFamily="18" charset="0"/>
              </a:rPr>
              <a:t>; (AL)=18H</a:t>
            </a:r>
            <a:r>
              <a:rPr kumimoji="1" lang="en-US" altLang="zh-CN" sz="2400" b="1">
                <a:latin typeface="Times New Roman" pitchFamily="18" charset="0"/>
              </a:rPr>
              <a:t> 	</a:t>
            </a:r>
          </a:p>
          <a:p>
            <a:pPr>
              <a:lnSpc>
                <a:spcPct val="80000"/>
              </a:lnSpc>
            </a:pPr>
            <a:r>
              <a:rPr kumimoji="1" lang="en-US" altLang="zh-CN" sz="2400" b="1">
                <a:latin typeface="Times New Roman" pitchFamily="18" charset="0"/>
              </a:rPr>
              <a:t>	</a:t>
            </a:r>
            <a:r>
              <a:rPr kumimoji="1" lang="en-US" altLang="zh-CN" sz="2400" b="1">
                <a:solidFill>
                  <a:srgbClr val="0000FF"/>
                </a:solidFill>
                <a:latin typeface="Times New Roman" pitchFamily="18" charset="0"/>
              </a:rPr>
              <a:t>ADC	  AL, BCD2+1     </a:t>
            </a:r>
            <a:r>
              <a:rPr kumimoji="1" lang="en-US" altLang="zh-CN" sz="2000" b="1">
                <a:latin typeface="Times New Roman" pitchFamily="18" charset="0"/>
              </a:rPr>
              <a:t>; (AL)=18+27+1=40H</a:t>
            </a:r>
            <a:r>
              <a:rPr kumimoji="1" lang="en-US" altLang="zh-CN" sz="2400" b="1">
                <a:latin typeface="Times New Roman" pitchFamily="18" charset="0"/>
              </a:rPr>
              <a:t> </a:t>
            </a:r>
            <a:r>
              <a:rPr kumimoji="1" lang="en-US" altLang="zh-CN" sz="2000" b="1">
                <a:latin typeface="Times New Roman" pitchFamily="18" charset="0"/>
              </a:rPr>
              <a:t>AF=1 CF=0</a:t>
            </a:r>
            <a:endParaRPr kumimoji="1" lang="en-US" altLang="zh-CN" sz="2400" b="1">
              <a:solidFill>
                <a:srgbClr val="0000FF"/>
              </a:solidFill>
              <a:latin typeface="Times New Roman" pitchFamily="18" charset="0"/>
            </a:endParaRPr>
          </a:p>
          <a:p>
            <a:pPr>
              <a:lnSpc>
                <a:spcPct val="80000"/>
              </a:lnSpc>
            </a:pPr>
            <a:r>
              <a:rPr kumimoji="1" lang="en-US" altLang="zh-CN" sz="2400" b="1">
                <a:solidFill>
                  <a:srgbClr val="0000FF"/>
                </a:solidFill>
                <a:latin typeface="Times New Roman" pitchFamily="18" charset="0"/>
              </a:rPr>
              <a:t>	DAA		</a:t>
            </a:r>
            <a:r>
              <a:rPr kumimoji="1" lang="en-US" altLang="zh-CN" sz="2400" b="1">
                <a:latin typeface="Times New Roman" pitchFamily="18" charset="0"/>
              </a:rPr>
              <a:t>	     </a:t>
            </a:r>
            <a:r>
              <a:rPr kumimoji="1" lang="en-US" altLang="zh-CN" sz="2000" b="1">
                <a:latin typeface="Times New Roman" pitchFamily="18" charset="0"/>
              </a:rPr>
              <a:t>; (AL)=40+06=46H</a:t>
            </a:r>
            <a:r>
              <a:rPr kumimoji="1" lang="en-US" altLang="zh-CN" sz="2400" b="1">
                <a:latin typeface="Times New Roman" pitchFamily="18" charset="0"/>
              </a:rPr>
              <a:t> 	</a:t>
            </a:r>
          </a:p>
          <a:p>
            <a:pPr>
              <a:lnSpc>
                <a:spcPct val="80000"/>
              </a:lnSpc>
            </a:pPr>
            <a:r>
              <a:rPr kumimoji="1" lang="en-US" altLang="zh-CN" sz="2400" b="1">
                <a:latin typeface="Times New Roman" pitchFamily="18" charset="0"/>
              </a:rPr>
              <a:t>	MOV	  BCD3+1, AL     </a:t>
            </a:r>
            <a:r>
              <a:rPr kumimoji="1" lang="en-US" altLang="zh-CN" sz="2000" b="1">
                <a:latin typeface="Times New Roman" pitchFamily="18" charset="0"/>
              </a:rPr>
              <a:t>; (BCD3+1)=</a:t>
            </a:r>
            <a:r>
              <a:rPr kumimoji="1" lang="en-US" altLang="zh-CN" sz="2000" b="1">
                <a:solidFill>
                  <a:srgbClr val="0000FF"/>
                </a:solidFill>
                <a:latin typeface="Times New Roman" pitchFamily="18" charset="0"/>
              </a:rPr>
              <a:t>46H</a:t>
            </a:r>
            <a:endParaRPr kumimoji="1" lang="en-US" altLang="zh-CN" sz="2400" b="1">
              <a:latin typeface="Times New Roman" pitchFamily="18" charset="0"/>
            </a:endParaRPr>
          </a:p>
          <a:p>
            <a:pPr>
              <a:lnSpc>
                <a:spcPct val="80000"/>
              </a:lnSpc>
            </a:pPr>
            <a:endParaRPr kumimoji="1" lang="en-US" altLang="zh-CN" sz="2400" b="1">
              <a:latin typeface="Times New Roman" pitchFamily="18" charset="0"/>
            </a:endParaRPr>
          </a:p>
          <a:p>
            <a:pPr>
              <a:lnSpc>
                <a:spcPct val="80000"/>
              </a:lnSpc>
            </a:pPr>
            <a:r>
              <a:rPr kumimoji="1" lang="en-US" altLang="zh-CN" sz="2400" b="1">
                <a:latin typeface="Times New Roman" pitchFamily="18" charset="0"/>
              </a:rPr>
              <a:t>(2)	MOV	  AL, BCD1	     </a:t>
            </a:r>
            <a:r>
              <a:rPr kumimoji="1" lang="en-US" altLang="zh-CN" sz="2000" b="1">
                <a:latin typeface="Times New Roman" pitchFamily="18" charset="0"/>
              </a:rPr>
              <a:t>; (AL)=34H</a:t>
            </a:r>
            <a:r>
              <a:rPr kumimoji="1" lang="en-US" altLang="zh-CN" sz="2400" b="1">
                <a:latin typeface="Times New Roman" pitchFamily="18" charset="0"/>
              </a:rPr>
              <a:t> 	</a:t>
            </a:r>
          </a:p>
          <a:p>
            <a:pPr>
              <a:lnSpc>
                <a:spcPct val="80000"/>
              </a:lnSpc>
            </a:pPr>
            <a:r>
              <a:rPr kumimoji="1" lang="en-US" altLang="zh-CN" sz="2400" b="1">
                <a:latin typeface="Times New Roman" pitchFamily="18" charset="0"/>
              </a:rPr>
              <a:t>	</a:t>
            </a:r>
            <a:r>
              <a:rPr kumimoji="1" lang="en-US" altLang="zh-CN" sz="2400" b="1">
                <a:solidFill>
                  <a:srgbClr val="9900CC"/>
                </a:solidFill>
                <a:latin typeface="Times New Roman" pitchFamily="18" charset="0"/>
              </a:rPr>
              <a:t>SUB	  AL, BCD2</a:t>
            </a:r>
            <a:r>
              <a:rPr kumimoji="1" lang="en-US" altLang="zh-CN" sz="2400" b="1">
                <a:solidFill>
                  <a:schemeClr val="accent2"/>
                </a:solidFill>
                <a:latin typeface="Times New Roman" pitchFamily="18" charset="0"/>
              </a:rPr>
              <a:t>	     </a:t>
            </a:r>
            <a:r>
              <a:rPr kumimoji="1" lang="en-US" altLang="zh-CN" sz="2000" b="1">
                <a:latin typeface="Times New Roman" pitchFamily="18" charset="0"/>
              </a:rPr>
              <a:t>; (AL)=34-89=ABH</a:t>
            </a:r>
            <a:r>
              <a:rPr kumimoji="1" lang="en-US" altLang="zh-CN" sz="2400" b="1">
                <a:latin typeface="Times New Roman" pitchFamily="18" charset="0"/>
              </a:rPr>
              <a:t> </a:t>
            </a:r>
            <a:endParaRPr kumimoji="1" lang="en-US" altLang="zh-CN" sz="2400" b="1">
              <a:solidFill>
                <a:schemeClr val="accent2"/>
              </a:solidFill>
              <a:latin typeface="Times New Roman" pitchFamily="18" charset="0"/>
            </a:endParaRPr>
          </a:p>
          <a:p>
            <a:pPr>
              <a:lnSpc>
                <a:spcPct val="80000"/>
              </a:lnSpc>
            </a:pPr>
            <a:r>
              <a:rPr kumimoji="1" lang="en-US" altLang="zh-CN" sz="2400" b="1">
                <a:solidFill>
                  <a:schemeClr val="accent2"/>
                </a:solidFill>
                <a:latin typeface="Times New Roman" pitchFamily="18" charset="0"/>
              </a:rPr>
              <a:t>	</a:t>
            </a:r>
            <a:r>
              <a:rPr kumimoji="1" lang="en-US" altLang="zh-CN" sz="2400" b="1">
                <a:solidFill>
                  <a:srgbClr val="9900CC"/>
                </a:solidFill>
                <a:latin typeface="Times New Roman" pitchFamily="18" charset="0"/>
              </a:rPr>
              <a:t>DAS</a:t>
            </a:r>
            <a:r>
              <a:rPr kumimoji="1" lang="en-US" altLang="zh-CN" sz="2400" b="1">
                <a:solidFill>
                  <a:schemeClr val="accent2"/>
                </a:solidFill>
                <a:latin typeface="Times New Roman" pitchFamily="18" charset="0"/>
              </a:rPr>
              <a:t>			     </a:t>
            </a:r>
            <a:r>
              <a:rPr kumimoji="1" lang="en-US" altLang="zh-CN" sz="2000" b="1">
                <a:latin typeface="Times New Roman" pitchFamily="18" charset="0"/>
              </a:rPr>
              <a:t>; (AL)=AB-60-06=45H  AF=CF=1</a:t>
            </a:r>
            <a:r>
              <a:rPr kumimoji="1" lang="en-US" altLang="zh-CN" sz="2400" b="1">
                <a:latin typeface="Times New Roman" pitchFamily="18" charset="0"/>
              </a:rPr>
              <a:t> </a:t>
            </a:r>
          </a:p>
          <a:p>
            <a:pPr>
              <a:lnSpc>
                <a:spcPct val="80000"/>
              </a:lnSpc>
            </a:pPr>
            <a:r>
              <a:rPr kumimoji="1" lang="en-US" altLang="zh-CN" sz="2400" b="1">
                <a:latin typeface="Times New Roman" pitchFamily="18" charset="0"/>
              </a:rPr>
              <a:t>	MOV	  BCD3, AL         </a:t>
            </a:r>
            <a:r>
              <a:rPr kumimoji="1" lang="en-US" altLang="zh-CN" sz="2000" b="1">
                <a:latin typeface="Times New Roman" pitchFamily="18" charset="0"/>
              </a:rPr>
              <a:t>; (BCD3)=</a:t>
            </a:r>
            <a:r>
              <a:rPr kumimoji="1" lang="en-US" altLang="zh-CN" sz="2000" b="1">
                <a:solidFill>
                  <a:srgbClr val="9900CC"/>
                </a:solidFill>
                <a:latin typeface="Times New Roman" pitchFamily="18" charset="0"/>
              </a:rPr>
              <a:t>45H</a:t>
            </a:r>
            <a:endParaRPr kumimoji="1" lang="en-US" altLang="zh-CN" sz="2400" b="1">
              <a:solidFill>
                <a:srgbClr val="9900CC"/>
              </a:solidFill>
              <a:latin typeface="Times New Roman" pitchFamily="18" charset="0"/>
            </a:endParaRPr>
          </a:p>
          <a:p>
            <a:pPr>
              <a:lnSpc>
                <a:spcPct val="80000"/>
              </a:lnSpc>
            </a:pPr>
            <a:endParaRPr kumimoji="1" lang="en-US" altLang="zh-CN" sz="2400" b="1">
              <a:solidFill>
                <a:srgbClr val="9900CC"/>
              </a:solidFill>
              <a:latin typeface="Times New Roman" pitchFamily="18" charset="0"/>
            </a:endParaRPr>
          </a:p>
          <a:p>
            <a:pPr>
              <a:lnSpc>
                <a:spcPct val="80000"/>
              </a:lnSpc>
            </a:pPr>
            <a:r>
              <a:rPr kumimoji="1" lang="en-US" altLang="zh-CN" sz="2400" b="1">
                <a:latin typeface="Times New Roman" pitchFamily="18" charset="0"/>
              </a:rPr>
              <a:t>	MOV	  AL, BCD1+1     </a:t>
            </a:r>
            <a:r>
              <a:rPr kumimoji="1" lang="en-US" altLang="zh-CN" sz="2000" b="1">
                <a:latin typeface="Times New Roman" pitchFamily="18" charset="0"/>
              </a:rPr>
              <a:t>; (AL)=18H</a:t>
            </a:r>
            <a:r>
              <a:rPr kumimoji="1" lang="en-US" altLang="zh-CN" sz="2400" b="1">
                <a:latin typeface="Times New Roman" pitchFamily="18" charset="0"/>
              </a:rPr>
              <a:t> </a:t>
            </a:r>
          </a:p>
          <a:p>
            <a:pPr>
              <a:lnSpc>
                <a:spcPct val="80000"/>
              </a:lnSpc>
            </a:pPr>
            <a:r>
              <a:rPr kumimoji="1" lang="en-US" altLang="zh-CN" sz="2400" b="1">
                <a:latin typeface="Times New Roman" pitchFamily="18" charset="0"/>
              </a:rPr>
              <a:t>	</a:t>
            </a:r>
            <a:r>
              <a:rPr kumimoji="1" lang="en-US" altLang="zh-CN" sz="2400" b="1">
                <a:solidFill>
                  <a:srgbClr val="9900CC"/>
                </a:solidFill>
                <a:latin typeface="Times New Roman" pitchFamily="18" charset="0"/>
              </a:rPr>
              <a:t>SBB	  AL, BCD2+1</a:t>
            </a:r>
            <a:r>
              <a:rPr kumimoji="1" lang="en-US" altLang="zh-CN" sz="2400" b="1">
                <a:solidFill>
                  <a:schemeClr val="accent2"/>
                </a:solidFill>
                <a:latin typeface="Times New Roman" pitchFamily="18" charset="0"/>
              </a:rPr>
              <a:t>     </a:t>
            </a:r>
            <a:r>
              <a:rPr kumimoji="1" lang="en-US" altLang="zh-CN" sz="2000" b="1">
                <a:latin typeface="Times New Roman" pitchFamily="18" charset="0"/>
              </a:rPr>
              <a:t>; (AL)=18-27-1=F0H</a:t>
            </a:r>
            <a:r>
              <a:rPr kumimoji="1" lang="en-US" altLang="zh-CN" sz="2400" b="1">
                <a:latin typeface="Times New Roman" pitchFamily="18" charset="0"/>
              </a:rPr>
              <a:t> </a:t>
            </a:r>
            <a:endParaRPr kumimoji="1" lang="en-US" altLang="zh-CN" sz="2400" b="1">
              <a:solidFill>
                <a:schemeClr val="accent2"/>
              </a:solidFill>
              <a:latin typeface="Times New Roman" pitchFamily="18" charset="0"/>
            </a:endParaRPr>
          </a:p>
          <a:p>
            <a:pPr>
              <a:lnSpc>
                <a:spcPct val="80000"/>
              </a:lnSpc>
            </a:pPr>
            <a:r>
              <a:rPr kumimoji="1" lang="en-US" altLang="zh-CN" sz="2400" b="1">
                <a:solidFill>
                  <a:schemeClr val="accent2"/>
                </a:solidFill>
                <a:latin typeface="Times New Roman" pitchFamily="18" charset="0"/>
              </a:rPr>
              <a:t>	</a:t>
            </a:r>
            <a:r>
              <a:rPr kumimoji="1" lang="en-US" altLang="zh-CN" sz="2400" b="1">
                <a:solidFill>
                  <a:srgbClr val="9900CC"/>
                </a:solidFill>
                <a:latin typeface="Times New Roman" pitchFamily="18" charset="0"/>
              </a:rPr>
              <a:t>DAS</a:t>
            </a:r>
            <a:r>
              <a:rPr kumimoji="1" lang="en-US" altLang="zh-CN" sz="2400" b="1">
                <a:solidFill>
                  <a:schemeClr val="accent2"/>
                </a:solidFill>
                <a:latin typeface="Times New Roman" pitchFamily="18" charset="0"/>
              </a:rPr>
              <a:t>			     </a:t>
            </a:r>
            <a:r>
              <a:rPr kumimoji="1" lang="en-US" altLang="zh-CN" sz="2000" b="1">
                <a:latin typeface="Times New Roman" pitchFamily="18" charset="0"/>
              </a:rPr>
              <a:t>; (AL)=F0-60=90H</a:t>
            </a:r>
            <a:r>
              <a:rPr kumimoji="1" lang="en-US" altLang="zh-CN" sz="2400" b="1">
                <a:latin typeface="Times New Roman" pitchFamily="18" charset="0"/>
              </a:rPr>
              <a:t> 	</a:t>
            </a:r>
          </a:p>
          <a:p>
            <a:pPr>
              <a:lnSpc>
                <a:spcPct val="80000"/>
              </a:lnSpc>
            </a:pPr>
            <a:r>
              <a:rPr kumimoji="1" lang="en-US" altLang="zh-CN" sz="2400" b="1">
                <a:latin typeface="Times New Roman" pitchFamily="18" charset="0"/>
              </a:rPr>
              <a:t>	MOV	  BCD3+1, AL     </a:t>
            </a:r>
            <a:r>
              <a:rPr kumimoji="1" lang="en-US" altLang="zh-CN" sz="2000" b="1">
                <a:latin typeface="Times New Roman" pitchFamily="18" charset="0"/>
              </a:rPr>
              <a:t>; (BCD3+1)=</a:t>
            </a:r>
            <a:r>
              <a:rPr kumimoji="1" lang="en-US" altLang="zh-CN" sz="2000" b="1">
                <a:solidFill>
                  <a:srgbClr val="9900CC"/>
                </a:solidFill>
                <a:latin typeface="Times New Roman" pitchFamily="18" charset="0"/>
              </a:rPr>
              <a:t>90H</a:t>
            </a:r>
          </a:p>
        </p:txBody>
      </p:sp>
      <p:sp>
        <p:nvSpPr>
          <p:cNvPr id="23555"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28D83375-61FB-49AA-874A-817739E800FB}" type="slidenum">
              <a:rPr lang="en-US" altLang="zh-CN" smtClean="0"/>
              <a:pPr eaLnBrk="1" hangingPunct="1"/>
              <a:t>21</a:t>
            </a:fld>
            <a:endParaRPr lang="en-US" altLang="zh-CN"/>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2"/>
          <p:cNvSpPr txBox="1">
            <a:spLocks noChangeArrowheads="1"/>
          </p:cNvSpPr>
          <p:nvPr/>
        </p:nvSpPr>
        <p:spPr bwMode="auto">
          <a:xfrm>
            <a:off x="304800" y="381000"/>
            <a:ext cx="8331200" cy="4970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kumimoji="1" lang="zh-CN" altLang="en-US" sz="2400" b="1">
                <a:solidFill>
                  <a:srgbClr val="0000FF"/>
                </a:solidFill>
                <a:latin typeface="Times New Roman" pitchFamily="18" charset="0"/>
              </a:rPr>
              <a:t>非压缩的</a:t>
            </a:r>
            <a:r>
              <a:rPr kumimoji="1" lang="en-US" altLang="zh-CN" sz="2400" b="1">
                <a:solidFill>
                  <a:srgbClr val="0000FF"/>
                </a:solidFill>
                <a:latin typeface="Times New Roman" pitchFamily="18" charset="0"/>
              </a:rPr>
              <a:t>BCD</a:t>
            </a:r>
            <a:r>
              <a:rPr kumimoji="1" lang="zh-CN" altLang="en-US" sz="2400" b="1">
                <a:solidFill>
                  <a:srgbClr val="0000FF"/>
                </a:solidFill>
                <a:latin typeface="Times New Roman" pitchFamily="18" charset="0"/>
              </a:rPr>
              <a:t>调整指令</a:t>
            </a:r>
          </a:p>
          <a:p>
            <a:endParaRPr kumimoji="1" lang="zh-CN" altLang="en-US" sz="2400" b="1">
              <a:latin typeface="Times New Roman" pitchFamily="18" charset="0"/>
            </a:endParaRPr>
          </a:p>
          <a:p>
            <a:pPr lvl="2"/>
            <a:r>
              <a:rPr kumimoji="1" lang="zh-CN" altLang="en-US" sz="2400" b="1">
                <a:latin typeface="Times New Roman" pitchFamily="18" charset="0"/>
              </a:rPr>
              <a:t>加法调整指令：</a:t>
            </a:r>
            <a:r>
              <a:rPr kumimoji="1" lang="en-US" altLang="zh-CN" sz="2400" b="1">
                <a:latin typeface="Times New Roman" pitchFamily="18" charset="0"/>
              </a:rPr>
              <a:t>AAA     </a:t>
            </a:r>
            <a:r>
              <a:rPr lang="en-US" altLang="zh-CN" sz="2400" b="1">
                <a:latin typeface="Times New Roman" pitchFamily="18" charset="0"/>
              </a:rPr>
              <a:t>(</a:t>
            </a:r>
            <a:r>
              <a:rPr kumimoji="1" lang="en-US" altLang="zh-CN" sz="2400" b="1">
                <a:latin typeface="Times New Roman" pitchFamily="18" charset="0"/>
              </a:rPr>
              <a:t>AL) </a:t>
            </a:r>
            <a:r>
              <a:rPr kumimoji="1" lang="en-US" altLang="zh-CN" sz="2400" b="1">
                <a:latin typeface="Times New Roman" pitchFamily="18" charset="0"/>
                <a:sym typeface="Symbol" pitchFamily="18" charset="2"/>
              </a:rPr>
              <a:t> </a:t>
            </a:r>
            <a:r>
              <a:rPr kumimoji="1" lang="en-US" altLang="zh-CN" sz="2400" b="1">
                <a:latin typeface="Times New Roman" pitchFamily="18" charset="0"/>
              </a:rPr>
              <a:t>(AL)</a:t>
            </a:r>
            <a:r>
              <a:rPr kumimoji="1" lang="zh-CN" altLang="en-US" sz="2400" b="1" baseline="-25000">
                <a:latin typeface="Times New Roman" pitchFamily="18" charset="0"/>
              </a:rPr>
              <a:t>非压缩</a:t>
            </a:r>
            <a:r>
              <a:rPr kumimoji="1" lang="en-US" altLang="zh-CN" sz="2400" b="1" baseline="-25000">
                <a:latin typeface="Times New Roman" pitchFamily="18" charset="0"/>
              </a:rPr>
              <a:t>BCD</a:t>
            </a:r>
            <a:endParaRPr kumimoji="1" lang="en-US" altLang="zh-CN" sz="2400" b="1">
              <a:latin typeface="Times New Roman" pitchFamily="18" charset="0"/>
            </a:endParaRPr>
          </a:p>
          <a:p>
            <a:pPr lvl="2"/>
            <a:r>
              <a:rPr kumimoji="1" lang="zh-CN" altLang="en-US" sz="2400" b="1">
                <a:latin typeface="Times New Roman" pitchFamily="18" charset="0"/>
              </a:rPr>
              <a:t>减法调整指令：</a:t>
            </a:r>
            <a:r>
              <a:rPr kumimoji="1" lang="en-US" altLang="zh-CN" sz="2400" b="1">
                <a:latin typeface="Times New Roman" pitchFamily="18" charset="0"/>
              </a:rPr>
              <a:t>AAS     (AL) </a:t>
            </a:r>
            <a:r>
              <a:rPr kumimoji="1" lang="en-US" altLang="zh-CN" sz="2400" b="1">
                <a:latin typeface="Times New Roman" pitchFamily="18" charset="0"/>
                <a:sym typeface="Symbol" pitchFamily="18" charset="2"/>
              </a:rPr>
              <a:t> </a:t>
            </a:r>
            <a:r>
              <a:rPr kumimoji="1" lang="en-US" altLang="zh-CN" sz="2400" b="1">
                <a:latin typeface="Times New Roman" pitchFamily="18" charset="0"/>
              </a:rPr>
              <a:t>(AL)</a:t>
            </a:r>
            <a:r>
              <a:rPr kumimoji="1" lang="zh-CN" altLang="en-US" sz="2400" b="1" baseline="-25000">
                <a:latin typeface="Times New Roman" pitchFamily="18" charset="0"/>
              </a:rPr>
              <a:t>非压缩</a:t>
            </a:r>
            <a:r>
              <a:rPr kumimoji="1" lang="en-US" altLang="zh-CN" sz="2400" b="1" baseline="-25000">
                <a:latin typeface="Times New Roman" pitchFamily="18" charset="0"/>
              </a:rPr>
              <a:t>BCD</a:t>
            </a:r>
            <a:endParaRPr kumimoji="1" lang="en-US" altLang="zh-CN" sz="2400" b="1">
              <a:latin typeface="Times New Roman" pitchFamily="18" charset="0"/>
            </a:endParaRPr>
          </a:p>
          <a:p>
            <a:endParaRPr kumimoji="1" lang="en-US" altLang="zh-CN" sz="2400" b="1">
              <a:latin typeface="Times New Roman" pitchFamily="18" charset="0"/>
            </a:endParaRPr>
          </a:p>
          <a:p>
            <a:r>
              <a:rPr kumimoji="1" lang="zh-CN" altLang="en-US" sz="2400" b="1">
                <a:solidFill>
                  <a:srgbClr val="FF3300"/>
                </a:solidFill>
                <a:latin typeface="Times New Roman" pitchFamily="18" charset="0"/>
                <a:ea typeface="楷体_GB2312" pitchFamily="49" charset="-122"/>
              </a:rPr>
              <a:t>注意</a:t>
            </a:r>
            <a:r>
              <a:rPr kumimoji="1" lang="en-US" altLang="zh-CN" sz="2400" b="1">
                <a:solidFill>
                  <a:srgbClr val="FF3300"/>
                </a:solidFill>
                <a:latin typeface="Times New Roman" pitchFamily="18" charset="0"/>
                <a:ea typeface="楷体_GB2312" pitchFamily="49" charset="-122"/>
              </a:rPr>
              <a:t>: </a:t>
            </a:r>
            <a:r>
              <a:rPr kumimoji="1" lang="en-US" altLang="zh-CN" sz="2400" b="1">
                <a:solidFill>
                  <a:schemeClr val="folHlink"/>
                </a:solidFill>
                <a:latin typeface="Times New Roman" pitchFamily="18" charset="0"/>
                <a:ea typeface="楷体_GB2312" pitchFamily="49" charset="-122"/>
                <a:sym typeface="Symbol" pitchFamily="18" charset="2"/>
              </a:rPr>
              <a:t>  *</a:t>
            </a:r>
            <a:r>
              <a:rPr kumimoji="1" lang="en-US" altLang="zh-CN" sz="2400" b="1">
                <a:latin typeface="Times New Roman" pitchFamily="18" charset="0"/>
                <a:ea typeface="楷体_GB2312" pitchFamily="49" charset="-122"/>
                <a:sym typeface="Symbol" pitchFamily="18" charset="2"/>
              </a:rPr>
              <a:t>  </a:t>
            </a:r>
            <a:r>
              <a:rPr kumimoji="1" lang="zh-CN" altLang="en-US" sz="2400" b="1">
                <a:latin typeface="Times New Roman" pitchFamily="18" charset="0"/>
                <a:ea typeface="楷体_GB2312" pitchFamily="49" charset="-122"/>
                <a:sym typeface="Symbol" pitchFamily="18" charset="2"/>
              </a:rPr>
              <a:t>隐含的操作寄存器为</a:t>
            </a:r>
            <a:r>
              <a:rPr kumimoji="1" lang="en-US" altLang="zh-CN" sz="2400" b="1">
                <a:latin typeface="Times New Roman" pitchFamily="18" charset="0"/>
                <a:ea typeface="楷体_GB2312" pitchFamily="49" charset="-122"/>
                <a:sym typeface="Symbol" pitchFamily="18" charset="2"/>
              </a:rPr>
              <a:t>AL</a:t>
            </a:r>
          </a:p>
          <a:p>
            <a:r>
              <a:rPr kumimoji="1" lang="en-US" altLang="zh-CN" sz="2400" b="1">
                <a:solidFill>
                  <a:schemeClr val="folHlink"/>
                </a:solidFill>
                <a:latin typeface="Times New Roman" pitchFamily="18" charset="0"/>
                <a:ea typeface="楷体_GB2312" pitchFamily="49" charset="-122"/>
                <a:sym typeface="Symbol" pitchFamily="18" charset="2"/>
              </a:rPr>
              <a:t>             *</a:t>
            </a:r>
            <a:r>
              <a:rPr kumimoji="1" lang="en-US" altLang="zh-CN" sz="2400" b="1">
                <a:latin typeface="Times New Roman" pitchFamily="18" charset="0"/>
                <a:ea typeface="楷体_GB2312" pitchFamily="49" charset="-122"/>
                <a:sym typeface="Symbol" pitchFamily="18" charset="2"/>
              </a:rPr>
              <a:t>  </a:t>
            </a:r>
            <a:r>
              <a:rPr kumimoji="1" lang="zh-CN" altLang="en-US" sz="2400" b="1">
                <a:latin typeface="Times New Roman" pitchFamily="18" charset="0"/>
                <a:ea typeface="楷体_GB2312" pitchFamily="49" charset="-122"/>
                <a:sym typeface="Symbol" pitchFamily="18" charset="2"/>
              </a:rPr>
              <a:t>紧接在加减指令之后使用</a:t>
            </a:r>
          </a:p>
          <a:p>
            <a:r>
              <a:rPr kumimoji="1" lang="zh-CN" altLang="en-US" sz="2400" b="1">
                <a:solidFill>
                  <a:schemeClr val="folHlink"/>
                </a:solidFill>
                <a:latin typeface="Times New Roman" pitchFamily="18" charset="0"/>
                <a:ea typeface="楷体_GB2312" pitchFamily="49" charset="-122"/>
                <a:sym typeface="Symbol" pitchFamily="18" charset="2"/>
              </a:rPr>
              <a:t>             *</a:t>
            </a:r>
            <a:r>
              <a:rPr kumimoji="1" lang="zh-CN" altLang="en-US" sz="2400" b="1">
                <a:latin typeface="Times New Roman" pitchFamily="18" charset="0"/>
                <a:ea typeface="楷体_GB2312" pitchFamily="49" charset="-122"/>
                <a:sym typeface="Symbol" pitchFamily="18" charset="2"/>
              </a:rPr>
              <a:t>  除</a:t>
            </a:r>
            <a:r>
              <a:rPr kumimoji="1" lang="en-US" altLang="zh-CN" sz="2400" b="1">
                <a:latin typeface="Times New Roman" pitchFamily="18" charset="0"/>
                <a:ea typeface="楷体_GB2312" pitchFamily="49" charset="-122"/>
                <a:sym typeface="Symbol" pitchFamily="18" charset="2"/>
              </a:rPr>
              <a:t>AF</a:t>
            </a:r>
            <a:r>
              <a:rPr kumimoji="1" lang="zh-CN" altLang="en-US" sz="2400" b="1">
                <a:latin typeface="Times New Roman" pitchFamily="18" charset="0"/>
                <a:ea typeface="楷体_GB2312" pitchFamily="49" charset="-122"/>
                <a:sym typeface="Symbol" pitchFamily="18" charset="2"/>
              </a:rPr>
              <a:t>、</a:t>
            </a:r>
            <a:r>
              <a:rPr kumimoji="1" lang="en-US" altLang="zh-CN" sz="2400" b="1">
                <a:latin typeface="Times New Roman" pitchFamily="18" charset="0"/>
                <a:ea typeface="楷体_GB2312" pitchFamily="49" charset="-122"/>
                <a:sym typeface="Symbol" pitchFamily="18" charset="2"/>
              </a:rPr>
              <a:t>CF</a:t>
            </a:r>
            <a:r>
              <a:rPr kumimoji="1" lang="zh-CN" altLang="en-US" sz="2400" b="1">
                <a:latin typeface="Times New Roman" pitchFamily="18" charset="0"/>
                <a:ea typeface="楷体_GB2312" pitchFamily="49" charset="-122"/>
                <a:sym typeface="Symbol" pitchFamily="18" charset="2"/>
              </a:rPr>
              <a:t>外，对其它条</a:t>
            </a:r>
            <a:r>
              <a:rPr kumimoji="1" lang="zh-CN" altLang="zh-CN" sz="2400" b="1">
                <a:latin typeface="Times New Roman" pitchFamily="18" charset="0"/>
                <a:ea typeface="楷体_GB2312" pitchFamily="49" charset="-122"/>
                <a:sym typeface="Symbol" pitchFamily="18" charset="2"/>
              </a:rPr>
              <a:t>件标志位</a:t>
            </a:r>
            <a:r>
              <a:rPr kumimoji="1" lang="zh-CN" altLang="zh-CN" sz="2400" b="1">
                <a:solidFill>
                  <a:srgbClr val="9900CC"/>
                </a:solidFill>
                <a:latin typeface="Times New Roman" pitchFamily="18" charset="0"/>
                <a:ea typeface="楷体_GB2312" pitchFamily="49" charset="-122"/>
                <a:sym typeface="Symbol" pitchFamily="18" charset="2"/>
              </a:rPr>
              <a:t>无定义</a:t>
            </a:r>
            <a:endParaRPr kumimoji="1" lang="zh-CN" altLang="en-US" sz="2400" b="1">
              <a:solidFill>
                <a:srgbClr val="9900CC"/>
              </a:solidFill>
              <a:latin typeface="Times New Roman" pitchFamily="18" charset="0"/>
              <a:ea typeface="楷体_GB2312" pitchFamily="49" charset="-122"/>
              <a:sym typeface="Symbol" pitchFamily="18" charset="2"/>
            </a:endParaRPr>
          </a:p>
          <a:p>
            <a:endParaRPr kumimoji="1" lang="zh-CN" altLang="en-US" sz="2400" b="1">
              <a:solidFill>
                <a:srgbClr val="0000FF"/>
              </a:solidFill>
              <a:latin typeface="Times New Roman" pitchFamily="18" charset="0"/>
            </a:endParaRPr>
          </a:p>
          <a:p>
            <a:r>
              <a:rPr kumimoji="1" lang="zh-CN" altLang="en-US" sz="2400" b="1">
                <a:solidFill>
                  <a:srgbClr val="0000FF"/>
                </a:solidFill>
                <a:latin typeface="Times New Roman" pitchFamily="18" charset="0"/>
              </a:rPr>
              <a:t>调整方法：</a:t>
            </a:r>
          </a:p>
          <a:p>
            <a:pPr>
              <a:lnSpc>
                <a:spcPct val="136000"/>
              </a:lnSpc>
            </a:pPr>
            <a:r>
              <a:rPr kumimoji="1" lang="zh-CN" altLang="en-US" sz="2400" b="1">
                <a:solidFill>
                  <a:srgbClr val="0000FF"/>
                </a:solidFill>
                <a:latin typeface="Times New Roman" pitchFamily="18" charset="0"/>
              </a:rPr>
              <a:t>若</a:t>
            </a:r>
            <a:r>
              <a:rPr kumimoji="1" lang="en-US" altLang="zh-CN" sz="2400" b="1">
                <a:solidFill>
                  <a:srgbClr val="0000FF"/>
                </a:solidFill>
                <a:latin typeface="Times New Roman" pitchFamily="18" charset="0"/>
              </a:rPr>
              <a:t>(AL)</a:t>
            </a:r>
            <a:r>
              <a:rPr kumimoji="1" lang="en-US" altLang="zh-CN" sz="2400" b="1" baseline="-25000">
                <a:solidFill>
                  <a:srgbClr val="0000FF"/>
                </a:solidFill>
                <a:latin typeface="Times New Roman" pitchFamily="18" charset="0"/>
              </a:rPr>
              <a:t>0~3</a:t>
            </a:r>
            <a:r>
              <a:rPr kumimoji="1" lang="en-US" altLang="zh-CN" sz="2400" b="1">
                <a:solidFill>
                  <a:srgbClr val="0000FF"/>
                </a:solidFill>
                <a:latin typeface="Times New Roman" pitchFamily="18" charset="0"/>
              </a:rPr>
              <a:t>=0~9</a:t>
            </a:r>
            <a:r>
              <a:rPr kumimoji="1" lang="zh-CN" altLang="en-US" sz="2400" b="1">
                <a:solidFill>
                  <a:srgbClr val="0000FF"/>
                </a:solidFill>
                <a:latin typeface="Times New Roman" pitchFamily="18" charset="0"/>
              </a:rPr>
              <a:t>，且</a:t>
            </a:r>
            <a:r>
              <a:rPr kumimoji="1" lang="en-US" altLang="zh-CN" sz="2400" b="1">
                <a:solidFill>
                  <a:srgbClr val="0000FF"/>
                </a:solidFill>
                <a:latin typeface="Times New Roman" pitchFamily="18" charset="0"/>
              </a:rPr>
              <a:t>AF=0</a:t>
            </a:r>
            <a:r>
              <a:rPr kumimoji="1" lang="zh-CN" altLang="en-US" sz="2400" b="1">
                <a:solidFill>
                  <a:srgbClr val="0000FF"/>
                </a:solidFill>
                <a:latin typeface="Times New Roman" pitchFamily="18" charset="0"/>
              </a:rPr>
              <a:t>，则</a:t>
            </a:r>
            <a:r>
              <a:rPr kumimoji="1" lang="en-US" altLang="zh-CN" sz="2400" b="1">
                <a:solidFill>
                  <a:srgbClr val="0000FF"/>
                </a:solidFill>
                <a:latin typeface="Times New Roman" pitchFamily="18" charset="0"/>
              </a:rPr>
              <a:t>(AL)</a:t>
            </a:r>
            <a:r>
              <a:rPr kumimoji="1" lang="en-US" altLang="zh-CN" sz="2400" b="1" baseline="-25000">
                <a:solidFill>
                  <a:srgbClr val="0000FF"/>
                </a:solidFill>
                <a:latin typeface="Times New Roman" pitchFamily="18" charset="0"/>
              </a:rPr>
              <a:t>4~7 </a:t>
            </a:r>
            <a:r>
              <a:rPr kumimoji="1" lang="en-US" altLang="zh-CN" sz="2400" b="1">
                <a:solidFill>
                  <a:srgbClr val="0000FF"/>
                </a:solidFill>
                <a:latin typeface="Times New Roman" pitchFamily="18" charset="0"/>
              </a:rPr>
              <a:t>= 0</a:t>
            </a:r>
            <a:r>
              <a:rPr kumimoji="1" lang="zh-CN" altLang="en-US" sz="2400" b="1">
                <a:solidFill>
                  <a:srgbClr val="0000FF"/>
                </a:solidFill>
                <a:latin typeface="Times New Roman" pitchFamily="18" charset="0"/>
              </a:rPr>
              <a:t>，</a:t>
            </a:r>
            <a:r>
              <a:rPr kumimoji="1" lang="en-US" altLang="zh-CN" sz="2400" b="1">
                <a:solidFill>
                  <a:srgbClr val="0000FF"/>
                </a:solidFill>
                <a:latin typeface="Times New Roman" pitchFamily="18" charset="0"/>
              </a:rPr>
              <a:t>AF </a:t>
            </a:r>
            <a:r>
              <a:rPr kumimoji="1" lang="en-US" altLang="zh-CN" sz="2400" b="1">
                <a:solidFill>
                  <a:srgbClr val="0000FF"/>
                </a:solidFill>
                <a:latin typeface="Times New Roman" pitchFamily="18" charset="0"/>
                <a:sym typeface="Symbol" pitchFamily="18" charset="2"/>
              </a:rPr>
              <a:t></a:t>
            </a:r>
            <a:r>
              <a:rPr kumimoji="1" lang="en-US" altLang="zh-CN" sz="2400" b="1">
                <a:solidFill>
                  <a:srgbClr val="0000FF"/>
                </a:solidFill>
                <a:latin typeface="Times New Roman" pitchFamily="18" charset="0"/>
              </a:rPr>
              <a:t> CF</a:t>
            </a:r>
            <a:r>
              <a:rPr kumimoji="1" lang="zh-CN" altLang="en-US" sz="2400" b="1">
                <a:solidFill>
                  <a:srgbClr val="0000FF"/>
                </a:solidFill>
                <a:latin typeface="Times New Roman" pitchFamily="18" charset="0"/>
              </a:rPr>
              <a:t>＝</a:t>
            </a:r>
            <a:r>
              <a:rPr kumimoji="1" lang="en-US" altLang="zh-CN" sz="2400" b="1">
                <a:solidFill>
                  <a:srgbClr val="0000FF"/>
                </a:solidFill>
                <a:latin typeface="Times New Roman" pitchFamily="18" charset="0"/>
              </a:rPr>
              <a:t>0</a:t>
            </a:r>
          </a:p>
          <a:p>
            <a:r>
              <a:rPr kumimoji="1" lang="zh-CN" altLang="en-US" sz="2400" b="1">
                <a:solidFill>
                  <a:srgbClr val="0000FF"/>
                </a:solidFill>
                <a:latin typeface="Times New Roman" pitchFamily="18" charset="0"/>
              </a:rPr>
              <a:t>若</a:t>
            </a:r>
            <a:r>
              <a:rPr kumimoji="1" lang="en-US" altLang="zh-CN" sz="2400" b="1">
                <a:solidFill>
                  <a:srgbClr val="0000FF"/>
                </a:solidFill>
                <a:latin typeface="Times New Roman" pitchFamily="18" charset="0"/>
              </a:rPr>
              <a:t>(AL)</a:t>
            </a:r>
            <a:r>
              <a:rPr kumimoji="1" lang="en-US" altLang="zh-CN" sz="2400" b="1" baseline="-25000">
                <a:solidFill>
                  <a:srgbClr val="0000FF"/>
                </a:solidFill>
                <a:latin typeface="Times New Roman" pitchFamily="18" charset="0"/>
              </a:rPr>
              <a:t>0~3</a:t>
            </a:r>
            <a:r>
              <a:rPr kumimoji="1" lang="en-US" altLang="zh-CN" sz="2400" b="1">
                <a:solidFill>
                  <a:srgbClr val="0000FF"/>
                </a:solidFill>
                <a:latin typeface="Times New Roman" pitchFamily="18" charset="0"/>
              </a:rPr>
              <a:t>=A~F</a:t>
            </a:r>
            <a:r>
              <a:rPr kumimoji="1" lang="zh-CN" altLang="en-US" sz="2400" b="1">
                <a:solidFill>
                  <a:srgbClr val="0000FF"/>
                </a:solidFill>
                <a:latin typeface="Times New Roman" pitchFamily="18" charset="0"/>
              </a:rPr>
              <a:t>，或</a:t>
            </a:r>
            <a:r>
              <a:rPr kumimoji="1" lang="en-US" altLang="zh-CN" sz="2400" b="1">
                <a:solidFill>
                  <a:srgbClr val="0000FF"/>
                </a:solidFill>
                <a:latin typeface="Times New Roman" pitchFamily="18" charset="0"/>
              </a:rPr>
              <a:t>AF=1</a:t>
            </a:r>
            <a:r>
              <a:rPr kumimoji="1" lang="zh-CN" altLang="en-US" sz="2400" b="1">
                <a:solidFill>
                  <a:srgbClr val="0000FF"/>
                </a:solidFill>
                <a:latin typeface="Times New Roman" pitchFamily="18" charset="0"/>
              </a:rPr>
              <a:t>，则</a:t>
            </a:r>
            <a:r>
              <a:rPr kumimoji="1" lang="en-US" altLang="zh-CN" sz="2400" b="1">
                <a:solidFill>
                  <a:srgbClr val="0000FF"/>
                </a:solidFill>
                <a:latin typeface="Times New Roman" pitchFamily="18" charset="0"/>
              </a:rPr>
              <a:t>(AL) </a:t>
            </a:r>
            <a:r>
              <a:rPr kumimoji="1" lang="en-US" altLang="zh-CN" sz="2400" b="1">
                <a:solidFill>
                  <a:srgbClr val="0000FF"/>
                </a:solidFill>
                <a:latin typeface="Times New Roman" pitchFamily="18" charset="0"/>
                <a:sym typeface="Symbol" pitchFamily="18" charset="2"/>
              </a:rPr>
              <a:t></a:t>
            </a:r>
            <a:r>
              <a:rPr kumimoji="1" lang="en-US" altLang="zh-CN" sz="2400" b="1">
                <a:latin typeface="Times New Roman" pitchFamily="18" charset="0"/>
                <a:sym typeface="Symbol" pitchFamily="18" charset="2"/>
              </a:rPr>
              <a:t> </a:t>
            </a:r>
            <a:r>
              <a:rPr kumimoji="1" lang="en-US" altLang="zh-CN" sz="2400" b="1">
                <a:solidFill>
                  <a:srgbClr val="0000FF"/>
                </a:solidFill>
                <a:latin typeface="Times New Roman" pitchFamily="18" charset="0"/>
              </a:rPr>
              <a:t>(AL)±6</a:t>
            </a:r>
            <a:r>
              <a:rPr kumimoji="1" lang="zh-CN" altLang="en-US" sz="2400" b="1">
                <a:solidFill>
                  <a:srgbClr val="0000FF"/>
                </a:solidFill>
                <a:latin typeface="Times New Roman" pitchFamily="18" charset="0"/>
              </a:rPr>
              <a:t>，</a:t>
            </a:r>
            <a:r>
              <a:rPr kumimoji="1" lang="en-US" altLang="zh-CN" sz="2400" b="1">
                <a:solidFill>
                  <a:srgbClr val="0000FF"/>
                </a:solidFill>
                <a:latin typeface="Times New Roman" pitchFamily="18" charset="0"/>
              </a:rPr>
              <a:t>(AL)</a:t>
            </a:r>
            <a:r>
              <a:rPr kumimoji="1" lang="en-US" altLang="zh-CN" sz="2400" b="1" baseline="-25000">
                <a:solidFill>
                  <a:srgbClr val="0000FF"/>
                </a:solidFill>
                <a:latin typeface="Times New Roman" pitchFamily="18" charset="0"/>
              </a:rPr>
              <a:t>4~7</a:t>
            </a:r>
            <a:r>
              <a:rPr kumimoji="1" lang="zh-CN" altLang="en-US" sz="2400" b="1">
                <a:solidFill>
                  <a:srgbClr val="0000FF"/>
                </a:solidFill>
                <a:latin typeface="Times New Roman" pitchFamily="18" charset="0"/>
              </a:rPr>
              <a:t>＝</a:t>
            </a:r>
            <a:r>
              <a:rPr kumimoji="1" lang="en-US" altLang="zh-CN" sz="2400" b="1">
                <a:solidFill>
                  <a:srgbClr val="0000FF"/>
                </a:solidFill>
                <a:latin typeface="Times New Roman" pitchFamily="18" charset="0"/>
              </a:rPr>
              <a:t>0</a:t>
            </a:r>
          </a:p>
          <a:p>
            <a:r>
              <a:rPr kumimoji="1" lang="en-US" altLang="zh-CN" sz="2400" b="1">
                <a:solidFill>
                  <a:srgbClr val="0000FF"/>
                </a:solidFill>
                <a:latin typeface="Times New Roman" pitchFamily="18" charset="0"/>
              </a:rPr>
              <a:t>                                                   (AH) </a:t>
            </a:r>
            <a:r>
              <a:rPr kumimoji="1" lang="en-US" altLang="zh-CN" sz="2400" b="1">
                <a:solidFill>
                  <a:srgbClr val="0000FF"/>
                </a:solidFill>
                <a:latin typeface="Times New Roman" pitchFamily="18" charset="0"/>
                <a:sym typeface="Symbol" pitchFamily="18" charset="2"/>
              </a:rPr>
              <a:t></a:t>
            </a:r>
            <a:r>
              <a:rPr kumimoji="1" lang="en-US" altLang="zh-CN" sz="2400" b="1">
                <a:latin typeface="Times New Roman" pitchFamily="18" charset="0"/>
                <a:sym typeface="Symbol" pitchFamily="18" charset="2"/>
              </a:rPr>
              <a:t> </a:t>
            </a:r>
            <a:r>
              <a:rPr kumimoji="1" lang="en-US" altLang="zh-CN" sz="2400" b="1">
                <a:solidFill>
                  <a:srgbClr val="0000FF"/>
                </a:solidFill>
                <a:latin typeface="Times New Roman" pitchFamily="18" charset="0"/>
              </a:rPr>
              <a:t>(AH)±1</a:t>
            </a:r>
            <a:r>
              <a:rPr kumimoji="1" lang="zh-CN" altLang="en-US" sz="2400" b="1">
                <a:solidFill>
                  <a:srgbClr val="0000FF"/>
                </a:solidFill>
                <a:latin typeface="Times New Roman" pitchFamily="18" charset="0"/>
              </a:rPr>
              <a:t>，</a:t>
            </a:r>
            <a:r>
              <a:rPr kumimoji="1" lang="en-US" altLang="zh-CN" sz="2400" b="1">
                <a:solidFill>
                  <a:srgbClr val="0000FF"/>
                </a:solidFill>
                <a:latin typeface="Times New Roman" pitchFamily="18" charset="0"/>
              </a:rPr>
              <a:t>AF </a:t>
            </a:r>
            <a:r>
              <a:rPr kumimoji="1" lang="en-US" altLang="zh-CN" sz="2400" b="1">
                <a:solidFill>
                  <a:srgbClr val="0000FF"/>
                </a:solidFill>
                <a:latin typeface="Times New Roman" pitchFamily="18" charset="0"/>
                <a:sym typeface="Symbol" pitchFamily="18" charset="2"/>
              </a:rPr>
              <a:t></a:t>
            </a:r>
            <a:r>
              <a:rPr kumimoji="1" lang="en-US" altLang="zh-CN" sz="2400" b="1">
                <a:solidFill>
                  <a:srgbClr val="0000FF"/>
                </a:solidFill>
                <a:latin typeface="Times New Roman" pitchFamily="18" charset="0"/>
              </a:rPr>
              <a:t> CF</a:t>
            </a:r>
            <a:r>
              <a:rPr kumimoji="1" lang="zh-CN" altLang="en-US" sz="2400" b="1">
                <a:solidFill>
                  <a:srgbClr val="0000FF"/>
                </a:solidFill>
                <a:latin typeface="Times New Roman" pitchFamily="18" charset="0"/>
              </a:rPr>
              <a:t>＝</a:t>
            </a:r>
            <a:r>
              <a:rPr kumimoji="1" lang="en-US" altLang="zh-CN" sz="2400" b="1">
                <a:solidFill>
                  <a:srgbClr val="0000FF"/>
                </a:solidFill>
                <a:latin typeface="Times New Roman" pitchFamily="18" charset="0"/>
              </a:rPr>
              <a:t>1</a:t>
            </a:r>
          </a:p>
        </p:txBody>
      </p:sp>
      <p:sp>
        <p:nvSpPr>
          <p:cNvPr id="24579" name="Rectangle 3"/>
          <p:cNvSpPr>
            <a:spLocks noChangeArrowheads="1"/>
          </p:cNvSpPr>
          <p:nvPr/>
        </p:nvSpPr>
        <p:spPr bwMode="auto">
          <a:xfrm>
            <a:off x="4648200" y="5486400"/>
            <a:ext cx="28686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wrap="none">
            <a:spAutoFit/>
          </a:bodyPr>
          <a:lstStyle/>
          <a:p>
            <a:pPr algn="ctr" eaLnBrk="0" hangingPunct="0"/>
            <a:r>
              <a:rPr kumimoji="1" lang="en-US" altLang="zh-CN" sz="2400" b="1">
                <a:solidFill>
                  <a:srgbClr val="0000FF"/>
                </a:solidFill>
                <a:latin typeface="Times New Roman" pitchFamily="18" charset="0"/>
              </a:rPr>
              <a:t>( </a:t>
            </a:r>
            <a:r>
              <a:rPr kumimoji="1" lang="en-US" altLang="zh-CN" sz="2000" b="1">
                <a:solidFill>
                  <a:srgbClr val="0000FF"/>
                </a:solidFill>
                <a:latin typeface="Times New Roman" pitchFamily="18" charset="0"/>
              </a:rPr>
              <a:t>AAA</a:t>
            </a:r>
            <a:r>
              <a:rPr kumimoji="1" lang="zh-CN" altLang="en-US" sz="2000" b="1">
                <a:solidFill>
                  <a:srgbClr val="0000FF"/>
                </a:solidFill>
                <a:latin typeface="Times New Roman" pitchFamily="18" charset="0"/>
              </a:rPr>
              <a:t>做‘</a:t>
            </a:r>
            <a:r>
              <a:rPr kumimoji="1" lang="en-US" altLang="zh-CN" sz="2000" b="1">
                <a:solidFill>
                  <a:srgbClr val="0000FF"/>
                </a:solidFill>
                <a:latin typeface="Times New Roman" pitchFamily="18" charset="0"/>
              </a:rPr>
              <a:t>+’,  AAS</a:t>
            </a:r>
            <a:r>
              <a:rPr kumimoji="1" lang="zh-CN" altLang="en-US" sz="2000" b="1">
                <a:solidFill>
                  <a:srgbClr val="0000FF"/>
                </a:solidFill>
                <a:latin typeface="Times New Roman" pitchFamily="18" charset="0"/>
              </a:rPr>
              <a:t>做‘</a:t>
            </a:r>
            <a:r>
              <a:rPr kumimoji="1" lang="en-US" altLang="zh-CN" sz="2000" b="1">
                <a:solidFill>
                  <a:srgbClr val="0000FF"/>
                </a:solidFill>
                <a:latin typeface="Times New Roman" pitchFamily="18" charset="0"/>
              </a:rPr>
              <a:t>-’</a:t>
            </a:r>
            <a:r>
              <a:rPr kumimoji="1" lang="en-US" altLang="zh-CN" sz="2400" b="1">
                <a:solidFill>
                  <a:srgbClr val="0000FF"/>
                </a:solidFill>
                <a:latin typeface="Times New Roman" pitchFamily="18" charset="0"/>
              </a:rPr>
              <a:t> )</a:t>
            </a:r>
          </a:p>
        </p:txBody>
      </p:sp>
      <p:graphicFrame>
        <p:nvGraphicFramePr>
          <p:cNvPr id="6" name="表格 5"/>
          <p:cNvGraphicFramePr>
            <a:graphicFrameLocks noGrp="1"/>
          </p:cNvGraphicFramePr>
          <p:nvPr/>
        </p:nvGraphicFramePr>
        <p:xfrm>
          <a:off x="857250" y="5429250"/>
          <a:ext cx="3071816" cy="741364"/>
        </p:xfrm>
        <a:graphic>
          <a:graphicData uri="http://schemas.openxmlformats.org/drawingml/2006/table">
            <a:tbl>
              <a:tblPr firstRow="1" bandRow="1">
                <a:tableStyleId>{5C22544A-7EE6-4342-B048-85BDC9FD1C3A}</a:tableStyleId>
              </a:tblPr>
              <a:tblGrid>
                <a:gridCol w="383977">
                  <a:extLst>
                    <a:ext uri="{9D8B030D-6E8A-4147-A177-3AD203B41FA5}">
                      <a16:colId xmlns:a16="http://schemas.microsoft.com/office/drawing/2014/main" val="20000"/>
                    </a:ext>
                  </a:extLst>
                </a:gridCol>
                <a:gridCol w="383977">
                  <a:extLst>
                    <a:ext uri="{9D8B030D-6E8A-4147-A177-3AD203B41FA5}">
                      <a16:colId xmlns:a16="http://schemas.microsoft.com/office/drawing/2014/main" val="20001"/>
                    </a:ext>
                  </a:extLst>
                </a:gridCol>
                <a:gridCol w="383977">
                  <a:extLst>
                    <a:ext uri="{9D8B030D-6E8A-4147-A177-3AD203B41FA5}">
                      <a16:colId xmlns:a16="http://schemas.microsoft.com/office/drawing/2014/main" val="20002"/>
                    </a:ext>
                  </a:extLst>
                </a:gridCol>
                <a:gridCol w="383977">
                  <a:extLst>
                    <a:ext uri="{9D8B030D-6E8A-4147-A177-3AD203B41FA5}">
                      <a16:colId xmlns:a16="http://schemas.microsoft.com/office/drawing/2014/main" val="20003"/>
                    </a:ext>
                  </a:extLst>
                </a:gridCol>
                <a:gridCol w="383977">
                  <a:extLst>
                    <a:ext uri="{9D8B030D-6E8A-4147-A177-3AD203B41FA5}">
                      <a16:colId xmlns:a16="http://schemas.microsoft.com/office/drawing/2014/main" val="20004"/>
                    </a:ext>
                  </a:extLst>
                </a:gridCol>
                <a:gridCol w="383977">
                  <a:extLst>
                    <a:ext uri="{9D8B030D-6E8A-4147-A177-3AD203B41FA5}">
                      <a16:colId xmlns:a16="http://schemas.microsoft.com/office/drawing/2014/main" val="20005"/>
                    </a:ext>
                  </a:extLst>
                </a:gridCol>
                <a:gridCol w="383977">
                  <a:extLst>
                    <a:ext uri="{9D8B030D-6E8A-4147-A177-3AD203B41FA5}">
                      <a16:colId xmlns:a16="http://schemas.microsoft.com/office/drawing/2014/main" val="20006"/>
                    </a:ext>
                  </a:extLst>
                </a:gridCol>
                <a:gridCol w="383977">
                  <a:extLst>
                    <a:ext uri="{9D8B030D-6E8A-4147-A177-3AD203B41FA5}">
                      <a16:colId xmlns:a16="http://schemas.microsoft.com/office/drawing/2014/main" val="20007"/>
                    </a:ext>
                  </a:extLst>
                </a:gridCol>
              </a:tblGrid>
              <a:tr h="370682">
                <a:tc>
                  <a:txBody>
                    <a:bodyPr/>
                    <a:lstStyle/>
                    <a:p>
                      <a:pPr algn="r"/>
                      <a:r>
                        <a:rPr lang="en-US" altLang="zh-CN" sz="1400" b="0" dirty="0">
                          <a:solidFill>
                            <a:srgbClr val="7030A0"/>
                          </a:solidFill>
                        </a:rPr>
                        <a:t>7</a:t>
                      </a:r>
                      <a:endParaRPr lang="zh-CN" altLang="en-US" sz="1400" b="0" dirty="0">
                        <a:solidFill>
                          <a:srgbClr val="7030A0"/>
                        </a:solidFill>
                      </a:endParaRPr>
                    </a:p>
                  </a:txBody>
                  <a:tcPr marL="91439" marR="0" marT="45700" marB="45700"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altLang="zh-CN" sz="1400" b="0" dirty="0">
                          <a:solidFill>
                            <a:srgbClr val="7030A0"/>
                          </a:solidFill>
                        </a:rPr>
                        <a:t>6</a:t>
                      </a:r>
                      <a:endParaRPr lang="zh-CN" altLang="en-US" sz="1400" b="0" dirty="0">
                        <a:solidFill>
                          <a:srgbClr val="7030A0"/>
                        </a:solidFill>
                      </a:endParaRPr>
                    </a:p>
                  </a:txBody>
                  <a:tcPr marL="91439" marR="0" marT="45700" marB="45700"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altLang="zh-CN" sz="1400" b="0" dirty="0">
                          <a:solidFill>
                            <a:srgbClr val="7030A0"/>
                          </a:solidFill>
                        </a:rPr>
                        <a:t>5</a:t>
                      </a:r>
                      <a:endParaRPr lang="zh-CN" altLang="en-US" sz="1400" b="0" dirty="0">
                        <a:solidFill>
                          <a:srgbClr val="7030A0"/>
                        </a:solidFill>
                      </a:endParaRPr>
                    </a:p>
                  </a:txBody>
                  <a:tcPr marL="91439" marR="0" marT="45700" marB="45700"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altLang="zh-CN" sz="1400" b="0" dirty="0">
                          <a:solidFill>
                            <a:srgbClr val="7030A0"/>
                          </a:solidFill>
                        </a:rPr>
                        <a:t>4</a:t>
                      </a:r>
                      <a:endParaRPr lang="zh-CN" altLang="en-US" sz="1400" b="0" dirty="0">
                        <a:solidFill>
                          <a:srgbClr val="7030A0"/>
                        </a:solidFill>
                      </a:endParaRPr>
                    </a:p>
                  </a:txBody>
                  <a:tcPr marL="91439" marR="0" marT="45700" marB="45700"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altLang="zh-CN" sz="1400" b="0" dirty="0">
                          <a:solidFill>
                            <a:srgbClr val="7030A0"/>
                          </a:solidFill>
                        </a:rPr>
                        <a:t>3</a:t>
                      </a:r>
                      <a:endParaRPr lang="zh-CN" altLang="en-US" sz="1400" b="0" dirty="0">
                        <a:solidFill>
                          <a:srgbClr val="7030A0"/>
                        </a:solidFill>
                      </a:endParaRPr>
                    </a:p>
                  </a:txBody>
                  <a:tcPr marL="91439" marR="0" marT="45700" marB="45700"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altLang="zh-CN" sz="1400" b="0" dirty="0">
                          <a:solidFill>
                            <a:srgbClr val="7030A0"/>
                          </a:solidFill>
                        </a:rPr>
                        <a:t>2</a:t>
                      </a:r>
                      <a:endParaRPr lang="zh-CN" altLang="en-US" sz="1400" b="0" dirty="0">
                        <a:solidFill>
                          <a:srgbClr val="7030A0"/>
                        </a:solidFill>
                      </a:endParaRPr>
                    </a:p>
                  </a:txBody>
                  <a:tcPr marL="91439" marR="0" marT="45700" marB="45700"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altLang="zh-CN" sz="1400" b="0" dirty="0">
                          <a:solidFill>
                            <a:srgbClr val="7030A0"/>
                          </a:solidFill>
                        </a:rPr>
                        <a:t>1</a:t>
                      </a:r>
                      <a:endParaRPr lang="zh-CN" altLang="en-US" sz="1400" b="0" dirty="0">
                        <a:solidFill>
                          <a:srgbClr val="7030A0"/>
                        </a:solidFill>
                      </a:endParaRPr>
                    </a:p>
                  </a:txBody>
                  <a:tcPr marL="91439" marR="0" marT="45700" marB="45700"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altLang="zh-CN" sz="1400" b="0" dirty="0">
                          <a:solidFill>
                            <a:srgbClr val="7030A0"/>
                          </a:solidFill>
                        </a:rPr>
                        <a:t>0</a:t>
                      </a:r>
                      <a:endParaRPr lang="zh-CN" altLang="en-US" sz="1400" b="0" dirty="0">
                        <a:solidFill>
                          <a:srgbClr val="7030A0"/>
                        </a:solidFill>
                      </a:endParaRPr>
                    </a:p>
                  </a:txBody>
                  <a:tcPr marL="91439" marR="0" marT="45700" marB="45700" anchor="b">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0682">
                <a:tc>
                  <a:txBody>
                    <a:bodyPr/>
                    <a:lstStyle/>
                    <a:p>
                      <a:endParaRPr lang="zh-CN" altLang="en-US" sz="1800" dirty="0"/>
                    </a:p>
                  </a:txBody>
                  <a:tcPr marL="91439" marR="91439"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800" dirty="0"/>
                    </a:p>
                  </a:txBody>
                  <a:tcPr marL="91439" marR="91439"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800" dirty="0"/>
                    </a:p>
                  </a:txBody>
                  <a:tcPr marL="91439" marR="91439"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800" dirty="0"/>
                    </a:p>
                  </a:txBody>
                  <a:tcPr marL="91439" marR="91439"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800" dirty="0"/>
                    </a:p>
                  </a:txBody>
                  <a:tcPr marL="91439" marR="91439"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800" dirty="0"/>
                    </a:p>
                  </a:txBody>
                  <a:tcPr marL="91439" marR="91439"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800" dirty="0"/>
                    </a:p>
                  </a:txBody>
                  <a:tcPr marL="91439" marR="91439"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zh-CN" altLang="en-US" sz="1800" dirty="0"/>
                    </a:p>
                  </a:txBody>
                  <a:tcPr marL="91439" marR="91439" marT="45700" marB="457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bl>
          </a:graphicData>
        </a:graphic>
      </p:graphicFrame>
      <p:sp>
        <p:nvSpPr>
          <p:cNvPr id="24608"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9CA56501-7175-47E0-A76E-86CA4AFF5EE3}" type="slidenum">
              <a:rPr lang="en-US" altLang="zh-CN" smtClean="0"/>
              <a:pPr eaLnBrk="1" hangingPunct="1"/>
              <a:t>22</a:t>
            </a:fld>
            <a:endParaRPr lang="en-US" altLang="zh-CN"/>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2"/>
          <p:cNvSpPr txBox="1">
            <a:spLocks noChangeArrowheads="1"/>
          </p:cNvSpPr>
          <p:nvPr/>
        </p:nvSpPr>
        <p:spPr bwMode="auto">
          <a:xfrm>
            <a:off x="762000" y="533400"/>
            <a:ext cx="7124066" cy="5558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kumimoji="1" lang="zh-CN" altLang="en-US" sz="2400" b="1" dirty="0">
                <a:latin typeface="Times New Roman" pitchFamily="18" charset="0"/>
              </a:rPr>
              <a:t>乘法调整指令：</a:t>
            </a:r>
            <a:r>
              <a:rPr kumimoji="1" lang="en-US" altLang="zh-CN" sz="2400" b="1" dirty="0">
                <a:latin typeface="Times New Roman" pitchFamily="18" charset="0"/>
              </a:rPr>
              <a:t>AAM     </a:t>
            </a:r>
            <a:r>
              <a:rPr lang="en-US" altLang="zh-CN" sz="2400" b="1" dirty="0">
                <a:latin typeface="Times New Roman" pitchFamily="18" charset="0"/>
              </a:rPr>
              <a:t>(</a:t>
            </a:r>
            <a:r>
              <a:rPr kumimoji="1" lang="en-US" altLang="zh-CN" sz="2400" b="1" dirty="0">
                <a:latin typeface="Times New Roman" pitchFamily="18" charset="0"/>
              </a:rPr>
              <a:t>AL) </a:t>
            </a:r>
            <a:r>
              <a:rPr kumimoji="1" lang="en-US" altLang="zh-CN" sz="2400" b="1" dirty="0">
                <a:latin typeface="Times New Roman" pitchFamily="18" charset="0"/>
                <a:sym typeface="Symbol" pitchFamily="18" charset="2"/>
              </a:rPr>
              <a:t> </a:t>
            </a:r>
            <a:r>
              <a:rPr kumimoji="1" lang="en-US" altLang="zh-CN" sz="2400" b="1" dirty="0">
                <a:latin typeface="Times New Roman" pitchFamily="18" charset="0"/>
              </a:rPr>
              <a:t>(AX)</a:t>
            </a:r>
            <a:r>
              <a:rPr kumimoji="1" lang="zh-CN" altLang="en-US" sz="2400" b="1" baseline="-25000" dirty="0">
                <a:latin typeface="Times New Roman" pitchFamily="18" charset="0"/>
              </a:rPr>
              <a:t>非压缩</a:t>
            </a:r>
            <a:r>
              <a:rPr kumimoji="1" lang="en-US" altLang="zh-CN" sz="2400" b="1" baseline="-25000" dirty="0">
                <a:latin typeface="Times New Roman" pitchFamily="18" charset="0"/>
              </a:rPr>
              <a:t>BCD</a:t>
            </a:r>
            <a:endParaRPr kumimoji="1" lang="en-US" altLang="zh-CN" sz="2400" b="1" dirty="0">
              <a:latin typeface="Times New Roman" pitchFamily="18" charset="0"/>
            </a:endParaRPr>
          </a:p>
          <a:p>
            <a:r>
              <a:rPr kumimoji="1" lang="en-US" altLang="zh-CN" sz="2400" b="1" dirty="0">
                <a:solidFill>
                  <a:srgbClr val="FF3300"/>
                </a:solidFill>
                <a:latin typeface="Times New Roman" pitchFamily="18" charset="0"/>
                <a:ea typeface="楷体_GB2312" pitchFamily="49" charset="-122"/>
              </a:rPr>
              <a:t>      </a:t>
            </a:r>
            <a:r>
              <a:rPr kumimoji="1" lang="zh-CN" altLang="en-US" sz="2400" b="1" dirty="0">
                <a:solidFill>
                  <a:srgbClr val="FF3300"/>
                </a:solidFill>
                <a:latin typeface="Times New Roman" pitchFamily="18" charset="0"/>
                <a:ea typeface="楷体_GB2312" pitchFamily="49" charset="-122"/>
              </a:rPr>
              <a:t>注意</a:t>
            </a:r>
            <a:r>
              <a:rPr kumimoji="1" lang="en-US" altLang="zh-CN" sz="2400" b="1" dirty="0">
                <a:solidFill>
                  <a:srgbClr val="FF3300"/>
                </a:solidFill>
                <a:latin typeface="Times New Roman" pitchFamily="18" charset="0"/>
                <a:ea typeface="楷体_GB2312" pitchFamily="49" charset="-122"/>
              </a:rPr>
              <a:t>:  </a:t>
            </a:r>
            <a:r>
              <a:rPr kumimoji="1" lang="en-US" altLang="zh-CN" sz="2400" b="1" dirty="0">
                <a:solidFill>
                  <a:schemeClr val="folHlink"/>
                </a:solidFill>
                <a:latin typeface="Times New Roman" pitchFamily="18" charset="0"/>
                <a:ea typeface="楷体_GB2312" pitchFamily="49" charset="-122"/>
                <a:sym typeface="Symbol" pitchFamily="18" charset="2"/>
              </a:rPr>
              <a:t>  *</a:t>
            </a:r>
            <a:r>
              <a:rPr kumimoji="1" lang="en-US" altLang="zh-CN" sz="2400" b="1" dirty="0">
                <a:latin typeface="Times New Roman" pitchFamily="18" charset="0"/>
                <a:ea typeface="楷体_GB2312" pitchFamily="49" charset="-122"/>
                <a:sym typeface="Symbol" pitchFamily="18" charset="2"/>
              </a:rPr>
              <a:t>  </a:t>
            </a:r>
            <a:r>
              <a:rPr kumimoji="1" lang="zh-CN" altLang="en-US" sz="2400" b="1" dirty="0">
                <a:latin typeface="Times New Roman" pitchFamily="18" charset="0"/>
                <a:ea typeface="楷体_GB2312" pitchFamily="49" charset="-122"/>
                <a:sym typeface="Symbol" pitchFamily="18" charset="2"/>
              </a:rPr>
              <a:t>隐含的操作寄存器为</a:t>
            </a:r>
            <a:r>
              <a:rPr kumimoji="1" lang="en-US" altLang="zh-CN" sz="2400" b="1" dirty="0">
                <a:latin typeface="Times New Roman" pitchFamily="18" charset="0"/>
                <a:ea typeface="楷体_GB2312" pitchFamily="49" charset="-122"/>
                <a:sym typeface="Symbol" pitchFamily="18" charset="2"/>
              </a:rPr>
              <a:t>AL</a:t>
            </a:r>
          </a:p>
          <a:p>
            <a:r>
              <a:rPr kumimoji="1" lang="en-US" altLang="zh-CN" sz="2400" b="1" dirty="0">
                <a:solidFill>
                  <a:schemeClr val="folHlink"/>
                </a:solidFill>
                <a:latin typeface="Times New Roman" pitchFamily="18" charset="0"/>
                <a:ea typeface="楷体_GB2312" pitchFamily="49" charset="-122"/>
                <a:sym typeface="Symbol" pitchFamily="18" charset="2"/>
              </a:rPr>
              <a:t>                   *</a:t>
            </a:r>
            <a:r>
              <a:rPr kumimoji="1" lang="en-US" altLang="zh-CN" sz="2400" b="1" dirty="0">
                <a:latin typeface="Times New Roman" pitchFamily="18" charset="0"/>
                <a:ea typeface="楷体_GB2312" pitchFamily="49" charset="-122"/>
                <a:sym typeface="Symbol" pitchFamily="18" charset="2"/>
              </a:rPr>
              <a:t>  </a:t>
            </a:r>
            <a:r>
              <a:rPr kumimoji="1" lang="zh-CN" altLang="en-US" sz="2400" b="1" dirty="0">
                <a:latin typeface="Times New Roman" pitchFamily="18" charset="0"/>
                <a:ea typeface="楷体_GB2312" pitchFamily="49" charset="-122"/>
                <a:sym typeface="Symbol" pitchFamily="18" charset="2"/>
              </a:rPr>
              <a:t>紧接在</a:t>
            </a:r>
            <a:r>
              <a:rPr kumimoji="1" lang="en-US" altLang="zh-CN" sz="2400" b="1" dirty="0">
                <a:latin typeface="Times New Roman" pitchFamily="18" charset="0"/>
                <a:ea typeface="楷体_GB2312" pitchFamily="49" charset="-122"/>
                <a:sym typeface="Symbol" pitchFamily="18" charset="2"/>
              </a:rPr>
              <a:t>MUL</a:t>
            </a:r>
            <a:r>
              <a:rPr kumimoji="1" lang="zh-CN" altLang="en-US" sz="2400" b="1" dirty="0">
                <a:latin typeface="Times New Roman" pitchFamily="18" charset="0"/>
                <a:ea typeface="楷体_GB2312" pitchFamily="49" charset="-122"/>
                <a:sym typeface="Symbol" pitchFamily="18" charset="2"/>
              </a:rPr>
              <a:t>指令之后使用</a:t>
            </a:r>
          </a:p>
          <a:p>
            <a:r>
              <a:rPr kumimoji="1" lang="zh-CN" altLang="en-US" sz="2400" b="1" dirty="0">
                <a:solidFill>
                  <a:schemeClr val="folHlink"/>
                </a:solidFill>
                <a:latin typeface="Times New Roman" pitchFamily="18" charset="0"/>
                <a:ea typeface="楷体_GB2312" pitchFamily="49" charset="-122"/>
                <a:sym typeface="Symbol" pitchFamily="18" charset="2"/>
              </a:rPr>
              <a:t>                   *</a:t>
            </a:r>
            <a:r>
              <a:rPr kumimoji="1" lang="zh-CN" altLang="en-US" sz="2400" b="1" dirty="0">
                <a:latin typeface="Times New Roman" pitchFamily="18" charset="0"/>
                <a:ea typeface="楷体_GB2312" pitchFamily="49" charset="-122"/>
                <a:sym typeface="Symbol" pitchFamily="18" charset="2"/>
              </a:rPr>
              <a:t>  对</a:t>
            </a:r>
            <a:r>
              <a:rPr kumimoji="1" lang="en-US" altLang="zh-CN" sz="2400" b="1" dirty="0">
                <a:latin typeface="Times New Roman" pitchFamily="18" charset="0"/>
                <a:ea typeface="楷体_GB2312" pitchFamily="49" charset="-122"/>
                <a:sym typeface="Symbol" pitchFamily="18" charset="2"/>
              </a:rPr>
              <a:t>OF</a:t>
            </a:r>
            <a:r>
              <a:rPr kumimoji="1" lang="zh-CN" altLang="en-US" sz="2400" b="1" dirty="0">
                <a:latin typeface="Times New Roman" pitchFamily="18" charset="0"/>
                <a:ea typeface="楷体_GB2312" pitchFamily="49" charset="-122"/>
                <a:sym typeface="Symbol" pitchFamily="18" charset="2"/>
              </a:rPr>
              <a:t>、</a:t>
            </a:r>
            <a:r>
              <a:rPr kumimoji="1" lang="en-US" altLang="zh-CN" sz="2400" b="1" dirty="0">
                <a:latin typeface="Times New Roman" pitchFamily="18" charset="0"/>
                <a:ea typeface="楷体_GB2312" pitchFamily="49" charset="-122"/>
                <a:sym typeface="Symbol" pitchFamily="18" charset="2"/>
              </a:rPr>
              <a:t>CF</a:t>
            </a:r>
            <a:r>
              <a:rPr kumimoji="1" lang="zh-CN" altLang="en-US" sz="2400" b="1" dirty="0">
                <a:latin typeface="Times New Roman" pitchFamily="18" charset="0"/>
                <a:ea typeface="楷体_GB2312" pitchFamily="49" charset="-122"/>
                <a:sym typeface="Symbol" pitchFamily="18" charset="2"/>
              </a:rPr>
              <a:t>、</a:t>
            </a:r>
            <a:r>
              <a:rPr kumimoji="1" lang="en-US" altLang="zh-CN" sz="2400" b="1" dirty="0">
                <a:latin typeface="Times New Roman" pitchFamily="18" charset="0"/>
                <a:ea typeface="楷体_GB2312" pitchFamily="49" charset="-122"/>
                <a:sym typeface="Symbol" pitchFamily="18" charset="2"/>
              </a:rPr>
              <a:t>AF</a:t>
            </a:r>
            <a:r>
              <a:rPr kumimoji="1" lang="zh-CN" altLang="zh-CN" sz="2400" b="1" dirty="0">
                <a:solidFill>
                  <a:srgbClr val="9900CC"/>
                </a:solidFill>
                <a:latin typeface="Times New Roman" pitchFamily="18" charset="0"/>
                <a:ea typeface="楷体_GB2312" pitchFamily="49" charset="-122"/>
                <a:sym typeface="Symbol" pitchFamily="18" charset="2"/>
              </a:rPr>
              <a:t>无定义</a:t>
            </a:r>
            <a:endParaRPr kumimoji="1" lang="zh-CN" altLang="en-US" sz="2400" b="1" dirty="0">
              <a:solidFill>
                <a:srgbClr val="9900CC"/>
              </a:solidFill>
              <a:latin typeface="Times New Roman" pitchFamily="18" charset="0"/>
              <a:ea typeface="楷体_GB2312" pitchFamily="49" charset="-122"/>
              <a:sym typeface="Symbol" pitchFamily="18" charset="2"/>
            </a:endParaRPr>
          </a:p>
          <a:p>
            <a:r>
              <a:rPr kumimoji="1" lang="zh-CN" altLang="en-US" sz="2400" b="1" dirty="0">
                <a:solidFill>
                  <a:srgbClr val="0000FF"/>
                </a:solidFill>
                <a:latin typeface="Times New Roman" pitchFamily="18" charset="0"/>
              </a:rPr>
              <a:t>调整方法：</a:t>
            </a:r>
            <a:endParaRPr kumimoji="1" lang="zh-CN" altLang="en-US" sz="2400" b="1" dirty="0">
              <a:latin typeface="Times New Roman" pitchFamily="18" charset="0"/>
            </a:endParaRPr>
          </a:p>
          <a:p>
            <a:r>
              <a:rPr kumimoji="1" lang="zh-CN" altLang="en-US" sz="2400" b="1" dirty="0">
                <a:latin typeface="Times New Roman" pitchFamily="18" charset="0"/>
              </a:rPr>
              <a:t>                   </a:t>
            </a:r>
            <a:r>
              <a:rPr kumimoji="1" lang="en-US" altLang="zh-CN" sz="2400" b="1" dirty="0">
                <a:solidFill>
                  <a:srgbClr val="0000FF"/>
                </a:solidFill>
                <a:latin typeface="Times New Roman" pitchFamily="18" charset="0"/>
              </a:rPr>
              <a:t>(AL)</a:t>
            </a:r>
            <a:r>
              <a:rPr kumimoji="1" lang="zh-CN" altLang="en-US" sz="2400" b="1" dirty="0">
                <a:solidFill>
                  <a:srgbClr val="0000FF"/>
                </a:solidFill>
                <a:latin typeface="Times New Roman" pitchFamily="18" charset="0"/>
              </a:rPr>
              <a:t>除以</a:t>
            </a:r>
            <a:r>
              <a:rPr kumimoji="1" lang="en-US" altLang="zh-CN" sz="2400" b="1" dirty="0">
                <a:solidFill>
                  <a:srgbClr val="0000FF"/>
                </a:solidFill>
                <a:latin typeface="Times New Roman" pitchFamily="18" charset="0"/>
              </a:rPr>
              <a:t>0AH</a:t>
            </a:r>
            <a:r>
              <a:rPr kumimoji="1" lang="zh-CN" altLang="en-US" sz="2400" b="1" dirty="0">
                <a:solidFill>
                  <a:srgbClr val="0000FF"/>
                </a:solidFill>
                <a:latin typeface="Times New Roman" pitchFamily="18" charset="0"/>
              </a:rPr>
              <a:t>，商</a:t>
            </a:r>
            <a:r>
              <a:rPr kumimoji="1" lang="zh-CN" altLang="en-US" sz="2400" b="1" dirty="0">
                <a:solidFill>
                  <a:srgbClr val="0000FF"/>
                </a:solidFill>
                <a:latin typeface="Times New Roman" pitchFamily="18" charset="0"/>
                <a:sym typeface="Symbol" pitchFamily="18" charset="2"/>
              </a:rPr>
              <a:t> </a:t>
            </a:r>
            <a:r>
              <a:rPr kumimoji="1" lang="en-US" altLang="zh-CN" sz="2400" b="1" dirty="0">
                <a:solidFill>
                  <a:srgbClr val="0000FF"/>
                </a:solidFill>
                <a:latin typeface="Times New Roman" pitchFamily="18" charset="0"/>
                <a:sym typeface="Symbol" pitchFamily="18" charset="2"/>
              </a:rPr>
              <a:t>(AH)</a:t>
            </a:r>
            <a:r>
              <a:rPr kumimoji="1" lang="zh-CN" altLang="en-US" sz="2400" b="1" dirty="0">
                <a:solidFill>
                  <a:srgbClr val="0000FF"/>
                </a:solidFill>
                <a:latin typeface="Times New Roman" pitchFamily="18" charset="0"/>
                <a:sym typeface="Symbol" pitchFamily="18" charset="2"/>
              </a:rPr>
              <a:t>，余数 </a:t>
            </a:r>
            <a:r>
              <a:rPr kumimoji="1" lang="en-US" altLang="zh-CN" sz="2400" b="1" dirty="0">
                <a:solidFill>
                  <a:srgbClr val="0000FF"/>
                </a:solidFill>
                <a:latin typeface="Times New Roman" pitchFamily="18" charset="0"/>
                <a:sym typeface="Symbol" pitchFamily="18" charset="2"/>
              </a:rPr>
              <a:t>(AL)</a:t>
            </a:r>
            <a:endParaRPr kumimoji="1" lang="en-US" altLang="zh-CN" sz="2400" b="1" dirty="0">
              <a:solidFill>
                <a:srgbClr val="0000FF"/>
              </a:solidFill>
              <a:latin typeface="Times New Roman" pitchFamily="18" charset="0"/>
            </a:endParaRPr>
          </a:p>
          <a:p>
            <a:endParaRPr kumimoji="1" lang="en-US" altLang="zh-CN" sz="2400" b="1" dirty="0">
              <a:solidFill>
                <a:srgbClr val="0000FF"/>
              </a:solidFill>
              <a:latin typeface="Times New Roman" pitchFamily="18" charset="0"/>
            </a:endParaRPr>
          </a:p>
          <a:p>
            <a:r>
              <a:rPr kumimoji="1" lang="zh-CN" altLang="en-US" sz="2400" b="1" dirty="0">
                <a:latin typeface="Times New Roman" pitchFamily="18" charset="0"/>
              </a:rPr>
              <a:t>除法调整指令：</a:t>
            </a:r>
            <a:r>
              <a:rPr kumimoji="1" lang="en-US" altLang="zh-CN" sz="2400" b="1" dirty="0">
                <a:latin typeface="Times New Roman" pitchFamily="18" charset="0"/>
              </a:rPr>
              <a:t>AAD</a:t>
            </a:r>
          </a:p>
          <a:p>
            <a:r>
              <a:rPr kumimoji="1" lang="en-US" altLang="zh-CN" sz="2400" b="1" dirty="0">
                <a:latin typeface="Times New Roman" pitchFamily="18" charset="0"/>
              </a:rPr>
              <a:t>            </a:t>
            </a:r>
          </a:p>
          <a:p>
            <a:r>
              <a:rPr kumimoji="1" lang="en-US" altLang="zh-CN" sz="2400" b="1" dirty="0">
                <a:latin typeface="Times New Roman" pitchFamily="18" charset="0"/>
              </a:rPr>
              <a:t>            </a:t>
            </a:r>
            <a:r>
              <a:rPr kumimoji="1" lang="zh-CN" altLang="en-US" sz="2400" b="1" dirty="0">
                <a:latin typeface="Times New Roman" pitchFamily="18" charset="0"/>
              </a:rPr>
              <a:t>被除数</a:t>
            </a:r>
            <a:r>
              <a:rPr kumimoji="1" lang="en-US" altLang="zh-CN" sz="2400" b="1" dirty="0">
                <a:latin typeface="Times New Roman" pitchFamily="18" charset="0"/>
              </a:rPr>
              <a:t>(AX) = (0000 </a:t>
            </a:r>
            <a:r>
              <a:rPr kumimoji="1" lang="en-US" altLang="zh-CN" sz="2400" b="1" dirty="0" err="1">
                <a:latin typeface="Times New Roman" pitchFamily="18" charset="0"/>
              </a:rPr>
              <a:t>xxxx</a:t>
            </a:r>
            <a:r>
              <a:rPr kumimoji="1" lang="en-US" altLang="zh-CN" sz="2400" b="1" dirty="0">
                <a:latin typeface="Times New Roman" pitchFamily="18" charset="0"/>
              </a:rPr>
              <a:t>  0000 </a:t>
            </a:r>
            <a:r>
              <a:rPr kumimoji="1" lang="en-US" altLang="zh-CN" sz="2400" b="1" dirty="0" err="1">
                <a:latin typeface="Times New Roman" pitchFamily="18" charset="0"/>
              </a:rPr>
              <a:t>xxxx</a:t>
            </a:r>
            <a:r>
              <a:rPr kumimoji="1" lang="en-US" altLang="zh-CN" sz="2400" b="1" dirty="0">
                <a:latin typeface="Times New Roman" pitchFamily="18" charset="0"/>
              </a:rPr>
              <a:t>)</a:t>
            </a:r>
            <a:r>
              <a:rPr kumimoji="1" lang="zh-CN" altLang="en-US" sz="2400" b="1" baseline="-25000" dirty="0">
                <a:latin typeface="Times New Roman" pitchFamily="18" charset="0"/>
              </a:rPr>
              <a:t>非压缩</a:t>
            </a:r>
            <a:r>
              <a:rPr kumimoji="1" lang="en-US" altLang="zh-CN" sz="2400" b="1" baseline="-25000" dirty="0">
                <a:latin typeface="Times New Roman" pitchFamily="18" charset="0"/>
              </a:rPr>
              <a:t>BCD</a:t>
            </a:r>
          </a:p>
          <a:p>
            <a:r>
              <a:rPr kumimoji="1" lang="en-US" altLang="zh-CN" sz="2400" b="1" dirty="0">
                <a:latin typeface="Times New Roman" pitchFamily="18" charset="0"/>
              </a:rPr>
              <a:t>                        </a:t>
            </a:r>
            <a:r>
              <a:rPr kumimoji="1" lang="zh-CN" altLang="en-US" sz="2400" b="1" dirty="0">
                <a:latin typeface="Times New Roman" pitchFamily="18" charset="0"/>
              </a:rPr>
              <a:t>除数 </a:t>
            </a:r>
            <a:r>
              <a:rPr kumimoji="1" lang="en-US" altLang="zh-CN" sz="2400" b="1" dirty="0">
                <a:latin typeface="Times New Roman" pitchFamily="18" charset="0"/>
              </a:rPr>
              <a:t>= (0000 </a:t>
            </a:r>
            <a:r>
              <a:rPr kumimoji="1" lang="en-US" altLang="zh-CN" sz="2400" b="1" dirty="0" err="1">
                <a:latin typeface="Times New Roman" pitchFamily="18" charset="0"/>
              </a:rPr>
              <a:t>xxxx</a:t>
            </a:r>
            <a:r>
              <a:rPr kumimoji="1" lang="en-US" altLang="zh-CN" sz="2400" b="1" dirty="0">
                <a:latin typeface="Times New Roman" pitchFamily="18" charset="0"/>
              </a:rPr>
              <a:t>)</a:t>
            </a:r>
            <a:r>
              <a:rPr kumimoji="1" lang="zh-CN" altLang="en-US" sz="2400" b="1" baseline="-25000" dirty="0">
                <a:solidFill>
                  <a:srgbClr val="9900CC"/>
                </a:solidFill>
                <a:latin typeface="Times New Roman" pitchFamily="18" charset="0"/>
              </a:rPr>
              <a:t>非压缩</a:t>
            </a:r>
            <a:r>
              <a:rPr kumimoji="1" lang="en-US" altLang="zh-CN" sz="2400" b="1" baseline="-25000" dirty="0">
                <a:latin typeface="Times New Roman" pitchFamily="18" charset="0"/>
              </a:rPr>
              <a:t>BCD</a:t>
            </a:r>
          </a:p>
          <a:p>
            <a:r>
              <a:rPr kumimoji="1" lang="en-US" altLang="zh-CN" sz="2400" b="1" baseline="-25000" dirty="0">
                <a:latin typeface="Times New Roman" pitchFamily="18" charset="0"/>
              </a:rPr>
              <a:t>                 </a:t>
            </a:r>
            <a:r>
              <a:rPr kumimoji="1" lang="zh-CN" altLang="en-US" sz="2400" b="1" dirty="0">
                <a:latin typeface="Times New Roman" pitchFamily="18" charset="0"/>
              </a:rPr>
              <a:t>在</a:t>
            </a:r>
            <a:r>
              <a:rPr kumimoji="1" lang="en-US" altLang="zh-CN" sz="2400" b="1" dirty="0">
                <a:latin typeface="Times New Roman" pitchFamily="18" charset="0"/>
              </a:rPr>
              <a:t>DIV</a:t>
            </a:r>
            <a:r>
              <a:rPr kumimoji="1" lang="zh-CN" altLang="en-US" sz="2400" b="1" dirty="0">
                <a:latin typeface="Times New Roman" pitchFamily="18" charset="0"/>
              </a:rPr>
              <a:t>指令</a:t>
            </a:r>
            <a:r>
              <a:rPr kumimoji="1" lang="zh-CN" altLang="en-US" sz="2400" b="1" dirty="0">
                <a:solidFill>
                  <a:srgbClr val="FF0000"/>
                </a:solidFill>
                <a:latin typeface="Times New Roman" pitchFamily="18" charset="0"/>
              </a:rPr>
              <a:t>之前</a:t>
            </a:r>
            <a:r>
              <a:rPr kumimoji="1" lang="zh-CN" altLang="en-US" sz="2400" b="1" dirty="0">
                <a:latin typeface="Times New Roman" pitchFamily="18" charset="0"/>
              </a:rPr>
              <a:t>：</a:t>
            </a:r>
            <a:endParaRPr kumimoji="1" lang="zh-CN" altLang="en-US" sz="2400" b="1" baseline="-25000" dirty="0">
              <a:latin typeface="Times New Roman" pitchFamily="18" charset="0"/>
            </a:endParaRPr>
          </a:p>
          <a:p>
            <a:r>
              <a:rPr kumimoji="1" lang="zh-CN" altLang="en-US" sz="2400" b="1" dirty="0">
                <a:latin typeface="Times New Roman" pitchFamily="18" charset="0"/>
              </a:rPr>
              <a:t>	           </a:t>
            </a:r>
            <a:r>
              <a:rPr kumimoji="1" lang="en-US" altLang="zh-CN" sz="2400" b="1" dirty="0">
                <a:solidFill>
                  <a:srgbClr val="0000FF"/>
                </a:solidFill>
                <a:latin typeface="Times New Roman" pitchFamily="18" charset="0"/>
              </a:rPr>
              <a:t>(AL)</a:t>
            </a:r>
            <a:r>
              <a:rPr kumimoji="1" lang="en-US" altLang="zh-CN" sz="2400" b="1" baseline="-25000" dirty="0">
                <a:solidFill>
                  <a:srgbClr val="0000FF"/>
                </a:solidFill>
                <a:latin typeface="Times New Roman" pitchFamily="18" charset="0"/>
              </a:rPr>
              <a:t>2 </a:t>
            </a:r>
            <a:r>
              <a:rPr kumimoji="1" lang="en-US" altLang="zh-CN" sz="2400" b="1" dirty="0">
                <a:solidFill>
                  <a:srgbClr val="0000FF"/>
                </a:solidFill>
                <a:latin typeface="Times New Roman" pitchFamily="18" charset="0"/>
                <a:sym typeface="Symbol" pitchFamily="18" charset="2"/>
              </a:rPr>
              <a:t> </a:t>
            </a:r>
            <a:r>
              <a:rPr kumimoji="1" lang="en-US" altLang="zh-CN" sz="2400" b="1" dirty="0">
                <a:solidFill>
                  <a:srgbClr val="0000FF"/>
                </a:solidFill>
                <a:latin typeface="Times New Roman" pitchFamily="18" charset="0"/>
              </a:rPr>
              <a:t> 0AH ×(AH)+(AL)</a:t>
            </a:r>
          </a:p>
          <a:p>
            <a:r>
              <a:rPr kumimoji="1" lang="en-US" altLang="zh-CN" sz="2400" b="1" dirty="0">
                <a:solidFill>
                  <a:srgbClr val="0000FF"/>
                </a:solidFill>
                <a:latin typeface="Times New Roman" pitchFamily="18" charset="0"/>
              </a:rPr>
              <a:t>	           (AH)</a:t>
            </a:r>
            <a:r>
              <a:rPr kumimoji="1" lang="en-US" altLang="zh-CN" sz="2400" b="1" baseline="-25000" dirty="0">
                <a:solidFill>
                  <a:srgbClr val="0000FF"/>
                </a:solidFill>
                <a:latin typeface="Times New Roman" pitchFamily="18" charset="0"/>
              </a:rPr>
              <a:t>2 </a:t>
            </a:r>
            <a:r>
              <a:rPr kumimoji="1" lang="en-US" altLang="zh-CN" sz="2400" b="1" dirty="0">
                <a:solidFill>
                  <a:srgbClr val="0000FF"/>
                </a:solidFill>
                <a:latin typeface="Times New Roman" pitchFamily="18" charset="0"/>
                <a:sym typeface="Symbol" pitchFamily="18" charset="2"/>
              </a:rPr>
              <a:t></a:t>
            </a:r>
            <a:r>
              <a:rPr kumimoji="1" lang="en-US" altLang="zh-CN" sz="2400" b="1" baseline="-25000" dirty="0">
                <a:solidFill>
                  <a:srgbClr val="0000FF"/>
                </a:solidFill>
                <a:latin typeface="Times New Roman" pitchFamily="18" charset="0"/>
              </a:rPr>
              <a:t>  </a:t>
            </a:r>
            <a:r>
              <a:rPr kumimoji="1" lang="en-US" altLang="zh-CN" sz="2400" b="1" dirty="0">
                <a:solidFill>
                  <a:srgbClr val="0000FF"/>
                </a:solidFill>
                <a:latin typeface="Times New Roman" pitchFamily="18" charset="0"/>
              </a:rPr>
              <a:t>0</a:t>
            </a:r>
          </a:p>
          <a:p>
            <a:pPr>
              <a:lnSpc>
                <a:spcPct val="80000"/>
              </a:lnSpc>
            </a:pPr>
            <a:endParaRPr kumimoji="1" lang="en-US" altLang="zh-CN" sz="2400" b="1" dirty="0">
              <a:solidFill>
                <a:srgbClr val="0000FF"/>
              </a:solidFill>
              <a:latin typeface="Times New Roman" pitchFamily="18" charset="0"/>
            </a:endParaRPr>
          </a:p>
        </p:txBody>
      </p:sp>
      <p:sp>
        <p:nvSpPr>
          <p:cNvPr id="25603"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B244D498-3641-4448-98AC-BD9440125996}" type="slidenum">
              <a:rPr lang="en-US" altLang="zh-CN" smtClean="0"/>
              <a:pPr eaLnBrk="1" hangingPunct="1"/>
              <a:t>23</a:t>
            </a:fld>
            <a:endParaRPr lang="en-US" altLang="zh-CN"/>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ChangeArrowheads="1"/>
          </p:cNvSpPr>
          <p:nvPr/>
        </p:nvSpPr>
        <p:spPr bwMode="auto">
          <a:xfrm>
            <a:off x="1219200" y="838200"/>
            <a:ext cx="6781800" cy="518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a:tailEnd/>
              </a14:hiddenLine>
            </a:ext>
          </a:extLst>
        </p:spPr>
        <p:txBody>
          <a:bodyPr>
            <a:spAutoFit/>
          </a:bodyPr>
          <a:lstStyle/>
          <a:p>
            <a:pPr eaLnBrk="0" hangingPunct="0">
              <a:lnSpc>
                <a:spcPct val="80000"/>
              </a:lnSpc>
              <a:spcBef>
                <a:spcPct val="50000"/>
              </a:spcBef>
            </a:pPr>
            <a:r>
              <a:rPr kumimoji="1" lang="zh-CN" altLang="en-US" sz="2400" b="1" dirty="0">
                <a:latin typeface="Times New Roman" pitchFamily="18" charset="0"/>
              </a:rPr>
              <a:t>例：</a:t>
            </a:r>
            <a:r>
              <a:rPr kumimoji="1" lang="en-US" altLang="zh-CN" sz="2400" b="1" dirty="0">
                <a:latin typeface="Times New Roman" pitchFamily="18" charset="0"/>
              </a:rPr>
              <a:t>(AX)</a:t>
            </a:r>
            <a:r>
              <a:rPr kumimoji="1" lang="zh-CN" altLang="en-US" sz="2400" b="1" dirty="0">
                <a:latin typeface="Times New Roman" pitchFamily="18" charset="0"/>
              </a:rPr>
              <a:t>＝</a:t>
            </a:r>
            <a:r>
              <a:rPr kumimoji="1" lang="en-US" altLang="zh-CN" sz="2400" b="1" dirty="0">
                <a:latin typeface="Times New Roman" pitchFamily="18" charset="0"/>
              </a:rPr>
              <a:t>0504H   (BL)</a:t>
            </a:r>
            <a:r>
              <a:rPr kumimoji="1" lang="zh-CN" altLang="en-US" sz="2400" b="1" dirty="0">
                <a:latin typeface="Times New Roman" pitchFamily="18" charset="0"/>
              </a:rPr>
              <a:t>＝</a:t>
            </a:r>
            <a:r>
              <a:rPr kumimoji="1" lang="en-US" altLang="zh-CN" sz="2400" b="1" dirty="0">
                <a:latin typeface="Times New Roman" pitchFamily="18" charset="0"/>
              </a:rPr>
              <a:t>03H</a:t>
            </a:r>
          </a:p>
          <a:p>
            <a:pPr eaLnBrk="0" hangingPunct="0">
              <a:lnSpc>
                <a:spcPct val="80000"/>
              </a:lnSpc>
              <a:spcBef>
                <a:spcPct val="50000"/>
              </a:spcBef>
            </a:pPr>
            <a:r>
              <a:rPr kumimoji="1" lang="en-US" altLang="zh-CN" sz="2400" b="1" dirty="0">
                <a:latin typeface="Times New Roman" pitchFamily="18" charset="0"/>
              </a:rPr>
              <a:t>	</a:t>
            </a:r>
          </a:p>
          <a:p>
            <a:pPr eaLnBrk="0" hangingPunct="0">
              <a:lnSpc>
                <a:spcPct val="80000"/>
              </a:lnSpc>
              <a:spcBef>
                <a:spcPct val="50000"/>
              </a:spcBef>
            </a:pPr>
            <a:r>
              <a:rPr kumimoji="1" lang="en-US" altLang="zh-CN" sz="2400" b="1" dirty="0">
                <a:latin typeface="Times New Roman" pitchFamily="18" charset="0"/>
              </a:rPr>
              <a:t>         (1)   (AL)*(BL)	</a:t>
            </a:r>
          </a:p>
          <a:p>
            <a:pPr eaLnBrk="0" hangingPunct="0">
              <a:lnSpc>
                <a:spcPct val="80000"/>
              </a:lnSpc>
              <a:spcBef>
                <a:spcPct val="50000"/>
              </a:spcBef>
            </a:pPr>
            <a:r>
              <a:rPr kumimoji="1" lang="en-US" altLang="zh-CN" sz="2400" b="1" dirty="0">
                <a:latin typeface="Times New Roman" pitchFamily="18" charset="0"/>
              </a:rPr>
              <a:t>	     </a:t>
            </a:r>
            <a:r>
              <a:rPr kumimoji="1" lang="en-US" altLang="zh-CN" sz="2400" b="1" i="1" dirty="0">
                <a:latin typeface="Times New Roman" pitchFamily="18" charset="0"/>
              </a:rPr>
              <a:t>MUL  BL      </a:t>
            </a:r>
            <a:r>
              <a:rPr kumimoji="1" lang="en-US" altLang="zh-CN" sz="2000" b="1" dirty="0">
                <a:latin typeface="Times New Roman" pitchFamily="18" charset="0"/>
              </a:rPr>
              <a:t>; (AX)=000CH</a:t>
            </a:r>
            <a:endParaRPr kumimoji="1" lang="en-US" altLang="zh-CN" sz="2400" b="1" i="1" dirty="0">
              <a:latin typeface="Times New Roman" pitchFamily="18" charset="0"/>
            </a:endParaRPr>
          </a:p>
          <a:p>
            <a:pPr eaLnBrk="0" hangingPunct="0">
              <a:lnSpc>
                <a:spcPct val="80000"/>
              </a:lnSpc>
              <a:spcBef>
                <a:spcPct val="50000"/>
              </a:spcBef>
            </a:pPr>
            <a:r>
              <a:rPr kumimoji="1" lang="en-US" altLang="zh-CN" sz="2400" b="1" i="1" dirty="0">
                <a:latin typeface="Times New Roman" pitchFamily="18" charset="0"/>
              </a:rPr>
              <a:t>                 AAM             </a:t>
            </a:r>
            <a:r>
              <a:rPr kumimoji="1" lang="en-US" altLang="zh-CN" sz="2000" b="1" dirty="0">
                <a:latin typeface="Times New Roman" pitchFamily="18" charset="0"/>
              </a:rPr>
              <a:t>; (AH)=01H  (AL)=02H</a:t>
            </a:r>
            <a:endParaRPr kumimoji="1" lang="en-US" altLang="zh-CN" sz="2400" b="1" i="1" dirty="0">
              <a:latin typeface="Times New Roman" pitchFamily="18" charset="0"/>
            </a:endParaRPr>
          </a:p>
          <a:p>
            <a:pPr eaLnBrk="0" hangingPunct="0">
              <a:lnSpc>
                <a:spcPct val="80000"/>
              </a:lnSpc>
              <a:spcBef>
                <a:spcPct val="50000"/>
              </a:spcBef>
            </a:pPr>
            <a:endParaRPr kumimoji="1" lang="en-US" altLang="zh-CN" sz="2400" b="1" i="1" dirty="0">
              <a:latin typeface="Times New Roman" pitchFamily="18" charset="0"/>
            </a:endParaRPr>
          </a:p>
          <a:p>
            <a:pPr eaLnBrk="0" hangingPunct="0">
              <a:lnSpc>
                <a:spcPct val="80000"/>
              </a:lnSpc>
              <a:spcBef>
                <a:spcPct val="50000"/>
              </a:spcBef>
            </a:pPr>
            <a:r>
              <a:rPr kumimoji="1" lang="en-US" altLang="zh-CN" sz="2400" b="1" dirty="0">
                <a:latin typeface="Times New Roman" pitchFamily="18" charset="0"/>
              </a:rPr>
              <a:t>        (2)   (AX)/(BL)</a:t>
            </a:r>
          </a:p>
          <a:p>
            <a:pPr eaLnBrk="0" hangingPunct="0">
              <a:lnSpc>
                <a:spcPct val="80000"/>
              </a:lnSpc>
              <a:spcBef>
                <a:spcPct val="50000"/>
              </a:spcBef>
            </a:pPr>
            <a:r>
              <a:rPr kumimoji="1" lang="en-US" altLang="zh-CN" sz="2400" b="1" dirty="0">
                <a:latin typeface="Times New Roman" pitchFamily="18" charset="0"/>
              </a:rPr>
              <a:t>	    </a:t>
            </a:r>
            <a:r>
              <a:rPr kumimoji="1" lang="en-US" altLang="zh-CN" sz="2400" b="1" i="1" dirty="0">
                <a:solidFill>
                  <a:srgbClr val="FF0000"/>
                </a:solidFill>
                <a:latin typeface="Times New Roman" pitchFamily="18" charset="0"/>
              </a:rPr>
              <a:t>AAD</a:t>
            </a:r>
            <a:r>
              <a:rPr kumimoji="1" lang="en-US" altLang="zh-CN" sz="2400" b="1" i="1" dirty="0">
                <a:latin typeface="Times New Roman" pitchFamily="18" charset="0"/>
              </a:rPr>
              <a:t>               </a:t>
            </a:r>
            <a:r>
              <a:rPr kumimoji="1" lang="en-US" altLang="zh-CN" sz="2000" b="1" dirty="0">
                <a:latin typeface="Times New Roman" pitchFamily="18" charset="0"/>
              </a:rPr>
              <a:t>; (AH)=00H  (AL)=36H</a:t>
            </a:r>
            <a:endParaRPr kumimoji="1" lang="en-US" altLang="zh-CN" sz="2400" b="1" i="1" dirty="0">
              <a:latin typeface="Times New Roman" pitchFamily="18" charset="0"/>
            </a:endParaRPr>
          </a:p>
          <a:p>
            <a:pPr eaLnBrk="0" hangingPunct="0">
              <a:lnSpc>
                <a:spcPct val="80000"/>
              </a:lnSpc>
              <a:spcBef>
                <a:spcPct val="50000"/>
              </a:spcBef>
            </a:pPr>
            <a:r>
              <a:rPr kumimoji="1" lang="en-US" altLang="zh-CN" sz="2400" b="1" i="1" dirty="0">
                <a:latin typeface="Times New Roman" pitchFamily="18" charset="0"/>
              </a:rPr>
              <a:t>	    DIV  BL         </a:t>
            </a:r>
            <a:r>
              <a:rPr kumimoji="1" lang="en-US" altLang="zh-CN" sz="2000" b="1" dirty="0">
                <a:latin typeface="Times New Roman" pitchFamily="18" charset="0"/>
              </a:rPr>
              <a:t>; (AH)=00H  (AL)=12H</a:t>
            </a:r>
            <a:endParaRPr kumimoji="1" lang="en-US" altLang="zh-CN" sz="2400" b="1" i="1" dirty="0">
              <a:latin typeface="Times New Roman" pitchFamily="18" charset="0"/>
            </a:endParaRPr>
          </a:p>
          <a:p>
            <a:pPr eaLnBrk="0" hangingPunct="0">
              <a:lnSpc>
                <a:spcPct val="80000"/>
              </a:lnSpc>
              <a:spcBef>
                <a:spcPct val="50000"/>
              </a:spcBef>
            </a:pPr>
            <a:r>
              <a:rPr kumimoji="1" lang="en-US" altLang="zh-CN" sz="2400" b="1" i="1" dirty="0">
                <a:latin typeface="Times New Roman" pitchFamily="18" charset="0"/>
              </a:rPr>
              <a:t>	    AAM              </a:t>
            </a:r>
            <a:r>
              <a:rPr kumimoji="1" lang="en-US" altLang="zh-CN" sz="2000" b="1" dirty="0">
                <a:latin typeface="Times New Roman" pitchFamily="18" charset="0"/>
              </a:rPr>
              <a:t>; (AH)=01H  (AL)=08H</a:t>
            </a:r>
            <a:endParaRPr kumimoji="1" lang="en-US" altLang="zh-CN" sz="2400" b="1" i="1" dirty="0">
              <a:latin typeface="Times New Roman" pitchFamily="18" charset="0"/>
            </a:endParaRPr>
          </a:p>
          <a:p>
            <a:pPr eaLnBrk="0" hangingPunct="0">
              <a:lnSpc>
                <a:spcPct val="80000"/>
              </a:lnSpc>
              <a:spcBef>
                <a:spcPct val="50000"/>
              </a:spcBef>
            </a:pPr>
            <a:endParaRPr kumimoji="1" lang="en-US" altLang="zh-CN" sz="2400" b="1" i="1" dirty="0">
              <a:latin typeface="Times New Roman" pitchFamily="18" charset="0"/>
            </a:endParaRPr>
          </a:p>
        </p:txBody>
      </p:sp>
      <p:sp>
        <p:nvSpPr>
          <p:cNvPr id="26627"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9E1FBFBF-3320-44DC-A112-5B531C259E08}" type="slidenum">
              <a:rPr lang="en-US" altLang="zh-CN" smtClean="0"/>
              <a:pPr eaLnBrk="1" hangingPunct="1"/>
              <a:t>24</a:t>
            </a:fld>
            <a:endParaRPr lang="en-US" altLang="zh-CN"/>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rrowheads="1"/>
          </p:cNvSpPr>
          <p:nvPr>
            <p:ph type="title"/>
          </p:nvPr>
        </p:nvSpPr>
        <p:spPr/>
        <p:txBody>
          <a:bodyPr/>
          <a:lstStyle/>
          <a:p>
            <a:pPr eaLnBrk="1" hangingPunct="1"/>
            <a:r>
              <a:rPr lang="zh-CN" altLang="en-US"/>
              <a:t>作业</a:t>
            </a:r>
          </a:p>
        </p:txBody>
      </p:sp>
      <p:sp>
        <p:nvSpPr>
          <p:cNvPr id="27651" name="Rectangle 3"/>
          <p:cNvSpPr>
            <a:spLocks noGrp="1" noRot="1" noChangeArrowheads="1"/>
          </p:cNvSpPr>
          <p:nvPr>
            <p:ph type="body" idx="1"/>
          </p:nvPr>
        </p:nvSpPr>
        <p:spPr/>
        <p:txBody>
          <a:bodyPr/>
          <a:lstStyle/>
          <a:p>
            <a:pPr algn="ctr" eaLnBrk="1" hangingPunct="1">
              <a:buFont typeface="Wingdings" pitchFamily="2" charset="2"/>
              <a:buNone/>
            </a:pPr>
            <a:r>
              <a:rPr lang="en-US" altLang="zh-CN"/>
              <a:t>3.15</a:t>
            </a:r>
          </a:p>
          <a:p>
            <a:pPr algn="ctr" eaLnBrk="1" hangingPunct="1">
              <a:buFont typeface="Wingdings" pitchFamily="2" charset="2"/>
              <a:buNone/>
            </a:pPr>
            <a:r>
              <a:rPr lang="en-US" altLang="zh-CN"/>
              <a:t>3.16</a:t>
            </a:r>
          </a:p>
          <a:p>
            <a:pPr algn="ctr" eaLnBrk="1" hangingPunct="1">
              <a:buFont typeface="Wingdings" pitchFamily="2" charset="2"/>
              <a:buNone/>
            </a:pPr>
            <a:r>
              <a:rPr lang="en-US" altLang="zh-CN"/>
              <a:t>3.17</a:t>
            </a:r>
          </a:p>
          <a:p>
            <a:pPr algn="ctr" eaLnBrk="1" hangingPunct="1">
              <a:buFont typeface="Wingdings" pitchFamily="2" charset="2"/>
              <a:buNone/>
            </a:pPr>
            <a:endParaRPr lang="en-US" altLang="zh-CN"/>
          </a:p>
        </p:txBody>
      </p:sp>
      <p:sp>
        <p:nvSpPr>
          <p:cNvPr id="27652"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0A5C7E91-F910-4317-AF40-A8458DD47572}" type="slidenum">
              <a:rPr lang="en-US" altLang="zh-CN" smtClean="0"/>
              <a:pPr eaLnBrk="1" hangingPunct="1"/>
              <a:t>25</a:t>
            </a:fld>
            <a:endParaRPr lang="en-US" altLang="zh-C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2"/>
          <p:cNvSpPr txBox="1">
            <a:spLocks noChangeArrowheads="1"/>
          </p:cNvSpPr>
          <p:nvPr/>
        </p:nvSpPr>
        <p:spPr bwMode="auto">
          <a:xfrm>
            <a:off x="539750" y="2098675"/>
            <a:ext cx="8077200" cy="161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dash"/>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endParaRPr kumimoji="1" lang="en-US" altLang="zh-CN" sz="3200">
              <a:latin typeface="Times New Roman" pitchFamily="18" charset="0"/>
            </a:endParaRPr>
          </a:p>
          <a:p>
            <a:pPr algn="just"/>
            <a:r>
              <a:rPr kumimoji="1" lang="en-US" altLang="zh-CN" sz="3200">
                <a:latin typeface="Times New Roman" pitchFamily="18" charset="0"/>
              </a:rPr>
              <a:t> </a:t>
            </a:r>
            <a:endParaRPr kumimoji="1" lang="en-US" altLang="zh-CN" sz="2400">
              <a:latin typeface="Times New Roman" pitchFamily="18" charset="0"/>
            </a:endParaRPr>
          </a:p>
          <a:p>
            <a:pPr eaLnBrk="1" hangingPunct="1">
              <a:spcBef>
                <a:spcPct val="50000"/>
              </a:spcBef>
            </a:pPr>
            <a:endParaRPr kumimoji="1" lang="en-US" altLang="zh-CN" sz="2400">
              <a:latin typeface="Times New Roman" pitchFamily="18" charset="0"/>
            </a:endParaRPr>
          </a:p>
        </p:txBody>
      </p:sp>
      <p:sp>
        <p:nvSpPr>
          <p:cNvPr id="5123" name="Rectangle 5"/>
          <p:cNvSpPr>
            <a:spLocks noGrp="1" noRot="1" noChangeArrowheads="1"/>
          </p:cNvSpPr>
          <p:nvPr>
            <p:ph type="title"/>
          </p:nvPr>
        </p:nvSpPr>
        <p:spPr/>
        <p:txBody>
          <a:bodyPr/>
          <a:lstStyle/>
          <a:p>
            <a:pPr eaLnBrk="1" hangingPunct="1"/>
            <a:r>
              <a:rPr kumimoji="1" lang="en-US" altLang="zh-CN" b="1"/>
              <a:t>3.3.2  </a:t>
            </a:r>
            <a:r>
              <a:rPr kumimoji="1" lang="zh-CN" altLang="en-US" b="1"/>
              <a:t>算术指令</a:t>
            </a:r>
          </a:p>
        </p:txBody>
      </p:sp>
      <p:sp>
        <p:nvSpPr>
          <p:cNvPr id="5124" name="Rectangle 6"/>
          <p:cNvSpPr>
            <a:spLocks noGrp="1" noRot="1" noChangeArrowheads="1"/>
          </p:cNvSpPr>
          <p:nvPr>
            <p:ph type="body" idx="1"/>
          </p:nvPr>
        </p:nvSpPr>
        <p:spPr>
          <a:xfrm>
            <a:off x="250825" y="1557338"/>
            <a:ext cx="8540750" cy="4498975"/>
          </a:xfrm>
        </p:spPr>
        <p:txBody>
          <a:bodyPr/>
          <a:lstStyle/>
          <a:p>
            <a:pPr eaLnBrk="1" hangingPunct="1"/>
            <a:r>
              <a:rPr kumimoji="1" lang="zh-CN" altLang="en-US" b="1" dirty="0"/>
              <a:t>加法指令</a:t>
            </a:r>
          </a:p>
          <a:p>
            <a:pPr eaLnBrk="1" hangingPunct="1"/>
            <a:r>
              <a:rPr kumimoji="1" lang="zh-CN" altLang="en-US" b="1" dirty="0"/>
              <a:t>减法指令</a:t>
            </a:r>
          </a:p>
          <a:p>
            <a:pPr eaLnBrk="1" hangingPunct="1"/>
            <a:r>
              <a:rPr kumimoji="1" lang="zh-CN" altLang="en-US" b="1" dirty="0"/>
              <a:t>乘法指令</a:t>
            </a:r>
          </a:p>
          <a:p>
            <a:pPr eaLnBrk="1" hangingPunct="1"/>
            <a:r>
              <a:rPr kumimoji="1" lang="zh-CN" altLang="en-US" b="1" dirty="0"/>
              <a:t>除法指令</a:t>
            </a:r>
          </a:p>
          <a:p>
            <a:pPr eaLnBrk="1" hangingPunct="1"/>
            <a:r>
              <a:rPr kumimoji="1" lang="zh-CN" altLang="en-US" b="1" dirty="0">
                <a:solidFill>
                  <a:schemeClr val="bg1">
                    <a:lumMod val="50000"/>
                  </a:schemeClr>
                </a:solidFill>
              </a:rPr>
              <a:t>十进制调整指令</a:t>
            </a:r>
          </a:p>
        </p:txBody>
      </p:sp>
      <p:sp>
        <p:nvSpPr>
          <p:cNvPr id="5125"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C41864F5-4A49-423D-AA8E-7DCD5587A1E1}" type="slidenum">
              <a:rPr lang="en-US" altLang="zh-CN" smtClean="0"/>
              <a:pPr eaLnBrk="1" hangingPunct="1"/>
              <a:t>3</a:t>
            </a:fld>
            <a:endParaRPr lang="en-US" altLang="zh-C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Rot="1" noChangeArrowheads="1"/>
          </p:cNvSpPr>
          <p:nvPr>
            <p:ph type="title"/>
          </p:nvPr>
        </p:nvSpPr>
        <p:spPr/>
        <p:txBody>
          <a:bodyPr/>
          <a:lstStyle/>
          <a:p>
            <a:pPr eaLnBrk="1" hangingPunct="1"/>
            <a:r>
              <a:rPr kumimoji="1" lang="zh-CN" altLang="en-US" b="1"/>
              <a:t>加法指令</a:t>
            </a:r>
          </a:p>
        </p:txBody>
      </p:sp>
      <p:sp>
        <p:nvSpPr>
          <p:cNvPr id="6147" name="Rectangle 3"/>
          <p:cNvSpPr>
            <a:spLocks noGrp="1" noRot="1" noChangeArrowheads="1"/>
          </p:cNvSpPr>
          <p:nvPr>
            <p:ph type="body" idx="1"/>
          </p:nvPr>
        </p:nvSpPr>
        <p:spPr>
          <a:xfrm>
            <a:off x="301625" y="1268413"/>
            <a:ext cx="8540750" cy="5589587"/>
          </a:xfrm>
        </p:spPr>
        <p:txBody>
          <a:bodyPr/>
          <a:lstStyle/>
          <a:p>
            <a:pPr eaLnBrk="1" hangingPunct="1">
              <a:lnSpc>
                <a:spcPct val="80000"/>
              </a:lnSpc>
            </a:pPr>
            <a:r>
              <a:rPr kumimoji="1" lang="zh-CN" altLang="en-US" sz="2400" b="1" dirty="0"/>
              <a:t>加法指令：</a:t>
            </a:r>
            <a:r>
              <a:rPr kumimoji="1" lang="en-US" altLang="zh-CN" sz="2400" b="1" dirty="0"/>
              <a:t>ADD  DST, SRC</a:t>
            </a:r>
            <a:br>
              <a:rPr kumimoji="1" lang="en-US" altLang="zh-CN" sz="2400" b="1" dirty="0"/>
            </a:br>
            <a:r>
              <a:rPr kumimoji="1" lang="zh-CN" altLang="en-US" sz="2400" b="1" dirty="0">
                <a:solidFill>
                  <a:schemeClr val="hlink"/>
                </a:solidFill>
              </a:rPr>
              <a:t>执行操作：</a:t>
            </a:r>
            <a:r>
              <a:rPr kumimoji="1" lang="en-US" altLang="zh-CN" sz="2400" b="1" dirty="0">
                <a:solidFill>
                  <a:schemeClr val="hlink"/>
                </a:solidFill>
              </a:rPr>
              <a:t>(DST)  </a:t>
            </a:r>
            <a:r>
              <a:rPr kumimoji="1" lang="en-US" altLang="zh-CN" sz="2400" b="1" dirty="0">
                <a:solidFill>
                  <a:schemeClr val="hlink"/>
                </a:solidFill>
                <a:sym typeface="Symbol" pitchFamily="18" charset="2"/>
              </a:rPr>
              <a:t></a:t>
            </a:r>
            <a:r>
              <a:rPr kumimoji="1" lang="en-US" altLang="zh-CN" sz="2400" b="1" dirty="0">
                <a:solidFill>
                  <a:schemeClr val="hlink"/>
                </a:solidFill>
              </a:rPr>
              <a:t>  (SRC) + (DST)</a:t>
            </a:r>
          </a:p>
          <a:p>
            <a:pPr eaLnBrk="1" hangingPunct="1">
              <a:lnSpc>
                <a:spcPct val="80000"/>
              </a:lnSpc>
            </a:pPr>
            <a:endParaRPr kumimoji="1" lang="en-US" altLang="zh-CN" sz="2400" b="1" dirty="0">
              <a:solidFill>
                <a:schemeClr val="hlink"/>
              </a:solidFill>
            </a:endParaRPr>
          </a:p>
          <a:p>
            <a:pPr eaLnBrk="1" hangingPunct="1">
              <a:lnSpc>
                <a:spcPct val="80000"/>
              </a:lnSpc>
            </a:pPr>
            <a:r>
              <a:rPr kumimoji="1" lang="zh-CN" altLang="en-US" sz="2400" b="1" dirty="0"/>
              <a:t>带进位加法指令：</a:t>
            </a:r>
            <a:r>
              <a:rPr kumimoji="1" lang="en-US" altLang="zh-CN" sz="2400" b="1" dirty="0"/>
              <a:t>ADC  DST, SRC</a:t>
            </a:r>
            <a:br>
              <a:rPr kumimoji="1" lang="en-US" altLang="zh-CN" sz="2400" b="1" dirty="0"/>
            </a:br>
            <a:r>
              <a:rPr kumimoji="1" lang="zh-CN" altLang="en-US" sz="2400" b="1" dirty="0">
                <a:solidFill>
                  <a:schemeClr val="hlink"/>
                </a:solidFill>
              </a:rPr>
              <a:t>执行操作：</a:t>
            </a:r>
            <a:r>
              <a:rPr kumimoji="1" lang="en-US" altLang="zh-CN" sz="2400" b="1" dirty="0">
                <a:solidFill>
                  <a:schemeClr val="hlink"/>
                </a:solidFill>
              </a:rPr>
              <a:t>(DST)  </a:t>
            </a:r>
            <a:r>
              <a:rPr kumimoji="1" lang="en-US" altLang="zh-CN" sz="2400" b="1" dirty="0">
                <a:solidFill>
                  <a:schemeClr val="hlink"/>
                </a:solidFill>
                <a:sym typeface="Symbol" pitchFamily="18" charset="2"/>
              </a:rPr>
              <a:t></a:t>
            </a:r>
            <a:r>
              <a:rPr kumimoji="1" lang="en-US" altLang="zh-CN" sz="2400" b="1" dirty="0">
                <a:solidFill>
                  <a:schemeClr val="hlink"/>
                </a:solidFill>
              </a:rPr>
              <a:t>  (SRC) + (DST) + CF</a:t>
            </a:r>
          </a:p>
          <a:p>
            <a:pPr eaLnBrk="1" hangingPunct="1">
              <a:lnSpc>
                <a:spcPct val="80000"/>
              </a:lnSpc>
            </a:pPr>
            <a:endParaRPr kumimoji="1" lang="en-US" altLang="zh-CN" sz="2400" b="1" dirty="0">
              <a:solidFill>
                <a:schemeClr val="accent2"/>
              </a:solidFill>
            </a:endParaRPr>
          </a:p>
          <a:p>
            <a:pPr eaLnBrk="1" hangingPunct="1">
              <a:lnSpc>
                <a:spcPct val="80000"/>
              </a:lnSpc>
            </a:pPr>
            <a:r>
              <a:rPr kumimoji="1" lang="zh-CN" altLang="en-US" sz="2400" b="1" dirty="0"/>
              <a:t>加</a:t>
            </a:r>
            <a:r>
              <a:rPr kumimoji="1" lang="en-US" altLang="zh-CN" sz="2400" b="1" dirty="0"/>
              <a:t>1</a:t>
            </a:r>
            <a:r>
              <a:rPr kumimoji="1" lang="zh-CN" altLang="en-US" sz="2400" b="1" dirty="0"/>
              <a:t>指令：</a:t>
            </a:r>
            <a:r>
              <a:rPr kumimoji="1" lang="en-US" altLang="zh-CN" sz="2400" b="1" dirty="0"/>
              <a:t>INC  OPR</a:t>
            </a:r>
            <a:br>
              <a:rPr kumimoji="1" lang="en-US" altLang="zh-CN" sz="2400" b="1" dirty="0"/>
            </a:br>
            <a:r>
              <a:rPr kumimoji="1" lang="zh-CN" altLang="en-US" sz="2400" b="1" dirty="0">
                <a:solidFill>
                  <a:schemeClr val="hlink"/>
                </a:solidFill>
              </a:rPr>
              <a:t>执行操作：</a:t>
            </a:r>
            <a:r>
              <a:rPr kumimoji="1" lang="en-US" altLang="zh-CN" sz="2400" b="1" dirty="0">
                <a:solidFill>
                  <a:schemeClr val="hlink"/>
                </a:solidFill>
              </a:rPr>
              <a:t>(OPR)  </a:t>
            </a:r>
            <a:r>
              <a:rPr kumimoji="1" lang="en-US" altLang="zh-CN" sz="2400" b="1" dirty="0">
                <a:solidFill>
                  <a:schemeClr val="hlink"/>
                </a:solidFill>
                <a:sym typeface="Symbol" pitchFamily="18" charset="2"/>
              </a:rPr>
              <a:t></a:t>
            </a:r>
            <a:r>
              <a:rPr kumimoji="1" lang="en-US" altLang="zh-CN" sz="2400" b="1" dirty="0">
                <a:solidFill>
                  <a:schemeClr val="hlink"/>
                </a:solidFill>
              </a:rPr>
              <a:t>  (OPR) + 1</a:t>
            </a:r>
          </a:p>
          <a:p>
            <a:pPr eaLnBrk="1" hangingPunct="1">
              <a:lnSpc>
                <a:spcPct val="80000"/>
              </a:lnSpc>
            </a:pPr>
            <a:endParaRPr kumimoji="1" lang="en-US" altLang="zh-CN" sz="2400" dirty="0">
              <a:solidFill>
                <a:schemeClr val="hlink"/>
              </a:solidFill>
            </a:endParaRPr>
          </a:p>
          <a:p>
            <a:pPr eaLnBrk="1" hangingPunct="1">
              <a:lnSpc>
                <a:spcPct val="80000"/>
              </a:lnSpc>
            </a:pPr>
            <a:r>
              <a:rPr kumimoji="1" lang="zh-CN" altLang="en-US" sz="2400" b="1" dirty="0">
                <a:solidFill>
                  <a:schemeClr val="tx1">
                    <a:lumMod val="50000"/>
                    <a:lumOff val="50000"/>
                  </a:schemeClr>
                </a:solidFill>
              </a:rPr>
              <a:t>交换并相加指令：</a:t>
            </a:r>
            <a:r>
              <a:rPr kumimoji="1" lang="en-US" altLang="zh-CN" sz="2400" b="1" dirty="0">
                <a:solidFill>
                  <a:schemeClr val="tx1">
                    <a:lumMod val="50000"/>
                    <a:lumOff val="50000"/>
                  </a:schemeClr>
                </a:solidFill>
              </a:rPr>
              <a:t>XADD    DST</a:t>
            </a:r>
            <a:r>
              <a:rPr kumimoji="1" lang="zh-CN" altLang="en-US" sz="2400" b="1" dirty="0">
                <a:solidFill>
                  <a:schemeClr val="tx1">
                    <a:lumMod val="50000"/>
                    <a:lumOff val="50000"/>
                  </a:schemeClr>
                </a:solidFill>
              </a:rPr>
              <a:t>， </a:t>
            </a:r>
            <a:r>
              <a:rPr kumimoji="1" lang="en-US" altLang="zh-CN" sz="2400" b="1" dirty="0">
                <a:solidFill>
                  <a:schemeClr val="tx1">
                    <a:lumMod val="50000"/>
                    <a:lumOff val="50000"/>
                  </a:schemeClr>
                </a:solidFill>
              </a:rPr>
              <a:t>SRC   </a:t>
            </a:r>
            <a:r>
              <a:rPr kumimoji="1" lang="en-US" altLang="zh-CN" sz="1400" b="1" dirty="0">
                <a:solidFill>
                  <a:schemeClr val="hlink"/>
                </a:solidFill>
              </a:rPr>
              <a:t>486</a:t>
            </a:r>
            <a:r>
              <a:rPr kumimoji="1" lang="zh-CN" altLang="en-US" sz="1400" b="1" dirty="0">
                <a:solidFill>
                  <a:schemeClr val="hlink"/>
                </a:solidFill>
              </a:rPr>
              <a:t>及后续机型</a:t>
            </a:r>
            <a:br>
              <a:rPr kumimoji="1" lang="zh-CN" altLang="en-US" sz="1400" b="1" dirty="0">
                <a:solidFill>
                  <a:schemeClr val="hlink"/>
                </a:solidFill>
              </a:rPr>
            </a:br>
            <a:r>
              <a:rPr kumimoji="1" lang="zh-CN" altLang="en-US" sz="2400" b="1" dirty="0">
                <a:solidFill>
                  <a:schemeClr val="hlink"/>
                </a:solidFill>
              </a:rPr>
              <a:t>执行操作：</a:t>
            </a:r>
            <a:r>
              <a:rPr kumimoji="1" lang="en-US" altLang="zh-CN" sz="2400" b="1" dirty="0">
                <a:solidFill>
                  <a:schemeClr val="hlink"/>
                </a:solidFill>
              </a:rPr>
              <a:t>TEMP </a:t>
            </a:r>
            <a:r>
              <a:rPr kumimoji="1" lang="en-US" altLang="zh-CN" sz="2400" b="1" dirty="0">
                <a:solidFill>
                  <a:schemeClr val="hlink"/>
                </a:solidFill>
                <a:sym typeface="Symbol" pitchFamily="18" charset="2"/>
              </a:rPr>
              <a:t></a:t>
            </a:r>
            <a:r>
              <a:rPr kumimoji="1" lang="en-US" altLang="zh-CN" sz="2400" b="1" dirty="0">
                <a:solidFill>
                  <a:schemeClr val="hlink"/>
                </a:solidFill>
              </a:rPr>
              <a:t>  (SRC) + (DST)</a:t>
            </a:r>
            <a:br>
              <a:rPr kumimoji="1" lang="en-US" altLang="zh-CN" sz="2400" b="1" dirty="0">
                <a:solidFill>
                  <a:schemeClr val="hlink"/>
                </a:solidFill>
              </a:rPr>
            </a:br>
            <a:r>
              <a:rPr kumimoji="1" lang="en-US" altLang="zh-CN" sz="2400" b="1" dirty="0">
                <a:solidFill>
                  <a:schemeClr val="hlink"/>
                </a:solidFill>
              </a:rPr>
              <a:t>		(SRC) </a:t>
            </a:r>
            <a:r>
              <a:rPr kumimoji="1" lang="en-US" altLang="zh-CN" sz="2400" b="1" dirty="0">
                <a:solidFill>
                  <a:schemeClr val="hlink"/>
                </a:solidFill>
                <a:sym typeface="Symbol" pitchFamily="18" charset="2"/>
              </a:rPr>
              <a:t></a:t>
            </a:r>
            <a:r>
              <a:rPr kumimoji="1" lang="en-US" altLang="zh-CN" sz="2400" b="1" dirty="0">
                <a:solidFill>
                  <a:schemeClr val="hlink"/>
                </a:solidFill>
              </a:rPr>
              <a:t> (DST)</a:t>
            </a:r>
            <a:br>
              <a:rPr kumimoji="1" lang="en-US" altLang="zh-CN" sz="2400" b="1" dirty="0">
                <a:solidFill>
                  <a:schemeClr val="hlink"/>
                </a:solidFill>
              </a:rPr>
            </a:br>
            <a:r>
              <a:rPr kumimoji="1" lang="en-US" altLang="zh-CN" sz="2400" b="1" dirty="0">
                <a:solidFill>
                  <a:schemeClr val="hlink"/>
                </a:solidFill>
              </a:rPr>
              <a:t>		(DST) </a:t>
            </a:r>
            <a:r>
              <a:rPr kumimoji="1" lang="en-US" altLang="zh-CN" sz="2400" b="1" dirty="0">
                <a:solidFill>
                  <a:schemeClr val="hlink"/>
                </a:solidFill>
                <a:sym typeface="Symbol" pitchFamily="18" charset="2"/>
              </a:rPr>
              <a:t></a:t>
            </a:r>
            <a:r>
              <a:rPr kumimoji="1" lang="en-US" altLang="zh-CN" sz="2400" b="1" dirty="0">
                <a:solidFill>
                  <a:schemeClr val="hlink"/>
                </a:solidFill>
              </a:rPr>
              <a:t> TEMP</a:t>
            </a:r>
          </a:p>
          <a:p>
            <a:pPr eaLnBrk="1" hangingPunct="1">
              <a:lnSpc>
                <a:spcPct val="80000"/>
              </a:lnSpc>
              <a:buFont typeface="Wingdings" pitchFamily="2" charset="2"/>
              <a:buNone/>
            </a:pPr>
            <a:r>
              <a:rPr kumimoji="1" lang="zh-CN" altLang="en-US" sz="2400" b="1" dirty="0">
                <a:solidFill>
                  <a:srgbClr val="FF3300"/>
                </a:solidFill>
              </a:rPr>
              <a:t>注意</a:t>
            </a:r>
            <a:r>
              <a:rPr kumimoji="1" lang="en-US" altLang="zh-CN" sz="2400" b="1" dirty="0">
                <a:solidFill>
                  <a:srgbClr val="FF3300"/>
                </a:solidFill>
              </a:rPr>
              <a:t>:   </a:t>
            </a:r>
          </a:p>
          <a:p>
            <a:pPr eaLnBrk="1" hangingPunct="1">
              <a:lnSpc>
                <a:spcPct val="80000"/>
              </a:lnSpc>
              <a:buFont typeface="Wingdings" pitchFamily="2" charset="2"/>
              <a:buNone/>
            </a:pPr>
            <a:r>
              <a:rPr kumimoji="1" lang="en-US" altLang="zh-CN" sz="2400" b="1" dirty="0">
                <a:solidFill>
                  <a:srgbClr val="FF3300"/>
                </a:solidFill>
              </a:rPr>
              <a:t>        </a:t>
            </a:r>
            <a:r>
              <a:rPr kumimoji="1" lang="en-US" altLang="zh-CN" sz="2400" b="1" dirty="0">
                <a:solidFill>
                  <a:schemeClr val="folHlink"/>
                </a:solidFill>
                <a:sym typeface="Symbol" pitchFamily="18" charset="2"/>
              </a:rPr>
              <a:t>*</a:t>
            </a:r>
            <a:r>
              <a:rPr kumimoji="1" lang="en-US" altLang="zh-CN" sz="2400" b="1" dirty="0">
                <a:sym typeface="Symbol" pitchFamily="18" charset="2"/>
              </a:rPr>
              <a:t>  </a:t>
            </a:r>
            <a:r>
              <a:rPr kumimoji="1" lang="zh-CN" altLang="en-US" sz="2400" b="1" dirty="0">
                <a:sym typeface="Symbol" pitchFamily="18" charset="2"/>
              </a:rPr>
              <a:t>除</a:t>
            </a:r>
            <a:r>
              <a:rPr kumimoji="1" lang="en-US" altLang="zh-CN" sz="2400" b="1" dirty="0">
                <a:sym typeface="Symbol" pitchFamily="18" charset="2"/>
              </a:rPr>
              <a:t>INC</a:t>
            </a:r>
            <a:r>
              <a:rPr kumimoji="1" lang="zh-CN" altLang="zh-CN" sz="2400" b="1" dirty="0">
                <a:sym typeface="Symbol" pitchFamily="18" charset="2"/>
              </a:rPr>
              <a:t>指令</a:t>
            </a:r>
            <a:r>
              <a:rPr kumimoji="1" lang="zh-CN" altLang="en-US" sz="2400" b="1" dirty="0">
                <a:sym typeface="Symbol" pitchFamily="18" charset="2"/>
              </a:rPr>
              <a:t>不影响</a:t>
            </a:r>
            <a:r>
              <a:rPr kumimoji="1" lang="en-US" altLang="zh-CN" sz="2400" b="1" dirty="0">
                <a:sym typeface="Symbol" pitchFamily="18" charset="2"/>
              </a:rPr>
              <a:t>CF</a:t>
            </a:r>
            <a:r>
              <a:rPr kumimoji="1" lang="zh-CN" altLang="en-US" sz="2400" b="1" dirty="0">
                <a:sym typeface="Symbol" pitchFamily="18" charset="2"/>
              </a:rPr>
              <a:t>标志外，均对条件标志位有影响。</a:t>
            </a:r>
          </a:p>
        </p:txBody>
      </p:sp>
      <p:sp>
        <p:nvSpPr>
          <p:cNvPr id="6148"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03B24AEB-69C4-4956-B455-D45E691C3D5A}" type="slidenum">
              <a:rPr lang="en-US" altLang="zh-CN" smtClean="0"/>
              <a:pPr eaLnBrk="1" hangingPunct="1"/>
              <a:t>4</a:t>
            </a:fld>
            <a:endParaRPr lang="en-US" altLang="zh-C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838200" y="685800"/>
            <a:ext cx="7467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dash"/>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kumimoji="1" lang="zh-CN" altLang="en-US" sz="2400" b="1">
                <a:latin typeface="Times New Roman" pitchFamily="18" charset="0"/>
              </a:rPr>
              <a:t>加法指令对条件标志位（</a:t>
            </a:r>
            <a:r>
              <a:rPr kumimoji="1" lang="en-US" altLang="zh-CN" sz="2400" b="1">
                <a:latin typeface="Times New Roman" pitchFamily="18" charset="0"/>
              </a:rPr>
              <a:t>CF/OF/ZF/SF</a:t>
            </a:r>
            <a:r>
              <a:rPr kumimoji="1" lang="zh-CN" altLang="en-US" sz="2400" b="1">
                <a:latin typeface="Times New Roman" pitchFamily="18" charset="0"/>
              </a:rPr>
              <a:t>）的影响：</a:t>
            </a:r>
            <a:endParaRPr kumimoji="1" lang="zh-CN" altLang="en-US" sz="2400">
              <a:latin typeface="Times New Roman" pitchFamily="18" charset="0"/>
            </a:endParaRPr>
          </a:p>
        </p:txBody>
      </p:sp>
      <p:sp>
        <p:nvSpPr>
          <p:cNvPr id="7171" name="Text Box 3"/>
          <p:cNvSpPr txBox="1">
            <a:spLocks noChangeArrowheads="1"/>
          </p:cNvSpPr>
          <p:nvPr/>
        </p:nvSpPr>
        <p:spPr bwMode="auto">
          <a:xfrm>
            <a:off x="1295400" y="5257800"/>
            <a:ext cx="53340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kumimoji="1" lang="en-US" altLang="zh-CN" sz="2400" b="1">
                <a:solidFill>
                  <a:srgbClr val="0000FF"/>
                </a:solidFill>
                <a:latin typeface="Times New Roman" pitchFamily="18" charset="0"/>
              </a:rPr>
              <a:t>CF</a:t>
            </a:r>
            <a:r>
              <a:rPr kumimoji="1" lang="zh-CN" altLang="en-US" sz="2400" b="1">
                <a:latin typeface="Times New Roman" pitchFamily="18" charset="0"/>
              </a:rPr>
              <a:t>位表示无符号数相加的溢出。</a:t>
            </a:r>
          </a:p>
          <a:p>
            <a:endParaRPr kumimoji="1" lang="zh-CN" altLang="en-US" sz="2400" b="1">
              <a:latin typeface="Times New Roman" pitchFamily="18" charset="0"/>
            </a:endParaRPr>
          </a:p>
          <a:p>
            <a:r>
              <a:rPr kumimoji="1" lang="en-US" altLang="zh-CN" sz="2400" b="1">
                <a:solidFill>
                  <a:srgbClr val="FF3300"/>
                </a:solidFill>
                <a:latin typeface="Times New Roman" pitchFamily="18" charset="0"/>
              </a:rPr>
              <a:t>OF</a:t>
            </a:r>
            <a:r>
              <a:rPr kumimoji="1" lang="zh-CN" altLang="en-US" sz="2400" b="1">
                <a:latin typeface="Times New Roman" pitchFamily="18" charset="0"/>
              </a:rPr>
              <a:t>位表示带符号数相加的溢出。</a:t>
            </a:r>
          </a:p>
        </p:txBody>
      </p:sp>
      <p:grpSp>
        <p:nvGrpSpPr>
          <p:cNvPr id="7172" name="Group 4"/>
          <p:cNvGrpSpPr>
            <a:grpSpLocks/>
          </p:cNvGrpSpPr>
          <p:nvPr/>
        </p:nvGrpSpPr>
        <p:grpSpPr bwMode="auto">
          <a:xfrm>
            <a:off x="1295400" y="1524000"/>
            <a:ext cx="2787650" cy="730250"/>
            <a:chOff x="816" y="960"/>
            <a:chExt cx="1756" cy="460"/>
          </a:xfrm>
        </p:grpSpPr>
        <p:sp>
          <p:nvSpPr>
            <p:cNvPr id="7187" name="Text Box 5"/>
            <p:cNvSpPr txBox="1">
              <a:spLocks noChangeArrowheads="1"/>
            </p:cNvSpPr>
            <p:nvPr/>
          </p:nvSpPr>
          <p:spPr bwMode="auto">
            <a:xfrm>
              <a:off x="1440" y="960"/>
              <a:ext cx="1132"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70000"/>
                </a:lnSpc>
                <a:spcBef>
                  <a:spcPct val="50000"/>
                </a:spcBef>
              </a:pPr>
              <a:r>
                <a:rPr kumimoji="1" lang="en-US" altLang="zh-CN" sz="2200" b="1">
                  <a:latin typeface="Times New Roman" pitchFamily="18" charset="0"/>
                </a:rPr>
                <a:t>1     </a:t>
              </a:r>
              <a:r>
                <a:rPr kumimoji="1" lang="zh-CN" altLang="en-US" sz="2200" b="1">
                  <a:latin typeface="Times New Roman" pitchFamily="18" charset="0"/>
                </a:rPr>
                <a:t>结果为负</a:t>
              </a:r>
            </a:p>
            <a:p>
              <a:pPr eaLnBrk="1" hangingPunct="1">
                <a:lnSpc>
                  <a:spcPct val="70000"/>
                </a:lnSpc>
                <a:spcBef>
                  <a:spcPct val="50000"/>
                </a:spcBef>
              </a:pPr>
              <a:r>
                <a:rPr kumimoji="1" lang="en-US" altLang="zh-CN" sz="2200" b="1">
                  <a:latin typeface="Times New Roman" pitchFamily="18" charset="0"/>
                </a:rPr>
                <a:t>0     </a:t>
              </a:r>
              <a:r>
                <a:rPr kumimoji="1" lang="zh-CN" altLang="en-US" sz="2200" b="1">
                  <a:latin typeface="Times New Roman" pitchFamily="18" charset="0"/>
                </a:rPr>
                <a:t>否则</a:t>
              </a:r>
            </a:p>
          </p:txBody>
        </p:sp>
        <p:sp>
          <p:nvSpPr>
            <p:cNvPr id="7188" name="Text Box 6"/>
            <p:cNvSpPr txBox="1">
              <a:spLocks noChangeArrowheads="1"/>
            </p:cNvSpPr>
            <p:nvPr/>
          </p:nvSpPr>
          <p:spPr bwMode="auto">
            <a:xfrm>
              <a:off x="816" y="1008"/>
              <a:ext cx="44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400" b="1">
                  <a:latin typeface="Times New Roman" pitchFamily="18" charset="0"/>
                </a:rPr>
                <a:t>SF=</a:t>
              </a:r>
              <a:endParaRPr kumimoji="1" lang="en-US" altLang="zh-CN" sz="2400">
                <a:latin typeface="Times New Roman" pitchFamily="18" charset="0"/>
              </a:endParaRPr>
            </a:p>
          </p:txBody>
        </p:sp>
        <p:sp>
          <p:nvSpPr>
            <p:cNvPr id="7189" name="AutoShape 7"/>
            <p:cNvSpPr>
              <a:spLocks/>
            </p:cNvSpPr>
            <p:nvPr/>
          </p:nvSpPr>
          <p:spPr bwMode="auto">
            <a:xfrm>
              <a:off x="1296" y="960"/>
              <a:ext cx="48" cy="432"/>
            </a:xfrm>
            <a:prstGeom prst="leftBrace">
              <a:avLst>
                <a:gd name="adj1" fmla="val 75000"/>
                <a:gd name="adj2" fmla="val 50000"/>
              </a:avLst>
            </a:pr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grpSp>
      <p:grpSp>
        <p:nvGrpSpPr>
          <p:cNvPr id="7173" name="Group 8"/>
          <p:cNvGrpSpPr>
            <a:grpSpLocks/>
          </p:cNvGrpSpPr>
          <p:nvPr/>
        </p:nvGrpSpPr>
        <p:grpSpPr bwMode="auto">
          <a:xfrm>
            <a:off x="4648200" y="1520825"/>
            <a:ext cx="2646363" cy="730250"/>
            <a:chOff x="816" y="960"/>
            <a:chExt cx="1667" cy="460"/>
          </a:xfrm>
        </p:grpSpPr>
        <p:sp>
          <p:nvSpPr>
            <p:cNvPr id="7184" name="Text Box 9"/>
            <p:cNvSpPr txBox="1">
              <a:spLocks noChangeArrowheads="1"/>
            </p:cNvSpPr>
            <p:nvPr/>
          </p:nvSpPr>
          <p:spPr bwMode="auto">
            <a:xfrm>
              <a:off x="1440" y="960"/>
              <a:ext cx="1043"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70000"/>
                </a:lnSpc>
                <a:spcBef>
                  <a:spcPct val="50000"/>
                </a:spcBef>
              </a:pPr>
              <a:r>
                <a:rPr kumimoji="1" lang="en-US" altLang="zh-CN" sz="2200" b="1">
                  <a:latin typeface="Times New Roman" pitchFamily="18" charset="0"/>
                </a:rPr>
                <a:t>1     </a:t>
              </a:r>
              <a:r>
                <a:rPr kumimoji="1" lang="zh-CN" altLang="en-US" sz="2200" b="1">
                  <a:latin typeface="Times New Roman" pitchFamily="18" charset="0"/>
                </a:rPr>
                <a:t>结果为</a:t>
              </a:r>
              <a:r>
                <a:rPr kumimoji="1" lang="en-US" altLang="zh-CN" sz="2200" b="1">
                  <a:latin typeface="Times New Roman" pitchFamily="18" charset="0"/>
                </a:rPr>
                <a:t>0</a:t>
              </a:r>
            </a:p>
            <a:p>
              <a:pPr eaLnBrk="1" hangingPunct="1">
                <a:lnSpc>
                  <a:spcPct val="70000"/>
                </a:lnSpc>
                <a:spcBef>
                  <a:spcPct val="50000"/>
                </a:spcBef>
              </a:pPr>
              <a:r>
                <a:rPr kumimoji="1" lang="en-US" altLang="zh-CN" sz="2200" b="1">
                  <a:latin typeface="Times New Roman" pitchFamily="18" charset="0"/>
                </a:rPr>
                <a:t>0     </a:t>
              </a:r>
              <a:r>
                <a:rPr kumimoji="1" lang="zh-CN" altLang="en-US" sz="2200" b="1">
                  <a:latin typeface="Times New Roman" pitchFamily="18" charset="0"/>
                </a:rPr>
                <a:t>否则</a:t>
              </a:r>
            </a:p>
          </p:txBody>
        </p:sp>
        <p:sp>
          <p:nvSpPr>
            <p:cNvPr id="7185" name="Text Box 10"/>
            <p:cNvSpPr txBox="1">
              <a:spLocks noChangeArrowheads="1"/>
            </p:cNvSpPr>
            <p:nvPr/>
          </p:nvSpPr>
          <p:spPr bwMode="auto">
            <a:xfrm>
              <a:off x="816" y="1008"/>
              <a:ext cx="47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400" b="1">
                  <a:latin typeface="Times New Roman" pitchFamily="18" charset="0"/>
                </a:rPr>
                <a:t>ZF=</a:t>
              </a:r>
              <a:endParaRPr kumimoji="1" lang="en-US" altLang="zh-CN" sz="2400">
                <a:latin typeface="Times New Roman" pitchFamily="18" charset="0"/>
              </a:endParaRPr>
            </a:p>
          </p:txBody>
        </p:sp>
        <p:sp>
          <p:nvSpPr>
            <p:cNvPr id="7186" name="AutoShape 11"/>
            <p:cNvSpPr>
              <a:spLocks/>
            </p:cNvSpPr>
            <p:nvPr/>
          </p:nvSpPr>
          <p:spPr bwMode="auto">
            <a:xfrm>
              <a:off x="1296" y="960"/>
              <a:ext cx="48" cy="432"/>
            </a:xfrm>
            <a:prstGeom prst="leftBrace">
              <a:avLst>
                <a:gd name="adj1" fmla="val 75000"/>
                <a:gd name="adj2" fmla="val 50000"/>
              </a:avLst>
            </a:pr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grpSp>
      <p:grpSp>
        <p:nvGrpSpPr>
          <p:cNvPr id="7174" name="Group 12"/>
          <p:cNvGrpSpPr>
            <a:grpSpLocks/>
          </p:cNvGrpSpPr>
          <p:nvPr/>
        </p:nvGrpSpPr>
        <p:grpSpPr bwMode="auto">
          <a:xfrm>
            <a:off x="1295400" y="2667000"/>
            <a:ext cx="7515225" cy="1970088"/>
            <a:chOff x="816" y="1680"/>
            <a:chExt cx="4734" cy="1241"/>
          </a:xfrm>
        </p:grpSpPr>
        <p:grpSp>
          <p:nvGrpSpPr>
            <p:cNvPr id="7176" name="Group 13"/>
            <p:cNvGrpSpPr>
              <a:grpSpLocks/>
            </p:cNvGrpSpPr>
            <p:nvPr/>
          </p:nvGrpSpPr>
          <p:grpSpPr bwMode="auto">
            <a:xfrm>
              <a:off x="816" y="1680"/>
              <a:ext cx="3526" cy="460"/>
              <a:chOff x="816" y="960"/>
              <a:chExt cx="3526" cy="460"/>
            </a:xfrm>
          </p:grpSpPr>
          <p:sp>
            <p:nvSpPr>
              <p:cNvPr id="7181" name="Text Box 14"/>
              <p:cNvSpPr txBox="1">
                <a:spLocks noChangeArrowheads="1"/>
              </p:cNvSpPr>
              <p:nvPr/>
            </p:nvSpPr>
            <p:spPr bwMode="auto">
              <a:xfrm>
                <a:off x="1440" y="960"/>
                <a:ext cx="2902"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70000"/>
                  </a:lnSpc>
                  <a:spcBef>
                    <a:spcPct val="50000"/>
                  </a:spcBef>
                </a:pPr>
                <a:r>
                  <a:rPr kumimoji="1" lang="en-US" altLang="zh-CN" sz="2200" b="1">
                    <a:latin typeface="Times New Roman" pitchFamily="18" charset="0"/>
                  </a:rPr>
                  <a:t>1     </a:t>
                </a:r>
                <a:r>
                  <a:rPr kumimoji="1" lang="zh-CN" altLang="en-US" sz="2200" b="1">
                    <a:latin typeface="Times New Roman" pitchFamily="18" charset="0"/>
                  </a:rPr>
                  <a:t>和的最高有效位有向高位的进位</a:t>
                </a:r>
              </a:p>
              <a:p>
                <a:pPr eaLnBrk="1" hangingPunct="1">
                  <a:lnSpc>
                    <a:spcPct val="70000"/>
                  </a:lnSpc>
                  <a:spcBef>
                    <a:spcPct val="50000"/>
                  </a:spcBef>
                </a:pPr>
                <a:r>
                  <a:rPr kumimoji="1" lang="en-US" altLang="zh-CN" sz="2200" b="1">
                    <a:latin typeface="Times New Roman" pitchFamily="18" charset="0"/>
                  </a:rPr>
                  <a:t>0     </a:t>
                </a:r>
                <a:r>
                  <a:rPr kumimoji="1" lang="zh-CN" altLang="en-US" sz="2200" b="1">
                    <a:latin typeface="Times New Roman" pitchFamily="18" charset="0"/>
                  </a:rPr>
                  <a:t>否则</a:t>
                </a:r>
              </a:p>
            </p:txBody>
          </p:sp>
          <p:sp>
            <p:nvSpPr>
              <p:cNvPr id="7182" name="Text Box 15"/>
              <p:cNvSpPr txBox="1">
                <a:spLocks noChangeArrowheads="1"/>
              </p:cNvSpPr>
              <p:nvPr/>
            </p:nvSpPr>
            <p:spPr bwMode="auto">
              <a:xfrm>
                <a:off x="816" y="1008"/>
                <a:ext cx="48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400" b="1">
                    <a:solidFill>
                      <a:srgbClr val="0000FF"/>
                    </a:solidFill>
                    <a:latin typeface="Times New Roman" pitchFamily="18" charset="0"/>
                  </a:rPr>
                  <a:t>CF</a:t>
                </a:r>
                <a:r>
                  <a:rPr kumimoji="1" lang="en-US" altLang="zh-CN" sz="2400" b="1">
                    <a:latin typeface="Times New Roman" pitchFamily="18" charset="0"/>
                  </a:rPr>
                  <a:t>=</a:t>
                </a:r>
                <a:endParaRPr kumimoji="1" lang="en-US" altLang="zh-CN" sz="2400">
                  <a:latin typeface="Times New Roman" pitchFamily="18" charset="0"/>
                </a:endParaRPr>
              </a:p>
            </p:txBody>
          </p:sp>
          <p:sp>
            <p:nvSpPr>
              <p:cNvPr id="7183" name="AutoShape 16"/>
              <p:cNvSpPr>
                <a:spLocks/>
              </p:cNvSpPr>
              <p:nvPr/>
            </p:nvSpPr>
            <p:spPr bwMode="auto">
              <a:xfrm>
                <a:off x="1296" y="960"/>
                <a:ext cx="48" cy="432"/>
              </a:xfrm>
              <a:prstGeom prst="leftBrace">
                <a:avLst>
                  <a:gd name="adj1" fmla="val 75000"/>
                  <a:gd name="adj2" fmla="val 50000"/>
                </a:avLst>
              </a:pr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grpSp>
        <p:grpSp>
          <p:nvGrpSpPr>
            <p:cNvPr id="7177" name="Group 17"/>
            <p:cNvGrpSpPr>
              <a:grpSpLocks/>
            </p:cNvGrpSpPr>
            <p:nvPr/>
          </p:nvGrpSpPr>
          <p:grpSpPr bwMode="auto">
            <a:xfrm>
              <a:off x="816" y="2448"/>
              <a:ext cx="4734" cy="473"/>
              <a:chOff x="816" y="960"/>
              <a:chExt cx="4734" cy="473"/>
            </a:xfrm>
          </p:grpSpPr>
          <p:sp>
            <p:nvSpPr>
              <p:cNvPr id="7178" name="Text Box 18"/>
              <p:cNvSpPr txBox="1">
                <a:spLocks noChangeArrowheads="1"/>
              </p:cNvSpPr>
              <p:nvPr/>
            </p:nvSpPr>
            <p:spPr bwMode="auto">
              <a:xfrm>
                <a:off x="1440" y="960"/>
                <a:ext cx="4110" cy="4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70000"/>
                  </a:lnSpc>
                  <a:spcBef>
                    <a:spcPct val="50000"/>
                  </a:spcBef>
                </a:pPr>
                <a:r>
                  <a:rPr kumimoji="1" lang="en-US" altLang="zh-CN" sz="2200" b="1">
                    <a:latin typeface="Times New Roman" pitchFamily="18" charset="0"/>
                  </a:rPr>
                  <a:t>1     </a:t>
                </a:r>
                <a:r>
                  <a:rPr kumimoji="1" lang="zh-CN" altLang="en-US" sz="2400" b="1">
                    <a:latin typeface="Times New Roman" pitchFamily="18" charset="0"/>
                  </a:rPr>
                  <a:t>两个操作数符号相同，而结果符号与之相反</a:t>
                </a:r>
                <a:endParaRPr kumimoji="1" lang="zh-CN" altLang="en-US" sz="2200" b="1">
                  <a:latin typeface="Times New Roman" pitchFamily="18" charset="0"/>
                </a:endParaRPr>
              </a:p>
              <a:p>
                <a:pPr eaLnBrk="1" hangingPunct="1">
                  <a:lnSpc>
                    <a:spcPct val="70000"/>
                  </a:lnSpc>
                  <a:spcBef>
                    <a:spcPct val="50000"/>
                  </a:spcBef>
                </a:pPr>
                <a:r>
                  <a:rPr kumimoji="1" lang="en-US" altLang="zh-CN" sz="2200" b="1">
                    <a:latin typeface="Times New Roman" pitchFamily="18" charset="0"/>
                  </a:rPr>
                  <a:t>0     </a:t>
                </a:r>
                <a:r>
                  <a:rPr kumimoji="1" lang="zh-CN" altLang="en-US" sz="2200" b="1">
                    <a:latin typeface="Times New Roman" pitchFamily="18" charset="0"/>
                  </a:rPr>
                  <a:t>否则</a:t>
                </a:r>
              </a:p>
            </p:txBody>
          </p:sp>
          <p:sp>
            <p:nvSpPr>
              <p:cNvPr id="7179" name="Text Box 19"/>
              <p:cNvSpPr txBox="1">
                <a:spLocks noChangeArrowheads="1"/>
              </p:cNvSpPr>
              <p:nvPr/>
            </p:nvSpPr>
            <p:spPr bwMode="auto">
              <a:xfrm>
                <a:off x="816" y="1008"/>
                <a:ext cx="49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400" b="1">
                    <a:solidFill>
                      <a:srgbClr val="FF3300"/>
                    </a:solidFill>
                    <a:latin typeface="Times New Roman" pitchFamily="18" charset="0"/>
                  </a:rPr>
                  <a:t>OF</a:t>
                </a:r>
                <a:r>
                  <a:rPr kumimoji="1" lang="en-US" altLang="zh-CN" sz="2400" b="1">
                    <a:latin typeface="Times New Roman" pitchFamily="18" charset="0"/>
                  </a:rPr>
                  <a:t>=</a:t>
                </a:r>
                <a:endParaRPr kumimoji="1" lang="en-US" altLang="zh-CN" sz="2400">
                  <a:latin typeface="Times New Roman" pitchFamily="18" charset="0"/>
                </a:endParaRPr>
              </a:p>
            </p:txBody>
          </p:sp>
          <p:sp>
            <p:nvSpPr>
              <p:cNvPr id="7180" name="AutoShape 20"/>
              <p:cNvSpPr>
                <a:spLocks/>
              </p:cNvSpPr>
              <p:nvPr/>
            </p:nvSpPr>
            <p:spPr bwMode="auto">
              <a:xfrm>
                <a:off x="1296" y="960"/>
                <a:ext cx="48" cy="432"/>
              </a:xfrm>
              <a:prstGeom prst="leftBrace">
                <a:avLst>
                  <a:gd name="adj1" fmla="val 75000"/>
                  <a:gd name="adj2" fmla="val 50000"/>
                </a:avLst>
              </a:pr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grpSp>
      </p:grpSp>
      <p:sp>
        <p:nvSpPr>
          <p:cNvPr id="7175"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99E4966C-72A0-4699-AA18-1FD2282CF3D5}" type="slidenum">
              <a:rPr lang="en-US" altLang="zh-CN" smtClean="0"/>
              <a:pPr eaLnBrk="1" hangingPunct="1"/>
              <a:t>5</a:t>
            </a:fld>
            <a:endParaRPr lang="en-US" altLang="zh-C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194" name="Group 2"/>
          <p:cNvGrpSpPr>
            <a:grpSpLocks/>
          </p:cNvGrpSpPr>
          <p:nvPr/>
        </p:nvGrpSpPr>
        <p:grpSpPr bwMode="auto">
          <a:xfrm>
            <a:off x="215900" y="608013"/>
            <a:ext cx="9144000" cy="5557837"/>
            <a:chOff x="192" y="384"/>
            <a:chExt cx="5760" cy="3501"/>
          </a:xfrm>
        </p:grpSpPr>
        <p:grpSp>
          <p:nvGrpSpPr>
            <p:cNvPr id="8200" name="Group 3"/>
            <p:cNvGrpSpPr>
              <a:grpSpLocks/>
            </p:cNvGrpSpPr>
            <p:nvPr/>
          </p:nvGrpSpPr>
          <p:grpSpPr bwMode="auto">
            <a:xfrm>
              <a:off x="192" y="384"/>
              <a:ext cx="5760" cy="2001"/>
              <a:chOff x="384" y="383"/>
              <a:chExt cx="5760" cy="2001"/>
            </a:xfrm>
          </p:grpSpPr>
          <p:grpSp>
            <p:nvGrpSpPr>
              <p:cNvPr id="8210" name="Group 4"/>
              <p:cNvGrpSpPr>
                <a:grpSpLocks/>
              </p:cNvGrpSpPr>
              <p:nvPr/>
            </p:nvGrpSpPr>
            <p:grpSpPr bwMode="auto">
              <a:xfrm>
                <a:off x="3360" y="383"/>
                <a:ext cx="2784" cy="2001"/>
                <a:chOff x="480" y="384"/>
                <a:chExt cx="2784" cy="2001"/>
              </a:xfrm>
            </p:grpSpPr>
            <p:sp>
              <p:nvSpPr>
                <p:cNvPr id="8215" name="Text Box 5"/>
                <p:cNvSpPr txBox="1">
                  <a:spLocks noChangeArrowheads="1"/>
                </p:cNvSpPr>
                <p:nvPr/>
              </p:nvSpPr>
              <p:spPr bwMode="auto">
                <a:xfrm>
                  <a:off x="480" y="384"/>
                  <a:ext cx="12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400" b="1">
                      <a:solidFill>
                        <a:srgbClr val="0000FF"/>
                      </a:solidFill>
                      <a:latin typeface="Times New Roman" pitchFamily="18" charset="0"/>
                      <a:ea typeface="楷体_GB2312" pitchFamily="49" charset="-122"/>
                    </a:rPr>
                    <a:t>无符号数溢出</a:t>
                  </a:r>
                  <a:endParaRPr kumimoji="1" lang="zh-CN" altLang="en-US" sz="2400">
                    <a:latin typeface="Times New Roman" pitchFamily="18" charset="0"/>
                  </a:endParaRPr>
                </a:p>
              </p:txBody>
            </p:sp>
            <p:sp>
              <p:nvSpPr>
                <p:cNvPr id="8216" name="Text Box 6"/>
                <p:cNvSpPr txBox="1">
                  <a:spLocks noChangeArrowheads="1"/>
                </p:cNvSpPr>
                <p:nvPr/>
              </p:nvSpPr>
              <p:spPr bwMode="auto">
                <a:xfrm>
                  <a:off x="576" y="768"/>
                  <a:ext cx="2688" cy="16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70000"/>
                    </a:lnSpc>
                    <a:spcBef>
                      <a:spcPct val="50000"/>
                    </a:spcBef>
                  </a:pPr>
                  <a:r>
                    <a:rPr kumimoji="1" lang="en-US" altLang="zh-CN" sz="2400" b="1">
                      <a:latin typeface="Times New Roman" pitchFamily="18" charset="0"/>
                    </a:rPr>
                    <a:t>            0 0 0 0   0 1 1 1</a:t>
                  </a:r>
                </a:p>
                <a:p>
                  <a:pPr eaLnBrk="1" hangingPunct="1">
                    <a:lnSpc>
                      <a:spcPct val="70000"/>
                    </a:lnSpc>
                    <a:spcBef>
                      <a:spcPct val="50000"/>
                    </a:spcBef>
                  </a:pPr>
                  <a:r>
                    <a:rPr kumimoji="1" lang="en-US" altLang="zh-CN" sz="2400" b="1">
                      <a:latin typeface="Times New Roman" pitchFamily="18" charset="0"/>
                    </a:rPr>
                    <a:t>        +  1 1 1 1   1 0 1 1</a:t>
                  </a:r>
                </a:p>
                <a:p>
                  <a:pPr eaLnBrk="1" hangingPunct="1">
                    <a:lnSpc>
                      <a:spcPct val="70000"/>
                    </a:lnSpc>
                    <a:spcBef>
                      <a:spcPct val="50000"/>
                    </a:spcBef>
                  </a:pPr>
                  <a:r>
                    <a:rPr kumimoji="1" lang="en-US" altLang="zh-CN" sz="2400" b="1">
                      <a:latin typeface="Times New Roman" pitchFamily="18" charset="0"/>
                    </a:rPr>
                    <a:t>         </a:t>
                  </a:r>
                  <a:r>
                    <a:rPr kumimoji="1" lang="en-US" altLang="zh-CN" sz="2400" b="1">
                      <a:solidFill>
                        <a:srgbClr val="7030A0"/>
                      </a:solidFill>
                      <a:latin typeface="Times New Roman" pitchFamily="18" charset="0"/>
                    </a:rPr>
                    <a:t>1</a:t>
                  </a:r>
                  <a:r>
                    <a:rPr kumimoji="1" lang="en-US" altLang="zh-CN" sz="2400" b="1">
                      <a:latin typeface="Times New Roman" pitchFamily="18" charset="0"/>
                    </a:rPr>
                    <a:t> 0 0 0 0   0 0 1 0</a:t>
                  </a:r>
                </a:p>
                <a:p>
                  <a:pPr eaLnBrk="1" hangingPunct="1">
                    <a:lnSpc>
                      <a:spcPct val="70000"/>
                    </a:lnSpc>
                    <a:spcBef>
                      <a:spcPct val="50000"/>
                    </a:spcBef>
                  </a:pPr>
                  <a:r>
                    <a:rPr kumimoji="1" lang="zh-CN" altLang="en-US" sz="2400" b="1">
                      <a:latin typeface="Times New Roman" pitchFamily="18" charset="0"/>
                    </a:rPr>
                    <a:t>带：</a:t>
                  </a:r>
                  <a:r>
                    <a:rPr kumimoji="1" lang="en-US" altLang="zh-CN" sz="2400" b="1">
                      <a:latin typeface="Times New Roman" pitchFamily="18" charset="0"/>
                    </a:rPr>
                    <a:t>(+7)+(-5)=+2    OF=0</a:t>
                  </a:r>
                </a:p>
                <a:p>
                  <a:pPr eaLnBrk="1" hangingPunct="1">
                    <a:lnSpc>
                      <a:spcPct val="70000"/>
                    </a:lnSpc>
                    <a:spcBef>
                      <a:spcPct val="50000"/>
                    </a:spcBef>
                  </a:pPr>
                  <a:r>
                    <a:rPr kumimoji="1" lang="zh-CN" altLang="en-US" sz="2400" b="1">
                      <a:latin typeface="Times New Roman" pitchFamily="18" charset="0"/>
                    </a:rPr>
                    <a:t>无：</a:t>
                  </a:r>
                  <a:r>
                    <a:rPr kumimoji="1" lang="en-US" altLang="zh-CN" sz="2400" b="1">
                      <a:latin typeface="Times New Roman" pitchFamily="18" charset="0"/>
                    </a:rPr>
                    <a:t>7+251=</a:t>
                  </a:r>
                  <a:r>
                    <a:rPr kumimoji="1" lang="en-US" altLang="zh-CN" sz="2400" b="1">
                      <a:solidFill>
                        <a:srgbClr val="FF3300"/>
                      </a:solidFill>
                      <a:latin typeface="Times New Roman" pitchFamily="18" charset="0"/>
                    </a:rPr>
                    <a:t>2           CF=1</a:t>
                  </a:r>
                </a:p>
                <a:p>
                  <a:pPr eaLnBrk="1" hangingPunct="1">
                    <a:lnSpc>
                      <a:spcPct val="70000"/>
                    </a:lnSpc>
                    <a:spcBef>
                      <a:spcPct val="50000"/>
                    </a:spcBef>
                  </a:pPr>
                  <a:endParaRPr kumimoji="1" lang="en-US" altLang="zh-CN" sz="2400">
                    <a:latin typeface="Times New Roman" pitchFamily="18" charset="0"/>
                  </a:endParaRPr>
                </a:p>
              </p:txBody>
            </p:sp>
            <p:sp>
              <p:nvSpPr>
                <p:cNvPr id="8217" name="Line 7"/>
                <p:cNvSpPr>
                  <a:spLocks noChangeShapeType="1"/>
                </p:cNvSpPr>
                <p:nvPr/>
              </p:nvSpPr>
              <p:spPr bwMode="auto">
                <a:xfrm>
                  <a:off x="960" y="1248"/>
                  <a:ext cx="1632"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nchor="ctr">
                  <a:spAutoFit/>
                </a:bodyPr>
                <a:lstStyle/>
                <a:p>
                  <a:endParaRPr lang="zh-CN" altLang="en-US"/>
                </a:p>
              </p:txBody>
            </p:sp>
          </p:grpSp>
          <p:grpSp>
            <p:nvGrpSpPr>
              <p:cNvPr id="8211" name="Group 8"/>
              <p:cNvGrpSpPr>
                <a:grpSpLocks/>
              </p:cNvGrpSpPr>
              <p:nvPr/>
            </p:nvGrpSpPr>
            <p:grpSpPr bwMode="auto">
              <a:xfrm>
                <a:off x="384" y="384"/>
                <a:ext cx="2784" cy="1983"/>
                <a:chOff x="480" y="384"/>
                <a:chExt cx="2784" cy="1983"/>
              </a:xfrm>
            </p:grpSpPr>
            <p:sp>
              <p:nvSpPr>
                <p:cNvPr id="8212" name="Text Box 9"/>
                <p:cNvSpPr txBox="1">
                  <a:spLocks noChangeArrowheads="1"/>
                </p:cNvSpPr>
                <p:nvPr/>
              </p:nvSpPr>
              <p:spPr bwMode="auto">
                <a:xfrm>
                  <a:off x="480" y="384"/>
                  <a:ext cx="263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400" b="1">
                      <a:solidFill>
                        <a:srgbClr val="0000FF"/>
                      </a:solidFill>
                      <a:latin typeface="Times New Roman" pitchFamily="18" charset="0"/>
                      <a:ea typeface="楷体_GB2312" pitchFamily="49" charset="-122"/>
                    </a:rPr>
                    <a:t>带符号数和无符号数都不溢出</a:t>
                  </a:r>
                  <a:endParaRPr kumimoji="1" lang="zh-CN" altLang="en-US" sz="2400">
                    <a:latin typeface="Times New Roman" pitchFamily="18" charset="0"/>
                  </a:endParaRPr>
                </a:p>
              </p:txBody>
            </p:sp>
            <p:sp>
              <p:nvSpPr>
                <p:cNvPr id="8213" name="Text Box 10"/>
                <p:cNvSpPr txBox="1">
                  <a:spLocks noChangeArrowheads="1"/>
                </p:cNvSpPr>
                <p:nvPr/>
              </p:nvSpPr>
              <p:spPr bwMode="auto">
                <a:xfrm>
                  <a:off x="576" y="768"/>
                  <a:ext cx="2688" cy="1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70000"/>
                    </a:lnSpc>
                    <a:spcBef>
                      <a:spcPct val="50000"/>
                    </a:spcBef>
                  </a:pPr>
                  <a:r>
                    <a:rPr kumimoji="1" lang="en-US" altLang="zh-CN" sz="2400" b="1">
                      <a:latin typeface="Times New Roman" pitchFamily="18" charset="0"/>
                    </a:rPr>
                    <a:t>            0 0 0 0   0 1 0 0</a:t>
                  </a:r>
                </a:p>
                <a:p>
                  <a:pPr eaLnBrk="1" hangingPunct="1">
                    <a:lnSpc>
                      <a:spcPct val="70000"/>
                    </a:lnSpc>
                    <a:spcBef>
                      <a:spcPct val="50000"/>
                    </a:spcBef>
                  </a:pPr>
                  <a:r>
                    <a:rPr kumimoji="1" lang="en-US" altLang="zh-CN" sz="2400" b="1">
                      <a:latin typeface="Times New Roman" pitchFamily="18" charset="0"/>
                    </a:rPr>
                    <a:t>        +  0 0 0 0   1 0 1 1</a:t>
                  </a:r>
                </a:p>
                <a:p>
                  <a:pPr eaLnBrk="1" hangingPunct="1">
                    <a:lnSpc>
                      <a:spcPct val="70000"/>
                    </a:lnSpc>
                    <a:spcBef>
                      <a:spcPct val="50000"/>
                    </a:spcBef>
                  </a:pPr>
                  <a:r>
                    <a:rPr kumimoji="1" lang="en-US" altLang="zh-CN" sz="2400" b="1">
                      <a:latin typeface="Times New Roman" pitchFamily="18" charset="0"/>
                    </a:rPr>
                    <a:t>            0 0 0 0   1 1 1 1</a:t>
                  </a:r>
                </a:p>
                <a:p>
                  <a:pPr eaLnBrk="1" hangingPunct="1">
                    <a:lnSpc>
                      <a:spcPct val="70000"/>
                    </a:lnSpc>
                    <a:spcBef>
                      <a:spcPct val="50000"/>
                    </a:spcBef>
                  </a:pPr>
                  <a:r>
                    <a:rPr kumimoji="1" lang="zh-CN" altLang="en-US" sz="2400" b="1">
                      <a:latin typeface="Times New Roman" pitchFamily="18" charset="0"/>
                    </a:rPr>
                    <a:t>带：</a:t>
                  </a:r>
                  <a:r>
                    <a:rPr kumimoji="1" lang="en-US" altLang="zh-CN" sz="2400" b="1">
                      <a:latin typeface="Times New Roman" pitchFamily="18" charset="0"/>
                    </a:rPr>
                    <a:t>(+4)+(+11)=+15    OF=0</a:t>
                  </a:r>
                </a:p>
                <a:p>
                  <a:pPr eaLnBrk="1" hangingPunct="1">
                    <a:lnSpc>
                      <a:spcPct val="70000"/>
                    </a:lnSpc>
                    <a:spcBef>
                      <a:spcPct val="50000"/>
                    </a:spcBef>
                  </a:pPr>
                  <a:r>
                    <a:rPr kumimoji="1" lang="zh-CN" altLang="en-US" sz="2400" b="1">
                      <a:latin typeface="Times New Roman" pitchFamily="18" charset="0"/>
                    </a:rPr>
                    <a:t>无：</a:t>
                  </a:r>
                  <a:r>
                    <a:rPr kumimoji="1" lang="en-US" altLang="zh-CN" sz="2400" b="1">
                      <a:latin typeface="Times New Roman" pitchFamily="18" charset="0"/>
                    </a:rPr>
                    <a:t>4+11=15                CF=0</a:t>
                  </a:r>
                </a:p>
                <a:p>
                  <a:pPr eaLnBrk="1" hangingPunct="1">
                    <a:lnSpc>
                      <a:spcPct val="70000"/>
                    </a:lnSpc>
                    <a:spcBef>
                      <a:spcPct val="50000"/>
                    </a:spcBef>
                  </a:pPr>
                  <a:endParaRPr kumimoji="1" lang="en-US" altLang="zh-CN" sz="2400">
                    <a:latin typeface="Times New Roman" pitchFamily="18" charset="0"/>
                  </a:endParaRPr>
                </a:p>
              </p:txBody>
            </p:sp>
            <p:sp>
              <p:nvSpPr>
                <p:cNvPr id="8214" name="Line 11"/>
                <p:cNvSpPr>
                  <a:spLocks noChangeShapeType="1"/>
                </p:cNvSpPr>
                <p:nvPr/>
              </p:nvSpPr>
              <p:spPr bwMode="auto">
                <a:xfrm>
                  <a:off x="960" y="1248"/>
                  <a:ext cx="1632"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nchor="ctr">
                  <a:spAutoFit/>
                </a:bodyPr>
                <a:lstStyle/>
                <a:p>
                  <a:endParaRPr lang="zh-CN" altLang="en-US"/>
                </a:p>
              </p:txBody>
            </p:sp>
          </p:grpSp>
        </p:grpSp>
        <p:grpSp>
          <p:nvGrpSpPr>
            <p:cNvPr id="8201" name="Group 12"/>
            <p:cNvGrpSpPr>
              <a:grpSpLocks/>
            </p:cNvGrpSpPr>
            <p:nvPr/>
          </p:nvGrpSpPr>
          <p:grpSpPr bwMode="auto">
            <a:xfrm>
              <a:off x="192" y="2160"/>
              <a:ext cx="5760" cy="1725"/>
              <a:chOff x="384" y="383"/>
              <a:chExt cx="5760" cy="1725"/>
            </a:xfrm>
          </p:grpSpPr>
          <p:grpSp>
            <p:nvGrpSpPr>
              <p:cNvPr id="8202" name="Group 13"/>
              <p:cNvGrpSpPr>
                <a:grpSpLocks/>
              </p:cNvGrpSpPr>
              <p:nvPr/>
            </p:nvGrpSpPr>
            <p:grpSpPr bwMode="auto">
              <a:xfrm>
                <a:off x="3360" y="383"/>
                <a:ext cx="2784" cy="1707"/>
                <a:chOff x="480" y="384"/>
                <a:chExt cx="2784" cy="1707"/>
              </a:xfrm>
            </p:grpSpPr>
            <p:sp>
              <p:nvSpPr>
                <p:cNvPr id="8207" name="Text Box 14"/>
                <p:cNvSpPr txBox="1">
                  <a:spLocks noChangeArrowheads="1"/>
                </p:cNvSpPr>
                <p:nvPr/>
              </p:nvSpPr>
              <p:spPr bwMode="auto">
                <a:xfrm>
                  <a:off x="480" y="384"/>
                  <a:ext cx="128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400" b="1">
                      <a:solidFill>
                        <a:srgbClr val="0000FF"/>
                      </a:solidFill>
                      <a:latin typeface="Times New Roman" pitchFamily="18" charset="0"/>
                      <a:ea typeface="楷体_GB2312" pitchFamily="49" charset="-122"/>
                    </a:rPr>
                    <a:t>带符号数溢出</a:t>
                  </a:r>
                  <a:endParaRPr kumimoji="1" lang="zh-CN" altLang="en-US" sz="2400">
                    <a:latin typeface="Times New Roman" pitchFamily="18" charset="0"/>
                  </a:endParaRPr>
                </a:p>
              </p:txBody>
            </p:sp>
            <p:sp>
              <p:nvSpPr>
                <p:cNvPr id="8208" name="Text Box 15"/>
                <p:cNvSpPr txBox="1">
                  <a:spLocks noChangeArrowheads="1"/>
                </p:cNvSpPr>
                <p:nvPr/>
              </p:nvSpPr>
              <p:spPr bwMode="auto">
                <a:xfrm>
                  <a:off x="576" y="768"/>
                  <a:ext cx="2688" cy="1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70000"/>
                    </a:lnSpc>
                    <a:spcBef>
                      <a:spcPct val="50000"/>
                    </a:spcBef>
                  </a:pPr>
                  <a:r>
                    <a:rPr kumimoji="1" lang="en-US" altLang="zh-CN" sz="2400" b="1">
                      <a:latin typeface="Times New Roman" pitchFamily="18" charset="0"/>
                    </a:rPr>
                    <a:t>            0 0 0 0   1 0 0 1 </a:t>
                  </a:r>
                </a:p>
                <a:p>
                  <a:pPr eaLnBrk="1" hangingPunct="1">
                    <a:lnSpc>
                      <a:spcPct val="70000"/>
                    </a:lnSpc>
                    <a:spcBef>
                      <a:spcPct val="50000"/>
                    </a:spcBef>
                  </a:pPr>
                  <a:r>
                    <a:rPr kumimoji="1" lang="en-US" altLang="zh-CN" sz="2400" b="1">
                      <a:latin typeface="Times New Roman" pitchFamily="18" charset="0"/>
                    </a:rPr>
                    <a:t>        +  0 1 1 1   1 1 0 0</a:t>
                  </a:r>
                </a:p>
                <a:p>
                  <a:pPr eaLnBrk="1" hangingPunct="1">
                    <a:lnSpc>
                      <a:spcPct val="70000"/>
                    </a:lnSpc>
                    <a:spcBef>
                      <a:spcPct val="50000"/>
                    </a:spcBef>
                  </a:pPr>
                  <a:r>
                    <a:rPr kumimoji="1" lang="en-US" altLang="zh-CN" sz="2400" b="1">
                      <a:latin typeface="Times New Roman" pitchFamily="18" charset="0"/>
                    </a:rPr>
                    <a:t>            1 0 0 0   0 1 0 1</a:t>
                  </a:r>
                </a:p>
                <a:p>
                  <a:pPr eaLnBrk="1" hangingPunct="1">
                    <a:lnSpc>
                      <a:spcPct val="70000"/>
                    </a:lnSpc>
                    <a:spcBef>
                      <a:spcPct val="50000"/>
                    </a:spcBef>
                  </a:pPr>
                  <a:r>
                    <a:rPr kumimoji="1" lang="zh-CN" altLang="en-US" sz="2400" b="1">
                      <a:latin typeface="Times New Roman" pitchFamily="18" charset="0"/>
                    </a:rPr>
                    <a:t>带</a:t>
                  </a:r>
                  <a:r>
                    <a:rPr kumimoji="1" lang="en-US" altLang="zh-CN" sz="2400" b="1">
                      <a:latin typeface="Times New Roman" pitchFamily="18" charset="0"/>
                    </a:rPr>
                    <a:t>:(+9)+(+124)=</a:t>
                  </a:r>
                  <a:r>
                    <a:rPr kumimoji="1" lang="en-US" altLang="zh-CN" sz="2400" b="1">
                      <a:solidFill>
                        <a:srgbClr val="FF3300"/>
                      </a:solidFill>
                      <a:latin typeface="Times New Roman" pitchFamily="18" charset="0"/>
                    </a:rPr>
                    <a:t>-123  OF=1</a:t>
                  </a:r>
                  <a:endParaRPr kumimoji="1" lang="en-US" altLang="zh-CN" sz="2400" b="1">
                    <a:latin typeface="Times New Roman" pitchFamily="18" charset="0"/>
                  </a:endParaRPr>
                </a:p>
                <a:p>
                  <a:pPr eaLnBrk="1" hangingPunct="1">
                    <a:lnSpc>
                      <a:spcPct val="70000"/>
                    </a:lnSpc>
                    <a:spcBef>
                      <a:spcPct val="50000"/>
                    </a:spcBef>
                  </a:pPr>
                  <a:r>
                    <a:rPr kumimoji="1" lang="zh-CN" altLang="en-US" sz="2400" b="1">
                      <a:latin typeface="Times New Roman" pitchFamily="18" charset="0"/>
                    </a:rPr>
                    <a:t>无</a:t>
                  </a:r>
                  <a:r>
                    <a:rPr kumimoji="1" lang="en-US" altLang="zh-CN" sz="2400" b="1">
                      <a:latin typeface="Times New Roman" pitchFamily="18" charset="0"/>
                    </a:rPr>
                    <a:t>:9+124=133             CF=0</a:t>
                  </a:r>
                  <a:endParaRPr kumimoji="1" lang="en-US" altLang="zh-CN" sz="2400">
                    <a:latin typeface="Times New Roman" pitchFamily="18" charset="0"/>
                  </a:endParaRPr>
                </a:p>
              </p:txBody>
            </p:sp>
            <p:sp>
              <p:nvSpPr>
                <p:cNvPr id="8209" name="Line 16"/>
                <p:cNvSpPr>
                  <a:spLocks noChangeShapeType="1"/>
                </p:cNvSpPr>
                <p:nvPr/>
              </p:nvSpPr>
              <p:spPr bwMode="auto">
                <a:xfrm>
                  <a:off x="960" y="1248"/>
                  <a:ext cx="1632"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nchor="ctr">
                  <a:spAutoFit/>
                </a:bodyPr>
                <a:lstStyle/>
                <a:p>
                  <a:endParaRPr lang="zh-CN" altLang="en-US"/>
                </a:p>
              </p:txBody>
            </p:sp>
          </p:grpSp>
          <p:grpSp>
            <p:nvGrpSpPr>
              <p:cNvPr id="8203" name="Group 17"/>
              <p:cNvGrpSpPr>
                <a:grpSpLocks/>
              </p:cNvGrpSpPr>
              <p:nvPr/>
            </p:nvGrpSpPr>
            <p:grpSpPr bwMode="auto">
              <a:xfrm>
                <a:off x="384" y="384"/>
                <a:ext cx="2784" cy="1724"/>
                <a:chOff x="480" y="384"/>
                <a:chExt cx="2784" cy="1724"/>
              </a:xfrm>
            </p:grpSpPr>
            <p:sp>
              <p:nvSpPr>
                <p:cNvPr id="8204" name="Text Box 18"/>
                <p:cNvSpPr txBox="1">
                  <a:spLocks noChangeArrowheads="1"/>
                </p:cNvSpPr>
                <p:nvPr/>
              </p:nvSpPr>
              <p:spPr bwMode="auto">
                <a:xfrm>
                  <a:off x="480" y="384"/>
                  <a:ext cx="24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400" b="1">
                      <a:solidFill>
                        <a:srgbClr val="0000FF"/>
                      </a:solidFill>
                      <a:latin typeface="Times New Roman" pitchFamily="18" charset="0"/>
                      <a:ea typeface="楷体_GB2312" pitchFamily="49" charset="-122"/>
                    </a:rPr>
                    <a:t>带符号数和无符号数都溢出</a:t>
                  </a:r>
                  <a:endParaRPr kumimoji="1" lang="zh-CN" altLang="en-US" sz="2400">
                    <a:latin typeface="Times New Roman" pitchFamily="18" charset="0"/>
                  </a:endParaRPr>
                </a:p>
              </p:txBody>
            </p:sp>
            <p:sp>
              <p:nvSpPr>
                <p:cNvPr id="8205" name="Text Box 19"/>
                <p:cNvSpPr txBox="1">
                  <a:spLocks noChangeArrowheads="1"/>
                </p:cNvSpPr>
                <p:nvPr/>
              </p:nvSpPr>
              <p:spPr bwMode="auto">
                <a:xfrm>
                  <a:off x="576" y="768"/>
                  <a:ext cx="2688" cy="1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70000"/>
                    </a:lnSpc>
                    <a:spcBef>
                      <a:spcPct val="50000"/>
                    </a:spcBef>
                  </a:pPr>
                  <a:r>
                    <a:rPr kumimoji="1" lang="en-US" altLang="zh-CN" sz="2400" b="1">
                      <a:latin typeface="Times New Roman" pitchFamily="18" charset="0"/>
                    </a:rPr>
                    <a:t>            1 0 0 0   0 1 1 1</a:t>
                  </a:r>
                </a:p>
                <a:p>
                  <a:pPr eaLnBrk="1" hangingPunct="1">
                    <a:lnSpc>
                      <a:spcPct val="70000"/>
                    </a:lnSpc>
                    <a:spcBef>
                      <a:spcPct val="50000"/>
                    </a:spcBef>
                  </a:pPr>
                  <a:r>
                    <a:rPr kumimoji="1" lang="en-US" altLang="zh-CN" sz="2400" b="1">
                      <a:latin typeface="Times New Roman" pitchFamily="18" charset="0"/>
                    </a:rPr>
                    <a:t>        +  1 1 1 1   0 1 0 1</a:t>
                  </a:r>
                </a:p>
                <a:p>
                  <a:pPr eaLnBrk="1" hangingPunct="1">
                    <a:lnSpc>
                      <a:spcPct val="70000"/>
                    </a:lnSpc>
                    <a:spcBef>
                      <a:spcPct val="50000"/>
                    </a:spcBef>
                  </a:pPr>
                  <a:r>
                    <a:rPr kumimoji="1" lang="en-US" altLang="zh-CN" sz="2400" b="1">
                      <a:latin typeface="Times New Roman" pitchFamily="18" charset="0"/>
                    </a:rPr>
                    <a:t>         </a:t>
                  </a:r>
                  <a:r>
                    <a:rPr kumimoji="1" lang="en-US" altLang="zh-CN" sz="2400" b="1">
                      <a:solidFill>
                        <a:srgbClr val="7030A0"/>
                      </a:solidFill>
                      <a:latin typeface="Times New Roman" pitchFamily="18" charset="0"/>
                    </a:rPr>
                    <a:t>1</a:t>
                  </a:r>
                  <a:r>
                    <a:rPr kumimoji="1" lang="en-US" altLang="zh-CN" sz="2400" b="1">
                      <a:latin typeface="Times New Roman" pitchFamily="18" charset="0"/>
                    </a:rPr>
                    <a:t> 0 1 1 1   1 1 0 0</a:t>
                  </a:r>
                </a:p>
                <a:p>
                  <a:pPr eaLnBrk="1" hangingPunct="1">
                    <a:lnSpc>
                      <a:spcPct val="70000"/>
                    </a:lnSpc>
                    <a:spcBef>
                      <a:spcPct val="50000"/>
                    </a:spcBef>
                  </a:pPr>
                  <a:r>
                    <a:rPr kumimoji="1" lang="zh-CN" altLang="en-US" sz="2400" b="1">
                      <a:latin typeface="Times New Roman" pitchFamily="18" charset="0"/>
                    </a:rPr>
                    <a:t>带：</a:t>
                  </a:r>
                  <a:r>
                    <a:rPr kumimoji="1" lang="en-US" altLang="zh-CN" sz="2400" b="1">
                      <a:latin typeface="Times New Roman" pitchFamily="18" charset="0"/>
                    </a:rPr>
                    <a:t>(-121)+(-11)=</a:t>
                  </a:r>
                  <a:r>
                    <a:rPr kumimoji="1" lang="en-US" altLang="zh-CN" sz="2400" b="1">
                      <a:solidFill>
                        <a:srgbClr val="FF3300"/>
                      </a:solidFill>
                      <a:latin typeface="Times New Roman" pitchFamily="18" charset="0"/>
                    </a:rPr>
                    <a:t>+124    OF=1</a:t>
                  </a:r>
                  <a:endParaRPr kumimoji="1" lang="en-US" altLang="zh-CN" sz="2400" b="1">
                    <a:latin typeface="Times New Roman" pitchFamily="18" charset="0"/>
                  </a:endParaRPr>
                </a:p>
                <a:p>
                  <a:pPr eaLnBrk="1" hangingPunct="1">
                    <a:lnSpc>
                      <a:spcPct val="70000"/>
                    </a:lnSpc>
                    <a:spcBef>
                      <a:spcPct val="50000"/>
                    </a:spcBef>
                  </a:pPr>
                  <a:r>
                    <a:rPr kumimoji="1" lang="zh-CN" altLang="en-US" sz="2400" b="1">
                      <a:latin typeface="Times New Roman" pitchFamily="18" charset="0"/>
                    </a:rPr>
                    <a:t>无：</a:t>
                  </a:r>
                  <a:r>
                    <a:rPr kumimoji="1" lang="en-US" altLang="zh-CN" sz="2400" b="1">
                      <a:latin typeface="Times New Roman" pitchFamily="18" charset="0"/>
                    </a:rPr>
                    <a:t>135+245=</a:t>
                  </a:r>
                  <a:r>
                    <a:rPr kumimoji="1" lang="en-US" altLang="zh-CN" sz="2400" b="1">
                      <a:solidFill>
                        <a:srgbClr val="FF3300"/>
                      </a:solidFill>
                      <a:latin typeface="Times New Roman" pitchFamily="18" charset="0"/>
                    </a:rPr>
                    <a:t>124            CF=1</a:t>
                  </a:r>
                  <a:endParaRPr kumimoji="1" lang="en-US" altLang="zh-CN" sz="2400">
                    <a:latin typeface="Times New Roman" pitchFamily="18" charset="0"/>
                  </a:endParaRPr>
                </a:p>
              </p:txBody>
            </p:sp>
            <p:sp>
              <p:nvSpPr>
                <p:cNvPr id="8206" name="Line 20"/>
                <p:cNvSpPr>
                  <a:spLocks noChangeShapeType="1"/>
                </p:cNvSpPr>
                <p:nvPr/>
              </p:nvSpPr>
              <p:spPr bwMode="auto">
                <a:xfrm>
                  <a:off x="960" y="1248"/>
                  <a:ext cx="1632" cy="0"/>
                </a:xfrm>
                <a:prstGeom prst="line">
                  <a:avLst/>
                </a:prstGeom>
                <a:noFill/>
                <a:ln w="12700" cap="sq">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nchor="ctr">
                  <a:spAutoFit/>
                </a:bodyPr>
                <a:lstStyle/>
                <a:p>
                  <a:endParaRPr lang="zh-CN" altLang="en-US"/>
                </a:p>
              </p:txBody>
            </p:sp>
          </p:grpSp>
        </p:grpSp>
      </p:grpSp>
      <p:sp>
        <p:nvSpPr>
          <p:cNvPr id="8195" name="Rectangle 21"/>
          <p:cNvSpPr>
            <a:spLocks noChangeArrowheads="1"/>
          </p:cNvSpPr>
          <p:nvPr/>
        </p:nvSpPr>
        <p:spPr bwMode="auto">
          <a:xfrm>
            <a:off x="304800" y="609600"/>
            <a:ext cx="8534400" cy="5638800"/>
          </a:xfrm>
          <a:prstGeom prst="rect">
            <a:avLst/>
          </a:prstGeom>
          <a:noFill/>
          <a:ln w="12700">
            <a:solidFill>
              <a:schemeClr val="tx1"/>
            </a:solidFill>
            <a:prstDash val="sysDot"/>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sp>
        <p:nvSpPr>
          <p:cNvPr id="8196" name="Line 22"/>
          <p:cNvSpPr>
            <a:spLocks noChangeShapeType="1"/>
          </p:cNvSpPr>
          <p:nvPr/>
        </p:nvSpPr>
        <p:spPr bwMode="auto">
          <a:xfrm>
            <a:off x="304800" y="3352800"/>
            <a:ext cx="8534400" cy="0"/>
          </a:xfrm>
          <a:prstGeom prst="line">
            <a:avLst/>
          </a:prstGeom>
          <a:noFill/>
          <a:ln w="127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8197" name="Line 23"/>
          <p:cNvSpPr>
            <a:spLocks noChangeShapeType="1"/>
          </p:cNvSpPr>
          <p:nvPr/>
        </p:nvSpPr>
        <p:spPr bwMode="auto">
          <a:xfrm>
            <a:off x="4724400" y="609600"/>
            <a:ext cx="0" cy="5638800"/>
          </a:xfrm>
          <a:prstGeom prst="line">
            <a:avLst/>
          </a:prstGeom>
          <a:noFill/>
          <a:ln w="12700">
            <a:solidFill>
              <a:schemeClr val="tx1"/>
            </a:solidFill>
            <a:prstDash val="sysDot"/>
            <a:round/>
            <a:headEnd type="none" w="sm" len="sm"/>
            <a:tailEnd type="none" w="sm" len="sm"/>
          </a:ln>
          <a:extLst>
            <a:ext uri="{909E8E84-426E-40DD-AFC4-6F175D3DCCD1}">
              <a14:hiddenFill xmlns:a14="http://schemas.microsoft.com/office/drawing/2010/main">
                <a:noFill/>
              </a14:hiddenFill>
            </a:ext>
          </a:extLst>
        </p:spPr>
        <p:txBody>
          <a:bodyPr wrap="none" anchor="ctr">
            <a:spAutoFit/>
          </a:bodyPr>
          <a:lstStyle/>
          <a:p>
            <a:endParaRPr lang="zh-CN" altLang="en-US"/>
          </a:p>
        </p:txBody>
      </p:sp>
      <p:sp>
        <p:nvSpPr>
          <p:cNvPr id="8198" name="Text Box 24"/>
          <p:cNvSpPr txBox="1">
            <a:spLocks noChangeArrowheads="1"/>
          </p:cNvSpPr>
          <p:nvPr/>
        </p:nvSpPr>
        <p:spPr bwMode="auto">
          <a:xfrm>
            <a:off x="1447800" y="107950"/>
            <a:ext cx="6229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400" b="1">
                <a:latin typeface="Times New Roman" pitchFamily="18" charset="0"/>
              </a:rPr>
              <a:t>n=8bit   </a:t>
            </a:r>
            <a:r>
              <a:rPr kumimoji="1" lang="zh-CN" altLang="zh-CN" sz="2400" b="1">
                <a:latin typeface="Times New Roman" pitchFamily="18" charset="0"/>
              </a:rPr>
              <a:t>带符号数</a:t>
            </a:r>
            <a:r>
              <a:rPr kumimoji="1" lang="en-US" altLang="zh-CN" sz="2400" b="1">
                <a:latin typeface="Times New Roman" pitchFamily="18" charset="0"/>
              </a:rPr>
              <a:t>(-128~127)  </a:t>
            </a:r>
            <a:r>
              <a:rPr kumimoji="1" lang="zh-CN" altLang="en-US" sz="2400" b="1">
                <a:latin typeface="Times New Roman" pitchFamily="18" charset="0"/>
              </a:rPr>
              <a:t>无符号数</a:t>
            </a:r>
            <a:r>
              <a:rPr kumimoji="1" lang="en-US" altLang="zh-CN" sz="2400" b="1">
                <a:latin typeface="Times New Roman" pitchFamily="18" charset="0"/>
              </a:rPr>
              <a:t>(0~255)</a:t>
            </a:r>
            <a:endParaRPr kumimoji="1" lang="en-US" altLang="zh-CN" sz="2400">
              <a:latin typeface="Times New Roman" pitchFamily="18" charset="0"/>
            </a:endParaRPr>
          </a:p>
        </p:txBody>
      </p:sp>
      <p:sp>
        <p:nvSpPr>
          <p:cNvPr id="8199"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099AFA23-3FC9-4813-82C2-DA782C901933}" type="slidenum">
              <a:rPr lang="en-US" altLang="zh-CN" smtClean="0"/>
              <a:pPr eaLnBrk="1" hangingPunct="1"/>
              <a:t>6</a:t>
            </a:fld>
            <a:endParaRPr lang="en-US" altLang="zh-C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 Box 2"/>
          <p:cNvSpPr txBox="1">
            <a:spLocks noChangeArrowheads="1"/>
          </p:cNvSpPr>
          <p:nvPr/>
        </p:nvSpPr>
        <p:spPr bwMode="auto">
          <a:xfrm>
            <a:off x="827088" y="692150"/>
            <a:ext cx="7239000" cy="483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dash"/>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kumimoji="1" lang="zh-CN" altLang="en-US" sz="2400" b="1">
                <a:latin typeface="Times New Roman" pitchFamily="18" charset="0"/>
              </a:rPr>
              <a:t>例：双精度数的加法</a:t>
            </a:r>
            <a:endParaRPr kumimoji="1" lang="zh-CN" altLang="en-US" sz="2400">
              <a:latin typeface="Times New Roman" pitchFamily="18" charset="0"/>
            </a:endParaRPr>
          </a:p>
          <a:p>
            <a:pPr algn="just"/>
            <a:endParaRPr kumimoji="1" lang="zh-CN" altLang="en-US" sz="2400">
              <a:latin typeface="Times New Roman" pitchFamily="18" charset="0"/>
            </a:endParaRPr>
          </a:p>
          <a:p>
            <a:pPr algn="just"/>
            <a:r>
              <a:rPr kumimoji="1" lang="zh-CN" altLang="en-US" sz="2400">
                <a:latin typeface="Times New Roman" pitchFamily="18" charset="0"/>
              </a:rPr>
              <a:t>   </a:t>
            </a:r>
            <a:r>
              <a:rPr kumimoji="1" lang="zh-CN" altLang="en-US" sz="2400" b="1">
                <a:latin typeface="Times New Roman" pitchFamily="18" charset="0"/>
              </a:rPr>
              <a:t>（</a:t>
            </a:r>
            <a:r>
              <a:rPr kumimoji="1" lang="en-US" altLang="zh-CN" sz="2400" b="1">
                <a:latin typeface="Times New Roman" pitchFamily="18" charset="0"/>
              </a:rPr>
              <a:t>DX</a:t>
            </a:r>
            <a:r>
              <a:rPr kumimoji="1" lang="zh-CN" altLang="en-US" sz="2400" b="1">
                <a:latin typeface="Times New Roman" pitchFamily="18" charset="0"/>
              </a:rPr>
              <a:t>）</a:t>
            </a:r>
            <a:r>
              <a:rPr kumimoji="1" lang="en-US" altLang="zh-CN" sz="2400" b="1">
                <a:latin typeface="Times New Roman" pitchFamily="18" charset="0"/>
              </a:rPr>
              <a:t>= 0002H  </a:t>
            </a:r>
            <a:r>
              <a:rPr kumimoji="1" lang="zh-CN" altLang="en-US" sz="2400" b="1">
                <a:latin typeface="Times New Roman" pitchFamily="18" charset="0"/>
              </a:rPr>
              <a:t>（</a:t>
            </a:r>
            <a:r>
              <a:rPr kumimoji="1" lang="en-US" altLang="zh-CN" sz="2400" b="1">
                <a:latin typeface="Times New Roman" pitchFamily="18" charset="0"/>
              </a:rPr>
              <a:t>AX</a:t>
            </a:r>
            <a:r>
              <a:rPr kumimoji="1" lang="zh-CN" altLang="en-US" sz="2400" b="1">
                <a:latin typeface="Times New Roman" pitchFamily="18" charset="0"/>
              </a:rPr>
              <a:t>）</a:t>
            </a:r>
            <a:r>
              <a:rPr kumimoji="1" lang="en-US" altLang="zh-CN" sz="2400" b="1">
                <a:latin typeface="Times New Roman" pitchFamily="18" charset="0"/>
              </a:rPr>
              <a:t>= 0F365H</a:t>
            </a:r>
          </a:p>
          <a:p>
            <a:pPr algn="just"/>
            <a:r>
              <a:rPr kumimoji="1" lang="en-US" altLang="zh-CN" sz="2400" b="1">
                <a:latin typeface="Times New Roman" pitchFamily="18" charset="0"/>
              </a:rPr>
              <a:t>   </a:t>
            </a:r>
            <a:r>
              <a:rPr kumimoji="1" lang="zh-CN" altLang="en-US" sz="2400" b="1">
                <a:latin typeface="Times New Roman" pitchFamily="18" charset="0"/>
              </a:rPr>
              <a:t>（</a:t>
            </a:r>
            <a:r>
              <a:rPr kumimoji="1" lang="en-US" altLang="zh-CN" sz="2400" b="1">
                <a:latin typeface="Times New Roman" pitchFamily="18" charset="0"/>
              </a:rPr>
              <a:t>BX</a:t>
            </a:r>
            <a:r>
              <a:rPr kumimoji="1" lang="zh-CN" altLang="en-US" sz="2400" b="1">
                <a:latin typeface="Times New Roman" pitchFamily="18" charset="0"/>
              </a:rPr>
              <a:t>）</a:t>
            </a:r>
            <a:r>
              <a:rPr kumimoji="1" lang="en-US" altLang="zh-CN" sz="2400" b="1">
                <a:latin typeface="Times New Roman" pitchFamily="18" charset="0"/>
              </a:rPr>
              <a:t>= 0005H  </a:t>
            </a:r>
            <a:r>
              <a:rPr kumimoji="1" lang="zh-CN" altLang="en-US" sz="2400" b="1">
                <a:latin typeface="Times New Roman" pitchFamily="18" charset="0"/>
              </a:rPr>
              <a:t>（</a:t>
            </a:r>
            <a:r>
              <a:rPr kumimoji="1" lang="en-US" altLang="zh-CN" sz="2400" b="1">
                <a:latin typeface="Times New Roman" pitchFamily="18" charset="0"/>
              </a:rPr>
              <a:t>CX</a:t>
            </a:r>
            <a:r>
              <a:rPr kumimoji="1" lang="zh-CN" altLang="en-US" sz="2400" b="1">
                <a:latin typeface="Times New Roman" pitchFamily="18" charset="0"/>
              </a:rPr>
              <a:t>）</a:t>
            </a:r>
            <a:r>
              <a:rPr kumimoji="1" lang="en-US" altLang="zh-CN" sz="2400" b="1">
                <a:latin typeface="Times New Roman" pitchFamily="18" charset="0"/>
              </a:rPr>
              <a:t>= 0E024H</a:t>
            </a:r>
          </a:p>
          <a:p>
            <a:pPr algn="just"/>
            <a:endParaRPr kumimoji="1" lang="en-US" altLang="zh-CN" sz="2400" b="1">
              <a:latin typeface="Times New Roman" pitchFamily="18" charset="0"/>
            </a:endParaRPr>
          </a:p>
          <a:p>
            <a:pPr algn="just"/>
            <a:r>
              <a:rPr kumimoji="1" lang="en-US" altLang="zh-CN" sz="2400" b="1">
                <a:latin typeface="Times New Roman" pitchFamily="18" charset="0"/>
              </a:rPr>
              <a:t>    </a:t>
            </a:r>
            <a:r>
              <a:rPr kumimoji="1" lang="zh-CN" altLang="en-US" sz="2400" b="1">
                <a:latin typeface="Times New Roman" pitchFamily="18" charset="0"/>
              </a:rPr>
              <a:t>指令序列  </a:t>
            </a:r>
            <a:r>
              <a:rPr kumimoji="1" lang="zh-CN" altLang="en-US" sz="2400" b="1">
                <a:latin typeface="Times New Roman" pitchFamily="18" charset="0"/>
                <a:sym typeface="Monotype Sorts" pitchFamily="2" charset="2"/>
              </a:rPr>
              <a:t> </a:t>
            </a:r>
            <a:r>
              <a:rPr kumimoji="1" lang="en-US" altLang="zh-CN" sz="2000" b="1">
                <a:latin typeface="Times New Roman" pitchFamily="18" charset="0"/>
                <a:sym typeface="Monotype Sorts" pitchFamily="2" charset="2"/>
              </a:rPr>
              <a:t>(1)   </a:t>
            </a:r>
            <a:r>
              <a:rPr kumimoji="1" lang="en-US" altLang="zh-CN" sz="2400" b="1">
                <a:latin typeface="Times New Roman" pitchFamily="18" charset="0"/>
              </a:rPr>
              <a:t>ADD  AX, CX</a:t>
            </a:r>
          </a:p>
          <a:p>
            <a:pPr algn="just"/>
            <a:r>
              <a:rPr kumimoji="1" lang="en-US" altLang="zh-CN" sz="2400" b="1">
                <a:latin typeface="Times New Roman" pitchFamily="18" charset="0"/>
              </a:rPr>
              <a:t>                       </a:t>
            </a:r>
            <a:r>
              <a:rPr kumimoji="1" lang="en-US" altLang="zh-CN" sz="2000" b="1">
                <a:latin typeface="Times New Roman" pitchFamily="18" charset="0"/>
              </a:rPr>
              <a:t>(2)   </a:t>
            </a:r>
            <a:r>
              <a:rPr kumimoji="1" lang="en-US" altLang="zh-CN" sz="2400" b="1">
                <a:latin typeface="Times New Roman" pitchFamily="18" charset="0"/>
              </a:rPr>
              <a:t>ADC  DX, BX</a:t>
            </a:r>
          </a:p>
          <a:p>
            <a:pPr algn="just"/>
            <a:endParaRPr kumimoji="1" lang="en-US" altLang="zh-CN" sz="2400" b="1">
              <a:latin typeface="Times New Roman" pitchFamily="18" charset="0"/>
            </a:endParaRPr>
          </a:p>
          <a:p>
            <a:pPr lvl="2" algn="just"/>
            <a:r>
              <a:rPr kumimoji="1" lang="en-US" altLang="zh-CN" sz="2400" b="1">
                <a:latin typeface="Times New Roman" pitchFamily="18" charset="0"/>
                <a:sym typeface="Monotype Sorts" pitchFamily="2" charset="2"/>
              </a:rPr>
              <a:t> </a:t>
            </a:r>
            <a:r>
              <a:rPr kumimoji="1" lang="en-US" altLang="zh-CN" sz="2000" b="1">
                <a:latin typeface="Times New Roman" pitchFamily="18" charset="0"/>
                <a:sym typeface="Monotype Sorts" pitchFamily="2" charset="2"/>
              </a:rPr>
              <a:t>(1) </a:t>
            </a:r>
            <a:r>
              <a:rPr kumimoji="1" lang="zh-CN" altLang="en-US" sz="2400" b="1">
                <a:latin typeface="Times New Roman" pitchFamily="18" charset="0"/>
              </a:rPr>
              <a:t>执行后，（</a:t>
            </a:r>
            <a:r>
              <a:rPr kumimoji="1" lang="en-US" altLang="zh-CN" sz="2400" b="1">
                <a:latin typeface="Times New Roman" pitchFamily="18" charset="0"/>
              </a:rPr>
              <a:t>AX</a:t>
            </a:r>
            <a:r>
              <a:rPr kumimoji="1" lang="zh-CN" altLang="en-US" sz="2400" b="1">
                <a:latin typeface="Times New Roman" pitchFamily="18" charset="0"/>
              </a:rPr>
              <a:t>）</a:t>
            </a:r>
            <a:r>
              <a:rPr kumimoji="1" lang="en-US" altLang="zh-CN" sz="2400" b="1">
                <a:latin typeface="Times New Roman" pitchFamily="18" charset="0"/>
              </a:rPr>
              <a:t>= 0D389H   CF=1  OF=0</a:t>
            </a:r>
          </a:p>
          <a:p>
            <a:pPr lvl="2" algn="just"/>
            <a:r>
              <a:rPr kumimoji="1" lang="en-US" altLang="zh-CN" sz="2400" b="1">
                <a:latin typeface="Times New Roman" pitchFamily="18" charset="0"/>
              </a:rPr>
              <a:t>                                                        SF=1   ZF=0</a:t>
            </a:r>
          </a:p>
          <a:p>
            <a:pPr lvl="2" algn="just"/>
            <a:endParaRPr kumimoji="1" lang="en-US" altLang="zh-CN" sz="2400" b="1">
              <a:latin typeface="Times New Roman" pitchFamily="18" charset="0"/>
            </a:endParaRPr>
          </a:p>
          <a:p>
            <a:pPr lvl="2" algn="just"/>
            <a:r>
              <a:rPr kumimoji="1" lang="en-US" altLang="zh-CN" sz="2400" b="1">
                <a:latin typeface="Times New Roman" pitchFamily="18" charset="0"/>
                <a:sym typeface="Monotype Sorts" pitchFamily="2" charset="2"/>
              </a:rPr>
              <a:t> </a:t>
            </a:r>
            <a:r>
              <a:rPr kumimoji="1" lang="en-US" altLang="zh-CN" sz="2000" b="1">
                <a:latin typeface="Times New Roman" pitchFamily="18" charset="0"/>
              </a:rPr>
              <a:t>(2) </a:t>
            </a:r>
            <a:r>
              <a:rPr kumimoji="1" lang="zh-CN" altLang="en-US" sz="2400" b="1">
                <a:latin typeface="Times New Roman" pitchFamily="18" charset="0"/>
              </a:rPr>
              <a:t>执行后，（</a:t>
            </a:r>
            <a:r>
              <a:rPr kumimoji="1" lang="en-US" altLang="zh-CN" sz="2400" b="1">
                <a:latin typeface="Times New Roman" pitchFamily="18" charset="0"/>
              </a:rPr>
              <a:t>DX</a:t>
            </a:r>
            <a:r>
              <a:rPr kumimoji="1" lang="zh-CN" altLang="en-US" sz="2400" b="1">
                <a:latin typeface="Times New Roman" pitchFamily="18" charset="0"/>
              </a:rPr>
              <a:t>）</a:t>
            </a:r>
            <a:r>
              <a:rPr kumimoji="1" lang="en-US" altLang="zh-CN" sz="2400" b="1">
                <a:latin typeface="Times New Roman" pitchFamily="18" charset="0"/>
              </a:rPr>
              <a:t>= 0008H   CF=0  OF=0</a:t>
            </a:r>
          </a:p>
          <a:p>
            <a:pPr lvl="2" algn="just"/>
            <a:r>
              <a:rPr kumimoji="1" lang="en-US" altLang="zh-CN" sz="2400" b="1">
                <a:latin typeface="Times New Roman" pitchFamily="18" charset="0"/>
              </a:rPr>
              <a:t>                                                      SF=0  ZF=0</a:t>
            </a:r>
          </a:p>
        </p:txBody>
      </p:sp>
      <p:grpSp>
        <p:nvGrpSpPr>
          <p:cNvPr id="9219" name="Group 19"/>
          <p:cNvGrpSpPr>
            <a:grpSpLocks/>
          </p:cNvGrpSpPr>
          <p:nvPr/>
        </p:nvGrpSpPr>
        <p:grpSpPr bwMode="auto">
          <a:xfrm>
            <a:off x="971550" y="5300663"/>
            <a:ext cx="4824413" cy="1557337"/>
            <a:chOff x="703" y="3339"/>
            <a:chExt cx="3039" cy="981"/>
          </a:xfrm>
        </p:grpSpPr>
        <p:sp>
          <p:nvSpPr>
            <p:cNvPr id="9221" name="Rectangle 3"/>
            <p:cNvSpPr>
              <a:spLocks noChangeArrowheads="1"/>
            </p:cNvSpPr>
            <p:nvPr/>
          </p:nvSpPr>
          <p:spPr bwMode="auto">
            <a:xfrm>
              <a:off x="1066" y="3612"/>
              <a:ext cx="1088" cy="226"/>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9222" name="Rectangle 4"/>
            <p:cNvSpPr>
              <a:spLocks noChangeArrowheads="1"/>
            </p:cNvSpPr>
            <p:nvPr/>
          </p:nvSpPr>
          <p:spPr bwMode="auto">
            <a:xfrm>
              <a:off x="2564" y="3612"/>
              <a:ext cx="1088" cy="226"/>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9223" name="Rectangle 5"/>
            <p:cNvSpPr>
              <a:spLocks noChangeArrowheads="1"/>
            </p:cNvSpPr>
            <p:nvPr/>
          </p:nvSpPr>
          <p:spPr bwMode="auto">
            <a:xfrm>
              <a:off x="1066" y="3884"/>
              <a:ext cx="1088" cy="226"/>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9224" name="Rectangle 6"/>
            <p:cNvSpPr>
              <a:spLocks noChangeArrowheads="1"/>
            </p:cNvSpPr>
            <p:nvPr/>
          </p:nvSpPr>
          <p:spPr bwMode="auto">
            <a:xfrm>
              <a:off x="2564" y="3884"/>
              <a:ext cx="1088" cy="226"/>
            </a:xfrm>
            <a:prstGeom prst="rect">
              <a:avLst/>
            </a:prstGeom>
            <a:solidFill>
              <a:schemeClr val="accent1"/>
            </a:solidFill>
            <a:ln w="9525">
              <a:solidFill>
                <a:schemeClr val="tx1"/>
              </a:solidFill>
              <a:miter lim="800000"/>
              <a:headEnd/>
              <a:tailEnd/>
            </a:ln>
          </p:spPr>
          <p:txBody>
            <a:bodyPr wrap="none" anchor="ctr"/>
            <a:lstStyle/>
            <a:p>
              <a:endParaRPr lang="zh-CN" altLang="en-US"/>
            </a:p>
          </p:txBody>
        </p:sp>
        <p:sp>
          <p:nvSpPr>
            <p:cNvPr id="9225" name="Text Box 7"/>
            <p:cNvSpPr txBox="1">
              <a:spLocks noChangeArrowheads="1"/>
            </p:cNvSpPr>
            <p:nvPr/>
          </p:nvSpPr>
          <p:spPr bwMode="auto">
            <a:xfrm>
              <a:off x="703" y="3612"/>
              <a:ext cx="31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DX</a:t>
              </a:r>
            </a:p>
          </p:txBody>
        </p:sp>
        <p:sp>
          <p:nvSpPr>
            <p:cNvPr id="9226" name="Text Box 8"/>
            <p:cNvSpPr txBox="1">
              <a:spLocks noChangeArrowheads="1"/>
            </p:cNvSpPr>
            <p:nvPr/>
          </p:nvSpPr>
          <p:spPr bwMode="auto">
            <a:xfrm>
              <a:off x="2200" y="3612"/>
              <a:ext cx="31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AX</a:t>
              </a:r>
            </a:p>
          </p:txBody>
        </p:sp>
        <p:sp>
          <p:nvSpPr>
            <p:cNvPr id="9227" name="Text Box 9"/>
            <p:cNvSpPr txBox="1">
              <a:spLocks noChangeArrowheads="1"/>
            </p:cNvSpPr>
            <p:nvPr/>
          </p:nvSpPr>
          <p:spPr bwMode="auto">
            <a:xfrm>
              <a:off x="703" y="3884"/>
              <a:ext cx="31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BX</a:t>
              </a:r>
            </a:p>
          </p:txBody>
        </p:sp>
        <p:sp>
          <p:nvSpPr>
            <p:cNvPr id="9228" name="Text Box 10"/>
            <p:cNvSpPr txBox="1">
              <a:spLocks noChangeArrowheads="1"/>
            </p:cNvSpPr>
            <p:nvPr/>
          </p:nvSpPr>
          <p:spPr bwMode="auto">
            <a:xfrm>
              <a:off x="2201" y="3884"/>
              <a:ext cx="31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CX</a:t>
              </a:r>
            </a:p>
          </p:txBody>
        </p:sp>
        <p:sp>
          <p:nvSpPr>
            <p:cNvPr id="9229" name="Text Box 11"/>
            <p:cNvSpPr txBox="1">
              <a:spLocks noChangeArrowheads="1"/>
            </p:cNvSpPr>
            <p:nvPr/>
          </p:nvSpPr>
          <p:spPr bwMode="auto">
            <a:xfrm>
              <a:off x="3561" y="4089"/>
              <a:ext cx="18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0</a:t>
              </a:r>
            </a:p>
          </p:txBody>
        </p:sp>
        <p:sp>
          <p:nvSpPr>
            <p:cNvPr id="9230" name="Text Box 12"/>
            <p:cNvSpPr txBox="1">
              <a:spLocks noChangeArrowheads="1"/>
            </p:cNvSpPr>
            <p:nvPr/>
          </p:nvSpPr>
          <p:spPr bwMode="auto">
            <a:xfrm>
              <a:off x="2427" y="4089"/>
              <a:ext cx="31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15</a:t>
              </a:r>
            </a:p>
          </p:txBody>
        </p:sp>
        <p:sp>
          <p:nvSpPr>
            <p:cNvPr id="9231" name="Text Box 13"/>
            <p:cNvSpPr txBox="1">
              <a:spLocks noChangeArrowheads="1"/>
            </p:cNvSpPr>
            <p:nvPr/>
          </p:nvSpPr>
          <p:spPr bwMode="auto">
            <a:xfrm>
              <a:off x="1973" y="4089"/>
              <a:ext cx="31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16</a:t>
              </a:r>
            </a:p>
          </p:txBody>
        </p:sp>
        <p:sp>
          <p:nvSpPr>
            <p:cNvPr id="9232" name="Text Box 14"/>
            <p:cNvSpPr txBox="1">
              <a:spLocks noChangeArrowheads="1"/>
            </p:cNvSpPr>
            <p:nvPr/>
          </p:nvSpPr>
          <p:spPr bwMode="auto">
            <a:xfrm>
              <a:off x="930" y="4089"/>
              <a:ext cx="31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t>31</a:t>
              </a:r>
            </a:p>
          </p:txBody>
        </p:sp>
        <p:sp>
          <p:nvSpPr>
            <p:cNvPr id="9233" name="Text Box 15"/>
            <p:cNvSpPr txBox="1">
              <a:spLocks noChangeArrowheads="1"/>
            </p:cNvSpPr>
            <p:nvPr/>
          </p:nvSpPr>
          <p:spPr bwMode="auto">
            <a:xfrm>
              <a:off x="2200" y="3339"/>
              <a:ext cx="36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lang="en-US" altLang="zh-CN">
                  <a:solidFill>
                    <a:schemeClr val="hlink"/>
                  </a:solidFill>
                </a:rPr>
                <a:t>CF</a:t>
              </a:r>
            </a:p>
          </p:txBody>
        </p:sp>
        <p:sp>
          <p:nvSpPr>
            <p:cNvPr id="9234" name="Line 17"/>
            <p:cNvSpPr>
              <a:spLocks noChangeShapeType="1"/>
            </p:cNvSpPr>
            <p:nvPr/>
          </p:nvSpPr>
          <p:spPr bwMode="auto">
            <a:xfrm flipH="1" flipV="1">
              <a:off x="2472" y="3475"/>
              <a:ext cx="181" cy="9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9235" name="Line 18"/>
            <p:cNvSpPr>
              <a:spLocks noChangeShapeType="1"/>
            </p:cNvSpPr>
            <p:nvPr/>
          </p:nvSpPr>
          <p:spPr bwMode="auto">
            <a:xfrm flipH="1">
              <a:off x="2064" y="3475"/>
              <a:ext cx="181" cy="9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9220"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E4C95CE9-6D00-4751-BC6F-FA15CFF89125}" type="slidenum">
              <a:rPr lang="en-US" altLang="zh-CN" smtClean="0"/>
              <a:pPr eaLnBrk="1" hangingPunct="1"/>
              <a:t>7</a:t>
            </a:fld>
            <a:endParaRPr lang="en-US" altLang="zh-C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Rot="1" noChangeArrowheads="1"/>
          </p:cNvSpPr>
          <p:nvPr>
            <p:ph type="title"/>
          </p:nvPr>
        </p:nvSpPr>
        <p:spPr/>
        <p:txBody>
          <a:bodyPr/>
          <a:lstStyle/>
          <a:p>
            <a:pPr eaLnBrk="1" hangingPunct="1"/>
            <a:r>
              <a:rPr kumimoji="1" lang="zh-CN" altLang="en-US" b="1"/>
              <a:t>减法指令</a:t>
            </a:r>
          </a:p>
        </p:txBody>
      </p:sp>
      <p:sp>
        <p:nvSpPr>
          <p:cNvPr id="10243" name="Rectangle 3"/>
          <p:cNvSpPr>
            <a:spLocks noGrp="1" noRot="1" noChangeArrowheads="1"/>
          </p:cNvSpPr>
          <p:nvPr>
            <p:ph type="body" idx="1"/>
          </p:nvPr>
        </p:nvSpPr>
        <p:spPr>
          <a:xfrm>
            <a:off x="301625" y="1196975"/>
            <a:ext cx="8540750" cy="5661025"/>
          </a:xfrm>
        </p:spPr>
        <p:txBody>
          <a:bodyPr/>
          <a:lstStyle/>
          <a:p>
            <a:pPr eaLnBrk="1" hangingPunct="1">
              <a:lnSpc>
                <a:spcPct val="80000"/>
              </a:lnSpc>
            </a:pPr>
            <a:r>
              <a:rPr kumimoji="1" lang="zh-CN" altLang="en-US" sz="2800" b="1" dirty="0"/>
              <a:t>减法指令：</a:t>
            </a:r>
            <a:r>
              <a:rPr kumimoji="1" lang="en-US" altLang="zh-CN" sz="2800" b="1" dirty="0"/>
              <a:t>SUB  DST, SRC</a:t>
            </a:r>
            <a:br>
              <a:rPr kumimoji="1" lang="en-US" altLang="zh-CN" sz="2800" b="1" dirty="0"/>
            </a:br>
            <a:r>
              <a:rPr kumimoji="1" lang="zh-CN" altLang="en-US" sz="2800" b="1" dirty="0">
                <a:solidFill>
                  <a:schemeClr val="hlink"/>
                </a:solidFill>
              </a:rPr>
              <a:t>执行操作：</a:t>
            </a:r>
            <a:r>
              <a:rPr kumimoji="1" lang="en-US" altLang="zh-CN" sz="2800" b="1" dirty="0">
                <a:solidFill>
                  <a:schemeClr val="hlink"/>
                </a:solidFill>
              </a:rPr>
              <a:t>(DST) </a:t>
            </a:r>
            <a:r>
              <a:rPr kumimoji="1" lang="en-US" altLang="zh-CN" sz="2800" b="1" dirty="0">
                <a:solidFill>
                  <a:schemeClr val="hlink"/>
                </a:solidFill>
                <a:sym typeface="Symbol" pitchFamily="18" charset="2"/>
              </a:rPr>
              <a:t> </a:t>
            </a:r>
            <a:r>
              <a:rPr kumimoji="1" lang="en-US" altLang="zh-CN" sz="2800" b="1" dirty="0">
                <a:solidFill>
                  <a:schemeClr val="hlink"/>
                </a:solidFill>
              </a:rPr>
              <a:t> (DST) - (SRC)</a:t>
            </a:r>
          </a:p>
          <a:p>
            <a:pPr eaLnBrk="1" hangingPunct="1">
              <a:lnSpc>
                <a:spcPct val="80000"/>
              </a:lnSpc>
            </a:pPr>
            <a:endParaRPr kumimoji="1" lang="en-US" altLang="zh-CN" sz="2800" b="1" dirty="0">
              <a:solidFill>
                <a:schemeClr val="accent2"/>
              </a:solidFill>
            </a:endParaRPr>
          </a:p>
          <a:p>
            <a:pPr eaLnBrk="1" hangingPunct="1">
              <a:lnSpc>
                <a:spcPct val="80000"/>
              </a:lnSpc>
            </a:pPr>
            <a:r>
              <a:rPr kumimoji="1" lang="zh-CN" altLang="en-US" sz="2800" b="1" dirty="0"/>
              <a:t>带借位减法指令：</a:t>
            </a:r>
            <a:r>
              <a:rPr kumimoji="1" lang="en-US" altLang="zh-CN" sz="2800" b="1" dirty="0"/>
              <a:t>SBB  DST, SRC</a:t>
            </a:r>
            <a:br>
              <a:rPr kumimoji="1" lang="en-US" altLang="zh-CN" sz="2800" b="1" dirty="0">
                <a:solidFill>
                  <a:srgbClr val="0000FF"/>
                </a:solidFill>
              </a:rPr>
            </a:br>
            <a:r>
              <a:rPr kumimoji="1" lang="zh-CN" altLang="en-US" sz="2800" b="1" dirty="0">
                <a:solidFill>
                  <a:schemeClr val="hlink"/>
                </a:solidFill>
              </a:rPr>
              <a:t>执行操作：</a:t>
            </a:r>
            <a:r>
              <a:rPr kumimoji="1" lang="en-US" altLang="zh-CN" sz="2800" b="1" dirty="0">
                <a:solidFill>
                  <a:schemeClr val="hlink"/>
                </a:solidFill>
              </a:rPr>
              <a:t>(DST) </a:t>
            </a:r>
            <a:r>
              <a:rPr kumimoji="1" lang="en-US" altLang="zh-CN" sz="2800" b="1" dirty="0">
                <a:solidFill>
                  <a:schemeClr val="hlink"/>
                </a:solidFill>
                <a:sym typeface="Symbol" pitchFamily="18" charset="2"/>
              </a:rPr>
              <a:t>  </a:t>
            </a:r>
            <a:r>
              <a:rPr kumimoji="1" lang="en-US" altLang="zh-CN" sz="2800" b="1" dirty="0">
                <a:solidFill>
                  <a:schemeClr val="hlink"/>
                </a:solidFill>
              </a:rPr>
              <a:t>(DST) - (SRC) - CF</a:t>
            </a:r>
          </a:p>
          <a:p>
            <a:pPr eaLnBrk="1" hangingPunct="1">
              <a:lnSpc>
                <a:spcPct val="80000"/>
              </a:lnSpc>
            </a:pPr>
            <a:endParaRPr kumimoji="1" lang="en-US" altLang="zh-CN" sz="2800" b="1" dirty="0">
              <a:solidFill>
                <a:srgbClr val="0000FF"/>
              </a:solidFill>
            </a:endParaRPr>
          </a:p>
          <a:p>
            <a:pPr eaLnBrk="1" hangingPunct="1">
              <a:lnSpc>
                <a:spcPct val="80000"/>
              </a:lnSpc>
            </a:pPr>
            <a:r>
              <a:rPr kumimoji="1" lang="zh-CN" altLang="en-US" sz="2800" b="1" dirty="0"/>
              <a:t>减</a:t>
            </a:r>
            <a:r>
              <a:rPr kumimoji="1" lang="en-US" altLang="zh-CN" sz="2800" b="1" dirty="0"/>
              <a:t>1</a:t>
            </a:r>
            <a:r>
              <a:rPr kumimoji="1" lang="zh-CN" altLang="en-US" sz="2800" b="1" dirty="0"/>
              <a:t>指令：</a:t>
            </a:r>
            <a:r>
              <a:rPr kumimoji="1" lang="en-US" altLang="zh-CN" sz="2800" b="1" dirty="0"/>
              <a:t>DEC  OPR</a:t>
            </a:r>
            <a:br>
              <a:rPr kumimoji="1" lang="en-US" altLang="zh-CN" sz="2800" b="1" dirty="0"/>
            </a:br>
            <a:r>
              <a:rPr kumimoji="1" lang="zh-CN" altLang="en-US" sz="2800" b="1" dirty="0">
                <a:solidFill>
                  <a:schemeClr val="hlink"/>
                </a:solidFill>
              </a:rPr>
              <a:t>执行操作：</a:t>
            </a:r>
            <a:r>
              <a:rPr kumimoji="1" lang="en-US" altLang="zh-CN" sz="2800" b="1" dirty="0">
                <a:solidFill>
                  <a:schemeClr val="hlink"/>
                </a:solidFill>
              </a:rPr>
              <a:t>(OPR) </a:t>
            </a:r>
            <a:r>
              <a:rPr kumimoji="1" lang="en-US" altLang="zh-CN" sz="2800" b="1" dirty="0">
                <a:solidFill>
                  <a:schemeClr val="hlink"/>
                </a:solidFill>
                <a:sym typeface="Symbol" pitchFamily="18" charset="2"/>
              </a:rPr>
              <a:t> </a:t>
            </a:r>
            <a:r>
              <a:rPr kumimoji="1" lang="en-US" altLang="zh-CN" sz="2800" b="1" dirty="0">
                <a:solidFill>
                  <a:schemeClr val="hlink"/>
                </a:solidFill>
              </a:rPr>
              <a:t>(OPR) - 1</a:t>
            </a:r>
          </a:p>
          <a:p>
            <a:pPr eaLnBrk="1" hangingPunct="1">
              <a:lnSpc>
                <a:spcPct val="80000"/>
              </a:lnSpc>
            </a:pPr>
            <a:endParaRPr kumimoji="1" lang="en-US" altLang="zh-CN" sz="2800" b="1" dirty="0">
              <a:solidFill>
                <a:srgbClr val="0000FF"/>
              </a:solidFill>
            </a:endParaRPr>
          </a:p>
          <a:p>
            <a:pPr eaLnBrk="1" hangingPunct="1">
              <a:lnSpc>
                <a:spcPct val="80000"/>
              </a:lnSpc>
            </a:pPr>
            <a:r>
              <a:rPr kumimoji="1" lang="zh-CN" altLang="en-US" sz="2800" b="1" dirty="0"/>
              <a:t>求补指令：</a:t>
            </a:r>
            <a:r>
              <a:rPr kumimoji="1" lang="en-US" altLang="zh-CN" sz="2800" b="1" dirty="0"/>
              <a:t>NEG  OPR</a:t>
            </a:r>
            <a:r>
              <a:rPr kumimoji="1" lang="en-US" altLang="zh-CN" sz="2800" b="1" dirty="0">
                <a:solidFill>
                  <a:schemeClr val="hlink"/>
                </a:solidFill>
              </a:rPr>
              <a:t>         </a:t>
            </a:r>
            <a:r>
              <a:rPr kumimoji="1" lang="zh-CN" altLang="en-US" sz="2800" b="1" dirty="0">
                <a:solidFill>
                  <a:schemeClr val="hlink"/>
                </a:solidFill>
              </a:rPr>
              <a:t>按位取反加</a:t>
            </a:r>
            <a:r>
              <a:rPr kumimoji="1" lang="en-US" altLang="zh-CN" sz="2800" b="1" dirty="0">
                <a:solidFill>
                  <a:schemeClr val="hlink"/>
                </a:solidFill>
              </a:rPr>
              <a:t>1</a:t>
            </a:r>
            <a:br>
              <a:rPr kumimoji="1" lang="en-US" altLang="zh-CN" sz="2800" b="1" dirty="0">
                <a:solidFill>
                  <a:schemeClr val="hlink"/>
                </a:solidFill>
              </a:rPr>
            </a:br>
            <a:r>
              <a:rPr kumimoji="1" lang="zh-CN" altLang="en-US" sz="2800" b="1" dirty="0">
                <a:solidFill>
                  <a:schemeClr val="hlink"/>
                </a:solidFill>
              </a:rPr>
              <a:t>执行操作：</a:t>
            </a:r>
            <a:r>
              <a:rPr kumimoji="1" lang="en-US" altLang="zh-CN" sz="2800" b="1" dirty="0">
                <a:solidFill>
                  <a:schemeClr val="hlink"/>
                </a:solidFill>
              </a:rPr>
              <a:t>(OPR) </a:t>
            </a:r>
            <a:r>
              <a:rPr kumimoji="1" lang="en-US" altLang="zh-CN" sz="2800" b="1" dirty="0">
                <a:solidFill>
                  <a:schemeClr val="hlink"/>
                </a:solidFill>
                <a:sym typeface="Symbol" pitchFamily="18" charset="2"/>
              </a:rPr>
              <a:t> </a:t>
            </a:r>
            <a:r>
              <a:rPr kumimoji="1" lang="en-US" altLang="zh-CN" sz="2800" b="1" dirty="0">
                <a:solidFill>
                  <a:schemeClr val="hlink"/>
                </a:solidFill>
              </a:rPr>
              <a:t> 0 - (OPR)</a:t>
            </a:r>
          </a:p>
          <a:p>
            <a:pPr eaLnBrk="1" hangingPunct="1">
              <a:lnSpc>
                <a:spcPct val="80000"/>
              </a:lnSpc>
            </a:pPr>
            <a:endParaRPr kumimoji="1" lang="en-US" altLang="zh-CN" sz="2800" b="1" dirty="0">
              <a:solidFill>
                <a:srgbClr val="0000FF"/>
              </a:solidFill>
            </a:endParaRPr>
          </a:p>
          <a:p>
            <a:pPr eaLnBrk="1" hangingPunct="1">
              <a:lnSpc>
                <a:spcPct val="80000"/>
              </a:lnSpc>
            </a:pPr>
            <a:r>
              <a:rPr kumimoji="1" lang="zh-CN" altLang="en-US" sz="2800" b="1" dirty="0"/>
              <a:t>比较指令：</a:t>
            </a:r>
            <a:r>
              <a:rPr kumimoji="1" lang="en-US" altLang="zh-CN" sz="2800" b="1" dirty="0">
                <a:solidFill>
                  <a:srgbClr val="7030A0"/>
                </a:solidFill>
              </a:rPr>
              <a:t>CMP</a:t>
            </a:r>
            <a:r>
              <a:rPr kumimoji="1" lang="en-US" altLang="zh-CN" sz="2800" b="1" dirty="0"/>
              <a:t>  OPR1, OPR2</a:t>
            </a:r>
            <a:br>
              <a:rPr kumimoji="1" lang="en-US" altLang="zh-CN" sz="2800" b="1" dirty="0"/>
            </a:br>
            <a:r>
              <a:rPr kumimoji="1" lang="zh-CN" altLang="en-US" sz="2800" b="1" dirty="0">
                <a:solidFill>
                  <a:schemeClr val="hlink"/>
                </a:solidFill>
              </a:rPr>
              <a:t>执行操作：</a:t>
            </a:r>
            <a:r>
              <a:rPr kumimoji="1" lang="en-US" altLang="zh-CN" sz="2800" b="1" dirty="0">
                <a:solidFill>
                  <a:schemeClr val="hlink"/>
                </a:solidFill>
              </a:rPr>
              <a:t>(OPR1) - (OPR2)</a:t>
            </a:r>
          </a:p>
        </p:txBody>
      </p:sp>
      <p:sp>
        <p:nvSpPr>
          <p:cNvPr id="10244" name="Rectangle 4"/>
          <p:cNvSpPr>
            <a:spLocks noChangeArrowheads="1"/>
          </p:cNvSpPr>
          <p:nvPr/>
        </p:nvSpPr>
        <p:spPr bwMode="auto">
          <a:xfrm>
            <a:off x="5940425" y="5305425"/>
            <a:ext cx="302895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p>
            <a:pPr eaLnBrk="0" hangingPunct="0"/>
            <a:r>
              <a:rPr kumimoji="1" lang="zh-CN" altLang="en-US" sz="2400" b="1">
                <a:solidFill>
                  <a:srgbClr val="FF3300"/>
                </a:solidFill>
                <a:latin typeface="Times New Roman" pitchFamily="18" charset="0"/>
                <a:ea typeface="楷体_GB2312" pitchFamily="49" charset="-122"/>
              </a:rPr>
              <a:t>注意</a:t>
            </a:r>
            <a:r>
              <a:rPr kumimoji="1" lang="en-US" altLang="zh-CN" sz="2400" b="1">
                <a:solidFill>
                  <a:srgbClr val="FF3300"/>
                </a:solidFill>
                <a:latin typeface="Times New Roman" pitchFamily="18" charset="0"/>
                <a:ea typeface="楷体_GB2312" pitchFamily="49" charset="-122"/>
              </a:rPr>
              <a:t>:   </a:t>
            </a:r>
          </a:p>
          <a:p>
            <a:pPr eaLnBrk="0" hangingPunct="0"/>
            <a:r>
              <a:rPr kumimoji="1" lang="en-US" altLang="zh-CN" sz="2400" b="1">
                <a:solidFill>
                  <a:schemeClr val="folHlink"/>
                </a:solidFill>
                <a:latin typeface="Times New Roman" pitchFamily="18" charset="0"/>
                <a:ea typeface="楷体_GB2312" pitchFamily="49" charset="-122"/>
                <a:sym typeface="Symbol" pitchFamily="18" charset="2"/>
              </a:rPr>
              <a:t>*</a:t>
            </a:r>
            <a:r>
              <a:rPr kumimoji="1" lang="en-US" altLang="zh-CN" sz="2400" b="1">
                <a:latin typeface="Times New Roman" pitchFamily="18" charset="0"/>
                <a:ea typeface="楷体_GB2312" pitchFamily="49" charset="-122"/>
                <a:sym typeface="Symbol" pitchFamily="18" charset="2"/>
              </a:rPr>
              <a:t>  </a:t>
            </a:r>
            <a:r>
              <a:rPr kumimoji="1" lang="zh-CN" altLang="en-US" sz="2400" b="1">
                <a:latin typeface="Times New Roman" pitchFamily="18" charset="0"/>
                <a:ea typeface="楷体_GB2312" pitchFamily="49" charset="-122"/>
                <a:sym typeface="Symbol" pitchFamily="18" charset="2"/>
              </a:rPr>
              <a:t>除</a:t>
            </a:r>
            <a:r>
              <a:rPr kumimoji="1" lang="en-US" altLang="zh-CN" sz="2400" b="1">
                <a:latin typeface="Times New Roman" pitchFamily="18" charset="0"/>
                <a:ea typeface="楷体_GB2312" pitchFamily="49" charset="-122"/>
                <a:sym typeface="Symbol" pitchFamily="18" charset="2"/>
              </a:rPr>
              <a:t>DEC</a:t>
            </a:r>
            <a:r>
              <a:rPr kumimoji="1" lang="zh-CN" altLang="zh-CN" sz="2400" b="1">
                <a:latin typeface="Times New Roman" pitchFamily="18" charset="0"/>
                <a:ea typeface="楷体_GB2312" pitchFamily="49" charset="-122"/>
                <a:sym typeface="Symbol" pitchFamily="18" charset="2"/>
              </a:rPr>
              <a:t>指令</a:t>
            </a:r>
            <a:r>
              <a:rPr kumimoji="1" lang="zh-CN" altLang="en-US" sz="2400" b="1">
                <a:latin typeface="Times New Roman" pitchFamily="18" charset="0"/>
                <a:ea typeface="楷体_GB2312" pitchFamily="49" charset="-122"/>
                <a:sym typeface="Symbol" pitchFamily="18" charset="2"/>
              </a:rPr>
              <a:t>不影响</a:t>
            </a:r>
          </a:p>
          <a:p>
            <a:pPr eaLnBrk="0" hangingPunct="0"/>
            <a:r>
              <a:rPr kumimoji="1" lang="zh-CN" altLang="en-US" sz="2400" b="1">
                <a:latin typeface="Times New Roman" pitchFamily="18" charset="0"/>
                <a:ea typeface="楷体_GB2312" pitchFamily="49" charset="-122"/>
                <a:sym typeface="Symbol" pitchFamily="18" charset="2"/>
              </a:rPr>
              <a:t>    </a:t>
            </a:r>
            <a:r>
              <a:rPr kumimoji="1" lang="en-US" altLang="zh-CN" sz="2400" b="1">
                <a:latin typeface="Times New Roman" pitchFamily="18" charset="0"/>
                <a:ea typeface="楷体_GB2312" pitchFamily="49" charset="-122"/>
                <a:sym typeface="Symbol" pitchFamily="18" charset="2"/>
              </a:rPr>
              <a:t>CF</a:t>
            </a:r>
            <a:r>
              <a:rPr kumimoji="1" lang="zh-CN" altLang="en-US" sz="2400" b="1">
                <a:latin typeface="Times New Roman" pitchFamily="18" charset="0"/>
                <a:ea typeface="楷体_GB2312" pitchFamily="49" charset="-122"/>
                <a:sym typeface="Symbol" pitchFamily="18" charset="2"/>
              </a:rPr>
              <a:t>标志外，均对条</a:t>
            </a:r>
          </a:p>
          <a:p>
            <a:pPr eaLnBrk="0" hangingPunct="0"/>
            <a:r>
              <a:rPr kumimoji="1" lang="zh-CN" altLang="en-US" sz="2400" b="1">
                <a:latin typeface="Times New Roman" pitchFamily="18" charset="0"/>
                <a:ea typeface="楷体_GB2312" pitchFamily="49" charset="-122"/>
                <a:sym typeface="Symbol" pitchFamily="18" charset="2"/>
              </a:rPr>
              <a:t>   件标志位有影响。</a:t>
            </a:r>
          </a:p>
        </p:txBody>
      </p:sp>
      <p:sp>
        <p:nvSpPr>
          <p:cNvPr id="10245"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25224B3F-417C-4A24-9578-F7D53751A5D2}" type="slidenum">
              <a:rPr lang="en-US" altLang="zh-CN" smtClean="0"/>
              <a:pPr eaLnBrk="1" hangingPunct="1"/>
              <a:t>8</a:t>
            </a:fld>
            <a:endParaRPr lang="en-US" altLang="zh-C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 Box 2"/>
          <p:cNvSpPr txBox="1">
            <a:spLocks noChangeArrowheads="1"/>
          </p:cNvSpPr>
          <p:nvPr/>
        </p:nvSpPr>
        <p:spPr bwMode="auto">
          <a:xfrm>
            <a:off x="609600" y="457200"/>
            <a:ext cx="7239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dash"/>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just"/>
            <a:r>
              <a:rPr kumimoji="1" lang="zh-CN" altLang="en-US" sz="2400" b="1">
                <a:latin typeface="Times New Roman" pitchFamily="18" charset="0"/>
              </a:rPr>
              <a:t>减法指令对条件标志位（</a:t>
            </a:r>
            <a:r>
              <a:rPr kumimoji="1" lang="en-US" altLang="zh-CN" sz="2400" b="1">
                <a:latin typeface="Times New Roman" pitchFamily="18" charset="0"/>
              </a:rPr>
              <a:t>CF/OF/ZF/SF</a:t>
            </a:r>
            <a:r>
              <a:rPr kumimoji="1" lang="zh-CN" altLang="en-US" sz="2400" b="1">
                <a:latin typeface="Times New Roman" pitchFamily="18" charset="0"/>
              </a:rPr>
              <a:t>）的影响：</a:t>
            </a:r>
            <a:endParaRPr kumimoji="1" lang="zh-CN" altLang="en-US" sz="2400">
              <a:latin typeface="Times New Roman" pitchFamily="18" charset="0"/>
            </a:endParaRPr>
          </a:p>
        </p:txBody>
      </p:sp>
      <p:sp>
        <p:nvSpPr>
          <p:cNvPr id="11267" name="Rectangle 3"/>
          <p:cNvSpPr>
            <a:spLocks noChangeArrowheads="1"/>
          </p:cNvSpPr>
          <p:nvPr/>
        </p:nvSpPr>
        <p:spPr bwMode="auto">
          <a:xfrm>
            <a:off x="609600" y="4114800"/>
            <a:ext cx="8320088" cy="264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p>
            <a:pPr eaLnBrk="0" hangingPunct="0"/>
            <a:r>
              <a:rPr kumimoji="1" lang="en-US" altLang="zh-CN" sz="2400" b="1">
                <a:solidFill>
                  <a:srgbClr val="0000FF"/>
                </a:solidFill>
                <a:latin typeface="Times New Roman" pitchFamily="18" charset="0"/>
              </a:rPr>
              <a:t>CF</a:t>
            </a:r>
            <a:r>
              <a:rPr kumimoji="1" lang="zh-CN" altLang="en-US" sz="2400" b="1">
                <a:latin typeface="Times New Roman" pitchFamily="18" charset="0"/>
              </a:rPr>
              <a:t>位表示无符号数减法的溢出。</a:t>
            </a:r>
          </a:p>
          <a:p>
            <a:pPr eaLnBrk="0" hangingPunct="0"/>
            <a:r>
              <a:rPr kumimoji="1" lang="en-US" altLang="zh-CN" sz="2400" b="1">
                <a:solidFill>
                  <a:srgbClr val="FF3300"/>
                </a:solidFill>
                <a:latin typeface="Times New Roman" pitchFamily="18" charset="0"/>
              </a:rPr>
              <a:t>OF</a:t>
            </a:r>
            <a:r>
              <a:rPr kumimoji="1" lang="zh-CN" altLang="en-US" sz="2400" b="1">
                <a:latin typeface="Times New Roman" pitchFamily="18" charset="0"/>
              </a:rPr>
              <a:t>位表示带符号数减法的溢出。</a:t>
            </a:r>
          </a:p>
          <a:p>
            <a:pPr eaLnBrk="0" hangingPunct="0"/>
            <a:endParaRPr kumimoji="1" lang="zh-CN" altLang="en-US" sz="2400" b="1">
              <a:latin typeface="Times New Roman" pitchFamily="18" charset="0"/>
            </a:endParaRPr>
          </a:p>
          <a:p>
            <a:pPr eaLnBrk="0" hangingPunct="0"/>
            <a:r>
              <a:rPr kumimoji="1" lang="en-US" altLang="zh-CN" sz="2400" b="1">
                <a:latin typeface="Times New Roman" pitchFamily="18" charset="0"/>
              </a:rPr>
              <a:t>NEG</a:t>
            </a:r>
            <a:r>
              <a:rPr kumimoji="1" lang="zh-CN" altLang="en-US" sz="2400" b="1">
                <a:latin typeface="Times New Roman" pitchFamily="18" charset="0"/>
              </a:rPr>
              <a:t>指令对</a:t>
            </a:r>
            <a:r>
              <a:rPr kumimoji="1" lang="en-US" altLang="zh-CN" sz="2400" b="1">
                <a:latin typeface="Times New Roman" pitchFamily="18" charset="0"/>
              </a:rPr>
              <a:t>CF/OF</a:t>
            </a:r>
            <a:r>
              <a:rPr kumimoji="1" lang="zh-CN" altLang="en-US" sz="2400" b="1">
                <a:latin typeface="Times New Roman" pitchFamily="18" charset="0"/>
              </a:rPr>
              <a:t>的影响：</a:t>
            </a:r>
          </a:p>
          <a:p>
            <a:pPr eaLnBrk="0" hangingPunct="0"/>
            <a:r>
              <a:rPr kumimoji="1" lang="en-US" altLang="zh-CN" sz="2400" b="1">
                <a:solidFill>
                  <a:srgbClr val="0000FF"/>
                </a:solidFill>
                <a:latin typeface="Times New Roman" pitchFamily="18" charset="0"/>
              </a:rPr>
              <a:t>CF</a:t>
            </a:r>
            <a:r>
              <a:rPr kumimoji="1" lang="zh-CN" altLang="en-US" sz="2400" b="1">
                <a:latin typeface="Times New Roman" pitchFamily="18" charset="0"/>
              </a:rPr>
              <a:t>位：操作数为</a:t>
            </a:r>
            <a:r>
              <a:rPr kumimoji="1" lang="en-US" altLang="zh-CN" sz="2400" b="1">
                <a:latin typeface="Times New Roman" pitchFamily="18" charset="0"/>
              </a:rPr>
              <a:t>0</a:t>
            </a:r>
            <a:r>
              <a:rPr kumimoji="1" lang="zh-CN" altLang="en-US" sz="2400" b="1">
                <a:latin typeface="Times New Roman" pitchFamily="18" charset="0"/>
              </a:rPr>
              <a:t>时，求补的结果使</a:t>
            </a:r>
            <a:r>
              <a:rPr kumimoji="1" lang="en-US" altLang="zh-CN" sz="2400" b="1">
                <a:latin typeface="Times New Roman" pitchFamily="18" charset="0"/>
              </a:rPr>
              <a:t>CF=0</a:t>
            </a:r>
            <a:r>
              <a:rPr kumimoji="1" lang="zh-CN" altLang="en-US" sz="2400" b="1">
                <a:latin typeface="Times New Roman" pitchFamily="18" charset="0"/>
              </a:rPr>
              <a:t>，否则</a:t>
            </a:r>
            <a:r>
              <a:rPr kumimoji="1" lang="en-US" altLang="zh-CN" sz="2400" b="1">
                <a:latin typeface="Times New Roman" pitchFamily="18" charset="0"/>
              </a:rPr>
              <a:t>CF=1</a:t>
            </a:r>
            <a:r>
              <a:rPr kumimoji="1" lang="zh-CN" altLang="en-US" sz="2400" b="1">
                <a:latin typeface="Times New Roman" pitchFamily="18" charset="0"/>
              </a:rPr>
              <a:t>。</a:t>
            </a:r>
          </a:p>
          <a:p>
            <a:pPr eaLnBrk="0" hangingPunct="0"/>
            <a:r>
              <a:rPr kumimoji="1" lang="en-US" altLang="zh-CN" sz="2400" b="1">
                <a:solidFill>
                  <a:srgbClr val="FF3300"/>
                </a:solidFill>
                <a:latin typeface="Times New Roman" pitchFamily="18" charset="0"/>
              </a:rPr>
              <a:t>OF</a:t>
            </a:r>
            <a:r>
              <a:rPr kumimoji="1" lang="zh-CN" altLang="en-US" sz="2400" b="1">
                <a:latin typeface="Times New Roman" pitchFamily="18" charset="0"/>
              </a:rPr>
              <a:t>位：字节运算对</a:t>
            </a:r>
            <a:r>
              <a:rPr kumimoji="1" lang="en-US" altLang="zh-CN" sz="2400" b="1">
                <a:latin typeface="Times New Roman" pitchFamily="18" charset="0"/>
              </a:rPr>
              <a:t>-128</a:t>
            </a:r>
            <a:r>
              <a:rPr kumimoji="1" lang="zh-CN" altLang="en-US" sz="2400" b="1">
                <a:latin typeface="Times New Roman" pitchFamily="18" charset="0"/>
              </a:rPr>
              <a:t>求补或字运算对</a:t>
            </a:r>
            <a:r>
              <a:rPr kumimoji="1" lang="en-US" altLang="zh-CN" sz="2400" b="1">
                <a:latin typeface="Times New Roman" pitchFamily="18" charset="0"/>
              </a:rPr>
              <a:t>-32768</a:t>
            </a:r>
            <a:r>
              <a:rPr kumimoji="1" lang="zh-CN" altLang="en-US" sz="2400" b="1">
                <a:latin typeface="Times New Roman" pitchFamily="18" charset="0"/>
              </a:rPr>
              <a:t>求补时</a:t>
            </a:r>
            <a:r>
              <a:rPr kumimoji="1" lang="en-US" altLang="zh-CN" sz="2400" b="1">
                <a:latin typeface="Times New Roman" pitchFamily="18" charset="0"/>
              </a:rPr>
              <a:t>OF=1</a:t>
            </a:r>
            <a:r>
              <a:rPr kumimoji="1" lang="zh-CN" altLang="en-US" sz="2400" b="1">
                <a:latin typeface="Times New Roman" pitchFamily="18" charset="0"/>
              </a:rPr>
              <a:t>，</a:t>
            </a:r>
          </a:p>
          <a:p>
            <a:pPr eaLnBrk="0" hangingPunct="0"/>
            <a:r>
              <a:rPr kumimoji="1" lang="zh-CN" altLang="en-US" sz="2400" b="1">
                <a:latin typeface="Times New Roman" pitchFamily="18" charset="0"/>
              </a:rPr>
              <a:t>             否则</a:t>
            </a:r>
            <a:r>
              <a:rPr kumimoji="1" lang="en-US" altLang="zh-CN" sz="2400" b="1">
                <a:latin typeface="Times New Roman" pitchFamily="18" charset="0"/>
              </a:rPr>
              <a:t>OF=0</a:t>
            </a:r>
            <a:r>
              <a:rPr kumimoji="1" lang="zh-CN" altLang="en-US" sz="2400" b="1">
                <a:latin typeface="Times New Roman" pitchFamily="18" charset="0"/>
              </a:rPr>
              <a:t>。</a:t>
            </a:r>
          </a:p>
        </p:txBody>
      </p:sp>
      <p:grpSp>
        <p:nvGrpSpPr>
          <p:cNvPr id="11268" name="Group 4"/>
          <p:cNvGrpSpPr>
            <a:grpSpLocks/>
          </p:cNvGrpSpPr>
          <p:nvPr/>
        </p:nvGrpSpPr>
        <p:grpSpPr bwMode="auto">
          <a:xfrm>
            <a:off x="685800" y="1066800"/>
            <a:ext cx="8131175" cy="2808288"/>
            <a:chOff x="432" y="672"/>
            <a:chExt cx="5122" cy="1769"/>
          </a:xfrm>
        </p:grpSpPr>
        <p:grpSp>
          <p:nvGrpSpPr>
            <p:cNvPr id="11275" name="Group 5"/>
            <p:cNvGrpSpPr>
              <a:grpSpLocks/>
            </p:cNvGrpSpPr>
            <p:nvPr/>
          </p:nvGrpSpPr>
          <p:grpSpPr bwMode="auto">
            <a:xfrm>
              <a:off x="432" y="672"/>
              <a:ext cx="4152" cy="473"/>
              <a:chOff x="816" y="960"/>
              <a:chExt cx="4152" cy="473"/>
            </a:xfrm>
          </p:grpSpPr>
          <p:sp>
            <p:nvSpPr>
              <p:cNvPr id="11280" name="Text Box 6"/>
              <p:cNvSpPr txBox="1">
                <a:spLocks noChangeArrowheads="1"/>
              </p:cNvSpPr>
              <p:nvPr/>
            </p:nvSpPr>
            <p:spPr bwMode="auto">
              <a:xfrm>
                <a:off x="1440" y="960"/>
                <a:ext cx="3528" cy="4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70000"/>
                  </a:lnSpc>
                  <a:spcBef>
                    <a:spcPct val="50000"/>
                  </a:spcBef>
                </a:pPr>
                <a:r>
                  <a:rPr kumimoji="1" lang="en-US" altLang="zh-CN" sz="2200" b="1">
                    <a:latin typeface="Times New Roman" pitchFamily="18" charset="0"/>
                  </a:rPr>
                  <a:t>1     </a:t>
                </a:r>
                <a:r>
                  <a:rPr kumimoji="1" lang="zh-CN" altLang="en-US" sz="2400" b="1">
                    <a:latin typeface="Times New Roman" pitchFamily="18" charset="0"/>
                  </a:rPr>
                  <a:t>被减数的最高有效位有向高位的借位</a:t>
                </a:r>
                <a:endParaRPr kumimoji="1" lang="zh-CN" altLang="en-US" sz="2200" b="1">
                  <a:latin typeface="Times New Roman" pitchFamily="18" charset="0"/>
                </a:endParaRPr>
              </a:p>
              <a:p>
                <a:pPr eaLnBrk="1" hangingPunct="1">
                  <a:lnSpc>
                    <a:spcPct val="70000"/>
                  </a:lnSpc>
                  <a:spcBef>
                    <a:spcPct val="50000"/>
                  </a:spcBef>
                </a:pPr>
                <a:r>
                  <a:rPr kumimoji="1" lang="en-US" altLang="zh-CN" sz="2200" b="1">
                    <a:latin typeface="Times New Roman" pitchFamily="18" charset="0"/>
                  </a:rPr>
                  <a:t>0     </a:t>
                </a:r>
                <a:r>
                  <a:rPr kumimoji="1" lang="zh-CN" altLang="en-US" sz="2200" b="1">
                    <a:latin typeface="Times New Roman" pitchFamily="18" charset="0"/>
                  </a:rPr>
                  <a:t>否则</a:t>
                </a:r>
              </a:p>
            </p:txBody>
          </p:sp>
          <p:sp>
            <p:nvSpPr>
              <p:cNvPr id="11281" name="Text Box 7"/>
              <p:cNvSpPr txBox="1">
                <a:spLocks noChangeArrowheads="1"/>
              </p:cNvSpPr>
              <p:nvPr/>
            </p:nvSpPr>
            <p:spPr bwMode="auto">
              <a:xfrm>
                <a:off x="816" y="1008"/>
                <a:ext cx="48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400" b="1">
                    <a:solidFill>
                      <a:srgbClr val="0000FF"/>
                    </a:solidFill>
                    <a:latin typeface="Times New Roman" pitchFamily="18" charset="0"/>
                  </a:rPr>
                  <a:t>CF</a:t>
                </a:r>
                <a:r>
                  <a:rPr kumimoji="1" lang="en-US" altLang="zh-CN" sz="2400" b="1">
                    <a:latin typeface="Times New Roman" pitchFamily="18" charset="0"/>
                  </a:rPr>
                  <a:t>=</a:t>
                </a:r>
                <a:endParaRPr kumimoji="1" lang="en-US" altLang="zh-CN" sz="2400">
                  <a:latin typeface="Times New Roman" pitchFamily="18" charset="0"/>
                </a:endParaRPr>
              </a:p>
            </p:txBody>
          </p:sp>
          <p:sp>
            <p:nvSpPr>
              <p:cNvPr id="11282" name="AutoShape 8"/>
              <p:cNvSpPr>
                <a:spLocks/>
              </p:cNvSpPr>
              <p:nvPr/>
            </p:nvSpPr>
            <p:spPr bwMode="auto">
              <a:xfrm>
                <a:off x="1296" y="960"/>
                <a:ext cx="48" cy="432"/>
              </a:xfrm>
              <a:prstGeom prst="leftBrace">
                <a:avLst>
                  <a:gd name="adj1" fmla="val 75000"/>
                  <a:gd name="adj2" fmla="val 50000"/>
                </a:avLst>
              </a:pr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grpSp>
        <p:grpSp>
          <p:nvGrpSpPr>
            <p:cNvPr id="11276" name="Group 9"/>
            <p:cNvGrpSpPr>
              <a:grpSpLocks/>
            </p:cNvGrpSpPr>
            <p:nvPr/>
          </p:nvGrpSpPr>
          <p:grpSpPr bwMode="auto">
            <a:xfrm>
              <a:off x="432" y="1968"/>
              <a:ext cx="5122" cy="473"/>
              <a:chOff x="816" y="960"/>
              <a:chExt cx="5122" cy="473"/>
            </a:xfrm>
          </p:grpSpPr>
          <p:sp>
            <p:nvSpPr>
              <p:cNvPr id="11277" name="Text Box 10"/>
              <p:cNvSpPr txBox="1">
                <a:spLocks noChangeArrowheads="1"/>
              </p:cNvSpPr>
              <p:nvPr/>
            </p:nvSpPr>
            <p:spPr bwMode="auto">
              <a:xfrm>
                <a:off x="1440" y="960"/>
                <a:ext cx="4498" cy="4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70000"/>
                  </a:lnSpc>
                  <a:spcBef>
                    <a:spcPct val="50000"/>
                  </a:spcBef>
                </a:pPr>
                <a:r>
                  <a:rPr kumimoji="1" lang="en-US" altLang="zh-CN" sz="2200" b="1">
                    <a:latin typeface="Times New Roman" pitchFamily="18" charset="0"/>
                  </a:rPr>
                  <a:t>1     </a:t>
                </a:r>
                <a:r>
                  <a:rPr kumimoji="1" lang="zh-CN" altLang="en-US" sz="2400" b="1">
                    <a:latin typeface="Times New Roman" pitchFamily="18" charset="0"/>
                  </a:rPr>
                  <a:t>两个操作数符号相反，而结果的符号与减数相同</a:t>
                </a:r>
                <a:endParaRPr kumimoji="1" lang="zh-CN" altLang="en-US" sz="2200" b="1">
                  <a:latin typeface="Times New Roman" pitchFamily="18" charset="0"/>
                </a:endParaRPr>
              </a:p>
              <a:p>
                <a:pPr eaLnBrk="1" hangingPunct="1">
                  <a:lnSpc>
                    <a:spcPct val="70000"/>
                  </a:lnSpc>
                  <a:spcBef>
                    <a:spcPct val="50000"/>
                  </a:spcBef>
                </a:pPr>
                <a:r>
                  <a:rPr kumimoji="1" lang="en-US" altLang="zh-CN" sz="2200" b="1">
                    <a:latin typeface="Times New Roman" pitchFamily="18" charset="0"/>
                  </a:rPr>
                  <a:t>0     </a:t>
                </a:r>
                <a:r>
                  <a:rPr kumimoji="1" lang="zh-CN" altLang="en-US" sz="2200" b="1">
                    <a:latin typeface="Times New Roman" pitchFamily="18" charset="0"/>
                  </a:rPr>
                  <a:t>否则</a:t>
                </a:r>
              </a:p>
            </p:txBody>
          </p:sp>
          <p:sp>
            <p:nvSpPr>
              <p:cNvPr id="11278" name="Text Box 11"/>
              <p:cNvSpPr txBox="1">
                <a:spLocks noChangeArrowheads="1"/>
              </p:cNvSpPr>
              <p:nvPr/>
            </p:nvSpPr>
            <p:spPr bwMode="auto">
              <a:xfrm>
                <a:off x="816" y="1008"/>
                <a:ext cx="49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400" b="1">
                    <a:solidFill>
                      <a:srgbClr val="FF3300"/>
                    </a:solidFill>
                    <a:latin typeface="Times New Roman" pitchFamily="18" charset="0"/>
                  </a:rPr>
                  <a:t>OF</a:t>
                </a:r>
                <a:r>
                  <a:rPr kumimoji="1" lang="en-US" altLang="zh-CN" sz="2400" b="1">
                    <a:latin typeface="Times New Roman" pitchFamily="18" charset="0"/>
                  </a:rPr>
                  <a:t>=</a:t>
                </a:r>
                <a:endParaRPr kumimoji="1" lang="en-US" altLang="zh-CN" sz="2400">
                  <a:latin typeface="Times New Roman" pitchFamily="18" charset="0"/>
                </a:endParaRPr>
              </a:p>
            </p:txBody>
          </p:sp>
          <p:sp>
            <p:nvSpPr>
              <p:cNvPr id="11279" name="AutoShape 12"/>
              <p:cNvSpPr>
                <a:spLocks/>
              </p:cNvSpPr>
              <p:nvPr/>
            </p:nvSpPr>
            <p:spPr bwMode="auto">
              <a:xfrm>
                <a:off x="1296" y="960"/>
                <a:ext cx="48" cy="432"/>
              </a:xfrm>
              <a:prstGeom prst="leftBrace">
                <a:avLst>
                  <a:gd name="adj1" fmla="val 75000"/>
                  <a:gd name="adj2" fmla="val 50000"/>
                </a:avLst>
              </a:pr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grpSp>
      </p:grpSp>
      <p:grpSp>
        <p:nvGrpSpPr>
          <p:cNvPr id="11269" name="Group 13"/>
          <p:cNvGrpSpPr>
            <a:grpSpLocks/>
          </p:cNvGrpSpPr>
          <p:nvPr/>
        </p:nvGrpSpPr>
        <p:grpSpPr bwMode="auto">
          <a:xfrm>
            <a:off x="685800" y="2057400"/>
            <a:ext cx="5667375" cy="750888"/>
            <a:chOff x="816" y="960"/>
            <a:chExt cx="3570" cy="473"/>
          </a:xfrm>
        </p:grpSpPr>
        <p:sp>
          <p:nvSpPr>
            <p:cNvPr id="11272" name="Text Box 14"/>
            <p:cNvSpPr txBox="1">
              <a:spLocks noChangeArrowheads="1"/>
            </p:cNvSpPr>
            <p:nvPr/>
          </p:nvSpPr>
          <p:spPr bwMode="auto">
            <a:xfrm>
              <a:off x="1440" y="960"/>
              <a:ext cx="2946" cy="4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70000"/>
                </a:lnSpc>
                <a:spcBef>
                  <a:spcPct val="50000"/>
                </a:spcBef>
              </a:pPr>
              <a:r>
                <a:rPr kumimoji="1" lang="en-US" altLang="zh-CN" sz="2200" b="1">
                  <a:latin typeface="Times New Roman" pitchFamily="18" charset="0"/>
                </a:rPr>
                <a:t>1     </a:t>
              </a:r>
              <a:r>
                <a:rPr kumimoji="1" lang="zh-CN" altLang="en-US" sz="2400" b="1">
                  <a:latin typeface="Times New Roman" pitchFamily="18" charset="0"/>
                </a:rPr>
                <a:t>减法转换为加法运算时无进位</a:t>
              </a:r>
              <a:endParaRPr kumimoji="1" lang="zh-CN" altLang="en-US" sz="2200" b="1">
                <a:latin typeface="Times New Roman" pitchFamily="18" charset="0"/>
              </a:endParaRPr>
            </a:p>
            <a:p>
              <a:pPr eaLnBrk="1" hangingPunct="1">
                <a:lnSpc>
                  <a:spcPct val="70000"/>
                </a:lnSpc>
                <a:spcBef>
                  <a:spcPct val="50000"/>
                </a:spcBef>
              </a:pPr>
              <a:r>
                <a:rPr kumimoji="1" lang="en-US" altLang="zh-CN" sz="2200" b="1">
                  <a:latin typeface="Times New Roman" pitchFamily="18" charset="0"/>
                </a:rPr>
                <a:t>0     </a:t>
              </a:r>
              <a:r>
                <a:rPr kumimoji="1" lang="zh-CN" altLang="en-US" sz="2200" b="1">
                  <a:latin typeface="Times New Roman" pitchFamily="18" charset="0"/>
                </a:rPr>
                <a:t>否则</a:t>
              </a:r>
            </a:p>
          </p:txBody>
        </p:sp>
        <p:sp>
          <p:nvSpPr>
            <p:cNvPr id="11273" name="Text Box 15"/>
            <p:cNvSpPr txBox="1">
              <a:spLocks noChangeArrowheads="1"/>
            </p:cNvSpPr>
            <p:nvPr/>
          </p:nvSpPr>
          <p:spPr bwMode="auto">
            <a:xfrm>
              <a:off x="816" y="1008"/>
              <a:ext cx="48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en-US" altLang="zh-CN" sz="2400" b="1">
                  <a:solidFill>
                    <a:srgbClr val="0000FF"/>
                  </a:solidFill>
                  <a:latin typeface="Times New Roman" pitchFamily="18" charset="0"/>
                </a:rPr>
                <a:t>CF</a:t>
              </a:r>
              <a:r>
                <a:rPr kumimoji="1" lang="en-US" altLang="zh-CN" sz="2400" b="1">
                  <a:latin typeface="Times New Roman" pitchFamily="18" charset="0"/>
                </a:rPr>
                <a:t>=</a:t>
              </a:r>
              <a:endParaRPr kumimoji="1" lang="en-US" altLang="zh-CN" sz="2400">
                <a:latin typeface="Times New Roman" pitchFamily="18" charset="0"/>
              </a:endParaRPr>
            </a:p>
          </p:txBody>
        </p:sp>
        <p:sp>
          <p:nvSpPr>
            <p:cNvPr id="11274" name="AutoShape 16"/>
            <p:cNvSpPr>
              <a:spLocks/>
            </p:cNvSpPr>
            <p:nvPr/>
          </p:nvSpPr>
          <p:spPr bwMode="auto">
            <a:xfrm>
              <a:off x="1296" y="960"/>
              <a:ext cx="48" cy="432"/>
            </a:xfrm>
            <a:prstGeom prst="leftBrace">
              <a:avLst>
                <a:gd name="adj1" fmla="val 75000"/>
                <a:gd name="adj2" fmla="val 50000"/>
              </a:avLst>
            </a:pr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spAutoFit/>
            </a:bodyPr>
            <a:lstStyle/>
            <a:p>
              <a:endParaRPr lang="zh-CN" altLang="en-US"/>
            </a:p>
          </p:txBody>
        </p:sp>
      </p:grpSp>
      <p:sp>
        <p:nvSpPr>
          <p:cNvPr id="11270" name="Text Box 17"/>
          <p:cNvSpPr txBox="1">
            <a:spLocks noChangeArrowheads="1"/>
          </p:cNvSpPr>
          <p:nvPr/>
        </p:nvSpPr>
        <p:spPr bwMode="auto">
          <a:xfrm>
            <a:off x="762000" y="1600200"/>
            <a:ext cx="492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spcBef>
                <a:spcPct val="50000"/>
              </a:spcBef>
            </a:pPr>
            <a:r>
              <a:rPr kumimoji="1" lang="zh-CN" altLang="en-US" sz="2400" b="1">
                <a:latin typeface="Times New Roman" pitchFamily="18" charset="0"/>
              </a:rPr>
              <a:t>或</a:t>
            </a:r>
            <a:endParaRPr kumimoji="1" lang="zh-CN" altLang="en-US" sz="2400">
              <a:latin typeface="Times New Roman" pitchFamily="18" charset="0"/>
            </a:endParaRPr>
          </a:p>
        </p:txBody>
      </p:sp>
      <p:sp>
        <p:nvSpPr>
          <p:cNvPr id="11271"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941EC9D8-939E-4B70-99C0-8B97D3F5BAC8}" type="slidenum">
              <a:rPr lang="en-US" altLang="zh-CN" smtClean="0"/>
              <a:pPr eaLnBrk="1" hangingPunct="1"/>
              <a:t>9</a:t>
            </a:fld>
            <a:endParaRPr lang="en-US" altLang="zh-CN"/>
          </a:p>
        </p:txBody>
      </p:sp>
    </p:spTree>
  </p:cSld>
  <p:clrMapOvr>
    <a:masterClrMapping/>
  </p:clrMapOvr>
</p:sld>
</file>

<file path=ppt/theme/theme1.xml><?xml version="1.0" encoding="utf-8"?>
<a:theme xmlns:a="http://schemas.openxmlformats.org/drawingml/2006/main" name="京剧脸谱">
  <a:themeElements>
    <a:clrScheme name="京剧脸谱 1">
      <a:dk1>
        <a:srgbClr val="000000"/>
      </a:dk1>
      <a:lt1>
        <a:srgbClr val="FFFFFF"/>
      </a:lt1>
      <a:dk2>
        <a:srgbClr val="000099"/>
      </a:dk2>
      <a:lt2>
        <a:srgbClr val="969696"/>
      </a:lt2>
      <a:accent1>
        <a:srgbClr val="CCECFF"/>
      </a:accent1>
      <a:accent2>
        <a:srgbClr val="FFFF66"/>
      </a:accent2>
      <a:accent3>
        <a:srgbClr val="FFFFFF"/>
      </a:accent3>
      <a:accent4>
        <a:srgbClr val="000000"/>
      </a:accent4>
      <a:accent5>
        <a:srgbClr val="E2F4FF"/>
      </a:accent5>
      <a:accent6>
        <a:srgbClr val="E7E75C"/>
      </a:accent6>
      <a:hlink>
        <a:srgbClr val="0000FF"/>
      </a:hlink>
      <a:folHlink>
        <a:srgbClr val="006666"/>
      </a:folHlink>
    </a:clrScheme>
    <a:fontScheme name="京剧脸谱">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京剧脸谱 1">
        <a:dk1>
          <a:srgbClr val="000000"/>
        </a:dk1>
        <a:lt1>
          <a:srgbClr val="FFFFFF"/>
        </a:lt1>
        <a:dk2>
          <a:srgbClr val="000099"/>
        </a:dk2>
        <a:lt2>
          <a:srgbClr val="969696"/>
        </a:lt2>
        <a:accent1>
          <a:srgbClr val="CCECFF"/>
        </a:accent1>
        <a:accent2>
          <a:srgbClr val="FFFF66"/>
        </a:accent2>
        <a:accent3>
          <a:srgbClr val="FFFFFF"/>
        </a:accent3>
        <a:accent4>
          <a:srgbClr val="000000"/>
        </a:accent4>
        <a:accent5>
          <a:srgbClr val="E2F4FF"/>
        </a:accent5>
        <a:accent6>
          <a:srgbClr val="E7E75C"/>
        </a:accent6>
        <a:hlink>
          <a:srgbClr val="0000FF"/>
        </a:hlink>
        <a:folHlink>
          <a:srgbClr val="006666"/>
        </a:folHlink>
      </a:clrScheme>
      <a:clrMap bg1="lt1" tx1="dk1" bg2="lt2" tx2="dk2" accent1="accent1" accent2="accent2" accent3="accent3" accent4="accent4" accent5="accent5" accent6="accent6" hlink="hlink" folHlink="folHlink"/>
    </a:extraClrScheme>
    <a:extraClrScheme>
      <a:clrScheme name="京剧脸谱 2">
        <a:dk1>
          <a:srgbClr val="000099"/>
        </a:dk1>
        <a:lt1>
          <a:srgbClr val="E9E9FF"/>
        </a:lt1>
        <a:dk2>
          <a:srgbClr val="000000"/>
        </a:dk2>
        <a:lt2>
          <a:srgbClr val="969696"/>
        </a:lt2>
        <a:accent1>
          <a:srgbClr val="FFCCCC"/>
        </a:accent1>
        <a:accent2>
          <a:srgbClr val="CC3300"/>
        </a:accent2>
        <a:accent3>
          <a:srgbClr val="F2F2FF"/>
        </a:accent3>
        <a:accent4>
          <a:srgbClr val="000082"/>
        </a:accent4>
        <a:accent5>
          <a:srgbClr val="FFE2E2"/>
        </a:accent5>
        <a:accent6>
          <a:srgbClr val="B92D00"/>
        </a:accent6>
        <a:hlink>
          <a:srgbClr val="993366"/>
        </a:hlink>
        <a:folHlink>
          <a:srgbClr val="0033CC"/>
        </a:folHlink>
      </a:clrScheme>
      <a:clrMap bg1="lt1" tx1="dk1" bg2="lt2" tx2="dk2" accent1="accent1" accent2="accent2" accent3="accent3" accent4="accent4" accent5="accent5" accent6="accent6" hlink="hlink" folHlink="folHlink"/>
    </a:extraClrScheme>
    <a:extraClrScheme>
      <a:clrScheme name="京剧脸谱 3">
        <a:dk1>
          <a:srgbClr val="000000"/>
        </a:dk1>
        <a:lt1>
          <a:srgbClr val="FFFFCC"/>
        </a:lt1>
        <a:dk2>
          <a:srgbClr val="000099"/>
        </a:dk2>
        <a:lt2>
          <a:srgbClr val="969696"/>
        </a:lt2>
        <a:accent1>
          <a:srgbClr val="C5D4BC"/>
        </a:accent1>
        <a:accent2>
          <a:srgbClr val="FFCC99"/>
        </a:accent2>
        <a:accent3>
          <a:srgbClr val="FFFFE2"/>
        </a:accent3>
        <a:accent4>
          <a:srgbClr val="000000"/>
        </a:accent4>
        <a:accent5>
          <a:srgbClr val="DFE6DA"/>
        </a:accent5>
        <a:accent6>
          <a:srgbClr val="E7B98A"/>
        </a:accent6>
        <a:hlink>
          <a:srgbClr val="5A5A86"/>
        </a:hlink>
        <a:folHlink>
          <a:srgbClr val="0066FF"/>
        </a:folHlink>
      </a:clrScheme>
      <a:clrMap bg1="lt1" tx1="dk1" bg2="lt2" tx2="dk2" accent1="accent1" accent2="accent2" accent3="accent3" accent4="accent4" accent5="accent5" accent6="accent6" hlink="hlink" folHlink="folHlink"/>
    </a:extraClrScheme>
    <a:extraClrScheme>
      <a:clrScheme name="京剧脸谱 4">
        <a:dk1>
          <a:srgbClr val="969696"/>
        </a:dk1>
        <a:lt1>
          <a:srgbClr val="FFFFFF"/>
        </a:lt1>
        <a:dk2>
          <a:srgbClr val="CCECFF"/>
        </a:dk2>
        <a:lt2>
          <a:srgbClr val="003300"/>
        </a:lt2>
        <a:accent1>
          <a:srgbClr val="CC9900"/>
        </a:accent1>
        <a:accent2>
          <a:srgbClr val="CCECFF"/>
        </a:accent2>
        <a:accent3>
          <a:srgbClr val="E2F4FF"/>
        </a:accent3>
        <a:accent4>
          <a:srgbClr val="DADADA"/>
        </a:accent4>
        <a:accent5>
          <a:srgbClr val="E2CAAA"/>
        </a:accent5>
        <a:accent6>
          <a:srgbClr val="B9D6E7"/>
        </a:accent6>
        <a:hlink>
          <a:srgbClr val="FFFF00"/>
        </a:hlink>
        <a:folHlink>
          <a:srgbClr val="6600FF"/>
        </a:folHlink>
      </a:clrScheme>
      <a:clrMap bg1="dk2" tx1="lt1" bg2="dk1" tx2="lt2" accent1="accent1" accent2="accent2" accent3="accent3" accent4="accent4" accent5="accent5" accent6="accent6" hlink="hlink" folHlink="folHlink"/>
    </a:extraClrScheme>
    <a:extraClrScheme>
      <a:clrScheme name="京剧脸谱 5">
        <a:dk1>
          <a:srgbClr val="000099"/>
        </a:dk1>
        <a:lt1>
          <a:srgbClr val="CEE8DF"/>
        </a:lt1>
        <a:dk2>
          <a:srgbClr val="8A5667"/>
        </a:dk2>
        <a:lt2>
          <a:srgbClr val="B77A3D"/>
        </a:lt2>
        <a:accent1>
          <a:srgbClr val="E1F4FF"/>
        </a:accent1>
        <a:accent2>
          <a:srgbClr val="FFCC99"/>
        </a:accent2>
        <a:accent3>
          <a:srgbClr val="E3F2EC"/>
        </a:accent3>
        <a:accent4>
          <a:srgbClr val="000082"/>
        </a:accent4>
        <a:accent5>
          <a:srgbClr val="EEF8FF"/>
        </a:accent5>
        <a:accent6>
          <a:srgbClr val="E7B98A"/>
        </a:accent6>
        <a:hlink>
          <a:srgbClr val="993366"/>
        </a:hlink>
        <a:folHlink>
          <a:srgbClr val="000000"/>
        </a:folHlink>
      </a:clrScheme>
      <a:clrMap bg1="lt1" tx1="dk1" bg2="lt2" tx2="dk2" accent1="accent1" accent2="accent2" accent3="accent3" accent4="accent4" accent5="accent5" accent6="accent6" hlink="hlink" folHlink="folHlink"/>
    </a:extraClrScheme>
    <a:extraClrScheme>
      <a:clrScheme name="京剧脸谱 6">
        <a:dk1>
          <a:srgbClr val="000099"/>
        </a:dk1>
        <a:lt1>
          <a:srgbClr val="FEF5DA"/>
        </a:lt1>
        <a:dk2>
          <a:srgbClr val="CC0000"/>
        </a:dk2>
        <a:lt2>
          <a:srgbClr val="969696"/>
        </a:lt2>
        <a:accent1>
          <a:srgbClr val="F3F6DE"/>
        </a:accent1>
        <a:accent2>
          <a:srgbClr val="9999FF"/>
        </a:accent2>
        <a:accent3>
          <a:srgbClr val="FEF9EA"/>
        </a:accent3>
        <a:accent4>
          <a:srgbClr val="000082"/>
        </a:accent4>
        <a:accent5>
          <a:srgbClr val="F8FAEC"/>
        </a:accent5>
        <a:accent6>
          <a:srgbClr val="8A8AE7"/>
        </a:accent6>
        <a:hlink>
          <a:srgbClr val="9900CC"/>
        </a:hlink>
        <a:folHlink>
          <a:srgbClr val="A50021"/>
        </a:folHlink>
      </a:clrScheme>
      <a:clrMap bg1="lt1" tx1="dk1" bg2="lt2" tx2="dk2" accent1="accent1" accent2="accent2" accent3="accent3" accent4="accent4" accent5="accent5" accent6="accent6" hlink="hlink" folHlink="folHlink"/>
    </a:extraClrScheme>
    <a:extraClrScheme>
      <a:clrScheme name="京剧脸谱 7">
        <a:dk1>
          <a:srgbClr val="660066"/>
        </a:dk1>
        <a:lt1>
          <a:srgbClr val="F0EBE0"/>
        </a:lt1>
        <a:dk2>
          <a:srgbClr val="006666"/>
        </a:dk2>
        <a:lt2>
          <a:srgbClr val="969696"/>
        </a:lt2>
        <a:accent1>
          <a:srgbClr val="D1E1D3"/>
        </a:accent1>
        <a:accent2>
          <a:srgbClr val="FF9933"/>
        </a:accent2>
        <a:accent3>
          <a:srgbClr val="F6F3ED"/>
        </a:accent3>
        <a:accent4>
          <a:srgbClr val="560056"/>
        </a:accent4>
        <a:accent5>
          <a:srgbClr val="E5EEE6"/>
        </a:accent5>
        <a:accent6>
          <a:srgbClr val="E78A2D"/>
        </a:accent6>
        <a:hlink>
          <a:srgbClr val="1C1C1C"/>
        </a:hlink>
        <a:folHlink>
          <a:srgbClr val="0033CC"/>
        </a:folHlink>
      </a:clrScheme>
      <a:clrMap bg1="lt1" tx1="dk1" bg2="lt2" tx2="dk2" accent1="accent1" accent2="accent2" accent3="accent3" accent4="accent4" accent5="accent5" accent6="accent6" hlink="hlink" folHlink="folHlink"/>
    </a:extraClrScheme>
    <a:extraClrScheme>
      <a:clrScheme name="京剧脸谱 8">
        <a:dk1>
          <a:srgbClr val="000000"/>
        </a:dk1>
        <a:lt1>
          <a:srgbClr val="FBF8E1"/>
        </a:lt1>
        <a:dk2>
          <a:srgbClr val="E40000"/>
        </a:dk2>
        <a:lt2>
          <a:srgbClr val="B77A3D"/>
        </a:lt2>
        <a:accent1>
          <a:srgbClr val="DDDDDD"/>
        </a:accent1>
        <a:accent2>
          <a:srgbClr val="FFCC00"/>
        </a:accent2>
        <a:accent3>
          <a:srgbClr val="FDFBEE"/>
        </a:accent3>
        <a:accent4>
          <a:srgbClr val="000000"/>
        </a:accent4>
        <a:accent5>
          <a:srgbClr val="EBEBEB"/>
        </a:accent5>
        <a:accent6>
          <a:srgbClr val="E7B900"/>
        </a:accent6>
        <a:hlink>
          <a:srgbClr val="990000"/>
        </a:hlink>
        <a:folHlink>
          <a:srgbClr val="0066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CDESIGNF</Template>
  <TotalTime>1360</TotalTime>
  <Words>3129</Words>
  <Application>Microsoft Office PowerPoint</Application>
  <PresentationFormat>全屏显示(4:3)</PresentationFormat>
  <Paragraphs>382</Paragraphs>
  <Slides>25</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25</vt:i4>
      </vt:variant>
    </vt:vector>
  </HeadingPairs>
  <TitlesOfParts>
    <vt:vector size="34" baseType="lpstr">
      <vt:lpstr>黑体</vt:lpstr>
      <vt:lpstr>楷体_GB2312</vt:lpstr>
      <vt:lpstr>宋体</vt:lpstr>
      <vt:lpstr>Arial</vt:lpstr>
      <vt:lpstr>Symbol</vt:lpstr>
      <vt:lpstr>Times New Roman</vt:lpstr>
      <vt:lpstr>Webdings</vt:lpstr>
      <vt:lpstr>Wingdings</vt:lpstr>
      <vt:lpstr>京剧脸谱</vt:lpstr>
      <vt:lpstr>汇编语言程序设计</vt:lpstr>
      <vt:lpstr>3.3  80x86的指令系统</vt:lpstr>
      <vt:lpstr>3.3.2  算术指令</vt:lpstr>
      <vt:lpstr>加法指令</vt:lpstr>
      <vt:lpstr>PowerPoint 演示文稿</vt:lpstr>
      <vt:lpstr>PowerPoint 演示文稿</vt:lpstr>
      <vt:lpstr>PowerPoint 演示文稿</vt:lpstr>
      <vt:lpstr>减法指令</vt:lpstr>
      <vt:lpstr>PowerPoint 演示文稿</vt:lpstr>
      <vt:lpstr>PowerPoint 演示文稿</vt:lpstr>
      <vt:lpstr>PowerPoint 演示文稿</vt:lpstr>
      <vt:lpstr>乘法指令</vt:lpstr>
      <vt:lpstr>PowerPoint 演示文稿</vt:lpstr>
      <vt:lpstr>PowerPoint 演示文稿</vt:lpstr>
      <vt:lpstr>除法指令</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作业</vt:lpstr>
    </vt:vector>
  </TitlesOfParts>
  <Company>XMU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汇编语言</dc:title>
  <dc:creator>fofo</dc:creator>
  <cp:lastModifiedBy>颖 鞠</cp:lastModifiedBy>
  <cp:revision>83</cp:revision>
  <dcterms:created xsi:type="dcterms:W3CDTF">2006-10-24T11:44:30Z</dcterms:created>
  <dcterms:modified xsi:type="dcterms:W3CDTF">2024-09-13T15:53:48Z</dcterms:modified>
</cp:coreProperties>
</file>