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</p:sldMasterIdLst>
  <p:notesMasterIdLst>
    <p:notesMasterId r:id="rId31"/>
  </p:notesMasterIdLst>
  <p:sldIdLst>
    <p:sldId id="256" r:id="rId3"/>
    <p:sldId id="257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33" r:id="rId14"/>
    <p:sldId id="334" r:id="rId15"/>
    <p:sldId id="335" r:id="rId16"/>
    <p:sldId id="348" r:id="rId17"/>
    <p:sldId id="336" r:id="rId18"/>
    <p:sldId id="337" r:id="rId19"/>
    <p:sldId id="347" r:id="rId20"/>
    <p:sldId id="338" r:id="rId21"/>
    <p:sldId id="339" r:id="rId22"/>
    <p:sldId id="340" r:id="rId23"/>
    <p:sldId id="341" r:id="rId24"/>
    <p:sldId id="342" r:id="rId25"/>
    <p:sldId id="343" r:id="rId26"/>
    <p:sldId id="346" r:id="rId27"/>
    <p:sldId id="344" r:id="rId28"/>
    <p:sldId id="345" r:id="rId29"/>
    <p:sldId id="332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FF0000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234015B-FA26-43FA-A220-652EEDA44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6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0378E-0FF9-4839-9264-4BDF53F21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30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9B5F-C383-49BA-B61A-22AC24BE6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6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08835-C113-47E6-922C-D00971D8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37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426B-0210-4886-8BA5-1D9CF7950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36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7780-EA3D-4159-BF23-649785C2B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34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3CCCB-FE8D-45A4-8016-1A35FDCBD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1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07DD6-6C4E-47F2-BE05-41B38A2E7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36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E8A1-5494-475B-95F2-B79A6B92D5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91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60C45-D2FB-4F05-B2E6-C33002019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488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9EE94-40F6-4749-8448-F26B50C22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4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668A-DFE8-42EB-9D27-F5161DE37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6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A987E-4F13-44ED-B31B-8458270D7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129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69C49-DAA0-4686-A4BF-7E7F7B276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756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672FD-EEFF-49BF-B1E0-A8578F549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5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DBF5-D8C4-4A9B-B9D7-1C4C21B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67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908E-E599-433B-BFBA-C7A50A834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5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B033D-B145-4D30-A603-70EB46EB7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2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3E29D-BA9B-4A44-9CB3-5EF3266E2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1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28F5-97AB-4D47-998B-841E0C350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B818D-C712-432F-A734-B10796285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58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119B8-5C64-4721-A32F-B049879BD5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1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7613-B1A3-41EC-85D8-83D697A70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1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B70ECCF-D662-4B9B-827C-6FA0A06CD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DDCB990-AF8F-443A-AA46-750EE34619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D809C-F9F9-4469-A1D8-3298BEBAB62E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14400" y="1233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endParaRPr kumimoji="1" lang="zh-CN" altLang="zh-CN" sz="2400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427038"/>
            <a:ext cx="7086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ea typeface="楷体_GB2312" pitchFamily="49" charset="-122"/>
              </a:rPr>
              <a:t>: </a:t>
            </a:r>
            <a:r>
              <a:rPr kumimoji="1" lang="en-US" altLang="zh-CN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  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OPR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可用立即数以外的任何寻址方式</a:t>
            </a:r>
            <a:r>
              <a:rPr kumimoji="1" lang="zh-CN" altLang="en-US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</a:t>
            </a:r>
            <a:endParaRPr kumimoji="1" lang="zh-CN" altLang="en-US" sz="2400" b="1">
              <a:solidFill>
                <a:schemeClr val="tx1"/>
              </a:solidFill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solidFill>
                  <a:schemeClr val="tx1"/>
                </a:solidFill>
              </a:rPr>
              <a:t>CNT=1</a:t>
            </a:r>
            <a:r>
              <a:rPr kumimoji="1" lang="zh-CN" altLang="en-US" sz="2400" b="1">
                <a:solidFill>
                  <a:schemeClr val="tx1"/>
                </a:solidFill>
              </a:rPr>
              <a:t>，</a:t>
            </a:r>
            <a:r>
              <a:rPr kumimoji="1" lang="en-US" altLang="zh-CN" sz="2400" b="1">
                <a:solidFill>
                  <a:schemeClr val="tx1"/>
                </a:solidFill>
              </a:rPr>
              <a:t>SHL  OPR, 1</a:t>
            </a:r>
          </a:p>
          <a:p>
            <a:pPr algn="l"/>
            <a:r>
              <a:rPr kumimoji="1" lang="en-US" altLang="zh-CN" sz="2400" b="1">
                <a:solidFill>
                  <a:schemeClr val="tx1"/>
                </a:solidFill>
              </a:rPr>
              <a:t>    CNT&gt;1</a:t>
            </a:r>
            <a:r>
              <a:rPr kumimoji="1" lang="zh-CN" altLang="en-US" sz="2400" b="1">
                <a:solidFill>
                  <a:schemeClr val="tx1"/>
                </a:solidFill>
              </a:rPr>
              <a:t>，</a:t>
            </a:r>
            <a:r>
              <a:rPr kumimoji="1" lang="en-US" altLang="zh-CN" sz="2400" b="1">
                <a:solidFill>
                  <a:schemeClr val="tx1"/>
                </a:solidFill>
              </a:rPr>
              <a:t>MOV  CL, CNT</a:t>
            </a:r>
          </a:p>
          <a:p>
            <a:pPr algn="l"/>
            <a:r>
              <a:rPr kumimoji="1" lang="en-US" altLang="zh-CN" sz="2400" b="1">
                <a:solidFill>
                  <a:schemeClr val="tx1"/>
                </a:solidFill>
              </a:rPr>
              <a:t>                     SHL  OPR, CL        </a:t>
            </a:r>
            <a:r>
              <a:rPr kumimoji="1" lang="en-US" altLang="zh-CN" sz="2000" b="1">
                <a:solidFill>
                  <a:schemeClr val="tx1"/>
                </a:solidFill>
              </a:rPr>
              <a:t>; </a:t>
            </a:r>
            <a:r>
              <a:rPr kumimoji="1" lang="zh-CN" altLang="zh-CN" sz="2000" b="1">
                <a:solidFill>
                  <a:schemeClr val="tx1"/>
                </a:solidFill>
                <a:ea typeface="楷体_GB2312" pitchFamily="49" charset="-122"/>
              </a:rPr>
              <a:t>以</a:t>
            </a:r>
            <a:r>
              <a:rPr kumimoji="1" lang="en-US" altLang="zh-CN" sz="2000" b="1">
                <a:solidFill>
                  <a:schemeClr val="tx1"/>
                </a:solidFill>
              </a:rPr>
              <a:t>SHL</a:t>
            </a:r>
            <a:r>
              <a:rPr kumimoji="1" lang="zh-CN" altLang="zh-CN" sz="2000" b="1">
                <a:solidFill>
                  <a:schemeClr val="tx1"/>
                </a:solidFill>
                <a:ea typeface="楷体_GB2312" pitchFamily="49" charset="-122"/>
              </a:rPr>
              <a:t>为例</a:t>
            </a:r>
            <a:endParaRPr kumimoji="1" lang="zh-CN" altLang="en-US" sz="2400" b="1">
              <a:solidFill>
                <a:schemeClr val="tx1"/>
              </a:solidFill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条件标志位：</a:t>
            </a: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CF = 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移入的数值</a:t>
            </a: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            </a:t>
            </a:r>
            <a:r>
              <a:rPr kumimoji="1" lang="en-US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1   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CNT=1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时，最高有效位的值发生变化</a:t>
            </a:r>
          </a:p>
          <a:p>
            <a:pPr algn="l"/>
            <a:r>
              <a:rPr kumimoji="1" lang="en-US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            0   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CNT=1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时，最高有效位的值不变</a:t>
            </a: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移位指令：</a:t>
            </a:r>
            <a:endParaRPr kumimoji="1" lang="zh-CN" altLang="en-US" sz="2400" b="1">
              <a:solidFill>
                <a:schemeClr val="tx1"/>
              </a:solidFill>
              <a:ea typeface="楷体_GB2312" pitchFamily="49" charset="-122"/>
              <a:sym typeface="Symbol" pitchFamily="18" charset="2"/>
            </a:endParaRP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SF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ZF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PF </a:t>
            </a:r>
            <a:r>
              <a:rPr kumimoji="1" lang="zh-CN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根据移位结果设置</a:t>
            </a:r>
          </a:p>
          <a:p>
            <a:pPr algn="l"/>
            <a:r>
              <a:rPr kumimoji="1" lang="zh-CN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AF</a:t>
            </a:r>
            <a:r>
              <a:rPr kumimoji="1" lang="zh-CN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无定义</a:t>
            </a:r>
          </a:p>
          <a:p>
            <a:pPr algn="l"/>
            <a:r>
              <a:rPr kumimoji="1" lang="zh-CN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zh-CN" altLang="zh-CN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循环移位指令：</a:t>
            </a:r>
          </a:p>
          <a:p>
            <a:pPr algn="l"/>
            <a:r>
              <a:rPr kumimoji="1" lang="zh-CN" altLang="zh-CN" sz="2400" b="1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zh-CN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不影响 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SF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ZF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PF</a:t>
            </a:r>
            <a:r>
              <a:rPr kumimoji="1" lang="zh-CN" altLang="en-US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AF</a:t>
            </a:r>
            <a:endParaRPr kumimoji="1" lang="en-US" altLang="zh-CN" sz="2400" b="1">
              <a:solidFill>
                <a:schemeClr val="accent2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</a:rPr>
              <a:t>OF =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2209800" y="3657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93809-6D55-425D-9A35-5D531382AEC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81000"/>
            <a:ext cx="8610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2400" b="1" dirty="0">
                <a:solidFill>
                  <a:schemeClr val="tx1"/>
                </a:solidFill>
              </a:rPr>
              <a:t>例：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(AX)= 0012H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(BX)= 0034H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，把它们装配成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(AX)= 1234H</a:t>
            </a:r>
          </a:p>
          <a:p>
            <a:pPr lvl="3"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        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MOV  CL, 8</a:t>
            </a:r>
          </a:p>
          <a:p>
            <a:pPr lvl="3" algn="l" eaLnBrk="0" hangingPunct="0"/>
            <a:r>
              <a:rPr kumimoji="1" lang="en-US" altLang="zh-CN" sz="2400" b="1" i="1" dirty="0">
                <a:solidFill>
                  <a:schemeClr val="tx1"/>
                </a:solidFill>
              </a:rPr>
              <a:t>                 ROL  AX, CL		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；（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）＝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1200H</a:t>
            </a:r>
          </a:p>
          <a:p>
            <a:pPr lvl="3" algn="l" eaLnBrk="0" hangingPunct="0"/>
            <a:r>
              <a:rPr kumimoji="1" lang="en-US" altLang="zh-CN" sz="2400" b="1" i="1" dirty="0">
                <a:solidFill>
                  <a:schemeClr val="tx1"/>
                </a:solidFill>
              </a:rPr>
              <a:t>                 ADD  AX, BX</a:t>
            </a:r>
          </a:p>
          <a:p>
            <a:pPr algn="l" eaLnBrk="0" hangingPunct="0"/>
            <a:r>
              <a:rPr kumimoji="1" lang="zh-CN" altLang="en-US" sz="2400" b="1" dirty="0">
                <a:solidFill>
                  <a:schemeClr val="tx1"/>
                </a:solidFill>
              </a:rPr>
              <a:t>例：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(BX)=84F0H</a:t>
            </a:r>
          </a:p>
          <a:p>
            <a:pPr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(1)  (BX)</a:t>
            </a:r>
            <a:r>
              <a:rPr kumimoji="1" lang="zh-CN" altLang="zh-CN" sz="2400" b="1" dirty="0">
                <a:solidFill>
                  <a:schemeClr val="tx1"/>
                </a:solidFill>
              </a:rPr>
              <a:t>为无符号数，求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(BX)/2</a:t>
            </a:r>
          </a:p>
          <a:p>
            <a:pPr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               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SHR  BX, 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                 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; (BX) = 4278H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(2)  (BX)</a:t>
            </a:r>
            <a:r>
              <a:rPr kumimoji="1" lang="zh-CN" altLang="zh-CN" sz="2400" b="1" dirty="0">
                <a:solidFill>
                  <a:schemeClr val="tx1"/>
                </a:solidFill>
              </a:rPr>
              <a:t>为带符号数，求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(BX)/2</a:t>
            </a:r>
          </a:p>
          <a:p>
            <a:pPr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                </a:t>
            </a:r>
            <a:r>
              <a:rPr kumimoji="1" lang="en-US" altLang="zh-CN" sz="2400" b="1" i="1" dirty="0">
                <a:solidFill>
                  <a:schemeClr val="tx1"/>
                </a:solidFill>
              </a:rPr>
              <a:t>SAR  BX, 1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                 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; (BX) = 0C278H</a:t>
            </a:r>
            <a:endParaRPr kumimoji="1" lang="en-US" altLang="zh-CN" sz="2400" b="1" dirty="0">
              <a:solidFill>
                <a:schemeClr val="tx1"/>
              </a:solidFill>
            </a:endParaRPr>
          </a:p>
          <a:p>
            <a:pPr algn="l" eaLnBrk="0" hangingPunct="0"/>
            <a:r>
              <a:rPr kumimoji="1" lang="en-US" altLang="zh-CN" sz="2400" b="1" dirty="0">
                <a:solidFill>
                  <a:schemeClr val="tx1"/>
                </a:solidFill>
              </a:rPr>
              <a:t>        (3)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把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(BX)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中的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16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位数每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位压入堆栈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27663" y="4343400"/>
            <a:ext cx="2805112" cy="1768475"/>
            <a:chOff x="5427663" y="4343400"/>
            <a:chExt cx="2805112" cy="1768475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6172200" y="4572000"/>
              <a:ext cx="1066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6172200" y="4953000"/>
              <a:ext cx="1066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6172200" y="5334000"/>
              <a:ext cx="1066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6172200" y="5715000"/>
              <a:ext cx="1066800" cy="381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61722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72390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6324600" y="5715000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0008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6324600" y="5334000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0004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6310313" y="4953000"/>
              <a:ext cx="720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000F</a:t>
              </a: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5427663" y="4541838"/>
              <a:ext cx="28051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              0000      </a:t>
              </a:r>
              <a:r>
                <a:rPr kumimoji="1" lang="en-US" altLang="zh-CN" sz="2400" b="1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kumimoji="1" lang="en-US" altLang="zh-CN" sz="2400" b="1">
                  <a:solidFill>
                    <a:srgbClr val="0000FF"/>
                  </a:solidFill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(SP)</a:t>
              </a:r>
            </a:p>
          </p:txBody>
        </p:sp>
      </p:grp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524000" y="4224874"/>
            <a:ext cx="4992688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tx2"/>
                </a:solidFill>
              </a:rPr>
              <a:t>             </a:t>
            </a:r>
            <a:r>
              <a:rPr kumimoji="1" lang="en-US" altLang="zh-CN" sz="2000" b="1" i="1" dirty="0">
                <a:solidFill>
                  <a:srgbClr val="0000FF"/>
                </a:solidFill>
              </a:rPr>
              <a:t>MOV  CH, 4          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; 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循环次数</a:t>
            </a:r>
            <a:endParaRPr kumimoji="1" lang="zh-CN" altLang="en-US" sz="2000" b="1" i="1" dirty="0">
              <a:solidFill>
                <a:srgbClr val="0000FF"/>
              </a:solidFill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 i="1" dirty="0">
                <a:solidFill>
                  <a:srgbClr val="0000FF"/>
                </a:solidFill>
              </a:rPr>
              <a:t>             </a:t>
            </a:r>
            <a:r>
              <a:rPr kumimoji="1" lang="en-US" altLang="zh-CN" sz="2000" b="1" i="1" dirty="0">
                <a:solidFill>
                  <a:srgbClr val="0000FF"/>
                </a:solidFill>
              </a:rPr>
              <a:t>MOV  CL, 4           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; </a:t>
            </a:r>
            <a:r>
              <a:rPr kumimoji="1" lang="zh-CN" altLang="zh-CN" sz="2000" b="1" dirty="0">
                <a:solidFill>
                  <a:srgbClr val="0000FF"/>
                </a:solidFill>
              </a:rPr>
              <a:t>移位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次数</a:t>
            </a:r>
            <a:endParaRPr kumimoji="1" lang="zh-CN" altLang="en-US" sz="2000" b="1" i="1" dirty="0">
              <a:solidFill>
                <a:srgbClr val="0000FF"/>
              </a:solidFill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</a:rPr>
              <a:t>NEXT: </a:t>
            </a:r>
            <a:r>
              <a:rPr kumimoji="1" lang="en-US" altLang="zh-CN" sz="2000" b="1" i="1" dirty="0"/>
              <a:t>ROL  BX, CL</a:t>
            </a:r>
            <a:r>
              <a:rPr kumimoji="1" lang="en-US" altLang="zh-CN" sz="2000" b="1" i="1" dirty="0">
                <a:solidFill>
                  <a:srgbClr val="0000FF"/>
                </a:solidFill>
              </a:rPr>
              <a:t>	 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</a:rPr>
              <a:t>；（</a:t>
            </a:r>
            <a:r>
              <a:rPr kumimoji="1" lang="en-US" altLang="zh-CN" b="1" dirty="0">
                <a:solidFill>
                  <a:srgbClr val="0000FF"/>
                </a:solidFill>
                <a:latin typeface="Arial" charset="0"/>
              </a:rPr>
              <a:t>BX</a:t>
            </a:r>
            <a:r>
              <a:rPr kumimoji="1" lang="zh-CN" altLang="en-US" b="1" dirty="0">
                <a:solidFill>
                  <a:srgbClr val="0000FF"/>
                </a:solidFill>
                <a:latin typeface="Arial" charset="0"/>
              </a:rPr>
              <a:t>）＝？</a:t>
            </a:r>
            <a:endParaRPr kumimoji="1" lang="zh-CN" altLang="en-US" sz="2000" b="1" i="1" dirty="0">
              <a:solidFill>
                <a:srgbClr val="0000FF"/>
              </a:solidFill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 i="1" dirty="0">
                <a:solidFill>
                  <a:srgbClr val="0000FF"/>
                </a:solidFill>
              </a:rPr>
              <a:t>             </a:t>
            </a:r>
            <a:r>
              <a:rPr kumimoji="1" lang="en-US" altLang="zh-CN" sz="2000" b="1" i="1" dirty="0"/>
              <a:t>MOV  AX, BX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</a:rPr>
              <a:t>             </a:t>
            </a:r>
            <a:r>
              <a:rPr kumimoji="1" lang="en-US" altLang="zh-CN" sz="2000" b="1" i="1" dirty="0"/>
              <a:t>AND  AX, 0FH</a:t>
            </a:r>
            <a:r>
              <a:rPr kumimoji="1" lang="en-US" altLang="zh-CN" sz="2000" b="1" i="1" dirty="0">
                <a:solidFill>
                  <a:srgbClr val="0000FF"/>
                </a:solidFill>
              </a:rPr>
              <a:t>	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；（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AX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）＝？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 i="1" dirty="0">
                <a:solidFill>
                  <a:srgbClr val="0000FF"/>
                </a:solidFill>
              </a:rPr>
              <a:t>             </a:t>
            </a:r>
            <a:r>
              <a:rPr kumimoji="1" lang="en-US" altLang="zh-CN" sz="2000" b="1" i="1" dirty="0"/>
              <a:t>PUSH  AX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</a:rPr>
              <a:t>             DEC  CH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</a:rPr>
              <a:t>             JNZ  NEXT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EA90D-1845-4F68-82C6-4161CC33246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6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913437"/>
            <a:ext cx="478286" cy="6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1" lang="zh-CN" altLang="zh-CN" sz="2400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7696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</a:rPr>
              <a:t>3.3.4  </a:t>
            </a:r>
            <a:r>
              <a:rPr kumimoji="1" lang="zh-CN" altLang="en-US" sz="2800" b="1" dirty="0">
                <a:solidFill>
                  <a:schemeClr val="tx1"/>
                </a:solidFill>
                <a:ea typeface="黑体" pitchFamily="2" charset="-122"/>
              </a:rPr>
              <a:t>串处理指令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sym typeface="Symbol" pitchFamily="18" charset="2"/>
              </a:rPr>
              <a:t>          </a:t>
            </a:r>
            <a:r>
              <a:rPr kumimoji="1" lang="zh-CN" altLang="en-US" sz="2400" b="1" dirty="0">
                <a:solidFill>
                  <a:schemeClr val="tx1"/>
                </a:solidFill>
                <a:sym typeface="Symbol" pitchFamily="18" charset="2"/>
              </a:rPr>
              <a:t>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 串传送指令  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MOVS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        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sym typeface="Symbol" pitchFamily="18" charset="2"/>
              </a:rPr>
              <a:t>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存入串指令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STOS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        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sym typeface="Symbol" pitchFamily="18" charset="2"/>
              </a:rPr>
              <a:t>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从串取指令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LODS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sym typeface="Symbol" pitchFamily="18" charset="2"/>
              </a:rPr>
              <a:t>	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串输入        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INS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        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  <a:sym typeface="Symbol" pitchFamily="18" charset="2"/>
              </a:rPr>
              <a:t>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串输出           </a:t>
            </a:r>
            <a:r>
              <a:rPr kumimoji="1" lang="en-US" altLang="zh-CN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OUTS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</a:rPr>
              <a:t>	</a:t>
            </a:r>
            <a:r>
              <a:rPr kumimoji="1" lang="en-US" altLang="zh-CN" sz="2400" b="1" dirty="0">
                <a:solidFill>
                  <a:srgbClr val="0000FF"/>
                </a:solidFill>
                <a:sym typeface="Symbol" pitchFamily="18" charset="2"/>
              </a:rPr>
              <a:t>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串比较指令 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CMPS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7030A0"/>
                </a:solidFill>
              </a:rPr>
              <a:t>            </a:t>
            </a:r>
            <a:r>
              <a:rPr kumimoji="1" lang="en-US" altLang="zh-CN" sz="2400" b="1" dirty="0">
                <a:solidFill>
                  <a:srgbClr val="7030A0"/>
                </a:solidFill>
                <a:sym typeface="Symbol" pitchFamily="18" charset="2"/>
              </a:rPr>
              <a:t> 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 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串扫描指令   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SCAS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66800" y="4953000"/>
            <a:ext cx="6226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zh-CN" altLang="zh-CN" sz="2400" b="1">
                <a:solidFill>
                  <a:schemeClr val="tx1"/>
                </a:solidFill>
              </a:rPr>
              <a:t>配合使用的前缀有：</a:t>
            </a: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  <a:sym typeface="Monotype Sorts" pitchFamily="2" charset="2"/>
              </a:rPr>
              <a:t>          </a:t>
            </a:r>
            <a:r>
              <a:rPr kumimoji="1" lang="en-US" altLang="zh-CN" sz="2400" b="1">
                <a:solidFill>
                  <a:schemeClr val="tx1"/>
                </a:solidFill>
              </a:rPr>
              <a:t>REP   </a:t>
            </a:r>
            <a:r>
              <a:rPr kumimoji="1" lang="zh-CN" altLang="zh-CN" sz="2400" b="1">
                <a:solidFill>
                  <a:schemeClr val="tx1"/>
                </a:solidFill>
              </a:rPr>
              <a:t>重复</a:t>
            </a: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  <a:sym typeface="Monotype Sorts" pitchFamily="2" charset="2"/>
              </a:rPr>
              <a:t>          </a:t>
            </a:r>
            <a:r>
              <a:rPr kumimoji="1" lang="en-US" altLang="zh-CN" sz="2400" b="1">
                <a:solidFill>
                  <a:srgbClr val="0000FF"/>
                </a:solidFill>
              </a:rPr>
              <a:t>REPE/REPZ   </a:t>
            </a:r>
            <a:r>
              <a:rPr kumimoji="1" lang="zh-CN" altLang="zh-CN" sz="2400" b="1">
                <a:solidFill>
                  <a:srgbClr val="0000FF"/>
                </a:solidFill>
              </a:rPr>
              <a:t>相等/为零则重复</a:t>
            </a: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  <a:sym typeface="Monotype Sorts" pitchFamily="2" charset="2"/>
              </a:rPr>
              <a:t>          </a:t>
            </a:r>
            <a:r>
              <a:rPr kumimoji="1" lang="en-US" altLang="zh-CN" sz="2400" b="1">
                <a:solidFill>
                  <a:srgbClr val="7030A0"/>
                </a:solidFill>
              </a:rPr>
              <a:t>REPNE/REPNZ   </a:t>
            </a:r>
            <a:r>
              <a:rPr kumimoji="1" lang="zh-CN" altLang="zh-CN" sz="2400" b="1">
                <a:solidFill>
                  <a:srgbClr val="7030A0"/>
                </a:solidFill>
              </a:rPr>
              <a:t>不相等/不为零则重复</a:t>
            </a:r>
            <a:endParaRPr kumimoji="1" lang="zh-CN" altLang="en-US" sz="2800">
              <a:solidFill>
                <a:srgbClr val="7030A0"/>
              </a:solidFill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787900" y="968375"/>
            <a:ext cx="3384550" cy="3973513"/>
            <a:chOff x="3288" y="1480"/>
            <a:chExt cx="2132" cy="2503"/>
          </a:xfrm>
        </p:grpSpPr>
        <p:sp>
          <p:nvSpPr>
            <p:cNvPr id="15368" name="Text Box 5"/>
            <p:cNvSpPr txBox="1">
              <a:spLocks noChangeArrowheads="1"/>
            </p:cNvSpPr>
            <p:nvPr/>
          </p:nvSpPr>
          <p:spPr bwMode="auto">
            <a:xfrm>
              <a:off x="3288" y="1480"/>
              <a:ext cx="213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660033"/>
                  </a:solidFill>
                  <a:latin typeface="Arial" charset="0"/>
                </a:rPr>
                <a:t>什么是串？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660033"/>
                  </a:solidFill>
                  <a:latin typeface="Arial" charset="0"/>
                </a:rPr>
                <a:t>String	db ‘PERSONAL’</a:t>
              </a:r>
            </a:p>
          </p:txBody>
        </p:sp>
        <p:grpSp>
          <p:nvGrpSpPr>
            <p:cNvPr id="15369" name="Group 52"/>
            <p:cNvGrpSpPr>
              <a:grpSpLocks/>
            </p:cNvGrpSpPr>
            <p:nvPr/>
          </p:nvGrpSpPr>
          <p:grpSpPr bwMode="auto">
            <a:xfrm>
              <a:off x="3515" y="2069"/>
              <a:ext cx="1235" cy="1914"/>
              <a:chOff x="1247" y="2115"/>
              <a:chExt cx="1235" cy="1914"/>
            </a:xfrm>
          </p:grpSpPr>
          <p:sp>
            <p:nvSpPr>
              <p:cNvPr id="15370" name="Rectangle 7"/>
              <p:cNvSpPr>
                <a:spLocks noChangeArrowheads="1"/>
              </p:cNvSpPr>
              <p:nvPr/>
            </p:nvSpPr>
            <p:spPr bwMode="auto">
              <a:xfrm>
                <a:off x="1906" y="2349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1" name="Rectangle 8"/>
              <p:cNvSpPr>
                <a:spLocks noChangeArrowheads="1"/>
              </p:cNvSpPr>
              <p:nvPr/>
            </p:nvSpPr>
            <p:spPr bwMode="auto">
              <a:xfrm>
                <a:off x="1906" y="2541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2" name="Rectangle 9"/>
              <p:cNvSpPr>
                <a:spLocks noChangeArrowheads="1"/>
              </p:cNvSpPr>
              <p:nvPr/>
            </p:nvSpPr>
            <p:spPr bwMode="auto">
              <a:xfrm>
                <a:off x="1906" y="2733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3" name="Rectangle 10"/>
              <p:cNvSpPr>
                <a:spLocks noChangeArrowheads="1"/>
              </p:cNvSpPr>
              <p:nvPr/>
            </p:nvSpPr>
            <p:spPr bwMode="auto">
              <a:xfrm>
                <a:off x="1906" y="2925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4" name="Rectangle 11"/>
              <p:cNvSpPr>
                <a:spLocks noChangeArrowheads="1"/>
              </p:cNvSpPr>
              <p:nvPr/>
            </p:nvSpPr>
            <p:spPr bwMode="auto">
              <a:xfrm>
                <a:off x="1906" y="3117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5" name="Rectangle 12"/>
              <p:cNvSpPr>
                <a:spLocks noChangeArrowheads="1"/>
              </p:cNvSpPr>
              <p:nvPr/>
            </p:nvSpPr>
            <p:spPr bwMode="auto">
              <a:xfrm>
                <a:off x="1906" y="3309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6" name="Rectangle 13"/>
              <p:cNvSpPr>
                <a:spLocks noChangeArrowheads="1"/>
              </p:cNvSpPr>
              <p:nvPr/>
            </p:nvSpPr>
            <p:spPr bwMode="auto">
              <a:xfrm>
                <a:off x="1906" y="3501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7" name="Line 14"/>
              <p:cNvSpPr>
                <a:spLocks noChangeShapeType="1"/>
              </p:cNvSpPr>
              <p:nvPr/>
            </p:nvSpPr>
            <p:spPr bwMode="auto">
              <a:xfrm flipV="1">
                <a:off x="1906" y="2205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8" name="Line 15"/>
              <p:cNvSpPr>
                <a:spLocks noChangeShapeType="1"/>
              </p:cNvSpPr>
              <p:nvPr/>
            </p:nvSpPr>
            <p:spPr bwMode="auto">
              <a:xfrm flipV="1">
                <a:off x="2482" y="219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9" name="Text Box 16"/>
              <p:cNvSpPr txBox="1">
                <a:spLocks noChangeArrowheads="1"/>
              </p:cNvSpPr>
              <p:nvPr/>
            </p:nvSpPr>
            <p:spPr bwMode="auto">
              <a:xfrm>
                <a:off x="2147" y="211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kumimoji="1" lang="zh-CN" altLang="zh-CN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80" name="Text Box 17"/>
              <p:cNvSpPr txBox="1">
                <a:spLocks noChangeArrowheads="1"/>
              </p:cNvSpPr>
              <p:nvPr/>
            </p:nvSpPr>
            <p:spPr bwMode="auto">
              <a:xfrm>
                <a:off x="2098" y="23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5381" name="Text Box 18"/>
              <p:cNvSpPr txBox="1">
                <a:spLocks noChangeArrowheads="1"/>
              </p:cNvSpPr>
              <p:nvPr/>
            </p:nvSpPr>
            <p:spPr bwMode="auto">
              <a:xfrm>
                <a:off x="2098" y="249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5382" name="Text Box 19"/>
              <p:cNvSpPr txBox="1">
                <a:spLocks noChangeArrowheads="1"/>
              </p:cNvSpPr>
              <p:nvPr/>
            </p:nvSpPr>
            <p:spPr bwMode="auto">
              <a:xfrm>
                <a:off x="2093" y="269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383" name="Text Box 20"/>
              <p:cNvSpPr txBox="1">
                <a:spLocks noChangeArrowheads="1"/>
              </p:cNvSpPr>
              <p:nvPr/>
            </p:nvSpPr>
            <p:spPr bwMode="auto">
              <a:xfrm>
                <a:off x="2107" y="2883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84" name="Text Box 21"/>
              <p:cNvSpPr txBox="1">
                <a:spLocks noChangeArrowheads="1"/>
              </p:cNvSpPr>
              <p:nvPr/>
            </p:nvSpPr>
            <p:spPr bwMode="auto">
              <a:xfrm>
                <a:off x="2090" y="3075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5385" name="Text Box 22"/>
              <p:cNvSpPr txBox="1">
                <a:spLocks noChangeArrowheads="1"/>
              </p:cNvSpPr>
              <p:nvPr/>
            </p:nvSpPr>
            <p:spPr bwMode="auto">
              <a:xfrm>
                <a:off x="2093" y="326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1906" y="3693"/>
                <a:ext cx="576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7" name="Text Box 24"/>
              <p:cNvSpPr txBox="1">
                <a:spLocks noChangeArrowheads="1"/>
              </p:cNvSpPr>
              <p:nvPr/>
            </p:nvSpPr>
            <p:spPr bwMode="auto">
              <a:xfrm>
                <a:off x="2093" y="345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388" name="Line 25"/>
              <p:cNvSpPr>
                <a:spLocks noChangeShapeType="1"/>
              </p:cNvSpPr>
              <p:nvPr/>
            </p:nvSpPr>
            <p:spPr bwMode="auto">
              <a:xfrm>
                <a:off x="1906" y="3885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9" name="Line 26"/>
              <p:cNvSpPr>
                <a:spLocks noChangeShapeType="1"/>
              </p:cNvSpPr>
              <p:nvPr/>
            </p:nvSpPr>
            <p:spPr bwMode="auto">
              <a:xfrm>
                <a:off x="2482" y="387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90" name="Text Box 27"/>
              <p:cNvSpPr txBox="1">
                <a:spLocks noChangeArrowheads="1"/>
              </p:cNvSpPr>
              <p:nvPr/>
            </p:nvSpPr>
            <p:spPr bwMode="auto">
              <a:xfrm>
                <a:off x="1247" y="3158"/>
                <a:ext cx="6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(SI)  </a:t>
                </a:r>
                <a:r>
                  <a:rPr kumimoji="1" lang="en-US" altLang="zh-CN" sz="2000" b="1">
                    <a:solidFill>
                      <a:srgbClr val="FF3300"/>
                    </a:solidFill>
                    <a:sym typeface="Symbol" pitchFamily="18" charset="2"/>
                  </a:rPr>
                  <a:t></a:t>
                </a:r>
                <a:endParaRPr kumimoji="1" lang="en-US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91" name="Text Box 49"/>
              <p:cNvSpPr txBox="1">
                <a:spLocks noChangeArrowheads="1"/>
              </p:cNvSpPr>
              <p:nvPr/>
            </p:nvSpPr>
            <p:spPr bwMode="auto">
              <a:xfrm>
                <a:off x="2121" y="367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L</a:t>
                </a:r>
              </a:p>
            </p:txBody>
          </p:sp>
        </p:grpSp>
      </p:grp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6732588" y="5229225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都需要跟</a:t>
            </a:r>
            <a:r>
              <a:rPr lang="en-US" altLang="zh-CN" sz="2000" b="1">
                <a:latin typeface="宋体" pitchFamily="2" charset="-122"/>
              </a:rPr>
              <a:t>CX</a:t>
            </a:r>
            <a:r>
              <a:rPr lang="zh-CN" altLang="en-US" sz="2000" b="1">
                <a:latin typeface="宋体" pitchFamily="2" charset="-122"/>
              </a:rPr>
              <a:t>计数器配合适用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F6D11-F532-4F2A-A38B-C83AEE3A4E4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581472"/>
            <a:ext cx="8568952" cy="5303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与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REP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配合工作的 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MOVS / </a:t>
            </a:r>
            <a:r>
              <a:rPr lang="en-US" altLang="zh-CN" sz="2600" dirty="0">
                <a:solidFill>
                  <a:srgbClr val="0000FF"/>
                </a:solidFill>
                <a:sym typeface="Webdings" pitchFamily="18" charset="2"/>
              </a:rPr>
              <a:t>STOS / LODS / INS / OUTS</a:t>
            </a:r>
            <a:endParaRPr lang="en-US" altLang="zh-CN" dirty="0">
              <a:solidFill>
                <a:srgbClr val="0000FF"/>
              </a:solidFill>
              <a:sym typeface="Webdings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</a:t>
            </a:r>
            <a:r>
              <a:rPr lang="en-US" altLang="zh-CN" sz="2600" b="1" dirty="0">
                <a:sym typeface="Webdings" pitchFamily="18" charset="2"/>
              </a:rPr>
              <a:t>REP  MOVS </a:t>
            </a:r>
            <a:r>
              <a:rPr lang="en-US" altLang="zh-CN" sz="2600" dirty="0">
                <a:sym typeface="Webdings" pitchFamily="18" charset="2"/>
              </a:rPr>
              <a:t>/ STOS / LODS/ INS / OUTS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		</a:t>
            </a:r>
            <a:r>
              <a:rPr lang="en-US" altLang="zh-CN" sz="2600" b="1" dirty="0">
                <a:solidFill>
                  <a:schemeClr val="accent4"/>
                </a:solidFill>
                <a:sym typeface="Wingdings" pitchFamily="2" charset="2"/>
              </a:rPr>
              <a:t>(0)</a:t>
            </a:r>
            <a:r>
              <a:rPr lang="zh-CN" altLang="en-US" sz="2600" b="1" dirty="0">
                <a:solidFill>
                  <a:schemeClr val="accent4"/>
                </a:solidFill>
                <a:sym typeface="Wingdings" pitchFamily="2" charset="2"/>
              </a:rPr>
              <a:t>在</a:t>
            </a:r>
            <a:r>
              <a:rPr lang="en-US" altLang="zh-CN" sz="2600" b="1" dirty="0">
                <a:solidFill>
                  <a:schemeClr val="accent4"/>
                </a:solidFill>
                <a:sym typeface="Wingdings" pitchFamily="2" charset="2"/>
              </a:rPr>
              <a:t>CX</a:t>
            </a:r>
            <a:r>
              <a:rPr lang="zh-CN" altLang="en-US" sz="2600" b="1" dirty="0">
                <a:solidFill>
                  <a:schemeClr val="accent4"/>
                </a:solidFill>
                <a:sym typeface="Wingdings" pitchFamily="2" charset="2"/>
              </a:rPr>
              <a:t>中</a:t>
            </a:r>
            <a:r>
              <a:rPr lang="zh-CN" altLang="en-US" sz="2600" b="1" dirty="0">
                <a:solidFill>
                  <a:srgbClr val="7030A0"/>
                </a:solidFill>
                <a:sym typeface="Wingdings" pitchFamily="2" charset="2"/>
              </a:rPr>
              <a:t>预置</a:t>
            </a:r>
            <a:r>
              <a:rPr lang="zh-CN" altLang="en-US" sz="2600" b="1" dirty="0">
                <a:solidFill>
                  <a:schemeClr val="accent4"/>
                </a:solidFill>
                <a:sym typeface="Wingdings" pitchFamily="2" charset="2"/>
              </a:rPr>
              <a:t>需要操作的次数</a:t>
            </a:r>
            <a:endParaRPr lang="zh-CN" altLang="en-US" sz="2600" b="1" dirty="0">
              <a:solidFill>
                <a:schemeClr val="accent4"/>
              </a:solidFill>
              <a:sym typeface="Webdings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	执行操作</a:t>
            </a:r>
            <a:r>
              <a:rPr lang="en-US" altLang="zh-CN" sz="2600" b="1" dirty="0">
                <a:solidFill>
                  <a:srgbClr val="0000FF"/>
                </a:solidFill>
                <a:sym typeface="Wingdings" pitchFamily="2" charset="2"/>
              </a:rPr>
              <a:t>: 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(1) 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如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(CX)= 0</a:t>
            </a:r>
            <a:r>
              <a:rPr lang="zh-CN" altLang="zh-CN" sz="2600" b="1" dirty="0">
                <a:solidFill>
                  <a:srgbClr val="0000FF"/>
                </a:solidFill>
                <a:sym typeface="Webdings" pitchFamily="18" charset="2"/>
              </a:rPr>
              <a:t>则退出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REP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，否则转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　　　　　	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(2) (CX) </a:t>
            </a:r>
            <a:r>
              <a:rPr lang="en-US" altLang="zh-CN" sz="2600" b="1" dirty="0">
                <a:solidFill>
                  <a:srgbClr val="0000FF"/>
                </a:solidFill>
                <a:sym typeface="Symbol" pitchFamily="18" charset="2"/>
              </a:rPr>
              <a:t> (CX) 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Symbol" pitchFamily="18" charset="2"/>
              </a:rPr>
              <a:t>                    (3) </a:t>
            </a:r>
            <a:r>
              <a:rPr lang="zh-CN" altLang="en-US" sz="2600" b="1" dirty="0">
                <a:solidFill>
                  <a:srgbClr val="0000FF"/>
                </a:solidFill>
                <a:sym typeface="Symbol" pitchFamily="18" charset="2"/>
              </a:rPr>
              <a:t>执行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MOVS</a:t>
            </a:r>
            <a:r>
              <a:rPr lang="en-US" altLang="zh-CN" sz="2600" dirty="0">
                <a:solidFill>
                  <a:srgbClr val="0000FF"/>
                </a:solidFill>
                <a:sym typeface="Webdings" pitchFamily="18" charset="2"/>
              </a:rPr>
              <a:t> / STOS / LODS/ INS / OUTS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　　　　　	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(4) (</a:t>
            </a:r>
            <a:r>
              <a:rPr lang="zh-CN" altLang="en-US" sz="2600" b="1" dirty="0">
                <a:solidFill>
                  <a:srgbClr val="660033"/>
                </a:solidFill>
                <a:sym typeface="Webdings" pitchFamily="18" charset="2"/>
              </a:rPr>
              <a:t>移动串指针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)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，重复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(1) ~ (3)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600" b="1" dirty="0">
              <a:solidFill>
                <a:srgbClr val="0000FF"/>
              </a:solidFill>
              <a:sym typeface="Webdings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600" b="1" dirty="0">
              <a:solidFill>
                <a:srgbClr val="0000FF"/>
              </a:solidFill>
              <a:sym typeface="Webdings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 </a:t>
            </a:r>
            <a:r>
              <a:rPr lang="en-US" altLang="zh-CN" sz="2600" b="1" dirty="0">
                <a:solidFill>
                  <a:srgbClr val="FF3300"/>
                </a:solidFill>
                <a:sym typeface="Webdings" pitchFamily="18" charset="2"/>
              </a:rPr>
              <a:t>CLD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       / DF </a:t>
            </a:r>
            <a:r>
              <a:rPr lang="en-US" altLang="zh-CN" sz="26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0  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清除标志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     </a:t>
            </a:r>
            <a:r>
              <a:rPr lang="en-US" altLang="zh-CN" sz="2600" b="1" dirty="0">
                <a:solidFill>
                  <a:srgbClr val="FF3300"/>
                </a:solidFill>
                <a:sym typeface="Webdings" pitchFamily="18" charset="2"/>
              </a:rPr>
              <a:t>STD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          / DF </a:t>
            </a:r>
            <a:r>
              <a:rPr lang="en-US" altLang="zh-CN" sz="2600" b="1" dirty="0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lang="en-US" altLang="zh-CN" sz="2600" b="1" dirty="0">
                <a:solidFill>
                  <a:srgbClr val="0000FF"/>
                </a:solidFill>
                <a:sym typeface="Webdings" pitchFamily="18" charset="2"/>
              </a:rPr>
              <a:t> 1   </a:t>
            </a:r>
            <a:r>
              <a:rPr lang="zh-CN" altLang="en-US" sz="2600" b="1" dirty="0">
                <a:solidFill>
                  <a:srgbClr val="0000FF"/>
                </a:solidFill>
                <a:sym typeface="Webdings" pitchFamily="18" charset="2"/>
              </a:rPr>
              <a:t>设置标志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5DF20-FCCB-4C27-B53A-C6D6D7206D2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9388" y="152400"/>
            <a:ext cx="8785225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 dirty="0">
                <a:solidFill>
                  <a:srgbClr val="0000FF"/>
                </a:solidFill>
              </a:rPr>
              <a:t>MOVS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串传送指令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MOVS  DST, SRC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MOVS</a:t>
            </a:r>
            <a:r>
              <a:rPr kumimoji="1" lang="en-US" altLang="zh-CN" sz="2400" b="1" dirty="0"/>
              <a:t>B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MOVS</a:t>
            </a:r>
            <a:r>
              <a:rPr kumimoji="1" lang="en-US" altLang="zh-CN" sz="2400" b="1" dirty="0"/>
              <a:t>W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MOVS</a:t>
            </a:r>
            <a:r>
              <a:rPr kumimoji="1" lang="en-US" altLang="zh-CN" sz="2400" b="1" dirty="0"/>
              <a:t>D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 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386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及后）</a:t>
            </a:r>
          </a:p>
          <a:p>
            <a:pPr lvl="1" algn="just"/>
            <a:r>
              <a:rPr kumimoji="1" lang="zh-CN" altLang="en-US" sz="2400" b="1" dirty="0">
                <a:solidFill>
                  <a:schemeClr val="tx1"/>
                </a:solidFill>
              </a:rPr>
              <a:t>例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: MOVS 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: BYTE PTR [DI], DS: [SI]</a:t>
            </a:r>
            <a:r>
              <a:rPr kumimoji="1" lang="zh-CN" altLang="en-US" sz="2400" b="1" dirty="0"/>
              <a:t>（很少见，重要）</a:t>
            </a:r>
          </a:p>
          <a:p>
            <a:pPr algn="just"/>
            <a:r>
              <a:rPr kumimoji="1" lang="zh-CN" altLang="en-US" sz="2400" b="1" dirty="0">
                <a:solidFill>
                  <a:schemeClr val="tx1"/>
                </a:solidFill>
              </a:rPr>
              <a:t>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执行操作：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(1) ((DI)) 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((SI))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         (2)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字节操作：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1,  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         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2,  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         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方向标志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DF=0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时用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DF=1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时用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-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。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pPr algn="just"/>
            <a:r>
              <a:rPr kumimoji="1" lang="zh-CN" altLang="en-US" sz="2400" b="1" dirty="0">
                <a:solidFill>
                  <a:schemeClr val="tx1"/>
                </a:solidFill>
              </a:rPr>
              <a:t>     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REP MOVS</a:t>
            </a:r>
            <a:r>
              <a:rPr kumimoji="1" lang="en-US" altLang="zh-CN" sz="2400" b="1" dirty="0"/>
              <a:t>X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：将数据段中的整串数据传送到附加段中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</a:rPr>
              <a:t>                               源串（数据段）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目的串（附加段）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pPr algn="l"/>
            <a:r>
              <a:rPr kumimoji="1" lang="zh-CN" altLang="en-US" sz="2400" b="1" dirty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kumimoji="1" lang="zh-CN" altLang="en-US" sz="2400" b="1" dirty="0">
                <a:solidFill>
                  <a:schemeClr val="tx1"/>
                </a:solidFill>
              </a:rPr>
              <a:t>      执行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REP MOVS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之前，应先做好：</a:t>
            </a:r>
          </a:p>
          <a:p>
            <a:pPr lvl="2" algn="l"/>
            <a:r>
              <a:rPr kumimoji="1" lang="zh-CN" altLang="en-US" sz="22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1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）源串首地址（末地址）</a:t>
            </a:r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→ 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SI</a:t>
            </a:r>
          </a:p>
          <a:p>
            <a:pPr lvl="2" algn="l"/>
            <a:r>
              <a:rPr kumimoji="1" lang="zh-CN" altLang="en-US" sz="22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2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）目的串首地址（末地址）</a:t>
            </a:r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→ 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DI</a:t>
            </a:r>
          </a:p>
          <a:p>
            <a:pPr lvl="2" algn="l"/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3</a:t>
            </a:r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）串长度 → 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CX</a:t>
            </a:r>
          </a:p>
          <a:p>
            <a:pPr lvl="2" algn="l"/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4</a:t>
            </a:r>
            <a:r>
              <a:rPr kumimoji="1" lang="zh-CN" altLang="en-US" sz="2200" b="1" dirty="0">
                <a:solidFill>
                  <a:schemeClr val="tx1"/>
                </a:solidFill>
                <a:latin typeface="宋体" pitchFamily="2" charset="-122"/>
              </a:rPr>
              <a:t>）建立方向标志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CLD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使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DF=0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，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STD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使</a:t>
            </a:r>
            <a:r>
              <a:rPr kumimoji="1" lang="en-US" altLang="zh-CN" sz="2200" b="1" dirty="0">
                <a:solidFill>
                  <a:schemeClr val="tx1"/>
                </a:solidFill>
              </a:rPr>
              <a:t>DF=1</a:t>
            </a:r>
            <a:r>
              <a:rPr kumimoji="1" lang="zh-CN" altLang="en-US" sz="2200" b="1" dirty="0">
                <a:solidFill>
                  <a:schemeClr val="tx1"/>
                </a:solidFill>
              </a:rPr>
              <a:t>）   </a:t>
            </a:r>
          </a:p>
        </p:txBody>
      </p:sp>
      <p:sp>
        <p:nvSpPr>
          <p:cNvPr id="3" name="爆炸形 1 2"/>
          <p:cNvSpPr>
            <a:spLocks noChangeArrowheads="1"/>
          </p:cNvSpPr>
          <p:nvPr/>
        </p:nvSpPr>
        <p:spPr bwMode="auto">
          <a:xfrm>
            <a:off x="6000750" y="4000500"/>
            <a:ext cx="1928813" cy="1036638"/>
          </a:xfrm>
          <a:prstGeom prst="irregularSeal1">
            <a:avLst/>
          </a:prstGeom>
          <a:noFill/>
          <a:ln w="38100" algn="ctr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BDD38-5E96-4A40-8B95-8C77272466C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串操作的准备工作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以串传送为例（其它有相应简化）</a:t>
            </a:r>
            <a:endParaRPr lang="en-US" altLang="zh-CN" dirty="0"/>
          </a:p>
          <a:p>
            <a:pPr lvl="2">
              <a:defRPr/>
            </a:pPr>
            <a:endParaRPr kumimoji="1" lang="en-US" altLang="zh-CN" sz="2200" b="1" dirty="0"/>
          </a:p>
          <a:p>
            <a:pPr lvl="2">
              <a:defRPr/>
            </a:pPr>
            <a:r>
              <a:rPr kumimoji="1" lang="zh-CN" altLang="en-US" sz="2200" b="1" dirty="0"/>
              <a:t>（</a:t>
            </a:r>
            <a:r>
              <a:rPr kumimoji="1" lang="en-US" altLang="zh-CN" sz="2200" b="1" dirty="0"/>
              <a:t>0</a:t>
            </a:r>
            <a:r>
              <a:rPr kumimoji="1" lang="zh-CN" altLang="en-US" sz="2200" b="1" dirty="0"/>
              <a:t>）初始化</a:t>
            </a:r>
            <a:r>
              <a:rPr kumimoji="1" lang="en-US" altLang="zh-CN" sz="2200" b="1" dirty="0"/>
              <a:t>DS</a:t>
            </a:r>
            <a:r>
              <a:rPr kumimoji="1" lang="zh-CN" altLang="en-US" sz="2200" b="1" dirty="0"/>
              <a:t>，</a:t>
            </a:r>
            <a:r>
              <a:rPr kumimoji="1" lang="zh-CN" altLang="en-US" sz="2200" b="1" dirty="0">
                <a:solidFill>
                  <a:srgbClr val="7030A0"/>
                </a:solidFill>
              </a:rPr>
              <a:t>初始化</a:t>
            </a:r>
            <a:r>
              <a:rPr kumimoji="1" lang="en-US" altLang="zh-CN" sz="2200" b="1" dirty="0">
                <a:solidFill>
                  <a:srgbClr val="7030A0"/>
                </a:solidFill>
              </a:rPr>
              <a:t>ES</a:t>
            </a:r>
          </a:p>
          <a:p>
            <a:pPr lvl="2">
              <a:defRPr/>
            </a:pPr>
            <a:r>
              <a:rPr kumimoji="1" lang="zh-CN" altLang="en-US" sz="2200" b="1" dirty="0"/>
              <a:t>（</a:t>
            </a:r>
            <a:r>
              <a:rPr kumimoji="1" lang="en-US" altLang="zh-CN" sz="2200" b="1" dirty="0"/>
              <a:t>1</a:t>
            </a:r>
            <a:r>
              <a:rPr kumimoji="1" lang="zh-CN" altLang="en-US" sz="2200" b="1" dirty="0"/>
              <a:t>）源串首地址（</a:t>
            </a:r>
            <a:r>
              <a:rPr kumimoji="1" lang="zh-CN" altLang="en-US" sz="2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末地址</a:t>
            </a:r>
            <a:r>
              <a:rPr kumimoji="1" lang="zh-CN" altLang="en-US" sz="2200" b="1" dirty="0"/>
              <a:t>）</a:t>
            </a:r>
            <a:r>
              <a:rPr kumimoji="1" lang="zh-CN" altLang="en-US" sz="2200" b="1" dirty="0">
                <a:latin typeface="宋体" pitchFamily="2" charset="-122"/>
              </a:rPr>
              <a:t>→ </a:t>
            </a:r>
            <a:r>
              <a:rPr kumimoji="1" lang="en-US" altLang="zh-CN" sz="2200" b="1" dirty="0"/>
              <a:t>SI</a:t>
            </a:r>
          </a:p>
          <a:p>
            <a:pPr lvl="2">
              <a:defRPr/>
            </a:pPr>
            <a:r>
              <a:rPr kumimoji="1" lang="zh-CN" altLang="en-US" sz="2200" b="1" dirty="0"/>
              <a:t>（</a:t>
            </a:r>
            <a:r>
              <a:rPr kumimoji="1" lang="en-US" altLang="zh-CN" sz="2200" b="1" dirty="0"/>
              <a:t>2</a:t>
            </a:r>
            <a:r>
              <a:rPr kumimoji="1" lang="zh-CN" altLang="en-US" sz="2200" b="1" dirty="0"/>
              <a:t>）目的串首地址（</a:t>
            </a:r>
            <a:r>
              <a:rPr kumimoji="1" lang="zh-CN" altLang="en-US" sz="2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末地址</a:t>
            </a:r>
            <a:r>
              <a:rPr kumimoji="1" lang="zh-CN" altLang="en-US" sz="2200" b="1" dirty="0"/>
              <a:t>）</a:t>
            </a:r>
            <a:r>
              <a:rPr kumimoji="1" lang="zh-CN" altLang="en-US" sz="2200" b="1" dirty="0">
                <a:latin typeface="宋体" pitchFamily="2" charset="-122"/>
              </a:rPr>
              <a:t>→ </a:t>
            </a:r>
            <a:r>
              <a:rPr kumimoji="1" lang="en-US" altLang="zh-CN" sz="2200" b="1" dirty="0"/>
              <a:t>DI</a:t>
            </a:r>
          </a:p>
          <a:p>
            <a:pPr lvl="2">
              <a:defRPr/>
            </a:pPr>
            <a:r>
              <a:rPr kumimoji="1" lang="zh-CN" altLang="en-US" sz="2200" b="1" dirty="0">
                <a:latin typeface="宋体" pitchFamily="2" charset="-122"/>
              </a:rPr>
              <a:t>（</a:t>
            </a:r>
            <a:r>
              <a:rPr kumimoji="1" lang="en-US" altLang="zh-CN" sz="2200" b="1" dirty="0"/>
              <a:t>3</a:t>
            </a:r>
            <a:r>
              <a:rPr kumimoji="1" lang="zh-CN" altLang="en-US" sz="2200" b="1" dirty="0">
                <a:latin typeface="宋体" pitchFamily="2" charset="-122"/>
              </a:rPr>
              <a:t>）串长度 → </a:t>
            </a:r>
            <a:r>
              <a:rPr kumimoji="1" lang="en-US" altLang="zh-CN" sz="2200" b="1" dirty="0"/>
              <a:t>CX</a:t>
            </a:r>
          </a:p>
          <a:p>
            <a:pPr lvl="2">
              <a:defRPr/>
            </a:pPr>
            <a:r>
              <a:rPr kumimoji="1" lang="zh-CN" altLang="en-US" sz="2200" b="1" dirty="0">
                <a:latin typeface="宋体" pitchFamily="2" charset="-122"/>
              </a:rPr>
              <a:t>（</a:t>
            </a:r>
            <a:r>
              <a:rPr kumimoji="1" lang="en-US" altLang="zh-CN" sz="2200" b="1" dirty="0"/>
              <a:t>4</a:t>
            </a:r>
            <a:r>
              <a:rPr kumimoji="1" lang="zh-CN" altLang="en-US" sz="2200" b="1" dirty="0">
                <a:latin typeface="宋体" pitchFamily="2" charset="-122"/>
              </a:rPr>
              <a:t>）建立方向标志</a:t>
            </a:r>
            <a:r>
              <a:rPr kumimoji="1" lang="zh-CN" altLang="en-US" sz="2200" b="1" dirty="0"/>
              <a:t>（</a:t>
            </a:r>
            <a:r>
              <a:rPr kumimoji="1" lang="en-US" altLang="zh-CN" sz="2200" b="1" dirty="0"/>
              <a:t>CLD</a:t>
            </a:r>
            <a:r>
              <a:rPr kumimoji="1" lang="zh-CN" altLang="en-US" sz="2200" b="1" dirty="0"/>
              <a:t>使</a:t>
            </a:r>
            <a:r>
              <a:rPr kumimoji="1" lang="en-US" altLang="zh-CN" sz="2200" b="1" dirty="0"/>
              <a:t>DF=0</a:t>
            </a:r>
            <a:r>
              <a:rPr kumimoji="1" lang="zh-CN" altLang="en-US" sz="2200" b="1" dirty="0"/>
              <a:t>，</a:t>
            </a:r>
            <a:r>
              <a:rPr kumimoji="1" lang="en-US" altLang="zh-CN" sz="2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STD</a:t>
            </a:r>
            <a:r>
              <a:rPr kumimoji="1" lang="zh-CN" altLang="en-US" sz="2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使</a:t>
            </a:r>
            <a:r>
              <a:rPr kumimoji="1" lang="en-US" altLang="zh-CN" sz="22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DF=1</a:t>
            </a:r>
            <a:r>
              <a:rPr kumimoji="1" lang="zh-CN" altLang="en-US" sz="2200" b="1" dirty="0"/>
              <a:t>）  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kumimoji="1" lang="en-US" altLang="zh-CN" sz="3200" b="1" dirty="0"/>
              <a:t>REP MOVS</a:t>
            </a:r>
            <a:r>
              <a:rPr kumimoji="1"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BDF84-6140-4E86-AFEF-3AA7B8762C0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46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lvl="2" algn="just"/>
            <a:endParaRPr kumimoji="1" lang="en-US" altLang="zh-CN" sz="2400">
              <a:solidFill>
                <a:schemeClr val="tx1"/>
              </a:solidFill>
            </a:endParaRPr>
          </a:p>
          <a:p>
            <a:pPr algn="just"/>
            <a:endParaRPr kumimoji="1" lang="en-US" altLang="zh-CN" sz="2400">
              <a:solidFill>
                <a:schemeClr val="tx1"/>
              </a:solidFill>
            </a:endParaRPr>
          </a:p>
          <a:p>
            <a:pPr algn="just"/>
            <a:endParaRPr kumimoji="1" lang="en-US" altLang="zh-CN" sz="2400">
              <a:solidFill>
                <a:schemeClr val="tx1"/>
              </a:solidFill>
            </a:endParaRPr>
          </a:p>
          <a:p>
            <a:pPr algn="just"/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526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7526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7526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7526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7526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7526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3733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660033"/>
                </a:solidFill>
              </a:rPr>
              <a:t>（</a:t>
            </a:r>
            <a:r>
              <a:rPr kumimoji="1" lang="en-US" altLang="zh-CN" sz="2000" b="1">
                <a:solidFill>
                  <a:srgbClr val="660033"/>
                </a:solidFill>
              </a:rPr>
              <a:t>SI</a:t>
            </a:r>
            <a:r>
              <a:rPr kumimoji="1" lang="zh-CN" altLang="en-US" sz="2000" b="1">
                <a:solidFill>
                  <a:srgbClr val="660033"/>
                </a:solidFill>
              </a:rPr>
              <a:t>）</a:t>
            </a:r>
            <a:r>
              <a:rPr kumimoji="1" lang="zh-CN" altLang="en-US" sz="2000" b="1">
                <a:solidFill>
                  <a:srgbClr val="660033"/>
                </a:solidFill>
                <a:sym typeface="Symbol" pitchFamily="18" charset="2"/>
              </a:rPr>
              <a:t></a:t>
            </a:r>
            <a:endParaRPr kumimoji="1" lang="zh-CN" altLang="en-US" sz="2400" b="1">
              <a:solidFill>
                <a:srgbClr val="660033"/>
              </a:solidFill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2578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2578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52578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2578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257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2578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562600" y="2590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1" lang="zh-CN" altLang="zh-CN" sz="2000">
              <a:solidFill>
                <a:schemeClr val="tx1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629400" y="2057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1"/>
                </a:solidFill>
              </a:rPr>
              <a:t>低地址</a:t>
            </a:r>
            <a:endParaRPr kumimoji="1"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629400" y="4419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1"/>
                </a:solidFill>
              </a:rPr>
              <a:t>高地址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905000" y="1447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</a:rPr>
              <a:t>数据段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410200" y="1447800"/>
            <a:ext cx="14478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附加段</a:t>
            </a:r>
            <a:endParaRPr kumimoji="1"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85800" y="2590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660033"/>
                </a:solidFill>
              </a:rPr>
              <a:t>（</a:t>
            </a:r>
            <a:r>
              <a:rPr kumimoji="1" lang="en-US" altLang="zh-CN" sz="2000" b="1">
                <a:solidFill>
                  <a:srgbClr val="660033"/>
                </a:solidFill>
              </a:rPr>
              <a:t>SI</a:t>
            </a:r>
            <a:r>
              <a:rPr kumimoji="1" lang="zh-CN" altLang="en-US" sz="2000" b="1">
                <a:solidFill>
                  <a:srgbClr val="660033"/>
                </a:solidFill>
              </a:rPr>
              <a:t>）</a:t>
            </a:r>
            <a:r>
              <a:rPr kumimoji="1" lang="zh-CN" altLang="en-US" sz="2000" b="1">
                <a:solidFill>
                  <a:srgbClr val="660033"/>
                </a:solidFill>
                <a:sym typeface="Symbol" pitchFamily="18" charset="2"/>
              </a:rPr>
              <a:t>       </a:t>
            </a:r>
            <a:endParaRPr kumimoji="1" lang="zh-CN" altLang="en-US" sz="2400">
              <a:solidFill>
                <a:srgbClr val="660033"/>
              </a:solidFill>
            </a:endParaRPr>
          </a:p>
        </p:txBody>
      </p:sp>
      <p:sp>
        <p:nvSpPr>
          <p:cNvPr id="19478" name="AutoShape 22"/>
          <p:cNvSpPr>
            <a:spLocks/>
          </p:cNvSpPr>
          <p:nvPr/>
        </p:nvSpPr>
        <p:spPr bwMode="auto">
          <a:xfrm>
            <a:off x="3200400" y="25908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9" name="AutoShape 23"/>
          <p:cNvSpPr>
            <a:spLocks/>
          </p:cNvSpPr>
          <p:nvPr/>
        </p:nvSpPr>
        <p:spPr bwMode="auto">
          <a:xfrm rot="10800000">
            <a:off x="4953000" y="25908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3657600" y="31242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520700" y="3022600"/>
            <a:ext cx="193675" cy="601663"/>
          </a:xfrm>
          <a:prstGeom prst="curvedRightArrow">
            <a:avLst>
              <a:gd name="adj1" fmla="val 62131"/>
              <a:gd name="adj2" fmla="val 124262"/>
              <a:gd name="adj3" fmla="val 333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zh-CN">
              <a:solidFill>
                <a:srgbClr val="660033"/>
              </a:solidFill>
              <a:latin typeface="Arial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6553200" y="2590800"/>
            <a:ext cx="13716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553200" y="3733800"/>
            <a:ext cx="13716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DI</a:t>
            </a:r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）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484" name="AutoShape 28"/>
          <p:cNvSpPr>
            <a:spLocks noChangeArrowheads="1"/>
          </p:cNvSpPr>
          <p:nvPr/>
        </p:nvSpPr>
        <p:spPr bwMode="auto">
          <a:xfrm rot="10800000">
            <a:off x="7454900" y="3081338"/>
            <a:ext cx="212725" cy="601662"/>
          </a:xfrm>
          <a:prstGeom prst="curvedRightArrow">
            <a:avLst>
              <a:gd name="adj1" fmla="val 56567"/>
              <a:gd name="adj2" fmla="val 113134"/>
              <a:gd name="adj3" fmla="val 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0" y="3886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</a:rPr>
              <a:t>DF=0</a:t>
            </a:r>
            <a:endParaRPr kumimoji="1" lang="en-US" altLang="zh-CN" sz="2400">
              <a:solidFill>
                <a:srgbClr val="0000FF"/>
              </a:solidFill>
            </a:endParaRP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924800" y="3505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/>
              <a:t>DF=1</a:t>
            </a:r>
            <a:endParaRPr kumimoji="1" lang="en-US" altLang="zh-CN" sz="2400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752600" y="2590800"/>
            <a:ext cx="1371600" cy="381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257800" y="2590800"/>
            <a:ext cx="1371600" cy="3810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752600" y="2971800"/>
            <a:ext cx="1371600" cy="381000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257800" y="2971800"/>
            <a:ext cx="1371600" cy="381000"/>
          </a:xfrm>
          <a:prstGeom prst="rect">
            <a:avLst/>
          </a:prstGeom>
          <a:solidFill>
            <a:srgbClr val="339933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1752600" y="3352800"/>
            <a:ext cx="1371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257800" y="3352800"/>
            <a:ext cx="1371600" cy="3810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752600" y="3733800"/>
            <a:ext cx="1371600" cy="381000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257800" y="3733800"/>
            <a:ext cx="1371600" cy="381000"/>
          </a:xfrm>
          <a:prstGeom prst="rect">
            <a:avLst/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爆炸形 1 38"/>
          <p:cNvSpPr>
            <a:spLocks noChangeArrowheads="1"/>
          </p:cNvSpPr>
          <p:nvPr/>
        </p:nvSpPr>
        <p:spPr bwMode="auto">
          <a:xfrm>
            <a:off x="5000625" y="1214438"/>
            <a:ext cx="1928813" cy="1036637"/>
          </a:xfrm>
          <a:prstGeom prst="irregularSeal1">
            <a:avLst/>
          </a:prstGeom>
          <a:noFill/>
          <a:ln w="38100" algn="ctr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B243-CDA5-4E3F-9361-2F548036A79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600"/>
          </a:p>
          <a:p>
            <a:pPr eaLnBrk="1" hangingPunct="1">
              <a:buFont typeface="Wingdings" pitchFamily="2" charset="2"/>
              <a:buNone/>
            </a:pPr>
            <a:endParaRPr lang="en-US" altLang="zh-CN" sz="26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0"/>
            <a:ext cx="7696200" cy="67405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3.58(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改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datarea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segment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mess1  db  ‘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personal_computer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’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mess2  db  17 dup (?)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datarea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ends</a:t>
            </a:r>
            <a:endParaRPr kumimoji="1" lang="en-US" altLang="zh-CN" sz="2400" b="1" i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code  segment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ax ,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datarea</a:t>
            </a:r>
            <a:endParaRPr kumimoji="1" lang="en-US" altLang="zh-CN" sz="2400" b="1" i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, ax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, ax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  </a:t>
            </a: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si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, mess1             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lea  </a:t>
            </a: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di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, mess2            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cx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, 17               </a:t>
            </a:r>
            <a:endParaRPr kumimoji="1" lang="en-US" altLang="zh-CN" sz="2400" b="1" i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lvl="3" algn="just" eaLnBrk="0" hangingPunct="0">
              <a:defRPr/>
            </a:pPr>
            <a:r>
              <a:rPr kumimoji="1"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cld</a:t>
            </a:r>
            <a:r>
              <a:rPr kumimoji="1"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               </a:t>
            </a:r>
            <a:endParaRPr kumimoji="1" lang="en-US" altLang="zh-CN" sz="2400" b="1" i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rep  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movsb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               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lvl="3" algn="just" eaLnBrk="0" hangingPunct="0">
              <a:defRPr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code  ends</a:t>
            </a:r>
            <a:endParaRPr kumimoji="1" lang="en-US" altLang="zh-CN" sz="2400" i="1" dirty="0">
              <a:solidFill>
                <a:schemeClr val="tx1"/>
              </a:solidFill>
              <a:latin typeface="Lucida Sans Unicode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95800" y="4027954"/>
            <a:ext cx="33249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/>
            <a:r>
              <a:rPr kumimoji="1"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lea  </a:t>
            </a:r>
            <a:r>
              <a:rPr kumimoji="1" lang="en-US" altLang="zh-CN" sz="2400" b="1" i="1" dirty="0" err="1">
                <a:solidFill>
                  <a:srgbClr val="FF3300"/>
                </a:solidFill>
                <a:ea typeface="楷体_GB2312" pitchFamily="49" charset="-122"/>
              </a:rPr>
              <a:t>si</a:t>
            </a:r>
            <a:r>
              <a:rPr kumimoji="1"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, mess1+16             </a:t>
            </a:r>
          </a:p>
          <a:p>
            <a:pPr algn="l"/>
            <a:r>
              <a:rPr kumimoji="1"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lea  di, mess2+16            </a:t>
            </a:r>
          </a:p>
          <a:p>
            <a:pPr algn="l"/>
            <a:r>
              <a:rPr kumimoji="1" lang="en-US" altLang="zh-CN" sz="2400" b="1" i="1" dirty="0" err="1">
                <a:solidFill>
                  <a:srgbClr val="FF3300"/>
                </a:solidFill>
                <a:ea typeface="楷体_GB2312" pitchFamily="49" charset="-122"/>
              </a:rPr>
              <a:t>mov</a:t>
            </a:r>
            <a:r>
              <a:rPr kumimoji="1"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  cx, 17               </a:t>
            </a:r>
            <a:endParaRPr kumimoji="1" lang="en-US" altLang="zh-CN" sz="2400" b="1" i="1" dirty="0">
              <a:solidFill>
                <a:schemeClr val="tx1"/>
              </a:solidFill>
              <a:ea typeface="楷体_GB2312" pitchFamily="49" charset="-122"/>
            </a:endParaRPr>
          </a:p>
          <a:p>
            <a:pPr algn="l"/>
            <a:r>
              <a:rPr kumimoji="1" lang="en-US" altLang="zh-CN" sz="2400" b="1" i="1" dirty="0" err="1">
                <a:solidFill>
                  <a:srgbClr val="FF3300"/>
                </a:solidFill>
                <a:ea typeface="楷体_GB2312" pitchFamily="49" charset="-122"/>
              </a:rPr>
              <a:t>std</a:t>
            </a:r>
            <a:r>
              <a:rPr kumimoji="1"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                           </a:t>
            </a:r>
            <a:endParaRPr kumimoji="1" lang="en-US" altLang="zh-CN" sz="2400" b="1" i="1" dirty="0">
              <a:solidFill>
                <a:schemeClr val="tx1"/>
              </a:solidFill>
              <a:ea typeface="楷体_GB2312" pitchFamily="49" charset="-122"/>
            </a:endParaRPr>
          </a:p>
          <a:p>
            <a:pPr algn="l"/>
            <a:r>
              <a:rPr kumimoji="1" lang="en-US" altLang="zh-CN" sz="2400" b="1" i="1" dirty="0">
                <a:solidFill>
                  <a:srgbClr val="7030A0"/>
                </a:solidFill>
                <a:ea typeface="楷体_GB2312" pitchFamily="49" charset="-122"/>
              </a:rPr>
              <a:t>rep  </a:t>
            </a:r>
            <a:r>
              <a:rPr kumimoji="1" lang="en-US" altLang="zh-CN" sz="2400" b="1" i="1" dirty="0" err="1">
                <a:solidFill>
                  <a:srgbClr val="7030A0"/>
                </a:solidFill>
                <a:ea typeface="楷体_GB2312" pitchFamily="49" charset="-122"/>
              </a:rPr>
              <a:t>movsb</a:t>
            </a:r>
            <a:endParaRPr kumimoji="1" lang="en-US" altLang="zh-CN" sz="2400" b="1" i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267200" y="3962400"/>
            <a:ext cx="2819400" cy="2133600"/>
          </a:xfrm>
          <a:prstGeom prst="rect">
            <a:avLst/>
          </a:prstGeom>
          <a:noFill/>
          <a:ln w="12700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F971B-D057-49AB-9DF1-49CF5C4B78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1"/>
                </a:solidFill>
              </a:rPr>
              <a:t>例：反向传送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5267325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zh-CN" dirty="0"/>
              <a:t>		lea     si , string1+7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zh-CN" dirty="0"/>
              <a:t>        	lea     di , string1+8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zh-CN" dirty="0"/>
              <a:t>        	mov     cx , 8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zh-CN" dirty="0"/>
              <a:t>        	std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zh-CN" dirty="0"/>
              <a:t>        	rep     movsb</a:t>
            </a:r>
            <a:endParaRPr lang="en-US" altLang="zh-CN" dirty="0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443663" y="2492375"/>
            <a:ext cx="1920875" cy="3063875"/>
            <a:chOff x="1920" y="2208"/>
            <a:chExt cx="1210" cy="1930"/>
          </a:xfrm>
        </p:grpSpPr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2310" y="2352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310" y="2544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2310" y="2736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310" y="2928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310" y="3120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310" y="3312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310" y="3504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V="1">
              <a:off x="2310" y="22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V="1">
              <a:off x="2886" y="220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493" y="235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2489" y="25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480" y="273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522" name="Text Box 17"/>
            <p:cNvSpPr txBox="1">
              <a:spLocks noChangeArrowheads="1"/>
            </p:cNvSpPr>
            <p:nvPr/>
          </p:nvSpPr>
          <p:spPr bwMode="auto">
            <a:xfrm>
              <a:off x="2506" y="29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2497" y="312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2502" y="331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2502" y="35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2310" y="3696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2497" y="369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1920" y="343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2880" y="254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2876" y="273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2863" y="292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2889" y="312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2880" y="33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885" y="35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2885" y="369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536" name="Text Box 31"/>
            <p:cNvSpPr txBox="1">
              <a:spLocks noChangeArrowheads="1"/>
            </p:cNvSpPr>
            <p:nvPr/>
          </p:nvSpPr>
          <p:spPr bwMode="auto">
            <a:xfrm>
              <a:off x="2880" y="3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2310" y="3888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C0E2F-3A95-4D50-9A1F-7D9598014BD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8486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solidFill>
                  <a:srgbClr val="0000FF"/>
                </a:solidFill>
              </a:rPr>
              <a:t>STOS</a:t>
            </a:r>
            <a:r>
              <a:rPr kumimoji="1" lang="zh-CN" altLang="en-US" sz="2800" b="1">
                <a:solidFill>
                  <a:srgbClr val="0000FF"/>
                </a:solidFill>
              </a:rPr>
              <a:t>存入串指令</a:t>
            </a:r>
            <a:endParaRPr kumimoji="1" lang="zh-CN" altLang="en-US" sz="2400">
              <a:solidFill>
                <a:schemeClr val="tx1"/>
              </a:solidFill>
            </a:endParaRPr>
          </a:p>
          <a:p>
            <a:pPr lvl="1" algn="just"/>
            <a:endParaRPr kumimoji="1" lang="zh-CN" altLang="en-US" sz="2400">
              <a:solidFill>
                <a:schemeClr val="tx1"/>
              </a:solidFill>
            </a:endParaRP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STOS  DST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STOS</a:t>
            </a:r>
            <a:r>
              <a:rPr kumimoji="1" lang="en-US" altLang="zh-CN" sz="2400" b="1"/>
              <a:t>B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STOS</a:t>
            </a:r>
            <a:r>
              <a:rPr kumimoji="1" lang="en-US" altLang="zh-CN" sz="2400" b="1"/>
              <a:t>W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STOS</a:t>
            </a:r>
            <a:r>
              <a:rPr kumimoji="1" lang="en-US" altLang="zh-CN" sz="2400" b="1"/>
              <a:t>D</a:t>
            </a:r>
            <a:r>
              <a:rPr kumimoji="1" lang="en-US" altLang="zh-CN" sz="2400" b="1">
                <a:solidFill>
                  <a:schemeClr val="tx1"/>
                </a:solidFill>
              </a:rPr>
              <a:t>   </a:t>
            </a:r>
            <a:r>
              <a:rPr kumimoji="1" lang="zh-CN" altLang="en-US" sz="2400" b="1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>
                <a:solidFill>
                  <a:schemeClr val="tx1"/>
                </a:solidFill>
              </a:rPr>
              <a:t>386</a:t>
            </a:r>
            <a:r>
              <a:rPr kumimoji="1" lang="zh-CN" altLang="en-US" sz="2400" b="1">
                <a:solidFill>
                  <a:schemeClr val="tx1"/>
                </a:solidFill>
              </a:rPr>
              <a:t>及后）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 执行操作：   字节操作：</a:t>
            </a:r>
            <a:r>
              <a:rPr kumimoji="1" lang="en-US" altLang="zh-CN" sz="2400" b="1">
                <a:solidFill>
                  <a:srgbClr val="0000FF"/>
                </a:solidFill>
              </a:rPr>
              <a:t>((DI))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(AL),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((DI))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(AX),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双字操作：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((DI))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(EAX),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4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algn="just"/>
            <a:br>
              <a:rPr kumimoji="1" lang="en-US" altLang="zh-CN" sz="2400" b="1">
                <a:solidFill>
                  <a:schemeClr val="tx1"/>
                </a:solidFill>
              </a:rPr>
            </a:br>
            <a:r>
              <a:rPr kumimoji="1" lang="en-US" altLang="zh-CN" sz="2400" b="1">
                <a:solidFill>
                  <a:schemeClr val="tx1"/>
                </a:solidFill>
              </a:rPr>
              <a:t>      </a:t>
            </a:r>
            <a:r>
              <a:rPr kumimoji="1" lang="zh-CN" altLang="en-US" sz="2400" b="1">
                <a:solidFill>
                  <a:schemeClr val="tx1"/>
                </a:solidFill>
              </a:rPr>
              <a:t>例：把附加段中的</a:t>
            </a:r>
            <a:r>
              <a:rPr kumimoji="1" lang="en-US" altLang="zh-CN" sz="2400" b="1">
                <a:solidFill>
                  <a:schemeClr val="tx1"/>
                </a:solidFill>
              </a:rPr>
              <a:t>5</a:t>
            </a:r>
            <a:r>
              <a:rPr kumimoji="1" lang="zh-CN" altLang="en-US" sz="2400" b="1">
                <a:solidFill>
                  <a:schemeClr val="tx1"/>
                </a:solidFill>
              </a:rPr>
              <a:t>个字节缓冲区置为</a:t>
            </a:r>
            <a:r>
              <a:rPr kumimoji="1" lang="en-US" altLang="zh-CN" sz="2400" b="1">
                <a:solidFill>
                  <a:schemeClr val="tx1"/>
                </a:solidFill>
              </a:rPr>
              <a:t>20H</a:t>
            </a:r>
          </a:p>
          <a:p>
            <a:pPr lvl="4" algn="just"/>
            <a:endParaRPr kumimoji="1" lang="en-US" altLang="zh-CN" sz="2400" b="1" i="1">
              <a:solidFill>
                <a:schemeClr val="tx1"/>
              </a:solidFill>
            </a:endParaRPr>
          </a:p>
          <a:p>
            <a:pPr lvl="4" algn="just"/>
            <a:r>
              <a:rPr kumimoji="1" lang="en-US" altLang="zh-CN" sz="2400" b="1" i="1">
                <a:solidFill>
                  <a:schemeClr val="tx1"/>
                </a:solidFill>
              </a:rPr>
              <a:t>lea  </a:t>
            </a:r>
            <a:r>
              <a:rPr kumimoji="1" lang="en-US" altLang="zh-CN" sz="2400" b="1" i="1">
                <a:solidFill>
                  <a:srgbClr val="7030A0"/>
                </a:solidFill>
              </a:rPr>
              <a:t>di</a:t>
            </a:r>
            <a:r>
              <a:rPr kumimoji="1" lang="en-US" altLang="zh-CN" sz="2400" b="1" i="1">
                <a:solidFill>
                  <a:schemeClr val="tx1"/>
                </a:solidFill>
              </a:rPr>
              <a:t>, mess2</a:t>
            </a:r>
          </a:p>
          <a:p>
            <a:pPr lvl="4" algn="just"/>
            <a:r>
              <a:rPr kumimoji="1" lang="en-US" altLang="zh-CN" sz="2400" b="1" i="1">
                <a:solidFill>
                  <a:schemeClr val="tx1"/>
                </a:solidFill>
              </a:rPr>
              <a:t>mov  al, 20H</a:t>
            </a:r>
          </a:p>
          <a:p>
            <a:pPr lvl="4" algn="just"/>
            <a:r>
              <a:rPr kumimoji="1" lang="en-US" altLang="zh-CN" sz="2400" b="1" i="1">
                <a:solidFill>
                  <a:schemeClr val="tx1"/>
                </a:solidFill>
              </a:rPr>
              <a:t>mov  cx, 5</a:t>
            </a:r>
          </a:p>
          <a:p>
            <a:pPr lvl="4" algn="just"/>
            <a:r>
              <a:rPr kumimoji="1" lang="en-US" altLang="zh-CN" sz="2400" b="1" i="1">
                <a:solidFill>
                  <a:schemeClr val="tx1"/>
                </a:solidFill>
              </a:rPr>
              <a:t>cld</a:t>
            </a:r>
          </a:p>
          <a:p>
            <a:pPr lvl="4" algn="just"/>
            <a:r>
              <a:rPr kumimoji="1" lang="en-US" altLang="zh-CN" sz="2400" b="1" i="1">
                <a:solidFill>
                  <a:schemeClr val="tx1"/>
                </a:solidFill>
              </a:rPr>
              <a:t>rep  stosb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1836F-8BCD-4FE7-95F1-51FDBE2A10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3.3  80x86</a:t>
            </a:r>
            <a:r>
              <a:rPr lang="zh-CN" altLang="zh-CN" b="0">
                <a:ea typeface="黑体" pitchFamily="2" charset="-122"/>
              </a:rPr>
              <a:t>的指令系统</a:t>
            </a:r>
            <a:endParaRPr lang="zh-CN" altLang="en-US" b="0">
              <a:ea typeface="黑体" pitchFamily="2" charset="-122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1625" y="1600200"/>
            <a:ext cx="8842375" cy="4498975"/>
          </a:xfrm>
        </p:spPr>
        <p:txBody>
          <a:bodyPr/>
          <a:lstStyle/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数据传送指令</a:t>
            </a:r>
          </a:p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算术指令</a:t>
            </a:r>
          </a:p>
          <a:p>
            <a:pPr eaLnBrk="1" hangingPunct="1"/>
            <a:r>
              <a:rPr kumimoji="1" lang="zh-CN" altLang="en-US" sz="2600" b="1" dirty="0">
                <a:solidFill>
                  <a:srgbClr val="7030A0"/>
                </a:solidFill>
              </a:rPr>
              <a:t>逻辑指令</a:t>
            </a:r>
            <a:endParaRPr kumimoji="1" lang="zh-CN" altLang="en-US" sz="2600" b="1" dirty="0">
              <a:solidFill>
                <a:srgbClr val="7030A0"/>
              </a:solidFill>
              <a:hlinkClick r:id="" action="ppaction://noaction"/>
            </a:endParaRPr>
          </a:p>
          <a:p>
            <a:pPr eaLnBrk="1" hangingPunct="1"/>
            <a:r>
              <a:rPr kumimoji="1" lang="zh-CN" altLang="en-US" sz="2600" b="1" dirty="0">
                <a:solidFill>
                  <a:srgbClr val="7030A0"/>
                </a:solidFill>
              </a:rPr>
              <a:t>串处理指令</a:t>
            </a:r>
          </a:p>
          <a:p>
            <a:pPr eaLnBrk="1" hangingPunct="1"/>
            <a:r>
              <a:rPr kumimoji="1" lang="zh-CN" altLang="en-US" sz="2600" b="1" dirty="0"/>
              <a:t>控制转移指令</a:t>
            </a:r>
          </a:p>
          <a:p>
            <a:pPr eaLnBrk="1" hangingPunct="1"/>
            <a:r>
              <a:rPr kumimoji="1" lang="zh-CN" altLang="en-US" sz="2600" b="1" dirty="0"/>
              <a:t>处理机控制指令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200" b="1" dirty="0">
                <a:solidFill>
                  <a:srgbClr val="FF3300"/>
                </a:solidFill>
              </a:rPr>
              <a:t>注意： </a:t>
            </a:r>
            <a:r>
              <a:rPr kumimoji="1" lang="en-US" altLang="zh-CN" sz="2200" b="1" dirty="0"/>
              <a:t>1. </a:t>
            </a:r>
            <a:r>
              <a:rPr kumimoji="1" lang="zh-CN" altLang="en-US" sz="2200" b="1" dirty="0"/>
              <a:t>指令的基本功能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        </a:t>
            </a:r>
            <a:r>
              <a:rPr kumimoji="1" lang="en-US" altLang="zh-CN" sz="2200" b="1" dirty="0"/>
              <a:t>2. </a:t>
            </a:r>
            <a:r>
              <a:rPr kumimoji="1" lang="zh-CN" altLang="en-US" sz="2200" b="1" dirty="0"/>
              <a:t>指令的执行对标志位的影响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        </a:t>
            </a:r>
            <a:r>
              <a:rPr kumimoji="1" lang="en-US" altLang="zh-CN" sz="2200" b="1" dirty="0"/>
              <a:t>3. </a:t>
            </a:r>
            <a:r>
              <a:rPr kumimoji="1" lang="zh-CN" altLang="en-US" sz="2200" b="1" dirty="0"/>
              <a:t>对寻址方式或寄存器使用的限制和隐含使用的情况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DE168-861B-42DD-A939-A977DB4B2AB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8486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solidFill>
                  <a:srgbClr val="0000FF"/>
                </a:solidFill>
              </a:rPr>
              <a:t>LODS</a:t>
            </a:r>
            <a:r>
              <a:rPr kumimoji="1" lang="zh-CN" altLang="en-US" sz="2800" b="1">
                <a:solidFill>
                  <a:srgbClr val="0000FF"/>
                </a:solidFill>
              </a:rPr>
              <a:t>从串取指令</a:t>
            </a:r>
            <a:endParaRPr kumimoji="1" lang="zh-CN" altLang="en-US" sz="2400">
              <a:solidFill>
                <a:schemeClr val="tx1"/>
              </a:solidFill>
            </a:endParaRPr>
          </a:p>
          <a:p>
            <a:pPr lvl="1" algn="just"/>
            <a:endParaRPr kumimoji="1" lang="zh-CN" altLang="en-US" sz="2400">
              <a:solidFill>
                <a:schemeClr val="tx1"/>
              </a:solidFill>
            </a:endParaRP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LODS  SRC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LODS</a:t>
            </a:r>
            <a:r>
              <a:rPr kumimoji="1" lang="en-US" altLang="zh-CN" sz="2400" b="1"/>
              <a:t>B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LODS</a:t>
            </a:r>
            <a:r>
              <a:rPr kumimoji="1" lang="en-US" altLang="zh-CN" sz="2400" b="1"/>
              <a:t>W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LODS</a:t>
            </a:r>
            <a:r>
              <a:rPr kumimoji="1" lang="en-US" altLang="zh-CN" sz="2400" b="1"/>
              <a:t>D</a:t>
            </a:r>
            <a:r>
              <a:rPr kumimoji="1" lang="en-US" altLang="zh-CN" sz="2400" b="1">
                <a:solidFill>
                  <a:schemeClr val="tx1"/>
                </a:solidFill>
              </a:rPr>
              <a:t>   </a:t>
            </a:r>
            <a:r>
              <a:rPr kumimoji="1" lang="zh-CN" altLang="en-US" sz="2400" b="1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>
                <a:solidFill>
                  <a:schemeClr val="tx1"/>
                </a:solidFill>
              </a:rPr>
              <a:t>386</a:t>
            </a:r>
            <a:r>
              <a:rPr kumimoji="1" lang="zh-CN" altLang="en-US" sz="2400" b="1">
                <a:solidFill>
                  <a:schemeClr val="tx1"/>
                </a:solidFill>
              </a:rPr>
              <a:t>及后）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执行操作：   字节操作：</a:t>
            </a:r>
            <a:r>
              <a:rPr kumimoji="1" lang="en-US" altLang="zh-CN" sz="2400" b="1">
                <a:solidFill>
                  <a:srgbClr val="0000FF"/>
                </a:solidFill>
              </a:rPr>
              <a:t>(AL)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((SI)),  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(AX)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((SI)),  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双字操作：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(EAX)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((SI)),  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62000" y="4656138"/>
            <a:ext cx="7761288" cy="19383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LODS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指令一般不与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REP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联用</a:t>
            </a:r>
          </a:p>
          <a:p>
            <a:pPr algn="l" eaLnBrk="0" hangingPunct="0">
              <a:defRPr/>
            </a:pP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*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源串必须在数据段中，目的串必须在附加段中，</a:t>
            </a:r>
          </a:p>
          <a:p>
            <a:pPr algn="l" eaLnBrk="0" hangingPunct="0">
              <a:defRPr/>
            </a:pP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但</a:t>
            </a:r>
            <a:r>
              <a:rPr kumimoji="1" lang="zh-CN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源串允许使用段跨越前缀来修改</a:t>
            </a:r>
            <a:r>
              <a:rPr kumimoji="1" lang="zh-CN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algn="l" eaLnBrk="0" hangingPunct="0">
              <a:defRPr/>
            </a:pP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*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不影响条件标志位</a:t>
            </a:r>
          </a:p>
          <a:p>
            <a:pPr algn="l" eaLnBrk="0" hangingPunct="0">
              <a:defRPr/>
            </a:pP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6FEE0-8DB6-42BD-A0A3-D44F36B600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8486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solidFill>
                  <a:srgbClr val="0000FF"/>
                </a:solidFill>
              </a:rPr>
              <a:t>INS </a:t>
            </a:r>
            <a:r>
              <a:rPr kumimoji="1" lang="zh-CN" altLang="en-US" sz="2800" b="1">
                <a:solidFill>
                  <a:srgbClr val="0000FF"/>
                </a:solidFill>
              </a:rPr>
              <a:t>串输入指令</a:t>
            </a:r>
            <a:r>
              <a:rPr kumimoji="1" lang="zh-CN" altLang="en-US" sz="2800" b="1"/>
              <a:t>（等于批量的</a:t>
            </a:r>
            <a:r>
              <a:rPr kumimoji="1" lang="en-US" altLang="zh-CN" sz="2800" b="1"/>
              <a:t>IN</a:t>
            </a:r>
            <a:r>
              <a:rPr kumimoji="1" lang="zh-CN" altLang="en-US" sz="2800" b="1"/>
              <a:t>）</a:t>
            </a:r>
            <a:endParaRPr kumimoji="1" lang="zh-CN" altLang="en-US" sz="2400"/>
          </a:p>
          <a:p>
            <a:pPr lvl="1" algn="just"/>
            <a:endParaRPr kumimoji="1" lang="zh-CN" altLang="en-US" sz="2400"/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INS    DST</a:t>
            </a:r>
            <a:r>
              <a:rPr kumimoji="1" lang="zh-CN" altLang="en-US" sz="2400" b="1">
                <a:solidFill>
                  <a:schemeClr val="tx1"/>
                </a:solidFill>
              </a:rPr>
              <a:t>， </a:t>
            </a:r>
            <a:r>
              <a:rPr kumimoji="1" lang="en-US" altLang="zh-CN" sz="2400" b="1">
                <a:solidFill>
                  <a:schemeClr val="tx1"/>
                </a:solidFill>
              </a:rPr>
              <a:t>DX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INS</a:t>
            </a:r>
            <a:r>
              <a:rPr kumimoji="1" lang="en-US" altLang="zh-CN" sz="2400" b="1"/>
              <a:t>B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INS</a:t>
            </a:r>
            <a:r>
              <a:rPr kumimoji="1" lang="en-US" altLang="zh-CN" sz="2400" b="1"/>
              <a:t>W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INS</a:t>
            </a:r>
            <a:r>
              <a:rPr kumimoji="1" lang="en-US" altLang="zh-CN" sz="2400" b="1"/>
              <a:t>D</a:t>
            </a:r>
            <a:r>
              <a:rPr kumimoji="1" lang="en-US" altLang="zh-CN" sz="2400" b="1">
                <a:solidFill>
                  <a:schemeClr val="tx1"/>
                </a:solidFill>
              </a:rPr>
              <a:t>   </a:t>
            </a:r>
            <a:r>
              <a:rPr kumimoji="1" lang="zh-CN" altLang="en-US" sz="2400" b="1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>
                <a:solidFill>
                  <a:schemeClr val="tx1"/>
                </a:solidFill>
              </a:rPr>
              <a:t>386</a:t>
            </a:r>
            <a:r>
              <a:rPr kumimoji="1" lang="zh-CN" altLang="en-US" sz="2400" b="1">
                <a:solidFill>
                  <a:schemeClr val="tx1"/>
                </a:solidFill>
              </a:rPr>
              <a:t>及后）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执行操作：   字节操作：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((DX)),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(DI</a:t>
            </a:r>
            <a:r>
              <a:rPr kumimoji="1" lang="zh-CN" altLang="en-US" sz="2400" b="1">
                <a:solidFill>
                  <a:srgbClr val="0000FF"/>
                </a:solidFill>
              </a:rPr>
              <a:t>＋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</a:rPr>
              <a:t>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((DX)),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</a:t>
            </a:r>
            <a:r>
              <a:rPr kumimoji="1" lang="zh-CN" altLang="en-US" sz="2400" b="1">
                <a:solidFill>
                  <a:srgbClr val="0000FF"/>
                </a:solidFill>
              </a:rPr>
              <a:t>双字操作：</a:t>
            </a:r>
            <a:r>
              <a:rPr kumimoji="1" lang="en-US" altLang="zh-CN" sz="2000" b="1">
                <a:solidFill>
                  <a:srgbClr val="0000FF"/>
                </a:solidFill>
              </a:rPr>
              <a:t>(DI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DI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2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DI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DI)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FF"/>
                </a:solidFill>
              </a:rPr>
              <a:t>((DX)),  (DI)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FF"/>
                </a:solidFill>
              </a:rPr>
              <a:t>(DI)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0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0EFD2-C5B6-49BC-ADDF-C78EFDD98D2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8486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solidFill>
                  <a:srgbClr val="0000FF"/>
                </a:solidFill>
              </a:rPr>
              <a:t>OUTS </a:t>
            </a:r>
            <a:r>
              <a:rPr kumimoji="1" lang="zh-CN" altLang="en-US" sz="2800" b="1">
                <a:solidFill>
                  <a:srgbClr val="0000FF"/>
                </a:solidFill>
              </a:rPr>
              <a:t>串输出指令</a:t>
            </a:r>
            <a:r>
              <a:rPr kumimoji="1" lang="zh-CN" altLang="en-US" sz="2800" b="1"/>
              <a:t>（等于批量的</a:t>
            </a:r>
            <a:r>
              <a:rPr kumimoji="1" lang="en-US" altLang="zh-CN" sz="2800" b="1"/>
              <a:t>OUT</a:t>
            </a:r>
            <a:r>
              <a:rPr kumimoji="1" lang="zh-CN" altLang="en-US" sz="2800" b="1"/>
              <a:t>）</a:t>
            </a:r>
          </a:p>
          <a:p>
            <a:pPr lvl="1" algn="just"/>
            <a:endParaRPr kumimoji="1" lang="zh-CN" altLang="en-US" sz="2800" b="1"/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OUTS    DX</a:t>
            </a:r>
            <a:r>
              <a:rPr kumimoji="1" lang="zh-CN" altLang="en-US" sz="2400" b="1">
                <a:solidFill>
                  <a:schemeClr val="tx1"/>
                </a:solidFill>
              </a:rPr>
              <a:t>， </a:t>
            </a:r>
            <a:r>
              <a:rPr kumimoji="1" lang="en-US" altLang="zh-CN" sz="2400" b="1">
                <a:solidFill>
                  <a:schemeClr val="tx1"/>
                </a:solidFill>
              </a:rPr>
              <a:t>SRC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OUTS</a:t>
            </a:r>
            <a:r>
              <a:rPr kumimoji="1" lang="en-US" altLang="zh-CN" sz="2400" b="1"/>
              <a:t>B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OUTS</a:t>
            </a:r>
            <a:r>
              <a:rPr kumimoji="1" lang="en-US" altLang="zh-CN" sz="2400" b="1"/>
              <a:t>W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>
                <a:solidFill>
                  <a:schemeClr val="tx1"/>
                </a:solidFill>
              </a:rPr>
              <a:t>OUTS</a:t>
            </a:r>
            <a:r>
              <a:rPr kumimoji="1" lang="en-US" altLang="zh-CN" sz="2400" b="1"/>
              <a:t>D</a:t>
            </a:r>
            <a:r>
              <a:rPr kumimoji="1" lang="en-US" altLang="zh-CN" sz="2400" b="1">
                <a:solidFill>
                  <a:schemeClr val="tx1"/>
                </a:solidFill>
              </a:rPr>
              <a:t>   </a:t>
            </a:r>
            <a:r>
              <a:rPr kumimoji="1" lang="zh-CN" altLang="en-US" sz="2400" b="1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>
                <a:solidFill>
                  <a:schemeClr val="tx1"/>
                </a:solidFill>
              </a:rPr>
              <a:t>386</a:t>
            </a:r>
            <a:r>
              <a:rPr kumimoji="1" lang="zh-CN" altLang="en-US" sz="2400" b="1">
                <a:solidFill>
                  <a:schemeClr val="tx1"/>
                </a:solidFill>
              </a:rPr>
              <a:t>及后）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执行操作：   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</a:rPr>
              <a:t>               字节操作： </a:t>
            </a:r>
            <a:r>
              <a:rPr kumimoji="1" lang="en-US" altLang="zh-CN" sz="2400" b="1">
                <a:solidFill>
                  <a:srgbClr val="0000FF"/>
                </a:solidFill>
              </a:rPr>
              <a:t>((DX)) 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 </a:t>
            </a:r>
            <a:r>
              <a:rPr kumimoji="1" lang="en-US" altLang="zh-CN" sz="2400" b="1">
                <a:solidFill>
                  <a:srgbClr val="0000FF"/>
                </a:solidFill>
              </a:rPr>
              <a:t>(SI),  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字操作： </a:t>
            </a:r>
            <a:r>
              <a:rPr kumimoji="1" lang="en-US" altLang="zh-CN" sz="2400" b="1">
                <a:solidFill>
                  <a:srgbClr val="0000FF"/>
                </a:solidFill>
              </a:rPr>
              <a:t>((DX)) 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</a:t>
            </a:r>
            <a:r>
              <a:rPr kumimoji="1" lang="zh-CN" altLang="en-US" sz="2400" b="1">
                <a:solidFill>
                  <a:srgbClr val="0000FF"/>
                </a:solidFill>
              </a:rPr>
              <a:t>＋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</a:rPr>
              <a:t>SI),  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(SI)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</a:t>
            </a:r>
            <a:r>
              <a:rPr kumimoji="1" lang="zh-CN" altLang="en-US" sz="2400" b="1">
                <a:solidFill>
                  <a:srgbClr val="0000FF"/>
                </a:solidFill>
              </a:rPr>
              <a:t>双字操作： </a:t>
            </a:r>
            <a:r>
              <a:rPr kumimoji="1" lang="en-US" altLang="zh-CN" sz="2000" b="1">
                <a:solidFill>
                  <a:srgbClr val="0000FF"/>
                </a:solidFill>
              </a:rPr>
              <a:t>((DX)) 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FF"/>
                </a:solidFill>
              </a:rPr>
              <a:t>(SI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SI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2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SI</a:t>
            </a:r>
            <a:r>
              <a:rPr kumimoji="1" lang="zh-CN" altLang="en-US" sz="2000" b="1">
                <a:solidFill>
                  <a:srgbClr val="0000FF"/>
                </a:solidFill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SI),  (SI)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000" b="1">
                <a:solidFill>
                  <a:srgbClr val="0000FF"/>
                </a:solidFill>
              </a:rPr>
              <a:t>(SI)</a:t>
            </a:r>
            <a:r>
              <a:rPr kumimoji="1" lang="en-US" altLang="zh-CN" sz="20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0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5BE5C-F02F-4413-89E0-02BEEEB5DFF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685800"/>
            <a:ext cx="84582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1" dirty="0">
                <a:solidFill>
                  <a:srgbClr val="0000FF"/>
                </a:solidFill>
              </a:rPr>
              <a:t>与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REPE/REPZ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和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REPNE/REPNZ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配</a:t>
            </a:r>
            <a:br>
              <a:rPr kumimoji="1" lang="en-US" altLang="zh-CN" sz="2800" b="1" dirty="0">
                <a:solidFill>
                  <a:srgbClr val="0000FF"/>
                </a:solidFill>
              </a:rPr>
            </a:br>
            <a:r>
              <a:rPr kumimoji="1" lang="zh-CN" altLang="en-US" sz="2800" b="1" dirty="0">
                <a:solidFill>
                  <a:srgbClr val="0000FF"/>
                </a:solidFill>
              </a:rPr>
              <a:t>合工作的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CMPS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和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SCAS</a:t>
            </a:r>
          </a:p>
          <a:p>
            <a:pPr algn="just" eaLnBrk="0" hangingPunct="0"/>
            <a:endParaRPr kumimoji="1" lang="en-US" altLang="zh-CN" sz="2800" b="1" dirty="0">
              <a:solidFill>
                <a:srgbClr val="0000FF"/>
              </a:solidFill>
            </a:endParaRP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 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REPE/REPZ (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REPNE/REPNZ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)  CMPS (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SCAS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</a:t>
            </a: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 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执行操作：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(1)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如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(CX)=0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或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ZF=0 (</a:t>
            </a:r>
            <a:r>
              <a:rPr kumimoji="1" lang="en-US" altLang="zh-CN" sz="2800" b="1">
                <a:solidFill>
                  <a:schemeClr val="tx2">
                    <a:lumMod val="40000"/>
                    <a:lumOff val="60000"/>
                  </a:schemeClr>
                </a:solidFill>
              </a:rPr>
              <a:t>ZF=1</a:t>
            </a:r>
            <a:r>
              <a:rPr kumimoji="1" lang="en-US" altLang="zh-CN" sz="2800" b="1">
                <a:solidFill>
                  <a:srgbClr val="0000FF"/>
                </a:solidFill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则退出，</a:t>
            </a:r>
          </a:p>
          <a:p>
            <a:pPr algn="just" eaLnBrk="0" hangingPunct="0"/>
            <a:r>
              <a:rPr kumimoji="1" lang="zh-CN" altLang="en-US" sz="2800" b="1" dirty="0">
                <a:solidFill>
                  <a:srgbClr val="0000FF"/>
                </a:solidFill>
              </a:rPr>
              <a:t>                               否则转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(2)</a:t>
            </a: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                      (2) (CX)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(CX)-1</a:t>
            </a: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                      (3)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执行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CMPS / </a:t>
            </a:r>
            <a:r>
              <a:rPr kumimoji="1"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SCAS</a:t>
            </a:r>
          </a:p>
          <a:p>
            <a:pPr algn="just" eaLnBrk="0" hangingPunct="0"/>
            <a:r>
              <a:rPr kumimoji="1" lang="en-US" altLang="zh-CN" sz="2800" b="1" dirty="0">
                <a:solidFill>
                  <a:srgbClr val="0000FF"/>
                </a:solidFill>
              </a:rPr>
              <a:t>                         (4) (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移动串指针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，重复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(1) ~ (3)</a:t>
            </a:r>
          </a:p>
          <a:p>
            <a:pPr algn="just" eaLnBrk="0" hangingPunct="0"/>
            <a:endParaRPr kumimoji="1" lang="en-US" altLang="zh-CN" sz="2000" dirty="0">
              <a:solidFill>
                <a:schemeClr val="tx1"/>
              </a:solidFill>
              <a:sym typeface="Webdings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EE9B3-3AD6-4649-B549-5B872C3BD27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6200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 dirty="0">
                <a:solidFill>
                  <a:srgbClr val="0000FF"/>
                </a:solidFill>
              </a:rPr>
              <a:t>CMPS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串比较指令</a:t>
            </a:r>
            <a:endParaRPr kumimoji="1" lang="zh-CN" altLang="en-US" sz="2800" b="1" dirty="0">
              <a:solidFill>
                <a:schemeClr val="tx1"/>
              </a:solidFill>
            </a:endParaRPr>
          </a:p>
          <a:p>
            <a:pPr algn="just"/>
            <a:r>
              <a:rPr kumimoji="1" lang="zh-CN" altLang="en-US" sz="2400" dirty="0">
                <a:solidFill>
                  <a:schemeClr val="tx1"/>
                </a:solidFill>
              </a:rPr>
              <a:t>      </a:t>
            </a:r>
          </a:p>
          <a:p>
            <a:pPr algn="just"/>
            <a:r>
              <a:rPr kumimoji="1" lang="zh-CN" altLang="en-US" sz="2400" dirty="0">
                <a:solidFill>
                  <a:schemeClr val="tx1"/>
                </a:solidFill>
              </a:rPr>
              <a:t>     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CMPS  SRC, DST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CMPS</a:t>
            </a:r>
            <a:r>
              <a:rPr kumimoji="1" lang="en-US" altLang="zh-CN" sz="2400" b="1" dirty="0"/>
              <a:t>B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（字节）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CMPS</a:t>
            </a:r>
            <a:r>
              <a:rPr kumimoji="1" lang="en-US" altLang="zh-CN" sz="2400" b="1" dirty="0"/>
              <a:t>W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（字）</a:t>
            </a:r>
          </a:p>
          <a:p>
            <a:pPr lvl="1" algn="just"/>
            <a:r>
              <a:rPr kumimoji="1" lang="en-US" altLang="zh-CN" sz="2400" b="1" dirty="0">
                <a:solidFill>
                  <a:schemeClr val="tx1"/>
                </a:solidFill>
              </a:rPr>
              <a:t>CMPS</a:t>
            </a:r>
            <a:r>
              <a:rPr kumimoji="1" lang="en-US" altLang="zh-CN" sz="2400" b="1" dirty="0"/>
              <a:t>D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386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及后）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</a:rPr>
              <a:t>      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</a:rPr>
              <a:t>      执行操作：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</a:rPr>
              <a:t>         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(1) ((SI)) - ((DI))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根据比较结果设置条件标志位：相等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ZF=1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                                                  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不等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ZF=0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(2)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字节操作：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1,  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</a:rPr>
              <a:t>                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(SI)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2,  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(DI)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2</a:t>
            </a:r>
          </a:p>
          <a:p>
            <a:pPr algn="just"/>
            <a:endParaRPr kumimoji="1" lang="en-US" altLang="zh-CN" sz="2800" b="1" dirty="0">
              <a:solidFill>
                <a:srgbClr val="0000FF"/>
              </a:solidFill>
              <a:sym typeface="Monotype Sorts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D4E11-48DD-4EEA-91E3-7FFF359752F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55675" y="868363"/>
            <a:ext cx="6988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例</a:t>
            </a:r>
            <a:r>
              <a:rPr kumimoji="1" lang="en-US" altLang="zh-CN" sz="2400" b="1">
                <a:solidFill>
                  <a:schemeClr val="tx1"/>
                </a:solidFill>
              </a:rPr>
              <a:t>3.61 </a:t>
            </a:r>
            <a:r>
              <a:rPr kumimoji="1" lang="zh-CN" altLang="en-US" sz="2400" b="1">
                <a:solidFill>
                  <a:schemeClr val="tx1"/>
                </a:solidFill>
              </a:rPr>
              <a:t>比较两个字符串，找出它们不相匹配的位置</a:t>
            </a:r>
            <a:endParaRPr kumimoji="1" lang="zh-CN" altLang="en-US" sz="2400">
              <a:solidFill>
                <a:schemeClr val="tx1"/>
              </a:solidFill>
            </a:endParaRPr>
          </a:p>
          <a:p>
            <a:pPr lvl="2" algn="l" eaLnBrk="0" hangingPunct="0"/>
            <a:r>
              <a:rPr kumimoji="1" lang="zh-CN" altLang="en-US" sz="2400" b="1" i="1">
                <a:solidFill>
                  <a:schemeClr val="tx1"/>
                </a:solidFill>
              </a:rPr>
              <a:t>            </a:t>
            </a:r>
            <a:r>
              <a:rPr kumimoji="1" lang="en-US" altLang="zh-CN" sz="2400" b="1" i="1">
                <a:solidFill>
                  <a:schemeClr val="tx1"/>
                </a:solidFill>
              </a:rPr>
              <a:t>lea  si, mess1</a:t>
            </a:r>
          </a:p>
          <a:p>
            <a:pPr lvl="4" algn="l" eaLnBrk="0" hangingPunct="0"/>
            <a:r>
              <a:rPr kumimoji="1" lang="en-US" altLang="zh-CN" sz="2400" b="1" i="1">
                <a:solidFill>
                  <a:schemeClr val="tx1"/>
                </a:solidFill>
              </a:rPr>
              <a:t>lea  </a:t>
            </a:r>
            <a:r>
              <a:rPr kumimoji="1" lang="en-US" altLang="zh-CN" sz="2400" b="1" i="1">
                <a:solidFill>
                  <a:srgbClr val="7030A0"/>
                </a:solidFill>
              </a:rPr>
              <a:t>di</a:t>
            </a:r>
            <a:r>
              <a:rPr kumimoji="1" lang="en-US" altLang="zh-CN" sz="2400" b="1" i="1">
                <a:solidFill>
                  <a:schemeClr val="tx1"/>
                </a:solidFill>
              </a:rPr>
              <a:t>, mess2</a:t>
            </a:r>
          </a:p>
          <a:p>
            <a:pPr lvl="4" algn="l" eaLnBrk="0" hangingPunct="0"/>
            <a:r>
              <a:rPr kumimoji="1" lang="en-US" altLang="zh-CN" sz="2400" b="1" i="1">
                <a:solidFill>
                  <a:schemeClr val="tx1"/>
                </a:solidFill>
              </a:rPr>
              <a:t>mov  cx, 8</a:t>
            </a:r>
          </a:p>
          <a:p>
            <a:pPr lvl="4" algn="l" eaLnBrk="0" hangingPunct="0"/>
            <a:r>
              <a:rPr kumimoji="1" lang="en-US" altLang="zh-CN" sz="2400" b="1" i="1">
                <a:solidFill>
                  <a:schemeClr val="tx1"/>
                </a:solidFill>
              </a:rPr>
              <a:t>cld</a:t>
            </a:r>
          </a:p>
          <a:p>
            <a:pPr lvl="4" algn="l" eaLnBrk="0" hangingPunct="0"/>
            <a:r>
              <a:rPr kumimoji="1" lang="en-US" altLang="zh-CN" sz="2400" b="1" i="1">
                <a:solidFill>
                  <a:schemeClr val="tx1"/>
                </a:solidFill>
              </a:rPr>
              <a:t>repe  cmpsb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3962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endParaRPr kumimoji="1" lang="zh-CN" altLang="zh-CN" sz="2400">
              <a:solidFill>
                <a:schemeClr val="tx1"/>
              </a:solidFill>
            </a:endParaRPr>
          </a:p>
        </p:txBody>
      </p:sp>
      <p:grpSp>
        <p:nvGrpSpPr>
          <p:cNvPr id="28676" name="Group 83"/>
          <p:cNvGrpSpPr>
            <a:grpSpLocks/>
          </p:cNvGrpSpPr>
          <p:nvPr/>
        </p:nvGrpSpPr>
        <p:grpSpPr bwMode="auto">
          <a:xfrm>
            <a:off x="1976438" y="3357563"/>
            <a:ext cx="4325937" cy="3038475"/>
            <a:chOff x="919" y="2115"/>
            <a:chExt cx="2725" cy="1914"/>
          </a:xfrm>
        </p:grpSpPr>
        <p:sp>
          <p:nvSpPr>
            <p:cNvPr id="28679" name="Rectangle 36"/>
            <p:cNvSpPr>
              <a:spLocks noChangeArrowheads="1"/>
            </p:cNvSpPr>
            <p:nvPr/>
          </p:nvSpPr>
          <p:spPr bwMode="auto">
            <a:xfrm>
              <a:off x="1580" y="2349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Rectangle 37"/>
            <p:cNvSpPr>
              <a:spLocks noChangeArrowheads="1"/>
            </p:cNvSpPr>
            <p:nvPr/>
          </p:nvSpPr>
          <p:spPr bwMode="auto">
            <a:xfrm>
              <a:off x="1580" y="2541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Rectangle 38"/>
            <p:cNvSpPr>
              <a:spLocks noChangeArrowheads="1"/>
            </p:cNvSpPr>
            <p:nvPr/>
          </p:nvSpPr>
          <p:spPr bwMode="auto">
            <a:xfrm>
              <a:off x="1580" y="2733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Rectangle 39"/>
            <p:cNvSpPr>
              <a:spLocks noChangeArrowheads="1"/>
            </p:cNvSpPr>
            <p:nvPr/>
          </p:nvSpPr>
          <p:spPr bwMode="auto">
            <a:xfrm>
              <a:off x="1580" y="2925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Rectangle 40"/>
            <p:cNvSpPr>
              <a:spLocks noChangeArrowheads="1"/>
            </p:cNvSpPr>
            <p:nvPr/>
          </p:nvSpPr>
          <p:spPr bwMode="auto">
            <a:xfrm>
              <a:off x="1580" y="3117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Rectangle 41"/>
            <p:cNvSpPr>
              <a:spLocks noChangeArrowheads="1"/>
            </p:cNvSpPr>
            <p:nvPr/>
          </p:nvSpPr>
          <p:spPr bwMode="auto">
            <a:xfrm>
              <a:off x="1580" y="3309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5" name="Rectangle 42"/>
            <p:cNvSpPr>
              <a:spLocks noChangeArrowheads="1"/>
            </p:cNvSpPr>
            <p:nvPr/>
          </p:nvSpPr>
          <p:spPr bwMode="auto">
            <a:xfrm>
              <a:off x="1580" y="3501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43"/>
            <p:cNvSpPr>
              <a:spLocks noChangeShapeType="1"/>
            </p:cNvSpPr>
            <p:nvPr/>
          </p:nvSpPr>
          <p:spPr bwMode="auto">
            <a:xfrm flipV="1">
              <a:off x="1580" y="220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Line 44"/>
            <p:cNvSpPr>
              <a:spLocks noChangeShapeType="1"/>
            </p:cNvSpPr>
            <p:nvPr/>
          </p:nvSpPr>
          <p:spPr bwMode="auto">
            <a:xfrm flipV="1">
              <a:off x="2156" y="21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Text Box 45"/>
            <p:cNvSpPr txBox="1">
              <a:spLocks noChangeArrowheads="1"/>
            </p:cNvSpPr>
            <p:nvPr/>
          </p:nvSpPr>
          <p:spPr bwMode="auto">
            <a:xfrm>
              <a:off x="1821" y="211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8689" name="Text Box 46"/>
            <p:cNvSpPr txBox="1">
              <a:spLocks noChangeArrowheads="1"/>
            </p:cNvSpPr>
            <p:nvPr/>
          </p:nvSpPr>
          <p:spPr bwMode="auto">
            <a:xfrm>
              <a:off x="1772" y="230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8690" name="Text Box 47"/>
            <p:cNvSpPr txBox="1">
              <a:spLocks noChangeArrowheads="1"/>
            </p:cNvSpPr>
            <p:nvPr/>
          </p:nvSpPr>
          <p:spPr bwMode="auto">
            <a:xfrm>
              <a:off x="1772" y="249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691" name="Text Box 48"/>
            <p:cNvSpPr txBox="1">
              <a:spLocks noChangeArrowheads="1"/>
            </p:cNvSpPr>
            <p:nvPr/>
          </p:nvSpPr>
          <p:spPr bwMode="auto">
            <a:xfrm>
              <a:off x="1767" y="26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8692" name="Text Box 49"/>
            <p:cNvSpPr txBox="1">
              <a:spLocks noChangeArrowheads="1"/>
            </p:cNvSpPr>
            <p:nvPr/>
          </p:nvSpPr>
          <p:spPr bwMode="auto">
            <a:xfrm>
              <a:off x="1781" y="28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693" name="Text Box 50"/>
            <p:cNvSpPr txBox="1">
              <a:spLocks noChangeArrowheads="1"/>
            </p:cNvSpPr>
            <p:nvPr/>
          </p:nvSpPr>
          <p:spPr bwMode="auto">
            <a:xfrm>
              <a:off x="1764" y="307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</a:rPr>
                <a:t>O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8694" name="Text Box 51"/>
            <p:cNvSpPr txBox="1">
              <a:spLocks noChangeArrowheads="1"/>
            </p:cNvSpPr>
            <p:nvPr/>
          </p:nvSpPr>
          <p:spPr bwMode="auto">
            <a:xfrm>
              <a:off x="1767" y="32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8695" name="Rectangle 52"/>
            <p:cNvSpPr>
              <a:spLocks noChangeArrowheads="1"/>
            </p:cNvSpPr>
            <p:nvPr/>
          </p:nvSpPr>
          <p:spPr bwMode="auto">
            <a:xfrm>
              <a:off x="1580" y="3693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Text Box 53"/>
            <p:cNvSpPr txBox="1">
              <a:spLocks noChangeArrowheads="1"/>
            </p:cNvSpPr>
            <p:nvPr/>
          </p:nvSpPr>
          <p:spPr bwMode="auto">
            <a:xfrm>
              <a:off x="1767" y="3459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697" name="Line 54"/>
            <p:cNvSpPr>
              <a:spLocks noChangeShapeType="1"/>
            </p:cNvSpPr>
            <p:nvPr/>
          </p:nvSpPr>
          <p:spPr bwMode="auto">
            <a:xfrm>
              <a:off x="1580" y="388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8" name="Line 55"/>
            <p:cNvSpPr>
              <a:spLocks noChangeShapeType="1"/>
            </p:cNvSpPr>
            <p:nvPr/>
          </p:nvSpPr>
          <p:spPr bwMode="auto">
            <a:xfrm>
              <a:off x="2156" y="387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9" name="Text Box 56"/>
            <p:cNvSpPr txBox="1">
              <a:spLocks noChangeArrowheads="1"/>
            </p:cNvSpPr>
            <p:nvPr/>
          </p:nvSpPr>
          <p:spPr bwMode="auto">
            <a:xfrm>
              <a:off x="919" y="3266"/>
              <a:ext cx="6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3300"/>
                  </a:solidFill>
                </a:rPr>
                <a:t>(SI)  </a:t>
              </a:r>
              <a:r>
                <a:rPr kumimoji="1" lang="en-US" altLang="zh-CN" sz="2000" b="1" dirty="0">
                  <a:solidFill>
                    <a:srgbClr val="FF3300"/>
                  </a:solidFill>
                  <a:sym typeface="Symbol" pitchFamily="18" charset="2"/>
                </a:rPr>
                <a:t></a:t>
              </a:r>
              <a:endParaRPr kumimoji="1"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8700" name="Rectangle 59"/>
            <p:cNvSpPr>
              <a:spLocks noChangeArrowheads="1"/>
            </p:cNvSpPr>
            <p:nvPr/>
          </p:nvSpPr>
          <p:spPr bwMode="auto">
            <a:xfrm>
              <a:off x="3068" y="2349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1" name="Rectangle 60"/>
            <p:cNvSpPr>
              <a:spLocks noChangeArrowheads="1"/>
            </p:cNvSpPr>
            <p:nvPr/>
          </p:nvSpPr>
          <p:spPr bwMode="auto">
            <a:xfrm>
              <a:off x="3068" y="2541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Rectangle 61"/>
            <p:cNvSpPr>
              <a:spLocks noChangeArrowheads="1"/>
            </p:cNvSpPr>
            <p:nvPr/>
          </p:nvSpPr>
          <p:spPr bwMode="auto">
            <a:xfrm>
              <a:off x="3068" y="2733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Rectangle 62"/>
            <p:cNvSpPr>
              <a:spLocks noChangeArrowheads="1"/>
            </p:cNvSpPr>
            <p:nvPr/>
          </p:nvSpPr>
          <p:spPr bwMode="auto">
            <a:xfrm>
              <a:off x="3068" y="2925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4" name="Rectangle 63"/>
            <p:cNvSpPr>
              <a:spLocks noChangeArrowheads="1"/>
            </p:cNvSpPr>
            <p:nvPr/>
          </p:nvSpPr>
          <p:spPr bwMode="auto">
            <a:xfrm>
              <a:off x="3068" y="3117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Rectangle 64"/>
            <p:cNvSpPr>
              <a:spLocks noChangeArrowheads="1"/>
            </p:cNvSpPr>
            <p:nvPr/>
          </p:nvSpPr>
          <p:spPr bwMode="auto">
            <a:xfrm>
              <a:off x="3068" y="3309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6" name="Rectangle 65"/>
            <p:cNvSpPr>
              <a:spLocks noChangeArrowheads="1"/>
            </p:cNvSpPr>
            <p:nvPr/>
          </p:nvSpPr>
          <p:spPr bwMode="auto">
            <a:xfrm>
              <a:off x="3068" y="3501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7" name="Line 66"/>
            <p:cNvSpPr>
              <a:spLocks noChangeShapeType="1"/>
            </p:cNvSpPr>
            <p:nvPr/>
          </p:nvSpPr>
          <p:spPr bwMode="auto">
            <a:xfrm flipV="1">
              <a:off x="3068" y="220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8" name="Line 67"/>
            <p:cNvSpPr>
              <a:spLocks noChangeShapeType="1"/>
            </p:cNvSpPr>
            <p:nvPr/>
          </p:nvSpPr>
          <p:spPr bwMode="auto">
            <a:xfrm flipV="1">
              <a:off x="3644" y="220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Text Box 68"/>
            <p:cNvSpPr txBox="1">
              <a:spLocks noChangeArrowheads="1"/>
            </p:cNvSpPr>
            <p:nvPr/>
          </p:nvSpPr>
          <p:spPr bwMode="auto">
            <a:xfrm>
              <a:off x="3309" y="211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8710" name="Text Box 69"/>
            <p:cNvSpPr txBox="1">
              <a:spLocks noChangeArrowheads="1"/>
            </p:cNvSpPr>
            <p:nvPr/>
          </p:nvSpPr>
          <p:spPr bwMode="auto">
            <a:xfrm>
              <a:off x="3260" y="230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8711" name="Text Box 70"/>
            <p:cNvSpPr txBox="1">
              <a:spLocks noChangeArrowheads="1"/>
            </p:cNvSpPr>
            <p:nvPr/>
          </p:nvSpPr>
          <p:spPr bwMode="auto">
            <a:xfrm>
              <a:off x="3260" y="249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712" name="Text Box 71"/>
            <p:cNvSpPr txBox="1">
              <a:spLocks noChangeArrowheads="1"/>
            </p:cNvSpPr>
            <p:nvPr/>
          </p:nvSpPr>
          <p:spPr bwMode="auto">
            <a:xfrm>
              <a:off x="3255" y="26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8713" name="Text Box 72"/>
            <p:cNvSpPr txBox="1">
              <a:spLocks noChangeArrowheads="1"/>
            </p:cNvSpPr>
            <p:nvPr/>
          </p:nvSpPr>
          <p:spPr bwMode="auto">
            <a:xfrm>
              <a:off x="3268" y="28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8714" name="Text Box 73"/>
            <p:cNvSpPr txBox="1">
              <a:spLocks noChangeArrowheads="1"/>
            </p:cNvSpPr>
            <p:nvPr/>
          </p:nvSpPr>
          <p:spPr bwMode="auto">
            <a:xfrm>
              <a:off x="3282" y="307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</a:rPr>
                <a:t>I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8715" name="Text Box 74"/>
            <p:cNvSpPr txBox="1">
              <a:spLocks noChangeArrowheads="1"/>
            </p:cNvSpPr>
            <p:nvPr/>
          </p:nvSpPr>
          <p:spPr bwMode="auto">
            <a:xfrm>
              <a:off x="3255" y="32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8716" name="Rectangle 75"/>
            <p:cNvSpPr>
              <a:spLocks noChangeArrowheads="1"/>
            </p:cNvSpPr>
            <p:nvPr/>
          </p:nvSpPr>
          <p:spPr bwMode="auto">
            <a:xfrm>
              <a:off x="3068" y="3693"/>
              <a:ext cx="576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7" name="Text Box 76"/>
            <p:cNvSpPr txBox="1">
              <a:spLocks noChangeArrowheads="1"/>
            </p:cNvSpPr>
            <p:nvPr/>
          </p:nvSpPr>
          <p:spPr bwMode="auto">
            <a:xfrm>
              <a:off x="3313" y="345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8718" name="Line 77"/>
            <p:cNvSpPr>
              <a:spLocks noChangeShapeType="1"/>
            </p:cNvSpPr>
            <p:nvPr/>
          </p:nvSpPr>
          <p:spPr bwMode="auto">
            <a:xfrm>
              <a:off x="3068" y="388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9" name="Line 78"/>
            <p:cNvSpPr>
              <a:spLocks noChangeShapeType="1"/>
            </p:cNvSpPr>
            <p:nvPr/>
          </p:nvSpPr>
          <p:spPr bwMode="auto">
            <a:xfrm>
              <a:off x="3644" y="3885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0" name="Text Box 79"/>
            <p:cNvSpPr txBox="1">
              <a:spLocks noChangeArrowheads="1"/>
            </p:cNvSpPr>
            <p:nvPr/>
          </p:nvSpPr>
          <p:spPr bwMode="auto">
            <a:xfrm>
              <a:off x="2423" y="3266"/>
              <a:ext cx="6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3300"/>
                  </a:solidFill>
                </a:rPr>
                <a:t>(DI)  </a:t>
              </a:r>
              <a:r>
                <a:rPr kumimoji="1" lang="en-US" altLang="zh-CN" sz="2000" b="1" dirty="0">
                  <a:solidFill>
                    <a:srgbClr val="FF3300"/>
                  </a:solidFill>
                  <a:sym typeface="Symbol" pitchFamily="18" charset="2"/>
                </a:rPr>
                <a:t></a:t>
              </a:r>
              <a:endParaRPr kumimoji="1"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28721" name="Text Box 80"/>
            <p:cNvSpPr txBox="1">
              <a:spLocks noChangeArrowheads="1"/>
            </p:cNvSpPr>
            <p:nvPr/>
          </p:nvSpPr>
          <p:spPr bwMode="auto">
            <a:xfrm>
              <a:off x="1795" y="367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8722" name="Text Box 81"/>
            <p:cNvSpPr txBox="1">
              <a:spLocks noChangeArrowheads="1"/>
            </p:cNvSpPr>
            <p:nvPr/>
          </p:nvSpPr>
          <p:spPr bwMode="auto">
            <a:xfrm>
              <a:off x="3243" y="347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723" name="Text Box 82"/>
            <p:cNvSpPr txBox="1">
              <a:spLocks noChangeArrowheads="1"/>
            </p:cNvSpPr>
            <p:nvPr/>
          </p:nvSpPr>
          <p:spPr bwMode="auto">
            <a:xfrm>
              <a:off x="3271" y="369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28677" name="矩形 49"/>
          <p:cNvSpPr>
            <a:spLocks noChangeArrowheads="1"/>
          </p:cNvSpPr>
          <p:nvPr/>
        </p:nvSpPr>
        <p:spPr bwMode="auto">
          <a:xfrm>
            <a:off x="5143500" y="2357438"/>
            <a:ext cx="385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b="1">
                <a:solidFill>
                  <a:srgbClr val="7030A0"/>
                </a:solidFill>
              </a:rPr>
              <a:t>(SI) (DI)</a:t>
            </a:r>
            <a:r>
              <a:rPr kumimoji="1" lang="zh-CN" altLang="en-US" b="1">
                <a:solidFill>
                  <a:srgbClr val="7030A0"/>
                </a:solidFill>
              </a:rPr>
              <a:t>： 不同字符的下一个地址</a:t>
            </a:r>
          </a:p>
          <a:p>
            <a:pPr algn="l" eaLnBrk="0" hangingPunct="0"/>
            <a:r>
              <a:rPr kumimoji="1" lang="en-US" altLang="zh-CN" b="1">
                <a:solidFill>
                  <a:srgbClr val="7030A0"/>
                </a:solidFill>
              </a:rPr>
              <a:t>(CX)</a:t>
            </a:r>
            <a:r>
              <a:rPr kumimoji="1" lang="zh-CN" altLang="en-US" b="1">
                <a:solidFill>
                  <a:srgbClr val="7030A0"/>
                </a:solidFill>
              </a:rPr>
              <a:t>：       剩下还未比较的字符个数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33355-BD6D-49B8-BB8C-6DFE0036AD4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14400" y="427038"/>
            <a:ext cx="64135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en-US" altLang="zh-CN" sz="2800" b="1">
                <a:solidFill>
                  <a:srgbClr val="0000FF"/>
                </a:solidFill>
              </a:rPr>
              <a:t>SCAS</a:t>
            </a:r>
            <a:r>
              <a:rPr kumimoji="1" lang="zh-CN" altLang="en-US" sz="2800" b="1">
                <a:solidFill>
                  <a:srgbClr val="0000FF"/>
                </a:solidFill>
              </a:rPr>
              <a:t>串扫描指令</a:t>
            </a:r>
            <a:endParaRPr kumimoji="1" lang="zh-CN" altLang="en-US" sz="2400">
              <a:solidFill>
                <a:srgbClr val="0000FF"/>
              </a:solidFill>
            </a:endParaRPr>
          </a:p>
          <a:p>
            <a:pPr lvl="1" algn="l" eaLnBrk="0" hangingPunct="0"/>
            <a:endParaRPr kumimoji="1" lang="zh-CN" altLang="en-US" sz="2400" b="1">
              <a:solidFill>
                <a:srgbClr val="0000FF"/>
              </a:solidFill>
            </a:endParaRPr>
          </a:p>
          <a:p>
            <a:pPr lvl="1" algn="l" eaLnBrk="0" hangingPunct="0"/>
            <a:r>
              <a:rPr kumimoji="1" lang="en-US" altLang="zh-CN" sz="2400" b="1">
                <a:solidFill>
                  <a:schemeClr val="tx1"/>
                </a:solidFill>
              </a:rPr>
              <a:t>SCAS  DST</a:t>
            </a:r>
          </a:p>
          <a:p>
            <a:pPr lvl="1" algn="l" eaLnBrk="0" hangingPunct="0"/>
            <a:r>
              <a:rPr kumimoji="1" lang="en-US" altLang="zh-CN" sz="2400" b="1">
                <a:solidFill>
                  <a:schemeClr val="tx1"/>
                </a:solidFill>
              </a:rPr>
              <a:t>SCAS</a:t>
            </a:r>
            <a:r>
              <a:rPr kumimoji="1" lang="en-US" altLang="zh-CN" sz="2400" b="1"/>
              <a:t>B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（字节）</a:t>
            </a:r>
          </a:p>
          <a:p>
            <a:pPr lvl="1" algn="l" eaLnBrk="0" hangingPunct="0"/>
            <a:r>
              <a:rPr kumimoji="1" lang="en-US" altLang="zh-CN" sz="2400" b="1">
                <a:solidFill>
                  <a:schemeClr val="tx1"/>
                </a:solidFill>
              </a:rPr>
              <a:t>SCAS</a:t>
            </a:r>
            <a:r>
              <a:rPr kumimoji="1" lang="en-US" altLang="zh-CN" sz="2400" b="1"/>
              <a:t>W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（字）</a:t>
            </a:r>
          </a:p>
          <a:p>
            <a:pPr lvl="1" algn="l" eaLnBrk="0" hangingPunct="0"/>
            <a:r>
              <a:rPr kumimoji="1" lang="en-US" altLang="zh-CN" sz="2400" b="1">
                <a:solidFill>
                  <a:schemeClr val="tx1"/>
                </a:solidFill>
              </a:rPr>
              <a:t>SCAS</a:t>
            </a:r>
            <a:r>
              <a:rPr kumimoji="1" lang="en-US" altLang="zh-CN" sz="2400" b="1"/>
              <a:t>D</a:t>
            </a:r>
            <a:r>
              <a:rPr kumimoji="1" lang="en-US" altLang="zh-CN" sz="2400" b="1">
                <a:solidFill>
                  <a:schemeClr val="tx1"/>
                </a:solidFill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</a:rPr>
              <a:t>（双字，</a:t>
            </a:r>
            <a:r>
              <a:rPr kumimoji="1" lang="en-US" altLang="zh-CN" sz="2400" b="1">
                <a:solidFill>
                  <a:schemeClr val="tx1"/>
                </a:solidFill>
              </a:rPr>
              <a:t>386</a:t>
            </a:r>
            <a:r>
              <a:rPr kumimoji="1" lang="zh-CN" altLang="en-US" sz="2400" b="1">
                <a:solidFill>
                  <a:schemeClr val="tx1"/>
                </a:solidFill>
              </a:rPr>
              <a:t>及后）</a:t>
            </a:r>
          </a:p>
          <a:p>
            <a:pPr lvl="1" algn="l" eaLnBrk="0" hangingPunct="0"/>
            <a:endParaRPr kumimoji="1" lang="zh-CN" altLang="en-US" sz="2400" b="1">
              <a:solidFill>
                <a:schemeClr val="tx1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      执行操作：   </a:t>
            </a: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            字节操作：</a:t>
            </a:r>
            <a:r>
              <a:rPr kumimoji="1" lang="en-US" altLang="zh-CN" sz="2400" b="1">
                <a:solidFill>
                  <a:srgbClr val="0000FF"/>
                </a:solidFill>
              </a:rPr>
              <a:t>(AL) - ((DI)),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</a:p>
          <a:p>
            <a:pPr algn="l" eaLnBrk="0" hangingPunct="0"/>
            <a:r>
              <a:rPr kumimoji="1" lang="en-US" altLang="zh-CN" sz="2400" b="1">
                <a:solidFill>
                  <a:srgbClr val="0000FF"/>
                </a:solidFill>
              </a:rPr>
              <a:t>            </a:t>
            </a:r>
            <a:r>
              <a:rPr kumimoji="1" lang="zh-CN" altLang="en-US" sz="2400" b="1">
                <a:solidFill>
                  <a:srgbClr val="0000FF"/>
                </a:solidFill>
              </a:rPr>
              <a:t>字操作：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(AX) - ((DI)),  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</a:rPr>
              <a:t>(DI)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±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48D83-5E28-4B1E-BFF8-A01A8063207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772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例</a:t>
            </a:r>
            <a:r>
              <a:rPr kumimoji="1" lang="en-US" altLang="zh-CN" sz="2400" b="1">
                <a:solidFill>
                  <a:schemeClr val="tx1"/>
                </a:solidFill>
              </a:rPr>
              <a:t>3.60 </a:t>
            </a:r>
            <a:r>
              <a:rPr kumimoji="1" lang="zh-CN" altLang="en-US" sz="2400" b="1">
                <a:solidFill>
                  <a:schemeClr val="tx1"/>
                </a:solidFill>
              </a:rPr>
              <a:t>从一个字符串中查找一个指定的字符</a:t>
            </a:r>
            <a:endParaRPr kumimoji="1" lang="zh-CN" altLang="en-US" sz="2400">
              <a:solidFill>
                <a:schemeClr val="tx1"/>
              </a:solidFill>
            </a:endParaRPr>
          </a:p>
          <a:p>
            <a:pPr lvl="4" algn="just"/>
            <a:endParaRPr kumimoji="1" lang="zh-CN" altLang="en-US" sz="2400" b="1" i="1">
              <a:solidFill>
                <a:schemeClr val="tx1"/>
              </a:solidFill>
            </a:endParaRPr>
          </a:p>
          <a:p>
            <a:pPr lvl="1" algn="just"/>
            <a:r>
              <a:rPr kumimoji="1" lang="en-US" altLang="zh-CN" sz="2400" b="1" i="1">
                <a:solidFill>
                  <a:schemeClr val="tx1"/>
                </a:solidFill>
              </a:rPr>
              <a:t>mess  db  ‘COMPUTER’</a:t>
            </a:r>
          </a:p>
          <a:p>
            <a:pPr lvl="2" algn="just"/>
            <a:endParaRPr kumimoji="1" lang="en-US" altLang="zh-CN" sz="2400" b="1" i="1">
              <a:solidFill>
                <a:schemeClr val="tx1"/>
              </a:solidFill>
            </a:endParaRPr>
          </a:p>
          <a:p>
            <a:pPr lvl="2" algn="just"/>
            <a:r>
              <a:rPr kumimoji="1" lang="en-US" altLang="zh-CN" sz="2400" b="1" i="1">
                <a:solidFill>
                  <a:schemeClr val="tx1"/>
                </a:solidFill>
              </a:rPr>
              <a:t>lea  di, mess</a:t>
            </a:r>
          </a:p>
          <a:p>
            <a:pPr lvl="2" algn="just"/>
            <a:r>
              <a:rPr kumimoji="1" lang="en-US" altLang="zh-CN" sz="2400" b="1" i="1">
                <a:solidFill>
                  <a:schemeClr val="tx1"/>
                </a:solidFill>
              </a:rPr>
              <a:t>mov  al, ‘T’</a:t>
            </a:r>
          </a:p>
          <a:p>
            <a:pPr lvl="2" algn="just"/>
            <a:r>
              <a:rPr kumimoji="1" lang="en-US" altLang="zh-CN" sz="2400" b="1" i="1">
                <a:solidFill>
                  <a:schemeClr val="tx1"/>
                </a:solidFill>
              </a:rPr>
              <a:t>mov  cx, 8</a:t>
            </a:r>
          </a:p>
          <a:p>
            <a:pPr lvl="2" algn="just"/>
            <a:r>
              <a:rPr kumimoji="1" lang="en-US" altLang="zh-CN" sz="2400" b="1" i="1">
                <a:solidFill>
                  <a:schemeClr val="tx1"/>
                </a:solidFill>
              </a:rPr>
              <a:t>cld</a:t>
            </a:r>
          </a:p>
          <a:p>
            <a:pPr lvl="2" algn="just"/>
            <a:r>
              <a:rPr kumimoji="1" lang="en-US" altLang="zh-CN" sz="2400" b="1" i="1">
                <a:solidFill>
                  <a:schemeClr val="tx1"/>
                </a:solidFill>
              </a:rPr>
              <a:t>repne  scasb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057400" y="5029200"/>
            <a:ext cx="4146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en-US" altLang="zh-CN" sz="2200" b="1">
                <a:solidFill>
                  <a:schemeClr val="tx1"/>
                </a:solidFill>
              </a:rPr>
              <a:t>(DI)</a:t>
            </a:r>
            <a:r>
              <a:rPr kumimoji="1" lang="zh-CN" altLang="en-US" sz="2200" b="1">
                <a:solidFill>
                  <a:schemeClr val="tx1"/>
                </a:solidFill>
              </a:rPr>
              <a:t>： 相匹配字符的下一个地址</a:t>
            </a:r>
          </a:p>
          <a:p>
            <a:pPr algn="l" eaLnBrk="0" hangingPunct="0"/>
            <a:r>
              <a:rPr kumimoji="1" lang="en-US" altLang="zh-CN" sz="2200" b="1">
                <a:solidFill>
                  <a:schemeClr val="tx1"/>
                </a:solidFill>
              </a:rPr>
              <a:t>(CX)</a:t>
            </a:r>
            <a:r>
              <a:rPr kumimoji="1" lang="zh-CN" altLang="en-US" sz="2200" b="1">
                <a:solidFill>
                  <a:schemeClr val="tx1"/>
                </a:solidFill>
              </a:rPr>
              <a:t>：剩下还未比较的字符个数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186238" y="1219200"/>
            <a:ext cx="4308475" cy="2895600"/>
            <a:chOff x="982" y="2016"/>
            <a:chExt cx="2714" cy="1824"/>
          </a:xfrm>
        </p:grpSpPr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982" y="2016"/>
              <a:ext cx="1226" cy="1824"/>
              <a:chOff x="982" y="2016"/>
              <a:chExt cx="1226" cy="1824"/>
            </a:xfrm>
          </p:grpSpPr>
          <p:grpSp>
            <p:nvGrpSpPr>
              <p:cNvPr id="30750" name="Group 6"/>
              <p:cNvGrpSpPr>
                <a:grpSpLocks/>
              </p:cNvGrpSpPr>
              <p:nvPr/>
            </p:nvGrpSpPr>
            <p:grpSpPr bwMode="auto">
              <a:xfrm>
                <a:off x="1632" y="2016"/>
                <a:ext cx="576" cy="1824"/>
                <a:chOff x="1584" y="2160"/>
                <a:chExt cx="576" cy="1824"/>
              </a:xfrm>
            </p:grpSpPr>
            <p:sp>
              <p:nvSpPr>
                <p:cNvPr id="30752" name="Rectangle 7"/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496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Rectangle 9"/>
                <p:cNvSpPr>
                  <a:spLocks noChangeArrowheads="1"/>
                </p:cNvSpPr>
                <p:nvPr/>
              </p:nvSpPr>
              <p:spPr bwMode="auto">
                <a:xfrm>
                  <a:off x="1584" y="2688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4" y="3072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7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4" y="3264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8" name="Rectangle 13"/>
                <p:cNvSpPr>
                  <a:spLocks noChangeArrowheads="1"/>
                </p:cNvSpPr>
                <p:nvPr/>
              </p:nvSpPr>
              <p:spPr bwMode="auto">
                <a:xfrm>
                  <a:off x="1584" y="3456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84" y="216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160" y="216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67" y="2304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307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63" y="2496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  <p:sp>
              <p:nvSpPr>
                <p:cNvPr id="3076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54" y="2688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3076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80" y="2880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3076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71" y="3072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076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76" y="3264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</a:rPr>
                    <a:t>T</a:t>
                  </a:r>
                  <a:endParaRPr kumimoji="1"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6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76" y="3456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30768" name="Rectangle 23"/>
                <p:cNvSpPr>
                  <a:spLocks noChangeArrowheads="1"/>
                </p:cNvSpPr>
                <p:nvPr/>
              </p:nvSpPr>
              <p:spPr bwMode="auto">
                <a:xfrm>
                  <a:off x="1584" y="3648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6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71" y="364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0770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384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71" name="Line 26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51" name="Text Box 27"/>
              <p:cNvSpPr txBox="1">
                <a:spLocks noChangeArrowheads="1"/>
              </p:cNvSpPr>
              <p:nvPr/>
            </p:nvSpPr>
            <p:spPr bwMode="auto">
              <a:xfrm>
                <a:off x="982" y="2112"/>
                <a:ext cx="5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(di)  </a:t>
                </a:r>
                <a:r>
                  <a:rPr kumimoji="1" lang="en-US" altLang="zh-CN" sz="2000" b="1">
                    <a:solidFill>
                      <a:srgbClr val="FF3300"/>
                    </a:solidFill>
                    <a:sym typeface="Symbol" pitchFamily="18" charset="2"/>
                  </a:rPr>
                  <a:t></a:t>
                </a:r>
                <a:endParaRPr kumimoji="1" lang="en-US" altLang="zh-CN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727" name="Group 28"/>
            <p:cNvGrpSpPr>
              <a:grpSpLocks/>
            </p:cNvGrpSpPr>
            <p:nvPr/>
          </p:nvGrpSpPr>
          <p:grpSpPr bwMode="auto">
            <a:xfrm>
              <a:off x="2493" y="2016"/>
              <a:ext cx="1203" cy="1824"/>
              <a:chOff x="2493" y="2064"/>
              <a:chExt cx="1203" cy="1824"/>
            </a:xfrm>
          </p:grpSpPr>
          <p:grpSp>
            <p:nvGrpSpPr>
              <p:cNvPr id="30728" name="Group 29"/>
              <p:cNvGrpSpPr>
                <a:grpSpLocks/>
              </p:cNvGrpSpPr>
              <p:nvPr/>
            </p:nvGrpSpPr>
            <p:grpSpPr bwMode="auto">
              <a:xfrm>
                <a:off x="3120" y="2064"/>
                <a:ext cx="576" cy="1824"/>
                <a:chOff x="1584" y="2160"/>
                <a:chExt cx="576" cy="1824"/>
              </a:xfrm>
            </p:grpSpPr>
            <p:sp>
              <p:nvSpPr>
                <p:cNvPr id="30730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304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1" name="Rectangle 31"/>
                <p:cNvSpPr>
                  <a:spLocks noChangeArrowheads="1"/>
                </p:cNvSpPr>
                <p:nvPr/>
              </p:nvSpPr>
              <p:spPr bwMode="auto">
                <a:xfrm>
                  <a:off x="1584" y="2496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2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4" y="2688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Rectangle 33"/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3072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84" y="3264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3456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584" y="216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216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767" y="2304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307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63" y="2496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  <p:sp>
              <p:nvSpPr>
                <p:cNvPr id="307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754" y="2688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307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780" y="2880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307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71" y="3072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07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76" y="3264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FF"/>
                      </a:solidFill>
                    </a:rPr>
                    <a:t>T</a:t>
                  </a:r>
                  <a:endParaRPr kumimoji="1" lang="en-US" altLang="zh-CN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4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76" y="3456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30746" name="Rectangle 46"/>
                <p:cNvSpPr>
                  <a:spLocks noChangeArrowheads="1"/>
                </p:cNvSpPr>
                <p:nvPr/>
              </p:nvSpPr>
              <p:spPr bwMode="auto">
                <a:xfrm>
                  <a:off x="1584" y="3648"/>
                  <a:ext cx="576" cy="192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771" y="364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0748" name="Line 48"/>
                <p:cNvSpPr>
                  <a:spLocks noChangeShapeType="1"/>
                </p:cNvSpPr>
                <p:nvPr/>
              </p:nvSpPr>
              <p:spPr bwMode="auto">
                <a:xfrm>
                  <a:off x="1584" y="384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9" name="Line 49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0" cy="144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729" name="Text Box 50"/>
              <p:cNvSpPr txBox="1">
                <a:spLocks noChangeArrowheads="1"/>
              </p:cNvSpPr>
              <p:nvPr/>
            </p:nvSpPr>
            <p:spPr bwMode="auto">
              <a:xfrm>
                <a:off x="2493" y="3312"/>
                <a:ext cx="5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</a:rPr>
                  <a:t>(di)  </a:t>
                </a:r>
                <a:r>
                  <a:rPr kumimoji="1" lang="en-US" altLang="zh-CN" sz="2000" b="1">
                    <a:solidFill>
                      <a:srgbClr val="FF3300"/>
                    </a:solidFill>
                    <a:sym typeface="Symbol" pitchFamily="18" charset="2"/>
                  </a:rPr>
                  <a:t></a:t>
                </a:r>
                <a:endParaRPr kumimoji="1" lang="en-US" altLang="zh-CN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5167C-22D1-47AE-A413-5033D72229B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3.23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3.27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3.30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3.31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A9754-2489-4395-B5D0-9E1549C98E9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0"/>
              <a:t>逻辑指令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1" dirty="0">
                <a:sym typeface="Symbol" pitchFamily="18" charset="2"/>
              </a:rPr>
              <a:t>逻辑运算</a:t>
            </a:r>
            <a:r>
              <a:rPr kumimoji="1" lang="zh-CN" altLang="en-US" b="1" dirty="0"/>
              <a:t>指令</a:t>
            </a:r>
          </a:p>
          <a:p>
            <a:pPr eaLnBrk="1" hangingPunct="1">
              <a:defRPr/>
            </a:pPr>
            <a:endParaRPr kumimoji="1" lang="zh-CN" altLang="en-US" b="1" dirty="0"/>
          </a:p>
          <a:p>
            <a:pPr eaLnBrk="1" hangingPunct="1">
              <a:defRPr/>
            </a:pP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位测试并修改指令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sym typeface="Symbol" pitchFamily="18" charset="2"/>
              </a:rPr>
              <a:t>位扫描指令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defRPr/>
            </a:pPr>
            <a:endParaRPr kumimoji="1" lang="zh-CN" altLang="en-US" b="1" dirty="0"/>
          </a:p>
          <a:p>
            <a:pPr eaLnBrk="1" hangingPunct="1">
              <a:defRPr/>
            </a:pPr>
            <a:r>
              <a:rPr kumimoji="1" lang="zh-CN" altLang="en-US" b="1" dirty="0">
                <a:sym typeface="Symbol" pitchFamily="18" charset="2"/>
              </a:rPr>
              <a:t>移位</a:t>
            </a:r>
            <a:r>
              <a:rPr kumimoji="1" lang="zh-CN" altLang="en-US" b="1" dirty="0"/>
              <a:t>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B1847-AF67-46EF-8A04-7EBCB2A5196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0" y="320675"/>
            <a:ext cx="80010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2800" b="1" u="sng">
                <a:solidFill>
                  <a:srgbClr val="FF3300"/>
                </a:solidFill>
              </a:rPr>
              <a:t>逻辑运算指令</a:t>
            </a: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逻辑非指令：</a:t>
            </a:r>
            <a:r>
              <a:rPr kumimoji="1" lang="en-US" altLang="zh-CN" sz="2400" b="1">
                <a:solidFill>
                  <a:schemeClr val="tx1"/>
                </a:solidFill>
              </a:rPr>
              <a:t>NOT  OPR</a:t>
            </a:r>
            <a:r>
              <a:rPr kumimoji="1" lang="en-US" altLang="zh-CN" sz="2400" b="1">
                <a:solidFill>
                  <a:srgbClr val="0000FF"/>
                </a:solidFill>
              </a:rPr>
              <a:t>         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 *  OPR</a:t>
            </a:r>
            <a:r>
              <a:rPr kumimoji="1" lang="zh-CN" altLang="zh-CN" sz="2000" b="1">
                <a:solidFill>
                  <a:srgbClr val="FF3300"/>
                </a:solidFill>
                <a:ea typeface="楷体_GB2312" pitchFamily="49" charset="-122"/>
              </a:rPr>
              <a:t>不能为立即数</a:t>
            </a:r>
            <a:r>
              <a:rPr kumimoji="1" lang="zh-CN" altLang="en-US" sz="2400" b="1">
                <a:solidFill>
                  <a:srgbClr val="0000FF"/>
                </a:solidFill>
              </a:rPr>
              <a:t>    </a:t>
            </a: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执行操作：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(OPR)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</a:t>
            </a:r>
            <a:r>
              <a:rPr kumimoji="1" lang="en-US" altLang="zh-CN" sz="2400" b="1">
                <a:solidFill>
                  <a:srgbClr val="0000FF"/>
                </a:solidFill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 </a:t>
            </a:r>
            <a:r>
              <a:rPr kumimoji="1" lang="en-US" altLang="zh-CN" sz="2400" b="1">
                <a:solidFill>
                  <a:srgbClr val="0000FF"/>
                </a:solidFill>
              </a:rPr>
              <a:t>(OPR)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*  </a:t>
            </a:r>
            <a:r>
              <a:rPr kumimoji="1" lang="zh-CN" altLang="zh-CN" sz="2000" b="1">
                <a:solidFill>
                  <a:srgbClr val="FF3300"/>
                </a:solidFill>
                <a:ea typeface="楷体_GB2312" pitchFamily="49" charset="-122"/>
              </a:rPr>
              <a:t>不影响标志位</a:t>
            </a:r>
            <a:r>
              <a:rPr kumimoji="1" lang="zh-CN" altLang="en-US" sz="2400" b="1">
                <a:solidFill>
                  <a:srgbClr val="0000FF"/>
                </a:solidFill>
              </a:rPr>
              <a:t> </a:t>
            </a:r>
          </a:p>
          <a:p>
            <a:pPr algn="l" eaLnBrk="0" hangingPunct="0"/>
            <a:endParaRPr kumimoji="1" lang="zh-CN" altLang="en-US" sz="24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逻辑与指令：</a:t>
            </a:r>
            <a:r>
              <a:rPr kumimoji="1" lang="en-US" altLang="zh-CN" sz="2400" b="1">
                <a:solidFill>
                  <a:schemeClr val="tx1"/>
                </a:solidFill>
              </a:rPr>
              <a:t>AND  DST, SRC</a:t>
            </a: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执行操作：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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zh-CN" sz="2400" b="1">
                <a:solidFill>
                  <a:srgbClr val="0000FF"/>
                </a:solidFill>
              </a:rPr>
              <a:t>(SRC)</a:t>
            </a:r>
          </a:p>
          <a:p>
            <a:pPr algn="l" eaLnBrk="0" hangingPunct="0"/>
            <a:endParaRPr kumimoji="1" lang="en-US" altLang="zh-CN" sz="24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逻辑或指令：</a:t>
            </a:r>
            <a:r>
              <a:rPr kumimoji="1" lang="en-US" altLang="zh-CN" sz="2400" b="1">
                <a:solidFill>
                  <a:schemeClr val="tx1"/>
                </a:solidFill>
              </a:rPr>
              <a:t>OR  DST, SRC</a:t>
            </a: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执行操作：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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kumimoji="1" lang="en-US" altLang="zh-CN" sz="2400" b="1">
                <a:solidFill>
                  <a:srgbClr val="0000FF"/>
                </a:solidFill>
              </a:rPr>
              <a:t>(SRC)</a:t>
            </a:r>
          </a:p>
          <a:p>
            <a:pPr algn="l" eaLnBrk="0" hangingPunct="0"/>
            <a:endParaRPr kumimoji="1" lang="en-US" altLang="zh-CN" sz="24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异或指令：    </a:t>
            </a:r>
            <a:r>
              <a:rPr kumimoji="1" lang="en-US" altLang="zh-CN" sz="2400" b="1">
                <a:solidFill>
                  <a:schemeClr val="tx1"/>
                </a:solidFill>
              </a:rPr>
              <a:t>XOR  DST, SRC</a:t>
            </a: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执行操作：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  </a:t>
            </a:r>
            <a:r>
              <a:rPr kumimoji="1" lang="en-US" altLang="zh-CN" sz="2400" b="1">
                <a:solidFill>
                  <a:srgbClr val="0000FF"/>
                </a:solidFill>
              </a:rPr>
              <a:t>(DST)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 </a:t>
            </a:r>
            <a:r>
              <a:rPr kumimoji="1" lang="en-US" altLang="zh-CN" sz="2400" b="1">
                <a:solidFill>
                  <a:srgbClr val="0000FF"/>
                </a:solidFill>
              </a:rPr>
              <a:t>(SRC)</a:t>
            </a:r>
          </a:p>
          <a:p>
            <a:pPr algn="l" eaLnBrk="0" hangingPunct="0"/>
            <a:endParaRPr kumimoji="1" lang="en-US" altLang="zh-CN" sz="24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测试指令：    </a:t>
            </a:r>
            <a:r>
              <a:rPr kumimoji="1" lang="en-US" altLang="zh-CN" sz="2400" b="1">
                <a:solidFill>
                  <a:schemeClr val="tx1"/>
                </a:solidFill>
              </a:rPr>
              <a:t>TEST  OPR1, OPR2</a:t>
            </a:r>
            <a:br>
              <a:rPr kumimoji="1" lang="en-US" altLang="zh-CN" sz="2400" b="1">
                <a:solidFill>
                  <a:srgbClr val="0000FF"/>
                </a:solidFill>
              </a:rPr>
            </a:br>
            <a:r>
              <a:rPr kumimoji="1" lang="zh-CN" altLang="en-US" sz="2400" b="1">
                <a:solidFill>
                  <a:srgbClr val="0000FF"/>
                </a:solidFill>
              </a:rPr>
              <a:t>执行操作：    </a:t>
            </a:r>
            <a:r>
              <a:rPr kumimoji="1" lang="en-US" altLang="zh-CN" sz="2400" b="1">
                <a:solidFill>
                  <a:srgbClr val="0000FF"/>
                </a:solidFill>
              </a:rPr>
              <a:t>(OPR1) </a:t>
            </a:r>
            <a:r>
              <a:rPr kumimoji="1" lang="en-US" altLang="zh-CN" sz="2400" b="1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zh-CN" sz="2400" b="1">
                <a:solidFill>
                  <a:srgbClr val="0000FF"/>
                </a:solidFill>
              </a:rPr>
              <a:t>(OPR2)</a:t>
            </a:r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5867400" y="1981200"/>
            <a:ext cx="152400" cy="3962400"/>
          </a:xfrm>
          <a:prstGeom prst="rightBrace">
            <a:avLst>
              <a:gd name="adj1" fmla="val 21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224588" y="3717925"/>
            <a:ext cx="29194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CF OF SF ZF PF  AF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 0     0    *    *    *   </a:t>
            </a:r>
            <a:r>
              <a:rPr kumimoji="1" lang="zh-CN" altLang="zh-CN" sz="2000" b="1">
                <a:solidFill>
                  <a:srgbClr val="FF3300"/>
                </a:solidFill>
                <a:ea typeface="楷体_GB2312" pitchFamily="49" charset="-122"/>
              </a:rPr>
              <a:t>无定义</a:t>
            </a:r>
            <a:endParaRPr kumimoji="1" lang="zh-CN" altLang="en-US" sz="2000">
              <a:solidFill>
                <a:srgbClr val="FF3300"/>
              </a:solidFill>
            </a:endParaRP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 rot="-5400000">
            <a:off x="7543800" y="41148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491288" y="4784725"/>
            <a:ext cx="229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</a:rPr>
              <a:t> </a:t>
            </a:r>
            <a:r>
              <a:rPr kumimoji="1" lang="zh-CN" altLang="en-US" sz="2000" b="1">
                <a:solidFill>
                  <a:srgbClr val="FF3300"/>
                </a:solidFill>
                <a:ea typeface="楷体_GB2312" pitchFamily="49" charset="-122"/>
              </a:rPr>
              <a:t>根据运算结果设置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12FEA-6096-435D-8EE2-B5CA901AC4E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6986588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例：屏蔽</a:t>
            </a:r>
            <a:r>
              <a:rPr kumimoji="1" lang="en-US" altLang="zh-CN" sz="2400" b="1">
                <a:solidFill>
                  <a:schemeClr val="tx1"/>
                </a:solidFill>
              </a:rPr>
              <a:t>AL</a:t>
            </a:r>
            <a:r>
              <a:rPr kumimoji="1" lang="zh-CN" altLang="en-US" sz="2400" b="1">
                <a:solidFill>
                  <a:schemeClr val="tx1"/>
                </a:solidFill>
              </a:rPr>
              <a:t>的</a:t>
            </a:r>
            <a:r>
              <a:rPr kumimoji="1" lang="en-US" altLang="zh-CN" sz="2400" b="1">
                <a:solidFill>
                  <a:schemeClr val="tx1"/>
                </a:solidFill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</a:rPr>
              <a:t>两位</a:t>
            </a: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            </a:t>
            </a:r>
            <a:r>
              <a:rPr kumimoji="1" lang="en-US" altLang="zh-CN" sz="2400" b="1">
                <a:solidFill>
                  <a:srgbClr val="0000FF"/>
                </a:solidFill>
              </a:rPr>
              <a:t>AND  AL, 0FCH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lvl="3" algn="just"/>
            <a:endParaRPr kumimoji="1" lang="en-US" altLang="zh-CN" sz="2400" b="1">
              <a:solidFill>
                <a:schemeClr val="tx1"/>
              </a:solidFill>
            </a:endParaRP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例：置</a:t>
            </a:r>
            <a:r>
              <a:rPr kumimoji="1" lang="en-US" altLang="zh-CN" sz="2400" b="1">
                <a:solidFill>
                  <a:schemeClr val="tx1"/>
                </a:solidFill>
              </a:rPr>
              <a:t>AL</a:t>
            </a:r>
            <a:r>
              <a:rPr kumimoji="1" lang="zh-CN" altLang="en-US" sz="2400" b="1">
                <a:solidFill>
                  <a:schemeClr val="tx1"/>
                </a:solidFill>
              </a:rPr>
              <a:t>的第</a:t>
            </a:r>
            <a:r>
              <a:rPr kumimoji="1" lang="en-US" altLang="zh-CN" sz="2400" b="1">
                <a:solidFill>
                  <a:schemeClr val="tx1"/>
                </a:solidFill>
              </a:rPr>
              <a:t>5</a:t>
            </a:r>
            <a:r>
              <a:rPr kumimoji="1" lang="zh-CN" altLang="en-US" sz="2400" b="1">
                <a:solidFill>
                  <a:schemeClr val="tx1"/>
                </a:solidFill>
              </a:rPr>
              <a:t>位为</a:t>
            </a:r>
            <a:r>
              <a:rPr kumimoji="1" lang="en-US" altLang="zh-CN" sz="2400" b="1">
                <a:solidFill>
                  <a:schemeClr val="tx1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kumimoji="1" lang="en-US" altLang="zh-CN" sz="2400" b="1">
                <a:solidFill>
                  <a:schemeClr val="tx1"/>
                </a:solidFill>
              </a:rPr>
              <a:t>            </a:t>
            </a:r>
            <a:r>
              <a:rPr kumimoji="1" lang="en-US" altLang="zh-CN" sz="2400" b="1">
                <a:solidFill>
                  <a:srgbClr val="0000FF"/>
                </a:solidFill>
              </a:rPr>
              <a:t>OR  AL, 20H</a:t>
            </a:r>
            <a:endParaRPr kumimoji="1" lang="en-US" altLang="zh-CN" sz="2400" b="1">
              <a:solidFill>
                <a:schemeClr val="tx1"/>
              </a:solidFill>
            </a:endParaRPr>
          </a:p>
          <a:p>
            <a:pPr lvl="3" algn="just"/>
            <a:r>
              <a:rPr kumimoji="1" lang="en-US" altLang="zh-CN" sz="2400" b="1">
                <a:solidFill>
                  <a:schemeClr val="tx1"/>
                </a:solidFill>
              </a:rPr>
              <a:t>                  </a:t>
            </a: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例：使</a:t>
            </a:r>
            <a:r>
              <a:rPr kumimoji="1" lang="en-US" altLang="zh-CN" sz="2400" b="1">
                <a:solidFill>
                  <a:schemeClr val="tx1"/>
                </a:solidFill>
              </a:rPr>
              <a:t>AL</a:t>
            </a:r>
            <a:r>
              <a:rPr kumimoji="1" lang="zh-CN" altLang="en-US" sz="2400" b="1">
                <a:solidFill>
                  <a:schemeClr val="tx1"/>
                </a:solidFill>
              </a:rPr>
              <a:t>的</a:t>
            </a:r>
            <a:r>
              <a:rPr kumimoji="1" lang="en-US" altLang="zh-CN" sz="2400" b="1">
                <a:solidFill>
                  <a:schemeClr val="tx1"/>
                </a:solidFill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</a:rPr>
              <a:t>、</a:t>
            </a:r>
            <a:r>
              <a:rPr kumimoji="1" lang="en-US" altLang="zh-CN" sz="2400" b="1">
                <a:solidFill>
                  <a:schemeClr val="tx1"/>
                </a:solidFill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</a:rPr>
              <a:t>位变反</a:t>
            </a: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         </a:t>
            </a: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            </a:t>
            </a:r>
            <a:r>
              <a:rPr kumimoji="1" lang="en-US" altLang="zh-CN" sz="2400" b="1">
                <a:solidFill>
                  <a:srgbClr val="0000FF"/>
                </a:solidFill>
              </a:rPr>
              <a:t>XOR  AL, 3</a:t>
            </a:r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例：测试第</a:t>
            </a:r>
            <a:r>
              <a:rPr kumimoji="1" lang="en-US" altLang="zh-CN" sz="2400" b="1">
                <a:solidFill>
                  <a:schemeClr val="tx1"/>
                </a:solidFill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</a:rPr>
              <a:t>位是</a:t>
            </a:r>
            <a:r>
              <a:rPr kumimoji="1" lang="en-US" altLang="zh-CN" sz="2400" b="1">
                <a:solidFill>
                  <a:schemeClr val="tx1"/>
                </a:solidFill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</a:rPr>
              <a:t>还是</a:t>
            </a:r>
            <a:r>
              <a:rPr kumimoji="1" lang="en-US" altLang="zh-CN" sz="2400" b="1">
                <a:solidFill>
                  <a:schemeClr val="tx1"/>
                </a:solidFill>
              </a:rPr>
              <a:t>1</a:t>
            </a:r>
          </a:p>
          <a:p>
            <a:pPr algn="just"/>
            <a:r>
              <a:rPr kumimoji="1" lang="en-US" altLang="zh-CN" sz="2400" b="1">
                <a:solidFill>
                  <a:schemeClr val="tx1"/>
                </a:solidFill>
              </a:rPr>
              <a:t>            </a:t>
            </a:r>
          </a:p>
          <a:p>
            <a:pPr algn="just"/>
            <a:r>
              <a:rPr kumimoji="1" lang="en-US" altLang="zh-CN" sz="2400" b="1">
                <a:solidFill>
                  <a:schemeClr val="tx1"/>
                </a:solidFill>
              </a:rPr>
              <a:t>            </a:t>
            </a:r>
            <a:r>
              <a:rPr kumimoji="1" lang="en-US" altLang="zh-CN" sz="2400" b="1">
                <a:solidFill>
                  <a:srgbClr val="0000FF"/>
                </a:solidFill>
              </a:rPr>
              <a:t>TEST  AL, 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</a:rPr>
              <a:t>            JZ  EVEN	</a:t>
            </a:r>
            <a:r>
              <a:rPr kumimoji="1" lang="zh-CN" altLang="en-US" sz="1400" b="1">
                <a:solidFill>
                  <a:srgbClr val="0000FF"/>
                </a:solidFill>
              </a:rPr>
              <a:t>；根据</a:t>
            </a:r>
            <a:r>
              <a:rPr kumimoji="1" lang="en-US" altLang="zh-CN" sz="1400" b="1">
                <a:solidFill>
                  <a:srgbClr val="0000FF"/>
                </a:solidFill>
              </a:rPr>
              <a:t>ZF</a:t>
            </a:r>
            <a:r>
              <a:rPr kumimoji="1" lang="zh-CN" altLang="en-US" sz="1400" b="1">
                <a:solidFill>
                  <a:srgbClr val="0000FF"/>
                </a:solidFill>
              </a:rPr>
              <a:t>位决定程序走向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786313" y="457200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* *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AND    1 1 1 1  1 1 0 0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0 0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5030788" y="1295400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786313" y="1905000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* *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OR       0 0 1 0  0 0 0 0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1 *  * * * *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29200" y="2743200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800600" y="3429000"/>
            <a:ext cx="2971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</a:t>
            </a:r>
            <a:r>
              <a:rPr kumimoji="1" lang="en-US" altLang="zh-CN" sz="2000" b="1">
                <a:solidFill>
                  <a:srgbClr val="0000FF"/>
                </a:solidFill>
              </a:rPr>
              <a:t>* *</a:t>
            </a:r>
            <a:endParaRPr kumimoji="1" lang="en-US" altLang="zh-CN" sz="2000" b="1">
              <a:solidFill>
                <a:schemeClr val="tx1"/>
              </a:solidFill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XOR    0 0 0 0  0 0 1 1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</a:t>
            </a:r>
            <a:r>
              <a:rPr kumimoji="1" lang="en-US" altLang="zh-CN" sz="2000" b="1">
                <a:solidFill>
                  <a:srgbClr val="FF3300"/>
                </a:solidFill>
              </a:rPr>
              <a:t>* *</a:t>
            </a:r>
            <a:endParaRPr kumimoji="1" lang="en-US" altLang="zh-CN" sz="2000" b="1">
              <a:solidFill>
                <a:schemeClr val="tx1"/>
              </a:solidFill>
            </a:endParaRP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073650" y="3581400"/>
            <a:ext cx="2514600" cy="1295400"/>
            <a:chOff x="3168" y="2592"/>
            <a:chExt cx="1584" cy="816"/>
          </a:xfrm>
        </p:grpSpPr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3168" y="3120"/>
              <a:ext cx="15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" name="Oval 10"/>
            <p:cNvSpPr>
              <a:spLocks noChangeArrowheads="1"/>
            </p:cNvSpPr>
            <p:nvPr/>
          </p:nvSpPr>
          <p:spPr bwMode="auto">
            <a:xfrm>
              <a:off x="4464" y="3168"/>
              <a:ext cx="288" cy="2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" name="Oval 11"/>
            <p:cNvSpPr>
              <a:spLocks noChangeArrowheads="1"/>
            </p:cNvSpPr>
            <p:nvPr/>
          </p:nvSpPr>
          <p:spPr bwMode="auto">
            <a:xfrm>
              <a:off x="4464" y="2592"/>
              <a:ext cx="288" cy="2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4859338" y="4941888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* * * *  * * * *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AND     0 0 0 0  0 0 0 1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</a:rPr>
              <a:t>                  0 0 0 0  0 0 0 </a:t>
            </a:r>
            <a:r>
              <a:rPr kumimoji="1" lang="en-US" altLang="zh-CN" b="1">
                <a:solidFill>
                  <a:schemeClr val="tx1"/>
                </a:solidFill>
                <a:latin typeface="Arial" charset="0"/>
              </a:rPr>
              <a:t>*</a:t>
            </a: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5075238" y="5807075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344AF-ED43-4DC7-9064-D2A4B7964B8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8600" y="71438"/>
            <a:ext cx="8686800" cy="670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kumimoji="1" lang="zh-CN" altLang="en-US" sz="2400" b="1" u="sng">
                <a:solidFill>
                  <a:srgbClr val="FF3300"/>
                </a:solidFill>
              </a:rPr>
              <a:t>位测试并修改指令</a:t>
            </a:r>
            <a:r>
              <a:rPr kumimoji="1" lang="zh-CN" altLang="en-US" sz="2400" b="1">
                <a:solidFill>
                  <a:srgbClr val="FF3300"/>
                </a:solidFill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</a:rPr>
              <a:t>386</a:t>
            </a:r>
            <a:r>
              <a:rPr kumimoji="1" lang="zh-CN" altLang="en-US" sz="2400" b="1">
                <a:solidFill>
                  <a:srgbClr val="FF3300"/>
                </a:solidFill>
              </a:rPr>
              <a:t>及后）</a:t>
            </a:r>
          </a:p>
          <a:p>
            <a:pPr algn="l" eaLnBrk="0" hangingPunct="0"/>
            <a:r>
              <a:rPr kumimoji="1" lang="zh-CN" altLang="en-US" sz="2400" b="1">
                <a:solidFill>
                  <a:schemeClr val="tx1"/>
                </a:solidFill>
              </a:rPr>
              <a:t>    </a:t>
            </a:r>
            <a:r>
              <a:rPr kumimoji="1" lang="zh-CN" altLang="en-US" sz="2000" b="1">
                <a:solidFill>
                  <a:schemeClr val="tx1"/>
                </a:solidFill>
              </a:rPr>
              <a:t>位测试指令：</a:t>
            </a:r>
            <a:r>
              <a:rPr kumimoji="1" lang="en-US" altLang="zh-CN" sz="2000" b="1">
                <a:solidFill>
                  <a:schemeClr val="tx1"/>
                </a:solidFill>
              </a:rPr>
              <a:t>BT  DST</a:t>
            </a:r>
            <a:r>
              <a:rPr kumimoji="1" lang="zh-CN" altLang="en-US" sz="2000" b="1">
                <a:solidFill>
                  <a:schemeClr val="tx1"/>
                </a:solidFill>
              </a:rPr>
              <a:t>， </a:t>
            </a:r>
            <a:r>
              <a:rPr kumimoji="1" lang="en-US" altLang="zh-CN" sz="2000" b="1">
                <a:solidFill>
                  <a:schemeClr val="tx1"/>
                </a:solidFill>
              </a:rPr>
              <a:t>SRC</a:t>
            </a:r>
          </a:p>
          <a:p>
            <a:pPr algn="l" eaLnBrk="0" hangingPunct="0"/>
            <a:r>
              <a:rPr kumimoji="1" lang="en-US" altLang="zh-CN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    将</a:t>
            </a:r>
            <a:r>
              <a:rPr kumimoji="1" lang="en-US" altLang="zh-CN" sz="2000" b="1">
                <a:solidFill>
                  <a:srgbClr val="0000FF"/>
                </a:solidFill>
              </a:rPr>
              <a:t>DST</a:t>
            </a:r>
            <a:r>
              <a:rPr kumimoji="1" lang="zh-CN" altLang="en-US" sz="2000" b="1">
                <a:solidFill>
                  <a:srgbClr val="0000FF"/>
                </a:solidFill>
              </a:rPr>
              <a:t>中由</a:t>
            </a:r>
            <a:r>
              <a:rPr kumimoji="1" lang="en-US" altLang="zh-CN" sz="2000" b="1">
                <a:solidFill>
                  <a:srgbClr val="0000FF"/>
                </a:solidFill>
              </a:rPr>
              <a:t>SRC</a:t>
            </a:r>
            <a:r>
              <a:rPr kumimoji="1" lang="zh-CN" altLang="en-US" sz="2000" b="1">
                <a:solidFill>
                  <a:srgbClr val="0000FF"/>
                </a:solidFill>
              </a:rPr>
              <a:t>指定位的值送</a:t>
            </a:r>
            <a:r>
              <a:rPr kumimoji="1" lang="en-US" altLang="zh-CN" sz="2000" b="1">
                <a:solidFill>
                  <a:srgbClr val="0000FF"/>
                </a:solidFill>
              </a:rPr>
              <a:t>CF</a:t>
            </a:r>
            <a:r>
              <a:rPr kumimoji="1" lang="zh-CN" altLang="en-US" sz="2000" b="1">
                <a:solidFill>
                  <a:srgbClr val="0000FF"/>
                </a:solidFill>
              </a:rPr>
              <a:t>。</a:t>
            </a:r>
          </a:p>
          <a:p>
            <a:pPr algn="l" eaLnBrk="0" hangingPunct="0"/>
            <a:endParaRPr kumimoji="1" lang="zh-CN" altLang="en-US" sz="20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chemeClr val="tx1"/>
                </a:solidFill>
              </a:rPr>
              <a:t>位测试并置</a:t>
            </a:r>
            <a:r>
              <a:rPr kumimoji="1" lang="en-US" altLang="zh-CN" sz="2000" b="1">
                <a:solidFill>
                  <a:schemeClr val="tx1"/>
                </a:solidFill>
              </a:rPr>
              <a:t>1</a:t>
            </a:r>
            <a:r>
              <a:rPr kumimoji="1" lang="zh-CN" altLang="en-US" sz="2000" b="1">
                <a:solidFill>
                  <a:schemeClr val="tx1"/>
                </a:solidFill>
              </a:rPr>
              <a:t>指令：</a:t>
            </a:r>
            <a:r>
              <a:rPr kumimoji="1" lang="en-US" altLang="zh-CN" sz="2000" b="1">
                <a:solidFill>
                  <a:schemeClr val="tx1"/>
                </a:solidFill>
              </a:rPr>
              <a:t>BTS  DST, SRC</a:t>
            </a:r>
          </a:p>
          <a:p>
            <a:pPr algn="l" eaLnBrk="0" hangingPunct="0"/>
            <a:r>
              <a:rPr kumimoji="1" lang="en-US" altLang="zh-CN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</a:t>
            </a:r>
            <a:r>
              <a:rPr kumimoji="1" lang="zh-CN" altLang="en-US" b="1">
                <a:solidFill>
                  <a:srgbClr val="0000FF"/>
                </a:solidFill>
              </a:rPr>
              <a:t>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中由</a:t>
            </a:r>
            <a:r>
              <a:rPr kumimoji="1" lang="en-US" altLang="zh-CN" b="1">
                <a:solidFill>
                  <a:srgbClr val="0000FF"/>
                </a:solidFill>
              </a:rPr>
              <a:t>SRC</a:t>
            </a:r>
            <a:r>
              <a:rPr kumimoji="1" lang="zh-CN" altLang="en-US" b="1">
                <a:solidFill>
                  <a:srgbClr val="0000FF"/>
                </a:solidFill>
              </a:rPr>
              <a:t>指定位的值送</a:t>
            </a:r>
            <a:r>
              <a:rPr kumimoji="1" lang="en-US" altLang="zh-CN" b="1">
                <a:solidFill>
                  <a:srgbClr val="0000FF"/>
                </a:solidFill>
              </a:rPr>
              <a:t>CF</a:t>
            </a:r>
            <a:r>
              <a:rPr kumimoji="1" lang="zh-CN" altLang="en-US" b="1">
                <a:solidFill>
                  <a:srgbClr val="0000FF"/>
                </a:solidFill>
              </a:rPr>
              <a:t>，并将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中相应位置</a:t>
            </a:r>
            <a:r>
              <a:rPr kumimoji="1" lang="en-US" altLang="zh-CN" b="1">
                <a:solidFill>
                  <a:srgbClr val="0000FF"/>
                </a:solidFill>
              </a:rPr>
              <a:t>1</a:t>
            </a:r>
            <a:r>
              <a:rPr kumimoji="1" lang="zh-CN" altLang="en-US" b="1">
                <a:solidFill>
                  <a:srgbClr val="0000FF"/>
                </a:solidFill>
              </a:rPr>
              <a:t>。</a:t>
            </a:r>
          </a:p>
          <a:p>
            <a:pPr algn="l" eaLnBrk="0" hangingPunct="0"/>
            <a:endParaRPr kumimoji="1" lang="zh-CN" altLang="en-US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000" b="1">
                <a:solidFill>
                  <a:srgbClr val="0000FF"/>
                </a:solidFill>
              </a:rPr>
              <a:t>   </a:t>
            </a:r>
            <a:r>
              <a:rPr kumimoji="1" lang="zh-CN" altLang="en-US" sz="2000" b="1">
                <a:solidFill>
                  <a:schemeClr val="tx1"/>
                </a:solidFill>
              </a:rPr>
              <a:t>位测试并置</a:t>
            </a:r>
            <a:r>
              <a:rPr kumimoji="1" lang="en-US" altLang="zh-CN" sz="2000" b="1">
                <a:solidFill>
                  <a:schemeClr val="tx1"/>
                </a:solidFill>
              </a:rPr>
              <a:t>0</a:t>
            </a:r>
            <a:r>
              <a:rPr kumimoji="1" lang="zh-CN" altLang="en-US" sz="2000" b="1">
                <a:solidFill>
                  <a:schemeClr val="tx1"/>
                </a:solidFill>
              </a:rPr>
              <a:t>指令：</a:t>
            </a:r>
            <a:r>
              <a:rPr kumimoji="1" lang="en-US" altLang="zh-CN" sz="2000" b="1">
                <a:solidFill>
                  <a:schemeClr val="tx1"/>
                </a:solidFill>
              </a:rPr>
              <a:t>BTR  DST, SRC</a:t>
            </a:r>
          </a:p>
          <a:p>
            <a:pPr algn="l" eaLnBrk="0" hangingPunct="0"/>
            <a:r>
              <a:rPr kumimoji="1" lang="en-US" altLang="zh-CN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</a:t>
            </a:r>
            <a:r>
              <a:rPr kumimoji="1" lang="zh-CN" altLang="en-US" b="1">
                <a:solidFill>
                  <a:srgbClr val="0000FF"/>
                </a:solidFill>
              </a:rPr>
              <a:t>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中由</a:t>
            </a:r>
            <a:r>
              <a:rPr kumimoji="1" lang="en-US" altLang="zh-CN" b="1">
                <a:solidFill>
                  <a:srgbClr val="0000FF"/>
                </a:solidFill>
              </a:rPr>
              <a:t>SRC</a:t>
            </a:r>
            <a:r>
              <a:rPr kumimoji="1" lang="zh-CN" altLang="en-US" b="1">
                <a:solidFill>
                  <a:srgbClr val="0000FF"/>
                </a:solidFill>
              </a:rPr>
              <a:t>指定位的值送</a:t>
            </a:r>
            <a:r>
              <a:rPr kumimoji="1" lang="en-US" altLang="zh-CN" b="1">
                <a:solidFill>
                  <a:srgbClr val="0000FF"/>
                </a:solidFill>
              </a:rPr>
              <a:t>CF</a:t>
            </a:r>
            <a:r>
              <a:rPr kumimoji="1" lang="zh-CN" altLang="en-US" b="1">
                <a:solidFill>
                  <a:srgbClr val="0000FF"/>
                </a:solidFill>
              </a:rPr>
              <a:t>，并将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中相应位置</a:t>
            </a:r>
            <a:r>
              <a:rPr kumimoji="1" lang="en-US" altLang="zh-CN" b="1">
                <a:solidFill>
                  <a:srgbClr val="0000FF"/>
                </a:solidFill>
              </a:rPr>
              <a:t>0</a:t>
            </a:r>
            <a:r>
              <a:rPr kumimoji="1" lang="zh-CN" altLang="en-US" b="1">
                <a:solidFill>
                  <a:srgbClr val="0000FF"/>
                </a:solidFill>
              </a:rPr>
              <a:t>。</a:t>
            </a:r>
          </a:p>
          <a:p>
            <a:pPr algn="l" eaLnBrk="0" hangingPunct="0"/>
            <a:endParaRPr kumimoji="1" lang="zh-CN" altLang="en-US" sz="20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chemeClr val="tx1"/>
                </a:solidFill>
              </a:rPr>
              <a:t>位测试并变反指令：</a:t>
            </a:r>
            <a:r>
              <a:rPr kumimoji="1" lang="en-US" altLang="zh-CN" sz="2000" b="1">
                <a:solidFill>
                  <a:schemeClr val="tx1"/>
                </a:solidFill>
              </a:rPr>
              <a:t>BTC  DST, SRC</a:t>
            </a:r>
          </a:p>
          <a:p>
            <a:pPr algn="l" eaLnBrk="0" hangingPunct="0"/>
            <a:r>
              <a:rPr kumimoji="1" lang="en-US" altLang="zh-CN" sz="20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</a:t>
            </a:r>
            <a:r>
              <a:rPr kumimoji="1" lang="zh-CN" altLang="en-US" b="1">
                <a:solidFill>
                  <a:srgbClr val="0000FF"/>
                </a:solidFill>
              </a:rPr>
              <a:t>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中由</a:t>
            </a:r>
            <a:r>
              <a:rPr kumimoji="1" lang="en-US" altLang="zh-CN" b="1">
                <a:solidFill>
                  <a:srgbClr val="0000FF"/>
                </a:solidFill>
              </a:rPr>
              <a:t>SRC</a:t>
            </a:r>
            <a:r>
              <a:rPr kumimoji="1" lang="zh-CN" altLang="en-US" b="1">
                <a:solidFill>
                  <a:srgbClr val="0000FF"/>
                </a:solidFill>
              </a:rPr>
              <a:t>指定位的值送</a:t>
            </a:r>
            <a:r>
              <a:rPr kumimoji="1" lang="en-US" altLang="zh-CN" b="1">
                <a:solidFill>
                  <a:srgbClr val="0000FF"/>
                </a:solidFill>
              </a:rPr>
              <a:t>CF</a:t>
            </a:r>
            <a:r>
              <a:rPr kumimoji="1" lang="zh-CN" altLang="en-US" b="1">
                <a:solidFill>
                  <a:srgbClr val="0000FF"/>
                </a:solidFill>
              </a:rPr>
              <a:t>，并将</a:t>
            </a:r>
            <a:r>
              <a:rPr kumimoji="1" lang="en-US" altLang="zh-CN" b="1">
                <a:solidFill>
                  <a:srgbClr val="0000FF"/>
                </a:solidFill>
              </a:rPr>
              <a:t>DST</a:t>
            </a:r>
            <a:r>
              <a:rPr kumimoji="1" lang="zh-CN" altLang="en-US" b="1">
                <a:solidFill>
                  <a:srgbClr val="0000FF"/>
                </a:solidFill>
              </a:rPr>
              <a:t>中相应位变反。</a:t>
            </a:r>
            <a:endParaRPr kumimoji="1" lang="zh-CN" altLang="en-US" sz="2000" b="1">
              <a:solidFill>
                <a:srgbClr val="0000FF"/>
              </a:solidFill>
            </a:endParaRPr>
          </a:p>
          <a:p>
            <a:pPr algn="l" eaLnBrk="0" hangingPunct="0"/>
            <a:endParaRPr kumimoji="1" lang="zh-CN" altLang="en-US" sz="20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400" b="1" u="sng">
                <a:solidFill>
                  <a:srgbClr val="FF3300"/>
                </a:solidFill>
              </a:rPr>
              <a:t>位扫描指令</a:t>
            </a:r>
            <a:r>
              <a:rPr kumimoji="1" lang="zh-CN" altLang="en-US" sz="2400" b="1">
                <a:solidFill>
                  <a:srgbClr val="FF3300"/>
                </a:solidFill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</a:rPr>
              <a:t>386</a:t>
            </a:r>
            <a:r>
              <a:rPr kumimoji="1" lang="zh-CN" altLang="en-US" sz="2400" b="1">
                <a:solidFill>
                  <a:srgbClr val="FF3300"/>
                </a:solidFill>
              </a:rPr>
              <a:t>及后）</a:t>
            </a:r>
            <a:endParaRPr kumimoji="1" lang="zh-CN" altLang="en-US" sz="2400" b="1" u="sng">
              <a:solidFill>
                <a:srgbClr val="FF3300"/>
              </a:solidFill>
            </a:endParaRPr>
          </a:p>
          <a:p>
            <a:pPr algn="l" eaLnBrk="0" hangingPunct="0"/>
            <a:r>
              <a:rPr kumimoji="1" lang="zh-CN" altLang="en-US" sz="2400" b="1">
                <a:solidFill>
                  <a:srgbClr val="0000FF"/>
                </a:solidFill>
              </a:rPr>
              <a:t>    </a:t>
            </a:r>
            <a:r>
              <a:rPr kumimoji="1" lang="zh-CN" altLang="en-US" sz="2000" b="1">
                <a:solidFill>
                  <a:schemeClr val="tx1"/>
                </a:solidFill>
              </a:rPr>
              <a:t>正向位扫描指令：   </a:t>
            </a:r>
            <a:r>
              <a:rPr kumimoji="1" lang="en-US" altLang="zh-CN" sz="2000" b="1">
                <a:solidFill>
                  <a:schemeClr val="tx1"/>
                </a:solidFill>
              </a:rPr>
              <a:t>BSF  REG, SRC</a:t>
            </a:r>
            <a:br>
              <a:rPr kumimoji="1" lang="en-US" altLang="zh-CN" sz="2000" b="1">
                <a:solidFill>
                  <a:srgbClr val="0000FF"/>
                </a:solidFill>
              </a:rPr>
            </a:br>
            <a:r>
              <a:rPr kumimoji="1" lang="en-US" altLang="zh-CN" sz="2000" b="1">
                <a:solidFill>
                  <a:srgbClr val="0000FF"/>
                </a:solidFill>
              </a:rPr>
              <a:t> 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执行操作：从</a:t>
            </a:r>
            <a:r>
              <a:rPr kumimoji="1" lang="en-US" altLang="zh-CN" sz="2000" b="1">
                <a:solidFill>
                  <a:srgbClr val="0000FF"/>
                </a:solidFill>
              </a:rPr>
              <a:t>SRC</a:t>
            </a:r>
            <a:r>
              <a:rPr kumimoji="1" lang="zh-CN" altLang="en-US" sz="2000" b="1">
                <a:solidFill>
                  <a:srgbClr val="0000FF"/>
                </a:solidFill>
              </a:rPr>
              <a:t>的最低位开始向高位扫描，遇到第一个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，则将</a:t>
            </a:r>
            <a:r>
              <a:rPr kumimoji="1" lang="en-US" altLang="zh-CN" sz="2000" b="1">
                <a:solidFill>
                  <a:srgbClr val="0000FF"/>
                </a:solidFill>
              </a:rPr>
              <a:t>ZF</a:t>
            </a:r>
            <a:r>
              <a:rPr kumimoji="1" lang="zh-CN" altLang="en-US" sz="2000" b="1">
                <a:solidFill>
                  <a:srgbClr val="0000FF"/>
                </a:solidFill>
              </a:rPr>
              <a:t>置</a:t>
            </a:r>
            <a:r>
              <a:rPr kumimoji="1" lang="en-US" altLang="zh-CN" sz="2000" b="1">
                <a:solidFill>
                  <a:srgbClr val="0000FF"/>
                </a:solidFill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</a:rPr>
              <a:t>，并将该位的位置存入</a:t>
            </a:r>
            <a:r>
              <a:rPr kumimoji="1" lang="en-US" altLang="zh-CN" sz="2000" b="1">
                <a:solidFill>
                  <a:srgbClr val="0000FF"/>
                </a:solidFill>
              </a:rPr>
              <a:t>REG</a:t>
            </a:r>
            <a:r>
              <a:rPr kumimoji="1" lang="zh-CN" altLang="en-US" sz="2000" b="1">
                <a:solidFill>
                  <a:srgbClr val="0000FF"/>
                </a:solidFill>
              </a:rPr>
              <a:t>；若</a:t>
            </a:r>
            <a:r>
              <a:rPr kumimoji="1" lang="en-US" altLang="zh-CN" sz="2000" b="1">
                <a:solidFill>
                  <a:srgbClr val="0000FF"/>
                </a:solidFill>
              </a:rPr>
              <a:t>SRC</a:t>
            </a:r>
            <a:r>
              <a:rPr kumimoji="1" lang="zh-CN" altLang="en-US" sz="2000" b="1">
                <a:solidFill>
                  <a:srgbClr val="0000FF"/>
                </a:solidFill>
              </a:rPr>
              <a:t>为</a:t>
            </a:r>
            <a:r>
              <a:rPr kumimoji="1" lang="en-US" altLang="zh-CN" sz="2000" b="1">
                <a:solidFill>
                  <a:srgbClr val="0000FF"/>
                </a:solidFill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</a:rPr>
              <a:t>，则</a:t>
            </a:r>
            <a:r>
              <a:rPr kumimoji="1" lang="en-US" altLang="zh-CN" sz="2000" b="1">
                <a:solidFill>
                  <a:srgbClr val="0000FF"/>
                </a:solidFill>
              </a:rPr>
              <a:t>ZF</a:t>
            </a:r>
            <a:r>
              <a:rPr kumimoji="1" lang="zh-CN" altLang="en-US" sz="2000" b="1">
                <a:solidFill>
                  <a:srgbClr val="0000FF"/>
                </a:solidFill>
              </a:rPr>
              <a:t>被置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REG</a:t>
            </a:r>
            <a:r>
              <a:rPr kumimoji="1" lang="zh-CN" altLang="en-US" sz="2000" b="1">
                <a:solidFill>
                  <a:srgbClr val="0000FF"/>
                </a:solidFill>
              </a:rPr>
              <a:t>无定义。</a:t>
            </a:r>
          </a:p>
          <a:p>
            <a:pPr algn="l" eaLnBrk="0" hangingPunct="0"/>
            <a:endParaRPr kumimoji="1" lang="zh-CN" altLang="en-US" sz="2000" b="1">
              <a:solidFill>
                <a:srgbClr val="0000FF"/>
              </a:solidFill>
            </a:endParaRPr>
          </a:p>
          <a:p>
            <a:pPr algn="l" eaLnBrk="0" hangingPunct="0"/>
            <a:r>
              <a:rPr kumimoji="1" lang="zh-CN" altLang="en-US" sz="2000" b="1">
                <a:solidFill>
                  <a:schemeClr val="tx1"/>
                </a:solidFill>
              </a:rPr>
              <a:t>    反向位扫描指令：   </a:t>
            </a:r>
            <a:r>
              <a:rPr kumimoji="1" lang="en-US" altLang="zh-CN" sz="2000" b="1">
                <a:solidFill>
                  <a:schemeClr val="tx1"/>
                </a:solidFill>
              </a:rPr>
              <a:t>BSR  REG, SRC</a:t>
            </a:r>
            <a:br>
              <a:rPr kumimoji="1" lang="en-US" altLang="zh-CN" sz="2000" b="1">
                <a:solidFill>
                  <a:srgbClr val="0000FF"/>
                </a:solidFill>
              </a:rPr>
            </a:br>
            <a:r>
              <a:rPr kumimoji="1" lang="en-US" altLang="zh-CN" sz="2000" b="1">
                <a:solidFill>
                  <a:srgbClr val="0000FF"/>
                </a:solidFill>
              </a:rPr>
              <a:t>     </a:t>
            </a:r>
            <a:r>
              <a:rPr kumimoji="1" lang="zh-CN" altLang="en-US" sz="2000" b="1">
                <a:solidFill>
                  <a:srgbClr val="0000FF"/>
                </a:solidFill>
              </a:rPr>
              <a:t>执行操作：从</a:t>
            </a:r>
            <a:r>
              <a:rPr kumimoji="1" lang="en-US" altLang="zh-CN" sz="2000" b="1">
                <a:solidFill>
                  <a:srgbClr val="0000FF"/>
                </a:solidFill>
              </a:rPr>
              <a:t>SRC</a:t>
            </a:r>
            <a:r>
              <a:rPr kumimoji="1" lang="zh-CN" altLang="en-US" sz="2000" b="1">
                <a:solidFill>
                  <a:srgbClr val="0000FF"/>
                </a:solidFill>
              </a:rPr>
              <a:t>的最高位开始向低位扫描，遇到第一个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，则将</a:t>
            </a:r>
            <a:r>
              <a:rPr kumimoji="1" lang="en-US" altLang="zh-CN" sz="2000" b="1">
                <a:solidFill>
                  <a:srgbClr val="0000FF"/>
                </a:solidFill>
              </a:rPr>
              <a:t>ZF</a:t>
            </a:r>
            <a:r>
              <a:rPr kumimoji="1" lang="zh-CN" altLang="en-US" sz="2000" b="1">
                <a:solidFill>
                  <a:srgbClr val="0000FF"/>
                </a:solidFill>
              </a:rPr>
              <a:t>置</a:t>
            </a:r>
            <a:r>
              <a:rPr kumimoji="1" lang="en-US" altLang="zh-CN" sz="2000" b="1">
                <a:solidFill>
                  <a:srgbClr val="0000FF"/>
                </a:solidFill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</a:rPr>
              <a:t>，并将该位的位置存入</a:t>
            </a:r>
            <a:r>
              <a:rPr kumimoji="1" lang="en-US" altLang="zh-CN" sz="2000" b="1">
                <a:solidFill>
                  <a:srgbClr val="0000FF"/>
                </a:solidFill>
              </a:rPr>
              <a:t>REG</a:t>
            </a:r>
            <a:r>
              <a:rPr kumimoji="1" lang="zh-CN" altLang="en-US" sz="2000" b="1">
                <a:solidFill>
                  <a:srgbClr val="0000FF"/>
                </a:solidFill>
              </a:rPr>
              <a:t>；若</a:t>
            </a:r>
            <a:r>
              <a:rPr kumimoji="1" lang="en-US" altLang="zh-CN" sz="2000" b="1">
                <a:solidFill>
                  <a:srgbClr val="0000FF"/>
                </a:solidFill>
              </a:rPr>
              <a:t>SRC</a:t>
            </a:r>
            <a:r>
              <a:rPr kumimoji="1" lang="zh-CN" altLang="en-US" sz="2000" b="1">
                <a:solidFill>
                  <a:srgbClr val="0000FF"/>
                </a:solidFill>
              </a:rPr>
              <a:t>为</a:t>
            </a:r>
            <a:r>
              <a:rPr kumimoji="1" lang="en-US" altLang="zh-CN" sz="2000" b="1">
                <a:solidFill>
                  <a:srgbClr val="0000FF"/>
                </a:solidFill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</a:rPr>
              <a:t>，则</a:t>
            </a:r>
            <a:r>
              <a:rPr kumimoji="1" lang="en-US" altLang="zh-CN" sz="2000" b="1">
                <a:solidFill>
                  <a:srgbClr val="0000FF"/>
                </a:solidFill>
              </a:rPr>
              <a:t>ZF</a:t>
            </a:r>
            <a:r>
              <a:rPr kumimoji="1" lang="zh-CN" altLang="en-US" sz="2000" b="1">
                <a:solidFill>
                  <a:srgbClr val="0000FF"/>
                </a:solidFill>
              </a:rPr>
              <a:t>被置</a:t>
            </a:r>
            <a:r>
              <a:rPr kumimoji="1" lang="en-US" altLang="zh-CN" sz="2000" b="1">
                <a:solidFill>
                  <a:srgbClr val="0000FF"/>
                </a:solidFill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</a:rPr>
              <a:t>，</a:t>
            </a:r>
            <a:r>
              <a:rPr kumimoji="1" lang="en-US" altLang="zh-CN" sz="2000" b="1">
                <a:solidFill>
                  <a:srgbClr val="0000FF"/>
                </a:solidFill>
              </a:rPr>
              <a:t>REG</a:t>
            </a:r>
            <a:r>
              <a:rPr kumimoji="1" lang="zh-CN" altLang="en-US" sz="2000" b="1">
                <a:solidFill>
                  <a:srgbClr val="0000FF"/>
                </a:solidFill>
              </a:rPr>
              <a:t>无定义。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A4680-EE38-4C1C-8904-6E82B33825E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 u="sng">
                <a:solidFill>
                  <a:srgbClr val="FF3300"/>
                </a:solidFill>
              </a:rPr>
              <a:t>移位指令</a:t>
            </a:r>
            <a:endParaRPr kumimoji="1" lang="zh-CN" altLang="en-US" sz="2800" b="1">
              <a:solidFill>
                <a:schemeClr val="tx1"/>
              </a:solidFill>
            </a:endParaRPr>
          </a:p>
          <a:p>
            <a:pPr algn="just"/>
            <a:endParaRPr kumimoji="1" lang="zh-CN" altLang="en-US" sz="2800" b="1">
              <a:solidFill>
                <a:schemeClr val="tx1"/>
              </a:solidFill>
            </a:endParaRP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逻辑左移  </a:t>
            </a:r>
            <a:r>
              <a:rPr kumimoji="1" lang="en-US" altLang="zh-CN" sz="2400" b="1">
                <a:solidFill>
                  <a:schemeClr val="tx1"/>
                </a:solidFill>
              </a:rPr>
              <a:t>SHL  OPR, CNT</a:t>
            </a:r>
            <a:endParaRPr kumimoji="1" lang="en-US" altLang="zh-CN" sz="2400" b="1"/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endParaRPr kumimoji="1" lang="en-US" altLang="zh-CN" sz="2400" b="1">
              <a:solidFill>
                <a:schemeClr val="tx1"/>
              </a:solidFill>
            </a:endParaRPr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逻辑右移  </a:t>
            </a:r>
            <a:r>
              <a:rPr kumimoji="1" lang="en-US" altLang="zh-CN" sz="2400" b="1">
                <a:solidFill>
                  <a:schemeClr val="tx1"/>
                </a:solidFill>
              </a:rPr>
              <a:t>SHR  OPR, CNT</a:t>
            </a:r>
            <a:endParaRPr kumimoji="1" lang="en-US" altLang="zh-CN" sz="2400" b="1"/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endParaRPr kumimoji="1" lang="en-US" altLang="zh-CN" sz="2400" b="1">
              <a:solidFill>
                <a:srgbClr val="0000FF"/>
              </a:solidFill>
            </a:endParaRPr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算术左移  </a:t>
            </a:r>
            <a:r>
              <a:rPr kumimoji="1" lang="en-US" altLang="zh-CN" sz="2400" b="1">
                <a:solidFill>
                  <a:schemeClr val="tx1"/>
                </a:solidFill>
              </a:rPr>
              <a:t>SAL  OPR, CNT</a:t>
            </a:r>
            <a:r>
              <a:rPr kumimoji="1" lang="zh-CN" altLang="en-US" sz="2400" b="1">
                <a:solidFill>
                  <a:schemeClr val="tx1"/>
                </a:solidFill>
              </a:rPr>
              <a:t>（同逻辑左移）</a:t>
            </a:r>
            <a:endParaRPr kumimoji="1" lang="zh-CN" altLang="en-US" sz="2400" b="1"/>
          </a:p>
          <a:p>
            <a:pPr algn="just"/>
            <a:endParaRPr kumimoji="1" lang="zh-CN" altLang="en-US" sz="2400" b="1"/>
          </a:p>
          <a:p>
            <a:pPr algn="just"/>
            <a:r>
              <a:rPr kumimoji="1" lang="zh-CN" altLang="en-US" sz="2400" b="1">
                <a:solidFill>
                  <a:schemeClr val="tx1"/>
                </a:solidFill>
              </a:rPr>
              <a:t>算术右移  </a:t>
            </a:r>
            <a:r>
              <a:rPr kumimoji="1" lang="en-US" altLang="zh-CN" sz="2400" b="1">
                <a:solidFill>
                  <a:schemeClr val="tx1"/>
                </a:solidFill>
              </a:rPr>
              <a:t>SAR  OPR, CNT</a:t>
            </a:r>
            <a:endParaRPr kumimoji="1" lang="en-US" altLang="zh-CN" sz="2400" b="1"/>
          </a:p>
          <a:p>
            <a:pPr algn="just"/>
            <a:endParaRPr kumimoji="1" lang="en-US" altLang="zh-CN" sz="2400" b="1">
              <a:solidFill>
                <a:schemeClr val="tx1"/>
              </a:solidFill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905000" y="1828800"/>
            <a:ext cx="5715000" cy="533400"/>
            <a:chOff x="1200" y="1152"/>
            <a:chExt cx="3600" cy="336"/>
          </a:xfrm>
        </p:grpSpPr>
        <p:grpSp>
          <p:nvGrpSpPr>
            <p:cNvPr id="10274" name="Group 4"/>
            <p:cNvGrpSpPr>
              <a:grpSpLocks/>
            </p:cNvGrpSpPr>
            <p:nvPr/>
          </p:nvGrpSpPr>
          <p:grpSpPr bwMode="auto">
            <a:xfrm>
              <a:off x="1680" y="1152"/>
              <a:ext cx="2352" cy="288"/>
              <a:chOff x="1680" y="1152"/>
              <a:chExt cx="2352" cy="288"/>
            </a:xfrm>
          </p:grpSpPr>
          <p:sp>
            <p:nvSpPr>
              <p:cNvPr id="10276" name="Rectangle 5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632" cy="288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7" name="Rectangle 6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288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8" name="Rectangle 7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88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9" name="Line 8"/>
              <p:cNvSpPr>
                <a:spLocks noChangeShapeType="1"/>
              </p:cNvSpPr>
              <p:nvPr/>
            </p:nvSpPr>
            <p:spPr bwMode="auto">
              <a:xfrm flipH="1">
                <a:off x="1824" y="1296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0" name="Rectangle 9"/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288" cy="28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1" name="Line 10"/>
              <p:cNvSpPr>
                <a:spLocks noChangeShapeType="1"/>
              </p:cNvSpPr>
              <p:nvPr/>
            </p:nvSpPr>
            <p:spPr bwMode="auto">
              <a:xfrm flipH="1">
                <a:off x="3744" y="1296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2" name="Line 11"/>
              <p:cNvSpPr>
                <a:spLocks noChangeShapeType="1"/>
              </p:cNvSpPr>
              <p:nvPr/>
            </p:nvSpPr>
            <p:spPr bwMode="auto">
              <a:xfrm flipH="1">
                <a:off x="2640" y="1296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75" name="Text Box 12"/>
            <p:cNvSpPr txBox="1">
              <a:spLocks noChangeArrowheads="1"/>
            </p:cNvSpPr>
            <p:nvPr/>
          </p:nvSpPr>
          <p:spPr bwMode="auto">
            <a:xfrm>
              <a:off x="1200" y="1200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en-US" sz="2400" b="1">
                  <a:solidFill>
                    <a:schemeClr val="tx1"/>
                  </a:solidFill>
                </a:rPr>
                <a:t> 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CF                                                    0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2971800" y="3200400"/>
            <a:ext cx="4724400" cy="533400"/>
            <a:chOff x="1872" y="2016"/>
            <a:chExt cx="2976" cy="336"/>
          </a:xfrm>
        </p:grpSpPr>
        <p:grpSp>
          <p:nvGrpSpPr>
            <p:cNvPr id="10265" name="Group 14"/>
            <p:cNvGrpSpPr>
              <a:grpSpLocks/>
            </p:cNvGrpSpPr>
            <p:nvPr/>
          </p:nvGrpSpPr>
          <p:grpSpPr bwMode="auto">
            <a:xfrm>
              <a:off x="2112" y="2016"/>
              <a:ext cx="2352" cy="282"/>
              <a:chOff x="2112" y="2016"/>
              <a:chExt cx="2352" cy="282"/>
            </a:xfrm>
          </p:grpSpPr>
          <p:sp>
            <p:nvSpPr>
              <p:cNvPr id="10267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1632" cy="282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8" name="Rectangle 16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9" name="Rectangle 17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0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3744" y="2157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1" name="Rectangle 19"/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2" name="Line 20"/>
              <p:cNvSpPr>
                <a:spLocks noChangeShapeType="1"/>
              </p:cNvSpPr>
              <p:nvPr/>
            </p:nvSpPr>
            <p:spPr bwMode="auto">
              <a:xfrm rot="10800000" flipH="1">
                <a:off x="2112" y="2157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73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2640" y="2157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66" name="Text Box 22"/>
            <p:cNvSpPr txBox="1">
              <a:spLocks noChangeArrowheads="1"/>
            </p:cNvSpPr>
            <p:nvPr/>
          </p:nvSpPr>
          <p:spPr bwMode="auto">
            <a:xfrm>
              <a:off x="1872" y="2064"/>
              <a:ext cx="29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en-US" sz="2400" b="1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0                                                   CF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95600" y="5486400"/>
            <a:ext cx="4724400" cy="527050"/>
            <a:chOff x="1824" y="3456"/>
            <a:chExt cx="2976" cy="332"/>
          </a:xfrm>
        </p:grpSpPr>
        <p:grpSp>
          <p:nvGrpSpPr>
            <p:cNvPr id="10256" name="Group 24"/>
            <p:cNvGrpSpPr>
              <a:grpSpLocks/>
            </p:cNvGrpSpPr>
            <p:nvPr/>
          </p:nvGrpSpPr>
          <p:grpSpPr bwMode="auto">
            <a:xfrm>
              <a:off x="2064" y="3456"/>
              <a:ext cx="2352" cy="282"/>
              <a:chOff x="2064" y="3456"/>
              <a:chExt cx="2352" cy="282"/>
            </a:xfrm>
          </p:grpSpPr>
          <p:sp>
            <p:nvSpPr>
              <p:cNvPr id="10258" name="Rectangle 25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1632" cy="282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26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27"/>
              <p:cNvSpPr>
                <a:spLocks noChangeArrowheads="1"/>
              </p:cNvSpPr>
              <p:nvPr/>
            </p:nvSpPr>
            <p:spPr bwMode="auto">
              <a:xfrm>
                <a:off x="2208" y="345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1" name="Line 28"/>
              <p:cNvSpPr>
                <a:spLocks noChangeShapeType="1"/>
              </p:cNvSpPr>
              <p:nvPr/>
            </p:nvSpPr>
            <p:spPr bwMode="auto">
              <a:xfrm rot="10800000" flipH="1">
                <a:off x="3696" y="3597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2" name="Rectangle 29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288" cy="28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3" name="Line 30"/>
              <p:cNvSpPr>
                <a:spLocks noChangeShapeType="1"/>
              </p:cNvSpPr>
              <p:nvPr/>
            </p:nvSpPr>
            <p:spPr bwMode="auto">
              <a:xfrm rot="10800000" flipH="1">
                <a:off x="2064" y="3597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4" name="Line 31"/>
              <p:cNvSpPr>
                <a:spLocks noChangeShapeType="1"/>
              </p:cNvSpPr>
              <p:nvPr/>
            </p:nvSpPr>
            <p:spPr bwMode="auto">
              <a:xfrm rot="10800000" flipH="1">
                <a:off x="2592" y="3597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57" name="Text Box 32"/>
            <p:cNvSpPr txBox="1">
              <a:spLocks noChangeArrowheads="1"/>
            </p:cNvSpPr>
            <p:nvPr/>
          </p:nvSpPr>
          <p:spPr bwMode="auto">
            <a:xfrm>
              <a:off x="1824" y="3500"/>
              <a:ext cx="29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FF0000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en-US" sz="2400" b="1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                                                     CF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10246" name="Line 33"/>
          <p:cNvSpPr>
            <a:spLocks noChangeShapeType="1"/>
          </p:cNvSpPr>
          <p:nvPr/>
        </p:nvSpPr>
        <p:spPr bwMode="auto">
          <a:xfrm flipV="1">
            <a:off x="3276600" y="5695950"/>
            <a:ext cx="0" cy="4794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Line 34"/>
          <p:cNvSpPr>
            <a:spLocks noChangeShapeType="1"/>
          </p:cNvSpPr>
          <p:nvPr/>
        </p:nvSpPr>
        <p:spPr bwMode="auto">
          <a:xfrm>
            <a:off x="3276600" y="61722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Line 35"/>
          <p:cNvSpPr>
            <a:spLocks noChangeShapeType="1"/>
          </p:cNvSpPr>
          <p:nvPr/>
        </p:nvSpPr>
        <p:spPr bwMode="auto">
          <a:xfrm flipV="1">
            <a:off x="3733800" y="579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500563" y="119697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latin typeface="Arial" charset="0"/>
              </a:rPr>
              <a:t>无符号数乘</a:t>
            </a:r>
            <a:r>
              <a:rPr kumimoji="1" lang="en-US" altLang="zh-CN" sz="2400" b="1">
                <a:latin typeface="Arial" charset="0"/>
              </a:rPr>
              <a:t>2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427538" y="26844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latin typeface="Arial" charset="0"/>
              </a:rPr>
              <a:t>无符号数除</a:t>
            </a:r>
            <a:r>
              <a:rPr kumimoji="1" lang="en-US" altLang="zh-CN" sz="2400" b="1">
                <a:latin typeface="Arial" charset="0"/>
              </a:rPr>
              <a:t>2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6300788" y="414972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latin typeface="Arial" charset="0"/>
              </a:rPr>
              <a:t>带符号数乘</a:t>
            </a:r>
            <a:r>
              <a:rPr kumimoji="1" lang="en-US" altLang="zh-CN" sz="2400" b="1">
                <a:latin typeface="Arial" charset="0"/>
              </a:rPr>
              <a:t>2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356100" y="48688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latin typeface="Arial" charset="0"/>
              </a:rPr>
              <a:t>带符号数除</a:t>
            </a:r>
            <a:r>
              <a:rPr kumimoji="1" lang="en-US" altLang="zh-CN" sz="2400" b="1">
                <a:latin typeface="Arial" charset="0"/>
              </a:rPr>
              <a:t>2</a:t>
            </a:r>
          </a:p>
        </p:txBody>
      </p:sp>
      <p:sp>
        <p:nvSpPr>
          <p:cNvPr id="10253" name="Text Box 40"/>
          <p:cNvSpPr txBox="1">
            <a:spLocks noChangeArrowheads="1"/>
          </p:cNvSpPr>
          <p:nvPr/>
        </p:nvSpPr>
        <p:spPr bwMode="auto">
          <a:xfrm>
            <a:off x="7451725" y="242093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shift</a:t>
            </a:r>
          </a:p>
        </p:txBody>
      </p:sp>
      <p:sp>
        <p:nvSpPr>
          <p:cNvPr id="10254" name="Text Box 41"/>
          <p:cNvSpPr txBox="1">
            <a:spLocks noChangeArrowheads="1"/>
          </p:cNvSpPr>
          <p:nvPr/>
        </p:nvSpPr>
        <p:spPr bwMode="auto">
          <a:xfrm>
            <a:off x="7524750" y="49418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arithmetic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8DFBC-145E-4B2A-8247-09483FC09D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6" grpId="0"/>
      <p:bldP spid="30757" grpId="0"/>
      <p:bldP spid="30758" grpId="0"/>
      <p:bldP spid="307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1" lang="zh-CN" altLang="zh-CN" sz="2400">
              <a:solidFill>
                <a:schemeClr val="tx1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762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400" b="1">
                <a:solidFill>
                  <a:schemeClr val="tx1"/>
                </a:solidFill>
              </a:rPr>
              <a:t>循环左移  </a:t>
            </a:r>
            <a:r>
              <a:rPr kumimoji="1" lang="en-US" altLang="zh-CN" sz="2400" b="1">
                <a:solidFill>
                  <a:schemeClr val="tx1"/>
                </a:solidFill>
              </a:rPr>
              <a:t>ROL  OPR, CNT</a:t>
            </a: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</a:rPr>
              <a:t>循环右移  </a:t>
            </a:r>
            <a:r>
              <a:rPr kumimoji="1" lang="en-US" altLang="zh-CN" sz="2400" b="1">
                <a:solidFill>
                  <a:schemeClr val="tx1"/>
                </a:solidFill>
              </a:rPr>
              <a:t>ROR  OPR, CNT</a:t>
            </a: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</a:rPr>
              <a:t>带进位循环左移  </a:t>
            </a:r>
            <a:r>
              <a:rPr kumimoji="1" lang="en-US" altLang="zh-CN" sz="2400" b="1">
                <a:solidFill>
                  <a:schemeClr val="tx1"/>
                </a:solidFill>
              </a:rPr>
              <a:t>RCL  OPR, CNT</a:t>
            </a: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endParaRPr kumimoji="1" lang="en-US" altLang="zh-CN" sz="2400" b="1">
              <a:solidFill>
                <a:srgbClr val="0000FF"/>
              </a:solidFill>
            </a:endParaRPr>
          </a:p>
          <a:p>
            <a:pPr algn="l"/>
            <a:r>
              <a:rPr kumimoji="1" lang="zh-CN" altLang="en-US" sz="2400" b="1">
                <a:solidFill>
                  <a:schemeClr val="tx1"/>
                </a:solidFill>
              </a:rPr>
              <a:t>带进位循环右移  </a:t>
            </a:r>
            <a:r>
              <a:rPr kumimoji="1" lang="en-US" altLang="zh-CN" sz="2400" b="1">
                <a:solidFill>
                  <a:schemeClr val="tx1"/>
                </a:solidFill>
              </a:rPr>
              <a:t>RCR  OPR, CNT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447800" y="1447800"/>
            <a:ext cx="5791200" cy="5045075"/>
            <a:chOff x="1200" y="1008"/>
            <a:chExt cx="3648" cy="3178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1200" y="1008"/>
              <a:ext cx="3600" cy="432"/>
              <a:chOff x="1200" y="1008"/>
              <a:chExt cx="3600" cy="432"/>
            </a:xfrm>
          </p:grpSpPr>
          <p:grpSp>
            <p:nvGrpSpPr>
              <p:cNvPr id="11320" name="Group 6"/>
              <p:cNvGrpSpPr>
                <a:grpSpLocks/>
              </p:cNvGrpSpPr>
              <p:nvPr/>
            </p:nvGrpSpPr>
            <p:grpSpPr bwMode="auto">
              <a:xfrm>
                <a:off x="1200" y="1008"/>
                <a:ext cx="3600" cy="336"/>
                <a:chOff x="1200" y="1152"/>
                <a:chExt cx="3600" cy="336"/>
              </a:xfrm>
            </p:grpSpPr>
            <p:grpSp>
              <p:nvGrpSpPr>
                <p:cNvPr id="11324" name="Group 7"/>
                <p:cNvGrpSpPr>
                  <a:grpSpLocks/>
                </p:cNvGrpSpPr>
                <p:nvPr/>
              </p:nvGrpSpPr>
              <p:grpSpPr bwMode="auto">
                <a:xfrm>
                  <a:off x="1680" y="1152"/>
                  <a:ext cx="2352" cy="288"/>
                  <a:chOff x="1680" y="1152"/>
                  <a:chExt cx="2352" cy="288"/>
                </a:xfrm>
              </p:grpSpPr>
              <p:sp>
                <p:nvSpPr>
                  <p:cNvPr id="1132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1632" cy="288"/>
                  </a:xfrm>
                  <a:prstGeom prst="rect">
                    <a:avLst/>
                  </a:prstGeom>
                  <a:solidFill>
                    <a:srgbClr val="99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9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1296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1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1296"/>
                    <a:ext cx="288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3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1296"/>
                    <a:ext cx="86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00" y="1200"/>
                  <a:ext cx="360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en-US" sz="2400" b="1">
                      <a:solidFill>
                        <a:schemeClr val="tx1"/>
                      </a:solidFill>
                    </a:rPr>
                    <a:t> 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</a:rPr>
                    <a:t>CF                                                    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321" name="Line 16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22" name="Line 17"/>
              <p:cNvSpPr>
                <a:spLocks noChangeShapeType="1"/>
              </p:cNvSpPr>
              <p:nvPr/>
            </p:nvSpPr>
            <p:spPr bwMode="auto">
              <a:xfrm>
                <a:off x="2112" y="1440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23" name="Line 18"/>
              <p:cNvSpPr>
                <a:spLocks noChangeShapeType="1"/>
              </p:cNvSpPr>
              <p:nvPr/>
            </p:nvSpPr>
            <p:spPr bwMode="auto">
              <a:xfrm flipV="1">
                <a:off x="4032" y="1152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73" name="Group 19"/>
            <p:cNvGrpSpPr>
              <a:grpSpLocks/>
            </p:cNvGrpSpPr>
            <p:nvPr/>
          </p:nvGrpSpPr>
          <p:grpSpPr bwMode="auto">
            <a:xfrm>
              <a:off x="1872" y="1920"/>
              <a:ext cx="2976" cy="432"/>
              <a:chOff x="1872" y="1920"/>
              <a:chExt cx="2976" cy="432"/>
            </a:xfrm>
          </p:grpSpPr>
          <p:grpSp>
            <p:nvGrpSpPr>
              <p:cNvPr id="11307" name="Group 20"/>
              <p:cNvGrpSpPr>
                <a:grpSpLocks/>
              </p:cNvGrpSpPr>
              <p:nvPr/>
            </p:nvGrpSpPr>
            <p:grpSpPr bwMode="auto">
              <a:xfrm>
                <a:off x="1872" y="1920"/>
                <a:ext cx="2976" cy="336"/>
                <a:chOff x="1872" y="2016"/>
                <a:chExt cx="2976" cy="336"/>
              </a:xfrm>
            </p:grpSpPr>
            <p:grpSp>
              <p:nvGrpSpPr>
                <p:cNvPr id="11311" name="Group 21"/>
                <p:cNvGrpSpPr>
                  <a:grpSpLocks/>
                </p:cNvGrpSpPr>
                <p:nvPr/>
              </p:nvGrpSpPr>
              <p:grpSpPr bwMode="auto">
                <a:xfrm>
                  <a:off x="2112" y="2016"/>
                  <a:ext cx="2352" cy="282"/>
                  <a:chOff x="2112" y="2016"/>
                  <a:chExt cx="2352" cy="282"/>
                </a:xfrm>
              </p:grpSpPr>
              <p:sp>
                <p:nvSpPr>
                  <p:cNvPr id="1131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1632" cy="282"/>
                  </a:xfrm>
                  <a:prstGeom prst="rect">
                    <a:avLst/>
                  </a:prstGeom>
                  <a:solidFill>
                    <a:srgbClr val="99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6" name="Line 25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3744" y="2157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8" name="Line 27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2112" y="2157"/>
                    <a:ext cx="288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19" name="Line 28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2640" y="2157"/>
                    <a:ext cx="86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1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72" y="2064"/>
                  <a:ext cx="29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en-US" sz="2400" b="1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</a:rPr>
                    <a:t>                                                     CF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308" name="Line 30"/>
              <p:cNvSpPr>
                <a:spLocks noChangeShapeType="1"/>
              </p:cNvSpPr>
              <p:nvPr/>
            </p:nvSpPr>
            <p:spPr bwMode="auto">
              <a:xfrm>
                <a:off x="4032" y="206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09" name="Line 31"/>
              <p:cNvSpPr>
                <a:spLocks noChangeShapeType="1"/>
              </p:cNvSpPr>
              <p:nvPr/>
            </p:nvSpPr>
            <p:spPr bwMode="auto">
              <a:xfrm flipH="1">
                <a:off x="2112" y="2352"/>
                <a:ext cx="19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0" name="Line 32"/>
              <p:cNvSpPr>
                <a:spLocks noChangeShapeType="1"/>
              </p:cNvSpPr>
              <p:nvPr/>
            </p:nvSpPr>
            <p:spPr bwMode="auto">
              <a:xfrm flipV="1">
                <a:off x="2112" y="206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74" name="Group 33"/>
            <p:cNvGrpSpPr>
              <a:grpSpLocks/>
            </p:cNvGrpSpPr>
            <p:nvPr/>
          </p:nvGrpSpPr>
          <p:grpSpPr bwMode="auto">
            <a:xfrm>
              <a:off x="1200" y="2784"/>
              <a:ext cx="3600" cy="490"/>
              <a:chOff x="1200" y="2784"/>
              <a:chExt cx="3600" cy="490"/>
            </a:xfrm>
          </p:grpSpPr>
          <p:grpSp>
            <p:nvGrpSpPr>
              <p:cNvPr id="11291" name="Group 34"/>
              <p:cNvGrpSpPr>
                <a:grpSpLocks/>
              </p:cNvGrpSpPr>
              <p:nvPr/>
            </p:nvGrpSpPr>
            <p:grpSpPr bwMode="auto">
              <a:xfrm>
                <a:off x="1200" y="2784"/>
                <a:ext cx="3600" cy="336"/>
                <a:chOff x="1200" y="1152"/>
                <a:chExt cx="3600" cy="336"/>
              </a:xfrm>
            </p:grpSpPr>
            <p:grpSp>
              <p:nvGrpSpPr>
                <p:cNvPr id="11298" name="Group 35"/>
                <p:cNvGrpSpPr>
                  <a:grpSpLocks/>
                </p:cNvGrpSpPr>
                <p:nvPr/>
              </p:nvGrpSpPr>
              <p:grpSpPr bwMode="auto">
                <a:xfrm>
                  <a:off x="1680" y="1152"/>
                  <a:ext cx="2352" cy="288"/>
                  <a:chOff x="1680" y="1152"/>
                  <a:chExt cx="2352" cy="288"/>
                </a:xfrm>
              </p:grpSpPr>
              <p:sp>
                <p:nvSpPr>
                  <p:cNvPr id="1130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1632" cy="288"/>
                  </a:xfrm>
                  <a:prstGeom prst="rect">
                    <a:avLst/>
                  </a:prstGeom>
                  <a:solidFill>
                    <a:srgbClr val="99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3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1296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52"/>
                    <a:ext cx="288" cy="288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5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44" y="1296"/>
                    <a:ext cx="288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1296"/>
                    <a:ext cx="86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00" y="1200"/>
                  <a:ext cx="360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en-US" sz="2400" b="1">
                      <a:solidFill>
                        <a:schemeClr val="tx1"/>
                      </a:solidFill>
                    </a:rPr>
                    <a:t>                                                      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92" name="Group 44"/>
              <p:cNvGrpSpPr>
                <a:grpSpLocks/>
              </p:cNvGrpSpPr>
              <p:nvPr/>
            </p:nvGrpSpPr>
            <p:grpSpPr bwMode="auto">
              <a:xfrm>
                <a:off x="1536" y="2928"/>
                <a:ext cx="2496" cy="346"/>
                <a:chOff x="1536" y="2928"/>
                <a:chExt cx="2496" cy="346"/>
              </a:xfrm>
            </p:grpSpPr>
            <p:sp>
              <p:nvSpPr>
                <p:cNvPr id="1129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536" y="2928"/>
                  <a:ext cx="24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4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292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5" name="Line 47"/>
                <p:cNvSpPr>
                  <a:spLocks noChangeShapeType="1"/>
                </p:cNvSpPr>
                <p:nvPr/>
              </p:nvSpPr>
              <p:spPr bwMode="auto">
                <a:xfrm>
                  <a:off x="1536" y="3264"/>
                  <a:ext cx="2496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032" y="2928"/>
                  <a:ext cx="0" cy="33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592" y="3024"/>
                  <a:ext cx="4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en-US" sz="2000" b="1">
                      <a:solidFill>
                        <a:schemeClr val="tx1"/>
                      </a:solidFill>
                    </a:rPr>
                    <a:t>  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</p:grpSp>
        </p:grpSp>
        <p:grpSp>
          <p:nvGrpSpPr>
            <p:cNvPr id="11275" name="Group 50"/>
            <p:cNvGrpSpPr>
              <a:grpSpLocks/>
            </p:cNvGrpSpPr>
            <p:nvPr/>
          </p:nvGrpSpPr>
          <p:grpSpPr bwMode="auto">
            <a:xfrm>
              <a:off x="1872" y="3696"/>
              <a:ext cx="2976" cy="490"/>
              <a:chOff x="1872" y="3696"/>
              <a:chExt cx="2976" cy="490"/>
            </a:xfrm>
          </p:grpSpPr>
          <p:grpSp>
            <p:nvGrpSpPr>
              <p:cNvPr id="11276" name="Group 51"/>
              <p:cNvGrpSpPr>
                <a:grpSpLocks/>
              </p:cNvGrpSpPr>
              <p:nvPr/>
            </p:nvGrpSpPr>
            <p:grpSpPr bwMode="auto">
              <a:xfrm>
                <a:off x="1872" y="3696"/>
                <a:ext cx="2976" cy="336"/>
                <a:chOff x="1872" y="2016"/>
                <a:chExt cx="2976" cy="336"/>
              </a:xfrm>
            </p:grpSpPr>
            <p:grpSp>
              <p:nvGrpSpPr>
                <p:cNvPr id="11282" name="Group 52"/>
                <p:cNvGrpSpPr>
                  <a:grpSpLocks/>
                </p:cNvGrpSpPr>
                <p:nvPr/>
              </p:nvGrpSpPr>
              <p:grpSpPr bwMode="auto">
                <a:xfrm>
                  <a:off x="2112" y="2016"/>
                  <a:ext cx="2352" cy="282"/>
                  <a:chOff x="2112" y="2016"/>
                  <a:chExt cx="2352" cy="282"/>
                </a:xfrm>
              </p:grpSpPr>
              <p:sp>
                <p:nvSpPr>
                  <p:cNvPr id="11284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1632" cy="282"/>
                  </a:xfrm>
                  <a:prstGeom prst="rect">
                    <a:avLst/>
                  </a:prstGeom>
                  <a:solidFill>
                    <a:srgbClr val="99CC00"/>
                  </a:solidFill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7" name="Line 56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3744" y="2157"/>
                    <a:ext cx="57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16"/>
                    <a:ext cx="288" cy="282"/>
                  </a:xfrm>
                  <a:prstGeom prst="rect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9" name="Line 58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2112" y="2157"/>
                    <a:ext cx="288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90" name="Line 59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2640" y="2157"/>
                    <a:ext cx="86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8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72" y="2064"/>
                  <a:ext cx="29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FF0000"/>
                      </a:solidFill>
                      <a:latin typeface="Times New Roman" charset="0"/>
                      <a:ea typeface="宋体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en-US" sz="2400" b="1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</a:rPr>
                    <a:t>                                                   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77" name="Line 61"/>
              <p:cNvSpPr>
                <a:spLocks noChangeShapeType="1"/>
              </p:cNvSpPr>
              <p:nvPr/>
            </p:nvSpPr>
            <p:spPr bwMode="auto">
              <a:xfrm>
                <a:off x="4368" y="3840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8" name="Line 62"/>
              <p:cNvSpPr>
                <a:spLocks noChangeShapeType="1"/>
              </p:cNvSpPr>
              <p:nvPr/>
            </p:nvSpPr>
            <p:spPr bwMode="auto">
              <a:xfrm>
                <a:off x="4608" y="3840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9" name="Line 63"/>
              <p:cNvSpPr>
                <a:spLocks noChangeShapeType="1"/>
              </p:cNvSpPr>
              <p:nvPr/>
            </p:nvSpPr>
            <p:spPr bwMode="auto">
              <a:xfrm flipH="1">
                <a:off x="2112" y="4128"/>
                <a:ext cx="249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0" name="Line 64"/>
              <p:cNvSpPr>
                <a:spLocks noChangeShapeType="1"/>
              </p:cNvSpPr>
              <p:nvPr/>
            </p:nvSpPr>
            <p:spPr bwMode="auto">
              <a:xfrm flipV="1">
                <a:off x="2112" y="3840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1" name="Text Box 65"/>
              <p:cNvSpPr txBox="1">
                <a:spLocks noChangeArrowheads="1"/>
              </p:cNvSpPr>
              <p:nvPr/>
            </p:nvSpPr>
            <p:spPr bwMode="auto">
              <a:xfrm>
                <a:off x="4088" y="3936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FF0000"/>
                    </a:solidFill>
                    <a:latin typeface="Times New Roman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1"/>
                    </a:solidFill>
                  </a:rPr>
                  <a:t>  CF</a:t>
                </a:r>
                <a:endParaRPr kumimoji="1" lang="en-US" altLang="zh-CN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269" name="Text Box 66"/>
          <p:cNvSpPr txBox="1">
            <a:spLocks noChangeArrowheads="1"/>
          </p:cNvSpPr>
          <p:nvPr/>
        </p:nvSpPr>
        <p:spPr bwMode="auto">
          <a:xfrm>
            <a:off x="7451725" y="21336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roll</a:t>
            </a:r>
          </a:p>
        </p:txBody>
      </p:sp>
      <p:sp>
        <p:nvSpPr>
          <p:cNvPr id="11270" name="Text Box 67"/>
          <p:cNvSpPr txBox="1">
            <a:spLocks noChangeArrowheads="1"/>
          </p:cNvSpPr>
          <p:nvPr/>
        </p:nvSpPr>
        <p:spPr bwMode="auto">
          <a:xfrm>
            <a:off x="7451725" y="53736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carry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961FC-EEDB-4C6C-A811-E22BFFD83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 b="1">
                <a:solidFill>
                  <a:srgbClr val="FF3300"/>
                </a:solidFill>
              </a:rPr>
              <a:t>双精度左移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格式：  </a:t>
            </a:r>
            <a:r>
              <a:rPr lang="en-US" altLang="zh-CN"/>
              <a:t>SHLD  DST</a:t>
            </a:r>
            <a:r>
              <a:rPr lang="zh-CN" altLang="en-US"/>
              <a:t>，  </a:t>
            </a:r>
            <a:r>
              <a:rPr lang="en-US" altLang="zh-CN"/>
              <a:t>REG</a:t>
            </a:r>
            <a:r>
              <a:rPr lang="zh-CN" altLang="en-US"/>
              <a:t>，  </a:t>
            </a:r>
            <a:r>
              <a:rPr lang="en-US" altLang="zh-CN"/>
              <a:t>CNT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执行：  见</a:t>
            </a:r>
            <a:r>
              <a:rPr lang="en-US" altLang="zh-CN"/>
              <a:t>P74 </a:t>
            </a:r>
            <a:r>
              <a:rPr lang="zh-CN" altLang="en-US"/>
              <a:t>图</a:t>
            </a:r>
            <a:r>
              <a:rPr lang="en-US" altLang="zh-CN"/>
              <a:t>3.15 (1)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 b="1">
                <a:solidFill>
                  <a:srgbClr val="FF3300"/>
                </a:solidFill>
              </a:rPr>
              <a:t>双精度右移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格式：  </a:t>
            </a:r>
            <a:r>
              <a:rPr lang="en-US" altLang="zh-CN"/>
              <a:t>SHRD  DST</a:t>
            </a:r>
            <a:r>
              <a:rPr lang="zh-CN" altLang="en-US"/>
              <a:t>，  </a:t>
            </a:r>
            <a:r>
              <a:rPr lang="en-US" altLang="zh-CN"/>
              <a:t>REG</a:t>
            </a:r>
            <a:r>
              <a:rPr lang="zh-CN" altLang="en-US"/>
              <a:t>，  </a:t>
            </a:r>
            <a:r>
              <a:rPr lang="en-US" altLang="zh-CN"/>
              <a:t>CNT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执行：  见</a:t>
            </a:r>
            <a:r>
              <a:rPr lang="en-US" altLang="zh-CN"/>
              <a:t>P74 </a:t>
            </a:r>
            <a:r>
              <a:rPr lang="zh-CN" altLang="en-US"/>
              <a:t>图</a:t>
            </a:r>
            <a:r>
              <a:rPr lang="en-US" altLang="zh-CN"/>
              <a:t>3.15 (2)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>
                <a:solidFill>
                  <a:srgbClr val="660033"/>
                </a:solidFill>
              </a:rPr>
              <a:t>386</a:t>
            </a:r>
            <a:r>
              <a:rPr lang="zh-CN" altLang="en-US" sz="2100">
                <a:solidFill>
                  <a:srgbClr val="660033"/>
                </a:solidFill>
              </a:rPr>
              <a:t>以后的机型支持</a:t>
            </a:r>
            <a:endParaRPr lang="zh-CN" altLang="en-US" sz="2100" b="1">
              <a:solidFill>
                <a:srgbClr val="660033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CDEF1-7427-4BDB-AACB-B682A539409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10800000"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1807</TotalTime>
  <Words>2697</Words>
  <Application>Microsoft Office PowerPoint</Application>
  <PresentationFormat>全屏显示(4:3)</PresentationFormat>
  <Paragraphs>475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Monotype Sorts</vt:lpstr>
      <vt:lpstr>黑体</vt:lpstr>
      <vt:lpstr>楷体_GB2312</vt:lpstr>
      <vt:lpstr>宋体</vt:lpstr>
      <vt:lpstr>Arial</vt:lpstr>
      <vt:lpstr>Lucida Sans Unicode</vt:lpstr>
      <vt:lpstr>Symbol</vt:lpstr>
      <vt:lpstr>Times New Roman</vt:lpstr>
      <vt:lpstr>Webdings</vt:lpstr>
      <vt:lpstr>Wingdings</vt:lpstr>
      <vt:lpstr>Network</vt:lpstr>
      <vt:lpstr>默认设计模板</vt:lpstr>
      <vt:lpstr>汇编语言程序设计</vt:lpstr>
      <vt:lpstr>3.3  80x86的指令系统</vt:lpstr>
      <vt:lpstr>逻辑指令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串操作的准备工作</vt:lpstr>
      <vt:lpstr>PowerPoint 演示文稿</vt:lpstr>
      <vt:lpstr>PowerPoint 演示文稿</vt:lpstr>
      <vt:lpstr>例：反向传送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fofo</dc:creator>
  <cp:lastModifiedBy>颖 鞠</cp:lastModifiedBy>
  <cp:revision>93</cp:revision>
  <dcterms:created xsi:type="dcterms:W3CDTF">2006-10-24T11:44:30Z</dcterms:created>
  <dcterms:modified xsi:type="dcterms:W3CDTF">2024-09-22T03:50:04Z</dcterms:modified>
</cp:coreProperties>
</file>