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9"/>
  </p:notesMasterIdLst>
  <p:sldIdLst>
    <p:sldId id="256" r:id="rId2"/>
    <p:sldId id="257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8" r:id="rId21"/>
    <p:sldId id="350" r:id="rId22"/>
    <p:sldId id="351" r:id="rId23"/>
    <p:sldId id="352" r:id="rId24"/>
    <p:sldId id="353" r:id="rId25"/>
    <p:sldId id="354" r:id="rId26"/>
    <p:sldId id="355" r:id="rId27"/>
    <p:sldId id="332" r:id="rId2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422" y="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2473279-6DDA-43D9-BAC3-1A84854FF6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62606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6F8552B-F7D3-48EF-B912-6DEAB464D810}" type="slidenum">
              <a:rPr lang="en-US" altLang="zh-CN" smtClean="0"/>
              <a:pPr eaLnBrk="1" hangingPunct="1"/>
              <a:t>10</a:t>
            </a:fld>
            <a:endParaRPr lang="en-US" altLang="zh-CN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32541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98069-1AD4-4E0E-985F-4CB793004E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800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6B107-66C2-40D1-BF90-3B2512F1B2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9203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B69F53-569E-478E-86CA-BD55A1A15B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882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47A05-286A-4774-AAB0-BB9ADC53AA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3220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00A651-3005-45A0-8B54-52607EDDF1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7167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83B5FC-6592-4EF4-A507-B0E17AB453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7432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F8F0BE-BCF6-4ACB-8A5D-75C4CE64D4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0938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A64CF0-6722-457C-9434-735A9CD345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8309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AABA5-677C-4DBA-BA57-09874A2531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8027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35A1F3-8809-46E6-B33B-F8D45F1356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469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85BA55-A942-4DC4-8498-DDF03BA938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811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03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03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9CC5C9DB-DFC0-4087-9418-070F0F681C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6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6" cy="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6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6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6" cy="76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6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汇编语言程序设计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30</a:t>
            </a:r>
            <a:r>
              <a:rPr lang="zh-CN" altLang="en-US" dirty="0"/>
              <a:t>日</a:t>
            </a:r>
          </a:p>
        </p:txBody>
      </p:sp>
      <p:sp>
        <p:nvSpPr>
          <p:cNvPr id="307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EDBA002-6F12-4BC8-884D-66805C4E9F4E}" type="slidenum">
              <a:rPr lang="en-US" altLang="zh-CN" smtClean="0"/>
              <a:pPr eaLnBrk="1" hangingPunct="1"/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762000" y="381000"/>
            <a:ext cx="7696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/>
            <a:r>
              <a:rPr kumimoji="1" lang="zh-CN" altLang="en-US" sz="2400" b="1">
                <a:latin typeface="Times New Roman" charset="0"/>
              </a:rPr>
              <a:t>例</a:t>
            </a:r>
            <a:r>
              <a:rPr kumimoji="1" lang="en-US" altLang="zh-CN" sz="2400" b="1">
                <a:latin typeface="Times New Roman" charset="0"/>
              </a:rPr>
              <a:t>3.64   X&gt;50</a:t>
            </a:r>
            <a:r>
              <a:rPr kumimoji="1" lang="zh-CN" altLang="en-US" sz="2400" b="1">
                <a:latin typeface="Times New Roman" charset="0"/>
              </a:rPr>
              <a:t>，转到</a:t>
            </a:r>
            <a:r>
              <a:rPr kumimoji="1" lang="en-US" altLang="zh-CN" sz="2400" b="1">
                <a:latin typeface="Times New Roman" charset="0"/>
              </a:rPr>
              <a:t>TOO_HIGH</a:t>
            </a:r>
            <a:r>
              <a:rPr kumimoji="1" lang="zh-CN" altLang="en-US" sz="2400" b="1">
                <a:latin typeface="Times New Roman" charset="0"/>
              </a:rPr>
              <a:t>；</a:t>
            </a:r>
          </a:p>
          <a:p>
            <a:pPr algn="just"/>
            <a:r>
              <a:rPr kumimoji="1" lang="zh-CN" altLang="en-US" sz="2400" b="1">
                <a:latin typeface="Times New Roman" charset="0"/>
              </a:rPr>
              <a:t>              </a:t>
            </a:r>
            <a:r>
              <a:rPr kumimoji="1" lang="zh-CN" altLang="zh-CN" sz="2400" b="1">
                <a:latin typeface="Times New Roman" charset="0"/>
              </a:rPr>
              <a:t>计算</a:t>
            </a:r>
            <a:r>
              <a:rPr kumimoji="1" lang="en-US" altLang="zh-CN" sz="2400" b="1">
                <a:latin typeface="Times New Roman" charset="0"/>
              </a:rPr>
              <a:t>X-Y</a:t>
            </a:r>
            <a:r>
              <a:rPr kumimoji="1" lang="zh-CN" altLang="en-US" sz="2400" b="1">
                <a:latin typeface="Times New Roman" charset="0"/>
              </a:rPr>
              <a:t>，溢出转到</a:t>
            </a:r>
            <a:r>
              <a:rPr kumimoji="1" lang="en-US" altLang="zh-CN" sz="2400" b="1">
                <a:latin typeface="Times New Roman" charset="0"/>
              </a:rPr>
              <a:t>OVERFLOW</a:t>
            </a:r>
            <a:r>
              <a:rPr kumimoji="1" lang="zh-CN" altLang="en-US" sz="2400" b="1">
                <a:latin typeface="Times New Roman" charset="0"/>
              </a:rPr>
              <a:t>，否则</a:t>
            </a:r>
          </a:p>
          <a:p>
            <a:pPr algn="just"/>
            <a:r>
              <a:rPr kumimoji="1" lang="zh-CN" altLang="en-US" sz="2400" b="1">
                <a:latin typeface="Times New Roman" charset="0"/>
              </a:rPr>
              <a:t>              </a:t>
            </a:r>
            <a:r>
              <a:rPr kumimoji="1" lang="en-US" altLang="zh-CN" sz="2400" b="1">
                <a:latin typeface="Times New Roman" charset="0"/>
              </a:rPr>
              <a:t>|X-Y|</a:t>
            </a:r>
            <a:r>
              <a:rPr kumimoji="1" lang="en-US" altLang="zh-CN" sz="2400" b="1">
                <a:latin typeface="宋体" pitchFamily="2" charset="-122"/>
              </a:rPr>
              <a:t>→</a:t>
            </a:r>
            <a:r>
              <a:rPr kumimoji="1" lang="en-US" altLang="zh-CN" sz="2400" b="1">
                <a:latin typeface="Times New Roman" charset="0"/>
              </a:rPr>
              <a:t>RESULT</a:t>
            </a:r>
            <a:r>
              <a:rPr kumimoji="1" lang="en-US" altLang="zh-CN" sz="2400">
                <a:latin typeface="Times New Roman" charset="0"/>
              </a:rPr>
              <a:t>           	</a:t>
            </a:r>
            <a:endParaRPr kumimoji="1" lang="en-US" altLang="zh-CN" sz="2400" b="1" i="1">
              <a:latin typeface="Times New Roman" charset="0"/>
              <a:ea typeface="楷体_GB2312" pitchFamily="49" charset="-122"/>
            </a:endParaRPr>
          </a:p>
        </p:txBody>
      </p:sp>
      <p:sp>
        <p:nvSpPr>
          <p:cNvPr id="151555" name="Text Box 3"/>
          <p:cNvSpPr txBox="1">
            <a:spLocks noChangeArrowheads="1"/>
          </p:cNvSpPr>
          <p:nvPr/>
        </p:nvSpPr>
        <p:spPr bwMode="auto">
          <a:xfrm>
            <a:off x="1839934" y="1581174"/>
            <a:ext cx="4312399" cy="5232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2"/>
            <a:r>
              <a:rPr kumimoji="1" lang="en-US" altLang="zh-CN" sz="2400" b="1" i="1" dirty="0">
                <a:latin typeface="Times New Roman" charset="0"/>
              </a:rPr>
              <a:t>            </a:t>
            </a:r>
            <a:r>
              <a:rPr kumimoji="1" lang="en-US" altLang="zh-CN" sz="2200" b="1" i="1" dirty="0">
                <a:solidFill>
                  <a:srgbClr val="0000FF"/>
                </a:solidFill>
                <a:latin typeface="Times New Roman" charset="0"/>
              </a:rPr>
              <a:t>MOV  AX, X</a:t>
            </a:r>
          </a:p>
          <a:p>
            <a:pPr lvl="4"/>
            <a:r>
              <a:rPr kumimoji="1" lang="en-US" altLang="zh-CN" sz="2200" b="1" i="1" dirty="0">
                <a:solidFill>
                  <a:srgbClr val="0000FF"/>
                </a:solidFill>
                <a:latin typeface="Times New Roman" charset="0"/>
              </a:rPr>
              <a:t>CMP  AX, 50</a:t>
            </a:r>
          </a:p>
          <a:p>
            <a:pPr lvl="4"/>
            <a:r>
              <a:rPr kumimoji="1" lang="en-US" altLang="zh-CN" sz="2200" b="1" i="1" dirty="0">
                <a:solidFill>
                  <a:srgbClr val="7030A0"/>
                </a:solidFill>
                <a:latin typeface="Times New Roman" charset="0"/>
              </a:rPr>
              <a:t>JG </a:t>
            </a:r>
            <a:r>
              <a:rPr kumimoji="1" lang="en-US" altLang="zh-CN" sz="2200" b="1" i="1" dirty="0">
                <a:solidFill>
                  <a:srgbClr val="0000FF"/>
                </a:solidFill>
                <a:latin typeface="Times New Roman" charset="0"/>
              </a:rPr>
              <a:t> TOO_HIGH</a:t>
            </a:r>
          </a:p>
          <a:p>
            <a:pPr lvl="4"/>
            <a:r>
              <a:rPr kumimoji="1" lang="en-US" altLang="zh-CN" sz="2200" b="1" i="1" dirty="0">
                <a:solidFill>
                  <a:srgbClr val="0000FF"/>
                </a:solidFill>
                <a:latin typeface="Times New Roman" charset="0"/>
              </a:rPr>
              <a:t>SUB  AX, Y</a:t>
            </a:r>
          </a:p>
          <a:p>
            <a:pPr lvl="4"/>
            <a:r>
              <a:rPr kumimoji="1" lang="en-US" altLang="zh-CN" sz="2200" b="1" i="1" dirty="0">
                <a:solidFill>
                  <a:srgbClr val="7030A0"/>
                </a:solidFill>
                <a:latin typeface="Times New Roman" charset="0"/>
              </a:rPr>
              <a:t>JO</a:t>
            </a:r>
            <a:r>
              <a:rPr kumimoji="1" lang="en-US" altLang="zh-CN" sz="2200" b="1" i="1" dirty="0">
                <a:solidFill>
                  <a:srgbClr val="0000FF"/>
                </a:solidFill>
                <a:latin typeface="Times New Roman" charset="0"/>
              </a:rPr>
              <a:t>  OVERFLOW</a:t>
            </a:r>
          </a:p>
          <a:p>
            <a:pPr lvl="4"/>
            <a:r>
              <a:rPr kumimoji="1" lang="en-US" altLang="zh-CN" sz="2200" b="1" i="1" dirty="0">
                <a:solidFill>
                  <a:srgbClr val="7030A0"/>
                </a:solidFill>
                <a:latin typeface="Times New Roman" charset="0"/>
              </a:rPr>
              <a:t>JNS </a:t>
            </a:r>
            <a:r>
              <a:rPr kumimoji="1" lang="en-US" altLang="zh-CN" sz="2200" b="1" i="1" dirty="0">
                <a:solidFill>
                  <a:srgbClr val="0000FF"/>
                </a:solidFill>
                <a:latin typeface="Times New Roman" charset="0"/>
              </a:rPr>
              <a:t> NONNEG</a:t>
            </a:r>
          </a:p>
          <a:p>
            <a:pPr lvl="4"/>
            <a:r>
              <a:rPr kumimoji="1" lang="en-US" altLang="zh-CN" sz="2200" b="1" i="1" dirty="0">
                <a:solidFill>
                  <a:srgbClr val="0000FF"/>
                </a:solidFill>
                <a:latin typeface="Times New Roman" charset="0"/>
              </a:rPr>
              <a:t>NEG  AX</a:t>
            </a:r>
          </a:p>
          <a:p>
            <a:r>
              <a:rPr kumimoji="1" lang="en-US" altLang="zh-CN" sz="2200" b="1" i="1" dirty="0">
                <a:solidFill>
                  <a:srgbClr val="0000FF"/>
                </a:solidFill>
                <a:latin typeface="Times New Roman" charset="0"/>
              </a:rPr>
              <a:t> NONNEG:      MOV  RESULT, AX</a:t>
            </a:r>
          </a:p>
          <a:p>
            <a:r>
              <a:rPr kumimoji="1" lang="en-US" altLang="zh-CN" sz="2200" b="1" i="1" dirty="0">
                <a:solidFill>
                  <a:srgbClr val="0000FF"/>
                </a:solidFill>
                <a:latin typeface="Times New Roman" charset="0"/>
              </a:rPr>
              <a:t>		</a:t>
            </a:r>
            <a:r>
              <a:rPr kumimoji="1" lang="en-US" altLang="zh-CN" sz="2200" b="1" i="1" dirty="0">
                <a:solidFill>
                  <a:srgbClr val="00B050"/>
                </a:solidFill>
                <a:latin typeface="Times New Roman" charset="0"/>
              </a:rPr>
              <a:t>JMP	NEXT</a:t>
            </a:r>
          </a:p>
          <a:p>
            <a:r>
              <a:rPr kumimoji="1" lang="en-US" altLang="zh-CN" sz="2200" b="1" i="1" dirty="0">
                <a:solidFill>
                  <a:srgbClr val="0000FF"/>
                </a:solidFill>
                <a:latin typeface="Times New Roman" charset="0"/>
              </a:rPr>
              <a:t>TOO_HIGH:     …</a:t>
            </a:r>
          </a:p>
          <a:p>
            <a:pPr lvl="2"/>
            <a:r>
              <a:rPr kumimoji="1" lang="en-US" altLang="zh-CN" sz="2200" b="1" i="1" dirty="0">
                <a:solidFill>
                  <a:srgbClr val="0000FF"/>
                </a:solidFill>
                <a:latin typeface="Times New Roman" charset="0"/>
              </a:rPr>
              <a:t>              …</a:t>
            </a:r>
          </a:p>
          <a:p>
            <a:pPr lvl="2"/>
            <a:r>
              <a:rPr kumimoji="1" lang="en-US" altLang="zh-CN" sz="2200" b="1" i="1" dirty="0">
                <a:solidFill>
                  <a:srgbClr val="0000FF"/>
                </a:solidFill>
                <a:latin typeface="Times New Roman" charset="0"/>
              </a:rPr>
              <a:t>	</a:t>
            </a:r>
            <a:r>
              <a:rPr kumimoji="1" lang="en-US" altLang="zh-CN" sz="2200" b="1" i="1" dirty="0">
                <a:solidFill>
                  <a:srgbClr val="00B050"/>
                </a:solidFill>
                <a:latin typeface="Times New Roman" charset="0"/>
              </a:rPr>
              <a:t>JMP	NEXT</a:t>
            </a:r>
          </a:p>
          <a:p>
            <a:r>
              <a:rPr kumimoji="1" lang="en-US" altLang="zh-CN" sz="2200" b="1" i="1" dirty="0">
                <a:solidFill>
                  <a:srgbClr val="0000FF"/>
                </a:solidFill>
                <a:latin typeface="Times New Roman" charset="0"/>
              </a:rPr>
              <a:t>OVERFLOW:   …</a:t>
            </a:r>
          </a:p>
          <a:p>
            <a:pPr lvl="2"/>
            <a:r>
              <a:rPr kumimoji="1" lang="en-US" altLang="zh-CN" sz="2200" b="1" i="1" dirty="0">
                <a:solidFill>
                  <a:srgbClr val="0000FF"/>
                </a:solidFill>
                <a:latin typeface="Times New Roman" charset="0"/>
              </a:rPr>
              <a:t>              …</a:t>
            </a:r>
            <a:endParaRPr kumimoji="1" lang="en-US" altLang="zh-CN" sz="2400" i="1" dirty="0">
              <a:latin typeface="Times New Roman" charset="0"/>
            </a:endParaRPr>
          </a:p>
          <a:p>
            <a:pPr lvl="2"/>
            <a:r>
              <a:rPr kumimoji="1" lang="en-US" altLang="zh-CN" sz="2400" b="1" i="1" dirty="0">
                <a:solidFill>
                  <a:srgbClr val="00B050"/>
                </a:solidFill>
                <a:latin typeface="Times New Roman" charset="0"/>
              </a:rPr>
              <a:t>NEXT:</a:t>
            </a:r>
            <a:r>
              <a:rPr kumimoji="1" lang="en-US" altLang="zh-CN" sz="2400" b="1" i="1" dirty="0">
                <a:solidFill>
                  <a:srgbClr val="0000FF"/>
                </a:solidFill>
                <a:latin typeface="Times New Roman" charset="0"/>
              </a:rPr>
              <a:t> …</a:t>
            </a:r>
            <a:endParaRPr kumimoji="1" lang="en-US" altLang="zh-CN" sz="2200" b="1" i="1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1331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0C8266B-3FF8-4CCF-AAC9-1D716A1DDDAF}" type="slidenum">
              <a:rPr lang="en-US" altLang="zh-CN" smtClean="0"/>
              <a:pPr eaLnBrk="1" hangingPunct="1"/>
              <a:t>10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914400" y="609600"/>
            <a:ext cx="7772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/>
            <a:r>
              <a:rPr kumimoji="1" lang="zh-CN" altLang="en-US" sz="2400" b="1">
                <a:latin typeface="Times New Roman" charset="0"/>
              </a:rPr>
              <a:t>例</a:t>
            </a:r>
            <a:r>
              <a:rPr kumimoji="1" lang="en-US" altLang="zh-CN" sz="2400" b="1">
                <a:latin typeface="Times New Roman" charset="0"/>
              </a:rPr>
              <a:t>3.65  </a:t>
            </a:r>
            <a:r>
              <a:rPr kumimoji="1" lang="en-US" altLang="zh-CN" sz="2400" b="1">
                <a:latin typeface="Times New Roman" charset="0"/>
                <a:sym typeface="Symbol" pitchFamily="18" charset="2"/>
              </a:rPr>
              <a:t></a:t>
            </a:r>
            <a:r>
              <a:rPr kumimoji="1" lang="zh-CN" altLang="en-US" sz="2400" b="1">
                <a:latin typeface="Times New Roman" charset="0"/>
              </a:rPr>
              <a:t>、</a:t>
            </a:r>
            <a:r>
              <a:rPr kumimoji="1" lang="zh-CN" altLang="en-US" sz="2400" b="1">
                <a:latin typeface="Times New Roman" charset="0"/>
                <a:sym typeface="Symbol" pitchFamily="18" charset="2"/>
              </a:rPr>
              <a:t></a:t>
            </a:r>
            <a:r>
              <a:rPr kumimoji="1" lang="zh-CN" altLang="en-US" sz="2400" b="1">
                <a:latin typeface="Times New Roman" charset="0"/>
              </a:rPr>
              <a:t>是双精度带符号数，分别存于</a:t>
            </a:r>
            <a:r>
              <a:rPr kumimoji="1" lang="en-US" altLang="zh-CN" sz="2400" b="1">
                <a:latin typeface="Times New Roman" charset="0"/>
              </a:rPr>
              <a:t>DX,AX</a:t>
            </a:r>
            <a:r>
              <a:rPr kumimoji="1" lang="zh-CN" altLang="en-US" sz="2400" b="1">
                <a:latin typeface="Times New Roman" charset="0"/>
              </a:rPr>
              <a:t>及</a:t>
            </a:r>
            <a:r>
              <a:rPr kumimoji="1" lang="en-US" altLang="zh-CN" sz="2400" b="1">
                <a:latin typeface="Times New Roman" charset="0"/>
              </a:rPr>
              <a:t>BX,CX</a:t>
            </a:r>
            <a:r>
              <a:rPr kumimoji="1" lang="zh-CN" altLang="en-US" sz="2400" b="1">
                <a:latin typeface="Times New Roman" charset="0"/>
              </a:rPr>
              <a:t>中，</a:t>
            </a:r>
            <a:r>
              <a:rPr kumimoji="1" lang="zh-CN" altLang="en-US" sz="2400" b="1">
                <a:latin typeface="Times New Roman" charset="0"/>
                <a:sym typeface="Symbol" pitchFamily="18" charset="2"/>
              </a:rPr>
              <a:t></a:t>
            </a:r>
            <a:r>
              <a:rPr kumimoji="1" lang="en-US" altLang="zh-CN" sz="2400" b="1">
                <a:latin typeface="Times New Roman" charset="0"/>
              </a:rPr>
              <a:t>&gt;</a:t>
            </a:r>
            <a:r>
              <a:rPr kumimoji="1" lang="en-US" altLang="zh-CN" sz="2400" b="1">
                <a:latin typeface="Times New Roman" charset="0"/>
                <a:sym typeface="Symbol" pitchFamily="18" charset="2"/>
              </a:rPr>
              <a:t></a:t>
            </a:r>
            <a:r>
              <a:rPr kumimoji="1" lang="zh-CN" altLang="en-US" sz="2400" b="1">
                <a:latin typeface="Times New Roman" charset="0"/>
              </a:rPr>
              <a:t>时转</a:t>
            </a:r>
            <a:r>
              <a:rPr kumimoji="1" lang="en-US" altLang="zh-CN" sz="2400" b="1">
                <a:latin typeface="Times New Roman" charset="0"/>
              </a:rPr>
              <a:t>X</a:t>
            </a:r>
            <a:r>
              <a:rPr kumimoji="1" lang="zh-CN" altLang="en-US" sz="2400" b="1">
                <a:latin typeface="Times New Roman" charset="0"/>
              </a:rPr>
              <a:t>，否则转</a:t>
            </a:r>
            <a:r>
              <a:rPr kumimoji="1" lang="en-US" altLang="zh-CN" sz="2400" b="1">
                <a:latin typeface="Times New Roman" charset="0"/>
              </a:rPr>
              <a:t>Y</a:t>
            </a:r>
            <a:r>
              <a:rPr kumimoji="1" lang="zh-CN" altLang="en-US" sz="2400" b="1">
                <a:latin typeface="Times New Roman" charset="0"/>
              </a:rPr>
              <a:t>。</a:t>
            </a:r>
            <a:endParaRPr kumimoji="1" lang="zh-CN" altLang="en-US" sz="2400" b="1" i="1">
              <a:latin typeface="Times New Roman" charset="0"/>
            </a:endParaRPr>
          </a:p>
        </p:txBody>
      </p:sp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2286000" y="2057400"/>
            <a:ext cx="337185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3"/>
            <a:r>
              <a:rPr kumimoji="1" lang="en-US" altLang="zh-CN" sz="2400" b="1" i="1" dirty="0">
                <a:solidFill>
                  <a:srgbClr val="0000FF"/>
                </a:solidFill>
                <a:latin typeface="Times New Roman" charset="0"/>
              </a:rPr>
              <a:t>CMP  DX, BX</a:t>
            </a:r>
          </a:p>
          <a:p>
            <a:pPr lvl="3"/>
            <a:r>
              <a:rPr kumimoji="1" lang="en-US" altLang="zh-CN" sz="2400" b="1" i="1" dirty="0">
                <a:solidFill>
                  <a:srgbClr val="7030A0"/>
                </a:solidFill>
                <a:latin typeface="Times New Roman" charset="0"/>
              </a:rPr>
              <a:t>JG</a:t>
            </a:r>
            <a:r>
              <a:rPr kumimoji="1" lang="en-US" altLang="zh-CN" sz="2400" b="1" i="1" dirty="0">
                <a:solidFill>
                  <a:srgbClr val="0000FF"/>
                </a:solidFill>
                <a:latin typeface="Times New Roman" charset="0"/>
              </a:rPr>
              <a:t>  X</a:t>
            </a:r>
          </a:p>
          <a:p>
            <a:pPr lvl="3"/>
            <a:r>
              <a:rPr kumimoji="1" lang="en-US" altLang="zh-CN" sz="2400" b="1" i="1" dirty="0">
                <a:solidFill>
                  <a:srgbClr val="7030A0"/>
                </a:solidFill>
                <a:latin typeface="Times New Roman" charset="0"/>
              </a:rPr>
              <a:t>JL</a:t>
            </a:r>
            <a:r>
              <a:rPr kumimoji="1" lang="en-US" altLang="zh-CN" sz="2400" b="1" i="1" dirty="0">
                <a:solidFill>
                  <a:srgbClr val="0000FF"/>
                </a:solidFill>
                <a:latin typeface="Times New Roman" charset="0"/>
              </a:rPr>
              <a:t>  Y</a:t>
            </a:r>
          </a:p>
          <a:p>
            <a:pPr lvl="3"/>
            <a:r>
              <a:rPr kumimoji="1" lang="en-US" altLang="zh-CN" sz="2400" b="1" i="1" dirty="0">
                <a:solidFill>
                  <a:srgbClr val="0000FF"/>
                </a:solidFill>
                <a:latin typeface="Times New Roman" charset="0"/>
              </a:rPr>
              <a:t>CMP  AX, CX</a:t>
            </a:r>
          </a:p>
          <a:p>
            <a:pPr lvl="3"/>
            <a:r>
              <a:rPr kumimoji="1" lang="en-US" altLang="zh-CN" sz="2400" b="1" i="1" dirty="0">
                <a:solidFill>
                  <a:srgbClr val="7030A0"/>
                </a:solidFill>
                <a:latin typeface="Times New Roman" charset="0"/>
              </a:rPr>
              <a:t>JA </a:t>
            </a:r>
            <a:r>
              <a:rPr kumimoji="1" lang="en-US" altLang="zh-CN" sz="2400" b="1" i="1" dirty="0">
                <a:solidFill>
                  <a:srgbClr val="0000FF"/>
                </a:solidFill>
                <a:latin typeface="Times New Roman" charset="0"/>
              </a:rPr>
              <a:t> X</a:t>
            </a:r>
          </a:p>
          <a:p>
            <a:pPr lvl="1"/>
            <a:r>
              <a:rPr kumimoji="1" lang="en-US" altLang="zh-CN" sz="2400" b="1" i="1" dirty="0">
                <a:solidFill>
                  <a:srgbClr val="0000FF"/>
                </a:solidFill>
                <a:latin typeface="Times New Roman" charset="0"/>
              </a:rPr>
              <a:t>Y:        …</a:t>
            </a:r>
          </a:p>
          <a:p>
            <a:pPr lvl="1"/>
            <a:r>
              <a:rPr kumimoji="1" lang="en-US" altLang="zh-CN" sz="2400" b="1" i="1" dirty="0">
                <a:solidFill>
                  <a:srgbClr val="0000FF"/>
                </a:solidFill>
                <a:latin typeface="Times New Roman" charset="0"/>
              </a:rPr>
              <a:t>            ...</a:t>
            </a:r>
          </a:p>
          <a:p>
            <a:pPr lvl="1"/>
            <a:r>
              <a:rPr kumimoji="1" lang="en-US" altLang="zh-CN" sz="2400" b="1" i="1" dirty="0">
                <a:solidFill>
                  <a:srgbClr val="0000FF"/>
                </a:solidFill>
                <a:latin typeface="Times New Roman" charset="0"/>
              </a:rPr>
              <a:t>           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charset="0"/>
              </a:rPr>
              <a:t>JMP next</a:t>
            </a:r>
          </a:p>
          <a:p>
            <a:pPr lvl="1"/>
            <a:r>
              <a:rPr kumimoji="1" lang="en-US" altLang="zh-CN" sz="2400" b="1" i="1" dirty="0">
                <a:solidFill>
                  <a:srgbClr val="0000FF"/>
                </a:solidFill>
                <a:latin typeface="Times New Roman" charset="0"/>
              </a:rPr>
              <a:t>X:        …</a:t>
            </a:r>
          </a:p>
          <a:p>
            <a:pPr lvl="1"/>
            <a:r>
              <a:rPr kumimoji="1" lang="en-US" altLang="zh-CN" sz="2400" b="1" i="1" dirty="0">
                <a:solidFill>
                  <a:srgbClr val="0000FF"/>
                </a:solidFill>
                <a:latin typeface="Times New Roman" charset="0"/>
              </a:rPr>
              <a:t>            ...</a:t>
            </a:r>
          </a:p>
          <a:p>
            <a:pPr lvl="1"/>
            <a:r>
              <a:rPr kumimoji="1" lang="en-US" altLang="zh-CN" sz="2400" b="1" i="1" dirty="0">
                <a:solidFill>
                  <a:srgbClr val="0000FF"/>
                </a:solidFill>
                <a:latin typeface="Times New Roman" charset="0"/>
              </a:rPr>
              <a:t>next</a:t>
            </a:r>
            <a:r>
              <a:rPr kumimoji="1" lang="zh-CN" altLang="en-US" sz="2400" b="1" i="1" dirty="0">
                <a:solidFill>
                  <a:srgbClr val="0000FF"/>
                </a:solidFill>
                <a:latin typeface="Times New Roman" charset="0"/>
              </a:rPr>
              <a:t>： </a:t>
            </a:r>
            <a:r>
              <a:rPr kumimoji="1" lang="en-US" altLang="zh-CN" sz="2400" b="1" i="1" dirty="0">
                <a:solidFill>
                  <a:srgbClr val="0000FF"/>
                </a:solidFill>
                <a:latin typeface="Times New Roman" charset="0"/>
              </a:rPr>
              <a:t>…</a:t>
            </a:r>
            <a:endParaRPr kumimoji="1" lang="en-US" altLang="zh-CN" sz="2400" dirty="0">
              <a:latin typeface="Times New Roman" charset="0"/>
            </a:endParaRPr>
          </a:p>
        </p:txBody>
      </p:sp>
      <p:sp>
        <p:nvSpPr>
          <p:cNvPr id="1434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361A41F-5FCA-4C73-AC13-DF60723C8E04}" type="slidenum">
              <a:rPr lang="en-US" altLang="zh-CN" smtClean="0"/>
              <a:pPr eaLnBrk="1" hangingPunct="1"/>
              <a:t>11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685800" y="609600"/>
            <a:ext cx="8001000" cy="550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/>
            <a:r>
              <a:rPr kumimoji="1" lang="zh-CN" altLang="en-US" sz="2800" b="1" dirty="0">
                <a:latin typeface="Times New Roman" charset="0"/>
              </a:rPr>
              <a:t>循环指令</a:t>
            </a:r>
          </a:p>
          <a:p>
            <a:pPr algn="just"/>
            <a:endParaRPr kumimoji="1" lang="zh-CN" altLang="en-US" sz="24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/>
            <a:r>
              <a:rPr kumimoji="1"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注意：</a:t>
            </a:r>
            <a:r>
              <a:rPr kumimoji="1" lang="zh-CN" altLang="en-US" sz="2400" b="1" dirty="0">
                <a:solidFill>
                  <a:schemeClr val="folHlink"/>
                </a:solidFill>
                <a:latin typeface="Times New Roman" charset="0"/>
                <a:ea typeface="楷体_GB2312" pitchFamily="49" charset="-122"/>
                <a:sym typeface="Symbol" pitchFamily="18" charset="2"/>
              </a:rPr>
              <a:t>*</a:t>
            </a:r>
            <a:r>
              <a:rPr kumimoji="1" lang="zh-CN" altLang="en-US" sz="2400" b="1" dirty="0">
                <a:latin typeface="Times New Roman" charset="0"/>
                <a:ea typeface="楷体_GB2312" pitchFamily="49" charset="-122"/>
                <a:sym typeface="Symbol" pitchFamily="18" charset="2"/>
              </a:rPr>
              <a:t>  </a:t>
            </a:r>
            <a:r>
              <a:rPr kumimoji="1" lang="en-US" altLang="en-US" sz="2400" b="1" dirty="0">
                <a:latin typeface="Times New Roman" charset="0"/>
                <a:ea typeface="楷体_GB2312" pitchFamily="49" charset="-122"/>
                <a:sym typeface="Symbol" pitchFamily="18" charset="2"/>
              </a:rPr>
              <a:t>CX</a:t>
            </a:r>
            <a:r>
              <a:rPr kumimoji="1" lang="zh-CN" altLang="en-US" sz="2400" b="1" dirty="0">
                <a:latin typeface="Times New Roman" charset="0"/>
                <a:ea typeface="楷体_GB2312" pitchFamily="49" charset="-122"/>
                <a:sym typeface="Symbol" pitchFamily="18" charset="2"/>
              </a:rPr>
              <a:t>中存放循环次数</a:t>
            </a:r>
          </a:p>
          <a:p>
            <a:pPr algn="ctr"/>
            <a:r>
              <a:rPr kumimoji="1" lang="zh-CN" altLang="en-US" sz="2400" b="1" dirty="0">
                <a:solidFill>
                  <a:schemeClr val="folHlink"/>
                </a:solidFill>
                <a:latin typeface="Times New Roman" charset="0"/>
                <a:ea typeface="楷体_GB2312" pitchFamily="49" charset="-122"/>
                <a:sym typeface="Symbol" pitchFamily="18" charset="2"/>
              </a:rPr>
              <a:t>           *</a:t>
            </a:r>
            <a:r>
              <a:rPr kumimoji="1" lang="zh-CN" altLang="en-US" sz="2400" b="1" dirty="0">
                <a:latin typeface="Times New Roman" charset="0"/>
                <a:ea typeface="楷体_GB2312" pitchFamily="49" charset="-122"/>
                <a:sym typeface="Symbol" pitchFamily="18" charset="2"/>
              </a:rPr>
              <a:t> 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只能使用段内直接寻址的</a:t>
            </a:r>
            <a:r>
              <a:rPr kumimoji="1" lang="en-US" altLang="zh-CN" sz="2400" b="1" dirty="0">
                <a:latin typeface="Times New Roman" charset="0"/>
                <a:ea typeface="楷体_GB2312" pitchFamily="49" charset="-122"/>
              </a:rPr>
              <a:t>8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位位移量</a:t>
            </a:r>
            <a:r>
              <a:rPr kumimoji="1" lang="zh-CN" altLang="en-US" sz="2400" b="1" dirty="0">
                <a:latin typeface="Times New Roman" charset="0"/>
                <a:ea typeface="楷体_GB2312" pitchFamily="49" charset="-122"/>
              </a:rPr>
              <a:t>（</a:t>
            </a:r>
            <a:r>
              <a:rPr kumimoji="1" lang="en-US" altLang="zh-CN" sz="2400" b="1" dirty="0">
                <a:latin typeface="Times New Roman" charset="0"/>
                <a:ea typeface="楷体_GB2312" pitchFamily="49" charset="-122"/>
              </a:rPr>
              <a:t>-128~127</a:t>
            </a:r>
            <a:r>
              <a:rPr kumimoji="1" lang="zh-CN" altLang="en-US" sz="2400" b="1" dirty="0">
                <a:latin typeface="Times New Roman" charset="0"/>
                <a:ea typeface="楷体_GB2312" pitchFamily="49" charset="-122"/>
              </a:rPr>
              <a:t>）</a:t>
            </a:r>
            <a:endParaRPr kumimoji="1" lang="zh-CN" altLang="en-US" sz="2400" dirty="0">
              <a:latin typeface="Times New Roman" charset="0"/>
            </a:endParaRPr>
          </a:p>
          <a:p>
            <a:pPr lvl="1" algn="just"/>
            <a:endParaRPr kumimoji="1" lang="zh-CN" altLang="en-US" sz="2400" dirty="0">
              <a:latin typeface="Times New Roman" charset="0"/>
            </a:endParaRPr>
          </a:p>
          <a:p>
            <a:pPr lvl="1" algn="just"/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LOOP</a:t>
            </a:r>
          </a:p>
          <a:p>
            <a:pPr lvl="1" algn="just"/>
            <a:r>
              <a:rPr kumimoji="1" lang="en-US" altLang="zh-CN" sz="2400" dirty="0">
                <a:solidFill>
                  <a:srgbClr val="0000FF"/>
                </a:solidFill>
                <a:latin typeface="Times New Roman" charset="0"/>
              </a:rPr>
              <a:t>LOOPZ / LOOPE</a:t>
            </a:r>
          </a:p>
          <a:p>
            <a:pPr lvl="1" algn="just"/>
            <a:r>
              <a:rPr kumimoji="1" lang="en-US" altLang="zh-CN" sz="2400" dirty="0">
                <a:solidFill>
                  <a:srgbClr val="0000FF"/>
                </a:solidFill>
                <a:latin typeface="Times New Roman" charset="0"/>
              </a:rPr>
              <a:t>LOOPNZ / LOOPNE</a:t>
            </a:r>
          </a:p>
          <a:p>
            <a:pPr lvl="1" algn="just"/>
            <a:endParaRPr kumimoji="1" lang="en-US" altLang="zh-CN" sz="2400" b="1" dirty="0">
              <a:solidFill>
                <a:srgbClr val="0000FF"/>
              </a:solidFill>
              <a:latin typeface="Times New Roman" charset="0"/>
            </a:endParaRPr>
          </a:p>
          <a:p>
            <a:pPr algn="just"/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      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charset="0"/>
              </a:rPr>
              <a:t>执行步骤：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(1)   (CX)←(CX) -1</a:t>
            </a:r>
          </a:p>
          <a:p>
            <a:pPr algn="just"/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                           (2)   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charset="0"/>
              </a:rPr>
              <a:t>检查是否满足测试条件，如满足则</a:t>
            </a:r>
          </a:p>
          <a:p>
            <a:pPr algn="just"/>
            <a:r>
              <a:rPr kumimoji="1" lang="zh-CN" altLang="en-US" sz="2400" b="1" dirty="0">
                <a:solidFill>
                  <a:srgbClr val="0000FF"/>
                </a:solidFill>
                <a:latin typeface="Times New Roman" charset="0"/>
              </a:rPr>
              <a:t>                                  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(IP)</a:t>
            </a:r>
            <a:r>
              <a:rPr kumimoji="1" lang="en-US" altLang="zh-CN" sz="2400" b="1" dirty="0">
                <a:solidFill>
                  <a:srgbClr val="0000FF"/>
                </a:solidFill>
                <a:latin typeface="宋体" pitchFamily="2" charset="-122"/>
              </a:rPr>
              <a:t>←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(IP)+8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charset="0"/>
              </a:rPr>
              <a:t>位位移量，实行循环；</a:t>
            </a:r>
          </a:p>
          <a:p>
            <a:pPr algn="just"/>
            <a:r>
              <a:rPr kumimoji="1" lang="zh-CN" altLang="en-US" sz="2400" b="1" dirty="0">
                <a:solidFill>
                  <a:srgbClr val="0000FF"/>
                </a:solidFill>
                <a:latin typeface="Times New Roman" charset="0"/>
              </a:rPr>
              <a:t>                                   不满足则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IP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charset="0"/>
              </a:rPr>
              <a:t>不变，退出循环。</a:t>
            </a:r>
          </a:p>
          <a:p>
            <a:pPr algn="just">
              <a:spcBef>
                <a:spcPct val="50000"/>
              </a:spcBef>
            </a:pPr>
            <a:endParaRPr kumimoji="1" lang="en-US" altLang="zh-CN" sz="2400" b="1" i="1" dirty="0">
              <a:latin typeface="Times New Roman" charset="0"/>
              <a:ea typeface="楷体_GB2312" pitchFamily="49" charset="-122"/>
            </a:endParaRPr>
          </a:p>
        </p:txBody>
      </p:sp>
      <p:sp>
        <p:nvSpPr>
          <p:cNvPr id="1536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6DFA71C-0EA0-41F9-8C78-57793F84FB20}" type="slidenum">
              <a:rPr lang="en-US" altLang="zh-CN" smtClean="0"/>
              <a:pPr eaLnBrk="1" hangingPunct="1"/>
              <a:t>12</a:t>
            </a:fld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838200" y="609600"/>
            <a:ext cx="78486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/>
            <a:r>
              <a:rPr kumimoji="1" lang="zh-CN" altLang="en-US" sz="2400" b="1" dirty="0">
                <a:solidFill>
                  <a:srgbClr val="0000FF"/>
                </a:solidFill>
                <a:latin typeface="Times New Roman" charset="0"/>
              </a:rPr>
              <a:t>循环指令：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LOOP  OPR</a:t>
            </a:r>
          </a:p>
          <a:p>
            <a:pPr algn="just"/>
            <a:r>
              <a:rPr kumimoji="1" lang="zh-CN" altLang="en-US" sz="2400" b="1" dirty="0">
                <a:solidFill>
                  <a:srgbClr val="0000FF"/>
                </a:solidFill>
                <a:latin typeface="Times New Roman" charset="0"/>
              </a:rPr>
              <a:t>测试条件：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(CX)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  <a:sym typeface="Symbol" pitchFamily="18" charset="2"/>
              </a:rPr>
              <a:t>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0</a:t>
            </a:r>
          </a:p>
          <a:p>
            <a:pPr algn="just"/>
            <a:endParaRPr kumimoji="1" lang="en-US" altLang="zh-CN" sz="2400" b="1" dirty="0">
              <a:solidFill>
                <a:srgbClr val="0000FF"/>
              </a:solidFill>
              <a:latin typeface="Times New Roman" charset="0"/>
            </a:endParaRPr>
          </a:p>
          <a:p>
            <a:pPr algn="just"/>
            <a:r>
              <a:rPr kumimoji="1" lang="zh-CN" altLang="en-US" sz="2400" b="1" dirty="0">
                <a:solidFill>
                  <a:srgbClr val="0000FF"/>
                </a:solidFill>
                <a:latin typeface="Times New Roman" charset="0"/>
              </a:rPr>
              <a:t>为零或相等时循环指令：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LOOPZ(LOOPE)  OPR</a:t>
            </a:r>
          </a:p>
          <a:p>
            <a:pPr algn="just"/>
            <a:r>
              <a:rPr kumimoji="1" lang="zh-CN" altLang="en-US" sz="2400" b="1" dirty="0">
                <a:solidFill>
                  <a:srgbClr val="0000FF"/>
                </a:solidFill>
                <a:latin typeface="Times New Roman" charset="0"/>
              </a:rPr>
              <a:t>测试条件：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ZF=1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charset="0"/>
              </a:rPr>
              <a:t>且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(CX)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  <a:sym typeface="Symbol" pitchFamily="18" charset="2"/>
              </a:rPr>
              <a:t>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0</a:t>
            </a:r>
          </a:p>
          <a:p>
            <a:pPr algn="just"/>
            <a:endParaRPr kumimoji="1" lang="en-US" altLang="zh-CN" sz="2400" b="1" dirty="0">
              <a:solidFill>
                <a:srgbClr val="0000FF"/>
              </a:solidFill>
              <a:latin typeface="Times New Roman" charset="0"/>
            </a:endParaRPr>
          </a:p>
          <a:p>
            <a:pPr algn="just"/>
            <a:r>
              <a:rPr kumimoji="1" lang="zh-CN" altLang="en-US" sz="2400" b="1" dirty="0">
                <a:solidFill>
                  <a:srgbClr val="0000FF"/>
                </a:solidFill>
                <a:latin typeface="Times New Roman" charset="0"/>
              </a:rPr>
              <a:t>不为零或不相等时循环指令：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LOOPNZ(LOOPNE)  OPR</a:t>
            </a:r>
          </a:p>
          <a:p>
            <a:pPr algn="just"/>
            <a:r>
              <a:rPr kumimoji="1" lang="zh-CN" altLang="en-US" sz="2400" b="1" dirty="0">
                <a:solidFill>
                  <a:srgbClr val="0000FF"/>
                </a:solidFill>
                <a:latin typeface="Times New Roman" charset="0"/>
              </a:rPr>
              <a:t>测试条件：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ZF=0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charset="0"/>
              </a:rPr>
              <a:t>且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(CX)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  <a:sym typeface="Symbol" pitchFamily="18" charset="2"/>
              </a:rPr>
              <a:t>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0</a:t>
            </a:r>
          </a:p>
          <a:p>
            <a:pPr algn="just"/>
            <a:endParaRPr kumimoji="1" lang="en-US" altLang="zh-CN" sz="2400" b="1" dirty="0">
              <a:solidFill>
                <a:srgbClr val="0000FF"/>
              </a:solidFill>
              <a:latin typeface="Times New Roman" charset="0"/>
            </a:endParaRPr>
          </a:p>
          <a:p>
            <a:pPr algn="just"/>
            <a:r>
              <a:rPr kumimoji="1"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</a:rPr>
              <a:t>* </a:t>
            </a:r>
            <a:r>
              <a:rPr kumimoji="1"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</a:rPr>
              <a:t>上述指令中，</a:t>
            </a:r>
            <a:r>
              <a:rPr kumimoji="1"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</a:rPr>
              <a:t>CX</a:t>
            </a:r>
            <a:r>
              <a:rPr kumimoji="1"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</a:rPr>
              <a:t>还可以是</a:t>
            </a:r>
            <a:r>
              <a:rPr kumimoji="1" lang="en-US" altLang="zh-CN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</a:rPr>
              <a:t>ECX</a:t>
            </a:r>
            <a:r>
              <a:rPr kumimoji="1"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</a:rPr>
              <a:t>。</a:t>
            </a:r>
            <a:endParaRPr kumimoji="1" lang="zh-CN" altLang="en-US" sz="2400" b="1" i="1" dirty="0">
              <a:solidFill>
                <a:schemeClr val="tx1">
                  <a:lumMod val="50000"/>
                  <a:lumOff val="50000"/>
                </a:schemeClr>
              </a:solidFill>
              <a:latin typeface="Times New Roman" charset="0"/>
              <a:ea typeface="楷体_GB2312" pitchFamily="49" charset="-122"/>
            </a:endParaRPr>
          </a:p>
        </p:txBody>
      </p:sp>
      <p:sp>
        <p:nvSpPr>
          <p:cNvPr id="155651" name="AutoShape 3"/>
          <p:cNvSpPr>
            <a:spLocks noChangeArrowheads="1"/>
          </p:cNvSpPr>
          <p:nvPr/>
        </p:nvSpPr>
        <p:spPr bwMode="auto">
          <a:xfrm>
            <a:off x="4343400" y="4953000"/>
            <a:ext cx="990600" cy="304800"/>
          </a:xfrm>
          <a:prstGeom prst="leftRightArrow">
            <a:avLst>
              <a:gd name="adj1" fmla="val 50000"/>
              <a:gd name="adj2" fmla="val 6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6388" name="组合 11"/>
          <p:cNvGrpSpPr>
            <a:grpSpLocks/>
          </p:cNvGrpSpPr>
          <p:nvPr/>
        </p:nvGrpSpPr>
        <p:grpSpPr bwMode="auto">
          <a:xfrm>
            <a:off x="1524000" y="4525963"/>
            <a:ext cx="2743200" cy="1038225"/>
            <a:chOff x="1524000" y="4525962"/>
            <a:chExt cx="2743200" cy="1038702"/>
          </a:xfrm>
        </p:grpSpPr>
        <p:sp>
          <p:nvSpPr>
            <p:cNvPr id="16393" name="Oval 5"/>
            <p:cNvSpPr>
              <a:spLocks noChangeArrowheads="1"/>
            </p:cNvSpPr>
            <p:nvPr/>
          </p:nvSpPr>
          <p:spPr bwMode="auto">
            <a:xfrm>
              <a:off x="1524000" y="4525962"/>
              <a:ext cx="2667000" cy="1038702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7030A0"/>
                </a:solidFill>
              </a:endParaRPr>
            </a:p>
          </p:txBody>
        </p:sp>
        <p:sp>
          <p:nvSpPr>
            <p:cNvPr id="16394" name="Text Box 6"/>
            <p:cNvSpPr txBox="1">
              <a:spLocks noChangeArrowheads="1"/>
            </p:cNvSpPr>
            <p:nvPr/>
          </p:nvSpPr>
          <p:spPr bwMode="auto">
            <a:xfrm>
              <a:off x="1828800" y="4648200"/>
              <a:ext cx="24384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kumimoji="1" lang="en-US" altLang="zh-CN" sz="2400" b="1">
                  <a:solidFill>
                    <a:srgbClr val="7030A0"/>
                  </a:solidFill>
                  <a:latin typeface="Times New Roman" charset="0"/>
                </a:rPr>
                <a:t>  DEC  CX</a:t>
              </a:r>
            </a:p>
            <a:p>
              <a:r>
                <a:rPr kumimoji="1" lang="en-US" altLang="zh-CN" sz="2400" b="1">
                  <a:solidFill>
                    <a:srgbClr val="7030A0"/>
                  </a:solidFill>
                  <a:latin typeface="Times New Roman" charset="0"/>
                </a:rPr>
                <a:t>  JNZ  AGAIN      </a:t>
              </a:r>
              <a:r>
                <a:rPr kumimoji="1" lang="zh-CN" altLang="en-US" sz="2400" b="1">
                  <a:solidFill>
                    <a:srgbClr val="7030A0"/>
                  </a:solidFill>
                  <a:latin typeface="Times New Roman" charset="0"/>
                </a:rPr>
                <a:t>　　　　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486400" y="4572000"/>
            <a:ext cx="2667000" cy="1143000"/>
            <a:chOff x="3456" y="2880"/>
            <a:chExt cx="1680" cy="720"/>
          </a:xfrm>
        </p:grpSpPr>
        <p:sp>
          <p:nvSpPr>
            <p:cNvPr id="16391" name="Rectangle 8"/>
            <p:cNvSpPr>
              <a:spLocks noChangeArrowheads="1"/>
            </p:cNvSpPr>
            <p:nvPr/>
          </p:nvSpPr>
          <p:spPr bwMode="auto">
            <a:xfrm>
              <a:off x="3600" y="3120"/>
              <a:ext cx="13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1" lang="en-US" altLang="zh-CN" sz="2400" b="1">
                  <a:latin typeface="Times New Roman" charset="0"/>
                </a:rPr>
                <a:t>LOOP  AGAIN</a:t>
              </a:r>
            </a:p>
          </p:txBody>
        </p:sp>
        <p:sp>
          <p:nvSpPr>
            <p:cNvPr id="16392" name="Oval 9"/>
            <p:cNvSpPr>
              <a:spLocks noChangeArrowheads="1"/>
            </p:cNvSpPr>
            <p:nvPr/>
          </p:nvSpPr>
          <p:spPr bwMode="auto">
            <a:xfrm>
              <a:off x="3456" y="2880"/>
              <a:ext cx="1680" cy="72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639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E233442-969D-4FEF-8098-4181F5E5902D}" type="slidenum">
              <a:rPr lang="en-US" altLang="zh-CN" smtClean="0"/>
              <a:pPr eaLnBrk="1" hangingPunct="1"/>
              <a:t>13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5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685800" y="533400"/>
            <a:ext cx="7848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/>
            <a:r>
              <a:rPr kumimoji="1" lang="zh-CN" altLang="en-US" sz="2400" b="1">
                <a:latin typeface="Times New Roman" charset="0"/>
              </a:rPr>
              <a:t>例</a:t>
            </a:r>
            <a:r>
              <a:rPr kumimoji="1" lang="en-US" altLang="zh-CN" sz="2400" b="1">
                <a:latin typeface="Times New Roman" charset="0"/>
              </a:rPr>
              <a:t>3.67 </a:t>
            </a:r>
            <a:r>
              <a:rPr kumimoji="1" lang="zh-CN" altLang="en-US" sz="2400" b="1">
                <a:latin typeface="Times New Roman" charset="0"/>
              </a:rPr>
              <a:t>　求首地址为</a:t>
            </a:r>
            <a:r>
              <a:rPr kumimoji="1" lang="en-US" altLang="zh-CN" sz="2400" b="1">
                <a:latin typeface="Times New Roman" charset="0"/>
              </a:rPr>
              <a:t>ARRAY</a:t>
            </a:r>
            <a:r>
              <a:rPr kumimoji="1" lang="zh-CN" altLang="en-US" sz="2400" b="1">
                <a:latin typeface="Times New Roman" charset="0"/>
              </a:rPr>
              <a:t>的</a:t>
            </a:r>
            <a:r>
              <a:rPr kumimoji="1" lang="en-US" altLang="zh-CN" sz="2400" b="1">
                <a:latin typeface="Times New Roman" charset="0"/>
              </a:rPr>
              <a:t>M</a:t>
            </a:r>
            <a:r>
              <a:rPr kumimoji="1" lang="zh-CN" altLang="en-US" sz="2400" b="1">
                <a:latin typeface="Times New Roman" charset="0"/>
              </a:rPr>
              <a:t>个字之和，结果存入</a:t>
            </a:r>
          </a:p>
          <a:p>
            <a:pPr algn="just"/>
            <a:r>
              <a:rPr kumimoji="1" lang="zh-CN" altLang="en-US" sz="2400" b="1">
                <a:latin typeface="Times New Roman" charset="0"/>
              </a:rPr>
              <a:t>　　　　</a:t>
            </a:r>
            <a:r>
              <a:rPr kumimoji="1" lang="en-US" altLang="zh-CN" sz="2400" b="1">
                <a:latin typeface="Times New Roman" charset="0"/>
              </a:rPr>
              <a:t>TOTAL</a:t>
            </a:r>
            <a:r>
              <a:rPr kumimoji="1" lang="zh-CN" altLang="en-US" sz="2400" b="1">
                <a:latin typeface="Times New Roman" charset="0"/>
              </a:rPr>
              <a:t>。</a:t>
            </a:r>
            <a:r>
              <a:rPr kumimoji="1" lang="zh-CN" altLang="en-US" sz="2400">
                <a:latin typeface="Times New Roman" charset="0"/>
              </a:rPr>
              <a:t>           </a:t>
            </a:r>
            <a:endParaRPr kumimoji="1" lang="zh-CN" altLang="en-US" sz="2400" b="1" i="1">
              <a:latin typeface="Times New Roman" charset="0"/>
              <a:ea typeface="楷体_GB2312" pitchFamily="49" charset="-122"/>
            </a:endParaRPr>
          </a:p>
        </p:txBody>
      </p:sp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1752600" y="1981200"/>
            <a:ext cx="5218113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3"/>
            <a:r>
              <a:rPr kumimoji="1" lang="en-US" altLang="zh-CN" sz="2400" b="1" i="1">
                <a:latin typeface="Times New Roman" charset="0"/>
              </a:rPr>
              <a:t>           </a:t>
            </a:r>
            <a:r>
              <a:rPr kumimoji="1" lang="en-US" altLang="zh-CN" sz="2400" b="1" i="1">
                <a:solidFill>
                  <a:srgbClr val="7030A0"/>
                </a:solidFill>
                <a:latin typeface="Times New Roman" charset="0"/>
              </a:rPr>
              <a:t>MOV  CX, M</a:t>
            </a:r>
          </a:p>
          <a:p>
            <a:pPr lvl="3"/>
            <a:r>
              <a:rPr kumimoji="1" lang="en-US" altLang="zh-CN" sz="2400" b="1" i="1">
                <a:solidFill>
                  <a:srgbClr val="0000FF"/>
                </a:solidFill>
                <a:latin typeface="Times New Roman" charset="0"/>
              </a:rPr>
              <a:t>           MOV  AX, 0</a:t>
            </a:r>
          </a:p>
          <a:p>
            <a:pPr lvl="3"/>
            <a:r>
              <a:rPr kumimoji="1" lang="en-US" altLang="zh-CN" sz="2400" b="1" i="1">
                <a:solidFill>
                  <a:srgbClr val="0000FF"/>
                </a:solidFill>
                <a:latin typeface="Times New Roman" charset="0"/>
              </a:rPr>
              <a:t>           MOV  SI, AX</a:t>
            </a:r>
          </a:p>
          <a:p>
            <a:r>
              <a:rPr kumimoji="1" lang="en-US" altLang="zh-CN" sz="2400" b="1" i="1">
                <a:solidFill>
                  <a:srgbClr val="0000FF"/>
                </a:solidFill>
                <a:latin typeface="Times New Roman" charset="0"/>
              </a:rPr>
              <a:t>START_LOOP:  ADD  AX, ARRAY[SI]</a:t>
            </a:r>
          </a:p>
          <a:p>
            <a:pPr lvl="4"/>
            <a:r>
              <a:rPr kumimoji="1" lang="zh-CN" altLang="en-US" sz="2400" b="1" i="1">
                <a:solidFill>
                  <a:srgbClr val="0000FF"/>
                </a:solidFill>
                <a:latin typeface="Times New Roman" charset="0"/>
              </a:rPr>
              <a:t>　</a:t>
            </a:r>
            <a:r>
              <a:rPr kumimoji="1" lang="en-US" altLang="zh-CN" sz="2400" b="1" i="1">
                <a:solidFill>
                  <a:srgbClr val="0000FF"/>
                </a:solidFill>
                <a:latin typeface="Times New Roman" charset="0"/>
              </a:rPr>
              <a:t>ADD  SI, 2</a:t>
            </a:r>
          </a:p>
          <a:p>
            <a:pPr lvl="4"/>
            <a:r>
              <a:rPr kumimoji="1" lang="zh-CN" altLang="en-US" sz="2400" b="1" i="1">
                <a:solidFill>
                  <a:srgbClr val="0000FF"/>
                </a:solidFill>
                <a:latin typeface="Times New Roman" charset="0"/>
              </a:rPr>
              <a:t>　</a:t>
            </a:r>
            <a:r>
              <a:rPr kumimoji="1" lang="en-US" altLang="zh-CN" sz="2400" b="1" i="1">
                <a:solidFill>
                  <a:srgbClr val="7030A0"/>
                </a:solidFill>
                <a:latin typeface="Times New Roman" charset="0"/>
              </a:rPr>
              <a:t>LOOP</a:t>
            </a:r>
            <a:r>
              <a:rPr kumimoji="1" lang="en-US" altLang="zh-CN" sz="2400" b="1" i="1">
                <a:solidFill>
                  <a:srgbClr val="0000FF"/>
                </a:solidFill>
                <a:latin typeface="Times New Roman" charset="0"/>
              </a:rPr>
              <a:t>  START_LOOP</a:t>
            </a:r>
          </a:p>
          <a:p>
            <a:pPr lvl="4"/>
            <a:r>
              <a:rPr kumimoji="1" lang="zh-CN" altLang="en-US" sz="2400" b="1" i="1">
                <a:solidFill>
                  <a:srgbClr val="0000FF"/>
                </a:solidFill>
                <a:latin typeface="Times New Roman" charset="0"/>
              </a:rPr>
              <a:t>　</a:t>
            </a:r>
            <a:r>
              <a:rPr kumimoji="1" lang="en-US" altLang="zh-CN" sz="2400" b="1" i="1">
                <a:solidFill>
                  <a:srgbClr val="0000FF"/>
                </a:solidFill>
                <a:latin typeface="Times New Roman" charset="0"/>
              </a:rPr>
              <a:t>MOV  TOTAL, AX</a:t>
            </a:r>
            <a:endParaRPr kumimoji="1" lang="en-US" altLang="zh-CN" sz="240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1741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92073B6-0DD2-4788-AE6A-905C0991E5C6}" type="slidenum">
              <a:rPr lang="en-US" altLang="zh-CN" smtClean="0"/>
              <a:pPr eaLnBrk="1" hangingPunct="1"/>
              <a:t>14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685800" y="762000"/>
            <a:ext cx="7708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2400" b="1">
                <a:latin typeface="Times New Roman" charset="0"/>
              </a:rPr>
              <a:t>例：在多重循环的程序结构中，</a:t>
            </a:r>
            <a:r>
              <a:rPr kumimoji="1" lang="en-US" altLang="en-US" sz="2400" b="1">
                <a:latin typeface="Times New Roman" charset="0"/>
              </a:rPr>
              <a:t>CX</a:t>
            </a:r>
            <a:r>
              <a:rPr kumimoji="1" lang="zh-CN" altLang="en-US" sz="2400" b="1">
                <a:latin typeface="Times New Roman" charset="0"/>
              </a:rPr>
              <a:t>计数器的保存和恢复</a:t>
            </a:r>
            <a:endParaRPr kumimoji="1" lang="zh-CN" altLang="en-US" sz="2400">
              <a:latin typeface="Times New Roman" charset="0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455738" y="1714500"/>
            <a:ext cx="2889250" cy="4127500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en-US" sz="2400">
                <a:latin typeface="Times New Roman" charset="0"/>
              </a:rPr>
              <a:t>              </a:t>
            </a:r>
            <a:r>
              <a:rPr kumimoji="1" lang="en-US" altLang="en-US" sz="2000" b="1" i="1">
                <a:solidFill>
                  <a:srgbClr val="0000FF"/>
                </a:solidFill>
                <a:latin typeface="Times New Roman" charset="0"/>
              </a:rPr>
              <a:t>MOV  CX, M</a:t>
            </a:r>
          </a:p>
          <a:p>
            <a:pPr>
              <a:spcBef>
                <a:spcPct val="50000"/>
              </a:spcBef>
            </a:pPr>
            <a:r>
              <a:rPr kumimoji="1" lang="en-US" altLang="zh-CN" sz="2000" b="1" i="1">
                <a:solidFill>
                  <a:srgbClr val="0000FF"/>
                </a:solidFill>
                <a:latin typeface="Times New Roman" charset="0"/>
              </a:rPr>
              <a:t>AGAIN:   ……</a:t>
            </a:r>
          </a:p>
          <a:p>
            <a:pPr>
              <a:spcBef>
                <a:spcPct val="50000"/>
              </a:spcBef>
            </a:pPr>
            <a:r>
              <a:rPr kumimoji="1" lang="en-US" altLang="zh-CN" sz="2000" b="1" i="1">
                <a:solidFill>
                  <a:srgbClr val="0000FF"/>
                </a:solidFill>
                <a:latin typeface="Times New Roman" charset="0"/>
              </a:rPr>
              <a:t>                 PUSH  CX</a:t>
            </a:r>
          </a:p>
          <a:p>
            <a:pPr>
              <a:spcBef>
                <a:spcPct val="50000"/>
              </a:spcBef>
            </a:pPr>
            <a:r>
              <a:rPr kumimoji="1" lang="en-US" altLang="zh-CN" sz="2000" b="1" i="1">
                <a:solidFill>
                  <a:srgbClr val="0000FF"/>
                </a:solidFill>
                <a:latin typeface="Times New Roman" charset="0"/>
              </a:rPr>
              <a:t>                 </a:t>
            </a:r>
            <a:r>
              <a:rPr kumimoji="1" lang="en-US" altLang="zh-CN" sz="2000" b="1" i="1">
                <a:solidFill>
                  <a:srgbClr val="7030A0"/>
                </a:solidFill>
                <a:latin typeface="Times New Roman" charset="0"/>
              </a:rPr>
              <a:t>MOV  CX, N</a:t>
            </a:r>
          </a:p>
          <a:p>
            <a:pPr>
              <a:spcBef>
                <a:spcPct val="50000"/>
              </a:spcBef>
            </a:pPr>
            <a:r>
              <a:rPr kumimoji="1" lang="en-US" altLang="zh-CN" sz="2000" b="1" i="1">
                <a:solidFill>
                  <a:srgbClr val="7030A0"/>
                </a:solidFill>
                <a:latin typeface="Times New Roman" charset="0"/>
              </a:rPr>
              <a:t>NEXT:     ……</a:t>
            </a:r>
          </a:p>
          <a:p>
            <a:pPr>
              <a:spcBef>
                <a:spcPct val="50000"/>
              </a:spcBef>
            </a:pPr>
            <a:r>
              <a:rPr kumimoji="1" lang="en-US" altLang="zh-CN" sz="2000" b="1" i="1">
                <a:solidFill>
                  <a:srgbClr val="7030A0"/>
                </a:solidFill>
                <a:latin typeface="Times New Roman" charset="0"/>
              </a:rPr>
              <a:t>                 LOOP  NEXT</a:t>
            </a:r>
          </a:p>
          <a:p>
            <a:pPr>
              <a:spcBef>
                <a:spcPct val="50000"/>
              </a:spcBef>
            </a:pPr>
            <a:r>
              <a:rPr kumimoji="1" lang="en-US" altLang="zh-CN" sz="2000" b="1" i="1">
                <a:solidFill>
                  <a:srgbClr val="0000FF"/>
                </a:solidFill>
                <a:latin typeface="Times New Roman" charset="0"/>
              </a:rPr>
              <a:t>                 ……</a:t>
            </a:r>
          </a:p>
          <a:p>
            <a:pPr>
              <a:spcBef>
                <a:spcPct val="50000"/>
              </a:spcBef>
            </a:pPr>
            <a:r>
              <a:rPr kumimoji="1" lang="en-US" altLang="zh-CN" sz="2000" b="1" i="1">
                <a:solidFill>
                  <a:srgbClr val="0000FF"/>
                </a:solidFill>
                <a:latin typeface="Times New Roman" charset="0"/>
              </a:rPr>
              <a:t>                 POP  CX</a:t>
            </a:r>
          </a:p>
          <a:p>
            <a:pPr>
              <a:spcBef>
                <a:spcPct val="50000"/>
              </a:spcBef>
            </a:pPr>
            <a:r>
              <a:rPr kumimoji="1" lang="en-US" altLang="zh-CN" sz="2000" b="1" i="1">
                <a:solidFill>
                  <a:srgbClr val="0000FF"/>
                </a:solidFill>
                <a:latin typeface="Times New Roman" charset="0"/>
              </a:rPr>
              <a:t>                 LOOP  AGAIN</a:t>
            </a:r>
            <a:endParaRPr kumimoji="1" lang="en-US" altLang="zh-CN" sz="240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4876800" y="1981200"/>
            <a:ext cx="2762250" cy="3670300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en-US" sz="2400">
                <a:latin typeface="Times New Roman" charset="0"/>
              </a:rPr>
              <a:t>              </a:t>
            </a:r>
            <a:r>
              <a:rPr kumimoji="1" lang="en-US" altLang="en-US" sz="2000" b="1" i="1">
                <a:solidFill>
                  <a:srgbClr val="0000FF"/>
                </a:solidFill>
                <a:latin typeface="Times New Roman" charset="0"/>
              </a:rPr>
              <a:t>MOV  DI, M</a:t>
            </a:r>
          </a:p>
          <a:p>
            <a:pPr>
              <a:spcBef>
                <a:spcPct val="50000"/>
              </a:spcBef>
            </a:pPr>
            <a:r>
              <a:rPr kumimoji="1" lang="en-US" altLang="zh-CN" sz="2000" b="1" i="1">
                <a:solidFill>
                  <a:srgbClr val="0000FF"/>
                </a:solidFill>
                <a:latin typeface="Times New Roman" charset="0"/>
              </a:rPr>
              <a:t>AGAIN:   ……</a:t>
            </a:r>
          </a:p>
          <a:p>
            <a:pPr>
              <a:spcBef>
                <a:spcPct val="50000"/>
              </a:spcBef>
            </a:pPr>
            <a:r>
              <a:rPr kumimoji="1" lang="en-US" altLang="zh-CN" sz="2000" b="1" i="1">
                <a:solidFill>
                  <a:srgbClr val="0000FF"/>
                </a:solidFill>
                <a:latin typeface="Times New Roman" charset="0"/>
              </a:rPr>
              <a:t>                 </a:t>
            </a:r>
            <a:r>
              <a:rPr kumimoji="1" lang="en-US" altLang="zh-CN" sz="2000" b="1" i="1">
                <a:solidFill>
                  <a:srgbClr val="7030A0"/>
                </a:solidFill>
                <a:latin typeface="Times New Roman" charset="0"/>
              </a:rPr>
              <a:t>MOV  CX, N</a:t>
            </a:r>
          </a:p>
          <a:p>
            <a:pPr>
              <a:spcBef>
                <a:spcPct val="50000"/>
              </a:spcBef>
            </a:pPr>
            <a:r>
              <a:rPr kumimoji="1" lang="en-US" altLang="zh-CN" sz="2000" b="1" i="1">
                <a:solidFill>
                  <a:srgbClr val="7030A0"/>
                </a:solidFill>
                <a:latin typeface="Times New Roman" charset="0"/>
              </a:rPr>
              <a:t>NEXT:     ……</a:t>
            </a:r>
          </a:p>
          <a:p>
            <a:pPr>
              <a:spcBef>
                <a:spcPct val="50000"/>
              </a:spcBef>
            </a:pPr>
            <a:r>
              <a:rPr kumimoji="1" lang="en-US" altLang="zh-CN" sz="2000" b="1" i="1">
                <a:solidFill>
                  <a:srgbClr val="7030A0"/>
                </a:solidFill>
                <a:latin typeface="Times New Roman" charset="0"/>
              </a:rPr>
              <a:t>                 LOOP  NEXT</a:t>
            </a:r>
          </a:p>
          <a:p>
            <a:pPr>
              <a:spcBef>
                <a:spcPct val="50000"/>
              </a:spcBef>
            </a:pPr>
            <a:r>
              <a:rPr kumimoji="1" lang="en-US" altLang="zh-CN" sz="2000" b="1" i="1">
                <a:solidFill>
                  <a:srgbClr val="0000FF"/>
                </a:solidFill>
                <a:latin typeface="Times New Roman" charset="0"/>
              </a:rPr>
              <a:t>                 ……</a:t>
            </a:r>
          </a:p>
          <a:p>
            <a:pPr>
              <a:spcBef>
                <a:spcPct val="50000"/>
              </a:spcBef>
            </a:pPr>
            <a:r>
              <a:rPr kumimoji="1" lang="en-US" altLang="zh-CN" sz="2000" b="1" i="1">
                <a:solidFill>
                  <a:srgbClr val="0000FF"/>
                </a:solidFill>
                <a:latin typeface="Times New Roman" charset="0"/>
              </a:rPr>
              <a:t>                 DEC  DI</a:t>
            </a:r>
          </a:p>
          <a:p>
            <a:pPr>
              <a:spcBef>
                <a:spcPct val="50000"/>
              </a:spcBef>
            </a:pPr>
            <a:r>
              <a:rPr kumimoji="1" lang="en-US" altLang="zh-CN" sz="2000" b="1" i="1">
                <a:solidFill>
                  <a:srgbClr val="0000FF"/>
                </a:solidFill>
                <a:latin typeface="Times New Roman" charset="0"/>
              </a:rPr>
              <a:t>                 JNZ  AGAIN</a:t>
            </a:r>
            <a:endParaRPr kumimoji="1" lang="en-US" altLang="zh-CN" sz="240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1843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E7CC990-5590-4EEA-8D13-02E4EA3E862B}" type="slidenum">
              <a:rPr lang="en-US" altLang="zh-CN" smtClean="0"/>
              <a:pPr eaLnBrk="1" hangingPunct="1"/>
              <a:t>15</a:t>
            </a:fld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609600" y="457200"/>
            <a:ext cx="7620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>
              <a:lnSpc>
                <a:spcPct val="70000"/>
              </a:lnSpc>
            </a:pPr>
            <a:r>
              <a:rPr kumimoji="1" lang="zh-CN" altLang="en-US" sz="2800" b="1">
                <a:latin typeface="Times New Roman" charset="0"/>
              </a:rPr>
              <a:t>子程序调用和返回指令</a:t>
            </a:r>
            <a:endParaRPr kumimoji="1" lang="zh-CN" altLang="en-US" sz="2400" b="1" i="1">
              <a:solidFill>
                <a:srgbClr val="0000FF"/>
              </a:solidFill>
              <a:latin typeface="Times New Roman" charset="0"/>
              <a:ea typeface="楷体_GB2312" pitchFamily="49" charset="-122"/>
            </a:endParaRPr>
          </a:p>
        </p:txBody>
      </p:sp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1219200" y="1371600"/>
            <a:ext cx="2971800" cy="5105400"/>
            <a:chOff x="1056" y="864"/>
            <a:chExt cx="1872" cy="3216"/>
          </a:xfrm>
        </p:grpSpPr>
        <p:grpSp>
          <p:nvGrpSpPr>
            <p:cNvPr id="19472" name="Group 4"/>
            <p:cNvGrpSpPr>
              <a:grpSpLocks/>
            </p:cNvGrpSpPr>
            <p:nvPr/>
          </p:nvGrpSpPr>
          <p:grpSpPr bwMode="auto">
            <a:xfrm>
              <a:off x="1056" y="864"/>
              <a:ext cx="1680" cy="2763"/>
              <a:chOff x="1056" y="864"/>
              <a:chExt cx="1680" cy="2763"/>
            </a:xfrm>
          </p:grpSpPr>
          <p:sp>
            <p:nvSpPr>
              <p:cNvPr id="19474" name="Text Box 5"/>
              <p:cNvSpPr txBox="1">
                <a:spLocks noChangeArrowheads="1"/>
              </p:cNvSpPr>
              <p:nvPr/>
            </p:nvSpPr>
            <p:spPr bwMode="auto">
              <a:xfrm>
                <a:off x="1056" y="864"/>
                <a:ext cx="1589" cy="27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>
                  <a:lnSpc>
                    <a:spcPct val="50000"/>
                  </a:lnSpc>
                  <a:spcBef>
                    <a:spcPct val="50000"/>
                  </a:spcBef>
                </a:pPr>
                <a:r>
                  <a:rPr kumimoji="1" lang="en-US" altLang="zh-CN" sz="2800" b="1" i="1">
                    <a:solidFill>
                      <a:srgbClr val="FF3300"/>
                    </a:solidFill>
                    <a:latin typeface="Times New Roman" charset="0"/>
                  </a:rPr>
                  <a:t>code  segment</a:t>
                </a:r>
                <a:endParaRPr kumimoji="1" lang="en-US" altLang="zh-CN" sz="2400" b="1" i="1">
                  <a:latin typeface="Times New Roman" charset="0"/>
                </a:endParaRPr>
              </a:p>
              <a:p>
                <a:pPr lvl="1">
                  <a:lnSpc>
                    <a:spcPct val="50000"/>
                  </a:lnSpc>
                  <a:spcBef>
                    <a:spcPct val="50000"/>
                  </a:spcBef>
                </a:pPr>
                <a:r>
                  <a:rPr kumimoji="1" lang="en-US" altLang="zh-CN" sz="2400" b="1" i="1">
                    <a:latin typeface="Times New Roman" charset="0"/>
                  </a:rPr>
                  <a:t>main  proc  far</a:t>
                </a:r>
              </a:p>
              <a:p>
                <a:pPr lvl="1">
                  <a:lnSpc>
                    <a:spcPct val="50000"/>
                  </a:lnSpc>
                  <a:spcBef>
                    <a:spcPct val="50000"/>
                  </a:spcBef>
                </a:pPr>
                <a:r>
                  <a:rPr kumimoji="1" lang="en-US" altLang="zh-CN" sz="2400" b="1" i="1">
                    <a:latin typeface="Times New Roman" charset="0"/>
                  </a:rPr>
                  <a:t>          ……</a:t>
                </a:r>
              </a:p>
              <a:p>
                <a:pPr lvl="1">
                  <a:lnSpc>
                    <a:spcPct val="50000"/>
                  </a:lnSpc>
                  <a:spcBef>
                    <a:spcPct val="50000"/>
                  </a:spcBef>
                </a:pPr>
                <a:r>
                  <a:rPr kumimoji="1" lang="en-US" altLang="zh-CN" sz="2400" b="1" i="1">
                    <a:latin typeface="Times New Roman" charset="0"/>
                  </a:rPr>
                  <a:t>          </a:t>
                </a:r>
                <a:r>
                  <a:rPr kumimoji="1" lang="en-US" altLang="zh-CN" sz="2400" b="1" i="1">
                    <a:solidFill>
                      <a:srgbClr val="0000FF"/>
                    </a:solidFill>
                    <a:latin typeface="Times New Roman" charset="0"/>
                  </a:rPr>
                  <a:t>call  sub</a:t>
                </a:r>
                <a:endParaRPr kumimoji="1" lang="en-US" altLang="zh-CN" sz="2400" b="1" i="1">
                  <a:latin typeface="Times New Roman" charset="0"/>
                </a:endParaRPr>
              </a:p>
              <a:p>
                <a:pPr lvl="1">
                  <a:lnSpc>
                    <a:spcPct val="50000"/>
                  </a:lnSpc>
                  <a:spcBef>
                    <a:spcPct val="50000"/>
                  </a:spcBef>
                </a:pPr>
                <a:r>
                  <a:rPr kumimoji="1" lang="en-US" altLang="zh-CN" sz="2400" b="1" i="1">
                    <a:latin typeface="Times New Roman" charset="0"/>
                  </a:rPr>
                  <a:t>          ……</a:t>
                </a:r>
              </a:p>
              <a:p>
                <a:pPr lvl="1">
                  <a:lnSpc>
                    <a:spcPct val="50000"/>
                  </a:lnSpc>
                  <a:spcBef>
                    <a:spcPct val="50000"/>
                  </a:spcBef>
                </a:pPr>
                <a:r>
                  <a:rPr kumimoji="1" lang="en-US" altLang="zh-CN" sz="2400" b="1" i="1">
                    <a:latin typeface="Times New Roman" charset="0"/>
                  </a:rPr>
                  <a:t>          ret</a:t>
                </a:r>
              </a:p>
              <a:p>
                <a:pPr lvl="1">
                  <a:lnSpc>
                    <a:spcPct val="50000"/>
                  </a:lnSpc>
                  <a:spcBef>
                    <a:spcPct val="50000"/>
                  </a:spcBef>
                </a:pPr>
                <a:r>
                  <a:rPr kumimoji="1" lang="en-US" altLang="zh-CN" sz="2400" b="1" i="1">
                    <a:latin typeface="Times New Roman" charset="0"/>
                  </a:rPr>
                  <a:t>main  endp</a:t>
                </a:r>
              </a:p>
              <a:p>
                <a:pPr lvl="1">
                  <a:lnSpc>
                    <a:spcPct val="50000"/>
                  </a:lnSpc>
                  <a:spcBef>
                    <a:spcPct val="50000"/>
                  </a:spcBef>
                </a:pPr>
                <a:r>
                  <a:rPr kumimoji="1" lang="en-US" altLang="zh-CN" sz="2400" b="1" i="1">
                    <a:solidFill>
                      <a:srgbClr val="0000FF"/>
                    </a:solidFill>
                    <a:latin typeface="Times New Roman" charset="0"/>
                  </a:rPr>
                  <a:t>sub</a:t>
                </a:r>
                <a:r>
                  <a:rPr kumimoji="1" lang="en-US" altLang="zh-CN" sz="2400" b="1" i="1">
                    <a:latin typeface="Times New Roman" charset="0"/>
                  </a:rPr>
                  <a:t>  proc  near</a:t>
                </a:r>
              </a:p>
              <a:p>
                <a:pPr lvl="1">
                  <a:lnSpc>
                    <a:spcPct val="50000"/>
                  </a:lnSpc>
                  <a:spcBef>
                    <a:spcPct val="50000"/>
                  </a:spcBef>
                </a:pPr>
                <a:r>
                  <a:rPr kumimoji="1" lang="en-US" altLang="zh-CN" sz="2400" b="1" i="1">
                    <a:latin typeface="Times New Roman" charset="0"/>
                  </a:rPr>
                  <a:t>        ……</a:t>
                </a:r>
              </a:p>
              <a:p>
                <a:pPr lvl="1">
                  <a:lnSpc>
                    <a:spcPct val="50000"/>
                  </a:lnSpc>
                  <a:spcBef>
                    <a:spcPct val="50000"/>
                  </a:spcBef>
                </a:pPr>
                <a:r>
                  <a:rPr kumimoji="1" lang="en-US" altLang="zh-CN" sz="2400" b="1" i="1">
                    <a:latin typeface="Times New Roman" charset="0"/>
                  </a:rPr>
                  <a:t>        </a:t>
                </a:r>
                <a:r>
                  <a:rPr kumimoji="1" lang="en-US" altLang="zh-CN" sz="2400" b="1" i="1">
                    <a:solidFill>
                      <a:srgbClr val="800080"/>
                    </a:solidFill>
                    <a:latin typeface="Times New Roman" charset="0"/>
                  </a:rPr>
                  <a:t>ret</a:t>
                </a:r>
              </a:p>
              <a:p>
                <a:pPr lvl="1">
                  <a:lnSpc>
                    <a:spcPct val="50000"/>
                  </a:lnSpc>
                  <a:spcBef>
                    <a:spcPct val="50000"/>
                  </a:spcBef>
                </a:pPr>
                <a:r>
                  <a:rPr kumimoji="1" lang="en-US" altLang="zh-CN" sz="2400" b="1" i="1">
                    <a:solidFill>
                      <a:srgbClr val="0000FF"/>
                    </a:solidFill>
                    <a:latin typeface="Times New Roman" charset="0"/>
                  </a:rPr>
                  <a:t>sub</a:t>
                </a:r>
                <a:r>
                  <a:rPr kumimoji="1" lang="en-US" altLang="zh-CN" sz="2400" b="1" i="1">
                    <a:latin typeface="Times New Roman" charset="0"/>
                  </a:rPr>
                  <a:t>  endp</a:t>
                </a:r>
              </a:p>
              <a:p>
                <a:pPr>
                  <a:lnSpc>
                    <a:spcPct val="50000"/>
                  </a:lnSpc>
                  <a:spcBef>
                    <a:spcPct val="50000"/>
                  </a:spcBef>
                </a:pPr>
                <a:r>
                  <a:rPr kumimoji="1" lang="en-US" altLang="zh-CN" sz="2800" b="1" i="1">
                    <a:solidFill>
                      <a:srgbClr val="FF3300"/>
                    </a:solidFill>
                    <a:latin typeface="Times New Roman" charset="0"/>
                  </a:rPr>
                  <a:t>code  ends</a:t>
                </a:r>
                <a:endParaRPr kumimoji="1" lang="en-US" altLang="zh-CN" sz="2400" b="1" i="1">
                  <a:latin typeface="Times New Roman" charset="0"/>
                </a:endParaRPr>
              </a:p>
            </p:txBody>
          </p:sp>
          <p:sp>
            <p:nvSpPr>
              <p:cNvPr id="19475" name="Rectangle 6"/>
              <p:cNvSpPr>
                <a:spLocks noChangeArrowheads="1"/>
              </p:cNvSpPr>
              <p:nvPr/>
            </p:nvSpPr>
            <p:spPr bwMode="auto">
              <a:xfrm>
                <a:off x="1248" y="1104"/>
                <a:ext cx="1488" cy="13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476" name="Rectangle 7"/>
              <p:cNvSpPr>
                <a:spLocks noChangeArrowheads="1"/>
              </p:cNvSpPr>
              <p:nvPr/>
            </p:nvSpPr>
            <p:spPr bwMode="auto">
              <a:xfrm>
                <a:off x="1248" y="2496"/>
                <a:ext cx="1440" cy="864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9473" name="Text Box 8"/>
            <p:cNvSpPr txBox="1">
              <a:spLocks noChangeArrowheads="1"/>
            </p:cNvSpPr>
            <p:nvPr/>
          </p:nvSpPr>
          <p:spPr bwMode="auto">
            <a:xfrm>
              <a:off x="1200" y="3792"/>
              <a:ext cx="17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charset="0"/>
                  <a:ea typeface="楷体_GB2312" pitchFamily="49" charset="-122"/>
                </a:rPr>
                <a:t> </a:t>
              </a:r>
              <a:r>
                <a:rPr kumimoji="1" lang="zh-CN" altLang="en-US" sz="2400" b="1">
                  <a:latin typeface="Times New Roman" charset="0"/>
                  <a:ea typeface="楷体_GB2312" pitchFamily="49" charset="-122"/>
                </a:rPr>
                <a:t>段内调用和返回</a:t>
              </a:r>
              <a:endParaRPr kumimoji="1" lang="zh-CN" altLang="en-US" sz="2400">
                <a:latin typeface="Times New Roman" charset="0"/>
              </a:endParaRPr>
            </a:p>
          </p:txBody>
        </p:sp>
      </p:grpSp>
      <p:grpSp>
        <p:nvGrpSpPr>
          <p:cNvPr id="19460" name="Group 9"/>
          <p:cNvGrpSpPr>
            <a:grpSpLocks/>
          </p:cNvGrpSpPr>
          <p:nvPr/>
        </p:nvGrpSpPr>
        <p:grpSpPr bwMode="auto">
          <a:xfrm>
            <a:off x="4953000" y="762000"/>
            <a:ext cx="2971800" cy="5715000"/>
            <a:chOff x="3120" y="576"/>
            <a:chExt cx="1872" cy="3600"/>
          </a:xfrm>
        </p:grpSpPr>
        <p:sp>
          <p:nvSpPr>
            <p:cNvPr id="19468" name="Text Box 10"/>
            <p:cNvSpPr txBox="1">
              <a:spLocks noChangeArrowheads="1"/>
            </p:cNvSpPr>
            <p:nvPr/>
          </p:nvSpPr>
          <p:spPr bwMode="auto">
            <a:xfrm>
              <a:off x="3216" y="611"/>
              <a:ext cx="1588" cy="3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FF3300"/>
                  </a:solidFill>
                  <a:latin typeface="Times New Roman" charset="0"/>
                </a:rPr>
                <a:t>code1  segment</a:t>
              </a:r>
              <a:endParaRPr kumimoji="1" lang="en-US" altLang="zh-CN" sz="2400" b="1" i="1">
                <a:latin typeface="Times New Roman" charset="0"/>
              </a:endParaRPr>
            </a:p>
            <a:p>
              <a:pPr lvl="1">
                <a:lnSpc>
                  <a:spcPct val="50000"/>
                </a:lnSpc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charset="0"/>
                </a:rPr>
                <a:t>main  proc  far</a:t>
              </a:r>
            </a:p>
            <a:p>
              <a:pPr lvl="1">
                <a:lnSpc>
                  <a:spcPct val="50000"/>
                </a:lnSpc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charset="0"/>
                </a:rPr>
                <a:t>          ……</a:t>
              </a:r>
            </a:p>
            <a:p>
              <a:pPr lvl="1">
                <a:lnSpc>
                  <a:spcPct val="50000"/>
                </a:lnSpc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charset="0"/>
                </a:rPr>
                <a:t>          </a:t>
              </a:r>
              <a:r>
                <a:rPr kumimoji="1" lang="en-US" altLang="zh-CN" sz="2400" b="1" i="1">
                  <a:solidFill>
                    <a:srgbClr val="0000FF"/>
                  </a:solidFill>
                  <a:latin typeface="Times New Roman" charset="0"/>
                </a:rPr>
                <a:t>call  sub</a:t>
              </a:r>
              <a:endParaRPr kumimoji="1" lang="en-US" altLang="zh-CN" sz="2400" b="1" i="1">
                <a:latin typeface="Times New Roman" charset="0"/>
              </a:endParaRPr>
            </a:p>
            <a:p>
              <a:pPr lvl="1">
                <a:lnSpc>
                  <a:spcPct val="50000"/>
                </a:lnSpc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charset="0"/>
                </a:rPr>
                <a:t>          ……</a:t>
              </a:r>
            </a:p>
            <a:p>
              <a:pPr lvl="1">
                <a:lnSpc>
                  <a:spcPct val="50000"/>
                </a:lnSpc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charset="0"/>
                </a:rPr>
                <a:t>          ret</a:t>
              </a:r>
            </a:p>
            <a:p>
              <a:pPr lvl="1">
                <a:lnSpc>
                  <a:spcPct val="50000"/>
                </a:lnSpc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charset="0"/>
                </a:rPr>
                <a:t>main  endp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FF3300"/>
                  </a:solidFill>
                  <a:latin typeface="Times New Roman" charset="0"/>
                </a:rPr>
                <a:t>code1  ends</a:t>
              </a:r>
              <a:endParaRPr kumimoji="1" lang="en-US" altLang="zh-CN" sz="2400" b="1" i="1">
                <a:latin typeface="Times New Roman" charset="0"/>
              </a:endParaRP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chemeClr val="accent2"/>
                  </a:solidFill>
                  <a:latin typeface="Times New Roman" charset="0"/>
                </a:rPr>
                <a:t>code2  segment</a:t>
              </a:r>
              <a:endParaRPr kumimoji="1" lang="en-US" altLang="zh-CN" sz="2400" b="1" i="1">
                <a:latin typeface="Times New Roman" charset="0"/>
              </a:endParaRPr>
            </a:p>
            <a:p>
              <a:pPr lvl="1">
                <a:lnSpc>
                  <a:spcPct val="50000"/>
                </a:lnSpc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0000FF"/>
                  </a:solidFill>
                  <a:latin typeface="Times New Roman" charset="0"/>
                </a:rPr>
                <a:t>sub</a:t>
              </a:r>
              <a:r>
                <a:rPr kumimoji="1" lang="en-US" altLang="zh-CN" sz="2400" b="1" i="1">
                  <a:latin typeface="Times New Roman" charset="0"/>
                </a:rPr>
                <a:t>  proc  far</a:t>
              </a:r>
            </a:p>
            <a:p>
              <a:pPr lvl="1">
                <a:lnSpc>
                  <a:spcPct val="50000"/>
                </a:lnSpc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charset="0"/>
                </a:rPr>
                <a:t>        ……</a:t>
              </a:r>
            </a:p>
            <a:p>
              <a:pPr lvl="1">
                <a:lnSpc>
                  <a:spcPct val="50000"/>
                </a:lnSpc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charset="0"/>
                </a:rPr>
                <a:t>        </a:t>
              </a:r>
              <a:r>
                <a:rPr kumimoji="1" lang="en-US" altLang="zh-CN" sz="2400" b="1" i="1">
                  <a:solidFill>
                    <a:srgbClr val="800080"/>
                  </a:solidFill>
                  <a:latin typeface="Times New Roman" charset="0"/>
                </a:rPr>
                <a:t>ret</a:t>
              </a:r>
            </a:p>
            <a:p>
              <a:pPr lvl="1">
                <a:lnSpc>
                  <a:spcPct val="50000"/>
                </a:lnSpc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0000FF"/>
                  </a:solidFill>
                  <a:latin typeface="Times New Roman" charset="0"/>
                </a:rPr>
                <a:t>sub</a:t>
              </a:r>
              <a:r>
                <a:rPr kumimoji="1" lang="en-US" altLang="zh-CN" sz="2400" b="1" i="1">
                  <a:latin typeface="Times New Roman" charset="0"/>
                </a:rPr>
                <a:t>  endp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chemeClr val="accent2"/>
                  </a:solidFill>
                  <a:latin typeface="Times New Roman" charset="0"/>
                </a:rPr>
                <a:t>code2  ends</a:t>
              </a:r>
              <a:endParaRPr kumimoji="1" lang="en-US" altLang="zh-CN" sz="2400" b="1" i="1">
                <a:latin typeface="Times New Roman" charset="0"/>
              </a:endParaRPr>
            </a:p>
          </p:txBody>
        </p:sp>
        <p:sp>
          <p:nvSpPr>
            <p:cNvPr id="19469" name="Text Box 11"/>
            <p:cNvSpPr txBox="1">
              <a:spLocks noChangeArrowheads="1"/>
            </p:cNvSpPr>
            <p:nvPr/>
          </p:nvSpPr>
          <p:spPr bwMode="auto">
            <a:xfrm>
              <a:off x="3360" y="3888"/>
              <a:ext cx="151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charset="0"/>
                  <a:ea typeface="楷体_GB2312" pitchFamily="49" charset="-122"/>
                </a:rPr>
                <a:t> </a:t>
              </a:r>
              <a:r>
                <a:rPr kumimoji="1" lang="zh-CN" altLang="en-US" sz="2400" b="1">
                  <a:latin typeface="Times New Roman" charset="0"/>
                  <a:ea typeface="楷体_GB2312" pitchFamily="49" charset="-122"/>
                </a:rPr>
                <a:t>段间调用和返回</a:t>
              </a:r>
              <a:endParaRPr kumimoji="1" lang="zh-CN" altLang="en-US" sz="2400">
                <a:latin typeface="Times New Roman" charset="0"/>
              </a:endParaRPr>
            </a:p>
          </p:txBody>
        </p:sp>
        <p:sp>
          <p:nvSpPr>
            <p:cNvPr id="19470" name="Rectangle 12"/>
            <p:cNvSpPr>
              <a:spLocks noChangeArrowheads="1"/>
            </p:cNvSpPr>
            <p:nvPr/>
          </p:nvSpPr>
          <p:spPr bwMode="auto">
            <a:xfrm>
              <a:off x="3120" y="576"/>
              <a:ext cx="1872" cy="182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71" name="Rectangle 13"/>
            <p:cNvSpPr>
              <a:spLocks noChangeArrowheads="1"/>
            </p:cNvSpPr>
            <p:nvPr/>
          </p:nvSpPr>
          <p:spPr bwMode="auto">
            <a:xfrm>
              <a:off x="3120" y="2400"/>
              <a:ext cx="1680" cy="13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461" name="Line 14"/>
          <p:cNvSpPr>
            <a:spLocks noChangeShapeType="1"/>
          </p:cNvSpPr>
          <p:nvPr/>
        </p:nvSpPr>
        <p:spPr bwMode="auto">
          <a:xfrm>
            <a:off x="3657600" y="2590800"/>
            <a:ext cx="45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62" name="Line 15"/>
          <p:cNvSpPr>
            <a:spLocks noChangeShapeType="1"/>
          </p:cNvSpPr>
          <p:nvPr/>
        </p:nvSpPr>
        <p:spPr bwMode="auto">
          <a:xfrm>
            <a:off x="4114800" y="2590800"/>
            <a:ext cx="0" cy="1676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63" name="Line 16"/>
          <p:cNvSpPr>
            <a:spLocks noChangeShapeType="1"/>
          </p:cNvSpPr>
          <p:nvPr/>
        </p:nvSpPr>
        <p:spPr bwMode="auto">
          <a:xfrm flipH="1">
            <a:off x="3429000" y="4267200"/>
            <a:ext cx="685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64" name="Line 17"/>
          <p:cNvSpPr>
            <a:spLocks noChangeShapeType="1"/>
          </p:cNvSpPr>
          <p:nvPr/>
        </p:nvSpPr>
        <p:spPr bwMode="auto">
          <a:xfrm flipH="1">
            <a:off x="1219200" y="4800600"/>
            <a:ext cx="1066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65" name="Line 18"/>
          <p:cNvSpPr>
            <a:spLocks noChangeShapeType="1"/>
          </p:cNvSpPr>
          <p:nvPr/>
        </p:nvSpPr>
        <p:spPr bwMode="auto">
          <a:xfrm flipV="1">
            <a:off x="1219200" y="2895600"/>
            <a:ext cx="0" cy="1905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66" name="Line 19"/>
          <p:cNvSpPr>
            <a:spLocks noChangeShapeType="1"/>
          </p:cNvSpPr>
          <p:nvPr/>
        </p:nvSpPr>
        <p:spPr bwMode="auto">
          <a:xfrm>
            <a:off x="1219200" y="2895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46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A94BE76-B14A-40EC-99D6-66076045E849}" type="slidenum">
              <a:rPr lang="en-US" altLang="zh-CN" smtClean="0"/>
              <a:pPr eaLnBrk="1" hangingPunct="1"/>
              <a:t>16</a:t>
            </a:fld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990600" y="855891"/>
            <a:ext cx="6553200" cy="5139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kumimoji="1" lang="en-US" altLang="zh-CN" sz="2800" dirty="0">
                <a:latin typeface="Times New Roman" charset="0"/>
              </a:rPr>
              <a:t> 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charset="0"/>
              </a:rPr>
              <a:t>CALL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charset="0"/>
              </a:rPr>
              <a:t>调用指令</a:t>
            </a:r>
            <a:endParaRPr kumimoji="1" lang="zh-CN" altLang="en-US" sz="2400" b="1" dirty="0">
              <a:solidFill>
                <a:srgbClr val="0000FF"/>
              </a:solidFill>
              <a:latin typeface="Times New Roman" charset="0"/>
            </a:endParaRPr>
          </a:p>
          <a:p>
            <a:pPr eaLnBrk="0" hangingPunct="0"/>
            <a:endParaRPr kumimoji="1" lang="zh-CN" altLang="en-US" sz="2400" b="1" dirty="0">
              <a:solidFill>
                <a:srgbClr val="0000FF"/>
              </a:solidFill>
              <a:latin typeface="Times New Roman" charset="0"/>
            </a:endParaRPr>
          </a:p>
          <a:p>
            <a:pPr eaLnBrk="0" hangingPunct="0"/>
            <a:r>
              <a:rPr kumimoji="1" lang="zh-CN" altLang="en-US" sz="2400" b="1" dirty="0">
                <a:solidFill>
                  <a:srgbClr val="FF3300"/>
                </a:solidFill>
                <a:latin typeface="Times New Roman" charset="0"/>
              </a:rPr>
              <a:t>段内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charset="0"/>
              </a:rPr>
              <a:t>直接调用：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CALL  DST</a:t>
            </a:r>
          </a:p>
          <a:p>
            <a:pPr eaLnBrk="0" hangingPunct="0"/>
            <a:r>
              <a:rPr kumimoji="1" lang="zh-CN" altLang="en-US" sz="2400" b="1" dirty="0">
                <a:solidFill>
                  <a:srgbClr val="0000FF"/>
                </a:solidFill>
                <a:latin typeface="Times New Roman" charset="0"/>
              </a:rPr>
              <a:t>执行操作：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(SP)</a:t>
            </a:r>
            <a:r>
              <a:rPr kumimoji="1" lang="en-US" altLang="zh-CN" sz="2400" b="1" dirty="0">
                <a:solidFill>
                  <a:srgbClr val="0000FF"/>
                </a:solidFill>
                <a:latin typeface="宋体" pitchFamily="2" charset="-122"/>
              </a:rPr>
              <a:t>←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(SP)-2</a:t>
            </a:r>
          </a:p>
          <a:p>
            <a:pPr eaLnBrk="0" hangingPunct="0"/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                     ((SP)+1,(SP))</a:t>
            </a:r>
            <a:r>
              <a:rPr kumimoji="1" lang="en-US" altLang="zh-CN" sz="2400" b="1" dirty="0">
                <a:solidFill>
                  <a:srgbClr val="0000FF"/>
                </a:solidFill>
                <a:latin typeface="宋体" pitchFamily="2" charset="-122"/>
              </a:rPr>
              <a:t>←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(IP)</a:t>
            </a:r>
          </a:p>
          <a:p>
            <a:pPr eaLnBrk="0" hangingPunct="0"/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                     (IP)</a:t>
            </a:r>
            <a:r>
              <a:rPr kumimoji="1" lang="en-US" altLang="zh-CN" sz="2400" b="1" dirty="0">
                <a:solidFill>
                  <a:srgbClr val="0000FF"/>
                </a:solidFill>
                <a:latin typeface="宋体" pitchFamily="2" charset="-122"/>
              </a:rPr>
              <a:t>←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(IP)+16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charset="0"/>
              </a:rPr>
              <a:t>位位移量</a:t>
            </a:r>
          </a:p>
          <a:p>
            <a:pPr eaLnBrk="0" hangingPunct="0"/>
            <a:endParaRPr kumimoji="1" lang="zh-CN" altLang="en-US" sz="2400" b="1" dirty="0">
              <a:solidFill>
                <a:srgbClr val="FF3300"/>
              </a:solidFill>
              <a:latin typeface="Times New Roman" charset="0"/>
            </a:endParaRPr>
          </a:p>
          <a:p>
            <a:pPr eaLnBrk="0" hangingPunct="0"/>
            <a:endParaRPr kumimoji="1" lang="zh-CN" altLang="en-US" sz="2400" b="1" dirty="0">
              <a:solidFill>
                <a:srgbClr val="FF3300"/>
              </a:solidFill>
              <a:latin typeface="Times New Roman" charset="0"/>
            </a:endParaRPr>
          </a:p>
          <a:p>
            <a:pPr eaLnBrk="0" hangingPunct="0"/>
            <a:r>
              <a:rPr kumimoji="1" lang="zh-CN" altLang="en-US" sz="2400" dirty="0">
                <a:solidFill>
                  <a:srgbClr val="FF3300"/>
                </a:solidFill>
                <a:latin typeface="Times New Roman" charset="0"/>
              </a:rPr>
              <a:t>段内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charset="0"/>
              </a:rPr>
              <a:t>间接调用：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charset="0"/>
              </a:rPr>
              <a:t>CALL  DST</a:t>
            </a:r>
          </a:p>
          <a:p>
            <a:pPr eaLnBrk="0" hangingPunct="0"/>
            <a:r>
              <a:rPr kumimoji="1" lang="zh-CN" altLang="en-US" sz="2400" dirty="0">
                <a:solidFill>
                  <a:srgbClr val="0000FF"/>
                </a:solidFill>
                <a:latin typeface="Times New Roman" charset="0"/>
              </a:rPr>
              <a:t>执行操作： 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charset="0"/>
              </a:rPr>
              <a:t>(SP)</a:t>
            </a:r>
            <a:r>
              <a:rPr kumimoji="1" lang="en-US" altLang="zh-CN" sz="2400" dirty="0">
                <a:solidFill>
                  <a:srgbClr val="0000FF"/>
                </a:solidFill>
                <a:latin typeface="宋体" pitchFamily="2" charset="-122"/>
              </a:rPr>
              <a:t>←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charset="0"/>
              </a:rPr>
              <a:t>(SP)-2</a:t>
            </a:r>
          </a:p>
          <a:p>
            <a:pPr eaLnBrk="0" hangingPunct="0"/>
            <a:r>
              <a:rPr kumimoji="1" lang="en-US" altLang="zh-CN" sz="2400" dirty="0">
                <a:solidFill>
                  <a:srgbClr val="0000FF"/>
                </a:solidFill>
                <a:latin typeface="Times New Roman" charset="0"/>
              </a:rPr>
              <a:t>                     ((SP)+1,(SP))</a:t>
            </a:r>
            <a:r>
              <a:rPr kumimoji="1" lang="en-US" altLang="zh-CN" sz="2400" dirty="0">
                <a:solidFill>
                  <a:srgbClr val="0000FF"/>
                </a:solidFill>
                <a:latin typeface="宋体" pitchFamily="2" charset="-122"/>
              </a:rPr>
              <a:t>←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charset="0"/>
              </a:rPr>
              <a:t>(IP)</a:t>
            </a:r>
          </a:p>
          <a:p>
            <a:pPr eaLnBrk="0" hangingPunct="0"/>
            <a:r>
              <a:rPr kumimoji="1" lang="en-US" altLang="zh-CN" sz="2400" dirty="0">
                <a:solidFill>
                  <a:srgbClr val="0000FF"/>
                </a:solidFill>
                <a:latin typeface="Times New Roman" charset="0"/>
              </a:rPr>
              <a:t>                     (IP)</a:t>
            </a:r>
            <a:r>
              <a:rPr kumimoji="1" lang="en-US" altLang="zh-CN" sz="2400" dirty="0">
                <a:solidFill>
                  <a:srgbClr val="0000FF"/>
                </a:solidFill>
                <a:latin typeface="宋体" pitchFamily="2" charset="-122"/>
              </a:rPr>
              <a:t>←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charset="0"/>
              </a:rPr>
              <a:t>(EA)</a:t>
            </a:r>
          </a:p>
          <a:p>
            <a:pPr eaLnBrk="0" hangingPunct="0">
              <a:spcBef>
                <a:spcPct val="50000"/>
              </a:spcBef>
            </a:pPr>
            <a:endParaRPr kumimoji="1" lang="en-US" altLang="zh-CN" sz="2400" b="1" i="1" dirty="0">
              <a:solidFill>
                <a:srgbClr val="0000FF"/>
              </a:solidFill>
              <a:latin typeface="Times New Roman" charset="0"/>
              <a:ea typeface="楷体_GB2312" pitchFamily="49" charset="-122"/>
            </a:endParaRPr>
          </a:p>
        </p:txBody>
      </p:sp>
      <p:sp>
        <p:nvSpPr>
          <p:cNvPr id="2048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53CF637-05EF-40F8-A698-917364A1AAC1}" type="slidenum">
              <a:rPr lang="en-US" altLang="zh-CN" smtClean="0"/>
              <a:pPr eaLnBrk="1" hangingPunct="1"/>
              <a:t>17</a:t>
            </a:fld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762000" y="457200"/>
            <a:ext cx="76962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/>
            <a:r>
              <a:rPr kumimoji="1" lang="zh-CN" altLang="en-US" sz="2400" b="1" dirty="0">
                <a:solidFill>
                  <a:srgbClr val="7030A0"/>
                </a:solidFill>
                <a:latin typeface="Times New Roman" charset="0"/>
              </a:rPr>
              <a:t>段间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charset="0"/>
              </a:rPr>
              <a:t>直接调用：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CALL  DST</a:t>
            </a:r>
          </a:p>
          <a:p>
            <a:pPr algn="just"/>
            <a:r>
              <a:rPr kumimoji="1" lang="zh-CN" altLang="en-US" sz="2400" b="1" dirty="0">
                <a:solidFill>
                  <a:srgbClr val="0000FF"/>
                </a:solidFill>
                <a:latin typeface="Times New Roman" charset="0"/>
              </a:rPr>
              <a:t>执行操作：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(SP)</a:t>
            </a:r>
            <a:r>
              <a:rPr kumimoji="1" lang="en-US" altLang="zh-CN" sz="2400" b="1" dirty="0">
                <a:solidFill>
                  <a:srgbClr val="0000FF"/>
                </a:solidFill>
                <a:latin typeface="宋体" pitchFamily="2" charset="-122"/>
              </a:rPr>
              <a:t>←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(SP)-2</a:t>
            </a:r>
          </a:p>
          <a:p>
            <a:pPr algn="just"/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                     ((SP)+1,(SP))</a:t>
            </a:r>
            <a:r>
              <a:rPr kumimoji="1" lang="en-US" altLang="zh-CN" sz="2400" b="1" dirty="0">
                <a:solidFill>
                  <a:srgbClr val="0000FF"/>
                </a:solidFill>
                <a:latin typeface="宋体" pitchFamily="2" charset="-122"/>
              </a:rPr>
              <a:t>←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(CS)</a:t>
            </a:r>
          </a:p>
          <a:p>
            <a:pPr algn="just"/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                     (SP)</a:t>
            </a:r>
            <a:r>
              <a:rPr kumimoji="1" lang="en-US" altLang="zh-CN" sz="2400" b="1" dirty="0">
                <a:solidFill>
                  <a:srgbClr val="0000FF"/>
                </a:solidFill>
                <a:latin typeface="宋体" pitchFamily="2" charset="-122"/>
              </a:rPr>
              <a:t>←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(SP)-2</a:t>
            </a:r>
          </a:p>
          <a:p>
            <a:pPr algn="just"/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                     ((SP)+1,(SP))</a:t>
            </a:r>
            <a:r>
              <a:rPr kumimoji="1" lang="en-US" altLang="zh-CN" sz="2400" b="1" dirty="0">
                <a:solidFill>
                  <a:srgbClr val="0000FF"/>
                </a:solidFill>
                <a:latin typeface="宋体" pitchFamily="2" charset="-122"/>
              </a:rPr>
              <a:t>←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(IP)</a:t>
            </a:r>
          </a:p>
          <a:p>
            <a:pPr algn="just"/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                     (IP)</a:t>
            </a:r>
            <a:r>
              <a:rPr kumimoji="1" lang="en-US" altLang="zh-CN" sz="2400" b="1" dirty="0">
                <a:solidFill>
                  <a:srgbClr val="0000FF"/>
                </a:solidFill>
                <a:latin typeface="宋体" pitchFamily="2" charset="-122"/>
              </a:rPr>
              <a:t>←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charset="0"/>
              </a:rPr>
              <a:t>偏移地址</a:t>
            </a:r>
          </a:p>
          <a:p>
            <a:pPr algn="just"/>
            <a:r>
              <a:rPr kumimoji="1" lang="zh-CN" altLang="en-US" sz="2400" b="1" dirty="0">
                <a:solidFill>
                  <a:srgbClr val="0000FF"/>
                </a:solidFill>
                <a:latin typeface="Times New Roman" charset="0"/>
              </a:rPr>
              <a:t>                    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(CS)</a:t>
            </a:r>
            <a:r>
              <a:rPr kumimoji="1" lang="en-US" altLang="zh-CN" sz="2400" b="1" dirty="0">
                <a:solidFill>
                  <a:srgbClr val="0000FF"/>
                </a:solidFill>
                <a:latin typeface="宋体" pitchFamily="2" charset="-122"/>
              </a:rPr>
              <a:t>←</a:t>
            </a:r>
            <a:r>
              <a:rPr kumimoji="1" lang="zh-CN" altLang="en-US" sz="2400" b="1" dirty="0">
                <a:solidFill>
                  <a:srgbClr val="0000FF"/>
                </a:solidFill>
                <a:latin typeface="宋体" pitchFamily="2" charset="-122"/>
              </a:rPr>
              <a:t>段地址</a:t>
            </a:r>
            <a:endParaRPr kumimoji="1" lang="zh-CN" altLang="en-US" sz="2400" b="1" dirty="0">
              <a:solidFill>
                <a:srgbClr val="0000FF"/>
              </a:solidFill>
              <a:latin typeface="Times New Roman" charset="0"/>
            </a:endParaRPr>
          </a:p>
          <a:p>
            <a:pPr algn="just"/>
            <a:endParaRPr kumimoji="1" lang="zh-CN" altLang="en-US" sz="2400" b="1" dirty="0">
              <a:solidFill>
                <a:srgbClr val="0000FF"/>
              </a:solidFill>
              <a:latin typeface="Times New Roman" charset="0"/>
            </a:endParaRPr>
          </a:p>
          <a:p>
            <a:pPr algn="just"/>
            <a:r>
              <a:rPr kumimoji="1" lang="zh-CN" altLang="en-US" sz="2400" dirty="0">
                <a:solidFill>
                  <a:srgbClr val="7030A0"/>
                </a:solidFill>
                <a:latin typeface="Times New Roman" charset="0"/>
              </a:rPr>
              <a:t>段间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charset="0"/>
              </a:rPr>
              <a:t>间接调用：</a:t>
            </a:r>
            <a:r>
              <a:rPr kumimoji="1" lang="en-US" altLang="en-US" sz="2400" dirty="0">
                <a:solidFill>
                  <a:srgbClr val="0000FF"/>
                </a:solidFill>
                <a:latin typeface="Times New Roman" charset="0"/>
              </a:rPr>
              <a:t>C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charset="0"/>
              </a:rPr>
              <a:t>ALL  DST</a:t>
            </a:r>
          </a:p>
          <a:p>
            <a:pPr algn="just"/>
            <a:r>
              <a:rPr kumimoji="1" lang="zh-CN" altLang="en-US" sz="2400" dirty="0">
                <a:solidFill>
                  <a:srgbClr val="0000FF"/>
                </a:solidFill>
                <a:latin typeface="Times New Roman" charset="0"/>
              </a:rPr>
              <a:t>执行操作： 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charset="0"/>
              </a:rPr>
              <a:t>(SP)</a:t>
            </a:r>
            <a:r>
              <a:rPr kumimoji="1" lang="en-US" altLang="zh-CN" sz="2400" dirty="0">
                <a:solidFill>
                  <a:srgbClr val="0000FF"/>
                </a:solidFill>
                <a:latin typeface="宋体" pitchFamily="2" charset="-122"/>
              </a:rPr>
              <a:t>←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charset="0"/>
              </a:rPr>
              <a:t>(SP)-2</a:t>
            </a:r>
          </a:p>
          <a:p>
            <a:pPr algn="just"/>
            <a:r>
              <a:rPr kumimoji="1" lang="en-US" altLang="zh-CN" sz="2400" dirty="0">
                <a:solidFill>
                  <a:srgbClr val="0000FF"/>
                </a:solidFill>
                <a:latin typeface="Times New Roman" charset="0"/>
              </a:rPr>
              <a:t>                     ((SP)+1,(SP))</a:t>
            </a:r>
            <a:r>
              <a:rPr kumimoji="1" lang="en-US" altLang="zh-CN" sz="2400" dirty="0">
                <a:solidFill>
                  <a:srgbClr val="0000FF"/>
                </a:solidFill>
                <a:latin typeface="宋体" pitchFamily="2" charset="-122"/>
              </a:rPr>
              <a:t>←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charset="0"/>
              </a:rPr>
              <a:t>(CS)</a:t>
            </a:r>
          </a:p>
          <a:p>
            <a:pPr algn="just"/>
            <a:r>
              <a:rPr kumimoji="1" lang="en-US" altLang="zh-CN" sz="2400" dirty="0">
                <a:solidFill>
                  <a:srgbClr val="0000FF"/>
                </a:solidFill>
                <a:latin typeface="Times New Roman" charset="0"/>
              </a:rPr>
              <a:t>                     (SP)</a:t>
            </a:r>
            <a:r>
              <a:rPr kumimoji="1" lang="en-US" altLang="zh-CN" sz="2400" dirty="0">
                <a:solidFill>
                  <a:srgbClr val="0000FF"/>
                </a:solidFill>
                <a:latin typeface="宋体" pitchFamily="2" charset="-122"/>
              </a:rPr>
              <a:t>←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charset="0"/>
              </a:rPr>
              <a:t>(SP)-2</a:t>
            </a:r>
          </a:p>
          <a:p>
            <a:pPr algn="just"/>
            <a:r>
              <a:rPr kumimoji="1" lang="en-US" altLang="zh-CN" sz="2400" dirty="0">
                <a:solidFill>
                  <a:srgbClr val="0000FF"/>
                </a:solidFill>
                <a:latin typeface="Times New Roman" charset="0"/>
              </a:rPr>
              <a:t>                     ((SP)+1,(SP))</a:t>
            </a:r>
            <a:r>
              <a:rPr kumimoji="1" lang="en-US" altLang="zh-CN" sz="2400" dirty="0">
                <a:solidFill>
                  <a:srgbClr val="0000FF"/>
                </a:solidFill>
                <a:latin typeface="宋体" pitchFamily="2" charset="-122"/>
              </a:rPr>
              <a:t>←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charset="0"/>
              </a:rPr>
              <a:t>(IP)</a:t>
            </a:r>
          </a:p>
          <a:p>
            <a:pPr algn="just"/>
            <a:r>
              <a:rPr kumimoji="1" lang="en-US" altLang="zh-CN" sz="2400" dirty="0">
                <a:solidFill>
                  <a:srgbClr val="0000FF"/>
                </a:solidFill>
                <a:latin typeface="Times New Roman" charset="0"/>
              </a:rPr>
              <a:t>                     (IP)</a:t>
            </a:r>
            <a:r>
              <a:rPr kumimoji="1" lang="en-US" altLang="zh-CN" sz="2400" dirty="0">
                <a:solidFill>
                  <a:srgbClr val="0000FF"/>
                </a:solidFill>
                <a:latin typeface="宋体" pitchFamily="2" charset="-122"/>
              </a:rPr>
              <a:t>←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charset="0"/>
              </a:rPr>
              <a:t>(EA)</a:t>
            </a:r>
          </a:p>
          <a:p>
            <a:pPr algn="just"/>
            <a:r>
              <a:rPr kumimoji="1" lang="en-US" altLang="zh-CN" sz="2400" dirty="0">
                <a:solidFill>
                  <a:srgbClr val="0000FF"/>
                </a:solidFill>
                <a:latin typeface="Times New Roman" charset="0"/>
              </a:rPr>
              <a:t>                     (CS)</a:t>
            </a:r>
            <a:r>
              <a:rPr kumimoji="1" lang="en-US" altLang="zh-CN" sz="2400" dirty="0">
                <a:solidFill>
                  <a:srgbClr val="0000FF"/>
                </a:solidFill>
                <a:latin typeface="宋体" pitchFamily="2" charset="-122"/>
              </a:rPr>
              <a:t>←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charset="0"/>
              </a:rPr>
              <a:t>(EA+2)</a:t>
            </a:r>
            <a:endParaRPr kumimoji="1" lang="en-US" altLang="zh-CN" sz="2400" i="1" dirty="0">
              <a:latin typeface="Times New Roman" charset="0"/>
              <a:ea typeface="楷体_GB2312" pitchFamily="49" charset="-122"/>
            </a:endParaRPr>
          </a:p>
        </p:txBody>
      </p:sp>
      <p:sp>
        <p:nvSpPr>
          <p:cNvPr id="2150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EF43B3B-2F97-4E37-8522-335D802AB057}" type="slidenum">
              <a:rPr lang="en-US" altLang="zh-CN" smtClean="0"/>
              <a:pPr eaLnBrk="1" hangingPunct="1"/>
              <a:t>18</a:t>
            </a:fld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01000" cy="569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/>
            <a:r>
              <a:rPr kumimoji="1" lang="en-US" altLang="zh-CN" sz="2800" dirty="0">
                <a:latin typeface="Times New Roman" charset="0"/>
                <a:sym typeface="Webdings" pitchFamily="18" charset="2"/>
              </a:rPr>
              <a:t>     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charset="0"/>
              </a:rPr>
              <a:t>RET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charset="0"/>
              </a:rPr>
              <a:t>返回指令</a:t>
            </a:r>
            <a:endParaRPr kumimoji="1" lang="zh-CN" altLang="en-US" sz="2400" b="1" dirty="0">
              <a:solidFill>
                <a:srgbClr val="0000FF"/>
              </a:solidFill>
              <a:latin typeface="Times New Roman" charset="0"/>
            </a:endParaRPr>
          </a:p>
          <a:p>
            <a:pPr algn="just"/>
            <a:endParaRPr kumimoji="1" lang="zh-CN" altLang="en-US" sz="2400" b="1" dirty="0">
              <a:solidFill>
                <a:srgbClr val="0000FF"/>
              </a:solidFill>
              <a:latin typeface="Times New Roman" charset="0"/>
            </a:endParaRPr>
          </a:p>
          <a:p>
            <a:pPr lvl="1" algn="just"/>
            <a:r>
              <a:rPr kumimoji="1" lang="zh-CN" altLang="en-US" sz="2400" b="1" dirty="0">
                <a:solidFill>
                  <a:srgbClr val="FF3300"/>
                </a:solidFill>
                <a:latin typeface="Times New Roman" charset="0"/>
              </a:rPr>
              <a:t>段内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charset="0"/>
              </a:rPr>
              <a:t>返回：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RET</a:t>
            </a:r>
          </a:p>
          <a:p>
            <a:pPr lvl="1" algn="just"/>
            <a:r>
              <a:rPr kumimoji="1" lang="zh-CN" altLang="en-US" sz="2400" b="1" dirty="0">
                <a:solidFill>
                  <a:srgbClr val="0000FF"/>
                </a:solidFill>
                <a:latin typeface="Times New Roman" charset="0"/>
              </a:rPr>
              <a:t>执行操作：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(IP)</a:t>
            </a:r>
            <a:r>
              <a:rPr kumimoji="1" lang="en-US" altLang="zh-CN" sz="2400" b="1" dirty="0">
                <a:solidFill>
                  <a:srgbClr val="0000FF"/>
                </a:solidFill>
                <a:latin typeface="宋体" pitchFamily="2" charset="-122"/>
              </a:rPr>
              <a:t>←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((SP)+1,(SP)) </a:t>
            </a:r>
          </a:p>
          <a:p>
            <a:pPr lvl="1" algn="just"/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                     (SP)</a:t>
            </a:r>
            <a:r>
              <a:rPr kumimoji="1" lang="en-US" altLang="zh-CN" sz="2400" b="1" dirty="0">
                <a:solidFill>
                  <a:srgbClr val="0000FF"/>
                </a:solidFill>
                <a:latin typeface="宋体" pitchFamily="2" charset="-122"/>
              </a:rPr>
              <a:t>←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(SP)+2</a:t>
            </a:r>
          </a:p>
          <a:p>
            <a:pPr lvl="1" algn="just"/>
            <a:endParaRPr kumimoji="1" lang="en-US" altLang="zh-CN" sz="2400" b="1" dirty="0">
              <a:solidFill>
                <a:srgbClr val="0000FF"/>
              </a:solidFill>
              <a:latin typeface="Times New Roman" charset="0"/>
            </a:endParaRPr>
          </a:p>
          <a:p>
            <a:pPr lvl="1" algn="just"/>
            <a:r>
              <a:rPr kumimoji="1" lang="zh-CN" altLang="en-US" sz="2400" b="1" dirty="0">
                <a:solidFill>
                  <a:srgbClr val="FF3300"/>
                </a:solidFill>
                <a:latin typeface="Times New Roman" charset="0"/>
              </a:rPr>
              <a:t>段内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charset="0"/>
              </a:rPr>
              <a:t>带立即数返回：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RET  EXP</a:t>
            </a:r>
          </a:p>
          <a:p>
            <a:pPr lvl="1" algn="just"/>
            <a:endParaRPr kumimoji="1" lang="en-US" altLang="zh-CN" sz="2400" b="1" dirty="0">
              <a:solidFill>
                <a:schemeClr val="accent2"/>
              </a:solidFill>
              <a:latin typeface="Times New Roman" charset="0"/>
            </a:endParaRPr>
          </a:p>
          <a:p>
            <a:pPr lvl="1" algn="just"/>
            <a:r>
              <a:rPr kumimoji="1" lang="zh-CN" altLang="en-US" sz="2400" b="1" dirty="0">
                <a:solidFill>
                  <a:srgbClr val="7030A0"/>
                </a:solidFill>
                <a:latin typeface="Times New Roman" charset="0"/>
              </a:rPr>
              <a:t>段间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charset="0"/>
              </a:rPr>
              <a:t>返回：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RET  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charset="0"/>
              </a:rPr>
              <a:t>（</a:t>
            </a:r>
            <a:r>
              <a:rPr kumimoji="1" lang="en-US" altLang="zh-CN" sz="2400" b="1" dirty="0">
                <a:solidFill>
                  <a:srgbClr val="7030A0"/>
                </a:solidFill>
                <a:latin typeface="Times New Roman" charset="0"/>
              </a:rPr>
              <a:t>RETF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charset="0"/>
              </a:rPr>
              <a:t>）</a:t>
            </a:r>
            <a:endParaRPr kumimoji="1" lang="en-US" altLang="zh-CN" sz="2400" b="1" dirty="0">
              <a:solidFill>
                <a:srgbClr val="0000FF"/>
              </a:solidFill>
              <a:latin typeface="Times New Roman" charset="0"/>
            </a:endParaRPr>
          </a:p>
          <a:p>
            <a:pPr lvl="1" algn="just"/>
            <a:r>
              <a:rPr kumimoji="1" lang="zh-CN" altLang="en-US" sz="2400" b="1" dirty="0">
                <a:solidFill>
                  <a:srgbClr val="0000FF"/>
                </a:solidFill>
                <a:latin typeface="Times New Roman" charset="0"/>
              </a:rPr>
              <a:t>执行操作：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(IP)</a:t>
            </a:r>
            <a:r>
              <a:rPr kumimoji="1" lang="en-US" altLang="zh-CN" sz="2400" b="1" dirty="0">
                <a:solidFill>
                  <a:srgbClr val="0000FF"/>
                </a:solidFill>
                <a:latin typeface="宋体" pitchFamily="2" charset="-122"/>
              </a:rPr>
              <a:t>←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((SP)+1,(SP)) </a:t>
            </a:r>
          </a:p>
          <a:p>
            <a:pPr lvl="1" algn="just"/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                     (SP)</a:t>
            </a:r>
            <a:r>
              <a:rPr kumimoji="1" lang="en-US" altLang="zh-CN" sz="2400" b="1" dirty="0">
                <a:solidFill>
                  <a:srgbClr val="0000FF"/>
                </a:solidFill>
                <a:latin typeface="宋体" pitchFamily="2" charset="-122"/>
              </a:rPr>
              <a:t>←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(SP)+2</a:t>
            </a:r>
          </a:p>
          <a:p>
            <a:pPr lvl="1" algn="just"/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                     (CS)</a:t>
            </a:r>
            <a:r>
              <a:rPr kumimoji="1" lang="en-US" altLang="zh-CN" sz="2400" b="1" dirty="0">
                <a:solidFill>
                  <a:srgbClr val="0000FF"/>
                </a:solidFill>
                <a:latin typeface="宋体" pitchFamily="2" charset="-122"/>
              </a:rPr>
              <a:t>←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((SP)+1,(SP)) </a:t>
            </a:r>
          </a:p>
          <a:p>
            <a:pPr lvl="1" algn="just"/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                     (SP)</a:t>
            </a:r>
            <a:r>
              <a:rPr kumimoji="1" lang="en-US" altLang="zh-CN" sz="2400" b="1" dirty="0">
                <a:solidFill>
                  <a:srgbClr val="0000FF"/>
                </a:solidFill>
                <a:latin typeface="宋体" pitchFamily="2" charset="-122"/>
              </a:rPr>
              <a:t>←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(SP)+2</a:t>
            </a:r>
          </a:p>
          <a:p>
            <a:pPr lvl="1" algn="just"/>
            <a:endParaRPr kumimoji="1" lang="en-US" altLang="zh-CN" sz="2400" b="1" dirty="0">
              <a:solidFill>
                <a:srgbClr val="0000FF"/>
              </a:solidFill>
              <a:latin typeface="Times New Roman" charset="0"/>
            </a:endParaRPr>
          </a:p>
          <a:p>
            <a:pPr lvl="1" algn="just"/>
            <a:r>
              <a:rPr kumimoji="1" lang="zh-CN" altLang="en-US" sz="2400" b="1" dirty="0">
                <a:solidFill>
                  <a:srgbClr val="7030A0"/>
                </a:solidFill>
                <a:latin typeface="Times New Roman" charset="0"/>
              </a:rPr>
              <a:t>段间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charset="0"/>
              </a:rPr>
              <a:t>带立即数返回：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RET  EXP</a:t>
            </a:r>
          </a:p>
        </p:txBody>
      </p:sp>
      <p:sp>
        <p:nvSpPr>
          <p:cNvPr id="2253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AC4AA09-0161-4CA7-BA81-04DBEB3E1D2D}" type="slidenum">
              <a:rPr lang="en-US" altLang="zh-CN" smtClean="0"/>
              <a:pPr eaLnBrk="1" hangingPunct="1"/>
              <a:t>19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3.3  80x86</a:t>
            </a:r>
            <a:r>
              <a:rPr lang="zh-CN" altLang="zh-CN" b="0">
                <a:ea typeface="黑体" pitchFamily="2" charset="-122"/>
              </a:rPr>
              <a:t>的指令系统</a:t>
            </a:r>
            <a:endParaRPr lang="zh-CN" altLang="en-US" b="0">
              <a:ea typeface="黑体" pitchFamily="2" charset="-122"/>
            </a:endParaRPr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01625" y="1600200"/>
            <a:ext cx="8842375" cy="4498975"/>
          </a:xfrm>
        </p:spPr>
        <p:txBody>
          <a:bodyPr/>
          <a:lstStyle/>
          <a:p>
            <a:pPr eaLnBrk="1" hangingPunct="1"/>
            <a:r>
              <a:rPr kumimoji="1" lang="zh-CN" altLang="en-US" sz="2600" b="1" dirty="0">
                <a:solidFill>
                  <a:schemeClr val="hlink"/>
                </a:solidFill>
              </a:rPr>
              <a:t>数据传送指令</a:t>
            </a:r>
          </a:p>
          <a:p>
            <a:pPr eaLnBrk="1" hangingPunct="1"/>
            <a:r>
              <a:rPr kumimoji="1" lang="zh-CN" altLang="en-US" sz="2600" b="1" dirty="0">
                <a:solidFill>
                  <a:schemeClr val="hlink"/>
                </a:solidFill>
              </a:rPr>
              <a:t>算术指令</a:t>
            </a:r>
          </a:p>
          <a:p>
            <a:pPr eaLnBrk="1" hangingPunct="1"/>
            <a:r>
              <a:rPr kumimoji="1" lang="zh-CN" altLang="en-US" sz="2600" b="1" dirty="0">
                <a:solidFill>
                  <a:schemeClr val="hlink"/>
                </a:solidFill>
              </a:rPr>
              <a:t>逻辑指令</a:t>
            </a:r>
            <a:endParaRPr kumimoji="1" lang="zh-CN" altLang="en-US" sz="2600" b="1" dirty="0">
              <a:solidFill>
                <a:schemeClr val="hlink"/>
              </a:solidFill>
              <a:hlinkClick r:id="" action="ppaction://noaction"/>
            </a:endParaRPr>
          </a:p>
          <a:p>
            <a:pPr eaLnBrk="1" hangingPunct="1"/>
            <a:r>
              <a:rPr kumimoji="1" lang="zh-CN" altLang="en-US" sz="2600" b="1" dirty="0">
                <a:solidFill>
                  <a:schemeClr val="hlink"/>
                </a:solidFill>
              </a:rPr>
              <a:t>串处理指令</a:t>
            </a:r>
            <a:r>
              <a:rPr kumimoji="1" lang="en-US" altLang="zh-CN" sz="2600" b="1" dirty="0">
                <a:solidFill>
                  <a:schemeClr val="hlink"/>
                </a:solidFill>
              </a:rPr>
              <a:t>……</a:t>
            </a:r>
            <a:endParaRPr kumimoji="1" lang="zh-CN" altLang="en-US" sz="2600" b="1" dirty="0">
              <a:solidFill>
                <a:schemeClr val="hlink"/>
              </a:solidFill>
            </a:endParaRPr>
          </a:p>
          <a:p>
            <a:pPr eaLnBrk="1" hangingPunct="1"/>
            <a:r>
              <a:rPr kumimoji="1" lang="zh-CN" altLang="en-US" sz="2600" b="1" dirty="0"/>
              <a:t>控制转移指令</a:t>
            </a:r>
          </a:p>
          <a:p>
            <a:pPr eaLnBrk="1" hangingPunct="1"/>
            <a:r>
              <a:rPr kumimoji="1" lang="zh-CN" altLang="en-US" sz="2600" b="1" dirty="0"/>
              <a:t>处理机控制指令</a:t>
            </a:r>
          </a:p>
          <a:p>
            <a:pPr lvl="1" eaLnBrk="1" hangingPunct="1">
              <a:buFont typeface="Wingdings" pitchFamily="2" charset="2"/>
              <a:buNone/>
            </a:pPr>
            <a:r>
              <a:rPr kumimoji="1" lang="zh-CN" altLang="en-US" sz="2200" b="1" dirty="0">
                <a:solidFill>
                  <a:srgbClr val="FF3300"/>
                </a:solidFill>
              </a:rPr>
              <a:t>注意：</a:t>
            </a:r>
            <a:r>
              <a:rPr kumimoji="1" lang="en-US" altLang="zh-CN" sz="2200" b="1" dirty="0"/>
              <a:t>1. </a:t>
            </a:r>
            <a:r>
              <a:rPr kumimoji="1" lang="zh-CN" altLang="en-US" sz="2200" b="1" dirty="0"/>
              <a:t>指令的基本功能</a:t>
            </a:r>
            <a:br>
              <a:rPr kumimoji="1" lang="zh-CN" altLang="en-US" sz="2200" b="1" dirty="0"/>
            </a:br>
            <a:r>
              <a:rPr kumimoji="1" lang="zh-CN" altLang="en-US" sz="2200" b="1" dirty="0"/>
              <a:t>        </a:t>
            </a:r>
            <a:r>
              <a:rPr kumimoji="1" lang="en-US" altLang="zh-CN" sz="2200" b="1" dirty="0"/>
              <a:t>2. </a:t>
            </a:r>
            <a:r>
              <a:rPr kumimoji="1" lang="zh-CN" altLang="en-US" sz="2200" b="1" dirty="0"/>
              <a:t>指令的执行</a:t>
            </a:r>
            <a:r>
              <a:rPr kumimoji="1" lang="zh-CN" altLang="en-US" sz="2200" b="1" dirty="0">
                <a:solidFill>
                  <a:srgbClr val="FF0000"/>
                </a:solidFill>
              </a:rPr>
              <a:t>受</a:t>
            </a:r>
            <a:r>
              <a:rPr kumimoji="1" lang="zh-CN" altLang="en-US" sz="2200" b="1" dirty="0"/>
              <a:t>标志位的影响</a:t>
            </a:r>
            <a:br>
              <a:rPr kumimoji="1" lang="zh-CN" altLang="en-US" sz="2200" b="1" dirty="0"/>
            </a:br>
            <a:r>
              <a:rPr kumimoji="1" lang="zh-CN" altLang="en-US" sz="2200" b="1" dirty="0"/>
              <a:t>        </a:t>
            </a:r>
            <a:r>
              <a:rPr kumimoji="1" lang="en-US" altLang="zh-CN" sz="2200" b="1" dirty="0"/>
              <a:t>3. </a:t>
            </a:r>
            <a:r>
              <a:rPr kumimoji="1" lang="zh-CN" altLang="en-US" sz="2200" b="1" dirty="0"/>
              <a:t>对寻址方式或寄存器使用的限制和隐含使用的情况</a:t>
            </a:r>
          </a:p>
        </p:txBody>
      </p:sp>
      <p:sp>
        <p:nvSpPr>
          <p:cNvPr id="512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B8F5786-8596-4336-B24A-D1372D15E7E8}" type="slidenum">
              <a:rPr lang="en-US" altLang="zh-CN" smtClean="0"/>
              <a:pPr eaLnBrk="1" hangingPunct="1"/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曾经见过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main    	</a:t>
            </a:r>
            <a:r>
              <a:rPr lang="en-US" altLang="zh-CN" dirty="0" err="1"/>
              <a:t>proc</a:t>
            </a:r>
            <a:r>
              <a:rPr lang="en-US" altLang="zh-CN" dirty="0"/>
              <a:t>    far </a:t>
            </a:r>
          </a:p>
          <a:p>
            <a:pPr marL="0" indent="0">
              <a:buNone/>
            </a:pPr>
            <a:r>
              <a:rPr lang="en-US" altLang="zh-CN" dirty="0"/>
              <a:t>assume  </a:t>
            </a:r>
            <a:r>
              <a:rPr lang="en-US" altLang="zh-CN" dirty="0" err="1"/>
              <a:t>cs:prognam</a:t>
            </a:r>
            <a:r>
              <a:rPr lang="en-US" altLang="zh-CN" dirty="0"/>
              <a:t>, </a:t>
            </a:r>
            <a:r>
              <a:rPr lang="en-US" altLang="zh-CN" dirty="0" err="1"/>
              <a:t>ds:datarea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start:</a:t>
            </a:r>
          </a:p>
          <a:p>
            <a:pPr marL="0" indent="0">
              <a:buNone/>
            </a:pPr>
            <a:r>
              <a:rPr lang="en-US" altLang="zh-CN" dirty="0"/>
              <a:t>        		push    ds</a:t>
            </a:r>
          </a:p>
          <a:p>
            <a:pPr marL="0" indent="0">
              <a:buNone/>
            </a:pPr>
            <a:r>
              <a:rPr lang="en-US" altLang="zh-CN" dirty="0"/>
              <a:t>        		sub     ax , ax</a:t>
            </a:r>
          </a:p>
          <a:p>
            <a:pPr marL="0" indent="0">
              <a:buNone/>
            </a:pPr>
            <a:r>
              <a:rPr lang="en-US" altLang="zh-CN" dirty="0"/>
              <a:t>        		push    ax</a:t>
            </a:r>
          </a:p>
          <a:p>
            <a:pPr marL="0" indent="0">
              <a:buNone/>
            </a:pPr>
            <a:r>
              <a:rPr lang="en-US" altLang="zh-CN" dirty="0"/>
              <a:t>         …………</a:t>
            </a:r>
          </a:p>
          <a:p>
            <a:pPr marL="0" indent="0">
              <a:buNone/>
            </a:pPr>
            <a:r>
              <a:rPr lang="en-US" altLang="zh-CN" dirty="0"/>
              <a:t>        		ret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4AABA5-677C-4DBA-BA57-09874A2531A3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5" name="圆角矩形标注 4"/>
          <p:cNvSpPr/>
          <p:nvPr/>
        </p:nvSpPr>
        <p:spPr>
          <a:xfrm>
            <a:off x="6516216" y="3212976"/>
            <a:ext cx="2376264" cy="864096"/>
          </a:xfrm>
          <a:prstGeom prst="wedgeRoundRectCallout">
            <a:avLst>
              <a:gd name="adj1" fmla="val -144826"/>
              <a:gd name="adj2" fmla="val 139767"/>
              <a:gd name="adj3" fmla="val 16667"/>
            </a:avLst>
          </a:prstGeom>
          <a:noFill/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>
                  <a:solidFill>
                    <a:srgbClr val="800080"/>
                  </a:solidFill>
                </a:ln>
              </a:rPr>
              <a:t>未初始化时的</a:t>
            </a:r>
            <a:r>
              <a:rPr lang="en-US" altLang="zh-CN" dirty="0">
                <a:ln>
                  <a:solidFill>
                    <a:srgbClr val="800080"/>
                  </a:solidFill>
                </a:ln>
              </a:rPr>
              <a:t>DS</a:t>
            </a:r>
            <a:r>
              <a:rPr lang="zh-CN" altLang="en-US" dirty="0">
                <a:ln>
                  <a:solidFill>
                    <a:srgbClr val="800080"/>
                  </a:solidFill>
                </a:ln>
              </a:rPr>
              <a:t>：</a:t>
            </a:r>
            <a:r>
              <a:rPr lang="en-US" altLang="zh-CN" dirty="0">
                <a:ln>
                  <a:solidFill>
                    <a:srgbClr val="800080"/>
                  </a:solidFill>
                </a:ln>
              </a:rPr>
              <a:t>0</a:t>
            </a:r>
            <a:r>
              <a:rPr lang="zh-CN" altLang="en-US" dirty="0">
                <a:ln>
                  <a:solidFill>
                    <a:srgbClr val="800080"/>
                  </a:solidFill>
                </a:ln>
              </a:rPr>
              <a:t>地址存放着一条</a:t>
            </a:r>
            <a:br>
              <a:rPr lang="en-US" altLang="zh-CN" dirty="0">
                <a:ln>
                  <a:solidFill>
                    <a:srgbClr val="800080"/>
                  </a:solidFill>
                </a:ln>
              </a:rPr>
            </a:br>
            <a:r>
              <a:rPr lang="zh-CN" altLang="en-US" dirty="0">
                <a:ln>
                  <a:solidFill>
                    <a:srgbClr val="800080"/>
                  </a:solidFill>
                </a:ln>
              </a:rPr>
              <a:t>返回</a:t>
            </a:r>
            <a:r>
              <a:rPr lang="en-US" altLang="zh-CN" dirty="0">
                <a:ln>
                  <a:solidFill>
                    <a:srgbClr val="800080"/>
                  </a:solidFill>
                </a:ln>
              </a:rPr>
              <a:t>dos</a:t>
            </a:r>
            <a:r>
              <a:rPr lang="zh-CN" altLang="en-US" dirty="0">
                <a:ln>
                  <a:solidFill>
                    <a:srgbClr val="800080"/>
                  </a:solidFill>
                </a:ln>
              </a:rPr>
              <a:t>的指令</a:t>
            </a:r>
          </a:p>
        </p:txBody>
      </p:sp>
    </p:spTree>
    <p:extLst>
      <p:ext uri="{BB962C8B-B14F-4D97-AF65-F5344CB8AC3E}">
        <p14:creationId xmlns:p14="http://schemas.microsoft.com/office/powerpoint/2010/main" val="3041455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2"/>
          <p:cNvGrpSpPr>
            <a:grpSpLocks/>
          </p:cNvGrpSpPr>
          <p:nvPr/>
        </p:nvGrpSpPr>
        <p:grpSpPr bwMode="auto">
          <a:xfrm>
            <a:off x="6019800" y="1676400"/>
            <a:ext cx="1219200" cy="2819400"/>
            <a:chOff x="3456" y="1440"/>
            <a:chExt cx="768" cy="1776"/>
          </a:xfrm>
        </p:grpSpPr>
        <p:sp>
          <p:nvSpPr>
            <p:cNvPr id="23561" name="Rectangle 3"/>
            <p:cNvSpPr>
              <a:spLocks noChangeArrowheads="1"/>
            </p:cNvSpPr>
            <p:nvPr/>
          </p:nvSpPr>
          <p:spPr bwMode="auto">
            <a:xfrm>
              <a:off x="3456" y="1584"/>
              <a:ext cx="768" cy="24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62" name="Rectangle 4"/>
            <p:cNvSpPr>
              <a:spLocks noChangeArrowheads="1"/>
            </p:cNvSpPr>
            <p:nvPr/>
          </p:nvSpPr>
          <p:spPr bwMode="auto">
            <a:xfrm>
              <a:off x="3456" y="1824"/>
              <a:ext cx="768" cy="24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63" name="Rectangle 5"/>
            <p:cNvSpPr>
              <a:spLocks noChangeArrowheads="1"/>
            </p:cNvSpPr>
            <p:nvPr/>
          </p:nvSpPr>
          <p:spPr bwMode="auto">
            <a:xfrm>
              <a:off x="3456" y="2064"/>
              <a:ext cx="768" cy="24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64" name="Rectangle 6"/>
            <p:cNvSpPr>
              <a:spLocks noChangeArrowheads="1"/>
            </p:cNvSpPr>
            <p:nvPr/>
          </p:nvSpPr>
          <p:spPr bwMode="auto">
            <a:xfrm>
              <a:off x="3456" y="2304"/>
              <a:ext cx="768" cy="24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65" name="Rectangle 7"/>
            <p:cNvSpPr>
              <a:spLocks noChangeArrowheads="1"/>
            </p:cNvSpPr>
            <p:nvPr/>
          </p:nvSpPr>
          <p:spPr bwMode="auto">
            <a:xfrm>
              <a:off x="3456" y="2544"/>
              <a:ext cx="768" cy="24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66" name="Line 8"/>
            <p:cNvSpPr>
              <a:spLocks noChangeShapeType="1"/>
            </p:cNvSpPr>
            <p:nvPr/>
          </p:nvSpPr>
          <p:spPr bwMode="auto">
            <a:xfrm>
              <a:off x="3456" y="1440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67" name="Line 9"/>
            <p:cNvSpPr>
              <a:spLocks noChangeShapeType="1"/>
            </p:cNvSpPr>
            <p:nvPr/>
          </p:nvSpPr>
          <p:spPr bwMode="auto">
            <a:xfrm>
              <a:off x="4224" y="1440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68" name="Text Box 10"/>
            <p:cNvSpPr txBox="1">
              <a:spLocks noChangeArrowheads="1"/>
            </p:cNvSpPr>
            <p:nvPr/>
          </p:nvSpPr>
          <p:spPr bwMode="auto">
            <a:xfrm>
              <a:off x="3600" y="2544"/>
              <a:ext cx="5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latin typeface="Times New Roman" charset="0"/>
                </a:rPr>
                <a:t>(AX)</a:t>
              </a:r>
            </a:p>
          </p:txBody>
        </p:sp>
        <p:sp>
          <p:nvSpPr>
            <p:cNvPr id="23569" name="Text Box 11"/>
            <p:cNvSpPr txBox="1">
              <a:spLocks noChangeArrowheads="1"/>
            </p:cNvSpPr>
            <p:nvPr/>
          </p:nvSpPr>
          <p:spPr bwMode="auto">
            <a:xfrm>
              <a:off x="3600" y="2304"/>
              <a:ext cx="5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latin typeface="Times New Roman" charset="0"/>
                </a:rPr>
                <a:t>(BX)</a:t>
              </a:r>
            </a:p>
          </p:txBody>
        </p:sp>
        <p:sp>
          <p:nvSpPr>
            <p:cNvPr id="23570" name="Text Box 12"/>
            <p:cNvSpPr txBox="1">
              <a:spLocks noChangeArrowheads="1"/>
            </p:cNvSpPr>
            <p:nvPr/>
          </p:nvSpPr>
          <p:spPr bwMode="auto">
            <a:xfrm>
              <a:off x="3600" y="2064"/>
              <a:ext cx="5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latin typeface="Times New Roman" charset="0"/>
                </a:rPr>
                <a:t>(CX)</a:t>
              </a:r>
            </a:p>
          </p:txBody>
        </p:sp>
        <p:sp>
          <p:nvSpPr>
            <p:cNvPr id="23571" name="Rectangle 13"/>
            <p:cNvSpPr>
              <a:spLocks noChangeArrowheads="1"/>
            </p:cNvSpPr>
            <p:nvPr/>
          </p:nvSpPr>
          <p:spPr bwMode="auto">
            <a:xfrm>
              <a:off x="3456" y="2784"/>
              <a:ext cx="768" cy="24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72" name="Line 14"/>
            <p:cNvSpPr>
              <a:spLocks noChangeShapeType="1"/>
            </p:cNvSpPr>
            <p:nvPr/>
          </p:nvSpPr>
          <p:spPr bwMode="auto">
            <a:xfrm>
              <a:off x="4224" y="3024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573" name="Line 15"/>
            <p:cNvSpPr>
              <a:spLocks noChangeShapeType="1"/>
            </p:cNvSpPr>
            <p:nvPr/>
          </p:nvSpPr>
          <p:spPr bwMode="auto">
            <a:xfrm>
              <a:off x="3456" y="3024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555" name="Text Box 16"/>
          <p:cNvSpPr txBox="1">
            <a:spLocks noChangeArrowheads="1"/>
          </p:cNvSpPr>
          <p:nvPr/>
        </p:nvSpPr>
        <p:spPr bwMode="auto">
          <a:xfrm>
            <a:off x="5181600" y="22860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imes New Roman" charset="0"/>
              </a:rPr>
              <a:t>(SP)</a:t>
            </a:r>
            <a:r>
              <a:rPr kumimoji="1" lang="en-US" altLang="zh-CN" sz="2000" b="1">
                <a:latin typeface="Times New Roman" charset="0"/>
                <a:sym typeface="Symbol" pitchFamily="18" charset="2"/>
              </a:rPr>
              <a:t>     </a:t>
            </a:r>
            <a:r>
              <a:rPr kumimoji="1" lang="en-US" altLang="zh-CN" sz="2000" b="1">
                <a:latin typeface="Times New Roman" charset="0"/>
              </a:rPr>
              <a:t>(IP) </a:t>
            </a:r>
          </a:p>
        </p:txBody>
      </p:sp>
      <p:sp>
        <p:nvSpPr>
          <p:cNvPr id="23556" name="Text Box 17"/>
          <p:cNvSpPr txBox="1">
            <a:spLocks noChangeArrowheads="1"/>
          </p:cNvSpPr>
          <p:nvPr/>
        </p:nvSpPr>
        <p:spPr bwMode="auto">
          <a:xfrm>
            <a:off x="914400" y="685800"/>
            <a:ext cx="3581400" cy="582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charset="0"/>
              </a:rPr>
              <a:t>例：带立即数返回</a:t>
            </a:r>
          </a:p>
          <a:p>
            <a:pPr>
              <a:spcBef>
                <a:spcPct val="50000"/>
              </a:spcBef>
            </a:pPr>
            <a:r>
              <a:rPr kumimoji="1" lang="en-US" altLang="zh-CN" sz="2200" b="1" i="1">
                <a:solidFill>
                  <a:srgbClr val="FF3300"/>
                </a:solidFill>
                <a:latin typeface="Times New Roman" charset="0"/>
              </a:rPr>
              <a:t>code  segment</a:t>
            </a:r>
            <a:endParaRPr kumimoji="1" lang="en-US" altLang="zh-CN" sz="2200" b="1" i="1">
              <a:latin typeface="Times New Roman" charset="0"/>
            </a:endParaRPr>
          </a:p>
          <a:p>
            <a:pPr lvl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200" b="1" i="1">
                <a:latin typeface="Times New Roman" charset="0"/>
              </a:rPr>
              <a:t>main  proc  far</a:t>
            </a:r>
          </a:p>
          <a:p>
            <a:pPr lvl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200" b="1" i="1">
                <a:latin typeface="Times New Roman" charset="0"/>
              </a:rPr>
              <a:t>          ……</a:t>
            </a:r>
          </a:p>
          <a:p>
            <a:pPr lvl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200" b="1" i="1">
                <a:latin typeface="Times New Roman" charset="0"/>
              </a:rPr>
              <a:t>          push  ax</a:t>
            </a:r>
          </a:p>
          <a:p>
            <a:pPr lvl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200" b="1" i="1">
                <a:latin typeface="Times New Roman" charset="0"/>
              </a:rPr>
              <a:t>          push  bx</a:t>
            </a:r>
          </a:p>
          <a:p>
            <a:pPr lvl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200" b="1" i="1">
                <a:latin typeface="Times New Roman" charset="0"/>
              </a:rPr>
              <a:t>          push  cx</a:t>
            </a:r>
          </a:p>
          <a:p>
            <a:pPr lvl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200" b="1" i="1">
                <a:latin typeface="Times New Roman" charset="0"/>
              </a:rPr>
              <a:t>          </a:t>
            </a:r>
            <a:r>
              <a:rPr kumimoji="1" lang="en-US" altLang="zh-CN" sz="2200" b="1" i="1">
                <a:solidFill>
                  <a:srgbClr val="0000FF"/>
                </a:solidFill>
                <a:latin typeface="Times New Roman" charset="0"/>
              </a:rPr>
              <a:t>call  sub</a:t>
            </a:r>
            <a:endParaRPr kumimoji="1" lang="en-US" altLang="zh-CN" sz="2200" b="1" i="1">
              <a:latin typeface="Times New Roman" charset="0"/>
            </a:endParaRPr>
          </a:p>
          <a:p>
            <a:pPr lvl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200" b="1" i="1">
                <a:latin typeface="Times New Roman" charset="0"/>
              </a:rPr>
              <a:t>          ……</a:t>
            </a:r>
          </a:p>
          <a:p>
            <a:pPr lvl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200" b="1" i="1">
                <a:latin typeface="Times New Roman" charset="0"/>
              </a:rPr>
              <a:t>          ret</a:t>
            </a:r>
          </a:p>
          <a:p>
            <a:pPr lvl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200" b="1" i="1">
                <a:latin typeface="Times New Roman" charset="0"/>
              </a:rPr>
              <a:t>main  endp</a:t>
            </a:r>
          </a:p>
          <a:p>
            <a:pPr lvl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200" b="1" i="1">
                <a:solidFill>
                  <a:srgbClr val="0000FF"/>
                </a:solidFill>
                <a:latin typeface="Times New Roman" charset="0"/>
              </a:rPr>
              <a:t>sub</a:t>
            </a:r>
            <a:r>
              <a:rPr kumimoji="1" lang="en-US" altLang="zh-CN" sz="2200" b="1" i="1">
                <a:latin typeface="Times New Roman" charset="0"/>
              </a:rPr>
              <a:t>  proc  near</a:t>
            </a:r>
          </a:p>
          <a:p>
            <a:pPr lvl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200" b="1" i="1">
                <a:latin typeface="Times New Roman" charset="0"/>
              </a:rPr>
              <a:t>        ……</a:t>
            </a:r>
          </a:p>
          <a:p>
            <a:pPr lvl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200" b="1" i="1">
                <a:latin typeface="Times New Roman" charset="0"/>
              </a:rPr>
              <a:t>        </a:t>
            </a:r>
            <a:r>
              <a:rPr kumimoji="1" lang="en-US" altLang="zh-CN" sz="2800" b="1" i="1">
                <a:latin typeface="Times New Roman" charset="0"/>
              </a:rPr>
              <a:t>ret  </a:t>
            </a:r>
            <a:r>
              <a:rPr kumimoji="1" lang="en-US" altLang="zh-CN" sz="2800" b="1" i="1">
                <a:solidFill>
                  <a:srgbClr val="7030A0"/>
                </a:solidFill>
                <a:latin typeface="Times New Roman" charset="0"/>
              </a:rPr>
              <a:t>6</a:t>
            </a:r>
          </a:p>
          <a:p>
            <a:pPr lvl="1"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200" b="1" i="1">
                <a:solidFill>
                  <a:srgbClr val="0000FF"/>
                </a:solidFill>
                <a:latin typeface="Times New Roman" charset="0"/>
              </a:rPr>
              <a:t>sub</a:t>
            </a:r>
            <a:r>
              <a:rPr kumimoji="1" lang="en-US" altLang="zh-CN" sz="2200" b="1" i="1">
                <a:latin typeface="Times New Roman" charset="0"/>
              </a:rPr>
              <a:t>  endp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kumimoji="1" lang="en-US" altLang="zh-CN" sz="2200" b="1" i="1">
                <a:solidFill>
                  <a:srgbClr val="FF3300"/>
                </a:solidFill>
                <a:latin typeface="Times New Roman" charset="0"/>
              </a:rPr>
              <a:t>code  ends</a:t>
            </a:r>
            <a:endParaRPr kumimoji="1" lang="en-US" altLang="zh-CN" sz="2200" b="1">
              <a:latin typeface="Times New Roman" charset="0"/>
            </a:endParaRPr>
          </a:p>
        </p:txBody>
      </p:sp>
      <p:sp>
        <p:nvSpPr>
          <p:cNvPr id="23557" name="Rectangle 18"/>
          <p:cNvSpPr>
            <a:spLocks noChangeArrowheads="1"/>
          </p:cNvSpPr>
          <p:nvPr/>
        </p:nvSpPr>
        <p:spPr bwMode="auto">
          <a:xfrm>
            <a:off x="5105400" y="3810000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000" b="1">
                <a:latin typeface="Times New Roman" charset="0"/>
              </a:rPr>
              <a:t> (SP)</a:t>
            </a:r>
            <a:r>
              <a:rPr kumimoji="1" lang="en-US" altLang="zh-CN" sz="2000" b="1">
                <a:latin typeface="Times New Roman" charset="0"/>
                <a:sym typeface="Symbol" pitchFamily="18" charset="2"/>
              </a:rPr>
              <a:t></a:t>
            </a:r>
          </a:p>
        </p:txBody>
      </p:sp>
      <p:sp>
        <p:nvSpPr>
          <p:cNvPr id="23558" name="Text Box 19"/>
          <p:cNvSpPr txBox="1">
            <a:spLocks noChangeArrowheads="1"/>
          </p:cNvSpPr>
          <p:nvPr/>
        </p:nvSpPr>
        <p:spPr bwMode="auto">
          <a:xfrm>
            <a:off x="6019800" y="47244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charset="0"/>
              </a:rPr>
              <a:t> </a:t>
            </a:r>
            <a:r>
              <a:rPr kumimoji="1" lang="zh-CN" altLang="en-US" sz="2400" b="1">
                <a:latin typeface="Times New Roman" charset="0"/>
                <a:ea typeface="楷体_GB2312" pitchFamily="49" charset="-122"/>
              </a:rPr>
              <a:t>堆栈段</a:t>
            </a:r>
          </a:p>
        </p:txBody>
      </p:sp>
      <p:sp>
        <p:nvSpPr>
          <p:cNvPr id="23559" name="Rectangle 20"/>
          <p:cNvSpPr>
            <a:spLocks noChangeArrowheads="1"/>
          </p:cNvSpPr>
          <p:nvPr/>
        </p:nvSpPr>
        <p:spPr bwMode="auto">
          <a:xfrm>
            <a:off x="5181600" y="2667000"/>
            <a:ext cx="900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000" b="1">
                <a:latin typeface="Times New Roman" charset="0"/>
              </a:rPr>
              <a:t>(SP)</a:t>
            </a:r>
            <a:r>
              <a:rPr kumimoji="1" lang="en-US" altLang="zh-CN" sz="2000" b="1">
                <a:latin typeface="Times New Roman" charset="0"/>
                <a:sym typeface="Symbol" pitchFamily="18" charset="2"/>
              </a:rPr>
              <a:t></a:t>
            </a:r>
          </a:p>
        </p:txBody>
      </p:sp>
      <p:sp>
        <p:nvSpPr>
          <p:cNvPr id="2356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76E844B-87F8-4686-8A89-D2732576B6AA}" type="slidenum">
              <a:rPr lang="en-US" altLang="zh-CN" smtClean="0"/>
              <a:pPr eaLnBrk="1" hangingPunct="1"/>
              <a:t>21</a:t>
            </a:fld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533400" y="381000"/>
            <a:ext cx="822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/>
            <a:r>
              <a:rPr kumimoji="1" lang="zh-CN" altLang="en-US" sz="2800" b="1">
                <a:latin typeface="Times New Roman" charset="0"/>
              </a:rPr>
              <a:t>中断指令</a:t>
            </a:r>
            <a:endParaRPr kumimoji="1" lang="zh-CN" altLang="en-US" sz="2400">
              <a:latin typeface="Times New Roman" charset="0"/>
            </a:endParaRP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4724400" y="1676400"/>
            <a:ext cx="35814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>
              <a:lnSpc>
                <a:spcPct val="120000"/>
              </a:lnSpc>
            </a:pPr>
            <a:r>
              <a:rPr kumimoji="1" lang="zh-CN" altLang="en-US" sz="2800" b="1">
                <a:solidFill>
                  <a:srgbClr val="0000FF"/>
                </a:solidFill>
                <a:latin typeface="Times New Roman" charset="0"/>
              </a:rPr>
              <a:t>中断向量</a:t>
            </a:r>
            <a:r>
              <a:rPr kumimoji="1" lang="zh-CN" altLang="en-US" sz="2800" b="1">
                <a:latin typeface="Times New Roman" charset="0"/>
              </a:rPr>
              <a:t>：</a:t>
            </a:r>
          </a:p>
          <a:p>
            <a:pPr algn="just">
              <a:lnSpc>
                <a:spcPct val="120000"/>
              </a:lnSpc>
            </a:pPr>
            <a:endParaRPr kumimoji="1" lang="zh-CN" altLang="en-US" sz="2200" b="1">
              <a:latin typeface="Times New Roman" charset="0"/>
            </a:endParaRPr>
          </a:p>
          <a:p>
            <a:pPr algn="just">
              <a:lnSpc>
                <a:spcPct val="120000"/>
              </a:lnSpc>
            </a:pPr>
            <a:r>
              <a:rPr kumimoji="1" lang="zh-CN" altLang="en-US" sz="2200" b="1">
                <a:latin typeface="楷体_GB2312" pitchFamily="49" charset="-122"/>
                <a:ea typeface="楷体_GB2312" pitchFamily="49" charset="-122"/>
              </a:rPr>
              <a:t>中断例行程序的入口地址，存放于中断向量区。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sym typeface="Webdings" pitchFamily="18" charset="2"/>
              </a:rPr>
              <a:t> </a:t>
            </a:r>
            <a:endParaRPr kumimoji="1" lang="zh-CN" altLang="en-US" sz="240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914400" y="1066800"/>
            <a:ext cx="3200400" cy="5346700"/>
            <a:chOff x="912" y="672"/>
            <a:chExt cx="2016" cy="3368"/>
          </a:xfrm>
        </p:grpSpPr>
        <p:sp>
          <p:nvSpPr>
            <p:cNvPr id="24582" name="Text Box 5"/>
            <p:cNvSpPr txBox="1">
              <a:spLocks noChangeArrowheads="1"/>
            </p:cNvSpPr>
            <p:nvPr/>
          </p:nvSpPr>
          <p:spPr bwMode="auto">
            <a:xfrm>
              <a:off x="1488" y="672"/>
              <a:ext cx="1248" cy="29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charset="0"/>
                  <a:ea typeface="楷体_GB2312" pitchFamily="49" charset="-122"/>
                </a:rPr>
                <a:t> </a:t>
              </a:r>
              <a:r>
                <a:rPr kumimoji="1" lang="zh-CN" altLang="en-US" sz="2000" b="1">
                  <a:latin typeface="Times New Roman" charset="0"/>
                  <a:ea typeface="楷体_GB2312" pitchFamily="49" charset="-122"/>
                </a:rPr>
                <a:t>类型</a:t>
              </a:r>
              <a:r>
                <a:rPr kumimoji="1" lang="en-US" altLang="zh-CN" sz="2000" b="1">
                  <a:latin typeface="Times New Roman" charset="0"/>
                </a:rPr>
                <a:t>0</a:t>
              </a:r>
              <a:r>
                <a:rPr kumimoji="1" lang="zh-CN" altLang="en-US" sz="2000" b="1">
                  <a:latin typeface="Times New Roman" charset="0"/>
                  <a:ea typeface="楷体_GB2312" pitchFamily="49" charset="-122"/>
                </a:rPr>
                <a:t>的</a:t>
              </a:r>
              <a:r>
                <a:rPr kumimoji="1" lang="en-US" altLang="zh-CN" sz="2000" b="1">
                  <a:latin typeface="Times New Roman" charset="0"/>
                </a:rPr>
                <a:t>(IP)</a:t>
              </a:r>
            </a:p>
          </p:txBody>
        </p:sp>
        <p:sp>
          <p:nvSpPr>
            <p:cNvPr id="24583" name="Text Box 6"/>
            <p:cNvSpPr txBox="1">
              <a:spLocks noChangeArrowheads="1"/>
            </p:cNvSpPr>
            <p:nvPr/>
          </p:nvSpPr>
          <p:spPr bwMode="auto">
            <a:xfrm>
              <a:off x="1488" y="960"/>
              <a:ext cx="1248" cy="29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charset="0"/>
                  <a:ea typeface="楷体_GB2312" pitchFamily="49" charset="-122"/>
                </a:rPr>
                <a:t> </a:t>
              </a:r>
              <a:r>
                <a:rPr kumimoji="1" lang="zh-CN" altLang="en-US" sz="2000" b="1">
                  <a:latin typeface="Times New Roman" charset="0"/>
                  <a:ea typeface="楷体_GB2312" pitchFamily="49" charset="-122"/>
                </a:rPr>
                <a:t>类型</a:t>
              </a:r>
              <a:r>
                <a:rPr kumimoji="1" lang="en-US" altLang="zh-CN" sz="2000" b="1">
                  <a:latin typeface="Times New Roman" charset="0"/>
                </a:rPr>
                <a:t>0</a:t>
              </a:r>
              <a:r>
                <a:rPr kumimoji="1" lang="zh-CN" altLang="en-US" sz="2000" b="1">
                  <a:latin typeface="Times New Roman" charset="0"/>
                  <a:ea typeface="楷体_GB2312" pitchFamily="49" charset="-122"/>
                </a:rPr>
                <a:t>的</a:t>
              </a:r>
              <a:r>
                <a:rPr kumimoji="1" lang="en-US" altLang="zh-CN" sz="2000" b="1">
                  <a:latin typeface="Times New Roman" charset="0"/>
                </a:rPr>
                <a:t>(CS)</a:t>
              </a:r>
            </a:p>
          </p:txBody>
        </p:sp>
        <p:sp>
          <p:nvSpPr>
            <p:cNvPr id="24584" name="Text Box 7"/>
            <p:cNvSpPr txBox="1">
              <a:spLocks noChangeArrowheads="1"/>
            </p:cNvSpPr>
            <p:nvPr/>
          </p:nvSpPr>
          <p:spPr bwMode="auto">
            <a:xfrm>
              <a:off x="1488" y="1248"/>
              <a:ext cx="1248" cy="29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charset="0"/>
                  <a:ea typeface="楷体_GB2312" pitchFamily="49" charset="-122"/>
                </a:rPr>
                <a:t> </a:t>
              </a:r>
              <a:r>
                <a:rPr kumimoji="1" lang="zh-CN" altLang="en-US" sz="2000" b="1">
                  <a:latin typeface="Times New Roman" charset="0"/>
                  <a:ea typeface="楷体_GB2312" pitchFamily="49" charset="-122"/>
                </a:rPr>
                <a:t>类型</a:t>
              </a:r>
              <a:r>
                <a:rPr kumimoji="1" lang="en-US" altLang="zh-CN" sz="2000" b="1">
                  <a:latin typeface="Times New Roman" charset="0"/>
                  <a:ea typeface="楷体_GB2312" pitchFamily="49" charset="-122"/>
                </a:rPr>
                <a:t>1</a:t>
              </a:r>
              <a:r>
                <a:rPr kumimoji="1" lang="zh-CN" altLang="en-US" sz="2000" b="1">
                  <a:latin typeface="Times New Roman" charset="0"/>
                  <a:ea typeface="楷体_GB2312" pitchFamily="49" charset="-122"/>
                </a:rPr>
                <a:t>的</a:t>
              </a:r>
              <a:r>
                <a:rPr kumimoji="1" lang="en-US" altLang="zh-CN" sz="2000" b="1">
                  <a:latin typeface="Times New Roman" charset="0"/>
                </a:rPr>
                <a:t>(IP)</a:t>
              </a:r>
            </a:p>
          </p:txBody>
        </p:sp>
        <p:sp>
          <p:nvSpPr>
            <p:cNvPr id="24585" name="Text Box 8"/>
            <p:cNvSpPr txBox="1">
              <a:spLocks noChangeArrowheads="1"/>
            </p:cNvSpPr>
            <p:nvPr/>
          </p:nvSpPr>
          <p:spPr bwMode="auto">
            <a:xfrm>
              <a:off x="1488" y="1536"/>
              <a:ext cx="1248" cy="29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charset="0"/>
                  <a:ea typeface="楷体_GB2312" pitchFamily="49" charset="-122"/>
                </a:rPr>
                <a:t> </a:t>
              </a:r>
              <a:r>
                <a:rPr kumimoji="1" lang="zh-CN" altLang="en-US" sz="2000" b="1">
                  <a:latin typeface="Times New Roman" charset="0"/>
                  <a:ea typeface="楷体_GB2312" pitchFamily="49" charset="-122"/>
                </a:rPr>
                <a:t>类型</a:t>
              </a:r>
              <a:r>
                <a:rPr kumimoji="1" lang="en-US" altLang="zh-CN" sz="2000" b="1">
                  <a:latin typeface="Times New Roman" charset="0"/>
                  <a:ea typeface="楷体_GB2312" pitchFamily="49" charset="-122"/>
                </a:rPr>
                <a:t>1</a:t>
              </a:r>
              <a:r>
                <a:rPr kumimoji="1" lang="zh-CN" altLang="en-US" sz="2000" b="1">
                  <a:latin typeface="Times New Roman" charset="0"/>
                  <a:ea typeface="楷体_GB2312" pitchFamily="49" charset="-122"/>
                </a:rPr>
                <a:t>的</a:t>
              </a:r>
              <a:r>
                <a:rPr kumimoji="1" lang="en-US" altLang="zh-CN" sz="2000" b="1">
                  <a:latin typeface="Times New Roman" charset="0"/>
                </a:rPr>
                <a:t>(CS)</a:t>
              </a:r>
            </a:p>
          </p:txBody>
        </p:sp>
        <p:sp>
          <p:nvSpPr>
            <p:cNvPr id="24586" name="Rectangle 9"/>
            <p:cNvSpPr>
              <a:spLocks noChangeArrowheads="1"/>
            </p:cNvSpPr>
            <p:nvPr/>
          </p:nvSpPr>
          <p:spPr bwMode="auto">
            <a:xfrm>
              <a:off x="1488" y="1824"/>
              <a:ext cx="1248" cy="52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587" name="Text Box 10"/>
            <p:cNvSpPr txBox="1">
              <a:spLocks noChangeArrowheads="1"/>
            </p:cNvSpPr>
            <p:nvPr/>
          </p:nvSpPr>
          <p:spPr bwMode="auto">
            <a:xfrm>
              <a:off x="1488" y="2352"/>
              <a:ext cx="1248" cy="29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charset="0"/>
                  <a:ea typeface="楷体_GB2312" pitchFamily="49" charset="-122"/>
                </a:rPr>
                <a:t> </a:t>
              </a:r>
              <a:r>
                <a:rPr kumimoji="1" lang="zh-CN" altLang="en-US" sz="2000" b="1">
                  <a:latin typeface="Times New Roman" charset="0"/>
                  <a:ea typeface="楷体_GB2312" pitchFamily="49" charset="-122"/>
                </a:rPr>
                <a:t>类型</a:t>
              </a:r>
              <a:r>
                <a:rPr kumimoji="1" lang="en-US" altLang="zh-CN" sz="2000" b="1">
                  <a:latin typeface="Times New Roman" charset="0"/>
                </a:rPr>
                <a:t>N</a:t>
              </a:r>
              <a:r>
                <a:rPr kumimoji="1" lang="zh-CN" altLang="en-US" sz="2000" b="1">
                  <a:latin typeface="Times New Roman" charset="0"/>
                  <a:ea typeface="楷体_GB2312" pitchFamily="49" charset="-122"/>
                </a:rPr>
                <a:t>的</a:t>
              </a:r>
              <a:r>
                <a:rPr kumimoji="1" lang="en-US" altLang="zh-CN" sz="2000" b="1">
                  <a:latin typeface="Times New Roman" charset="0"/>
                </a:rPr>
                <a:t>(IP)</a:t>
              </a:r>
            </a:p>
          </p:txBody>
        </p:sp>
        <p:sp>
          <p:nvSpPr>
            <p:cNvPr id="24588" name="Text Box 11"/>
            <p:cNvSpPr txBox="1">
              <a:spLocks noChangeArrowheads="1"/>
            </p:cNvSpPr>
            <p:nvPr/>
          </p:nvSpPr>
          <p:spPr bwMode="auto">
            <a:xfrm>
              <a:off x="1488" y="2640"/>
              <a:ext cx="1248" cy="29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charset="0"/>
                  <a:ea typeface="楷体_GB2312" pitchFamily="49" charset="-122"/>
                </a:rPr>
                <a:t> </a:t>
              </a:r>
              <a:r>
                <a:rPr kumimoji="1" lang="zh-CN" altLang="en-US" sz="2000" b="1">
                  <a:latin typeface="Times New Roman" charset="0"/>
                  <a:ea typeface="楷体_GB2312" pitchFamily="49" charset="-122"/>
                </a:rPr>
                <a:t>类型</a:t>
              </a:r>
              <a:r>
                <a:rPr kumimoji="1" lang="en-US" altLang="zh-CN" sz="2000" b="1">
                  <a:latin typeface="Times New Roman" charset="0"/>
                  <a:ea typeface="楷体_GB2312" pitchFamily="49" charset="-122"/>
                </a:rPr>
                <a:t>N</a:t>
              </a:r>
              <a:r>
                <a:rPr kumimoji="1" lang="zh-CN" altLang="en-US" sz="2000" b="1">
                  <a:latin typeface="Times New Roman" charset="0"/>
                  <a:ea typeface="楷体_GB2312" pitchFamily="49" charset="-122"/>
                </a:rPr>
                <a:t>的</a:t>
              </a:r>
              <a:r>
                <a:rPr kumimoji="1" lang="en-US" altLang="zh-CN" sz="2000" b="1">
                  <a:latin typeface="Times New Roman" charset="0"/>
                </a:rPr>
                <a:t>(CS)</a:t>
              </a:r>
            </a:p>
          </p:txBody>
        </p:sp>
        <p:sp>
          <p:nvSpPr>
            <p:cNvPr id="24589" name="Rectangle 12"/>
            <p:cNvSpPr>
              <a:spLocks noChangeArrowheads="1"/>
            </p:cNvSpPr>
            <p:nvPr/>
          </p:nvSpPr>
          <p:spPr bwMode="auto">
            <a:xfrm>
              <a:off x="1488" y="2928"/>
              <a:ext cx="1248" cy="52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590" name="Text Box 13"/>
            <p:cNvSpPr txBox="1">
              <a:spLocks noChangeArrowheads="1"/>
            </p:cNvSpPr>
            <p:nvPr/>
          </p:nvSpPr>
          <p:spPr bwMode="auto">
            <a:xfrm>
              <a:off x="1488" y="3456"/>
              <a:ext cx="1248" cy="29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charset="0"/>
                  <a:ea typeface="楷体_GB2312" pitchFamily="49" charset="-122"/>
                </a:rPr>
                <a:t> </a:t>
              </a:r>
              <a:r>
                <a:rPr kumimoji="1" lang="zh-CN" altLang="en-US" sz="2000" b="1">
                  <a:latin typeface="Times New Roman" charset="0"/>
                  <a:ea typeface="楷体_GB2312" pitchFamily="49" charset="-122"/>
                </a:rPr>
                <a:t>类型</a:t>
              </a:r>
              <a:r>
                <a:rPr kumimoji="1" lang="en-US" altLang="zh-CN" sz="2000" b="1">
                  <a:latin typeface="Times New Roman" charset="0"/>
                </a:rPr>
                <a:t>255</a:t>
              </a:r>
              <a:r>
                <a:rPr kumimoji="1" lang="zh-CN" altLang="en-US" sz="2000" b="1">
                  <a:latin typeface="Times New Roman" charset="0"/>
                  <a:ea typeface="楷体_GB2312" pitchFamily="49" charset="-122"/>
                </a:rPr>
                <a:t>的</a:t>
              </a:r>
              <a:r>
                <a:rPr kumimoji="1" lang="en-US" altLang="zh-CN" sz="2000" b="1">
                  <a:latin typeface="Times New Roman" charset="0"/>
                </a:rPr>
                <a:t>(IP)</a:t>
              </a:r>
            </a:p>
          </p:txBody>
        </p:sp>
        <p:sp>
          <p:nvSpPr>
            <p:cNvPr id="24591" name="Text Box 14"/>
            <p:cNvSpPr txBox="1">
              <a:spLocks noChangeArrowheads="1"/>
            </p:cNvSpPr>
            <p:nvPr/>
          </p:nvSpPr>
          <p:spPr bwMode="auto">
            <a:xfrm>
              <a:off x="1488" y="3744"/>
              <a:ext cx="1248" cy="29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charset="0"/>
                  <a:ea typeface="楷体_GB2312" pitchFamily="49" charset="-122"/>
                </a:rPr>
                <a:t> </a:t>
              </a:r>
              <a:r>
                <a:rPr kumimoji="1" lang="zh-CN" altLang="en-US" sz="2000" b="1">
                  <a:latin typeface="Times New Roman" charset="0"/>
                  <a:ea typeface="楷体_GB2312" pitchFamily="49" charset="-122"/>
                </a:rPr>
                <a:t>类型</a:t>
              </a:r>
              <a:r>
                <a:rPr kumimoji="1" lang="en-US" altLang="zh-CN" sz="2000" b="1">
                  <a:latin typeface="Times New Roman" charset="0"/>
                </a:rPr>
                <a:t>255</a:t>
              </a:r>
              <a:r>
                <a:rPr kumimoji="1" lang="zh-CN" altLang="en-US" sz="2000" b="1">
                  <a:latin typeface="Times New Roman" charset="0"/>
                  <a:ea typeface="楷体_GB2312" pitchFamily="49" charset="-122"/>
                </a:rPr>
                <a:t>的</a:t>
              </a:r>
              <a:r>
                <a:rPr kumimoji="1" lang="en-US" altLang="zh-CN" sz="2000" b="1">
                  <a:latin typeface="Times New Roman" charset="0"/>
                </a:rPr>
                <a:t>(CS)</a:t>
              </a:r>
            </a:p>
          </p:txBody>
        </p:sp>
        <p:sp>
          <p:nvSpPr>
            <p:cNvPr id="24592" name="Text Box 15"/>
            <p:cNvSpPr txBox="1">
              <a:spLocks noChangeArrowheads="1"/>
            </p:cNvSpPr>
            <p:nvPr/>
          </p:nvSpPr>
          <p:spPr bwMode="auto">
            <a:xfrm>
              <a:off x="960" y="720"/>
              <a:ext cx="5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latin typeface="Times New Roman" charset="0"/>
                </a:rPr>
                <a:t>00000</a:t>
              </a:r>
            </a:p>
          </p:txBody>
        </p:sp>
        <p:sp>
          <p:nvSpPr>
            <p:cNvPr id="24593" name="Text Box 16"/>
            <p:cNvSpPr txBox="1">
              <a:spLocks noChangeArrowheads="1"/>
            </p:cNvSpPr>
            <p:nvPr/>
          </p:nvSpPr>
          <p:spPr bwMode="auto">
            <a:xfrm>
              <a:off x="960" y="1296"/>
              <a:ext cx="5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latin typeface="Times New Roman" charset="0"/>
                </a:rPr>
                <a:t>00004</a:t>
              </a:r>
            </a:p>
          </p:txBody>
        </p:sp>
        <p:sp>
          <p:nvSpPr>
            <p:cNvPr id="24594" name="Text Box 17"/>
            <p:cNvSpPr txBox="1">
              <a:spLocks noChangeArrowheads="1"/>
            </p:cNvSpPr>
            <p:nvPr/>
          </p:nvSpPr>
          <p:spPr bwMode="auto">
            <a:xfrm>
              <a:off x="1008" y="2400"/>
              <a:ext cx="5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latin typeface="Times New Roman" charset="0"/>
                </a:rPr>
                <a:t>  4*N</a:t>
              </a:r>
            </a:p>
          </p:txBody>
        </p:sp>
        <p:sp>
          <p:nvSpPr>
            <p:cNvPr id="24595" name="Text Box 18"/>
            <p:cNvSpPr txBox="1">
              <a:spLocks noChangeArrowheads="1"/>
            </p:cNvSpPr>
            <p:nvPr/>
          </p:nvSpPr>
          <p:spPr bwMode="auto">
            <a:xfrm>
              <a:off x="912" y="3504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latin typeface="Times New Roman" charset="0"/>
                </a:rPr>
                <a:t>003FC</a:t>
              </a:r>
            </a:p>
          </p:txBody>
        </p:sp>
        <p:sp>
          <p:nvSpPr>
            <p:cNvPr id="24596" name="AutoShape 19"/>
            <p:cNvSpPr>
              <a:spLocks/>
            </p:cNvSpPr>
            <p:nvPr/>
          </p:nvSpPr>
          <p:spPr bwMode="auto">
            <a:xfrm>
              <a:off x="2832" y="720"/>
              <a:ext cx="96" cy="480"/>
            </a:xfrm>
            <a:prstGeom prst="rightBrace">
              <a:avLst>
                <a:gd name="adj1" fmla="val 41667"/>
                <a:gd name="adj2" fmla="val 5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597" name="AutoShape 20"/>
            <p:cNvSpPr>
              <a:spLocks/>
            </p:cNvSpPr>
            <p:nvPr/>
          </p:nvSpPr>
          <p:spPr bwMode="auto">
            <a:xfrm>
              <a:off x="2832" y="1296"/>
              <a:ext cx="96" cy="480"/>
            </a:xfrm>
            <a:prstGeom prst="rightBrace">
              <a:avLst>
                <a:gd name="adj1" fmla="val 41667"/>
                <a:gd name="adj2" fmla="val 5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598" name="AutoShape 21"/>
            <p:cNvSpPr>
              <a:spLocks/>
            </p:cNvSpPr>
            <p:nvPr/>
          </p:nvSpPr>
          <p:spPr bwMode="auto">
            <a:xfrm>
              <a:off x="2832" y="2400"/>
              <a:ext cx="96" cy="480"/>
            </a:xfrm>
            <a:prstGeom prst="rightBrace">
              <a:avLst>
                <a:gd name="adj1" fmla="val 41667"/>
                <a:gd name="adj2" fmla="val 5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599" name="AutoShape 22"/>
            <p:cNvSpPr>
              <a:spLocks/>
            </p:cNvSpPr>
            <p:nvPr/>
          </p:nvSpPr>
          <p:spPr bwMode="auto">
            <a:xfrm>
              <a:off x="2832" y="3504"/>
              <a:ext cx="96" cy="480"/>
            </a:xfrm>
            <a:prstGeom prst="rightBrace">
              <a:avLst>
                <a:gd name="adj1" fmla="val 41667"/>
                <a:gd name="adj2" fmla="val 5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458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D7F02C9-DF94-4FA3-B11C-D980900DFA75}" type="slidenum">
              <a:rPr lang="en-US" altLang="zh-CN" smtClean="0"/>
              <a:pPr eaLnBrk="1" hangingPunct="1"/>
              <a:t>22</a:t>
            </a:fld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1066800" y="685800"/>
            <a:ext cx="6553200" cy="560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rgbClr val="FF3300"/>
                </a:solidFill>
                <a:latin typeface="Times New Roman" charset="0"/>
              </a:rPr>
              <a:t>中断指令：  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charset="0"/>
              </a:rPr>
              <a:t>INT  TYPE  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charset="0"/>
              </a:rPr>
              <a:t>或  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charset="0"/>
              </a:rPr>
              <a:t>INT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FF"/>
                </a:solidFill>
                <a:latin typeface="Times New Roman" charset="0"/>
              </a:rPr>
              <a:t>执行操作： 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</a:rPr>
              <a:t>(SP)</a:t>
            </a:r>
            <a:r>
              <a:rPr kumimoji="1" lang="en-US" altLang="zh-CN" sz="2400" b="1">
                <a:solidFill>
                  <a:srgbClr val="0000FF"/>
                </a:solidFill>
                <a:latin typeface="宋体" pitchFamily="2" charset="-122"/>
              </a:rPr>
              <a:t>←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</a:rPr>
              <a:t>(SP)-2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</a:rPr>
              <a:t>                      ((SP)+1,(SP))</a:t>
            </a:r>
            <a:r>
              <a:rPr kumimoji="1" lang="en-US" altLang="zh-CN" sz="2400" b="1">
                <a:solidFill>
                  <a:srgbClr val="0000FF"/>
                </a:solidFill>
                <a:latin typeface="宋体" pitchFamily="2" charset="-122"/>
              </a:rPr>
              <a:t>←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</a:rPr>
              <a:t>(PSW)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</a:rPr>
              <a:t>                      (SP)</a:t>
            </a:r>
            <a:r>
              <a:rPr kumimoji="1" lang="en-US" altLang="zh-CN" sz="2400" b="1">
                <a:solidFill>
                  <a:srgbClr val="0000FF"/>
                </a:solidFill>
                <a:latin typeface="宋体" pitchFamily="2" charset="-122"/>
              </a:rPr>
              <a:t>←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</a:rPr>
              <a:t>(SP)-2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</a:rPr>
              <a:t>                      ((SP)+1,(SP))</a:t>
            </a:r>
            <a:r>
              <a:rPr kumimoji="1" lang="en-US" altLang="zh-CN" sz="2400" b="1">
                <a:solidFill>
                  <a:srgbClr val="0000FF"/>
                </a:solidFill>
                <a:latin typeface="宋体" pitchFamily="2" charset="-122"/>
              </a:rPr>
              <a:t>←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</a:rPr>
              <a:t>(CS)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</a:rPr>
              <a:t>                      (SP)</a:t>
            </a:r>
            <a:r>
              <a:rPr kumimoji="1" lang="en-US" altLang="zh-CN" sz="2400" b="1">
                <a:solidFill>
                  <a:srgbClr val="0000FF"/>
                </a:solidFill>
                <a:latin typeface="宋体" pitchFamily="2" charset="-122"/>
              </a:rPr>
              <a:t>←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</a:rPr>
              <a:t>(SP)-2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</a:rPr>
              <a:t>                      ((SP)+1,(SP))</a:t>
            </a:r>
            <a:r>
              <a:rPr kumimoji="1" lang="en-US" altLang="zh-CN" sz="2400" b="1">
                <a:solidFill>
                  <a:srgbClr val="0000FF"/>
                </a:solidFill>
                <a:latin typeface="宋体" pitchFamily="2" charset="-122"/>
              </a:rPr>
              <a:t>←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</a:rPr>
              <a:t>(IP)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</a:rPr>
              <a:t>                      (IP)</a:t>
            </a:r>
            <a:r>
              <a:rPr kumimoji="1" lang="en-US" altLang="zh-CN" sz="2400" b="1">
                <a:solidFill>
                  <a:srgbClr val="0000FF"/>
                </a:solidFill>
                <a:latin typeface="宋体" pitchFamily="2" charset="-122"/>
              </a:rPr>
              <a:t>←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</a:rPr>
              <a:t>(TYPE*4)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</a:rPr>
              <a:t>                      (CS)</a:t>
            </a:r>
            <a:r>
              <a:rPr kumimoji="1" lang="en-US" altLang="zh-CN" sz="2400" b="1">
                <a:solidFill>
                  <a:srgbClr val="0000FF"/>
                </a:solidFill>
                <a:latin typeface="宋体" pitchFamily="2" charset="-122"/>
              </a:rPr>
              <a:t>←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</a:rPr>
              <a:t>(TYPE*4+2)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rgbClr val="FF3300"/>
                </a:solidFill>
                <a:latin typeface="Times New Roman" charset="0"/>
              </a:rPr>
              <a:t>溢出中断指令：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charset="0"/>
              </a:rPr>
              <a:t>INTO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FF"/>
                </a:solidFill>
                <a:latin typeface="Times New Roman" charset="0"/>
              </a:rPr>
              <a:t>执行操作：        若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</a:rPr>
              <a:t>OF=1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charset="0"/>
              </a:rPr>
              <a:t>，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FF"/>
                </a:solidFill>
                <a:latin typeface="Times New Roman" charset="0"/>
              </a:rPr>
              <a:t>                                             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</a:rPr>
              <a:t>(IP)</a:t>
            </a:r>
            <a:r>
              <a:rPr kumimoji="1" lang="en-US" altLang="zh-CN" sz="2400" b="1">
                <a:solidFill>
                  <a:srgbClr val="0000FF"/>
                </a:solidFill>
                <a:latin typeface="宋体" pitchFamily="2" charset="-122"/>
              </a:rPr>
              <a:t>←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</a:rPr>
              <a:t>(10H)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</a:rPr>
              <a:t>                                              (CS)</a:t>
            </a:r>
            <a:r>
              <a:rPr kumimoji="1" lang="en-US" altLang="zh-CN" sz="2400" b="1">
                <a:solidFill>
                  <a:srgbClr val="0000FF"/>
                </a:solidFill>
                <a:latin typeface="宋体" pitchFamily="2" charset="-122"/>
              </a:rPr>
              <a:t>←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</a:rPr>
              <a:t>(12H)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2667000" y="1066800"/>
            <a:ext cx="3124200" cy="25908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4648200" y="5029200"/>
            <a:ext cx="1600200" cy="4572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560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9BA684E-A74E-41DC-AD89-AAD53C08D083}" type="slidenum">
              <a:rPr lang="en-US" altLang="zh-CN" smtClean="0"/>
              <a:pPr eaLnBrk="1" hangingPunct="1"/>
              <a:t>23</a:t>
            </a:fld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762000" y="609600"/>
            <a:ext cx="769620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/>
            <a:r>
              <a:rPr kumimoji="1" lang="zh-CN" altLang="en-US" sz="2400" b="1">
                <a:solidFill>
                  <a:srgbClr val="0000FF"/>
                </a:solidFill>
                <a:latin typeface="Times New Roman" charset="0"/>
              </a:rPr>
              <a:t>从中断返回指令：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</a:rPr>
              <a:t>IRET</a:t>
            </a:r>
          </a:p>
          <a:p>
            <a:pPr lvl="1" algn="just"/>
            <a:endParaRPr kumimoji="1" lang="en-US" altLang="zh-CN" sz="2400" b="1">
              <a:solidFill>
                <a:srgbClr val="0000FF"/>
              </a:solidFill>
              <a:latin typeface="Times New Roman" charset="0"/>
            </a:endParaRPr>
          </a:p>
          <a:p>
            <a:pPr lvl="1" algn="just"/>
            <a:r>
              <a:rPr kumimoji="1" lang="zh-CN" altLang="en-US" sz="2400" b="1">
                <a:solidFill>
                  <a:srgbClr val="0000FF"/>
                </a:solidFill>
                <a:latin typeface="Times New Roman" charset="0"/>
              </a:rPr>
              <a:t>执行操作：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</a:rPr>
              <a:t>(IP)</a:t>
            </a:r>
            <a:r>
              <a:rPr kumimoji="1" lang="en-US" altLang="zh-CN" sz="2400" b="1">
                <a:solidFill>
                  <a:srgbClr val="0000FF"/>
                </a:solidFill>
                <a:latin typeface="宋体" pitchFamily="2" charset="-122"/>
              </a:rPr>
              <a:t>←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</a:rPr>
              <a:t>((SP)+1,(SP)) </a:t>
            </a:r>
          </a:p>
          <a:p>
            <a:pPr lvl="1" algn="just"/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</a:rPr>
              <a:t>                     (SP)</a:t>
            </a:r>
            <a:r>
              <a:rPr kumimoji="1" lang="en-US" altLang="zh-CN" sz="2400" b="1">
                <a:solidFill>
                  <a:srgbClr val="0000FF"/>
                </a:solidFill>
                <a:latin typeface="宋体" pitchFamily="2" charset="-122"/>
              </a:rPr>
              <a:t>←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</a:rPr>
              <a:t>(SP)+2</a:t>
            </a:r>
          </a:p>
          <a:p>
            <a:pPr lvl="1" algn="just"/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</a:rPr>
              <a:t>                     (CS)</a:t>
            </a:r>
            <a:r>
              <a:rPr kumimoji="1" lang="en-US" altLang="zh-CN" sz="2400" b="1">
                <a:solidFill>
                  <a:srgbClr val="0000FF"/>
                </a:solidFill>
                <a:latin typeface="宋体" pitchFamily="2" charset="-122"/>
              </a:rPr>
              <a:t>←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</a:rPr>
              <a:t>((SP)+1,(SP)) </a:t>
            </a:r>
          </a:p>
          <a:p>
            <a:pPr lvl="1" algn="just"/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</a:rPr>
              <a:t>                     (SP)</a:t>
            </a:r>
            <a:r>
              <a:rPr kumimoji="1" lang="en-US" altLang="zh-CN" sz="2400" b="1">
                <a:solidFill>
                  <a:srgbClr val="0000FF"/>
                </a:solidFill>
                <a:latin typeface="宋体" pitchFamily="2" charset="-122"/>
              </a:rPr>
              <a:t>←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</a:rPr>
              <a:t>(SP)+2</a:t>
            </a:r>
          </a:p>
          <a:p>
            <a:pPr lvl="1" algn="just"/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</a:rPr>
              <a:t>                     (PSW)</a:t>
            </a:r>
            <a:r>
              <a:rPr kumimoji="1" lang="en-US" altLang="zh-CN" sz="2400" b="1">
                <a:solidFill>
                  <a:srgbClr val="0000FF"/>
                </a:solidFill>
                <a:latin typeface="宋体" pitchFamily="2" charset="-122"/>
              </a:rPr>
              <a:t>←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</a:rPr>
              <a:t>((SP)+1,(SP)) </a:t>
            </a:r>
          </a:p>
          <a:p>
            <a:pPr lvl="1" algn="just"/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</a:rPr>
              <a:t>                     (SP)</a:t>
            </a:r>
            <a:r>
              <a:rPr kumimoji="1" lang="en-US" altLang="zh-CN" sz="2400" b="1">
                <a:solidFill>
                  <a:srgbClr val="0000FF"/>
                </a:solidFill>
                <a:latin typeface="宋体" pitchFamily="2" charset="-122"/>
              </a:rPr>
              <a:t>←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</a:rPr>
              <a:t>(SP)+2</a:t>
            </a:r>
            <a:endParaRPr kumimoji="1" lang="en-US" altLang="zh-CN" sz="2400" b="1" i="1">
              <a:solidFill>
                <a:srgbClr val="0000FF"/>
              </a:solidFill>
              <a:latin typeface="Times New Roman" charset="0"/>
              <a:ea typeface="楷体_GB2312" pitchFamily="49" charset="-122"/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457200" y="3962400"/>
            <a:ext cx="84582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/>
            <a:r>
              <a:rPr kumimoji="1" lang="en-US" altLang="zh-CN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注意：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charset="0"/>
                <a:ea typeface="楷体_GB2312" pitchFamily="49" charset="-122"/>
                <a:sym typeface="Symbol" pitchFamily="18" charset="2"/>
              </a:rPr>
              <a:t>*</a:t>
            </a:r>
            <a:r>
              <a:rPr kumimoji="1" lang="zh-CN" altLang="en-US" sz="2400" b="1">
                <a:latin typeface="Times New Roman" charset="0"/>
                <a:ea typeface="楷体_GB2312" pitchFamily="49" charset="-122"/>
                <a:sym typeface="Symbol" pitchFamily="18" charset="2"/>
              </a:rPr>
              <a:t>  </a:t>
            </a:r>
            <a:r>
              <a:rPr kumimoji="1" lang="en-US" altLang="zh-CN" sz="2400" b="1">
                <a:latin typeface="Times New Roman" charset="0"/>
                <a:ea typeface="楷体_GB2312" pitchFamily="49" charset="-122"/>
                <a:sym typeface="Symbol" pitchFamily="18" charset="2"/>
              </a:rPr>
              <a:t>TYPE (0 ~ 255) </a:t>
            </a:r>
            <a:r>
              <a:rPr kumimoji="1" lang="zh-CN" altLang="en-US" sz="2400" b="1">
                <a:latin typeface="Times New Roman" charset="0"/>
                <a:ea typeface="楷体_GB2312" pitchFamily="49" charset="-122"/>
                <a:sym typeface="Symbol" pitchFamily="18" charset="2"/>
              </a:rPr>
              <a:t>是中断类型号</a:t>
            </a:r>
            <a:r>
              <a:rPr kumimoji="1" lang="en-US" altLang="zh-CN" sz="2400" b="1">
                <a:latin typeface="Times New Roman" charset="0"/>
                <a:ea typeface="楷体_GB2312" pitchFamily="49" charset="-122"/>
                <a:sym typeface="Symbol" pitchFamily="18" charset="2"/>
              </a:rPr>
              <a:t>, </a:t>
            </a:r>
            <a:r>
              <a:rPr kumimoji="1" lang="zh-CN" altLang="en-US" sz="2400" b="1">
                <a:latin typeface="Times New Roman" charset="0"/>
                <a:ea typeface="楷体_GB2312" pitchFamily="49" charset="-122"/>
                <a:sym typeface="Symbol" pitchFamily="18" charset="2"/>
              </a:rPr>
              <a:t>隐含的类型号为</a:t>
            </a:r>
            <a:r>
              <a:rPr kumimoji="1" lang="en-US" altLang="zh-CN" sz="2400" b="1">
                <a:latin typeface="Times New Roman" charset="0"/>
                <a:ea typeface="楷体_GB2312" pitchFamily="49" charset="-122"/>
                <a:sym typeface="Symbol" pitchFamily="18" charset="2"/>
              </a:rPr>
              <a:t>3</a:t>
            </a:r>
            <a:r>
              <a:rPr kumimoji="1" lang="zh-CN" altLang="en-US" sz="2400" b="1">
                <a:latin typeface="Times New Roman" charset="0"/>
                <a:ea typeface="楷体_GB2312" pitchFamily="49" charset="-122"/>
                <a:sym typeface="Symbol" pitchFamily="18" charset="2"/>
              </a:rPr>
              <a:t>。</a:t>
            </a:r>
          </a:p>
          <a:p>
            <a:r>
              <a:rPr kumimoji="1" lang="zh-CN" altLang="en-US" sz="2400" b="1">
                <a:solidFill>
                  <a:schemeClr val="folHlink"/>
                </a:solidFill>
                <a:latin typeface="Times New Roman" charset="0"/>
                <a:ea typeface="楷体_GB2312" pitchFamily="49" charset="-122"/>
                <a:sym typeface="Symbol" pitchFamily="18" charset="2"/>
              </a:rPr>
              <a:t>              *</a:t>
            </a:r>
            <a:r>
              <a:rPr kumimoji="1" lang="zh-CN" altLang="en-US" sz="2400" b="1">
                <a:latin typeface="Times New Roman" charset="0"/>
                <a:ea typeface="楷体_GB2312" pitchFamily="49" charset="-122"/>
                <a:sym typeface="Symbol" pitchFamily="18" charset="2"/>
              </a:rPr>
              <a:t>  </a:t>
            </a:r>
            <a:r>
              <a:rPr kumimoji="1" lang="en-US" altLang="zh-CN" sz="2400" b="1">
                <a:latin typeface="Times New Roman" charset="0"/>
                <a:ea typeface="楷体_GB2312" pitchFamily="49" charset="-122"/>
                <a:sym typeface="Symbol" pitchFamily="18" charset="2"/>
              </a:rPr>
              <a:t>INT(INTO)</a:t>
            </a:r>
            <a:r>
              <a:rPr kumimoji="1" lang="zh-CN" altLang="en-US" sz="2400" b="1">
                <a:latin typeface="Times New Roman" charset="0"/>
                <a:ea typeface="楷体_GB2312" pitchFamily="49" charset="-122"/>
                <a:sym typeface="Symbol" pitchFamily="18" charset="2"/>
              </a:rPr>
              <a:t>指令执行完，把</a:t>
            </a:r>
            <a:r>
              <a:rPr kumimoji="1" lang="en-US" altLang="zh-CN" sz="2400" b="1">
                <a:latin typeface="Times New Roman" charset="0"/>
                <a:ea typeface="楷体_GB2312" pitchFamily="49" charset="-122"/>
                <a:sym typeface="Symbol" pitchFamily="18" charset="2"/>
              </a:rPr>
              <a:t>IF</a:t>
            </a:r>
            <a:r>
              <a:rPr kumimoji="1" lang="zh-CN" altLang="en-US" sz="2400" b="1">
                <a:latin typeface="Times New Roman" charset="0"/>
                <a:ea typeface="楷体_GB2312" pitchFamily="49" charset="-122"/>
                <a:sym typeface="Symbol" pitchFamily="18" charset="2"/>
              </a:rPr>
              <a:t>和</a:t>
            </a:r>
            <a:r>
              <a:rPr kumimoji="1" lang="en-US" altLang="zh-CN" sz="2400" b="1">
                <a:latin typeface="Times New Roman" charset="0"/>
                <a:ea typeface="楷体_GB2312" pitchFamily="49" charset="-122"/>
                <a:sym typeface="Symbol" pitchFamily="18" charset="2"/>
              </a:rPr>
              <a:t>TF</a:t>
            </a:r>
            <a:r>
              <a:rPr kumimoji="1" lang="zh-CN" altLang="en-US" sz="2400" b="1">
                <a:latin typeface="Times New Roman" charset="0"/>
                <a:ea typeface="楷体_GB2312" pitchFamily="49" charset="-122"/>
                <a:sym typeface="Symbol" pitchFamily="18" charset="2"/>
              </a:rPr>
              <a:t>置</a:t>
            </a:r>
            <a:r>
              <a:rPr kumimoji="1" lang="en-US" altLang="zh-CN" sz="2400" b="1">
                <a:latin typeface="Times New Roman" charset="0"/>
                <a:ea typeface="楷体_GB2312" pitchFamily="49" charset="-122"/>
                <a:sym typeface="Symbol" pitchFamily="18" charset="2"/>
              </a:rPr>
              <a:t>0</a:t>
            </a:r>
            <a:r>
              <a:rPr kumimoji="1" lang="zh-CN" altLang="en-US" sz="2400" b="1">
                <a:latin typeface="Times New Roman" charset="0"/>
                <a:ea typeface="楷体_GB2312" pitchFamily="49" charset="-122"/>
                <a:sym typeface="Symbol" pitchFamily="18" charset="2"/>
              </a:rPr>
              <a:t>，但不影响</a:t>
            </a:r>
          </a:p>
          <a:p>
            <a:r>
              <a:rPr kumimoji="1" lang="zh-CN" altLang="en-US" sz="2400" b="1">
                <a:latin typeface="Times New Roman" charset="0"/>
                <a:ea typeface="楷体_GB2312" pitchFamily="49" charset="-122"/>
                <a:sym typeface="Symbol" pitchFamily="18" charset="2"/>
              </a:rPr>
              <a:t>                  其它标志位。</a:t>
            </a:r>
          </a:p>
          <a:p>
            <a:r>
              <a:rPr kumimoji="1" lang="zh-CN" altLang="en-US" sz="2400" b="1">
                <a:latin typeface="Times New Roman" charset="0"/>
                <a:ea typeface="楷体_GB2312" pitchFamily="49" charset="-122"/>
                <a:sym typeface="Symbol" pitchFamily="18" charset="2"/>
              </a:rPr>
              <a:t>              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charset="0"/>
                <a:ea typeface="楷体_GB2312" pitchFamily="49" charset="-122"/>
                <a:sym typeface="Symbol" pitchFamily="18" charset="2"/>
              </a:rPr>
              <a:t>*  </a:t>
            </a:r>
            <a:r>
              <a:rPr kumimoji="1" lang="en-US" altLang="zh-CN" sz="2400" b="1">
                <a:latin typeface="Times New Roman" charset="0"/>
                <a:ea typeface="楷体_GB2312" pitchFamily="49" charset="-122"/>
                <a:sym typeface="Symbol" pitchFamily="18" charset="2"/>
              </a:rPr>
              <a:t>IRET</a:t>
            </a:r>
            <a:r>
              <a:rPr kumimoji="1" lang="zh-CN" altLang="en-US" sz="2400" b="1">
                <a:latin typeface="Times New Roman" charset="0"/>
                <a:ea typeface="楷体_GB2312" pitchFamily="49" charset="-122"/>
                <a:sym typeface="Symbol" pitchFamily="18" charset="2"/>
              </a:rPr>
              <a:t>指令执行完，标志位由堆栈中取出的值确定。</a:t>
            </a:r>
            <a:endParaRPr kumimoji="1" lang="zh-CN" altLang="en-US" sz="2400" b="1">
              <a:solidFill>
                <a:schemeClr val="folHlink"/>
              </a:solidFill>
              <a:latin typeface="Times New Roman" charset="0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2662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1A4BD7A-2E35-4B09-BA01-A66E7D67B817}" type="slidenum">
              <a:rPr lang="en-US" altLang="zh-CN" smtClean="0"/>
              <a:pPr eaLnBrk="1" hangingPunct="1"/>
              <a:t>24</a:t>
            </a:fld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609600" y="457200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/>
            <a:r>
              <a:rPr kumimoji="1" lang="en-US" altLang="zh-CN" sz="2800" b="1">
                <a:latin typeface="Times New Roman" charset="0"/>
              </a:rPr>
              <a:t>3.3.6   </a:t>
            </a:r>
            <a:r>
              <a:rPr kumimoji="1" lang="zh-CN" altLang="en-US" sz="2800" b="1">
                <a:latin typeface="Times New Roman" charset="0"/>
                <a:ea typeface="黑体" pitchFamily="2" charset="-122"/>
              </a:rPr>
              <a:t>处理机控制指令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charset="0"/>
              </a:rPr>
              <a:t>     </a:t>
            </a:r>
            <a:endParaRPr kumimoji="1" lang="zh-CN" altLang="en-US" sz="2400" b="1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524000" y="1219200"/>
            <a:ext cx="5508625" cy="490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0000FF"/>
                </a:solidFill>
                <a:latin typeface="Times New Roman" charset="0"/>
              </a:rPr>
              <a:t>标志处理指令：</a:t>
            </a:r>
            <a:endParaRPr kumimoji="1" lang="zh-CN" altLang="en-US" sz="2400" b="1">
              <a:solidFill>
                <a:srgbClr val="0000FF"/>
              </a:solidFill>
              <a:latin typeface="Times New Roman" charset="0"/>
            </a:endParaRPr>
          </a:p>
          <a:p>
            <a:pPr lvl="1"/>
            <a:r>
              <a:rPr kumimoji="1" lang="zh-CN" altLang="en-US" sz="2400" b="1">
                <a:solidFill>
                  <a:srgbClr val="0000FF"/>
                </a:solidFill>
                <a:latin typeface="Times New Roman" charset="0"/>
              </a:rPr>
              <a:t>  </a:t>
            </a:r>
          </a:p>
          <a:p>
            <a:pPr lvl="1"/>
            <a:r>
              <a:rPr kumimoji="1" lang="zh-CN" altLang="en-US" sz="2400" b="1">
                <a:solidFill>
                  <a:srgbClr val="0000FF"/>
                </a:solidFill>
                <a:latin typeface="Times New Roman" charset="0"/>
              </a:rPr>
              <a:t> 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</a:rPr>
              <a:t>CLC     CF</a:t>
            </a:r>
            <a:r>
              <a:rPr kumimoji="1" lang="en-US" altLang="zh-CN" sz="2400" b="1">
                <a:solidFill>
                  <a:srgbClr val="0000FF"/>
                </a:solidFill>
                <a:latin typeface="宋体" pitchFamily="2" charset="-122"/>
              </a:rPr>
              <a:t>←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</a:rPr>
              <a:t>0</a:t>
            </a:r>
          </a:p>
          <a:p>
            <a:pPr lvl="1"/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</a:rPr>
              <a:t>  CMC    CF</a:t>
            </a:r>
            <a:r>
              <a:rPr kumimoji="1" lang="en-US" altLang="zh-CN" sz="2400" b="1">
                <a:solidFill>
                  <a:srgbClr val="0000FF"/>
                </a:solidFill>
                <a:latin typeface="宋体" pitchFamily="2" charset="-122"/>
              </a:rPr>
              <a:t>←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  <a:sym typeface="Symbol" pitchFamily="18" charset="2"/>
              </a:rPr>
              <a:t>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</a:rPr>
              <a:t>CF</a:t>
            </a:r>
          </a:p>
          <a:p>
            <a:pPr lvl="1"/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</a:rPr>
              <a:t>  STC      CF</a:t>
            </a:r>
            <a:r>
              <a:rPr kumimoji="1" lang="en-US" altLang="zh-CN" sz="2400" b="1">
                <a:solidFill>
                  <a:srgbClr val="0000FF"/>
                </a:solidFill>
                <a:latin typeface="宋体" pitchFamily="2" charset="-122"/>
              </a:rPr>
              <a:t>←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</a:rPr>
              <a:t>1</a:t>
            </a:r>
          </a:p>
          <a:p>
            <a:pPr lvl="1"/>
            <a:endParaRPr kumimoji="1" lang="en-US" altLang="zh-CN" sz="2400" b="1">
              <a:solidFill>
                <a:srgbClr val="0000FF"/>
              </a:solidFill>
              <a:latin typeface="Times New Roman" charset="0"/>
            </a:endParaRPr>
          </a:p>
          <a:p>
            <a:pPr lvl="1"/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</a:rPr>
              <a:t>  CLD     DF</a:t>
            </a:r>
            <a:r>
              <a:rPr kumimoji="1" lang="en-US" altLang="zh-CN" sz="2400" b="1">
                <a:solidFill>
                  <a:srgbClr val="0000FF"/>
                </a:solidFill>
                <a:latin typeface="宋体" pitchFamily="2" charset="-122"/>
              </a:rPr>
              <a:t>←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</a:rPr>
              <a:t>0</a:t>
            </a:r>
          </a:p>
          <a:p>
            <a:pPr lvl="1"/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</a:rPr>
              <a:t>  STD      DF</a:t>
            </a:r>
            <a:r>
              <a:rPr kumimoji="1" lang="en-US" altLang="zh-CN" sz="2400" b="1">
                <a:solidFill>
                  <a:srgbClr val="0000FF"/>
                </a:solidFill>
                <a:latin typeface="宋体" pitchFamily="2" charset="-122"/>
              </a:rPr>
              <a:t>←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</a:rPr>
              <a:t>1</a:t>
            </a:r>
          </a:p>
          <a:p>
            <a:pPr lvl="1"/>
            <a:endParaRPr kumimoji="1" lang="en-US" altLang="zh-CN" sz="2400" b="1">
              <a:solidFill>
                <a:srgbClr val="FF3300"/>
              </a:solidFill>
              <a:latin typeface="Times New Roman" charset="0"/>
              <a:ea typeface="楷体_GB2312" pitchFamily="49" charset="-122"/>
            </a:endParaRPr>
          </a:p>
          <a:p>
            <a:pPr lvl="1"/>
            <a:r>
              <a:rPr kumimoji="1" lang="en-US" altLang="zh-CN" sz="2400" b="1">
                <a:solidFill>
                  <a:srgbClr val="FF3300"/>
                </a:solidFill>
                <a:latin typeface="Times New Roman" charset="0"/>
                <a:ea typeface="楷体_GB2312" pitchFamily="49" charset="-122"/>
              </a:rPr>
              <a:t> 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</a:rPr>
              <a:t>CLI       IF</a:t>
            </a:r>
            <a:r>
              <a:rPr kumimoji="1" lang="en-US" altLang="zh-CN" sz="2400" b="1">
                <a:solidFill>
                  <a:srgbClr val="0000FF"/>
                </a:solidFill>
                <a:latin typeface="宋体" pitchFamily="2" charset="-122"/>
              </a:rPr>
              <a:t>←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</a:rPr>
              <a:t>0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charset="0"/>
                <a:ea typeface="楷体_GB2312" pitchFamily="49" charset="-122"/>
              </a:rPr>
              <a:t> </a:t>
            </a:r>
          </a:p>
          <a:p>
            <a:pPr lvl="1"/>
            <a:r>
              <a:rPr kumimoji="1" lang="en-US" altLang="zh-CN" sz="2400" b="1">
                <a:solidFill>
                  <a:srgbClr val="FF3300"/>
                </a:solidFill>
                <a:latin typeface="Times New Roman" charset="0"/>
                <a:ea typeface="楷体_GB2312" pitchFamily="49" charset="-122"/>
              </a:rPr>
              <a:t> 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</a:rPr>
              <a:t>STI        IF</a:t>
            </a:r>
            <a:r>
              <a:rPr kumimoji="1" lang="en-US" altLang="zh-CN" sz="2400" b="1">
                <a:solidFill>
                  <a:srgbClr val="0000FF"/>
                </a:solidFill>
                <a:latin typeface="宋体" pitchFamily="2" charset="-122"/>
              </a:rPr>
              <a:t>←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</a:rPr>
              <a:t>1</a:t>
            </a:r>
          </a:p>
          <a:p>
            <a:pPr lvl="1"/>
            <a:endParaRPr kumimoji="1" lang="en-US" altLang="zh-CN" sz="2400" b="1">
              <a:solidFill>
                <a:srgbClr val="0000FF"/>
              </a:solidFill>
              <a:latin typeface="Times New Roman" charset="0"/>
            </a:endParaRPr>
          </a:p>
          <a:p>
            <a:pPr lvl="1"/>
            <a:r>
              <a:rPr kumimoji="1" lang="en-US" altLang="zh-CN" sz="2400" b="1">
                <a:solidFill>
                  <a:srgbClr val="FF3300"/>
                </a:solidFill>
                <a:latin typeface="Times New Roman" charset="0"/>
                <a:ea typeface="楷体_GB2312" pitchFamily="49" charset="-122"/>
              </a:rPr>
              <a:t>  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charset="0"/>
                <a:ea typeface="楷体_GB2312" pitchFamily="49" charset="-122"/>
              </a:rPr>
              <a:t>注意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charset="0"/>
                <a:ea typeface="楷体_GB2312" pitchFamily="49" charset="-122"/>
              </a:rPr>
              <a:t>:    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charset="0"/>
                <a:ea typeface="楷体_GB2312" pitchFamily="49" charset="-122"/>
                <a:sym typeface="Symbol" pitchFamily="18" charset="2"/>
              </a:rPr>
              <a:t>*</a:t>
            </a:r>
            <a:r>
              <a:rPr kumimoji="1" lang="en-US" altLang="zh-CN" sz="2400" b="1">
                <a:latin typeface="Times New Roman" charset="0"/>
                <a:ea typeface="楷体_GB2312" pitchFamily="49" charset="-122"/>
                <a:sym typeface="Symbol" pitchFamily="18" charset="2"/>
              </a:rPr>
              <a:t>  </a:t>
            </a:r>
            <a:r>
              <a:rPr kumimoji="1" lang="zh-CN" altLang="en-US" sz="2400" b="1">
                <a:latin typeface="Times New Roman" charset="0"/>
                <a:ea typeface="楷体_GB2312" pitchFamily="49" charset="-122"/>
                <a:sym typeface="Symbol" pitchFamily="18" charset="2"/>
              </a:rPr>
              <a:t>只影响本指令指定的标志</a:t>
            </a:r>
            <a:endParaRPr kumimoji="1" lang="zh-CN" altLang="en-US" sz="2400" b="1">
              <a:solidFill>
                <a:srgbClr val="FF3300"/>
              </a:solidFill>
              <a:latin typeface="Times New Roman" charset="0"/>
              <a:ea typeface="楷体_GB2312" pitchFamily="49" charset="-122"/>
            </a:endParaRPr>
          </a:p>
        </p:txBody>
      </p:sp>
      <p:sp>
        <p:nvSpPr>
          <p:cNvPr id="27652" name="AutoShape 4"/>
          <p:cNvSpPr>
            <a:spLocks/>
          </p:cNvSpPr>
          <p:nvPr/>
        </p:nvSpPr>
        <p:spPr bwMode="auto">
          <a:xfrm>
            <a:off x="2057400" y="2209800"/>
            <a:ext cx="76200" cy="914400"/>
          </a:xfrm>
          <a:prstGeom prst="leftBrace">
            <a:avLst>
              <a:gd name="adj1" fmla="val 100000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7653" name="AutoShape 5"/>
          <p:cNvSpPr>
            <a:spLocks/>
          </p:cNvSpPr>
          <p:nvPr/>
        </p:nvSpPr>
        <p:spPr bwMode="auto">
          <a:xfrm>
            <a:off x="2057400" y="3657600"/>
            <a:ext cx="76200" cy="533400"/>
          </a:xfrm>
          <a:prstGeom prst="leftBrace">
            <a:avLst>
              <a:gd name="adj1" fmla="val 5833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54" name="AutoShape 6"/>
          <p:cNvSpPr>
            <a:spLocks/>
          </p:cNvSpPr>
          <p:nvPr/>
        </p:nvSpPr>
        <p:spPr bwMode="auto">
          <a:xfrm>
            <a:off x="2057400" y="4724400"/>
            <a:ext cx="76200" cy="533400"/>
          </a:xfrm>
          <a:prstGeom prst="leftBrace">
            <a:avLst>
              <a:gd name="adj1" fmla="val 5833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5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14F4482-4DB8-4F4E-898C-5054F4B055DE}" type="slidenum">
              <a:rPr lang="en-US" altLang="zh-CN" smtClean="0"/>
              <a:pPr eaLnBrk="1" hangingPunct="1"/>
              <a:t>25</a:t>
            </a:fld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609600" y="439738"/>
            <a:ext cx="7939088" cy="555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kumimoji="1" lang="zh-CN" altLang="en-US" sz="2800" b="1">
                <a:solidFill>
                  <a:srgbClr val="0000FF"/>
                </a:solidFill>
                <a:latin typeface="Times New Roman" charset="0"/>
              </a:rPr>
              <a:t>其他处理机控制和杂项指令：</a:t>
            </a:r>
            <a:endParaRPr kumimoji="1" lang="zh-CN" altLang="en-US" sz="2400">
              <a:solidFill>
                <a:srgbClr val="0000FF"/>
              </a:solidFill>
              <a:latin typeface="Times New Roman" charset="0"/>
            </a:endParaRPr>
          </a:p>
          <a:p>
            <a:pPr lvl="1" eaLnBrk="0" hangingPunct="0"/>
            <a:r>
              <a:rPr kumimoji="1" lang="zh-CN" altLang="en-US" sz="2400">
                <a:solidFill>
                  <a:srgbClr val="0000FF"/>
                </a:solidFill>
                <a:latin typeface="Times New Roman" charset="0"/>
              </a:rPr>
              <a:t>  </a:t>
            </a:r>
          </a:p>
          <a:p>
            <a:pPr eaLnBrk="0" hangingPunct="0">
              <a:lnSpc>
                <a:spcPct val="120000"/>
              </a:lnSpc>
            </a:pPr>
            <a:r>
              <a:rPr kumimoji="1" lang="zh-CN" altLang="en-US" sz="2400">
                <a:solidFill>
                  <a:srgbClr val="0000FF"/>
                </a:solidFill>
                <a:latin typeface="Times New Roman" charset="0"/>
              </a:rPr>
              <a:t> 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</a:rPr>
              <a:t>NOP      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charset="0"/>
              </a:rPr>
              <a:t>无操作</a:t>
            </a:r>
            <a:r>
              <a:rPr kumimoji="1" lang="zh-CN" altLang="en-US" sz="2400" b="1">
                <a:solidFill>
                  <a:schemeClr val="bg2"/>
                </a:solidFill>
                <a:latin typeface="Times New Roman" charset="0"/>
              </a:rPr>
              <a:t> </a:t>
            </a:r>
            <a:r>
              <a:rPr kumimoji="1" lang="en-US" altLang="zh-CN" sz="22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2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机器码占一个字节</a:t>
            </a:r>
            <a:r>
              <a:rPr kumimoji="1" lang="en-US" altLang="zh-CN" sz="22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kumimoji="1" lang="en-US" altLang="zh-CN" sz="2400" b="1">
              <a:solidFill>
                <a:srgbClr val="0000FF"/>
              </a:solidFill>
              <a:latin typeface="Times New Roman" charset="0"/>
            </a:endParaRPr>
          </a:p>
          <a:p>
            <a:pPr eaLnBrk="0" hangingPunct="0">
              <a:lnSpc>
                <a:spcPct val="120000"/>
              </a:lnSpc>
            </a:pP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</a:rPr>
              <a:t>  HLT      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charset="0"/>
              </a:rPr>
              <a:t>暂停机 </a:t>
            </a:r>
            <a:r>
              <a:rPr kumimoji="1" lang="en-US" altLang="zh-CN" sz="22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2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等待一次外中断，之后继续执行程序</a:t>
            </a:r>
            <a:r>
              <a:rPr kumimoji="1" lang="en-US" altLang="zh-CN" sz="22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kumimoji="1" lang="en-US" altLang="zh-CN" sz="2400" b="1">
              <a:solidFill>
                <a:srgbClr val="0000FF"/>
              </a:solidFill>
              <a:latin typeface="Times New Roman" charset="0"/>
            </a:endParaRPr>
          </a:p>
          <a:p>
            <a:pPr eaLnBrk="0" hangingPunct="0">
              <a:lnSpc>
                <a:spcPct val="120000"/>
              </a:lnSpc>
            </a:pP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</a:rPr>
              <a:t>  WAIT   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charset="0"/>
              </a:rPr>
              <a:t>等待 </a:t>
            </a:r>
            <a:r>
              <a:rPr kumimoji="1" lang="en-US" altLang="zh-CN" sz="22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2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等待外中断，之后仍继续等待</a:t>
            </a:r>
            <a:r>
              <a:rPr kumimoji="1" lang="en-US" altLang="zh-CN" sz="22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kumimoji="1" lang="en-US" altLang="zh-CN" sz="2400" b="1">
              <a:solidFill>
                <a:srgbClr val="0000FF"/>
              </a:solidFill>
              <a:latin typeface="Times New Roman" charset="0"/>
            </a:endParaRPr>
          </a:p>
          <a:p>
            <a:pPr eaLnBrk="0" hangingPunct="0">
              <a:lnSpc>
                <a:spcPct val="120000"/>
              </a:lnSpc>
            </a:pP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</a:rPr>
              <a:t>  ESC 	    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charset="0"/>
              </a:rPr>
              <a:t>换码 </a:t>
            </a:r>
            <a:r>
              <a:rPr kumimoji="1" lang="en-US" altLang="zh-CN" sz="22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( </a:t>
            </a:r>
            <a:r>
              <a:rPr kumimoji="1" lang="zh-CN" altLang="en-US" sz="22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指定协处理器指令</a:t>
            </a:r>
            <a:r>
              <a:rPr kumimoji="1" lang="zh-CN" altLang="en-US" sz="22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</a:t>
            </a:r>
            <a:r>
              <a:rPr kumimoji="1" lang="en-US" altLang="zh-CN" sz="22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kumimoji="1" lang="en-US" altLang="zh-CN" sz="2400" b="1">
              <a:solidFill>
                <a:srgbClr val="FF3300"/>
              </a:solidFill>
              <a:latin typeface="Times New Roman" charset="0"/>
              <a:ea typeface="楷体_GB2312" pitchFamily="49" charset="-122"/>
            </a:endParaRPr>
          </a:p>
          <a:p>
            <a:pPr eaLnBrk="0" hangingPunct="0">
              <a:lnSpc>
                <a:spcPct val="120000"/>
              </a:lnSpc>
            </a:pPr>
            <a:r>
              <a:rPr kumimoji="1" lang="en-US" altLang="zh-CN" sz="2400" b="1">
                <a:solidFill>
                  <a:srgbClr val="FF3300"/>
                </a:solidFill>
                <a:latin typeface="Times New Roman" charset="0"/>
                <a:ea typeface="楷体_GB2312" pitchFamily="49" charset="-122"/>
              </a:rPr>
              <a:t> 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</a:rPr>
              <a:t>LOCK  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charset="0"/>
              </a:rPr>
              <a:t>封锁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charset="0"/>
                <a:ea typeface="楷体_GB2312" pitchFamily="49" charset="-122"/>
              </a:rPr>
              <a:t> </a:t>
            </a:r>
            <a:r>
              <a:rPr kumimoji="1" lang="en-US" altLang="zh-CN" sz="22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2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维持总线的锁存信号，直到其后的指令执行完</a:t>
            </a:r>
            <a:r>
              <a:rPr kumimoji="1" lang="en-US" altLang="zh-CN" sz="22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eaLnBrk="0" hangingPunct="0">
              <a:lnSpc>
                <a:spcPct val="120000"/>
              </a:lnSpc>
            </a:pPr>
            <a:r>
              <a:rPr kumimoji="1" lang="en-US" altLang="zh-CN" sz="22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  <a:ea typeface="楷体_GB2312" pitchFamily="49" charset="-122"/>
              </a:rPr>
              <a:t>BOUND   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charset="0"/>
                <a:ea typeface="楷体_GB2312" pitchFamily="49" charset="-122"/>
              </a:rPr>
              <a:t>界限</a:t>
            </a:r>
          </a:p>
          <a:p>
            <a:pPr eaLnBrk="0" hangingPunct="0">
              <a:lnSpc>
                <a:spcPct val="120000"/>
              </a:lnSpc>
            </a:pPr>
            <a:r>
              <a:rPr kumimoji="1" lang="zh-CN" altLang="en-US" sz="2400" b="1">
                <a:solidFill>
                  <a:srgbClr val="0000FF"/>
                </a:solidFill>
                <a:latin typeface="Times New Roman" charset="0"/>
                <a:ea typeface="楷体_GB2312" pitchFamily="49" charset="-122"/>
              </a:rPr>
              <a:t> 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  <a:ea typeface="楷体_GB2312" pitchFamily="49" charset="-122"/>
              </a:rPr>
              <a:t>ENTER  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charset="0"/>
                <a:ea typeface="楷体_GB2312" pitchFamily="49" charset="-122"/>
              </a:rPr>
              <a:t>建立堆栈帧</a:t>
            </a:r>
          </a:p>
          <a:p>
            <a:pPr eaLnBrk="0" hangingPunct="0">
              <a:lnSpc>
                <a:spcPct val="120000"/>
              </a:lnSpc>
            </a:pPr>
            <a:r>
              <a:rPr kumimoji="1" lang="zh-CN" altLang="en-US" sz="2400" b="1">
                <a:solidFill>
                  <a:srgbClr val="0000FF"/>
                </a:solidFill>
                <a:latin typeface="Times New Roman" charset="0"/>
                <a:ea typeface="楷体_GB2312" pitchFamily="49" charset="-122"/>
              </a:rPr>
              <a:t> 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  <a:ea typeface="楷体_GB2312" pitchFamily="49" charset="-122"/>
              </a:rPr>
              <a:t>LEAVE   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charset="0"/>
                <a:ea typeface="楷体_GB2312" pitchFamily="49" charset="-122"/>
              </a:rPr>
              <a:t>释放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charset="0"/>
              </a:rPr>
              <a:t>堆栈帧</a:t>
            </a:r>
            <a:endParaRPr kumimoji="1" lang="zh-CN" altLang="en-US" sz="2400" b="1">
              <a:solidFill>
                <a:srgbClr val="0000FF"/>
              </a:solidFill>
              <a:latin typeface="Times New Roman" charset="0"/>
              <a:ea typeface="楷体_GB2312" pitchFamily="49" charset="-122"/>
            </a:endParaRPr>
          </a:p>
          <a:p>
            <a:pPr eaLnBrk="0" hangingPunct="0">
              <a:lnSpc>
                <a:spcPct val="120000"/>
              </a:lnSpc>
            </a:pPr>
            <a:r>
              <a:rPr kumimoji="1" lang="zh-CN" altLang="en-US" sz="2400" b="1">
                <a:solidFill>
                  <a:srgbClr val="FF3300"/>
                </a:solidFill>
                <a:latin typeface="Times New Roman" charset="0"/>
                <a:ea typeface="楷体_GB2312" pitchFamily="49" charset="-122"/>
              </a:rPr>
              <a:t>  </a:t>
            </a:r>
          </a:p>
          <a:p>
            <a:pPr lvl="1" eaLnBrk="0" hangingPunct="0"/>
            <a:r>
              <a:rPr kumimoji="1" lang="zh-CN" altLang="en-US" sz="2400" b="1">
                <a:solidFill>
                  <a:srgbClr val="FF3300"/>
                </a:solidFill>
                <a:latin typeface="Times New Roman" charset="0"/>
                <a:ea typeface="楷体_GB2312" pitchFamily="49" charset="-122"/>
              </a:rPr>
              <a:t>注意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charset="0"/>
                <a:ea typeface="楷体_GB2312" pitchFamily="49" charset="-122"/>
              </a:rPr>
              <a:t>:</a:t>
            </a:r>
          </a:p>
          <a:p>
            <a:pPr lvl="1" eaLnBrk="0" hangingPunct="0"/>
            <a:r>
              <a:rPr kumimoji="1" lang="en-US" altLang="zh-CN" sz="2400" b="1">
                <a:solidFill>
                  <a:srgbClr val="FF3300"/>
                </a:solidFill>
                <a:latin typeface="Times New Roman" charset="0"/>
                <a:ea typeface="楷体_GB2312" pitchFamily="49" charset="-122"/>
              </a:rPr>
              <a:t>         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charset="0"/>
                <a:ea typeface="楷体_GB2312" pitchFamily="49" charset="-122"/>
                <a:sym typeface="Symbol" pitchFamily="18" charset="2"/>
              </a:rPr>
              <a:t>*</a:t>
            </a:r>
            <a:r>
              <a:rPr kumimoji="1" lang="en-US" altLang="zh-CN" sz="2400" b="1">
                <a:latin typeface="Times New Roman" charset="0"/>
                <a:ea typeface="楷体_GB2312" pitchFamily="49" charset="-122"/>
                <a:sym typeface="Symbol" pitchFamily="18" charset="2"/>
              </a:rPr>
              <a:t>  </a:t>
            </a:r>
            <a:r>
              <a:rPr kumimoji="1" lang="zh-CN" altLang="en-US" sz="2400" b="1">
                <a:latin typeface="Times New Roman" charset="0"/>
                <a:ea typeface="楷体_GB2312" pitchFamily="49" charset="-122"/>
                <a:sym typeface="Symbol" pitchFamily="18" charset="2"/>
              </a:rPr>
              <a:t>不影响条件标志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charset="0"/>
              </a:rPr>
              <a:t> </a:t>
            </a:r>
          </a:p>
        </p:txBody>
      </p:sp>
      <p:sp>
        <p:nvSpPr>
          <p:cNvPr id="28675" name="AutoShape 3"/>
          <p:cNvSpPr>
            <a:spLocks/>
          </p:cNvSpPr>
          <p:nvPr/>
        </p:nvSpPr>
        <p:spPr bwMode="auto">
          <a:xfrm>
            <a:off x="4140200" y="3573463"/>
            <a:ext cx="215900" cy="1081087"/>
          </a:xfrm>
          <a:prstGeom prst="rightBrace">
            <a:avLst>
              <a:gd name="adj1" fmla="val 4172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4500563" y="3933825"/>
            <a:ext cx="1368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286</a:t>
            </a:r>
            <a:r>
              <a:rPr lang="zh-CN" altLang="en-US"/>
              <a:t>以后</a:t>
            </a:r>
          </a:p>
        </p:txBody>
      </p:sp>
      <p:sp>
        <p:nvSpPr>
          <p:cNvPr id="2867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3E7339C-B7A1-4600-A726-131F6C30E24C}" type="slidenum">
              <a:rPr lang="en-US" altLang="zh-CN" smtClean="0"/>
              <a:pPr eaLnBrk="1" hangingPunct="1"/>
              <a:t>26</a:t>
            </a:fld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作业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dirty="0"/>
              <a:t>3.35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CN" dirty="0"/>
              <a:t>3.36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CN"/>
              <a:t>3.38</a:t>
            </a:r>
            <a:endParaRPr lang="en-US" altLang="zh-CN" dirty="0"/>
          </a:p>
        </p:txBody>
      </p:sp>
      <p:sp>
        <p:nvSpPr>
          <p:cNvPr id="2970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18990F4-5B2F-498F-8EFD-B9021A4192DF}" type="slidenum">
              <a:rPr lang="en-US" altLang="zh-CN" smtClean="0"/>
              <a:pPr eaLnBrk="1" hangingPunct="1"/>
              <a:t>27</a:t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838200" y="457200"/>
            <a:ext cx="7620000" cy="588962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0" hangingPunct="0">
              <a:defRPr/>
            </a:pPr>
            <a:r>
              <a:rPr kumimoji="1" lang="en-US" altLang="zh-CN" sz="2800" b="1" dirty="0">
                <a:latin typeface="Times New Roman" charset="0"/>
              </a:rPr>
              <a:t>3.3.5   </a:t>
            </a:r>
            <a:r>
              <a:rPr kumimoji="1" lang="zh-CN" altLang="en-US" sz="2800" b="1" dirty="0">
                <a:latin typeface="Times New Roman" charset="0"/>
                <a:ea typeface="黑体" pitchFamily="2" charset="-122"/>
              </a:rPr>
              <a:t>控制转移指令</a:t>
            </a:r>
            <a:endParaRPr kumimoji="1" lang="zh-CN" altLang="en-US" sz="2400" dirty="0">
              <a:latin typeface="Times New Roman" charset="0"/>
            </a:endParaRPr>
          </a:p>
          <a:p>
            <a:pPr algn="just" eaLnBrk="0" hangingPunct="0">
              <a:defRPr/>
            </a:pPr>
            <a:endParaRPr kumimoji="1" lang="zh-CN" altLang="en-US" sz="2400" dirty="0">
              <a:latin typeface="Times New Roman" charset="0"/>
            </a:endParaRPr>
          </a:p>
          <a:p>
            <a:pPr>
              <a:spcBef>
                <a:spcPct val="50000"/>
              </a:spcBef>
              <a:defRPr/>
            </a:pPr>
            <a:r>
              <a:rPr kumimoji="1" lang="zh-CN" altLang="en-US" sz="2800" b="1" dirty="0">
                <a:latin typeface="Times New Roman" charset="0"/>
                <a:sym typeface="Symbol" pitchFamily="18" charset="2"/>
              </a:rPr>
              <a:t>              </a:t>
            </a:r>
            <a:r>
              <a:rPr kumimoji="1" lang="zh-CN" altLang="en-US" sz="2800" b="1" dirty="0">
                <a:latin typeface="Times New Roman" charset="0"/>
              </a:rPr>
              <a:t> 无条件转移指令</a:t>
            </a:r>
            <a:r>
              <a:rPr kumimoji="1" lang="zh-CN" altLang="en-US" sz="2800" b="1" dirty="0">
                <a:solidFill>
                  <a:srgbClr val="FF3300"/>
                </a:solidFill>
                <a:latin typeface="Times New Roman" charset="0"/>
              </a:rPr>
              <a:t>*</a:t>
            </a:r>
            <a:endParaRPr kumimoji="1" lang="zh-CN" altLang="en-US" sz="2800" b="1" dirty="0">
              <a:latin typeface="Times New Roman" charset="0"/>
            </a:endParaRPr>
          </a:p>
          <a:p>
            <a:pPr>
              <a:spcBef>
                <a:spcPct val="50000"/>
              </a:spcBef>
              <a:defRPr/>
            </a:pPr>
            <a:r>
              <a:rPr kumimoji="1" lang="zh-CN" altLang="en-US" sz="2800" b="1" dirty="0">
                <a:latin typeface="Times New Roman" charset="0"/>
              </a:rPr>
              <a:t>            </a:t>
            </a:r>
            <a:r>
              <a:rPr kumimoji="1" lang="zh-CN" altLang="en-US" sz="2800" b="1" dirty="0">
                <a:latin typeface="Times New Roman" charset="0"/>
                <a:sym typeface="Symbol" pitchFamily="18" charset="2"/>
              </a:rPr>
              <a:t>  </a:t>
            </a:r>
            <a:r>
              <a:rPr kumimoji="1" lang="zh-CN" altLang="en-US" sz="2800" b="1" dirty="0">
                <a:latin typeface="Times New Roman" charset="0"/>
              </a:rPr>
              <a:t> 条件转移指令</a:t>
            </a:r>
            <a:r>
              <a:rPr kumimoji="1" lang="zh-CN" altLang="en-US" sz="2800" b="1" dirty="0">
                <a:solidFill>
                  <a:srgbClr val="FF3300"/>
                </a:solidFill>
                <a:latin typeface="Times New Roman" charset="0"/>
              </a:rPr>
              <a:t>*</a:t>
            </a:r>
          </a:p>
          <a:p>
            <a:pPr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  <a:sym typeface="Symbol" pitchFamily="18" charset="2"/>
              </a:rPr>
              <a:t>              </a:t>
            </a:r>
            <a:r>
              <a:rPr kumimoji="1"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charset="0"/>
              </a:rPr>
              <a:t> 条件设置指令*</a:t>
            </a:r>
          </a:p>
          <a:p>
            <a:pPr>
              <a:spcBef>
                <a:spcPct val="50000"/>
              </a:spcBef>
              <a:defRPr/>
            </a:pPr>
            <a:r>
              <a:rPr kumimoji="1" lang="zh-CN" altLang="en-US" sz="2800" b="1" dirty="0">
                <a:latin typeface="Times New Roman" charset="0"/>
              </a:rPr>
              <a:t>            </a:t>
            </a:r>
            <a:r>
              <a:rPr kumimoji="1" lang="zh-CN" altLang="en-US" sz="2800" b="1" dirty="0">
                <a:latin typeface="Times New Roman" charset="0"/>
                <a:sym typeface="Symbol" pitchFamily="18" charset="2"/>
              </a:rPr>
              <a:t>  </a:t>
            </a:r>
            <a:r>
              <a:rPr kumimoji="1" lang="zh-CN" altLang="en-US" sz="2800" b="1" dirty="0">
                <a:latin typeface="Times New Roman" charset="0"/>
              </a:rPr>
              <a:t> 循环指令</a:t>
            </a:r>
            <a:r>
              <a:rPr kumimoji="1" lang="zh-CN" altLang="en-US" sz="2800" b="1" dirty="0">
                <a:solidFill>
                  <a:srgbClr val="FF3300"/>
                </a:solidFill>
                <a:latin typeface="Times New Roman" charset="0"/>
              </a:rPr>
              <a:t>*</a:t>
            </a:r>
            <a:endParaRPr kumimoji="1" lang="zh-CN" altLang="en-US" sz="2800" b="1" dirty="0">
              <a:latin typeface="Times New Roman" charset="0"/>
            </a:endParaRPr>
          </a:p>
          <a:p>
            <a:pPr>
              <a:spcBef>
                <a:spcPct val="50000"/>
              </a:spcBef>
              <a:defRPr/>
            </a:pPr>
            <a:r>
              <a:rPr kumimoji="1" lang="zh-CN" altLang="en-US" sz="2800" b="1" dirty="0">
                <a:latin typeface="Times New Roman" charset="0"/>
              </a:rPr>
              <a:t>            </a:t>
            </a:r>
            <a:r>
              <a:rPr kumimoji="1" lang="zh-CN" altLang="en-US" sz="2800" b="1" dirty="0">
                <a:latin typeface="Times New Roman" charset="0"/>
                <a:sym typeface="Symbol" pitchFamily="18" charset="2"/>
              </a:rPr>
              <a:t>  </a:t>
            </a:r>
            <a:r>
              <a:rPr kumimoji="1" lang="zh-CN" altLang="en-US" sz="2800" b="1" dirty="0">
                <a:latin typeface="Times New Roman" charset="0"/>
              </a:rPr>
              <a:t> 子程序调用和返回指令</a:t>
            </a:r>
            <a:r>
              <a:rPr kumimoji="1" lang="zh-CN" altLang="en-US" sz="2800" b="1" dirty="0">
                <a:solidFill>
                  <a:srgbClr val="FF3300"/>
                </a:solidFill>
                <a:latin typeface="Times New Roman" charset="0"/>
              </a:rPr>
              <a:t>*</a:t>
            </a:r>
            <a:endParaRPr kumimoji="1" lang="zh-CN" altLang="en-US" sz="2800" b="1" dirty="0">
              <a:latin typeface="Times New Roman" charset="0"/>
            </a:endParaRPr>
          </a:p>
          <a:p>
            <a:pPr>
              <a:spcBef>
                <a:spcPct val="50000"/>
              </a:spcBef>
              <a:defRPr/>
            </a:pPr>
            <a:r>
              <a:rPr kumimoji="1" lang="zh-CN" altLang="en-US" sz="2800" b="1" dirty="0">
                <a:latin typeface="Times New Roman" charset="0"/>
              </a:rPr>
              <a:t>            </a:t>
            </a:r>
            <a:r>
              <a:rPr kumimoji="1" lang="zh-CN" altLang="en-US" sz="2800" b="1" dirty="0">
                <a:latin typeface="Times New Roman" charset="0"/>
                <a:sym typeface="Symbol" pitchFamily="18" charset="2"/>
              </a:rPr>
              <a:t>  </a:t>
            </a:r>
            <a:r>
              <a:rPr kumimoji="1" lang="zh-CN" altLang="en-US" sz="2800" b="1" dirty="0">
                <a:latin typeface="Times New Roman" charset="0"/>
              </a:rPr>
              <a:t> 中断指令</a:t>
            </a:r>
            <a:endParaRPr kumimoji="1" lang="zh-CN" altLang="en-US" sz="2800" b="1" dirty="0">
              <a:latin typeface="Times New Roman" charset="0"/>
              <a:hlinkClick r:id="rId2" action="ppaction://hlinksldjump"/>
            </a:endParaRPr>
          </a:p>
          <a:p>
            <a:pPr lvl="1" algn="ctr" eaLnBrk="0" hangingPunct="0">
              <a:defRPr/>
            </a:pPr>
            <a:endParaRPr kumimoji="1" lang="zh-CN" altLang="en-US" sz="2400" b="1" dirty="0">
              <a:solidFill>
                <a:srgbClr val="FF3300"/>
              </a:solidFill>
              <a:latin typeface="Times New Roman" charset="0"/>
              <a:ea typeface="楷体_GB2312" pitchFamily="49" charset="-122"/>
            </a:endParaRPr>
          </a:p>
          <a:p>
            <a:pPr lvl="1" algn="ctr" eaLnBrk="0" hangingPunct="0">
              <a:defRPr/>
            </a:pPr>
            <a:r>
              <a:rPr kumimoji="1" lang="zh-CN" altLang="en-US" sz="2400" b="1" dirty="0">
                <a:solidFill>
                  <a:srgbClr val="FF3300"/>
                </a:solidFill>
                <a:latin typeface="Times New Roman" charset="0"/>
                <a:ea typeface="楷体_GB2312" pitchFamily="49" charset="-122"/>
              </a:rPr>
              <a:t>         </a:t>
            </a:r>
            <a:r>
              <a:rPr kumimoji="1" lang="zh-CN" altLang="en-US" sz="2400" b="1" dirty="0">
                <a:latin typeface="Times New Roman" charset="0"/>
                <a:ea typeface="楷体_GB2312" pitchFamily="49" charset="-122"/>
                <a:sym typeface="Symbol" pitchFamily="18" charset="2"/>
              </a:rPr>
              <a:t> </a:t>
            </a:r>
          </a:p>
          <a:p>
            <a:pPr eaLnBrk="0" hangingPunct="0">
              <a:defRPr/>
            </a:pPr>
            <a:r>
              <a:rPr kumimoji="1" lang="zh-CN" altLang="en-US" sz="2800" b="1" dirty="0">
                <a:solidFill>
                  <a:srgbClr val="FF3300"/>
                </a:solidFill>
                <a:latin typeface="Times New Roman" charset="0"/>
              </a:rPr>
              <a:t>                 * </a:t>
            </a:r>
            <a:r>
              <a:rPr kumimoji="1" lang="zh-CN" altLang="en-US" sz="2400" b="1" dirty="0">
                <a:latin typeface="Times New Roman" charset="0"/>
                <a:ea typeface="楷体_GB2312" pitchFamily="49" charset="-122"/>
                <a:sym typeface="Symbol" pitchFamily="18" charset="2"/>
              </a:rPr>
              <a:t>不影响条件标志位</a:t>
            </a:r>
          </a:p>
        </p:txBody>
      </p:sp>
      <p:sp>
        <p:nvSpPr>
          <p:cNvPr id="614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D43034F-4E69-43AA-B876-C3B5C886B830}" type="slidenum">
              <a:rPr lang="en-US" altLang="zh-CN" smtClean="0"/>
              <a:pPr eaLnBrk="1" hangingPunct="1"/>
              <a:t>3</a:t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914400" y="584200"/>
            <a:ext cx="674528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kumimoji="1" lang="zh-CN" altLang="en-US" sz="2800" b="1">
                <a:latin typeface="Times New Roman" charset="0"/>
              </a:rPr>
              <a:t>无条件转移指令  </a:t>
            </a:r>
            <a:r>
              <a:rPr kumimoji="1" lang="en-US" altLang="zh-CN" sz="2800" b="1">
                <a:latin typeface="Times New Roman" charset="0"/>
              </a:rPr>
              <a:t>JMP</a:t>
            </a:r>
            <a:endParaRPr kumimoji="1" lang="en-US" altLang="zh-CN" sz="2400">
              <a:latin typeface="Times New Roman" charset="0"/>
            </a:endParaRPr>
          </a:p>
          <a:p>
            <a:pPr eaLnBrk="0" hangingPunct="0"/>
            <a:endParaRPr kumimoji="1" lang="en-US" altLang="zh-CN" sz="2800">
              <a:latin typeface="Times New Roman" charset="0"/>
              <a:sym typeface="Webdings" pitchFamily="18" charset="2"/>
            </a:endParaRPr>
          </a:p>
          <a:p>
            <a:pPr eaLnBrk="0" hangingPunct="0"/>
            <a:r>
              <a:rPr kumimoji="1" lang="en-US" altLang="zh-CN" sz="2800">
                <a:latin typeface="Times New Roman" charset="0"/>
                <a:sym typeface="Webdings" pitchFamily="18" charset="2"/>
              </a:rPr>
              <a:t>    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charset="0"/>
              </a:rPr>
              <a:t>段内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charset="0"/>
              </a:rPr>
              <a:t>直接</a:t>
            </a:r>
            <a:r>
              <a:rPr kumimoji="1" lang="zh-CN" altLang="en-US" sz="2400" b="1">
                <a:solidFill>
                  <a:srgbClr val="7030A0"/>
                </a:solidFill>
                <a:latin typeface="Times New Roman" charset="0"/>
              </a:rPr>
              <a:t>短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charset="0"/>
              </a:rPr>
              <a:t>转移：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</a:rPr>
              <a:t>JMP  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charset="0"/>
              </a:rPr>
              <a:t>SHORT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</a:rPr>
              <a:t> OPR</a:t>
            </a:r>
          </a:p>
          <a:p>
            <a:pPr eaLnBrk="0" hangingPunct="0"/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</a:rPr>
              <a:t>    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charset="0"/>
              </a:rPr>
              <a:t>执行操作：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</a:rPr>
              <a:t>(IP)</a:t>
            </a:r>
            <a:r>
              <a:rPr kumimoji="1" lang="en-US" altLang="zh-CN" sz="2400" b="1">
                <a:solidFill>
                  <a:srgbClr val="0000FF"/>
                </a:solidFill>
                <a:latin typeface="宋体" pitchFamily="2" charset="-122"/>
              </a:rPr>
              <a:t>←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</a:rPr>
              <a:t>(IP)+8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charset="0"/>
              </a:rPr>
              <a:t>位位移量（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charset="0"/>
              </a:rPr>
              <a:t>-128~127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charset="0"/>
              </a:rPr>
              <a:t>）</a:t>
            </a:r>
            <a:endParaRPr kumimoji="1" lang="zh-CN" altLang="en-US" sz="2400">
              <a:latin typeface="Times New Roman" charset="0"/>
            </a:endParaRPr>
          </a:p>
          <a:p>
            <a:pPr eaLnBrk="0" hangingPunct="0"/>
            <a:endParaRPr kumimoji="1" lang="zh-CN" altLang="en-US" sz="2400">
              <a:latin typeface="Times New Roman" charset="0"/>
            </a:endParaRPr>
          </a:p>
          <a:p>
            <a:pPr eaLnBrk="0" hangingPunct="0"/>
            <a:r>
              <a:rPr kumimoji="1" lang="zh-CN" altLang="en-US" sz="2400">
                <a:latin typeface="Times New Roman" charset="0"/>
              </a:rPr>
              <a:t>    </a:t>
            </a:r>
            <a:r>
              <a:rPr kumimoji="1" lang="zh-CN" altLang="en-US" sz="2800" b="1">
                <a:latin typeface="Times New Roman" charset="0"/>
              </a:rPr>
              <a:t>例：</a:t>
            </a:r>
            <a:r>
              <a:rPr kumimoji="1" lang="zh-CN" altLang="en-US" sz="2400">
                <a:latin typeface="Times New Roman" charset="0"/>
              </a:rPr>
              <a:t>  </a:t>
            </a:r>
          </a:p>
          <a:p>
            <a:pPr lvl="3" eaLnBrk="0" hangingPunct="0"/>
            <a:r>
              <a:rPr kumimoji="1" lang="zh-CN" altLang="en-US" sz="2400" b="1" i="1">
                <a:latin typeface="Times New Roman" charset="0"/>
              </a:rPr>
              <a:t>      </a:t>
            </a:r>
            <a:r>
              <a:rPr kumimoji="1" lang="en-US" altLang="zh-CN" sz="2400" b="1" i="1">
                <a:latin typeface="Times New Roman" charset="0"/>
              </a:rPr>
              <a:t>…</a:t>
            </a:r>
          </a:p>
          <a:p>
            <a:pPr lvl="3" eaLnBrk="0" hangingPunct="0"/>
            <a:r>
              <a:rPr kumimoji="1" lang="en-US" altLang="zh-CN" sz="2400" b="1" i="1">
                <a:latin typeface="Times New Roman" charset="0"/>
              </a:rPr>
              <a:t>      ...</a:t>
            </a:r>
          </a:p>
          <a:p>
            <a:pPr lvl="3" eaLnBrk="0" hangingPunct="0"/>
            <a:r>
              <a:rPr kumimoji="1" lang="en-US" altLang="zh-CN" sz="2400" b="1" i="1">
                <a:latin typeface="Times New Roman" charset="0"/>
              </a:rPr>
              <a:t>      JMP  </a:t>
            </a:r>
            <a:r>
              <a:rPr kumimoji="1" lang="en-US" altLang="zh-CN" sz="2400" b="1" i="1">
                <a:solidFill>
                  <a:srgbClr val="FF0000"/>
                </a:solidFill>
                <a:latin typeface="Times New Roman" charset="0"/>
              </a:rPr>
              <a:t>SHORT </a:t>
            </a:r>
            <a:r>
              <a:rPr kumimoji="1" lang="en-US" altLang="zh-CN" sz="2400" b="1" i="1">
                <a:latin typeface="Times New Roman" charset="0"/>
              </a:rPr>
              <a:t>HELLO</a:t>
            </a:r>
          </a:p>
          <a:p>
            <a:pPr lvl="3" eaLnBrk="0" hangingPunct="0"/>
            <a:r>
              <a:rPr kumimoji="1" lang="en-US" altLang="zh-CN" sz="2400" b="1" i="1">
                <a:latin typeface="Times New Roman" charset="0"/>
              </a:rPr>
              <a:t>      …</a:t>
            </a:r>
          </a:p>
          <a:p>
            <a:pPr lvl="3" eaLnBrk="0" hangingPunct="0"/>
            <a:r>
              <a:rPr kumimoji="1" lang="en-US" altLang="zh-CN" sz="2400" b="1" i="1">
                <a:latin typeface="Times New Roman" charset="0"/>
              </a:rPr>
              <a:t>      …</a:t>
            </a:r>
          </a:p>
          <a:p>
            <a:pPr lvl="1" eaLnBrk="0" hangingPunct="0"/>
            <a:r>
              <a:rPr kumimoji="1" lang="en-US" altLang="zh-CN" sz="2400" b="1" i="1">
                <a:latin typeface="Times New Roman" charset="0"/>
              </a:rPr>
              <a:t>HELLO:  MOV  AL, 3</a:t>
            </a:r>
          </a:p>
        </p:txBody>
      </p:sp>
      <p:sp>
        <p:nvSpPr>
          <p:cNvPr id="145413" name="AutoShape 5"/>
          <p:cNvSpPr>
            <a:spLocks noChangeArrowheads="1"/>
          </p:cNvSpPr>
          <p:nvPr/>
        </p:nvSpPr>
        <p:spPr bwMode="auto">
          <a:xfrm>
            <a:off x="5724525" y="3068638"/>
            <a:ext cx="1295400" cy="647700"/>
          </a:xfrm>
          <a:prstGeom prst="wedgeRoundRectCallout">
            <a:avLst>
              <a:gd name="adj1" fmla="val -168870"/>
              <a:gd name="adj2" fmla="val 8406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/>
              <a:t>默认</a:t>
            </a:r>
          </a:p>
          <a:p>
            <a:r>
              <a:rPr lang="zh-CN" altLang="en-US"/>
              <a:t>可省略</a:t>
            </a:r>
          </a:p>
        </p:txBody>
      </p:sp>
      <p:sp>
        <p:nvSpPr>
          <p:cNvPr id="717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429F53C-A807-4B31-9385-6EFE52EE448F}" type="slidenum">
              <a:rPr lang="en-US" altLang="zh-CN" smtClean="0"/>
              <a:pPr eaLnBrk="1" hangingPunct="1"/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609600" y="685800"/>
            <a:ext cx="7696200" cy="569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/>
            <a:r>
              <a:rPr kumimoji="1" lang="en-US" altLang="zh-CN" sz="2800" dirty="0">
                <a:latin typeface="Times New Roman" charset="0"/>
                <a:sym typeface="Webdings" pitchFamily="18" charset="2"/>
              </a:rPr>
              <a:t>    </a:t>
            </a:r>
            <a:r>
              <a:rPr kumimoji="1" lang="zh-CN" altLang="en-US" sz="2400" b="1" dirty="0">
                <a:solidFill>
                  <a:srgbClr val="FF3300"/>
                </a:solidFill>
                <a:latin typeface="Times New Roman" charset="0"/>
              </a:rPr>
              <a:t>段内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charset="0"/>
              </a:rPr>
              <a:t>直接</a:t>
            </a:r>
            <a:r>
              <a:rPr kumimoji="1" lang="zh-CN" altLang="en-US" sz="2400" b="1" dirty="0">
                <a:solidFill>
                  <a:srgbClr val="7030A0"/>
                </a:solidFill>
                <a:latin typeface="Times New Roman" charset="0"/>
              </a:rPr>
              <a:t>近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charset="0"/>
              </a:rPr>
              <a:t>转移：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JMP  </a:t>
            </a:r>
            <a:r>
              <a:rPr kumimoji="1" lang="en-US" altLang="zh-CN" sz="2400" b="1" dirty="0">
                <a:solidFill>
                  <a:srgbClr val="FF3300"/>
                </a:solidFill>
                <a:latin typeface="Times New Roman" charset="0"/>
              </a:rPr>
              <a:t>NEAR PTR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 OPR</a:t>
            </a:r>
          </a:p>
          <a:p>
            <a:pPr algn="just"/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     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charset="0"/>
              </a:rPr>
              <a:t>执行操作：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(IP)</a:t>
            </a:r>
            <a:r>
              <a:rPr kumimoji="1" lang="en-US" altLang="zh-CN" sz="2400" b="1" dirty="0">
                <a:solidFill>
                  <a:srgbClr val="0000FF"/>
                </a:solidFill>
                <a:latin typeface="宋体" pitchFamily="2" charset="-122"/>
              </a:rPr>
              <a:t>←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(IP)+16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charset="0"/>
              </a:rPr>
              <a:t>位位移量</a:t>
            </a:r>
          </a:p>
          <a:p>
            <a:pPr algn="just"/>
            <a:endParaRPr kumimoji="1" lang="zh-CN" altLang="en-US" sz="2400" b="1" dirty="0">
              <a:solidFill>
                <a:srgbClr val="0000FF"/>
              </a:solidFill>
              <a:latin typeface="Times New Roman" charset="0"/>
            </a:endParaRPr>
          </a:p>
          <a:p>
            <a:pPr algn="just"/>
            <a:r>
              <a:rPr kumimoji="1" lang="zh-CN" altLang="en-US" sz="2800" b="1" dirty="0">
                <a:solidFill>
                  <a:srgbClr val="0000FF"/>
                </a:solidFill>
                <a:latin typeface="Times New Roman" charset="0"/>
                <a:sym typeface="Webdings" pitchFamily="18" charset="2"/>
              </a:rPr>
              <a:t>    </a:t>
            </a:r>
            <a:r>
              <a:rPr kumimoji="1" lang="zh-CN" altLang="en-US" sz="2400" dirty="0">
                <a:solidFill>
                  <a:srgbClr val="FF3300"/>
                </a:solidFill>
                <a:latin typeface="Times New Roman" charset="0"/>
              </a:rPr>
              <a:t>段内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charset="0"/>
              </a:rPr>
              <a:t>间接转移：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charset="0"/>
              </a:rPr>
              <a:t>JMP  </a:t>
            </a:r>
            <a:r>
              <a:rPr kumimoji="1" lang="en-US" altLang="zh-CN" sz="2400" dirty="0">
                <a:solidFill>
                  <a:srgbClr val="FF3300"/>
                </a:solidFill>
                <a:latin typeface="Times New Roman" charset="0"/>
              </a:rPr>
              <a:t>WORD PTR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charset="0"/>
              </a:rPr>
              <a:t> OPR</a:t>
            </a:r>
          </a:p>
          <a:p>
            <a:pPr algn="just"/>
            <a:r>
              <a:rPr kumimoji="1" lang="en-US" altLang="zh-CN" sz="2400" dirty="0">
                <a:solidFill>
                  <a:srgbClr val="0000FF"/>
                </a:solidFill>
                <a:latin typeface="Times New Roman" charset="0"/>
              </a:rPr>
              <a:t>     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charset="0"/>
              </a:rPr>
              <a:t>执行操作：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charset="0"/>
              </a:rPr>
              <a:t>(IP)</a:t>
            </a:r>
            <a:r>
              <a:rPr kumimoji="1" lang="en-US" altLang="zh-CN" sz="2400" dirty="0">
                <a:solidFill>
                  <a:srgbClr val="0000FF"/>
                </a:solidFill>
                <a:latin typeface="宋体" pitchFamily="2" charset="-122"/>
              </a:rPr>
              <a:t>←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charset="0"/>
              </a:rPr>
              <a:t>(EA)</a:t>
            </a:r>
          </a:p>
          <a:p>
            <a:pPr algn="just"/>
            <a:endParaRPr kumimoji="1" lang="en-US" altLang="zh-CN" sz="2400" dirty="0">
              <a:solidFill>
                <a:srgbClr val="0000FF"/>
              </a:solidFill>
              <a:latin typeface="Times New Roman" charset="0"/>
            </a:endParaRPr>
          </a:p>
          <a:p>
            <a:pPr algn="just"/>
            <a:r>
              <a:rPr kumimoji="1" lang="en-US" altLang="zh-CN" sz="2800" b="1" dirty="0">
                <a:solidFill>
                  <a:srgbClr val="0000FF"/>
                </a:solidFill>
                <a:latin typeface="Times New Roman" charset="0"/>
                <a:sym typeface="Webdings" pitchFamily="18" charset="2"/>
              </a:rPr>
              <a:t>    </a:t>
            </a:r>
            <a:r>
              <a:rPr kumimoji="1" lang="zh-CN" altLang="en-US" sz="2400" b="1" dirty="0">
                <a:solidFill>
                  <a:srgbClr val="7030A0"/>
                </a:solidFill>
                <a:latin typeface="Times New Roman" charset="0"/>
              </a:rPr>
              <a:t>段间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charset="0"/>
              </a:rPr>
              <a:t>直接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(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charset="0"/>
              </a:rPr>
              <a:t>远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)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charset="0"/>
              </a:rPr>
              <a:t>转移：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JMP  </a:t>
            </a:r>
            <a:r>
              <a:rPr kumimoji="1" lang="en-US" altLang="zh-CN" sz="2400" b="1" dirty="0">
                <a:solidFill>
                  <a:srgbClr val="7030A0"/>
                </a:solidFill>
                <a:latin typeface="Times New Roman" charset="0"/>
              </a:rPr>
              <a:t>FAR PTR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OPR</a:t>
            </a:r>
          </a:p>
          <a:p>
            <a:pPr algn="just"/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     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charset="0"/>
              </a:rPr>
              <a:t>执行操作：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(IP)</a:t>
            </a:r>
            <a:r>
              <a:rPr kumimoji="1" lang="en-US" altLang="zh-CN" sz="2400" b="1" dirty="0">
                <a:solidFill>
                  <a:srgbClr val="0000FF"/>
                </a:solidFill>
                <a:latin typeface="宋体" pitchFamily="2" charset="-122"/>
              </a:rPr>
              <a:t>←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OPR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charset="0"/>
              </a:rPr>
              <a:t>的段内偏移地址</a:t>
            </a:r>
          </a:p>
          <a:p>
            <a:pPr algn="just"/>
            <a:r>
              <a:rPr kumimoji="1" lang="zh-CN" altLang="en-US" sz="2400" b="1" dirty="0">
                <a:solidFill>
                  <a:srgbClr val="0000FF"/>
                </a:solidFill>
                <a:latin typeface="Times New Roman" charset="0"/>
              </a:rPr>
              <a:t>                       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(CS)</a:t>
            </a:r>
            <a:r>
              <a:rPr kumimoji="1" lang="en-US" altLang="zh-CN" sz="2400" b="1" dirty="0">
                <a:solidFill>
                  <a:srgbClr val="0000FF"/>
                </a:solidFill>
                <a:latin typeface="宋体" pitchFamily="2" charset="-122"/>
              </a:rPr>
              <a:t>←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OPR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charset="0"/>
              </a:rPr>
              <a:t>所在段的段地址</a:t>
            </a:r>
          </a:p>
          <a:p>
            <a:pPr algn="just"/>
            <a:endParaRPr kumimoji="1" lang="zh-CN" altLang="en-US" sz="2400" dirty="0">
              <a:solidFill>
                <a:srgbClr val="0000FF"/>
              </a:solidFill>
              <a:latin typeface="Times New Roman" charset="0"/>
            </a:endParaRPr>
          </a:p>
          <a:p>
            <a:pPr algn="just"/>
            <a:r>
              <a:rPr kumimoji="1" lang="zh-CN" altLang="en-US" sz="2800" dirty="0">
                <a:solidFill>
                  <a:srgbClr val="0000FF"/>
                </a:solidFill>
                <a:latin typeface="Times New Roman" charset="0"/>
                <a:sym typeface="Webdings" pitchFamily="18" charset="2"/>
              </a:rPr>
              <a:t>    </a:t>
            </a:r>
            <a:r>
              <a:rPr kumimoji="1" lang="zh-CN" altLang="en-US" sz="2400" dirty="0">
                <a:solidFill>
                  <a:srgbClr val="7030A0"/>
                </a:solidFill>
                <a:latin typeface="Times New Roman" charset="0"/>
              </a:rPr>
              <a:t>段间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charset="0"/>
              </a:rPr>
              <a:t>间接转移：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charset="0"/>
              </a:rPr>
              <a:t>JMP  </a:t>
            </a:r>
            <a:r>
              <a:rPr kumimoji="1" lang="en-US" altLang="zh-CN" sz="2400" dirty="0">
                <a:solidFill>
                  <a:srgbClr val="7030A0"/>
                </a:solidFill>
                <a:latin typeface="Times New Roman" charset="0"/>
              </a:rPr>
              <a:t>DWORD PTR 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charset="0"/>
              </a:rPr>
              <a:t>OPR</a:t>
            </a:r>
          </a:p>
          <a:p>
            <a:pPr algn="just"/>
            <a:r>
              <a:rPr kumimoji="1" lang="en-US" altLang="zh-CN" sz="2400" dirty="0">
                <a:solidFill>
                  <a:srgbClr val="0000FF"/>
                </a:solidFill>
                <a:latin typeface="Times New Roman" charset="0"/>
              </a:rPr>
              <a:t>     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charset="0"/>
              </a:rPr>
              <a:t>执行操作：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charset="0"/>
              </a:rPr>
              <a:t>(IP)</a:t>
            </a:r>
            <a:r>
              <a:rPr kumimoji="1" lang="en-US" altLang="zh-CN" sz="2400" dirty="0">
                <a:solidFill>
                  <a:srgbClr val="0000FF"/>
                </a:solidFill>
                <a:latin typeface="宋体" pitchFamily="2" charset="-122"/>
              </a:rPr>
              <a:t>←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charset="0"/>
              </a:rPr>
              <a:t>(EA)</a:t>
            </a:r>
          </a:p>
          <a:p>
            <a:pPr algn="just"/>
            <a:r>
              <a:rPr kumimoji="1" lang="en-US" altLang="zh-CN" sz="2400" dirty="0">
                <a:solidFill>
                  <a:srgbClr val="0000FF"/>
                </a:solidFill>
                <a:latin typeface="Times New Roman" charset="0"/>
              </a:rPr>
              <a:t>                        (CS)</a:t>
            </a:r>
            <a:r>
              <a:rPr kumimoji="1" lang="en-US" altLang="zh-CN" sz="2400" dirty="0">
                <a:solidFill>
                  <a:srgbClr val="0000FF"/>
                </a:solidFill>
                <a:latin typeface="宋体" pitchFamily="2" charset="-122"/>
              </a:rPr>
              <a:t>←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charset="0"/>
              </a:rPr>
              <a:t>(EA+2)</a:t>
            </a:r>
          </a:p>
          <a:p>
            <a:pPr algn="just">
              <a:spcBef>
                <a:spcPct val="50000"/>
              </a:spcBef>
            </a:pPr>
            <a:endParaRPr kumimoji="1" lang="en-US" altLang="zh-CN" sz="2400" i="1" dirty="0">
              <a:latin typeface="Times New Roman" charset="0"/>
              <a:ea typeface="楷体_GB2312" pitchFamily="49" charset="-122"/>
            </a:endParaRPr>
          </a:p>
        </p:txBody>
      </p:sp>
      <p:sp>
        <p:nvSpPr>
          <p:cNvPr id="819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8021BC2-A250-4681-B514-5431D34F4383}" type="slidenum">
              <a:rPr lang="en-US" altLang="zh-CN" smtClean="0"/>
              <a:pPr eaLnBrk="1" hangingPunct="1"/>
              <a:t>5</a:t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685800" y="304800"/>
            <a:ext cx="784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/>
            <a:r>
              <a:rPr kumimoji="1" lang="zh-CN" altLang="en-US" sz="2800" b="1">
                <a:latin typeface="Times New Roman" charset="0"/>
              </a:rPr>
              <a:t>条件转移指令</a:t>
            </a:r>
            <a:endParaRPr kumimoji="1" lang="zh-CN" altLang="en-US" sz="2400">
              <a:latin typeface="Times New Roman" charset="0"/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762000" y="838200"/>
            <a:ext cx="767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注意：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只能使用段内直接寻址的</a:t>
            </a:r>
            <a:r>
              <a:rPr kumimoji="1" lang="en-US" altLang="zh-CN" sz="2400" b="1">
                <a:latin typeface="Times New Roman" charset="0"/>
                <a:ea typeface="楷体_GB2312" pitchFamily="49" charset="-122"/>
              </a:rPr>
              <a:t>8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位位移量</a:t>
            </a:r>
            <a:r>
              <a:rPr kumimoji="1" lang="zh-CN" altLang="en-US" sz="2400" b="1">
                <a:latin typeface="Times New Roman" charset="0"/>
                <a:ea typeface="楷体_GB2312" pitchFamily="49" charset="-122"/>
              </a:rPr>
              <a:t>（</a:t>
            </a:r>
            <a:r>
              <a:rPr kumimoji="1" lang="en-US" altLang="zh-CN" sz="2400" b="1">
                <a:latin typeface="Times New Roman" charset="0"/>
                <a:ea typeface="楷体_GB2312" pitchFamily="49" charset="-122"/>
              </a:rPr>
              <a:t>-128~127</a:t>
            </a:r>
            <a:r>
              <a:rPr kumimoji="1" lang="zh-CN" altLang="en-US" sz="2400" b="1">
                <a:latin typeface="Times New Roman" charset="0"/>
                <a:ea typeface="楷体_GB2312" pitchFamily="49" charset="-122"/>
              </a:rPr>
              <a:t>）</a:t>
            </a:r>
            <a:endParaRPr kumimoji="1" lang="zh-CN" altLang="en-US" sz="2400" b="1">
              <a:latin typeface="Times New Roman" charset="0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838200" y="1185863"/>
            <a:ext cx="6677025" cy="548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charset="0"/>
              </a:rPr>
              <a:t>根据单个条件标志的设置情况转移：</a:t>
            </a:r>
            <a:endParaRPr kumimoji="1" lang="zh-CN" altLang="en-US" sz="2400" b="1" dirty="0">
              <a:latin typeface="Times New Roman" charset="0"/>
            </a:endParaRPr>
          </a:p>
          <a:p>
            <a:pPr eaLnBrk="0" hangingPunct="0">
              <a:lnSpc>
                <a:spcPct val="130000"/>
              </a:lnSpc>
            </a:pPr>
            <a:r>
              <a:rPr kumimoji="1" lang="zh-CN" altLang="en-US" sz="2400" b="1" dirty="0">
                <a:latin typeface="Times New Roman" charset="0"/>
              </a:rPr>
              <a:t>　　　　　　格式          　  测试条件　　　　　</a:t>
            </a:r>
          </a:p>
          <a:p>
            <a:pPr eaLnBrk="0" hangingPunct="0"/>
            <a:r>
              <a:rPr kumimoji="1" lang="zh-CN" altLang="en-US" sz="2400" b="1" dirty="0">
                <a:latin typeface="Times New Roman" charset="0"/>
              </a:rPr>
              <a:t>                   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JZ(JE)  OPR           ZF=1</a:t>
            </a:r>
          </a:p>
          <a:p>
            <a:pPr eaLnBrk="0" hangingPunct="0"/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   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charset="0"/>
              </a:rPr>
              <a:t>　　　　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JNZ(JNE)  OPR     ZF=0</a:t>
            </a:r>
          </a:p>
          <a:p>
            <a:pPr eaLnBrk="0" hangingPunct="0"/>
            <a:r>
              <a:rPr kumimoji="1" lang="zh-CN" altLang="en-US" sz="2400" b="1" dirty="0">
                <a:solidFill>
                  <a:srgbClr val="0000FF"/>
                </a:solidFill>
                <a:latin typeface="Times New Roman" charset="0"/>
              </a:rPr>
              <a:t>　　　　   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JS  OPR           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charset="0"/>
              </a:rPr>
              <a:t>　  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SF=1</a:t>
            </a:r>
          </a:p>
          <a:p>
            <a:pPr eaLnBrk="0" hangingPunct="0"/>
            <a:r>
              <a:rPr kumimoji="1" lang="zh-CN" altLang="en-US" sz="2400" b="1" dirty="0">
                <a:solidFill>
                  <a:srgbClr val="0000FF"/>
                </a:solidFill>
                <a:latin typeface="Times New Roman" charset="0"/>
              </a:rPr>
              <a:t>　　　　   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JNS  OPR               SF=0</a:t>
            </a:r>
          </a:p>
          <a:p>
            <a:pPr eaLnBrk="0" hangingPunct="0"/>
            <a:r>
              <a:rPr kumimoji="1" lang="zh-CN" altLang="en-US" sz="2400" b="1" dirty="0">
                <a:solidFill>
                  <a:srgbClr val="0000FF"/>
                </a:solidFill>
                <a:latin typeface="Times New Roman" charset="0"/>
              </a:rPr>
              <a:t>　　　　   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JO  OPR                 OF=1</a:t>
            </a:r>
          </a:p>
          <a:p>
            <a:pPr eaLnBrk="0" hangingPunct="0"/>
            <a:r>
              <a:rPr kumimoji="1" lang="zh-CN" altLang="en-US" sz="2400" b="1" dirty="0">
                <a:solidFill>
                  <a:srgbClr val="0000FF"/>
                </a:solidFill>
                <a:latin typeface="Times New Roman" charset="0"/>
              </a:rPr>
              <a:t>　　　　   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JNO  OPR              OF=0</a:t>
            </a:r>
          </a:p>
          <a:p>
            <a:pPr eaLnBrk="0" hangingPunct="0"/>
            <a:r>
              <a:rPr kumimoji="1" lang="en-US" altLang="zh-CN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charset="0"/>
              </a:rPr>
              <a:t>                    JP  OPR                  PF=1</a:t>
            </a:r>
          </a:p>
          <a:p>
            <a:pPr eaLnBrk="0" hangingPunct="0"/>
            <a:r>
              <a:rPr kumimoji="1" lang="en-US" altLang="zh-CN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charset="0"/>
              </a:rPr>
              <a:t> </a:t>
            </a:r>
            <a:r>
              <a:rPr kumimoji="1" lang="zh-CN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charset="0"/>
              </a:rPr>
              <a:t>　　　　   </a:t>
            </a:r>
            <a:r>
              <a:rPr kumimoji="1" lang="en-US" altLang="zh-CN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charset="0"/>
              </a:rPr>
              <a:t>JNP  OPR               PF=0</a:t>
            </a:r>
          </a:p>
          <a:p>
            <a:pPr eaLnBrk="0" hangingPunct="0"/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 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charset="0"/>
              </a:rPr>
              <a:t>　　　　   </a:t>
            </a:r>
            <a:r>
              <a:rPr kumimoji="1" lang="en-US" altLang="zh-CN" sz="2400" b="1" dirty="0">
                <a:solidFill>
                  <a:srgbClr val="7030A0"/>
                </a:solidFill>
                <a:latin typeface="Times New Roman" charset="0"/>
              </a:rPr>
              <a:t>JC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  OPR                 CF=1</a:t>
            </a:r>
          </a:p>
          <a:p>
            <a:pPr eaLnBrk="0" hangingPunct="0"/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                    (</a:t>
            </a:r>
            <a:r>
              <a:rPr kumimoji="1" lang="en-US" altLang="zh-CN" sz="2400" b="1" dirty="0">
                <a:solidFill>
                  <a:srgbClr val="7030A0"/>
                </a:solidFill>
                <a:latin typeface="Times New Roman" charset="0"/>
              </a:rPr>
              <a:t>JB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charset="0"/>
              </a:rPr>
              <a:t>、</a:t>
            </a:r>
            <a:r>
              <a:rPr kumimoji="1" lang="en-US" altLang="zh-CN" sz="2400" b="1" dirty="0">
                <a:solidFill>
                  <a:srgbClr val="7030A0"/>
                </a:solidFill>
                <a:latin typeface="Times New Roman" charset="0"/>
              </a:rPr>
              <a:t>JNAE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)</a:t>
            </a:r>
          </a:p>
          <a:p>
            <a:pPr eaLnBrk="0" hangingPunct="0"/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 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charset="0"/>
              </a:rPr>
              <a:t>　　　　   </a:t>
            </a:r>
            <a:r>
              <a:rPr kumimoji="1" lang="en-US" altLang="zh-CN" sz="2400" b="1" dirty="0">
                <a:solidFill>
                  <a:srgbClr val="FF3300"/>
                </a:solidFill>
                <a:latin typeface="Times New Roman" charset="0"/>
              </a:rPr>
              <a:t>JNC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  OPR              CF=0</a:t>
            </a:r>
          </a:p>
          <a:p>
            <a:pPr eaLnBrk="0" hangingPunct="0"/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                    (</a:t>
            </a:r>
            <a:r>
              <a:rPr kumimoji="1" lang="en-US" altLang="zh-CN" sz="2400" b="1" dirty="0">
                <a:solidFill>
                  <a:srgbClr val="FF3300"/>
                </a:solidFill>
                <a:latin typeface="Times New Roman" charset="0"/>
              </a:rPr>
              <a:t>JNB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charset="0"/>
              </a:rPr>
              <a:t>、</a:t>
            </a:r>
            <a:r>
              <a:rPr kumimoji="1" lang="en-US" altLang="zh-CN" sz="2400" b="1" dirty="0">
                <a:solidFill>
                  <a:srgbClr val="FF3300"/>
                </a:solidFill>
                <a:latin typeface="Times New Roman" charset="0"/>
              </a:rPr>
              <a:t>JAE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)</a:t>
            </a:r>
            <a:endParaRPr kumimoji="1" lang="en-US" altLang="zh-CN" sz="2400" dirty="0">
              <a:latin typeface="Times New Roman" charset="0"/>
            </a:endParaRPr>
          </a:p>
        </p:txBody>
      </p:sp>
      <p:sp>
        <p:nvSpPr>
          <p:cNvPr id="9221" name="AutoShape 5"/>
          <p:cNvSpPr>
            <a:spLocks/>
          </p:cNvSpPr>
          <p:nvPr/>
        </p:nvSpPr>
        <p:spPr bwMode="auto">
          <a:xfrm>
            <a:off x="2286000" y="2286000"/>
            <a:ext cx="76200" cy="533400"/>
          </a:xfrm>
          <a:prstGeom prst="leftBrace">
            <a:avLst>
              <a:gd name="adj1" fmla="val 5833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2" name="AutoShape 6"/>
          <p:cNvSpPr>
            <a:spLocks/>
          </p:cNvSpPr>
          <p:nvPr/>
        </p:nvSpPr>
        <p:spPr bwMode="auto">
          <a:xfrm>
            <a:off x="2286000" y="3048000"/>
            <a:ext cx="76200" cy="533400"/>
          </a:xfrm>
          <a:prstGeom prst="leftBrace">
            <a:avLst>
              <a:gd name="adj1" fmla="val 5833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3" name="AutoShape 7"/>
          <p:cNvSpPr>
            <a:spLocks/>
          </p:cNvSpPr>
          <p:nvPr/>
        </p:nvSpPr>
        <p:spPr bwMode="auto">
          <a:xfrm>
            <a:off x="2286000" y="3733800"/>
            <a:ext cx="76200" cy="533400"/>
          </a:xfrm>
          <a:prstGeom prst="leftBrace">
            <a:avLst>
              <a:gd name="adj1" fmla="val 5833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4" name="AutoShape 8"/>
          <p:cNvSpPr>
            <a:spLocks/>
          </p:cNvSpPr>
          <p:nvPr/>
        </p:nvSpPr>
        <p:spPr bwMode="auto">
          <a:xfrm>
            <a:off x="2286000" y="4495800"/>
            <a:ext cx="76200" cy="533400"/>
          </a:xfrm>
          <a:prstGeom prst="leftBrace">
            <a:avLst>
              <a:gd name="adj1" fmla="val 5833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6BC19DA-A77D-444F-86C0-8B3DC482D3DA}" type="slidenum">
              <a:rPr lang="en-US" altLang="zh-CN" smtClean="0"/>
              <a:pPr eaLnBrk="1" hangingPunct="1"/>
              <a:t>6</a:t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762000" y="609600"/>
            <a:ext cx="7772400" cy="446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/>
            <a:r>
              <a:rPr kumimoji="1" lang="zh-CN" altLang="en-US" sz="2400" b="1" dirty="0">
                <a:solidFill>
                  <a:srgbClr val="7030A0"/>
                </a:solidFill>
                <a:latin typeface="Times New Roman" charset="0"/>
              </a:rPr>
              <a:t>比较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charset="0"/>
              </a:rPr>
              <a:t>两个</a:t>
            </a:r>
            <a:r>
              <a:rPr kumimoji="1" lang="zh-CN" altLang="en-US" sz="2400" b="1" dirty="0">
                <a:solidFill>
                  <a:srgbClr val="C00000"/>
                </a:solidFill>
                <a:latin typeface="Times New Roman" charset="0"/>
              </a:rPr>
              <a:t>无符号数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charset="0"/>
              </a:rPr>
              <a:t>，并根据比较结果转移：</a:t>
            </a:r>
            <a:r>
              <a:rPr kumimoji="1" lang="zh-CN" altLang="en-US" sz="2800" b="1" dirty="0">
                <a:solidFill>
                  <a:srgbClr val="FF3300"/>
                </a:solidFill>
                <a:latin typeface="Times New Roman" charset="0"/>
              </a:rPr>
              <a:t>*</a:t>
            </a:r>
            <a:endParaRPr kumimoji="1" lang="zh-CN" altLang="en-US" sz="2400" dirty="0">
              <a:latin typeface="Times New Roman" charset="0"/>
            </a:endParaRPr>
          </a:p>
          <a:p>
            <a:pPr algn="just"/>
            <a:endParaRPr kumimoji="1" lang="zh-CN" altLang="en-US" sz="2400" dirty="0">
              <a:latin typeface="Times New Roman" charset="0"/>
            </a:endParaRPr>
          </a:p>
          <a:p>
            <a:pPr algn="just"/>
            <a:r>
              <a:rPr kumimoji="1" lang="zh-CN" altLang="en-US" sz="2400" dirty="0">
                <a:latin typeface="Times New Roman" charset="0"/>
              </a:rPr>
              <a:t>                       </a:t>
            </a:r>
            <a:r>
              <a:rPr kumimoji="1" lang="zh-CN" altLang="en-US" sz="2400" b="1" dirty="0">
                <a:latin typeface="Times New Roman" charset="0"/>
              </a:rPr>
              <a:t>格式                         测试条件</a:t>
            </a:r>
          </a:p>
          <a:p>
            <a:pPr algn="just"/>
            <a:endParaRPr kumimoji="1" lang="zh-CN" altLang="en-US" sz="2400" b="1" dirty="0">
              <a:latin typeface="Times New Roman" charset="0"/>
            </a:endParaRPr>
          </a:p>
          <a:p>
            <a:pPr algn="just"/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&lt;              JB(JNAE,JC)  OPR           CF=1</a:t>
            </a:r>
          </a:p>
          <a:p>
            <a:pPr algn="just"/>
            <a:r>
              <a:rPr kumimoji="1" lang="en-US" altLang="zh-CN" sz="2400" b="1" dirty="0">
                <a:solidFill>
                  <a:srgbClr val="0000FF"/>
                </a:solidFill>
                <a:latin typeface="宋体" pitchFamily="2" charset="-122"/>
              </a:rPr>
              <a:t>≥     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JNB(JAE,JNC)  OPR        CF=0</a:t>
            </a:r>
          </a:p>
          <a:p>
            <a:pPr algn="just"/>
            <a:r>
              <a:rPr kumimoji="1" lang="en-US" altLang="zh-CN" sz="2400" b="1" dirty="0">
                <a:solidFill>
                  <a:srgbClr val="0000FF"/>
                </a:solidFill>
                <a:latin typeface="宋体" pitchFamily="2" charset="-122"/>
              </a:rPr>
              <a:t>≤     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JBE(JNA)  OPR                CF</a:t>
            </a:r>
            <a:r>
              <a:rPr kumimoji="1" lang="en-US" altLang="zh-CN" sz="2400" b="1" dirty="0">
                <a:solidFill>
                  <a:srgbClr val="0000FF"/>
                </a:solidFill>
                <a:latin typeface="宋体" pitchFamily="2" charset="-122"/>
              </a:rPr>
              <a:t>∨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ZF=1</a:t>
            </a:r>
          </a:p>
          <a:p>
            <a:pPr algn="just"/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&gt;             JNBE(JA)  OPR                 CF</a:t>
            </a:r>
            <a:r>
              <a:rPr kumimoji="1" lang="en-US" altLang="zh-CN" sz="2400" b="1" dirty="0">
                <a:solidFill>
                  <a:srgbClr val="0000FF"/>
                </a:solidFill>
                <a:latin typeface="宋体" pitchFamily="2" charset="-122"/>
              </a:rPr>
              <a:t>∨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ZF=0</a:t>
            </a:r>
          </a:p>
          <a:p>
            <a:pPr algn="just"/>
            <a:endParaRPr kumimoji="1" lang="en-US" altLang="zh-CN" sz="2400" b="1" dirty="0">
              <a:latin typeface="Times New Roman" charset="0"/>
            </a:endParaRPr>
          </a:p>
          <a:p>
            <a:pPr algn="just"/>
            <a:r>
              <a:rPr kumimoji="1" lang="en-US" altLang="zh-CN" sz="2800" b="1" dirty="0">
                <a:solidFill>
                  <a:srgbClr val="FF3300"/>
                </a:solidFill>
                <a:latin typeface="Times New Roman" charset="0"/>
              </a:rPr>
              <a:t>*</a:t>
            </a:r>
            <a:r>
              <a:rPr kumimoji="1" lang="en-US" altLang="zh-CN" sz="2400" dirty="0">
                <a:latin typeface="Times New Roman" charset="0"/>
              </a:rPr>
              <a:t>  </a:t>
            </a:r>
            <a:r>
              <a:rPr kumimoji="1" lang="zh-CN" altLang="en-US" sz="2400" b="1" dirty="0">
                <a:latin typeface="Times New Roman" charset="0"/>
                <a:ea typeface="楷体_GB2312" pitchFamily="49" charset="-122"/>
              </a:rPr>
              <a:t>适用于地址或双精度数低位字的比较</a:t>
            </a:r>
            <a:endParaRPr kumimoji="1" lang="zh-CN" altLang="en-US" sz="2400" b="1" dirty="0">
              <a:latin typeface="Times New Roman" charset="0"/>
            </a:endParaRPr>
          </a:p>
          <a:p>
            <a:pPr algn="just">
              <a:spcBef>
                <a:spcPct val="50000"/>
              </a:spcBef>
            </a:pPr>
            <a:endParaRPr kumimoji="1" lang="en-US" altLang="zh-CN" sz="2400" b="1" i="1" dirty="0">
              <a:latin typeface="Times New Roman" charset="0"/>
              <a:ea typeface="楷体_GB2312" pitchFamily="49" charset="-122"/>
            </a:endParaRPr>
          </a:p>
        </p:txBody>
      </p:sp>
      <p:sp>
        <p:nvSpPr>
          <p:cNvPr id="10243" name="TextBox 4"/>
          <p:cNvSpPr txBox="1">
            <a:spLocks noChangeArrowheads="1"/>
          </p:cNvSpPr>
          <p:nvPr/>
        </p:nvSpPr>
        <p:spPr bwMode="auto">
          <a:xfrm>
            <a:off x="1928813" y="4857750"/>
            <a:ext cx="50720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7030A0"/>
                </a:solidFill>
              </a:rPr>
              <a:t>B</a:t>
            </a:r>
            <a:r>
              <a:rPr lang="zh-CN" altLang="en-US" sz="2400" b="1">
                <a:solidFill>
                  <a:srgbClr val="7030A0"/>
                </a:solidFill>
              </a:rPr>
              <a:t>：</a:t>
            </a:r>
            <a:r>
              <a:rPr lang="en-US" altLang="zh-CN" sz="2400" b="1">
                <a:solidFill>
                  <a:srgbClr val="7030A0"/>
                </a:solidFill>
              </a:rPr>
              <a:t>below       A</a:t>
            </a:r>
            <a:r>
              <a:rPr lang="zh-CN" altLang="en-US" sz="2400" b="1">
                <a:solidFill>
                  <a:srgbClr val="7030A0"/>
                </a:solidFill>
              </a:rPr>
              <a:t>：</a:t>
            </a:r>
            <a:r>
              <a:rPr lang="en-US" altLang="zh-CN" sz="2400" b="1">
                <a:solidFill>
                  <a:srgbClr val="7030A0"/>
                </a:solidFill>
              </a:rPr>
              <a:t>above</a:t>
            </a:r>
            <a:endParaRPr lang="zh-CN" altLang="en-US" sz="2400" b="1">
              <a:solidFill>
                <a:srgbClr val="7030A0"/>
              </a:solidFill>
            </a:endParaRPr>
          </a:p>
        </p:txBody>
      </p:sp>
      <p:sp>
        <p:nvSpPr>
          <p:cNvPr id="1024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C37F494-5CA8-425D-B3F7-627ACE7FE097}" type="slidenum">
              <a:rPr lang="en-US" altLang="zh-CN" smtClean="0"/>
              <a:pPr eaLnBrk="1" hangingPunct="1"/>
              <a:t>7</a:t>
            </a:fld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609600" y="260350"/>
            <a:ext cx="7772400" cy="6494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/>
            <a:r>
              <a:rPr kumimoji="1" lang="zh-CN" altLang="en-US" sz="2400" b="1" dirty="0">
                <a:solidFill>
                  <a:srgbClr val="7030A0"/>
                </a:solidFill>
                <a:latin typeface="Times New Roman" charset="0"/>
              </a:rPr>
              <a:t>比较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charset="0"/>
              </a:rPr>
              <a:t>两个</a:t>
            </a:r>
            <a:r>
              <a:rPr kumimoji="1" lang="zh-CN" altLang="en-US" sz="2400" b="1" dirty="0">
                <a:solidFill>
                  <a:srgbClr val="C00000"/>
                </a:solidFill>
                <a:latin typeface="Times New Roman" charset="0"/>
              </a:rPr>
              <a:t>带符号数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charset="0"/>
              </a:rPr>
              <a:t>，并根据比较结果转移：</a:t>
            </a:r>
            <a:r>
              <a:rPr kumimoji="1" lang="zh-CN" altLang="en-US" sz="2800" b="1" dirty="0">
                <a:solidFill>
                  <a:srgbClr val="FF3300"/>
                </a:solidFill>
                <a:latin typeface="Times New Roman" charset="0"/>
              </a:rPr>
              <a:t>*</a:t>
            </a:r>
            <a:endParaRPr kumimoji="1" lang="zh-CN" altLang="en-US" sz="2400" dirty="0">
              <a:latin typeface="Times New Roman" charset="0"/>
            </a:endParaRPr>
          </a:p>
          <a:p>
            <a:pPr algn="just"/>
            <a:endParaRPr kumimoji="1" lang="zh-CN" altLang="en-US" sz="2400" dirty="0">
              <a:latin typeface="Times New Roman" charset="0"/>
            </a:endParaRPr>
          </a:p>
          <a:p>
            <a:pPr algn="just"/>
            <a:r>
              <a:rPr kumimoji="1" lang="zh-CN" altLang="en-US" sz="2400" dirty="0">
                <a:latin typeface="Times New Roman" charset="0"/>
              </a:rPr>
              <a:t>                         </a:t>
            </a:r>
            <a:r>
              <a:rPr kumimoji="1" lang="zh-CN" altLang="en-US" sz="2400" b="1" dirty="0">
                <a:latin typeface="Times New Roman" charset="0"/>
              </a:rPr>
              <a:t>格式                    测试条件</a:t>
            </a:r>
          </a:p>
          <a:p>
            <a:pPr algn="just"/>
            <a:endParaRPr kumimoji="1" lang="zh-CN" altLang="en-US" sz="2400" b="1" dirty="0">
              <a:latin typeface="Times New Roman" charset="0"/>
            </a:endParaRPr>
          </a:p>
          <a:p>
            <a:pPr algn="just"/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&lt;              JL(JNGE)  OPR           SF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  <a:sym typeface="Symbol" pitchFamily="18" charset="2"/>
              </a:rPr>
              <a:t>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OF=1</a:t>
            </a:r>
          </a:p>
          <a:p>
            <a:pPr algn="just"/>
            <a:r>
              <a:rPr kumimoji="1" lang="en-US" altLang="zh-CN" sz="2400" b="1" dirty="0">
                <a:solidFill>
                  <a:srgbClr val="0000FF"/>
                </a:solidFill>
                <a:latin typeface="宋体" pitchFamily="2" charset="-122"/>
              </a:rPr>
              <a:t>≥     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JNL(JGE)  OPR           SF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  <a:sym typeface="Symbol" pitchFamily="18" charset="2"/>
              </a:rPr>
              <a:t>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OF=0</a:t>
            </a:r>
          </a:p>
          <a:p>
            <a:pPr algn="just"/>
            <a:r>
              <a:rPr kumimoji="1" lang="en-US" altLang="zh-CN" sz="2400" b="1" dirty="0">
                <a:solidFill>
                  <a:srgbClr val="0000FF"/>
                </a:solidFill>
                <a:latin typeface="宋体" pitchFamily="2" charset="-122"/>
              </a:rPr>
              <a:t>≤     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JLE(JNG)  OPR           (SF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  <a:sym typeface="Symbol" pitchFamily="18" charset="2"/>
              </a:rPr>
              <a:t>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OF)</a:t>
            </a:r>
            <a:r>
              <a:rPr kumimoji="1" lang="en-US" altLang="zh-CN" sz="2400" b="1" dirty="0">
                <a:solidFill>
                  <a:srgbClr val="0000FF"/>
                </a:solidFill>
                <a:latin typeface="宋体" pitchFamily="2" charset="-122"/>
              </a:rPr>
              <a:t>∨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ZF=1</a:t>
            </a:r>
          </a:p>
          <a:p>
            <a:pPr algn="just"/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&gt;              JNLE(JG)  OPR           (SF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  <a:sym typeface="Symbol" pitchFamily="18" charset="2"/>
              </a:rPr>
              <a:t>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OF)</a:t>
            </a:r>
            <a:r>
              <a:rPr kumimoji="1" lang="en-US" altLang="zh-CN" sz="2400" b="1" dirty="0">
                <a:solidFill>
                  <a:srgbClr val="0000FF"/>
                </a:solidFill>
                <a:latin typeface="宋体" pitchFamily="2" charset="-122"/>
              </a:rPr>
              <a:t>∨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ZF=0</a:t>
            </a:r>
          </a:p>
          <a:p>
            <a:pPr algn="just"/>
            <a:endParaRPr kumimoji="1" lang="en-US" altLang="zh-CN" sz="2400" b="1" dirty="0">
              <a:solidFill>
                <a:srgbClr val="0000FF"/>
              </a:solidFill>
              <a:latin typeface="Times New Roman" charset="0"/>
            </a:endParaRPr>
          </a:p>
          <a:p>
            <a:pPr algn="just"/>
            <a:r>
              <a:rPr kumimoji="1" lang="en-US" altLang="zh-CN" sz="2800" b="1" dirty="0">
                <a:solidFill>
                  <a:srgbClr val="FF3300"/>
                </a:solidFill>
                <a:latin typeface="Times New Roman" charset="0"/>
              </a:rPr>
              <a:t>*</a:t>
            </a:r>
            <a:r>
              <a:rPr kumimoji="1" lang="en-US" altLang="zh-CN" sz="2400" dirty="0">
                <a:latin typeface="Times New Roman" charset="0"/>
              </a:rPr>
              <a:t>  </a:t>
            </a:r>
            <a:r>
              <a:rPr kumimoji="1" lang="zh-CN" altLang="en-US" sz="2400" b="1" dirty="0">
                <a:latin typeface="Times New Roman" charset="0"/>
                <a:ea typeface="楷体_GB2312" pitchFamily="49" charset="-122"/>
              </a:rPr>
              <a:t>适用于带符号数的比较</a:t>
            </a:r>
          </a:p>
          <a:p>
            <a:pPr algn="just"/>
            <a:endParaRPr kumimoji="1" lang="zh-CN" altLang="en-US" sz="2400" dirty="0">
              <a:latin typeface="Times New Roman" charset="0"/>
              <a:ea typeface="楷体_GB2312" pitchFamily="49" charset="-122"/>
            </a:endParaRPr>
          </a:p>
          <a:p>
            <a:pPr algn="just"/>
            <a:r>
              <a:rPr kumimoji="1" lang="zh-CN" altLang="en-US" sz="2400" b="1" dirty="0">
                <a:solidFill>
                  <a:srgbClr val="0000FF"/>
                </a:solidFill>
                <a:latin typeface="Times New Roman" charset="0"/>
              </a:rPr>
              <a:t>测试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CX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charset="0"/>
              </a:rPr>
              <a:t>的值为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0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charset="0"/>
              </a:rPr>
              <a:t>则转移：</a:t>
            </a:r>
            <a:endParaRPr kumimoji="1" lang="zh-CN" altLang="en-US" sz="2400" dirty="0">
              <a:latin typeface="Times New Roman" charset="0"/>
            </a:endParaRPr>
          </a:p>
          <a:p>
            <a:pPr algn="just"/>
            <a:r>
              <a:rPr kumimoji="1" lang="zh-CN" altLang="en-US" sz="2400" dirty="0">
                <a:latin typeface="Times New Roman" charset="0"/>
              </a:rPr>
              <a:t> </a:t>
            </a:r>
          </a:p>
          <a:p>
            <a:pPr algn="just"/>
            <a:r>
              <a:rPr kumimoji="1" lang="zh-CN" altLang="en-US" sz="2400" dirty="0">
                <a:latin typeface="Times New Roman" charset="0"/>
              </a:rPr>
              <a:t>                         </a:t>
            </a:r>
            <a:r>
              <a:rPr kumimoji="1" lang="zh-CN" altLang="en-US" sz="2400" b="1" dirty="0">
                <a:latin typeface="Times New Roman" charset="0"/>
              </a:rPr>
              <a:t>格式                    测试条件</a:t>
            </a:r>
          </a:p>
          <a:p>
            <a:pPr algn="just"/>
            <a:r>
              <a:rPr kumimoji="1" lang="zh-CN" altLang="en-US" sz="2400" b="1" dirty="0">
                <a:latin typeface="Times New Roman" charset="0"/>
              </a:rPr>
              <a:t>         </a:t>
            </a:r>
          </a:p>
          <a:p>
            <a:pPr algn="just"/>
            <a:r>
              <a:rPr kumimoji="1" lang="zh-CN" altLang="en-US" sz="2400" b="1" dirty="0">
                <a:latin typeface="Times New Roman" charset="0"/>
              </a:rPr>
              <a:t>                   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JCXZ  OPR               (CX)=0</a:t>
            </a:r>
          </a:p>
          <a:p>
            <a:pPr algn="just"/>
            <a:r>
              <a:rPr kumimoji="1" lang="en-US" altLang="zh-CN" sz="2400" b="1" dirty="0">
                <a:solidFill>
                  <a:srgbClr val="0000FF"/>
                </a:solidFill>
                <a:latin typeface="Times New Roman" charset="0"/>
              </a:rPr>
              <a:t>                    </a:t>
            </a:r>
            <a:r>
              <a:rPr kumimoji="1" lang="en-US" altLang="zh-CN" sz="2400" b="1" dirty="0">
                <a:solidFill>
                  <a:srgbClr val="00B0F0"/>
                </a:solidFill>
                <a:latin typeface="Times New Roman" charset="0"/>
              </a:rPr>
              <a:t>JECXZ  OPR            (ECX)=0     </a:t>
            </a:r>
            <a:r>
              <a:rPr kumimoji="1" lang="en-US" altLang="zh-CN" sz="2000" b="1" dirty="0">
                <a:solidFill>
                  <a:srgbClr val="00B0F0"/>
                </a:solidFill>
                <a:latin typeface="Times New Roman" charset="0"/>
              </a:rPr>
              <a:t>/386</a:t>
            </a:r>
            <a:r>
              <a:rPr kumimoji="1" lang="zh-CN" altLang="en-US" sz="2000" b="1" dirty="0">
                <a:solidFill>
                  <a:srgbClr val="00B0F0"/>
                </a:solidFill>
                <a:latin typeface="Times New Roman" charset="0"/>
              </a:rPr>
              <a:t>及以后机型</a:t>
            </a:r>
          </a:p>
        </p:txBody>
      </p:sp>
      <p:sp>
        <p:nvSpPr>
          <p:cNvPr id="11267" name="TextBox 4"/>
          <p:cNvSpPr txBox="1">
            <a:spLocks noChangeArrowheads="1"/>
          </p:cNvSpPr>
          <p:nvPr/>
        </p:nvSpPr>
        <p:spPr bwMode="auto">
          <a:xfrm>
            <a:off x="4429125" y="3571875"/>
            <a:ext cx="45005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7030A0"/>
                </a:solidFill>
              </a:rPr>
              <a:t>L</a:t>
            </a:r>
            <a:r>
              <a:rPr lang="zh-CN" altLang="en-US" sz="2400" b="1">
                <a:solidFill>
                  <a:srgbClr val="7030A0"/>
                </a:solidFill>
              </a:rPr>
              <a:t>：</a:t>
            </a:r>
            <a:r>
              <a:rPr lang="en-US" altLang="zh-CN" sz="2400" b="1">
                <a:solidFill>
                  <a:srgbClr val="7030A0"/>
                </a:solidFill>
              </a:rPr>
              <a:t>less       G</a:t>
            </a:r>
            <a:r>
              <a:rPr lang="zh-CN" altLang="en-US" sz="2400" b="1">
                <a:solidFill>
                  <a:srgbClr val="7030A0"/>
                </a:solidFill>
              </a:rPr>
              <a:t>：</a:t>
            </a:r>
            <a:r>
              <a:rPr lang="en-US" altLang="zh-CN" sz="2400" b="1">
                <a:solidFill>
                  <a:srgbClr val="7030A0"/>
                </a:solidFill>
              </a:rPr>
              <a:t>great</a:t>
            </a:r>
            <a:endParaRPr lang="zh-CN" altLang="en-US" sz="2400" b="1">
              <a:solidFill>
                <a:srgbClr val="7030A0"/>
              </a:solidFill>
            </a:endParaRPr>
          </a:p>
        </p:txBody>
      </p:sp>
      <p:sp>
        <p:nvSpPr>
          <p:cNvPr id="1126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774540E-6114-41CD-A3B6-2B0DF4467869}" type="slidenum">
              <a:rPr lang="en-US" altLang="zh-CN" smtClean="0"/>
              <a:pPr eaLnBrk="1" hangingPunct="1"/>
              <a:t>8</a:t>
            </a:fld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88913"/>
            <a:ext cx="8134350" cy="63357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1"/>
              <a:t>条件设置指令 </a:t>
            </a:r>
            <a:r>
              <a:rPr lang="en-US" altLang="zh-CN" b="1">
                <a:solidFill>
                  <a:schemeClr val="hlink"/>
                </a:solidFill>
              </a:rPr>
              <a:t>386</a:t>
            </a:r>
            <a:r>
              <a:rPr lang="zh-CN" altLang="en-US" b="1">
                <a:solidFill>
                  <a:schemeClr val="hlink"/>
                </a:solidFill>
              </a:rPr>
              <a:t>以后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/>
              <a:t>通用格式：  </a:t>
            </a:r>
            <a:r>
              <a:rPr lang="en-US" altLang="zh-CN" b="1"/>
              <a:t>SETcc	DST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/>
              <a:t>执行的操作：</a:t>
            </a:r>
            <a:r>
              <a:rPr lang="en-US" altLang="zh-CN" b="1"/>
              <a:t>DST</a:t>
            </a:r>
            <a:r>
              <a:rPr lang="zh-CN" altLang="en-US" b="1"/>
              <a:t>可使用寄存器或任何一种存储器寻址方式，但是只能指定一个字节单元。指令根据所指定的条件码情况，如满足条件则把目的字节置为</a:t>
            </a:r>
            <a:r>
              <a:rPr lang="en-US" altLang="zh-CN" b="1"/>
              <a:t>1;</a:t>
            </a:r>
            <a:r>
              <a:rPr lang="zh-CN" altLang="en-US" b="1"/>
              <a:t>如不满足条件，则把目的字节置为</a:t>
            </a:r>
            <a:r>
              <a:rPr lang="en-US" altLang="zh-CN" b="1"/>
              <a:t>0</a:t>
            </a:r>
            <a:r>
              <a:rPr lang="zh-CN" altLang="en-US" b="1"/>
              <a:t>。指令本身不影响标志位。条件设置指令可分为三组：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/>
              <a:t>（</a:t>
            </a:r>
            <a:r>
              <a:rPr lang="en-US" altLang="zh-CN" b="1"/>
              <a:t>1</a:t>
            </a:r>
            <a:r>
              <a:rPr lang="zh-CN" altLang="en-US" b="1"/>
              <a:t>）根据单个条件标志的值把目的字节置</a:t>
            </a:r>
            <a:r>
              <a:rPr lang="en-US" altLang="zh-CN" b="1"/>
              <a:t>1</a:t>
            </a:r>
            <a:r>
              <a:rPr lang="zh-CN" altLang="en-US" b="1"/>
              <a:t>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/>
              <a:t>（</a:t>
            </a:r>
            <a:r>
              <a:rPr lang="en-US" altLang="zh-CN" b="1"/>
              <a:t>2</a:t>
            </a:r>
            <a:r>
              <a:rPr lang="zh-CN" altLang="en-US" b="1"/>
              <a:t>）比较两个无符号数，并根据比较的结果把目的字节置</a:t>
            </a:r>
            <a:r>
              <a:rPr lang="en-US" altLang="zh-CN" b="1"/>
              <a:t>1</a:t>
            </a:r>
            <a:r>
              <a:rPr lang="zh-CN" altLang="en-US" b="1"/>
              <a:t>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/>
              <a:t>（</a:t>
            </a:r>
            <a:r>
              <a:rPr lang="en-US" altLang="zh-CN" b="1"/>
              <a:t>3</a:t>
            </a:r>
            <a:r>
              <a:rPr lang="zh-CN" altLang="en-US" b="1"/>
              <a:t>）比较两个带符号数，并根据比较的结果把目的字节置</a:t>
            </a:r>
            <a:r>
              <a:rPr lang="en-US" altLang="zh-CN" b="1"/>
              <a:t>1</a:t>
            </a:r>
            <a:r>
              <a:rPr lang="zh-CN" altLang="en-US" b="1"/>
              <a:t>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/>
              <a:t>该类指令的详细解释参见</a:t>
            </a:r>
            <a:r>
              <a:rPr lang="en-US" altLang="zh-CN" b="1"/>
              <a:t>P94-95</a:t>
            </a:r>
            <a:r>
              <a:rPr lang="zh-CN" altLang="en-US" b="1"/>
              <a:t>。</a:t>
            </a:r>
          </a:p>
        </p:txBody>
      </p:sp>
      <p:sp>
        <p:nvSpPr>
          <p:cNvPr id="1229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E885E2D-18C8-4A17-942F-36599E58C421}" type="slidenum">
              <a:rPr lang="en-US" altLang="zh-CN" smtClean="0"/>
              <a:pPr eaLnBrk="1" hangingPunct="1"/>
              <a:t>9</a:t>
            </a:fld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1463</TotalTime>
  <Words>2215</Words>
  <Application>Microsoft Office PowerPoint</Application>
  <PresentationFormat>全屏显示(4:3)</PresentationFormat>
  <Paragraphs>388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黑体</vt:lpstr>
      <vt:lpstr>楷体_GB2312</vt:lpstr>
      <vt:lpstr>宋体</vt:lpstr>
      <vt:lpstr>Arial</vt:lpstr>
      <vt:lpstr>Times New Roman</vt:lpstr>
      <vt:lpstr>Wingdings</vt:lpstr>
      <vt:lpstr>Network</vt:lpstr>
      <vt:lpstr>汇编语言程序设计</vt:lpstr>
      <vt:lpstr>3.3  80x86的指令系统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曾经见过……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</vt:lpstr>
    </vt:vector>
  </TitlesOfParts>
  <Company>XMU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汇编语言</dc:title>
  <dc:creator>fofo</dc:creator>
  <cp:lastModifiedBy>颖 鞠</cp:lastModifiedBy>
  <cp:revision>92</cp:revision>
  <dcterms:created xsi:type="dcterms:W3CDTF">2006-10-24T11:44:30Z</dcterms:created>
  <dcterms:modified xsi:type="dcterms:W3CDTF">2024-09-29T09:50:34Z</dcterms:modified>
</cp:coreProperties>
</file>