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408" r:id="rId2"/>
    <p:sldId id="382" r:id="rId3"/>
    <p:sldId id="402" r:id="rId4"/>
    <p:sldId id="386" r:id="rId5"/>
    <p:sldId id="393" r:id="rId6"/>
    <p:sldId id="414" r:id="rId7"/>
    <p:sldId id="403" r:id="rId8"/>
    <p:sldId id="404" r:id="rId9"/>
    <p:sldId id="411" r:id="rId10"/>
    <p:sldId id="412" r:id="rId11"/>
    <p:sldId id="410" r:id="rId12"/>
    <p:sldId id="409" r:id="rId13"/>
    <p:sldId id="383" r:id="rId14"/>
    <p:sldId id="384" r:id="rId15"/>
    <p:sldId id="413" r:id="rId16"/>
    <p:sldId id="385" r:id="rId17"/>
    <p:sldId id="394" r:id="rId18"/>
    <p:sldId id="395" r:id="rId19"/>
    <p:sldId id="387" r:id="rId20"/>
    <p:sldId id="396" r:id="rId21"/>
    <p:sldId id="397" r:id="rId22"/>
    <p:sldId id="398" r:id="rId23"/>
    <p:sldId id="399" r:id="rId24"/>
    <p:sldId id="400" r:id="rId25"/>
    <p:sldId id="401" r:id="rId26"/>
    <p:sldId id="406" r:id="rId27"/>
    <p:sldId id="407" r:id="rId28"/>
    <p:sldId id="391" r:id="rId29"/>
  </p:sldIdLst>
  <p:sldSz cx="9144000" cy="6858000" type="screen4x3"/>
  <p:notesSz cx="6659563" cy="98694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66"/>
    <a:srgbClr val="FF9900"/>
    <a:srgbClr val="FF3300"/>
    <a:srgbClr val="0000FF"/>
    <a:srgbClr val="339933"/>
    <a:srgbClr val="FFCC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11" autoAdjust="0"/>
  </p:normalViewPr>
  <p:slideViewPr>
    <p:cSldViewPr>
      <p:cViewPr varScale="1">
        <p:scale>
          <a:sx n="80" d="100"/>
          <a:sy n="80" d="100"/>
        </p:scale>
        <p:origin x="1428" y="96"/>
      </p:cViewPr>
      <p:guideLst>
        <p:guide orient="horz" pos="2880"/>
        <p:guide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72" y="-96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4D86253E-BD08-4A2B-BF12-21CC93DE2D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548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E1CF8F5E-1337-4F8F-9F2C-D54C80A11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89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D9F86C-E699-4873-A883-6BBDFAEE0110}" type="slidenum">
              <a:rPr lang="en-US" altLang="zh-CN" smtClean="0">
                <a:latin typeface="Times New Roman" charset="0"/>
              </a:rPr>
              <a:pPr eaLnBrk="1" hangingPunct="1"/>
              <a:t>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8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641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59670-A136-4DF3-B319-0A1139737F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38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6FC7F-5433-4E59-891B-32A01A8F0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67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B18D6-86BE-4312-A9C6-1299D9E12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14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ACEF-8619-4661-B80E-8CFD566DF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98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A2EB4-F489-42FB-9D94-3CAB260E04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9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82922-AA55-46DC-9265-26C6638F8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51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1F253-01CB-4466-A0F1-4494381B3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4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6893-A555-4332-A617-62367C1E7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2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5FE9A-7C44-47F3-87BC-A3C804B37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01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9E3B2-2E16-4046-8B07-06C91F8C6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73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9E89-38CB-4F8E-AF1C-D4708819E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8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BBB5188-7C2F-4DE6-BB73-7E8CFD30B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ECD312-C07E-43D7-91BF-6F0456B243A8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  <p:sp>
        <p:nvSpPr>
          <p:cNvPr id="3075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6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ECC28A3-4D80-4EE6-A575-7CDE80DA4B9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/>
              <a:t>简化段定义时汇编程序自动地把若干</a:t>
            </a:r>
            <a:r>
              <a:rPr lang="zh-CN" altLang="en-US" sz="4000" b="1"/>
              <a:t>数据段</a:t>
            </a:r>
            <a:r>
              <a:rPr lang="zh-CN" altLang="en-US" sz="4000"/>
              <a:t>组成一个段组</a:t>
            </a:r>
            <a:r>
              <a:rPr lang="en-US" altLang="zh-CN" sz="4000"/>
              <a:t>DGROUP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557338"/>
            <a:ext cx="8540750" cy="5300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</a:t>
            </a:r>
            <a:r>
              <a:rPr lang="en-US" altLang="zh-CN" sz="2400">
                <a:solidFill>
                  <a:srgbClr val="990099"/>
                </a:solidFill>
              </a:rPr>
              <a:t>.MODEL	SMALL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</a:t>
            </a:r>
            <a:r>
              <a:rPr lang="en-US" altLang="zh-CN" sz="2400">
                <a:solidFill>
                  <a:srgbClr val="990099"/>
                </a:solidFill>
              </a:rPr>
              <a:t>.STACK	100H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</a:t>
            </a:r>
            <a:r>
              <a:rPr lang="en-US" altLang="zh-CN" sz="2400">
                <a:solidFill>
                  <a:srgbClr val="990099"/>
                </a:solidFill>
              </a:rPr>
              <a:t>.CONST</a:t>
            </a:r>
            <a:r>
              <a:rPr lang="en-US" altLang="zh-CN" sz="2400"/>
              <a:t>			;define constant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</a:t>
            </a:r>
            <a:r>
              <a:rPr lang="en-US" altLang="zh-CN" sz="2400">
                <a:solidFill>
                  <a:srgbClr val="990099"/>
                </a:solidFill>
              </a:rPr>
              <a:t>.DATA	</a:t>
            </a:r>
            <a:r>
              <a:rPr lang="en-US" altLang="zh-CN" sz="2400"/>
              <a:t>			;define data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</a:t>
            </a:r>
            <a:r>
              <a:rPr lang="en-US" altLang="zh-CN" sz="2400">
                <a:solidFill>
                  <a:srgbClr val="990099"/>
                </a:solidFill>
              </a:rPr>
              <a:t>.CODE</a:t>
            </a:r>
            <a:r>
              <a:rPr lang="en-US" altLang="zh-CN" sz="2400"/>
              <a:t>			;define code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START: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MOV	AX , </a:t>
            </a:r>
            <a:r>
              <a:rPr lang="en-US" altLang="zh-CN" sz="2400">
                <a:solidFill>
                  <a:srgbClr val="336600"/>
                </a:solidFill>
              </a:rPr>
              <a:t>DGROUP</a:t>
            </a:r>
            <a:r>
              <a:rPr lang="en-US" altLang="zh-CN" sz="2400"/>
              <a:t>	;data segment addr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MOV	DS , AX		;	into DS register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MOV	AX , 4C00H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INT	21H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		END 	START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0" y="1484313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例</a:t>
            </a:r>
            <a:r>
              <a:rPr lang="en-US" altLang="zh-CN" sz="2400"/>
              <a:t>4.3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447948-6571-4256-B04E-6B1A4E62F32B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/>
              <a:t>3. </a:t>
            </a:r>
            <a:r>
              <a:rPr lang="zh-CN" altLang="en-US" sz="3600" b="1"/>
              <a:t>段组定义伪指令，允许自行指定组段</a:t>
            </a:r>
            <a:r>
              <a:rPr lang="en-US" altLang="zh-CN" sz="2800" b="1"/>
              <a:t>grpname         GROUP  segname [, segname ……]</a:t>
            </a:r>
            <a:endParaRPr lang="en-US" altLang="zh-CN" sz="2800" b="1" u="sng">
              <a:solidFill>
                <a:srgbClr val="990099"/>
              </a:solidFill>
            </a:endParaRPr>
          </a:p>
        </p:txBody>
      </p:sp>
      <p:sp>
        <p:nvSpPr>
          <p:cNvPr id="133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42988" y="1557338"/>
            <a:ext cx="7799387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DSEG1	SEGMENT	WORD	PUBLIC	‘DATA’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DSEG1	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DSEG2	SEGMENT	WORD	PUBLIC	‘DATA’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DSEG2	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7030A0"/>
                </a:solidFill>
              </a:rPr>
              <a:t>DATAGROUP	GROUP	DSEG1 , DSEG2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CSEG	SEGMENT	PARA	PUBLIC	‘CODE’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		ASSUME	CS:CSEG , DS:DATAGROUP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START:	MOV	AX , </a:t>
            </a:r>
            <a:r>
              <a:rPr lang="en-US" altLang="zh-CN" sz="2000" b="1">
                <a:solidFill>
                  <a:srgbClr val="7030A0"/>
                </a:solidFill>
              </a:rPr>
              <a:t>DATAGROUP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		MOV	DS 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		MOV	AX , 4C00H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		INT	21H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CSEG	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		END	START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388" y="148431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例</a:t>
            </a:r>
            <a:r>
              <a:rPr lang="en-US" altLang="zh-CN" sz="2400"/>
              <a:t>4.5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D0AE411-2F4A-4FAE-B8F1-54537ED24D1A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990099"/>
                </a:solidFill>
              </a:rPr>
              <a:t>4.2.3 </a:t>
            </a:r>
            <a:r>
              <a:rPr lang="zh-CN" altLang="en-US" b="1">
                <a:solidFill>
                  <a:srgbClr val="990099"/>
                </a:solidFill>
              </a:rPr>
              <a:t>程序开始和结束伪操作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  1.  NAME  module_name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  2.  TITLE text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990099"/>
                </a:solidFill>
              </a:rPr>
              <a:t>  3.  END [label]</a:t>
            </a:r>
            <a:r>
              <a:rPr lang="zh-CN" altLang="en-US" b="1">
                <a:solidFill>
                  <a:srgbClr val="990099"/>
                </a:solidFill>
              </a:rPr>
              <a:t>，</a:t>
            </a:r>
            <a:r>
              <a:rPr lang="en-US" altLang="zh-CN" b="1">
                <a:solidFill>
                  <a:srgbClr val="990099"/>
                </a:solidFill>
              </a:rPr>
              <a:t>label</a:t>
            </a:r>
            <a:r>
              <a:rPr lang="zh-CN" altLang="en-US" b="1">
                <a:solidFill>
                  <a:srgbClr val="990099"/>
                </a:solidFill>
              </a:rPr>
              <a:t>指示程序 开始执行的起始地址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MASM6.0</a:t>
            </a:r>
            <a:r>
              <a:rPr lang="zh-CN" altLang="en-US" b="1"/>
              <a:t>版，还有：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  </a:t>
            </a:r>
            <a:r>
              <a:rPr lang="en-US" altLang="zh-CN" b="1"/>
              <a:t>4. STARTUP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  5. EXIT [</a:t>
            </a:r>
            <a:r>
              <a:rPr lang="zh-CN" altLang="en-US" b="1"/>
              <a:t>返回值</a:t>
            </a:r>
            <a:r>
              <a:rPr lang="en-US" altLang="zh-CN" b="1"/>
              <a:t>]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8CA1A5-BB1F-480E-BE46-774B22B41CFA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7924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kumimoji="1" lang="en-US" altLang="zh-CN" sz="2400" b="1">
              <a:latin typeface="Times New Roman" charset="0"/>
              <a:ea typeface="楷体_GB2312" pitchFamily="49" charset="-122"/>
            </a:endParaRPr>
          </a:p>
          <a:p>
            <a:pPr algn="just"/>
            <a:endParaRPr kumimoji="1" lang="en-US" altLang="zh-CN" sz="2400" b="1">
              <a:latin typeface="Times New Roman" charset="0"/>
              <a:ea typeface="楷体_GB2312" pitchFamily="49" charset="-122"/>
            </a:endParaRPr>
          </a:p>
          <a:p>
            <a:pPr algn="just"/>
            <a:endParaRPr kumimoji="1" lang="en-US" altLang="zh-CN" sz="2400" b="1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格式：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[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变量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]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助记符  操作数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[ ,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操作数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, … ]  [ ;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注释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]</a:t>
            </a:r>
            <a:endParaRPr kumimoji="1" lang="en-US" altLang="zh-CN" sz="2400">
              <a:latin typeface="Times New Roman" charset="0"/>
            </a:endParaRPr>
          </a:p>
          <a:p>
            <a:pPr algn="just"/>
            <a:r>
              <a:rPr kumimoji="1" lang="en-US" altLang="zh-CN" sz="2400">
                <a:latin typeface="Times New Roman" charset="0"/>
              </a:rPr>
              <a:t>                </a:t>
            </a: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                </a:t>
            </a:r>
            <a:r>
              <a:rPr kumimoji="1" lang="zh-CN" altLang="en-US" sz="2400" b="1">
                <a:latin typeface="Times New Roman" charset="0"/>
              </a:rPr>
              <a:t>助记符：</a:t>
            </a:r>
            <a:r>
              <a:rPr kumimoji="1" lang="en-US" altLang="zh-CN" sz="2400" b="1">
                <a:latin typeface="Times New Roman" charset="0"/>
              </a:rPr>
              <a:t>DB  DW  DD  DF DQ  DT</a:t>
            </a:r>
            <a:endParaRPr kumimoji="1" lang="en-US" altLang="zh-CN" sz="2400">
              <a:latin typeface="Times New Roman" charset="0"/>
            </a:endParaRPr>
          </a:p>
          <a:p>
            <a:pPr algn="just"/>
            <a:endParaRPr kumimoji="1" lang="en-US" altLang="zh-CN" sz="2400">
              <a:latin typeface="Times New Roman" charset="0"/>
            </a:endParaRPr>
          </a:p>
          <a:p>
            <a:pPr lvl="1" algn="just"/>
            <a:r>
              <a:rPr kumimoji="1" lang="en-US" altLang="zh-CN" sz="2400" b="1" i="1">
                <a:latin typeface="Times New Roman" charset="0"/>
              </a:rPr>
              <a:t>DATA_WORD  DW  100, 100H</a:t>
            </a:r>
          </a:p>
          <a:p>
            <a:pPr lvl="1" algn="just"/>
            <a:r>
              <a:rPr kumimoji="1" lang="en-US" altLang="zh-CN" sz="2400" b="1" i="1">
                <a:latin typeface="Times New Roman" charset="0"/>
              </a:rPr>
              <a:t>DATA_BYTE   DB   100  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charset="0"/>
              </a:rPr>
              <a:t>DUP</a:t>
            </a:r>
            <a:r>
              <a:rPr kumimoji="1" lang="en-US" altLang="zh-CN" sz="2400" b="1" i="1">
                <a:latin typeface="Times New Roman" charset="0"/>
              </a:rPr>
              <a:t> (?)</a:t>
            </a:r>
          </a:p>
          <a:p>
            <a:pPr lvl="1" algn="just"/>
            <a:r>
              <a:rPr kumimoji="1" lang="en-US" altLang="zh-CN" sz="2400" b="1" i="1">
                <a:solidFill>
                  <a:srgbClr val="FF3300"/>
                </a:solidFill>
                <a:latin typeface="Times New Roman" charset="0"/>
              </a:rPr>
              <a:t>MESS1             DB   ‘AB’</a:t>
            </a:r>
          </a:p>
          <a:p>
            <a:pPr lvl="1" algn="just"/>
            <a:r>
              <a:rPr kumimoji="1" lang="en-US" altLang="zh-CN" sz="2400" b="1" i="1">
                <a:solidFill>
                  <a:srgbClr val="FF3300"/>
                </a:solidFill>
                <a:latin typeface="Times New Roman" charset="0"/>
              </a:rPr>
              <a:t>MESS2             DW  ‘AB’</a:t>
            </a:r>
            <a:endParaRPr kumimoji="1" lang="en-US" altLang="zh-CN" sz="2400" b="1" i="1">
              <a:solidFill>
                <a:srgbClr val="FF3300"/>
              </a:solidFill>
              <a:latin typeface="Times New Roman" charset="0"/>
              <a:ea typeface="楷体_GB2312" pitchFamily="49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4495800"/>
            <a:ext cx="1600200" cy="1752600"/>
            <a:chOff x="3936" y="3072"/>
            <a:chExt cx="1008" cy="1104"/>
          </a:xfrm>
        </p:grpSpPr>
        <p:grpSp>
          <p:nvGrpSpPr>
            <p:cNvPr id="15367" name="Group 8"/>
            <p:cNvGrpSpPr>
              <a:grpSpLocks/>
            </p:cNvGrpSpPr>
            <p:nvPr/>
          </p:nvGrpSpPr>
          <p:grpSpPr bwMode="auto">
            <a:xfrm>
              <a:off x="3936" y="3072"/>
              <a:ext cx="1008" cy="528"/>
              <a:chOff x="3936" y="1440"/>
              <a:chExt cx="1008" cy="528"/>
            </a:xfrm>
          </p:grpSpPr>
          <p:grpSp>
            <p:nvGrpSpPr>
              <p:cNvPr id="15375" name="Group 9"/>
              <p:cNvGrpSpPr>
                <a:grpSpLocks/>
              </p:cNvGrpSpPr>
              <p:nvPr/>
            </p:nvGrpSpPr>
            <p:grpSpPr bwMode="auto">
              <a:xfrm>
                <a:off x="4512" y="1440"/>
                <a:ext cx="432" cy="528"/>
                <a:chOff x="4512" y="1440"/>
                <a:chExt cx="432" cy="528"/>
              </a:xfrm>
            </p:grpSpPr>
            <p:sp>
              <p:nvSpPr>
                <p:cNvPr id="15377" name="Rectangle 10"/>
                <p:cNvSpPr>
                  <a:spLocks noChangeArrowheads="1"/>
                </p:cNvSpPr>
                <p:nvPr/>
              </p:nvSpPr>
              <p:spPr bwMode="auto">
                <a:xfrm>
                  <a:off x="4512" y="1440"/>
                  <a:ext cx="432" cy="240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8" name="Rectangle 11"/>
                <p:cNvSpPr>
                  <a:spLocks noChangeArrowheads="1"/>
                </p:cNvSpPr>
                <p:nvPr/>
              </p:nvSpPr>
              <p:spPr bwMode="auto">
                <a:xfrm>
                  <a:off x="4512" y="1680"/>
                  <a:ext cx="432" cy="240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546" y="1440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charset="0"/>
                    </a:rPr>
                    <a:t>‘A’</a:t>
                  </a:r>
                  <a:endParaRPr kumimoji="1" lang="en-US" altLang="zh-CN" sz="2400">
                    <a:latin typeface="Times New Roman" charset="0"/>
                  </a:endParaRPr>
                </a:p>
              </p:txBody>
            </p:sp>
            <p:sp>
              <p:nvSpPr>
                <p:cNvPr id="1538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551" y="1680"/>
                  <a:ext cx="3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charset="0"/>
                    </a:rPr>
                    <a:t>‘B’</a:t>
                  </a:r>
                  <a:endParaRPr kumimoji="1" lang="en-US" altLang="zh-CN" sz="2400">
                    <a:latin typeface="Times New Roman" charset="0"/>
                  </a:endParaRPr>
                </a:p>
              </p:txBody>
            </p:sp>
          </p:grpSp>
          <p:sp>
            <p:nvSpPr>
              <p:cNvPr id="15376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440"/>
                <a:ext cx="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charset="0"/>
                  </a:rPr>
                  <a:t>MESS1</a:t>
                </a:r>
                <a:endParaRPr kumimoji="1" lang="en-US" altLang="zh-CN" sz="2400">
                  <a:latin typeface="Times New Roman" charset="0"/>
                </a:endParaRPr>
              </a:p>
            </p:txBody>
          </p:sp>
        </p:grpSp>
        <p:grpSp>
          <p:nvGrpSpPr>
            <p:cNvPr id="15368" name="Group 15"/>
            <p:cNvGrpSpPr>
              <a:grpSpLocks/>
            </p:cNvGrpSpPr>
            <p:nvPr/>
          </p:nvGrpSpPr>
          <p:grpSpPr bwMode="auto">
            <a:xfrm>
              <a:off x="3936" y="3648"/>
              <a:ext cx="1008" cy="528"/>
              <a:chOff x="3936" y="1440"/>
              <a:chExt cx="1008" cy="528"/>
            </a:xfrm>
          </p:grpSpPr>
          <p:grpSp>
            <p:nvGrpSpPr>
              <p:cNvPr id="15369" name="Group 16"/>
              <p:cNvGrpSpPr>
                <a:grpSpLocks/>
              </p:cNvGrpSpPr>
              <p:nvPr/>
            </p:nvGrpSpPr>
            <p:grpSpPr bwMode="auto">
              <a:xfrm>
                <a:off x="4512" y="1440"/>
                <a:ext cx="432" cy="528"/>
                <a:chOff x="4512" y="1440"/>
                <a:chExt cx="432" cy="528"/>
              </a:xfrm>
            </p:grpSpPr>
            <p:sp>
              <p:nvSpPr>
                <p:cNvPr id="15371" name="Rectangle 17"/>
                <p:cNvSpPr>
                  <a:spLocks noChangeArrowheads="1"/>
                </p:cNvSpPr>
                <p:nvPr/>
              </p:nvSpPr>
              <p:spPr bwMode="auto">
                <a:xfrm>
                  <a:off x="4512" y="1440"/>
                  <a:ext cx="432" cy="240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2" name="Rectangle 18"/>
                <p:cNvSpPr>
                  <a:spLocks noChangeArrowheads="1"/>
                </p:cNvSpPr>
                <p:nvPr/>
              </p:nvSpPr>
              <p:spPr bwMode="auto">
                <a:xfrm>
                  <a:off x="4512" y="1680"/>
                  <a:ext cx="432" cy="240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551" y="1440"/>
                  <a:ext cx="3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charset="0"/>
                    </a:rPr>
                    <a:t>‘B’</a:t>
                  </a:r>
                  <a:endParaRPr kumimoji="1" lang="en-US" altLang="zh-CN" sz="2400">
                    <a:latin typeface="Times New Roman" charset="0"/>
                  </a:endParaRPr>
                </a:p>
              </p:txBody>
            </p:sp>
            <p:sp>
              <p:nvSpPr>
                <p:cNvPr id="1537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546" y="1680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charset="0"/>
                    </a:rPr>
                    <a:t>‘A’</a:t>
                  </a:r>
                  <a:endParaRPr kumimoji="1" lang="en-US" altLang="zh-CN" sz="2400">
                    <a:latin typeface="Times New Roman" charset="0"/>
                  </a:endParaRPr>
                </a:p>
              </p:txBody>
            </p:sp>
          </p:grpSp>
          <p:sp>
            <p:nvSpPr>
              <p:cNvPr id="15370" name="Text Box 21"/>
              <p:cNvSpPr txBox="1">
                <a:spLocks noChangeArrowheads="1"/>
              </p:cNvSpPr>
              <p:nvPr/>
            </p:nvSpPr>
            <p:spPr bwMode="auto">
              <a:xfrm>
                <a:off x="3936" y="1440"/>
                <a:ext cx="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charset="0"/>
                  </a:rPr>
                  <a:t>MESS2</a:t>
                </a:r>
                <a:endParaRPr kumimoji="1" lang="en-US" altLang="zh-CN" sz="2400">
                  <a:latin typeface="Times New Roman" charset="0"/>
                </a:endParaRPr>
              </a:p>
            </p:txBody>
          </p:sp>
        </p:grpSp>
      </p:grpSp>
      <p:sp>
        <p:nvSpPr>
          <p:cNvPr id="15365" name="Rectangle 2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sz="4000" b="1">
                <a:solidFill>
                  <a:srgbClr val="990099"/>
                </a:solidFill>
              </a:rPr>
              <a:t>4.2.4 </a:t>
            </a:r>
            <a:r>
              <a:rPr kumimoji="1" lang="zh-CN" altLang="en-US" sz="4000" b="1">
                <a:solidFill>
                  <a:srgbClr val="990099"/>
                </a:solidFill>
              </a:rPr>
              <a:t>数据定义及存储器分配伪操作</a:t>
            </a:r>
          </a:p>
        </p:txBody>
      </p:sp>
      <p:sp>
        <p:nvSpPr>
          <p:cNvPr id="15366" name="Text Box 26"/>
          <p:cNvSpPr txBox="1">
            <a:spLocks noChangeArrowheads="1"/>
          </p:cNvSpPr>
          <p:nvPr/>
        </p:nvSpPr>
        <p:spPr bwMode="auto">
          <a:xfrm>
            <a:off x="1116013" y="5229225"/>
            <a:ext cx="331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7030A0"/>
                </a:solidFill>
              </a:rPr>
              <a:t>DUP</a:t>
            </a:r>
            <a:r>
              <a:rPr lang="zh-CN" altLang="en-US" sz="2400" b="1">
                <a:solidFill>
                  <a:srgbClr val="7030A0"/>
                </a:solidFill>
              </a:rPr>
              <a:t>： 复制操作符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BA1562-B0DD-4270-A31B-66DC695316B0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55626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charset="0"/>
              </a:rPr>
              <a:t>例： </a:t>
            </a:r>
            <a:r>
              <a:rPr kumimoji="1" lang="en-US" altLang="zh-CN" sz="2400" b="1">
                <a:latin typeface="Times New Roman" charset="0"/>
              </a:rPr>
              <a:t>OPER1  DB  ?, ?</a:t>
            </a: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OPER2  DW  ?, ?</a:t>
            </a: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 …</a:t>
            </a: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MOV  OPER1, 0   ; </a:t>
            </a:r>
            <a:r>
              <a:rPr kumimoji="1" lang="zh-CN" altLang="en-US" sz="2400" b="1">
                <a:latin typeface="Times New Roman" charset="0"/>
              </a:rPr>
              <a:t>字节指令</a:t>
            </a:r>
          </a:p>
          <a:p>
            <a:pPr algn="just"/>
            <a:r>
              <a:rPr kumimoji="1" lang="zh-CN" altLang="en-US" sz="2400" b="1">
                <a:latin typeface="Times New Roman" charset="0"/>
              </a:rPr>
              <a:t>         </a:t>
            </a:r>
            <a:r>
              <a:rPr kumimoji="1" lang="en-US" altLang="zh-CN" sz="2400" b="1">
                <a:latin typeface="Times New Roman" charset="0"/>
              </a:rPr>
              <a:t>MOV  OPER2, 0   ; </a:t>
            </a:r>
            <a:r>
              <a:rPr kumimoji="1" lang="zh-CN" altLang="en-US" sz="2400" b="1">
                <a:latin typeface="Times New Roman" charset="0"/>
              </a:rPr>
              <a:t>字指令</a:t>
            </a:r>
          </a:p>
          <a:p>
            <a:pPr algn="just"/>
            <a:endParaRPr kumimoji="1" lang="zh-CN" altLang="en-US" sz="2400" b="1">
              <a:latin typeface="Times New Roman" charset="0"/>
            </a:endParaRPr>
          </a:p>
          <a:p>
            <a:pPr algn="just"/>
            <a:r>
              <a:rPr kumimoji="1" lang="zh-CN" altLang="en-US" sz="2400" b="1">
                <a:latin typeface="Times New Roman" charset="0"/>
              </a:rPr>
              <a:t>例： </a:t>
            </a:r>
            <a:r>
              <a:rPr kumimoji="1" lang="en-US" altLang="zh-CN" sz="2400" b="1">
                <a:latin typeface="Times New Roman" charset="0"/>
              </a:rPr>
              <a:t>OPER1  DB  1, 2</a:t>
            </a: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OPER2  DW  1234H, 5678H</a:t>
            </a: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 …</a:t>
            </a: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MOV  AX, OPER1+1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charset="0"/>
              </a:rPr>
              <a:t>×</a:t>
            </a:r>
            <a:endParaRPr kumimoji="1" lang="en-US" altLang="zh-CN" sz="2400" b="1">
              <a:latin typeface="Times New Roman" charset="0"/>
            </a:endParaRPr>
          </a:p>
          <a:p>
            <a:pPr algn="just"/>
            <a:r>
              <a:rPr kumimoji="1" lang="en-US" altLang="zh-CN" sz="2400" b="1">
                <a:latin typeface="Times New Roman" charset="0"/>
              </a:rPr>
              <a:t>         MOV  AL, OPER2   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charset="0"/>
              </a:rPr>
              <a:t>× 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类型不匹配</a:t>
            </a:r>
            <a:endParaRPr kumimoji="1" lang="zh-CN" altLang="en-US" sz="2400" b="1">
              <a:latin typeface="Times New Roman" charset="0"/>
            </a:endParaRPr>
          </a:p>
          <a:p>
            <a:pPr lvl="1"/>
            <a:r>
              <a:rPr kumimoji="1" lang="zh-CN" altLang="en-US" sz="2400" b="1" i="1">
                <a:latin typeface="Times New Roman" charset="0"/>
              </a:rPr>
              <a:t> </a:t>
            </a:r>
          </a:p>
          <a:p>
            <a:pPr lvl="1"/>
            <a:r>
              <a:rPr kumimoji="1" lang="zh-CN" altLang="en-US" sz="2400" b="1" i="1">
                <a:latin typeface="Times New Roman" charset="0"/>
              </a:rPr>
              <a:t>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MOV  AX, WORD PTR  OPER1+1</a:t>
            </a:r>
          </a:p>
          <a:p>
            <a:pPr lvl="1" algn="just"/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  MOV  AL, BYTE PTR  OPER2</a:t>
            </a:r>
          </a:p>
          <a:p>
            <a:pPr lvl="1" algn="just"/>
            <a:endParaRPr kumimoji="1" lang="en-US" altLang="zh-CN" sz="2400" b="1">
              <a:latin typeface="Times New Roman" charset="0"/>
            </a:endParaRPr>
          </a:p>
          <a:p>
            <a:pPr lvl="1" algn="just"/>
            <a:r>
              <a:rPr kumimoji="1" lang="en-US" altLang="zh-CN" sz="2400" b="1">
                <a:latin typeface="Times New Roman" charset="0"/>
              </a:rPr>
              <a:t> (AX)=3402H    (AL)=34H</a:t>
            </a:r>
          </a:p>
        </p:txBody>
      </p:sp>
      <p:grpSp>
        <p:nvGrpSpPr>
          <p:cNvPr id="16388" name="Group 18"/>
          <p:cNvGrpSpPr>
            <a:grpSpLocks/>
          </p:cNvGrpSpPr>
          <p:nvPr/>
        </p:nvGrpSpPr>
        <p:grpSpPr bwMode="auto">
          <a:xfrm>
            <a:off x="6096000" y="2971800"/>
            <a:ext cx="1905000" cy="2362200"/>
            <a:chOff x="3696" y="1584"/>
            <a:chExt cx="1200" cy="1488"/>
          </a:xfrm>
        </p:grpSpPr>
        <p:sp>
          <p:nvSpPr>
            <p:cNvPr id="16389" name="Rectangle 3"/>
            <p:cNvSpPr>
              <a:spLocks noChangeArrowheads="1"/>
            </p:cNvSpPr>
            <p:nvPr/>
          </p:nvSpPr>
          <p:spPr bwMode="auto">
            <a:xfrm>
              <a:off x="4368" y="1584"/>
              <a:ext cx="52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4368" y="1824"/>
              <a:ext cx="52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4368" y="2064"/>
              <a:ext cx="52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4368" y="2304"/>
              <a:ext cx="52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4368" y="2544"/>
              <a:ext cx="52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4368" y="2784"/>
              <a:ext cx="52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4512" y="15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01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4512" y="182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02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4416" y="2064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  34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16398" name="Text Box 12"/>
            <p:cNvSpPr txBox="1">
              <a:spLocks noChangeArrowheads="1"/>
            </p:cNvSpPr>
            <p:nvPr/>
          </p:nvSpPr>
          <p:spPr bwMode="auto">
            <a:xfrm>
              <a:off x="4512" y="230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12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4440" y="2544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 78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16400" name="Text Box 14"/>
            <p:cNvSpPr txBox="1">
              <a:spLocks noChangeArrowheads="1"/>
            </p:cNvSpPr>
            <p:nvPr/>
          </p:nvSpPr>
          <p:spPr bwMode="auto">
            <a:xfrm>
              <a:off x="4320" y="278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    56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3785" y="1603"/>
              <a:ext cx="6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OPER1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3696" y="2064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 OPER2</a:t>
              </a:r>
              <a:endParaRPr kumimoji="1" lang="en-US" altLang="zh-CN" sz="2400"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EEC604-A2E5-46EE-933A-1F786749E67B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800"/>
              <a:t>标号的定义（只是定义一个地址，而没有分配空间）</a:t>
            </a:r>
            <a:br>
              <a:rPr lang="zh-CN" altLang="en-US" sz="4000"/>
            </a:br>
            <a:r>
              <a:rPr lang="en-US" altLang="zh-CN" sz="4000"/>
              <a:t>name	</a:t>
            </a:r>
            <a:r>
              <a:rPr lang="en-US" altLang="zh-CN" sz="4000">
                <a:solidFill>
                  <a:srgbClr val="7030A0"/>
                </a:solidFill>
              </a:rPr>
              <a:t>LABEL</a:t>
            </a:r>
            <a:r>
              <a:rPr lang="en-US" altLang="zh-CN" sz="4000"/>
              <a:t>	type</a:t>
            </a:r>
          </a:p>
        </p:txBody>
      </p:sp>
      <p:sp>
        <p:nvSpPr>
          <p:cNvPr id="1741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可定义数据项也可以定义代码</a:t>
            </a:r>
          </a:p>
          <a:p>
            <a:pPr eaLnBrk="1" hangingPunct="1"/>
            <a:r>
              <a:rPr lang="zh-CN" altLang="en-US"/>
              <a:t>定义数据项时</a:t>
            </a:r>
            <a:r>
              <a:rPr kumimoji="1" lang="zh-CN" altLang="en-US" b="1"/>
              <a:t>类型为：字节</a:t>
            </a:r>
            <a:r>
              <a:rPr kumimoji="1" lang="en-US" altLang="zh-CN" b="1"/>
              <a:t>/</a:t>
            </a:r>
            <a:r>
              <a:rPr kumimoji="1" lang="zh-CN" altLang="en-US" b="1"/>
              <a:t>字</a:t>
            </a:r>
            <a:r>
              <a:rPr kumimoji="1" lang="en-US" altLang="zh-CN" b="1"/>
              <a:t>/</a:t>
            </a:r>
            <a:r>
              <a:rPr kumimoji="1" lang="zh-CN" altLang="en-US" b="1"/>
              <a:t>双字</a:t>
            </a:r>
            <a:r>
              <a:rPr kumimoji="1" lang="en-US" altLang="zh-CN" b="1"/>
              <a:t>/</a:t>
            </a:r>
            <a:r>
              <a:rPr kumimoji="1" lang="zh-CN" altLang="en-US" b="1"/>
              <a:t>四字</a:t>
            </a:r>
            <a:r>
              <a:rPr kumimoji="1" lang="en-US" altLang="zh-CN" b="1"/>
              <a:t>/……</a:t>
            </a:r>
          </a:p>
          <a:p>
            <a:pPr eaLnBrk="1" hangingPunct="1"/>
            <a:r>
              <a:rPr kumimoji="1" lang="zh-CN" altLang="en-US" b="1"/>
              <a:t>定义标号时类型为：</a:t>
            </a:r>
            <a:r>
              <a:rPr kumimoji="1" lang="en-US" altLang="zh-CN" b="1"/>
              <a:t>NEAR / FAR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066800" y="3933825"/>
            <a:ext cx="44719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例： </a:t>
            </a:r>
            <a:r>
              <a:rPr kumimoji="1" lang="en-US" altLang="zh-CN" sz="2000" b="1" i="1">
                <a:latin typeface="Times New Roman" charset="0"/>
              </a:rPr>
              <a:t>BYTE_ARRAY  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LABEL</a:t>
            </a:r>
            <a:r>
              <a:rPr kumimoji="1" lang="en-US" altLang="zh-CN" sz="2000" b="1" i="1">
                <a:latin typeface="Times New Roman" charset="0"/>
              </a:rPr>
              <a:t>   BYTE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charset="0"/>
              </a:rPr>
              <a:t>          WORD_ARRAY  DW  50  DUP (?)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9800" y="5076825"/>
            <a:ext cx="2971800" cy="1447800"/>
            <a:chOff x="2592" y="3072"/>
            <a:chExt cx="1872" cy="912"/>
          </a:xfrm>
        </p:grpSpPr>
        <p:grpSp>
          <p:nvGrpSpPr>
            <p:cNvPr id="17415" name="Group 6"/>
            <p:cNvGrpSpPr>
              <a:grpSpLocks/>
            </p:cNvGrpSpPr>
            <p:nvPr/>
          </p:nvGrpSpPr>
          <p:grpSpPr bwMode="auto">
            <a:xfrm>
              <a:off x="3888" y="3120"/>
              <a:ext cx="576" cy="864"/>
              <a:chOff x="4032" y="2832"/>
              <a:chExt cx="576" cy="864"/>
            </a:xfrm>
          </p:grpSpPr>
          <p:sp>
            <p:nvSpPr>
              <p:cNvPr id="17420" name="Rectangle 7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576" cy="28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1" name="Rectangle 8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576" cy="28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2" name="Rectangle 9"/>
              <p:cNvSpPr>
                <a:spLocks noChangeArrowheads="1"/>
              </p:cNvSpPr>
              <p:nvPr/>
            </p:nvSpPr>
            <p:spPr bwMode="auto">
              <a:xfrm>
                <a:off x="4032" y="3408"/>
                <a:ext cx="576" cy="28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2640" y="3072"/>
              <a:ext cx="11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latin typeface="Times New Roman" charset="0"/>
                </a:rPr>
                <a:t>BYTE_ARRAY</a:t>
              </a:r>
              <a:endParaRPr kumimoji="1" lang="en-US" altLang="zh-CN" sz="2000">
                <a:latin typeface="Times New Roman" charset="0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2592" y="3216"/>
              <a:ext cx="1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latin typeface="Times New Roman" charset="0"/>
                </a:rPr>
                <a:t>WORD_ARRAY</a:t>
              </a:r>
              <a:endParaRPr kumimoji="1" lang="en-US" altLang="zh-CN" sz="2000">
                <a:latin typeface="Times New Roman" charset="0"/>
              </a:endParaRPr>
            </a:p>
          </p:txBody>
        </p:sp>
        <p:sp>
          <p:nvSpPr>
            <p:cNvPr id="17418" name="Line 12"/>
            <p:cNvSpPr>
              <a:spLocks noChangeShapeType="1"/>
            </p:cNvSpPr>
            <p:nvPr/>
          </p:nvSpPr>
          <p:spPr bwMode="auto">
            <a:xfrm>
              <a:off x="3696" y="3216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9" name="Line 13"/>
            <p:cNvSpPr>
              <a:spLocks noChangeShapeType="1"/>
            </p:cNvSpPr>
            <p:nvPr/>
          </p:nvSpPr>
          <p:spPr bwMode="auto">
            <a:xfrm>
              <a:off x="3744" y="3360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B22F9C-3547-4BCA-8D7F-6A16122BA50F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295400" y="914400"/>
            <a:ext cx="6705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b="1" u="sng" dirty="0">
                <a:solidFill>
                  <a:srgbClr val="990099"/>
                </a:solidFill>
                <a:latin typeface="Times New Roman" charset="0"/>
              </a:rPr>
              <a:t>4.2.5 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charset="0"/>
              </a:rPr>
              <a:t>表达式赋值伪操作</a:t>
            </a:r>
            <a:r>
              <a:rPr kumimoji="1" lang="en-US" altLang="zh-CN" sz="2400" b="1" u="sng" dirty="0">
                <a:solidFill>
                  <a:srgbClr val="990099"/>
                </a:solidFill>
                <a:latin typeface="Times New Roman" charset="0"/>
              </a:rPr>
              <a:t>EQU</a:t>
            </a:r>
            <a:r>
              <a:rPr kumimoji="1" lang="zh-CN" altLang="en-US" sz="2400" b="1" dirty="0">
                <a:latin typeface="Times New Roman" charset="0"/>
              </a:rPr>
              <a:t>（不占存储单元）</a:t>
            </a:r>
          </a:p>
          <a:p>
            <a:pPr algn="just"/>
            <a:endParaRPr kumimoji="1" lang="zh-CN" altLang="en-US" sz="2400" b="1" dirty="0">
              <a:latin typeface="Times New Roman" charset="0"/>
            </a:endParaRP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格式：表达式名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EQU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表达式</a:t>
            </a:r>
            <a:endParaRPr kumimoji="1" lang="zh-CN" altLang="en-US" sz="2400" dirty="0">
              <a:latin typeface="Times New Roman" charset="0"/>
            </a:endParaRPr>
          </a:p>
          <a:p>
            <a:pPr lvl="1" algn="just"/>
            <a:r>
              <a:rPr kumimoji="1" lang="zh-CN" altLang="en-US" sz="2400" dirty="0">
                <a:latin typeface="Times New Roman" charset="0"/>
              </a:rPr>
              <a:t>   </a:t>
            </a:r>
            <a:r>
              <a:rPr kumimoji="1" lang="en-US" altLang="zh-CN" sz="2400" b="1" i="1" dirty="0">
                <a:latin typeface="Times New Roman" charset="0"/>
              </a:rPr>
              <a:t>CONSTANT   EQU  256</a:t>
            </a:r>
          </a:p>
          <a:p>
            <a:pPr lvl="1" algn="just"/>
            <a:r>
              <a:rPr kumimoji="1" lang="en-US" altLang="zh-CN" sz="2400" b="1" i="1" dirty="0">
                <a:latin typeface="Times New Roman" charset="0"/>
              </a:rPr>
              <a:t>   ALPHA          EQU  7</a:t>
            </a:r>
          </a:p>
          <a:p>
            <a:pPr lvl="1" algn="just"/>
            <a:r>
              <a:rPr kumimoji="1" lang="en-US" altLang="zh-CN" sz="2400" b="1" i="1" dirty="0">
                <a:latin typeface="Times New Roman" charset="0"/>
              </a:rPr>
              <a:t>   BETA             EQU  ALPHA-2</a:t>
            </a:r>
          </a:p>
          <a:p>
            <a:pPr algn="just"/>
            <a:endParaRPr kumimoji="1" lang="en-US" altLang="zh-CN" sz="2400" dirty="0">
              <a:latin typeface="Times New Roman" charset="0"/>
            </a:endParaRPr>
          </a:p>
          <a:p>
            <a:pPr algn="just"/>
            <a:r>
              <a:rPr kumimoji="1" lang="en-US" altLang="zh-CN" sz="2400" dirty="0">
                <a:latin typeface="Times New Roman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“=”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伪操作</a:t>
            </a:r>
            <a:r>
              <a:rPr kumimoji="1" lang="zh-CN" altLang="en-US" sz="2400" b="1" dirty="0">
                <a:latin typeface="Times New Roman" charset="0"/>
              </a:rPr>
              <a:t> （允许重复定义）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格式：表达式名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表达式</a:t>
            </a:r>
            <a:endParaRPr kumimoji="1" lang="zh-CN" altLang="en-US" sz="2400" b="1" dirty="0">
              <a:latin typeface="Times New Roman" charset="0"/>
            </a:endParaRPr>
          </a:p>
          <a:p>
            <a:pPr lvl="1" algn="just"/>
            <a:r>
              <a:rPr kumimoji="1" lang="zh-CN" altLang="en-US" sz="2400" dirty="0">
                <a:latin typeface="Times New Roman" charset="0"/>
              </a:rPr>
              <a:t>   </a:t>
            </a:r>
            <a:r>
              <a:rPr kumimoji="1" lang="en-US" altLang="zh-CN" sz="2400" b="1" i="1" dirty="0">
                <a:latin typeface="Times New Roman" charset="0"/>
              </a:rPr>
              <a:t>…</a:t>
            </a:r>
          </a:p>
          <a:p>
            <a:pPr lvl="1" algn="just"/>
            <a:r>
              <a:rPr kumimoji="1" lang="en-US" altLang="zh-CN" sz="2400" b="1" i="1" dirty="0">
                <a:latin typeface="Times New Roman" charset="0"/>
              </a:rPr>
              <a:t>   EMP=7</a:t>
            </a:r>
          </a:p>
          <a:p>
            <a:pPr lvl="1" algn="just"/>
            <a:r>
              <a:rPr kumimoji="1" lang="en-US" altLang="zh-CN" sz="2400" b="1" i="1" dirty="0">
                <a:latin typeface="Times New Roman" charset="0"/>
              </a:rPr>
              <a:t>   …</a:t>
            </a:r>
          </a:p>
          <a:p>
            <a:pPr lvl="1" algn="just"/>
            <a:r>
              <a:rPr kumimoji="1" lang="en-US" altLang="zh-CN" sz="2400" b="1" i="1" dirty="0">
                <a:latin typeface="Times New Roman" charset="0"/>
              </a:rPr>
              <a:t>   EMP=EMP+1</a:t>
            </a:r>
          </a:p>
          <a:p>
            <a:pPr lvl="1" algn="just"/>
            <a:r>
              <a:rPr kumimoji="1" lang="en-US" altLang="zh-CN" sz="2400" b="1" i="1" dirty="0">
                <a:latin typeface="Times New Roman" charset="0"/>
              </a:rPr>
              <a:t>  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E4EE3A-C146-4B88-8019-B562CCF6A616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1" lang="zh-CN" altLang="zh-CN" sz="2400">
              <a:latin typeface="Times New Roman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890588"/>
            <a:ext cx="81343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imes New Roman" charset="0"/>
              </a:rPr>
              <a:t>4.2.6 </a:t>
            </a:r>
            <a:r>
              <a:rPr kumimoji="1" lang="zh-CN" altLang="en-US" sz="2800" b="1">
                <a:latin typeface="Times New Roman" charset="0"/>
              </a:rPr>
              <a:t>对准伪操作和地址计数</a:t>
            </a:r>
            <a:r>
              <a:rPr kumimoji="1" lang="en-US" altLang="zh-CN" sz="2800" b="1">
                <a:latin typeface="Times New Roman" charset="0"/>
              </a:rPr>
              <a:t>$</a:t>
            </a:r>
          </a:p>
          <a:p>
            <a:endParaRPr kumimoji="1" lang="en-US" altLang="zh-CN" sz="2800" b="1">
              <a:latin typeface="Times New Roman" charset="0"/>
            </a:endParaRPr>
          </a:p>
          <a:p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对准伪操作</a:t>
            </a:r>
          </a:p>
          <a:p>
            <a:pPr lvl="1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ORG  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charset="0"/>
              </a:rPr>
              <a:t>常数表达式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    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使下一地址是常数表达式的值</a:t>
            </a:r>
            <a:endParaRPr kumimoji="1" lang="zh-CN" altLang="en-US" sz="2400" b="1">
              <a:latin typeface="Times New Roman" charset="0"/>
              <a:ea typeface="楷体_GB2312" pitchFamily="49" charset="-122"/>
            </a:endParaRPr>
          </a:p>
          <a:p>
            <a:pPr lvl="1"/>
            <a:r>
              <a:rPr kumimoji="1" lang="zh-CN" altLang="en-US" sz="2400" b="1">
                <a:latin typeface="Times New Roman" charset="0"/>
                <a:ea typeface="楷体_GB2312" pitchFamily="49" charset="-122"/>
              </a:rPr>
              <a:t>                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</a:rPr>
              <a:t>ORG  100H</a:t>
            </a:r>
          </a:p>
          <a:p>
            <a:pPr lvl="1"/>
            <a:r>
              <a:rPr kumimoji="1" lang="en-US" altLang="zh-CN" sz="2400" b="1">
                <a:latin typeface="Times New Roman" charset="0"/>
                <a:ea typeface="楷体_GB2312" pitchFamily="49" charset="-122"/>
              </a:rPr>
              <a:t>START:  …...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400">
              <a:latin typeface="Times New Roman" charset="0"/>
            </a:endParaRPr>
          </a:p>
          <a:p>
            <a:pPr lvl="1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EVEN</a:t>
            </a:r>
            <a:r>
              <a:rPr kumimoji="1" lang="en-US" altLang="zh-CN" sz="2400" b="1">
                <a:latin typeface="Times New Roman" charset="0"/>
              </a:rPr>
              <a:t>           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使下一地址从偶地址开始</a:t>
            </a:r>
          </a:p>
          <a:p>
            <a:pPr lvl="3"/>
            <a:r>
              <a:rPr kumimoji="1" lang="en-US" altLang="zh-CN" sz="2400" b="1">
                <a:latin typeface="Times New Roman" charset="0"/>
              </a:rPr>
              <a:t>A  DB  ‘morning’</a:t>
            </a:r>
          </a:p>
          <a:p>
            <a:pPr lvl="3"/>
            <a:r>
              <a:rPr kumimoji="1" lang="en-US" altLang="zh-CN" sz="2400" b="1">
                <a:latin typeface="Times New Roman" charset="0"/>
              </a:rPr>
              <a:t>EVEN</a:t>
            </a:r>
          </a:p>
          <a:p>
            <a:pPr lvl="3"/>
            <a:r>
              <a:rPr kumimoji="1" lang="en-US" altLang="zh-CN" sz="2400" b="1">
                <a:latin typeface="Times New Roman" charset="0"/>
              </a:rPr>
              <a:t>B  DW  2  DUP  (?)</a:t>
            </a:r>
          </a:p>
          <a:p>
            <a:pPr lvl="1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ALIGN  boundary</a:t>
            </a:r>
            <a:r>
              <a:rPr kumimoji="1" lang="en-US" altLang="zh-CN" sz="2400" b="1">
                <a:latin typeface="Times New Roman" charset="0"/>
              </a:rPr>
              <a:t>       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使下一地址从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指定的倍数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开始</a:t>
            </a:r>
            <a:endParaRPr kumimoji="1" lang="zh-CN" altLang="en-US" sz="2400">
              <a:latin typeface="Times New Roman" charset="0"/>
            </a:endParaRPr>
          </a:p>
          <a:p>
            <a:pPr lvl="1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                                       </a:t>
            </a:r>
            <a:r>
              <a:rPr kumimoji="1" lang="zh-CN" altLang="en-US" sz="2400" b="1">
                <a:latin typeface="Times New Roman" charset="0"/>
              </a:rPr>
              <a:t>  ；</a:t>
            </a:r>
            <a:r>
              <a:rPr kumimoji="1" lang="zh-CN" altLang="en-US" sz="2000" b="1">
                <a:latin typeface="Times New Roman" charset="0"/>
              </a:rPr>
              <a:t>其中，</a:t>
            </a:r>
            <a:r>
              <a:rPr kumimoji="1" lang="en-US" altLang="zh-CN" sz="2000" b="1">
                <a:latin typeface="Times New Roman" charset="0"/>
              </a:rPr>
              <a:t>boundary</a:t>
            </a:r>
            <a:r>
              <a:rPr kumimoji="1" lang="zh-CN" altLang="en-US" sz="2000" b="1">
                <a:latin typeface="Times New Roman" charset="0"/>
              </a:rPr>
              <a:t>必须是</a:t>
            </a:r>
            <a:r>
              <a:rPr kumimoji="1" lang="en-US" altLang="zh-CN" sz="2000" b="1">
                <a:latin typeface="Times New Roman" charset="0"/>
              </a:rPr>
              <a:t>4</a:t>
            </a:r>
            <a:r>
              <a:rPr kumimoji="1" lang="zh-CN" altLang="en-US" sz="2000" b="1">
                <a:latin typeface="Times New Roman" charset="0"/>
              </a:rPr>
              <a:t>的倍数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F79FB9-7763-4358-BC54-F0DABB7F999A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09600" y="381000"/>
            <a:ext cx="8170863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2400" b="1" u="sng">
                <a:solidFill>
                  <a:srgbClr val="FF3300"/>
                </a:solidFill>
                <a:latin typeface="Times New Roman" charset="0"/>
              </a:rPr>
              <a:t>$  </a:t>
            </a:r>
            <a:r>
              <a:rPr kumimoji="1" lang="zh-CN" altLang="en-US" sz="2400" b="1" u="sng">
                <a:solidFill>
                  <a:srgbClr val="FF3300"/>
                </a:solidFill>
                <a:latin typeface="Times New Roman" charset="0"/>
              </a:rPr>
              <a:t>地址计数器</a:t>
            </a:r>
            <a:r>
              <a:rPr kumimoji="1" lang="zh-CN" altLang="en-US" sz="2400" b="1">
                <a:latin typeface="Times New Roman" charset="0"/>
              </a:rPr>
              <a:t>：保存当前正在汇编的指令的地址</a:t>
            </a:r>
          </a:p>
          <a:p>
            <a:pPr lvl="1" eaLnBrk="0" hangingPunct="0"/>
            <a:r>
              <a:rPr kumimoji="1" lang="zh-CN" altLang="en-US" sz="2400" b="1">
                <a:latin typeface="Times New Roman" charset="0"/>
              </a:rPr>
              <a:t>例：  </a:t>
            </a:r>
            <a:r>
              <a:rPr kumimoji="1" lang="en-US" altLang="zh-CN" sz="2400" b="1">
                <a:latin typeface="Times New Roman" charset="0"/>
              </a:rPr>
              <a:t>ORG  $+8         ;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跳过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个字节的存储区</a:t>
            </a:r>
            <a:endParaRPr kumimoji="1" lang="zh-CN" altLang="en-US" sz="2400" b="1">
              <a:latin typeface="Times New Roman" charset="0"/>
            </a:endParaRPr>
          </a:p>
          <a:p>
            <a:pPr lvl="1" eaLnBrk="0" hangingPunct="0"/>
            <a:r>
              <a:rPr kumimoji="1" lang="zh-CN" altLang="en-US" sz="2400" b="1">
                <a:latin typeface="Times New Roman" charset="0"/>
              </a:rPr>
              <a:t>          </a:t>
            </a:r>
            <a:r>
              <a:rPr kumimoji="1" lang="en-US" altLang="zh-CN" sz="2400" b="1">
                <a:latin typeface="Times New Roman" charset="0"/>
              </a:rPr>
              <a:t>JNE  $+6           ; 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</a:rPr>
              <a:t>转向地址是</a:t>
            </a:r>
            <a:r>
              <a:rPr kumimoji="1" lang="en-US" altLang="zh-CN" sz="2400" b="1">
                <a:latin typeface="Times New Roman" charset="0"/>
              </a:rPr>
              <a:t>JNE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</a:rPr>
              <a:t>的首址</a:t>
            </a:r>
            <a:r>
              <a:rPr kumimoji="1" lang="en-US" altLang="zh-CN" sz="2400" b="1">
                <a:latin typeface="Times New Roman" charset="0"/>
              </a:rPr>
              <a:t>+6</a:t>
            </a:r>
          </a:p>
          <a:p>
            <a:pPr lvl="1" eaLnBrk="0" hangingPunct="0"/>
            <a:endParaRPr kumimoji="1" lang="en-US" altLang="zh-CN" sz="2400" b="1">
              <a:latin typeface="Times New Roman" charset="0"/>
            </a:endParaRPr>
          </a:p>
          <a:p>
            <a:pPr lvl="1" eaLnBrk="0" hangingPunct="0"/>
            <a:r>
              <a:rPr kumimoji="1" lang="zh-CN" altLang="en-US" sz="2400" b="1">
                <a:latin typeface="Times New Roman" charset="0"/>
              </a:rPr>
              <a:t>例：</a:t>
            </a:r>
            <a:r>
              <a:rPr kumimoji="1" lang="en-US" altLang="zh-CN" sz="2400" b="1">
                <a:latin typeface="Times New Roman" charset="0"/>
              </a:rPr>
              <a:t>$</a:t>
            </a:r>
            <a:r>
              <a:rPr kumimoji="1" lang="zh-CN" altLang="en-US" sz="2400" b="1">
                <a:latin typeface="Times New Roman" charset="0"/>
              </a:rPr>
              <a:t>用在伪操作的参数字段</a:t>
            </a:r>
            <a:r>
              <a:rPr kumimoji="1" lang="en-US" altLang="zh-CN" sz="2400" b="1">
                <a:latin typeface="Times New Roman" charset="0"/>
              </a:rPr>
              <a:t>——</a:t>
            </a:r>
            <a:r>
              <a:rPr kumimoji="1" lang="zh-CN" altLang="en-US" sz="2200" b="1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表示地址计数器的当前值</a:t>
            </a:r>
            <a:endParaRPr kumimoji="1" lang="zh-CN" altLang="en-US" sz="2400" b="1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              </a:t>
            </a:r>
            <a:r>
              <a:rPr kumimoji="1" lang="en-US" altLang="zh-CN" sz="2400" b="1">
                <a:latin typeface="Times New Roman" charset="0"/>
              </a:rPr>
              <a:t>ARRAY  DW  1, 2 , $+4 , 3 , 4 , $+4</a:t>
            </a:r>
          </a:p>
        </p:txBody>
      </p:sp>
      <p:grpSp>
        <p:nvGrpSpPr>
          <p:cNvPr id="20484" name="Group 29"/>
          <p:cNvGrpSpPr>
            <a:grpSpLocks/>
          </p:cNvGrpSpPr>
          <p:nvPr/>
        </p:nvGrpSpPr>
        <p:grpSpPr bwMode="auto">
          <a:xfrm>
            <a:off x="2992438" y="3001963"/>
            <a:ext cx="3535362" cy="3800475"/>
            <a:chOff x="1885" y="1891"/>
            <a:chExt cx="2227" cy="2394"/>
          </a:xfrm>
        </p:grpSpPr>
        <p:sp>
          <p:nvSpPr>
            <p:cNvPr id="20485" name="Rectangle 3"/>
            <p:cNvSpPr>
              <a:spLocks noChangeArrowheads="1"/>
            </p:cNvSpPr>
            <p:nvPr/>
          </p:nvSpPr>
          <p:spPr bwMode="auto">
            <a:xfrm>
              <a:off x="2592" y="2304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592" y="3648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2592" y="2688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2592" y="2880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2592" y="3072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2592" y="3264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2592" y="3456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2592" y="2496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2592" y="3840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2592" y="2112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2592" y="1920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2356" y="1920"/>
              <a:ext cx="1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          01       0074            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2736" y="211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2736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02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2736" y="24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</a:t>
              </a:r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1885" y="1891"/>
              <a:ext cx="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ARRAY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0501" name="Text Box 20"/>
            <p:cNvSpPr txBox="1">
              <a:spLocks noChangeArrowheads="1"/>
            </p:cNvSpPr>
            <p:nvPr/>
          </p:nvSpPr>
          <p:spPr bwMode="auto">
            <a:xfrm>
              <a:off x="2718" y="268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7C       0078</a:t>
              </a:r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2736" y="28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</a:t>
              </a:r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2736" y="307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03</a:t>
              </a:r>
            </a:p>
          </p:txBody>
        </p:sp>
        <p:sp>
          <p:nvSpPr>
            <p:cNvPr id="20504" name="Text Box 23"/>
            <p:cNvSpPr txBox="1">
              <a:spLocks noChangeArrowheads="1"/>
            </p:cNvSpPr>
            <p:nvPr/>
          </p:nvSpPr>
          <p:spPr bwMode="auto">
            <a:xfrm>
              <a:off x="2736" y="326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</a:t>
              </a:r>
            </a:p>
          </p:txBody>
        </p:sp>
        <p:sp>
          <p:nvSpPr>
            <p:cNvPr id="20505" name="Text Box 24"/>
            <p:cNvSpPr txBox="1">
              <a:spLocks noChangeArrowheads="1"/>
            </p:cNvSpPr>
            <p:nvPr/>
          </p:nvSpPr>
          <p:spPr bwMode="auto">
            <a:xfrm>
              <a:off x="2736" y="34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04</a:t>
              </a:r>
            </a:p>
          </p:txBody>
        </p:sp>
        <p:sp>
          <p:nvSpPr>
            <p:cNvPr id="20506" name="Text Box 25"/>
            <p:cNvSpPr txBox="1">
              <a:spLocks noChangeArrowheads="1"/>
            </p:cNvSpPr>
            <p:nvPr/>
          </p:nvSpPr>
          <p:spPr bwMode="auto">
            <a:xfrm>
              <a:off x="2736" y="36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</a:t>
              </a:r>
            </a:p>
          </p:txBody>
        </p:sp>
        <p:sp>
          <p:nvSpPr>
            <p:cNvPr id="20507" name="Text Box 26"/>
            <p:cNvSpPr txBox="1">
              <a:spLocks noChangeArrowheads="1"/>
            </p:cNvSpPr>
            <p:nvPr/>
          </p:nvSpPr>
          <p:spPr bwMode="auto">
            <a:xfrm>
              <a:off x="2736" y="3840"/>
              <a:ext cx="9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82       007E</a:t>
              </a:r>
            </a:p>
          </p:txBody>
        </p:sp>
        <p:sp>
          <p:nvSpPr>
            <p:cNvPr id="20508" name="Rectangle 27"/>
            <p:cNvSpPr>
              <a:spLocks noChangeArrowheads="1"/>
            </p:cNvSpPr>
            <p:nvPr/>
          </p:nvSpPr>
          <p:spPr bwMode="auto">
            <a:xfrm>
              <a:off x="2592" y="4035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Text Box 28"/>
            <p:cNvSpPr txBox="1">
              <a:spLocks noChangeArrowheads="1"/>
            </p:cNvSpPr>
            <p:nvPr/>
          </p:nvSpPr>
          <p:spPr bwMode="auto">
            <a:xfrm>
              <a:off x="2736" y="403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3C9C88-61C5-4444-B066-287F8565F140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924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b="1">
                <a:solidFill>
                  <a:srgbClr val="990099"/>
                </a:solidFill>
                <a:latin typeface="Times New Roman" charset="0"/>
              </a:rPr>
              <a:t>4.2.7 </a:t>
            </a:r>
            <a:r>
              <a:rPr kumimoji="1" lang="zh-CN" altLang="en-US" sz="2400" b="1">
                <a:solidFill>
                  <a:srgbClr val="990099"/>
                </a:solidFill>
                <a:latin typeface="Times New Roman" charset="0"/>
              </a:rPr>
              <a:t>基数控制伪操作</a:t>
            </a:r>
          </a:p>
          <a:p>
            <a:pPr algn="just"/>
            <a:endParaRPr kumimoji="1" lang="zh-CN" altLang="en-US" sz="2400" b="1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格式：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.RADIX  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charset="0"/>
              </a:rPr>
              <a:t>表达式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(2,8,10,16)    </a:t>
            </a:r>
            <a:r>
              <a:rPr kumimoji="1" lang="en-US" altLang="zh-CN" sz="2400" b="1">
                <a:latin typeface="Times New Roman" charset="0"/>
              </a:rPr>
              <a:t>;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</a:rPr>
              <a:t>规定无标记数的基数</a:t>
            </a:r>
            <a:endParaRPr kumimoji="1" lang="zh-CN" altLang="en-US" sz="2400">
              <a:latin typeface="Times New Roman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2400" b="1" i="1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524000" y="2590800"/>
            <a:ext cx="30210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例：</a:t>
            </a:r>
            <a:r>
              <a:rPr kumimoji="1" lang="en-US" altLang="zh-CN" sz="2400" b="1">
                <a:latin typeface="Times New Roman" charset="0"/>
              </a:rPr>
              <a:t>.RADIX  16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      MOV  BX, 0FF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      MOV  BX, 178D</a:t>
            </a:r>
            <a:endParaRPr kumimoji="1" lang="en-US" altLang="zh-CN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160817-521C-493E-A317-F371D84B7910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第四章  汇编语言程序格式</a:t>
            </a:r>
            <a:endParaRPr lang="zh-CN" altLang="en-US"/>
          </a:p>
        </p:txBody>
      </p:sp>
      <p:grpSp>
        <p:nvGrpSpPr>
          <p:cNvPr id="4100" name="Group 1037"/>
          <p:cNvGrpSpPr>
            <a:grpSpLocks/>
          </p:cNvGrpSpPr>
          <p:nvPr/>
        </p:nvGrpSpPr>
        <p:grpSpPr bwMode="auto">
          <a:xfrm>
            <a:off x="1219200" y="3124200"/>
            <a:ext cx="6781800" cy="2225675"/>
            <a:chOff x="768" y="1680"/>
            <a:chExt cx="4272" cy="1402"/>
          </a:xfrm>
        </p:grpSpPr>
        <p:sp>
          <p:nvSpPr>
            <p:cNvPr id="4102" name="Text Box 1027"/>
            <p:cNvSpPr txBox="1">
              <a:spLocks noChangeArrowheads="1"/>
            </p:cNvSpPr>
            <p:nvPr/>
          </p:nvSpPr>
          <p:spPr bwMode="auto">
            <a:xfrm>
              <a:off x="2736" y="168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charset="0"/>
                  <a:ea typeface="楷体_GB2312" pitchFamily="49" charset="-122"/>
                </a:rPr>
                <a:t>汇编程序</a:t>
              </a:r>
              <a:endParaRPr kumimoji="1" lang="zh-CN" altLang="en-US" sz="2400">
                <a:latin typeface="Times New Roman" charset="0"/>
                <a:ea typeface="楷体_GB2312" pitchFamily="49" charset="-122"/>
              </a:endParaRPr>
            </a:p>
          </p:txBody>
        </p:sp>
        <p:sp>
          <p:nvSpPr>
            <p:cNvPr id="4103" name="Text Box 1028"/>
            <p:cNvSpPr txBox="1">
              <a:spLocks noChangeArrowheads="1"/>
            </p:cNvSpPr>
            <p:nvPr/>
          </p:nvSpPr>
          <p:spPr bwMode="auto">
            <a:xfrm>
              <a:off x="768" y="168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charset="0"/>
                  <a:ea typeface="楷体_GB2312" pitchFamily="49" charset="-122"/>
                </a:rPr>
                <a:t>编辑程序</a:t>
              </a:r>
              <a:endParaRPr kumimoji="1" lang="zh-CN" altLang="en-US" sz="2400">
                <a:latin typeface="Times New Roman" charset="0"/>
                <a:ea typeface="楷体_GB2312" pitchFamily="49" charset="-122"/>
              </a:endParaRPr>
            </a:p>
          </p:txBody>
        </p:sp>
        <p:sp>
          <p:nvSpPr>
            <p:cNvPr id="4104" name="Text Box 1029"/>
            <p:cNvSpPr txBox="1">
              <a:spLocks noChangeArrowheads="1"/>
            </p:cNvSpPr>
            <p:nvPr/>
          </p:nvSpPr>
          <p:spPr bwMode="auto">
            <a:xfrm>
              <a:off x="4032" y="230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charset="0"/>
                  <a:ea typeface="楷体_GB2312" pitchFamily="49" charset="-122"/>
                </a:rPr>
                <a:t>连接程序</a:t>
              </a:r>
              <a:endParaRPr kumimoji="1" lang="zh-CN" altLang="en-US" sz="2400">
                <a:latin typeface="Times New Roman" charset="0"/>
                <a:ea typeface="楷体_GB2312" pitchFamily="49" charset="-122"/>
              </a:endParaRPr>
            </a:p>
          </p:txBody>
        </p:sp>
        <p:sp>
          <p:nvSpPr>
            <p:cNvPr id="4105" name="Line 1030"/>
            <p:cNvSpPr>
              <a:spLocks noChangeShapeType="1"/>
            </p:cNvSpPr>
            <p:nvPr/>
          </p:nvSpPr>
          <p:spPr bwMode="auto">
            <a:xfrm>
              <a:off x="816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6" name="Text Box 1031"/>
            <p:cNvSpPr txBox="1">
              <a:spLocks noChangeArrowheads="1"/>
            </p:cNvSpPr>
            <p:nvPr/>
          </p:nvSpPr>
          <p:spPr bwMode="auto">
            <a:xfrm>
              <a:off x="1536" y="1824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楷体_GB2312" pitchFamily="49" charset="-122"/>
                </a:rPr>
                <a:t>PROGRAM.ASM</a:t>
              </a:r>
              <a:endParaRPr kumimoji="1" lang="en-US" altLang="zh-CN" sz="2400">
                <a:latin typeface="Times New Roman" charset="0"/>
                <a:ea typeface="楷体_GB2312" pitchFamily="49" charset="-122"/>
              </a:endParaRPr>
            </a:p>
          </p:txBody>
        </p:sp>
        <p:sp>
          <p:nvSpPr>
            <p:cNvPr id="4107" name="Line 1032"/>
            <p:cNvSpPr>
              <a:spLocks noChangeShapeType="1"/>
            </p:cNvSpPr>
            <p:nvPr/>
          </p:nvSpPr>
          <p:spPr bwMode="auto">
            <a:xfrm>
              <a:off x="283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8" name="Text Box 1033"/>
            <p:cNvSpPr txBox="1">
              <a:spLocks noChangeArrowheads="1"/>
            </p:cNvSpPr>
            <p:nvPr/>
          </p:nvSpPr>
          <p:spPr bwMode="auto">
            <a:xfrm>
              <a:off x="3552" y="1824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楷体_GB2312" pitchFamily="49" charset="-122"/>
                </a:rPr>
                <a:t>PROGRAM.OBJ</a:t>
              </a:r>
              <a:endParaRPr kumimoji="1" lang="en-US" altLang="zh-CN" sz="2400">
                <a:latin typeface="Times New Roman" charset="0"/>
                <a:ea typeface="楷体_GB2312" pitchFamily="49" charset="-122"/>
              </a:endParaRPr>
            </a:p>
          </p:txBody>
        </p:sp>
        <p:sp>
          <p:nvSpPr>
            <p:cNvPr id="4109" name="Line 1034"/>
            <p:cNvSpPr>
              <a:spLocks noChangeShapeType="1"/>
            </p:cNvSpPr>
            <p:nvPr/>
          </p:nvSpPr>
          <p:spPr bwMode="auto">
            <a:xfrm>
              <a:off x="4032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0" name="Text Box 1035"/>
            <p:cNvSpPr txBox="1">
              <a:spLocks noChangeArrowheads="1"/>
            </p:cNvSpPr>
            <p:nvPr/>
          </p:nvSpPr>
          <p:spPr bwMode="auto">
            <a:xfrm>
              <a:off x="3552" y="2832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  <a:ea typeface="楷体_GB2312" pitchFamily="49" charset="-122"/>
                </a:rPr>
                <a:t>PROGRAM.EXE</a:t>
              </a:r>
              <a:endParaRPr kumimoji="1" lang="en-US" altLang="zh-CN" sz="2400">
                <a:latin typeface="Times New Roman" charset="0"/>
                <a:ea typeface="楷体_GB2312" pitchFamily="49" charset="-122"/>
              </a:endParaRPr>
            </a:p>
          </p:txBody>
        </p:sp>
      </p:grpSp>
      <p:sp>
        <p:nvSpPr>
          <p:cNvPr id="4101" name="Text Box 1036"/>
          <p:cNvSpPr txBox="1">
            <a:spLocks noChangeArrowheads="1"/>
          </p:cNvSpPr>
          <p:nvPr/>
        </p:nvSpPr>
        <p:spPr bwMode="auto">
          <a:xfrm>
            <a:off x="762000" y="1752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4.1 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汇编程序功能</a:t>
            </a:r>
            <a:endParaRPr kumimoji="1" lang="zh-CN" alt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6B7C5B-4E9D-476E-B3CC-400B341B98AD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69659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4.3 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汇编语言程序格式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  汇编语言每个语句的格式如下：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zh-CN" altLang="en-US" sz="2400" b="1">
                <a:latin typeface="宋体" pitchFamily="2" charset="-122"/>
              </a:rPr>
              <a:t>符号地址</a:t>
            </a:r>
            <a:r>
              <a:rPr kumimoji="1" lang="en-US" altLang="zh-CN" sz="2400" b="1">
                <a:latin typeface="宋体" pitchFamily="2" charset="-122"/>
              </a:rPr>
              <a:t>]  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操作码</a:t>
            </a:r>
            <a:r>
              <a:rPr kumimoji="1" lang="zh-CN" altLang="en-US" sz="2400" b="1"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chemeClr val="accent2"/>
                </a:solidFill>
                <a:latin typeface="宋体" pitchFamily="2" charset="-122"/>
              </a:rPr>
              <a:t>操作数</a:t>
            </a:r>
            <a:r>
              <a:rPr kumimoji="1" lang="zh-CN" altLang="en-US" sz="2400" b="1">
                <a:latin typeface="宋体" pitchFamily="2" charset="-122"/>
              </a:rPr>
              <a:t>     </a:t>
            </a:r>
            <a:r>
              <a:rPr kumimoji="1" lang="en-US" altLang="zh-CN" sz="2400" b="1">
                <a:latin typeface="宋体" pitchFamily="2" charset="-122"/>
              </a:rPr>
              <a:t>[; </a:t>
            </a:r>
            <a:r>
              <a:rPr kumimoji="1" lang="zh-CN" altLang="en-US" sz="2400" b="1">
                <a:latin typeface="宋体" pitchFamily="2" charset="-122"/>
              </a:rPr>
              <a:t>注释</a:t>
            </a:r>
            <a:r>
              <a:rPr kumimoji="1" lang="en-US" altLang="zh-CN" sz="2400" b="1">
                <a:latin typeface="宋体" pitchFamily="2" charset="-122"/>
              </a:rPr>
              <a:t>]</a:t>
            </a:r>
            <a:endParaRPr kumimoji="1" lang="en-US" altLang="zh-CN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838200" y="2723252"/>
            <a:ext cx="7301999" cy="178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charset="0"/>
              </a:rPr>
              <a:t>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变量          </a:t>
            </a:r>
            <a:r>
              <a:rPr kumimoji="1"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说明程序或语句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标号        </a:t>
            </a:r>
            <a:r>
              <a:rPr kumimoji="1"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伪指令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标号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的功能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       </a:t>
            </a: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宏指令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                     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常数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                        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endParaRPr kumimoji="1"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1828800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>
            <a:off x="3429000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4953000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6858000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901700" y="5334000"/>
            <a:ext cx="460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u="sng">
                <a:solidFill>
                  <a:srgbClr val="FF3300"/>
                </a:solidFill>
                <a:latin typeface="Times New Roman" charset="0"/>
              </a:rPr>
              <a:t>表达式</a:t>
            </a:r>
            <a:r>
              <a:rPr kumimoji="1" lang="zh-CN" altLang="en-US" sz="2400" b="1">
                <a:latin typeface="Times New Roman" charset="0"/>
              </a:rPr>
              <a:t>：数字表达式  地址表达式</a:t>
            </a:r>
            <a:endParaRPr kumimoji="1" lang="zh-CN" alt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DC330EF-EB8E-4D1B-B25A-75AA5F87D2D6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表达式操作符（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5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类）</a:t>
            </a:r>
            <a:endParaRPr kumimoji="1" lang="zh-CN" altLang="en-US" sz="2400">
              <a:latin typeface="Times New Roman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315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1</a:t>
            </a:r>
            <a:r>
              <a:rPr kumimoji="1" lang="zh-CN" altLang="en-US" sz="2400" b="1">
                <a:latin typeface="Times New Roman" charset="0"/>
              </a:rPr>
              <a:t>）算术操作符：</a:t>
            </a: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 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,   ,  ,    ,  mod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          </a:t>
            </a:r>
            <a:r>
              <a:rPr kumimoji="1" lang="zh-CN" altLang="zh-CN" sz="2400" b="1">
                <a:latin typeface="Times New Roman" charset="0"/>
                <a:sym typeface="Symbol" pitchFamily="18" charset="2"/>
              </a:rPr>
              <a:t>例：  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ADD  AX, A+2       </a:t>
            </a:r>
            <a:r>
              <a:rPr kumimoji="1" lang="en-US" altLang="zh-CN" sz="2000" b="1">
                <a:latin typeface="Times New Roman" charset="0"/>
                <a:sym typeface="Symbol" pitchFamily="18" charset="2"/>
              </a:rPr>
              <a:t>;     </a:t>
            </a:r>
            <a:r>
              <a:rPr kumimoji="1" lang="zh-CN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符号地址常数有意义</a:t>
            </a:r>
            <a:endParaRPr kumimoji="1" lang="zh-CN" altLang="zh-CN" sz="2000" b="1">
              <a:latin typeface="Times New Roman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zh-CN" altLang="zh-CN" sz="2000" b="1">
                <a:latin typeface="Times New Roman" charset="0"/>
                <a:sym typeface="Symbol" pitchFamily="18" charset="2"/>
              </a:rPr>
              <a:t>                                                               </a:t>
            </a:r>
            <a:r>
              <a:rPr kumimoji="1" lang="en-US" altLang="zh-CN" sz="2000" b="1">
                <a:latin typeface="Times New Roman" charset="0"/>
                <a:sym typeface="Symbol" pitchFamily="18" charset="2"/>
              </a:rPr>
              <a:t>;    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   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时意义不明确</a:t>
            </a:r>
            <a:endParaRPr kumimoji="1" lang="zh-CN" altLang="en-US" sz="2400" b="1">
              <a:latin typeface="Times New Roman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                    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MOV  AX, BX+1   </a:t>
            </a:r>
            <a:r>
              <a:rPr kumimoji="1" lang="en-US" altLang="zh-CN" sz="2000" b="1">
                <a:latin typeface="Times New Roman" charset="0"/>
                <a:sym typeface="Symbol" pitchFamily="18" charset="2"/>
              </a:rPr>
              <a:t>;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sym typeface="Symbol" pitchFamily="18" charset="2"/>
              </a:rPr>
              <a:t></a:t>
            </a:r>
            <a:endParaRPr kumimoji="1" lang="en-US" altLang="zh-CN" sz="2000" b="1">
              <a:latin typeface="Times New Roman" charset="0"/>
              <a:sym typeface="Symbol" pitchFamily="18" charset="2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46113" y="3048000"/>
            <a:ext cx="5868987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2</a:t>
            </a:r>
            <a:r>
              <a:rPr kumimoji="1" lang="zh-CN" altLang="en-US" sz="2400" b="1">
                <a:latin typeface="Times New Roman" charset="0"/>
              </a:rPr>
              <a:t>）逻辑与移位操作符：</a:t>
            </a:r>
            <a:r>
              <a:rPr kumimoji="1" lang="en-US" altLang="en-US" sz="2400" b="1">
                <a:latin typeface="Times New Roman" charset="0"/>
              </a:rPr>
              <a:t>AND, OR, XOR, NOT</a:t>
            </a:r>
            <a:r>
              <a:rPr kumimoji="1" lang="en-US" altLang="zh-CN" sz="2400" b="1">
                <a:latin typeface="Times New Roman" charset="0"/>
              </a:rPr>
              <a:t>, SHL, SHR</a:t>
            </a:r>
            <a:r>
              <a:rPr kumimoji="1" lang="zh-CN" altLang="en-US" sz="2400" b="1">
                <a:latin typeface="Times New Roman" charset="0"/>
              </a:rPr>
              <a:t>（移位补“</a:t>
            </a:r>
            <a:r>
              <a:rPr kumimoji="1" lang="en-US" altLang="zh-CN" sz="2400" b="1">
                <a:latin typeface="Times New Roman" charset="0"/>
              </a:rPr>
              <a:t>0”</a:t>
            </a:r>
            <a:r>
              <a:rPr kumimoji="1" lang="zh-CN" altLang="en-US" sz="2400" b="1">
                <a:latin typeface="Times New Roman" charset="0"/>
              </a:rPr>
              <a:t>）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(</a:t>
            </a:r>
            <a:r>
              <a:rPr kumimoji="1" lang="zh-CN" altLang="en-US" sz="2400" b="1">
                <a:latin typeface="Times New Roman" charset="0"/>
              </a:rPr>
              <a:t>移位格式：表达式  </a:t>
            </a:r>
            <a:r>
              <a:rPr kumimoji="1" lang="en-US" altLang="zh-CN" sz="2400" b="1">
                <a:latin typeface="Times New Roman" charset="0"/>
              </a:rPr>
              <a:t>SHL</a:t>
            </a:r>
            <a:r>
              <a:rPr kumimoji="1" lang="zh-CN" altLang="en-US" sz="2400" b="1">
                <a:latin typeface="Times New Roman" charset="0"/>
              </a:rPr>
              <a:t>或</a:t>
            </a:r>
            <a:r>
              <a:rPr kumimoji="1" lang="en-US" altLang="zh-CN" sz="2400" b="1">
                <a:latin typeface="Times New Roman" charset="0"/>
              </a:rPr>
              <a:t>SHR  </a:t>
            </a:r>
            <a:r>
              <a:rPr kumimoji="1" lang="zh-CN" altLang="en-US" sz="2400" b="1">
                <a:latin typeface="Times New Roman" charset="0"/>
              </a:rPr>
              <a:t>位数</a:t>
            </a:r>
            <a:r>
              <a:rPr kumimoji="1" lang="en-US" altLang="zh-CN" sz="2400" b="1">
                <a:latin typeface="Times New Roman" charset="0"/>
              </a:rPr>
              <a:t>)</a:t>
            </a:r>
            <a:endParaRPr kumimoji="1" lang="en-US" altLang="zh-CN" sz="2400" b="1">
              <a:latin typeface="Times New Roman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          </a:t>
            </a:r>
            <a:r>
              <a:rPr kumimoji="1" lang="zh-CN" altLang="zh-CN" sz="2400" b="1">
                <a:latin typeface="Times New Roman" charset="0"/>
                <a:sym typeface="Symbol" pitchFamily="18" charset="2"/>
              </a:rPr>
              <a:t>例：  OPR1   EQU   25</a:t>
            </a:r>
          </a:p>
          <a:p>
            <a:pPr>
              <a:spcBef>
                <a:spcPct val="50000"/>
              </a:spcBef>
            </a:pPr>
            <a:r>
              <a:rPr kumimoji="1" lang="zh-CN" altLang="zh-CN" sz="2400" b="1">
                <a:latin typeface="Times New Roman" charset="0"/>
                <a:sym typeface="Symbol" pitchFamily="18" charset="2"/>
              </a:rPr>
              <a:t>                    OPR2   EQU   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3</a:t>
            </a:r>
            <a:endParaRPr kumimoji="1" lang="zh-CN" altLang="zh-CN" sz="2400" b="1">
              <a:latin typeface="Times New Roman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zh-CN" altLang="zh-CN" sz="2400" b="1">
                <a:latin typeface="Times New Roman" charset="0"/>
                <a:sym typeface="Symbol" pitchFamily="18" charset="2"/>
              </a:rPr>
              <a:t>                    ……</a:t>
            </a:r>
          </a:p>
          <a:p>
            <a:pPr>
              <a:spcBef>
                <a:spcPct val="50000"/>
              </a:spcBef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charset="0"/>
                <a:sym typeface="Symbol" pitchFamily="18" charset="2"/>
              </a:rPr>
              <a:t>                    </a:t>
            </a:r>
            <a:r>
              <a:rPr kumimoji="1" lang="zh-CN" altLang="zh-CN" sz="2400" b="1">
                <a:solidFill>
                  <a:schemeClr val="hlink"/>
                </a:solidFill>
                <a:latin typeface="Times New Roman" charset="0"/>
                <a:sym typeface="Symbol" pitchFamily="18" charset="2"/>
              </a:rPr>
              <a:t>AND  AX,  OPR1  AND  OPR2</a:t>
            </a:r>
            <a:r>
              <a:rPr kumimoji="1" lang="en-US" altLang="zh-CN" sz="2000" b="1">
                <a:latin typeface="Times New Roman" charset="0"/>
                <a:sym typeface="Symbol" pitchFamily="18" charset="2"/>
              </a:rPr>
              <a:t>                      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91200" y="4419600"/>
            <a:ext cx="3124200" cy="1524000"/>
            <a:chOff x="3648" y="2784"/>
            <a:chExt cx="1968" cy="960"/>
          </a:xfrm>
        </p:grpSpPr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3648" y="3120"/>
              <a:ext cx="864" cy="624"/>
            </a:xfrm>
            <a:prstGeom prst="curvedDownArrow">
              <a:avLst>
                <a:gd name="adj1" fmla="val 27692"/>
                <a:gd name="adj2" fmla="val 55385"/>
                <a:gd name="adj3" fmla="val 33333"/>
              </a:avLst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3792" y="278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charset="0"/>
                  <a:ea typeface="楷体_GB2312" pitchFamily="49" charset="-122"/>
                </a:rPr>
                <a:t>汇编</a:t>
              </a:r>
              <a:endParaRPr kumimoji="1" lang="zh-CN" altLang="en-US" sz="2400">
                <a:latin typeface="Times New Roman" charset="0"/>
              </a:endParaRPr>
            </a:p>
          </p:txBody>
        </p:sp>
        <p:sp>
          <p:nvSpPr>
            <p:cNvPr id="23562" name="Text Box 8"/>
            <p:cNvSpPr txBox="1">
              <a:spLocks noChangeArrowheads="1"/>
            </p:cNvSpPr>
            <p:nvPr/>
          </p:nvSpPr>
          <p:spPr bwMode="auto">
            <a:xfrm>
              <a:off x="4517" y="3408"/>
              <a:ext cx="10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en-US" sz="2400" b="1">
                  <a:solidFill>
                    <a:schemeClr val="hlink"/>
                  </a:solidFill>
                  <a:latin typeface="Times New Roman" charset="0"/>
                </a:rPr>
                <a:t>AND  AX, 1</a:t>
              </a:r>
              <a:endParaRPr kumimoji="1" lang="en-US" altLang="zh-CN" sz="2400" b="1">
                <a:solidFill>
                  <a:schemeClr val="hlink"/>
                </a:solidFill>
                <a:latin typeface="Times New Roman" charset="0"/>
              </a:endParaRPr>
            </a:p>
          </p:txBody>
        </p:sp>
      </p:grp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6877050" y="3573463"/>
            <a:ext cx="20161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0010 0101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0000 0011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611061-E5EF-4710-A097-EB62523F8D4F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487363"/>
            <a:ext cx="8077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3</a:t>
            </a:r>
            <a:r>
              <a:rPr kumimoji="1" lang="zh-CN" altLang="en-US" sz="2400" b="1">
                <a:latin typeface="Times New Roman" charset="0"/>
              </a:rPr>
              <a:t>）关系操作符：</a:t>
            </a:r>
            <a:r>
              <a:rPr kumimoji="1" lang="en-US" altLang="en-US" sz="2400" b="1">
                <a:latin typeface="Times New Roman" charset="0"/>
              </a:rPr>
              <a:t>EQ, NE, LT, LE, GT, GE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   </a:t>
            </a:r>
            <a:r>
              <a:rPr kumimoji="1" lang="zh-CN" altLang="en-US" sz="2400" b="1">
                <a:latin typeface="Times New Roman" charset="0"/>
              </a:rPr>
              <a:t>计算结果为逻辑值：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charset="0"/>
              </a:rPr>
              <a:t>真  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kumimoji="1" lang="en-US" altLang="en-US" sz="2400" b="1">
                <a:solidFill>
                  <a:schemeClr val="accent2"/>
                </a:solidFill>
                <a:latin typeface="Times New Roman" charset="0"/>
              </a:rPr>
              <a:t>FFFFH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solidFill>
                  <a:schemeClr val="accent2"/>
                </a:solidFill>
                <a:latin typeface="Times New Roman" charset="0"/>
              </a:rPr>
              <a:t>                                             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charset="0"/>
              </a:rPr>
              <a:t>假  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charset="0"/>
              </a:rPr>
              <a:t>0000H</a:t>
            </a:r>
            <a:endParaRPr kumimoji="1" lang="en-US" altLang="zh-CN" sz="2400" b="1">
              <a:latin typeface="Times New Roman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          </a:t>
            </a:r>
            <a:r>
              <a:rPr kumimoji="1" lang="zh-CN" altLang="zh-CN" sz="2400" b="1">
                <a:latin typeface="Times New Roman" charset="0"/>
                <a:sym typeface="Symbol" pitchFamily="18" charset="2"/>
              </a:rPr>
              <a:t>例：MOV  FID, (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OFFSET Y - OFFSET X</a:t>
            </a:r>
            <a:r>
              <a:rPr kumimoji="1" lang="zh-CN" altLang="zh-CN" sz="2400" b="1">
                <a:latin typeface="Times New Roman" charset="0"/>
                <a:sym typeface="Symbol" pitchFamily="18" charset="2"/>
              </a:rPr>
              <a:t>)  LE  128</a:t>
            </a:r>
            <a:endParaRPr kumimoji="1" lang="en-US" altLang="zh-CN" sz="2000" b="1">
              <a:latin typeface="Times New Roman" charset="0"/>
              <a:sym typeface="Symbol" pitchFamily="18" charset="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886200" y="2743200"/>
            <a:ext cx="13446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X: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 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Y:   ……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295400" y="54864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若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128(</a:t>
            </a: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假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)</a:t>
            </a:r>
            <a:endParaRPr kumimoji="1" lang="en-US" altLang="zh-CN" sz="2400" b="1">
              <a:latin typeface="Times New Roman" charset="0"/>
            </a:endParaRP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3733800" y="4724400"/>
            <a:ext cx="339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汇编结果  </a:t>
            </a:r>
            <a:r>
              <a:rPr kumimoji="1" lang="en-US" altLang="en-US" sz="2400" b="1">
                <a:latin typeface="Times New Roman" charset="0"/>
                <a:sym typeface="Symbol" pitchFamily="18" charset="2"/>
              </a:rPr>
              <a:t>MOV  FID, -1</a:t>
            </a:r>
            <a:endParaRPr kumimoji="1" lang="en-US" altLang="zh-CN" sz="2400" b="1">
              <a:latin typeface="Times New Roman" charset="0"/>
              <a:sym typeface="Symbol" pitchFamily="18" charset="2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3733800" y="5486400"/>
            <a:ext cx="329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汇编结果  </a:t>
            </a:r>
            <a:r>
              <a:rPr kumimoji="1" lang="en-US" altLang="en-US" sz="2400" b="1">
                <a:latin typeface="Times New Roman" charset="0"/>
                <a:sym typeface="Symbol" pitchFamily="18" charset="2"/>
              </a:rPr>
              <a:t>MOV  FID, 0</a:t>
            </a:r>
            <a:endParaRPr kumimoji="1" lang="en-US" altLang="zh-CN" sz="2400" b="1">
              <a:latin typeface="Times New Roman" charset="0"/>
              <a:sym typeface="Symbol" pitchFamily="18" charset="2"/>
            </a:endParaRP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295400" y="47244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若</a:t>
            </a: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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128(</a:t>
            </a: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真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autoUpdateAnimBg="0"/>
      <p:bldP spid="2498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A96DEE-BBF8-4C2E-B9B6-3F9DD25EDB8C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8600" y="609600"/>
            <a:ext cx="8556625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4</a:t>
            </a:r>
            <a:r>
              <a:rPr kumimoji="1" lang="zh-CN" altLang="en-US" sz="2400" b="1">
                <a:latin typeface="Times New Roman" charset="0"/>
              </a:rPr>
              <a:t>）数值回送操作符：</a:t>
            </a:r>
            <a:endParaRPr kumimoji="1" lang="en-US" altLang="en-US" sz="2400" b="1">
              <a:latin typeface="Times New Roman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 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OFFSET</a:t>
            </a:r>
            <a:r>
              <a:rPr kumimoji="1" lang="en-US" altLang="en-US" sz="2400" b="1">
                <a:latin typeface="Times New Roman" charset="0"/>
              </a:rPr>
              <a:t> / 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SEG</a:t>
            </a:r>
            <a:r>
              <a:rPr kumimoji="1" lang="en-US" altLang="en-US" sz="2400" b="1">
                <a:latin typeface="Times New Roman" charset="0"/>
              </a:rPr>
              <a:t>   </a:t>
            </a:r>
            <a:r>
              <a:rPr kumimoji="1" lang="zh-CN" altLang="en-US" sz="2400" b="1">
                <a:latin typeface="Times New Roman" charset="0"/>
              </a:rPr>
              <a:t>变量（或标号）</a:t>
            </a:r>
            <a:endParaRPr kumimoji="1" lang="en-US" altLang="en-US" sz="2400" b="1">
              <a:latin typeface="Times New Roman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    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功能：回送变量或标号的偏址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/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段址</a:t>
            </a:r>
            <a:endParaRPr kumimoji="1" lang="en-US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          例：</a:t>
            </a:r>
            <a:r>
              <a:rPr kumimoji="1" lang="en-US" altLang="en-US" sz="2400" b="1">
                <a:latin typeface="Times New Roman" charset="0"/>
              </a:rPr>
              <a:t>MOV  BX,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OFFSET</a:t>
            </a:r>
            <a:r>
              <a:rPr kumimoji="1" lang="en-US" altLang="en-US" sz="2400" b="1">
                <a:latin typeface="Times New Roman" charset="0"/>
              </a:rPr>
              <a:t> X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          MOV  DX,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SEG</a:t>
            </a:r>
            <a:r>
              <a:rPr kumimoji="1" lang="en-US" altLang="en-US" sz="2400" b="1">
                <a:latin typeface="Times New Roman" charset="0"/>
              </a:rPr>
              <a:t>  X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TYPE</a:t>
            </a:r>
            <a:r>
              <a:rPr kumimoji="1" lang="en-US" altLang="zh-CN" sz="2400" b="1">
                <a:latin typeface="Times New Roman" charset="0"/>
              </a:rPr>
              <a:t>  </a:t>
            </a:r>
            <a:r>
              <a:rPr kumimoji="1" lang="zh-CN" altLang="zh-CN" sz="2400" b="1">
                <a:latin typeface="Times New Roman" charset="0"/>
              </a:rPr>
              <a:t>变量（或标号）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zh-CN" sz="2400" b="1">
                <a:latin typeface="Times New Roman" charset="0"/>
              </a:rPr>
              <a:t>          变量：</a:t>
            </a:r>
            <a:r>
              <a:rPr kumimoji="1" lang="en-US" altLang="zh-CN" sz="2400" b="1">
                <a:latin typeface="Times New Roman" charset="0"/>
              </a:rPr>
              <a:t>DB  DW  DD  DQ  DT      </a:t>
            </a:r>
            <a:r>
              <a:rPr kumimoji="1" lang="zh-CN" altLang="zh-CN" sz="2400" b="1">
                <a:latin typeface="Times New Roman" charset="0"/>
              </a:rPr>
              <a:t>标号：</a:t>
            </a:r>
            <a:r>
              <a:rPr kumimoji="1" lang="en-US" altLang="zh-CN" sz="2400" b="1">
                <a:latin typeface="Times New Roman" charset="0"/>
              </a:rPr>
              <a:t>NEAR  FAR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           </a:t>
            </a:r>
            <a:r>
              <a:rPr kumimoji="1" lang="zh-CN" altLang="en-US" sz="2400" b="1">
                <a:latin typeface="Times New Roman" charset="0"/>
              </a:rPr>
              <a:t>值：  </a:t>
            </a:r>
            <a:r>
              <a:rPr kumimoji="1" lang="en-US" altLang="zh-CN" sz="2400" b="1">
                <a:latin typeface="Times New Roman" charset="0"/>
              </a:rPr>
              <a:t>1      2      4      8     10                       -1         -2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LENGTH</a:t>
            </a:r>
            <a:r>
              <a:rPr kumimoji="1" lang="en-US" altLang="zh-CN" sz="2400" b="1">
                <a:latin typeface="Times New Roman" charset="0"/>
              </a:rPr>
              <a:t>  </a:t>
            </a:r>
            <a:r>
              <a:rPr kumimoji="1" lang="zh-CN" altLang="zh-CN" sz="2400" b="1">
                <a:latin typeface="Times New Roman" charset="0"/>
              </a:rPr>
              <a:t>变量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功能：回送</a:t>
            </a:r>
            <a:r>
              <a:rPr kumimoji="1"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400" b="1">
                <a:solidFill>
                  <a:srgbClr val="7030A0"/>
                </a:solidFill>
                <a:latin typeface="Times New Roman" charset="0"/>
                <a:ea typeface="楷体_GB2312" pitchFamily="49" charset="-122"/>
              </a:rPr>
              <a:t>DUP</a:t>
            </a:r>
            <a:r>
              <a:rPr kumimoji="1" lang="zh-CN" altLang="en-US" sz="2400" b="1">
                <a:solidFill>
                  <a:srgbClr val="7030A0"/>
                </a:solidFill>
                <a:latin typeface="Times New Roman" charset="0"/>
                <a:ea typeface="楷体_GB2312" pitchFamily="49" charset="-122"/>
              </a:rPr>
              <a:t>定义的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变量的单元数，其它情况回送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SIZE  </a:t>
            </a:r>
            <a:r>
              <a:rPr kumimoji="1" lang="zh-CN" altLang="zh-CN" sz="2400" b="1">
                <a:latin typeface="Times New Roman" charset="0"/>
              </a:rPr>
              <a:t>变量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功能：</a:t>
            </a:r>
            <a:r>
              <a:rPr kumimoji="1" lang="en-US" altLang="en-US" sz="2000" b="1">
                <a:latin typeface="Times New Roman" charset="0"/>
                <a:ea typeface="楷体_GB2312" pitchFamily="49" charset="-122"/>
              </a:rPr>
              <a:t>LENGTH*TYPE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5148263" y="1916113"/>
            <a:ext cx="230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LEA	BX ,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BA029C-2607-480E-8B2B-4CCB81A23C7C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9600" y="717550"/>
            <a:ext cx="7442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例：</a:t>
            </a:r>
            <a:r>
              <a:rPr kumimoji="1" lang="en-US" altLang="en-US" sz="2400" b="1">
                <a:latin typeface="Times New Roman" charset="0"/>
              </a:rPr>
              <a:t>ARRAY  DW  100  DUP  (?)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TABLE   DB   ‘ABCD’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ADD  SI,  TYPE  ARRAY                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charset="0"/>
              </a:rPr>
              <a:t>;  ADD  SI, 2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ADD  SI,  TYPE  TABLE                   </a:t>
            </a:r>
            <a:r>
              <a:rPr kumimoji="1" lang="en-US" altLang="zh-CN" sz="2000" b="1">
                <a:latin typeface="Times New Roman" charset="0"/>
              </a:rPr>
              <a:t>;  ADD  SI, 1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MOV  CX,  LENGTH  ARRAY       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charset="0"/>
              </a:rPr>
              <a:t>;  MOV  CX, 100</a:t>
            </a:r>
            <a:endParaRPr kumimoji="1" lang="en-US" altLang="zh-CN" sz="2000" b="1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MOV  CX,  LENGTH  TABLE          </a:t>
            </a:r>
            <a:r>
              <a:rPr kumimoji="1" lang="en-US" altLang="zh-CN" sz="2000" b="1">
                <a:latin typeface="Times New Roman" charset="0"/>
              </a:rPr>
              <a:t>;  MOV  CX, 1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MOV  CX,  SIZE  ARRAY               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charset="0"/>
              </a:rPr>
              <a:t>;  MOV  CX, 200</a:t>
            </a:r>
          </a:p>
          <a:p>
            <a:pPr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MOV  CX,  SIZE  TABLE                  </a:t>
            </a:r>
            <a:r>
              <a:rPr kumimoji="1" lang="en-US" altLang="zh-CN" sz="2000" b="1">
                <a:latin typeface="Times New Roman" charset="0"/>
              </a:rPr>
              <a:t>;  MOV  CX,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5D15B8-CA4B-4C17-AE28-B188BB70E5AD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09600" y="484188"/>
            <a:ext cx="85344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（</a:t>
            </a:r>
            <a:r>
              <a:rPr kumimoji="1" lang="en-US" altLang="zh-CN" sz="2400" b="1">
                <a:latin typeface="Times New Roman" charset="0"/>
              </a:rPr>
              <a:t>5</a:t>
            </a:r>
            <a:r>
              <a:rPr kumimoji="1" lang="zh-CN" altLang="en-US" sz="2400" b="1">
                <a:latin typeface="Times New Roman" charset="0"/>
              </a:rPr>
              <a:t>）属性操作符：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类型 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PTR</a:t>
            </a:r>
            <a:r>
              <a:rPr kumimoji="1" lang="en-US" altLang="en-US" sz="2400" b="1">
                <a:latin typeface="Times New Roman" charset="0"/>
              </a:rPr>
              <a:t>  </a:t>
            </a:r>
            <a:r>
              <a:rPr kumimoji="1" lang="zh-CN" altLang="en-US" sz="2400" b="1">
                <a:latin typeface="Times New Roman" charset="0"/>
              </a:rPr>
              <a:t>表达式      例：  </a:t>
            </a:r>
            <a:r>
              <a:rPr kumimoji="1" lang="en-US" altLang="en-US" sz="2400" b="1">
                <a:latin typeface="Times New Roman" charset="0"/>
              </a:rPr>
              <a:t>MOV  WORD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PTR</a:t>
            </a:r>
            <a:r>
              <a:rPr kumimoji="1" lang="en-US" altLang="en-US" sz="2400" b="1">
                <a:latin typeface="Times New Roman" charset="0"/>
              </a:rPr>
              <a:t> [BX], 5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                    </a:t>
            </a:r>
            <a:r>
              <a:rPr kumimoji="1" lang="en-US" altLang="zh-CN" sz="2400" b="1">
                <a:latin typeface="Times New Roman" charset="0"/>
              </a:rPr>
              <a:t>		</a:t>
            </a:r>
            <a:r>
              <a:rPr kumimoji="1" lang="en-US" altLang="en-US" sz="2400" b="1">
                <a:latin typeface="Times New Roman" charset="0"/>
              </a:rPr>
              <a:t>TWO2    DW   ?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en-US" sz="2400" b="1">
                <a:latin typeface="Times New Roman" charset="0"/>
              </a:rPr>
              <a:t>                             </a:t>
            </a:r>
            <a:r>
              <a:rPr kumimoji="1" lang="en-US" altLang="zh-CN" sz="2400" b="1">
                <a:latin typeface="Times New Roman" charset="0"/>
              </a:rPr>
              <a:t>		</a:t>
            </a:r>
            <a:r>
              <a:rPr kumimoji="1" lang="en-US" altLang="en-US" sz="2400" b="1">
                <a:latin typeface="Times New Roman" charset="0"/>
              </a:rPr>
              <a:t>ONE1    EQU   </a:t>
            </a:r>
            <a:r>
              <a:rPr kumimoji="1" lang="en-US" altLang="en-US" sz="2400" b="1">
                <a:solidFill>
                  <a:srgbClr val="0000FF"/>
                </a:solidFill>
                <a:latin typeface="Times New Roman" charset="0"/>
              </a:rPr>
              <a:t>BYTE PTR</a:t>
            </a:r>
            <a:r>
              <a:rPr kumimoji="1" lang="en-US" altLang="en-US" sz="2400" b="1">
                <a:latin typeface="Times New Roman" charset="0"/>
              </a:rPr>
              <a:t> TWO2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段操作符                      例：  </a:t>
            </a:r>
            <a:r>
              <a:rPr kumimoji="1" lang="en-US" altLang="zh-CN" sz="2400" b="1">
                <a:latin typeface="Times New Roman" charset="0"/>
              </a:rPr>
              <a:t>MOV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ES: </a:t>
            </a:r>
            <a:r>
              <a:rPr kumimoji="1" lang="en-US" altLang="zh-CN" sz="2400" b="1">
                <a:latin typeface="Times New Roman" charset="0"/>
              </a:rPr>
              <a:t>[BX], AL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SHORT</a:t>
            </a:r>
            <a:r>
              <a:rPr kumimoji="1" lang="en-US" altLang="zh-CN" sz="2400" b="1">
                <a:latin typeface="Times New Roman" charset="0"/>
              </a:rPr>
              <a:t>  </a:t>
            </a:r>
            <a:r>
              <a:rPr kumimoji="1" lang="zh-CN" altLang="zh-CN" sz="2400" b="1">
                <a:latin typeface="Times New Roman" charset="0"/>
              </a:rPr>
              <a:t>标号              例：  </a:t>
            </a:r>
            <a:r>
              <a:rPr kumimoji="1" lang="en-US" altLang="zh-CN" sz="2400" b="1">
                <a:latin typeface="Times New Roman" charset="0"/>
              </a:rPr>
              <a:t>JMP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SHORT</a:t>
            </a:r>
            <a:r>
              <a:rPr kumimoji="1" lang="en-US" altLang="zh-CN" sz="2400" b="1">
                <a:latin typeface="Times New Roman" charset="0"/>
              </a:rPr>
              <a:t>  NEXT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THIS</a:t>
            </a:r>
            <a:r>
              <a:rPr kumimoji="1" lang="en-US" altLang="zh-CN" sz="2400" b="1">
                <a:latin typeface="Times New Roman" charset="0"/>
              </a:rPr>
              <a:t>  </a:t>
            </a:r>
            <a:r>
              <a:rPr kumimoji="1" lang="zh-CN" altLang="zh-CN" sz="2400" b="1">
                <a:latin typeface="Times New Roman" charset="0"/>
              </a:rPr>
              <a:t>类型                   例： </a:t>
            </a:r>
            <a:r>
              <a:rPr kumimoji="1" lang="en-US" altLang="zh-CN" sz="2400" b="1">
                <a:latin typeface="Times New Roman" charset="0"/>
              </a:rPr>
              <a:t>TA  EQU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THIS</a:t>
            </a:r>
            <a:r>
              <a:rPr kumimoji="1" lang="en-US" altLang="zh-CN" sz="2400" b="1">
                <a:latin typeface="Times New Roman" charset="0"/>
              </a:rPr>
              <a:t>  BYTE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                                             TB  DW  100  DUP  (?)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                                             NEXT1  EQU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THIS</a:t>
            </a:r>
            <a:r>
              <a:rPr kumimoji="1" lang="en-US" altLang="zh-CN" sz="2400" b="1">
                <a:latin typeface="Times New Roman" charset="0"/>
              </a:rPr>
              <a:t>  FAR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                                             NEXT2</a:t>
            </a:r>
            <a:r>
              <a:rPr kumimoji="1" lang="zh-CN" altLang="en-US" sz="2400" b="1">
                <a:latin typeface="Times New Roman" charset="0"/>
              </a:rPr>
              <a:t>：</a:t>
            </a:r>
            <a:r>
              <a:rPr kumimoji="1" lang="en-US" altLang="zh-CN" sz="2400" b="1">
                <a:latin typeface="Times New Roman" charset="0"/>
              </a:rPr>
              <a:t>MOV  CX, 100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字节分离操作符          例：  </a:t>
            </a:r>
            <a:r>
              <a:rPr kumimoji="1" lang="en-US" altLang="en-US" sz="2400" b="1">
                <a:latin typeface="Times New Roman" charset="0"/>
              </a:rPr>
              <a:t>CONS  EQU  1234H</a:t>
            </a:r>
            <a:endParaRPr kumimoji="1" lang="en-US" altLang="zh-CN" sz="2400" b="1">
              <a:latin typeface="Times New Roman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HIGH / HIGHWORD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charset="0"/>
              </a:rPr>
              <a:t>MOV  AH,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charset="0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HIGH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charset="0"/>
              </a:rPr>
              <a:t>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charset="0"/>
              </a:rPr>
              <a:t>CONS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LOW  / LOWWORD         </a:t>
            </a:r>
            <a:r>
              <a:rPr kumimoji="1" lang="en-US" altLang="zh-CN" sz="2400" b="1">
                <a:latin typeface="Times New Roman" charset="0"/>
              </a:rPr>
              <a:t>MOV  AL,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LOW</a:t>
            </a:r>
            <a:r>
              <a:rPr kumimoji="1" lang="en-US" altLang="zh-CN" sz="2400" b="1">
                <a:latin typeface="Times New Roman" charset="0"/>
              </a:rPr>
              <a:t>  CONS</a:t>
            </a:r>
            <a:endParaRPr kumimoji="1" lang="en-US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164388" y="4652963"/>
            <a:ext cx="1116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956550" y="4724400"/>
            <a:ext cx="11874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6600"/>
                </a:solidFill>
              </a:rPr>
              <a:t>优先级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6600"/>
                </a:solidFill>
              </a:rPr>
              <a:t>P143</a:t>
            </a:r>
          </a:p>
        </p:txBody>
      </p:sp>
      <p:sp>
        <p:nvSpPr>
          <p:cNvPr id="27654" name="矩形 5"/>
          <p:cNvSpPr>
            <a:spLocks noChangeArrowheads="1"/>
          </p:cNvSpPr>
          <p:nvPr/>
        </p:nvSpPr>
        <p:spPr bwMode="auto">
          <a:xfrm>
            <a:off x="4286250" y="3286125"/>
            <a:ext cx="3143250" cy="928688"/>
          </a:xfrm>
          <a:prstGeom prst="rect">
            <a:avLst/>
          </a:prstGeom>
          <a:noFill/>
          <a:ln w="19050" cap="sq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4357688" y="4286250"/>
            <a:ext cx="3500437" cy="928688"/>
          </a:xfrm>
          <a:prstGeom prst="rect">
            <a:avLst/>
          </a:prstGeom>
          <a:noFill/>
          <a:ln w="19050" cap="sq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AF8915-F848-4BD8-8804-78AA38C9231D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/>
              <a:t>4.4 </a:t>
            </a:r>
            <a:r>
              <a:rPr lang="zh-CN" altLang="en-US" b="1"/>
              <a:t>汇编语言上机过程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b="1"/>
              <a:t>必备程序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Edit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Masm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debug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b="1"/>
              <a:t>汇编语言上机过程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Edit</a:t>
            </a:r>
            <a:r>
              <a:rPr lang="zh-CN" altLang="en-US" b="1"/>
              <a:t>编辑源文件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7030A0"/>
                </a:solidFill>
              </a:rPr>
              <a:t>Masm</a:t>
            </a:r>
            <a:r>
              <a:rPr lang="zh-CN" altLang="en-US" b="1">
                <a:solidFill>
                  <a:srgbClr val="7030A0"/>
                </a:solidFill>
              </a:rPr>
              <a:t>汇编源文件：生成</a:t>
            </a:r>
            <a:r>
              <a:rPr lang="en-US" altLang="zh-CN" b="1">
                <a:solidFill>
                  <a:srgbClr val="7030A0"/>
                </a:solidFill>
              </a:rPr>
              <a:t>.lst</a:t>
            </a:r>
            <a:endParaRPr lang="zh-CN" altLang="en-US" b="1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Link</a:t>
            </a:r>
            <a:r>
              <a:rPr lang="zh-CN" altLang="en-US" b="1"/>
              <a:t>链接文件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用</a:t>
            </a:r>
            <a:r>
              <a:rPr lang="en-US" altLang="zh-CN" b="1"/>
              <a:t>debug</a:t>
            </a:r>
            <a:r>
              <a:rPr lang="zh-CN" altLang="en-US" b="1"/>
              <a:t>调试生成的</a:t>
            </a:r>
            <a:r>
              <a:rPr lang="en-US" altLang="zh-CN" b="1"/>
              <a:t>exe</a:t>
            </a:r>
            <a:r>
              <a:rPr lang="zh-CN" altLang="en-US" b="1"/>
              <a:t>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反馈，修改源文件，循环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55E634-186F-47A7-B4EC-28F16253D5AC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Com</a:t>
            </a:r>
            <a:r>
              <a:rPr lang="zh-CN" altLang="en-US"/>
              <a:t>文件</a:t>
            </a:r>
          </a:p>
        </p:txBody>
      </p:sp>
      <p:sp>
        <p:nvSpPr>
          <p:cNvPr id="2970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b="1" u="sng">
                <a:solidFill>
                  <a:schemeClr val="hlink"/>
                </a:solidFill>
              </a:rPr>
              <a:t>COM</a:t>
            </a:r>
            <a:r>
              <a:rPr lang="zh-CN" altLang="en-US" b="1" u="sng">
                <a:solidFill>
                  <a:schemeClr val="hlink"/>
                </a:solidFill>
              </a:rPr>
              <a:t>文件的特点</a:t>
            </a:r>
            <a:r>
              <a:rPr lang="en-US" altLang="zh-CN" b="1"/>
              <a:t>(</a:t>
            </a:r>
            <a:r>
              <a:rPr lang="zh-CN" altLang="en-US" b="1"/>
              <a:t>四点</a:t>
            </a:r>
            <a:r>
              <a:rPr lang="en-US" altLang="zh-CN" b="1"/>
              <a:t>)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zh-CN" altLang="en-US" b="1"/>
              <a:t>所有内容（包括：代码段、数据段、堆栈段）占用的空间不能超过</a:t>
            </a:r>
            <a:r>
              <a:rPr lang="en-US" altLang="zh-CN" b="1"/>
              <a:t>64KB</a:t>
            </a:r>
            <a:r>
              <a:rPr lang="zh-CN" altLang="en-US" b="1"/>
              <a:t>。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zh-CN" altLang="en-US" b="1"/>
              <a:t>程序不分段，且程序的入口必须是</a:t>
            </a:r>
            <a:r>
              <a:rPr lang="en-US" altLang="zh-CN" b="1"/>
              <a:t>100H</a:t>
            </a:r>
            <a:r>
              <a:rPr lang="zh-CN" altLang="en-US" b="1"/>
              <a:t>（其前面的</a:t>
            </a:r>
            <a:r>
              <a:rPr lang="en-US" altLang="zh-CN" b="1"/>
              <a:t>256</a:t>
            </a:r>
            <a:r>
              <a:rPr lang="zh-CN" altLang="en-US" b="1"/>
              <a:t>字节为程序段前缀）。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zh-CN" altLang="en-US" b="1"/>
              <a:t>系统自动将</a:t>
            </a:r>
            <a:r>
              <a:rPr lang="en-US" altLang="zh-CN" b="1"/>
              <a:t>SP</a:t>
            </a:r>
            <a:r>
              <a:rPr lang="zh-CN" altLang="en-US" b="1"/>
              <a:t>建立在该段之末，因此，不必建立堆栈段。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zh-CN" altLang="en-US" b="1"/>
              <a:t>所有的过程定义为</a:t>
            </a:r>
            <a:r>
              <a:rPr lang="en-US" altLang="zh-CN" b="1"/>
              <a:t>Near</a:t>
            </a:r>
            <a:r>
              <a:rPr lang="zh-CN" altLang="en-US" b="1"/>
              <a:t>型。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 </a:t>
            </a:r>
            <a:r>
              <a:rPr lang="zh-CN" altLang="en-US" b="1" u="sng">
                <a:solidFill>
                  <a:schemeClr val="folHlink"/>
                </a:solidFill>
              </a:rPr>
              <a:t>具体格式</a:t>
            </a:r>
            <a:r>
              <a:rPr lang="zh-CN" altLang="en-US" b="1"/>
              <a:t>（参见</a:t>
            </a:r>
            <a:r>
              <a:rPr lang="en-US" altLang="zh-CN" b="1"/>
              <a:t>P154</a:t>
            </a:r>
            <a:r>
              <a:rPr lang="zh-CN" altLang="en-US" b="1"/>
              <a:t>。）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使用</a:t>
            </a:r>
            <a:r>
              <a:rPr lang="en-US" altLang="zh-CN" b="1"/>
              <a:t>exe2bin </a:t>
            </a:r>
            <a:r>
              <a:rPr lang="zh-CN" altLang="en-US" b="1"/>
              <a:t>将*</a:t>
            </a:r>
            <a:r>
              <a:rPr lang="en-US" altLang="zh-CN" b="1"/>
              <a:t>.exe</a:t>
            </a:r>
            <a:r>
              <a:rPr lang="zh-CN" altLang="en-US" b="1"/>
              <a:t>文件转换成*</a:t>
            </a:r>
            <a:r>
              <a:rPr lang="en-US" altLang="zh-CN" b="1"/>
              <a:t>.com</a:t>
            </a:r>
            <a:r>
              <a:rPr lang="zh-CN" altLang="en-US" b="1"/>
              <a:t>文件（格式参见</a:t>
            </a:r>
            <a:r>
              <a:rPr lang="en-US" altLang="zh-CN" b="1"/>
              <a:t>P155</a:t>
            </a:r>
            <a:r>
              <a:rPr lang="zh-CN" altLang="en-US" b="1"/>
              <a:t>）。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E9836E-AEC6-4BE5-B9C9-74D26455BC0E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543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3600" b="1">
                <a:latin typeface="Times New Roman" charset="0"/>
              </a:rPr>
              <a:t>第四章作业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3600" b="1">
                <a:latin typeface="Times New Roman" charset="0"/>
              </a:rPr>
              <a:t>Page 155~159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3600" b="1">
                <a:latin typeface="Times New Roman" charset="0"/>
              </a:rPr>
              <a:t>4.4  4.5  4.10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charset="0"/>
              </a:rPr>
              <a:t>4.14  4.18</a:t>
            </a:r>
            <a:r>
              <a:rPr kumimoji="1" lang="en-US" altLang="zh-CN" sz="3600" b="1">
                <a:latin typeface="Times New Roman" charset="0"/>
              </a:rPr>
              <a:t> 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charset="0"/>
              </a:rPr>
              <a:t>4.19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483ECB-6073-436B-9ED5-9A32C5AA37BF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457200"/>
            <a:ext cx="7772400" cy="6096000"/>
          </a:xfrm>
        </p:spPr>
        <p:txBody>
          <a:bodyPr/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4.2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伪操作</a:t>
            </a:r>
            <a:endParaRPr lang="zh-CN" altLang="en-US" sz="2400"/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     </a:t>
            </a:r>
            <a:r>
              <a:rPr lang="zh-CN" altLang="en-US" sz="2400" b="1" u="sng">
                <a:solidFill>
                  <a:srgbClr val="FF3300"/>
                </a:solidFill>
                <a:ea typeface="楷体_GB2312" pitchFamily="49" charset="-122"/>
              </a:rPr>
              <a:t>伪操作</a:t>
            </a:r>
            <a:r>
              <a:rPr lang="zh-CN" altLang="en-US" sz="2400" b="1">
                <a:ea typeface="楷体_GB2312" pitchFamily="49" charset="-122"/>
              </a:rPr>
              <a:t>是汇编程序对源程序进行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汇编时处理的操作</a:t>
            </a:r>
            <a:r>
              <a:rPr lang="zh-CN" altLang="en-US" sz="2400" b="1">
                <a:ea typeface="楷体_GB2312" pitchFamily="49" charset="-122"/>
              </a:rPr>
              <a:t>，完成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数据定义、分配存储区、指示程序开始结束</a:t>
            </a:r>
            <a:r>
              <a:rPr lang="zh-CN" altLang="en-US" sz="2400" b="1">
                <a:ea typeface="楷体_GB2312" pitchFamily="49" charset="-122"/>
              </a:rPr>
              <a:t>等功能。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400" b="1" u="sng">
                <a:solidFill>
                  <a:srgbClr val="990099"/>
                </a:solidFill>
                <a:ea typeface="楷体_GB2312" pitchFamily="49" charset="-122"/>
              </a:rPr>
              <a:t>4.2.1  </a:t>
            </a:r>
            <a:r>
              <a:rPr lang="zh-CN" altLang="en-US" sz="2400" b="1" u="sng">
                <a:solidFill>
                  <a:srgbClr val="990099"/>
                </a:solidFill>
                <a:ea typeface="楷体_GB2312" pitchFamily="49" charset="-122"/>
              </a:rPr>
              <a:t>处理器选择伪操作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.8086    </a:t>
            </a:r>
            <a:r>
              <a:rPr lang="zh-CN" altLang="en-US" sz="2400" b="1">
                <a:ea typeface="楷体_GB2312" pitchFamily="49" charset="-122"/>
              </a:rPr>
              <a:t>选择</a:t>
            </a:r>
            <a:r>
              <a:rPr lang="en-US" altLang="zh-CN" sz="2400" b="1">
                <a:ea typeface="楷体_GB2312" pitchFamily="49" charset="-122"/>
              </a:rPr>
              <a:t>8086/8088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.286      </a:t>
            </a:r>
            <a:r>
              <a:rPr lang="zh-CN" altLang="en-US" sz="2400" b="1">
                <a:ea typeface="楷体_GB2312" pitchFamily="49" charset="-122"/>
              </a:rPr>
              <a:t>选择</a:t>
            </a:r>
            <a:r>
              <a:rPr lang="en-US" altLang="zh-CN" sz="2400" b="1">
                <a:ea typeface="楷体_GB2312" pitchFamily="49" charset="-122"/>
              </a:rPr>
              <a:t>80286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.286 P   </a:t>
            </a:r>
            <a:r>
              <a:rPr lang="zh-CN" altLang="en-US" sz="2400" b="1">
                <a:ea typeface="楷体_GB2312" pitchFamily="49" charset="-122"/>
              </a:rPr>
              <a:t>选择保护模式下的</a:t>
            </a:r>
            <a:r>
              <a:rPr lang="en-US" altLang="zh-CN" sz="2400" b="1">
                <a:ea typeface="楷体_GB2312" pitchFamily="49" charset="-122"/>
              </a:rPr>
              <a:t>80286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.386      </a:t>
            </a:r>
            <a:r>
              <a:rPr lang="zh-CN" altLang="en-US" sz="2400" b="1">
                <a:ea typeface="楷体_GB2312" pitchFamily="49" charset="-122"/>
              </a:rPr>
              <a:t>选择</a:t>
            </a:r>
            <a:r>
              <a:rPr lang="en-US" altLang="zh-CN" sz="2400" b="1">
                <a:ea typeface="楷体_GB2312" pitchFamily="49" charset="-122"/>
              </a:rPr>
              <a:t>80386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.386 P   </a:t>
            </a:r>
            <a:r>
              <a:rPr lang="zh-CN" altLang="en-US" sz="2400" b="1">
                <a:ea typeface="楷体_GB2312" pitchFamily="49" charset="-122"/>
              </a:rPr>
              <a:t>选择保护模式下的</a:t>
            </a:r>
            <a:r>
              <a:rPr lang="en-US" altLang="zh-CN" sz="2400" b="1">
                <a:ea typeface="楷体_GB2312" pitchFamily="49" charset="-122"/>
              </a:rPr>
              <a:t>80386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.486      </a:t>
            </a:r>
            <a:r>
              <a:rPr lang="zh-CN" altLang="en-US" sz="2400" b="1">
                <a:ea typeface="楷体_GB2312" pitchFamily="49" charset="-122"/>
              </a:rPr>
              <a:t>选择</a:t>
            </a:r>
            <a:r>
              <a:rPr lang="en-US" altLang="zh-CN" sz="2400" b="1">
                <a:ea typeface="楷体_GB2312" pitchFamily="49" charset="-122"/>
              </a:rPr>
              <a:t>80486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.486 P   </a:t>
            </a:r>
            <a:r>
              <a:rPr lang="zh-CN" altLang="en-US" sz="2400" b="1">
                <a:ea typeface="楷体_GB2312" pitchFamily="49" charset="-122"/>
              </a:rPr>
              <a:t>选择保护模式下的</a:t>
            </a:r>
            <a:r>
              <a:rPr lang="en-US" altLang="zh-CN" sz="2400" b="1">
                <a:ea typeface="楷体_GB2312" pitchFamily="49" charset="-122"/>
              </a:rPr>
              <a:t>80486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.586      </a:t>
            </a:r>
            <a:r>
              <a:rPr lang="zh-CN" altLang="en-US" sz="2400" b="1">
                <a:ea typeface="楷体_GB2312" pitchFamily="49" charset="-122"/>
              </a:rPr>
              <a:t>选择</a:t>
            </a:r>
            <a:r>
              <a:rPr lang="en-US" altLang="zh-CN" sz="2400" b="1">
                <a:ea typeface="楷体_GB2312" pitchFamily="49" charset="-122"/>
              </a:rPr>
              <a:t>Pentium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.586 P   </a:t>
            </a:r>
            <a:r>
              <a:rPr lang="zh-CN" altLang="en-US" sz="2400" b="1">
                <a:ea typeface="楷体_GB2312" pitchFamily="49" charset="-122"/>
              </a:rPr>
              <a:t>选择保护模式下的</a:t>
            </a:r>
            <a:r>
              <a:rPr lang="en-US" altLang="zh-CN" sz="2400" b="1">
                <a:ea typeface="楷体_GB2312" pitchFamily="49" charset="-122"/>
              </a:rPr>
              <a:t>Pentium</a:t>
            </a:r>
            <a:r>
              <a:rPr lang="zh-CN" altLang="en-US" sz="2400" b="1">
                <a:ea typeface="楷体_GB2312" pitchFamily="49" charset="-122"/>
              </a:rPr>
              <a:t>指令系统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默认情况下为“</a:t>
            </a:r>
            <a:r>
              <a:rPr lang="en-US" altLang="zh-CN" sz="2400" b="1">
                <a:ea typeface="楷体_GB2312" pitchFamily="49" charset="-122"/>
              </a:rPr>
              <a:t>.8086”</a:t>
            </a:r>
            <a:r>
              <a:rPr lang="zh-CN" altLang="en-US" sz="2400" b="1">
                <a:ea typeface="楷体_GB2312" pitchFamily="49" charset="-122"/>
              </a:rPr>
              <a:t>，可以放在使用特定指令的前面。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71F89B6-657D-4B4D-AFCA-44ABCFEE702B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79388" y="228600"/>
            <a:ext cx="84312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b="1" u="sng" dirty="0">
                <a:solidFill>
                  <a:srgbClr val="990099"/>
                </a:solidFill>
                <a:latin typeface="Times New Roman" charset="0"/>
              </a:rPr>
              <a:t>4.2.2 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charset="0"/>
              </a:rPr>
              <a:t>段定义伪操作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1. </a:t>
            </a:r>
            <a:r>
              <a:rPr kumimoji="1" lang="zh-CN" altLang="en-US" sz="2400" b="1" dirty="0">
                <a:solidFill>
                  <a:srgbClr val="996633"/>
                </a:solidFill>
                <a:latin typeface="Times New Roman" charset="0"/>
              </a:rPr>
              <a:t>完整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段定义伪指令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kumimoji="1" lang="zh-CN" altLang="en-US" sz="2400" b="1" u="sng" dirty="0">
                <a:solidFill>
                  <a:srgbClr val="FF3300"/>
                </a:solidFill>
                <a:latin typeface="Times New Roman" charset="0"/>
              </a:rPr>
              <a:t>程序格式说明参见例</a:t>
            </a:r>
            <a:r>
              <a:rPr kumimoji="1" lang="en-US" altLang="zh-CN" sz="2400" b="1" u="sng" dirty="0">
                <a:solidFill>
                  <a:srgbClr val="FF3300"/>
                </a:solidFill>
                <a:latin typeface="Times New Roman" charset="0"/>
              </a:rPr>
              <a:t>4.1</a:t>
            </a:r>
            <a:r>
              <a:rPr kumimoji="1" lang="en-US" altLang="zh-CN" sz="2400" b="1" dirty="0">
                <a:solidFill>
                  <a:srgbClr val="990099"/>
                </a:solidFill>
                <a:latin typeface="Times New Roman" charset="0"/>
              </a:rPr>
              <a:t>(</a:t>
            </a:r>
            <a:r>
              <a:rPr kumimoji="1" lang="zh-CN" altLang="en-US" sz="2400" b="1">
                <a:solidFill>
                  <a:srgbClr val="990099"/>
                </a:solidFill>
                <a:latin typeface="Times New Roman" charset="0"/>
              </a:rPr>
              <a:t>下页</a:t>
            </a:r>
            <a:r>
              <a:rPr kumimoji="1" lang="en-US" altLang="zh-CN" sz="2400" b="1">
                <a:solidFill>
                  <a:srgbClr val="990099"/>
                </a:solidFill>
                <a:latin typeface="Times New Roman" charset="0"/>
              </a:rPr>
              <a:t>)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格式：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charset="0"/>
              </a:rPr>
              <a:t>段名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charset="0"/>
              </a:rPr>
              <a:t>SEGMENT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charset="0"/>
              </a:rPr>
              <a:t>  [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charset="0"/>
              </a:rPr>
              <a:t>定位类型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charset="0"/>
              </a:rPr>
              <a:t>,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charset="0"/>
              </a:rPr>
              <a:t>组合类型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charset="0"/>
              </a:rPr>
              <a:t>,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charset="0"/>
              </a:rPr>
              <a:t>使用类型，类别</a:t>
            </a:r>
            <a:r>
              <a:rPr kumimoji="1" lang="en-US" altLang="en-US" sz="2000" b="1" dirty="0">
                <a:solidFill>
                  <a:srgbClr val="0000FF"/>
                </a:solidFill>
                <a:latin typeface="Times New Roman" charset="0"/>
              </a:rPr>
              <a:t>]P120</a:t>
            </a:r>
          </a:p>
          <a:p>
            <a:pPr algn="just"/>
            <a:r>
              <a:rPr kumimoji="1" lang="en-US" altLang="en-US" sz="2400" b="1" dirty="0">
                <a:solidFill>
                  <a:srgbClr val="0000FF"/>
                </a:solidFill>
                <a:latin typeface="Times New Roman" charset="0"/>
              </a:rPr>
              <a:t>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……</a:t>
            </a:r>
          </a:p>
          <a:p>
            <a:pPr algn="just"/>
            <a:r>
              <a:rPr kumimoji="1" lang="en-US" altLang="zh-CN" sz="2400" dirty="0">
                <a:latin typeface="Times New Roman" charset="0"/>
              </a:rPr>
              <a:t>            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charset="0"/>
              </a:rPr>
              <a:t>段名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charset="0"/>
              </a:rPr>
              <a:t>ENDS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5800" y="2144458"/>
            <a:ext cx="4083169" cy="455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charset="0"/>
              </a:rPr>
              <a:t>例：定义用户堆栈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charset="0"/>
              </a:rPr>
              <a:t>   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charset="0"/>
              </a:rPr>
              <a:t>stack_seg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  segment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                  </a:t>
            </a:r>
            <a:r>
              <a:rPr kumimoji="1" lang="en-US" altLang="zh-CN" sz="2400" b="1" i="1" dirty="0" err="1">
                <a:latin typeface="Times New Roman" charset="0"/>
              </a:rPr>
              <a:t>dw</a:t>
            </a:r>
            <a:r>
              <a:rPr kumimoji="1" lang="en-US" altLang="zh-CN" sz="2400" b="1" i="1" dirty="0">
                <a:latin typeface="Times New Roman" charset="0"/>
              </a:rPr>
              <a:t>   40H   dup  (?)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charset="0"/>
              </a:rPr>
              <a:t>            tos</a:t>
            </a:r>
            <a:r>
              <a:rPr kumimoji="1" lang="en-US" altLang="zh-CN" sz="2400" b="1" i="1" dirty="0">
                <a:latin typeface="Times New Roman" charset="0"/>
              </a:rPr>
              <a:t>   </a:t>
            </a:r>
            <a:r>
              <a:rPr kumimoji="1" lang="en-US" altLang="zh-CN" sz="2400" b="1" i="1" dirty="0">
                <a:solidFill>
                  <a:srgbClr val="990099"/>
                </a:solidFill>
                <a:latin typeface="Times New Roman" charset="0"/>
              </a:rPr>
              <a:t>label</a:t>
            </a:r>
            <a:r>
              <a:rPr kumimoji="1" lang="en-US" altLang="zh-CN" sz="2400" b="1" i="1" dirty="0">
                <a:latin typeface="Times New Roman" charset="0"/>
              </a:rPr>
              <a:t>  word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 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charset="0"/>
              </a:rPr>
              <a:t>stack_seg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  ends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charset="0"/>
              </a:rPr>
              <a:t>        </a:t>
            </a:r>
            <a:r>
              <a:rPr kumimoji="1" lang="en-US" altLang="zh-CN" sz="2400" b="1" i="1" dirty="0" err="1">
                <a:solidFill>
                  <a:schemeClr val="accent2"/>
                </a:solidFill>
                <a:latin typeface="Times New Roman" charset="0"/>
              </a:rPr>
              <a:t>code_seg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charset="0"/>
              </a:rPr>
              <a:t>    segment</a:t>
            </a:r>
            <a:endParaRPr kumimoji="1" lang="en-US" altLang="zh-CN" sz="2400" b="1" i="1" dirty="0">
              <a:latin typeface="Times New Roman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charset="0"/>
              </a:rPr>
              <a:t>        ……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charset="0"/>
              </a:rPr>
              <a:t>                 </a:t>
            </a:r>
            <a:r>
              <a:rPr kumimoji="1" lang="en-US" altLang="zh-CN" sz="2400" b="1" i="1" dirty="0" err="1">
                <a:latin typeface="Times New Roman" charset="0"/>
              </a:rPr>
              <a:t>mov</a:t>
            </a:r>
            <a:r>
              <a:rPr kumimoji="1" lang="en-US" altLang="zh-CN" sz="2400" b="1" i="1" dirty="0">
                <a:latin typeface="Times New Roman" charset="0"/>
              </a:rPr>
              <a:t>  ax, </a:t>
            </a:r>
            <a:r>
              <a:rPr kumimoji="1" lang="en-US" altLang="zh-CN" sz="2400" b="1" i="1" dirty="0" err="1">
                <a:latin typeface="Times New Roman" charset="0"/>
              </a:rPr>
              <a:t>stack_seg</a:t>
            </a:r>
            <a:endParaRPr kumimoji="1" lang="en-US" altLang="zh-CN" sz="2400" b="1" i="1" dirty="0">
              <a:latin typeface="Times New Roman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charset="0"/>
              </a:rPr>
              <a:t>                 </a:t>
            </a:r>
            <a:r>
              <a:rPr kumimoji="1" lang="en-US" altLang="zh-CN" sz="2400" b="1" i="1" dirty="0" err="1">
                <a:latin typeface="Times New Roman" charset="0"/>
              </a:rPr>
              <a:t>mov</a:t>
            </a:r>
            <a:r>
              <a:rPr kumimoji="1" lang="en-US" altLang="zh-CN" sz="2400" b="1" i="1" dirty="0">
                <a:latin typeface="Times New Roman" charset="0"/>
              </a:rPr>
              <a:t>  </a:t>
            </a:r>
            <a:r>
              <a:rPr kumimoji="1" lang="en-US" altLang="zh-CN" sz="2400" b="1" i="1" dirty="0" err="1">
                <a:latin typeface="Times New Roman" charset="0"/>
              </a:rPr>
              <a:t>ss</a:t>
            </a:r>
            <a:r>
              <a:rPr kumimoji="1" lang="en-US" altLang="zh-CN" sz="2400" b="1" i="1" dirty="0">
                <a:latin typeface="Times New Roman" charset="0"/>
              </a:rPr>
              <a:t>, ax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charset="0"/>
              </a:rPr>
              <a:t>                 </a:t>
            </a:r>
            <a:r>
              <a:rPr kumimoji="1" lang="en-US" altLang="zh-CN" sz="2400" b="1" i="1" dirty="0" err="1">
                <a:latin typeface="Times New Roman" charset="0"/>
              </a:rPr>
              <a:t>mov</a:t>
            </a:r>
            <a:r>
              <a:rPr kumimoji="1" lang="en-US" altLang="zh-CN" sz="2400" b="1" i="1" dirty="0">
                <a:latin typeface="Times New Roman" charset="0"/>
              </a:rPr>
              <a:t>  </a:t>
            </a:r>
            <a:r>
              <a:rPr kumimoji="1" lang="en-US" altLang="zh-CN" sz="2400" b="1" i="1" dirty="0" err="1">
                <a:latin typeface="Times New Roman" charset="0"/>
              </a:rPr>
              <a:t>sp</a:t>
            </a:r>
            <a:r>
              <a:rPr kumimoji="1" lang="en-US" altLang="zh-CN" sz="2400" b="1" i="1" dirty="0">
                <a:latin typeface="Times New Roman" charset="0"/>
              </a:rPr>
              <a:t>, offset  </a:t>
            </a:r>
            <a:r>
              <a:rPr kumimoji="1" lang="en-US" altLang="zh-CN" sz="2400" b="1" i="1" dirty="0" err="1">
                <a:latin typeface="Times New Roman" charset="0"/>
              </a:rPr>
              <a:t>tos</a:t>
            </a:r>
            <a:endParaRPr kumimoji="1" lang="en-US" altLang="zh-CN" sz="2400" b="1" i="1" dirty="0">
              <a:latin typeface="Times New Roman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charset="0"/>
              </a:rPr>
              <a:t>        ……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charset="0"/>
              </a:rPr>
              <a:t>        </a:t>
            </a:r>
            <a:r>
              <a:rPr kumimoji="1" lang="en-US" altLang="zh-CN" sz="2400" b="1" i="1" dirty="0" err="1">
                <a:solidFill>
                  <a:schemeClr val="accent2"/>
                </a:solidFill>
                <a:latin typeface="Times New Roman" charset="0"/>
              </a:rPr>
              <a:t>code_seg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charset="0"/>
              </a:rPr>
              <a:t>    ends</a:t>
            </a:r>
            <a:endParaRPr kumimoji="1" lang="en-US" altLang="zh-CN" sz="2400" i="1" dirty="0">
              <a:latin typeface="Times New Roman" charset="0"/>
            </a:endParaRPr>
          </a:p>
        </p:txBody>
      </p:sp>
      <p:sp>
        <p:nvSpPr>
          <p:cNvPr id="6149" name="Rectangle 4" descr="10%"/>
          <p:cNvSpPr>
            <a:spLocks noChangeArrowheads="1"/>
          </p:cNvSpPr>
          <p:nvPr/>
        </p:nvSpPr>
        <p:spPr bwMode="auto">
          <a:xfrm>
            <a:off x="6248400" y="3505200"/>
            <a:ext cx="1143000" cy="381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6248400" y="5486400"/>
            <a:ext cx="11430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6" descr="10%"/>
          <p:cNvSpPr>
            <a:spLocks noChangeArrowheads="1"/>
          </p:cNvSpPr>
          <p:nvPr/>
        </p:nvSpPr>
        <p:spPr bwMode="auto">
          <a:xfrm>
            <a:off x="6248400" y="3886200"/>
            <a:ext cx="1143000" cy="16002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6324600" y="2971800"/>
            <a:ext cx="106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charset="0"/>
              </a:rPr>
              <a:t>STACK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6153" name="AutoShape 8"/>
          <p:cNvSpPr>
            <a:spLocks/>
          </p:cNvSpPr>
          <p:nvPr/>
        </p:nvSpPr>
        <p:spPr bwMode="auto">
          <a:xfrm>
            <a:off x="7467600" y="3581400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7620000" y="43434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charset="0"/>
              </a:rPr>
              <a:t>40H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5410200" y="54864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charset="0"/>
              </a:rPr>
              <a:t>(SP)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6019800" y="5715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5715000" y="35052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>
                <a:latin typeface="Times New Roman" charset="0"/>
              </a:rPr>
              <a:t>(SS)</a:t>
            </a:r>
            <a:endParaRPr kumimoji="1" lang="en-US" altLang="zh-CN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4A798C-A5A8-4F24-BDF2-CD621FF6E875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366838" y="522288"/>
            <a:ext cx="70707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lvl="1" eaLnBrk="0" hangingPunct="0"/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data_seg1  segment</a:t>
            </a:r>
          </a:p>
          <a:p>
            <a:pPr lvl="1" eaLnBrk="0" hangingPunct="0"/>
            <a:r>
              <a:rPr kumimoji="1" lang="en-US" altLang="zh-CN" sz="2200" b="1" i="1">
                <a:latin typeface="Times New Roman" charset="0"/>
              </a:rPr>
              <a:t>…</a:t>
            </a:r>
          </a:p>
          <a:p>
            <a:pPr lvl="1" eaLnBrk="0" hangingPunct="0"/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data_seg1  ends</a:t>
            </a:r>
            <a:r>
              <a:rPr kumimoji="1" lang="en-US" altLang="zh-CN" sz="2200" b="1" i="1">
                <a:latin typeface="Times New Roman" charset="0"/>
              </a:rPr>
              <a:t>             ; </a:t>
            </a:r>
            <a:r>
              <a:rPr kumimoji="1" lang="zh-CN" altLang="en-US" sz="2200" b="1">
                <a:latin typeface="Times New Roman" charset="0"/>
                <a:ea typeface="楷体_GB2312" pitchFamily="49" charset="-122"/>
              </a:rPr>
              <a:t>定义数据段</a:t>
            </a:r>
            <a:endParaRPr kumimoji="1" lang="zh-CN" altLang="en-US" sz="2200" b="1" i="1">
              <a:latin typeface="Times New Roman" charset="0"/>
            </a:endParaRPr>
          </a:p>
          <a:p>
            <a:pPr lvl="1" eaLnBrk="0" hangingPunct="0"/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data_seg2  segment</a:t>
            </a:r>
          </a:p>
          <a:p>
            <a:pPr lvl="1" eaLnBrk="0" hangingPunct="0"/>
            <a:r>
              <a:rPr kumimoji="1" lang="en-US" altLang="zh-CN" sz="2200" b="1" i="1">
                <a:latin typeface="Times New Roman" charset="0"/>
              </a:rPr>
              <a:t>…</a:t>
            </a:r>
          </a:p>
          <a:p>
            <a:pPr lvl="1" eaLnBrk="0" hangingPunct="0"/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data_seg2  ends</a:t>
            </a:r>
            <a:r>
              <a:rPr kumimoji="1" lang="en-US" altLang="zh-CN" sz="2200" b="1" i="1">
                <a:latin typeface="Times New Roman" charset="0"/>
              </a:rPr>
              <a:t>             ; </a:t>
            </a:r>
            <a:r>
              <a:rPr kumimoji="1" lang="zh-CN" altLang="en-US" sz="2200" b="1">
                <a:latin typeface="Times New Roman" charset="0"/>
                <a:ea typeface="楷体_GB2312" pitchFamily="49" charset="-122"/>
              </a:rPr>
              <a:t>定义附加段</a:t>
            </a:r>
            <a:endParaRPr kumimoji="1" lang="zh-CN" altLang="en-US" sz="2200" b="1" i="1">
              <a:latin typeface="Times New Roman" charset="0"/>
            </a:endParaRPr>
          </a:p>
          <a:p>
            <a:pPr lvl="1" eaLnBrk="0" hangingPunct="0"/>
            <a:endParaRPr kumimoji="1" lang="zh-CN" altLang="en-US" sz="2200" b="1" i="1">
              <a:latin typeface="Times New Roman" charset="0"/>
            </a:endParaRPr>
          </a:p>
          <a:p>
            <a:pPr lvl="1" eaLnBrk="0" hangingPunct="0"/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code_seg  segment</a:t>
            </a:r>
          </a:p>
          <a:p>
            <a:pPr lvl="1" eaLnBrk="0" hangingPunct="0"/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         assume</a:t>
            </a:r>
            <a:r>
              <a:rPr kumimoji="1" lang="en-US" altLang="zh-CN" sz="2200" b="1" i="1">
                <a:latin typeface="Times New Roman" charset="0"/>
              </a:rPr>
              <a:t>  cs:code_seg, ds:data_seg1, es:data_seg2</a:t>
            </a:r>
          </a:p>
          <a:p>
            <a:pPr lvl="1" eaLnBrk="0" hangingPunct="0"/>
            <a:r>
              <a:rPr kumimoji="1" lang="en-US" altLang="zh-CN" sz="2200" b="1" i="1">
                <a:solidFill>
                  <a:srgbClr val="990099"/>
                </a:solidFill>
                <a:latin typeface="Times New Roman" charset="0"/>
              </a:rPr>
              <a:t>start:</a:t>
            </a:r>
          </a:p>
          <a:p>
            <a:pPr lvl="1" eaLnBrk="0" hangingPunct="0"/>
            <a:r>
              <a:rPr kumimoji="1" lang="en-US" altLang="zh-CN" sz="2200" b="1" i="1">
                <a:solidFill>
                  <a:srgbClr val="990099"/>
                </a:solidFill>
                <a:latin typeface="Times New Roman" charset="0"/>
              </a:rPr>
              <a:t>	  </a:t>
            </a:r>
            <a:r>
              <a:rPr kumimoji="1" lang="en-US" altLang="zh-CN" sz="2200" b="1" i="1">
                <a:latin typeface="Times New Roman" charset="0"/>
              </a:rPr>
              <a:t>…</a:t>
            </a:r>
          </a:p>
          <a:p>
            <a:pPr lvl="1" eaLnBrk="0" hangingPunct="0"/>
            <a:r>
              <a:rPr kumimoji="1" lang="en-US" altLang="zh-CN" sz="2200" b="1" i="1">
                <a:latin typeface="Times New Roman" charset="0"/>
              </a:rPr>
              <a:t>         mov  ax, data_seg1</a:t>
            </a:r>
          </a:p>
          <a:p>
            <a:pPr lvl="1" eaLnBrk="0" hangingPunct="0"/>
            <a:r>
              <a:rPr kumimoji="1" lang="en-US" altLang="zh-CN" sz="2200" b="1" i="1">
                <a:latin typeface="Times New Roman" charset="0"/>
              </a:rPr>
              <a:t>         mov  ds, ax</a:t>
            </a:r>
          </a:p>
          <a:p>
            <a:pPr lvl="1" eaLnBrk="0" hangingPunct="0"/>
            <a:r>
              <a:rPr kumimoji="1" lang="en-US" altLang="zh-CN" sz="2200" b="1" i="1">
                <a:latin typeface="Times New Roman" charset="0"/>
              </a:rPr>
              <a:t>         mov  ax, data_seg2</a:t>
            </a:r>
          </a:p>
          <a:p>
            <a:pPr lvl="1" eaLnBrk="0" hangingPunct="0"/>
            <a:r>
              <a:rPr kumimoji="1" lang="en-US" altLang="zh-CN" sz="2200" b="1" i="1">
                <a:latin typeface="Times New Roman" charset="0"/>
              </a:rPr>
              <a:t>         mov  es, ax             ; 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段地址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段寄存器</a:t>
            </a:r>
            <a:endParaRPr kumimoji="1" lang="zh-CN" altLang="en-US" sz="2200" b="1" i="1">
              <a:latin typeface="Times New Roman" charset="0"/>
            </a:endParaRPr>
          </a:p>
          <a:p>
            <a:pPr lvl="1" eaLnBrk="0" hangingPunct="0"/>
            <a:r>
              <a:rPr kumimoji="1" lang="zh-CN" altLang="en-US" sz="2200" b="1" i="1">
                <a:latin typeface="Times New Roman" charset="0"/>
              </a:rPr>
              <a:t>         </a:t>
            </a:r>
            <a:r>
              <a:rPr kumimoji="1" lang="en-US" altLang="zh-CN" sz="2200" b="1" i="1">
                <a:latin typeface="Times New Roman" charset="0"/>
              </a:rPr>
              <a:t>…</a:t>
            </a:r>
          </a:p>
          <a:p>
            <a:pPr lvl="1" eaLnBrk="0" hangingPunct="0"/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code_seg  ends</a:t>
            </a:r>
          </a:p>
          <a:p>
            <a:pPr lvl="1" eaLnBrk="0" hangingPunct="0"/>
            <a:r>
              <a:rPr kumimoji="1" lang="en-US" altLang="zh-CN" sz="2200" b="1" i="1">
                <a:latin typeface="Times New Roman" charset="0"/>
              </a:rPr>
              <a:t>                 </a:t>
            </a:r>
            <a:r>
              <a:rPr kumimoji="1" lang="en-US" altLang="zh-CN" sz="2200" b="1" i="1">
                <a:solidFill>
                  <a:srgbClr val="990099"/>
                </a:solidFill>
                <a:latin typeface="Times New Roman" charset="0"/>
              </a:rPr>
              <a:t>end start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822325" y="4953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例</a:t>
            </a:r>
            <a:r>
              <a:rPr kumimoji="1" lang="en-US" altLang="zh-CN" sz="2400" b="1">
                <a:latin typeface="Times New Roman" charset="0"/>
              </a:rPr>
              <a:t>4.1</a:t>
            </a:r>
            <a:endParaRPr kumimoji="1" lang="en-US" altLang="zh-CN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最基本的程序框架</a:t>
            </a:r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>
          <a:xfrm>
            <a:off x="928688" y="1214438"/>
            <a:ext cx="4984750" cy="4808537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1600"/>
              <a:t>datasg  </a:t>
            </a:r>
            <a:r>
              <a:rPr lang="en-US" altLang="zh-CN" sz="1600">
                <a:solidFill>
                  <a:srgbClr val="7030A0"/>
                </a:solidFill>
              </a:rPr>
              <a:t>segment</a:t>
            </a:r>
          </a:p>
          <a:p>
            <a:pPr lvl="1">
              <a:buFontTx/>
              <a:buNone/>
            </a:pPr>
            <a:r>
              <a:rPr lang="en-US" altLang="zh-CN" sz="1600"/>
              <a:t> </a:t>
            </a:r>
            <a:r>
              <a:rPr lang="en-US" altLang="zh-CN" sz="2000">
                <a:solidFill>
                  <a:srgbClr val="FF0000"/>
                </a:solidFill>
              </a:rPr>
              <a:t>…</a:t>
            </a:r>
            <a:endParaRPr lang="en-US" altLang="zh-CN" sz="1600"/>
          </a:p>
          <a:p>
            <a:pPr lvl="1">
              <a:buFontTx/>
              <a:buNone/>
            </a:pPr>
            <a:r>
              <a:rPr lang="en-US" altLang="zh-CN" sz="1600"/>
              <a:t>datasg  </a:t>
            </a:r>
            <a:r>
              <a:rPr lang="en-US" altLang="zh-CN" sz="1600">
                <a:solidFill>
                  <a:srgbClr val="7030A0"/>
                </a:solidFill>
              </a:rPr>
              <a:t>ends</a:t>
            </a:r>
          </a:p>
          <a:p>
            <a:pPr lvl="1">
              <a:buFontTx/>
              <a:buNone/>
            </a:pPr>
            <a:r>
              <a:rPr lang="en-US" altLang="zh-CN" sz="1600"/>
              <a:t>codesg  </a:t>
            </a:r>
            <a:r>
              <a:rPr lang="en-US" altLang="zh-CN" sz="1600">
                <a:solidFill>
                  <a:srgbClr val="7030A0"/>
                </a:solidFill>
              </a:rPr>
              <a:t>segment</a:t>
            </a:r>
          </a:p>
          <a:p>
            <a:pPr lvl="1">
              <a:buFontTx/>
              <a:buNone/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0070C0"/>
                </a:solidFill>
              </a:rPr>
              <a:t>assume</a:t>
            </a:r>
            <a:r>
              <a:rPr lang="en-US" altLang="zh-CN" sz="1600"/>
              <a:t>  cs:codesg , ds:datasg , es:datasg</a:t>
            </a:r>
          </a:p>
          <a:p>
            <a:pPr lvl="1">
              <a:buFontTx/>
              <a:buNone/>
            </a:pPr>
            <a:r>
              <a:rPr lang="en-US" altLang="zh-CN" sz="1600"/>
              <a:t>main    </a:t>
            </a:r>
            <a:r>
              <a:rPr lang="en-US" altLang="zh-CN" sz="1600">
                <a:solidFill>
                  <a:srgbClr val="0000FF"/>
                </a:solidFill>
              </a:rPr>
              <a:t>proc </a:t>
            </a:r>
            <a:r>
              <a:rPr lang="en-US" altLang="zh-CN" sz="1600"/>
              <a:t>   far</a:t>
            </a:r>
          </a:p>
          <a:p>
            <a:pPr lvl="1">
              <a:buFontTx/>
              <a:buNone/>
            </a:pPr>
            <a:r>
              <a:rPr lang="en-US" altLang="zh-CN" sz="1600"/>
              <a:t>start:</a:t>
            </a:r>
          </a:p>
          <a:p>
            <a:pPr lvl="1">
              <a:buFontTx/>
              <a:buNone/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push    ds</a:t>
            </a:r>
          </a:p>
          <a:p>
            <a:pPr lvl="1"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        sub     ax , ax</a:t>
            </a:r>
          </a:p>
          <a:p>
            <a:pPr lvl="1"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        push    ax</a:t>
            </a:r>
          </a:p>
          <a:p>
            <a:pPr lvl="1">
              <a:buFontTx/>
              <a:buNone/>
            </a:pPr>
            <a:r>
              <a:rPr lang="en-US" altLang="zh-CN" sz="1600"/>
              <a:t>        mov     ax , datasg</a:t>
            </a:r>
          </a:p>
          <a:p>
            <a:pPr lvl="1">
              <a:buFontTx/>
              <a:buNone/>
            </a:pPr>
            <a:r>
              <a:rPr lang="en-US" altLang="zh-CN" sz="1600"/>
              <a:t>        mov     ds , ax</a:t>
            </a:r>
          </a:p>
          <a:p>
            <a:pPr lvl="1">
              <a:buFontTx/>
              <a:buNone/>
            </a:pPr>
            <a:r>
              <a:rPr lang="en-US" altLang="zh-CN" sz="1600"/>
              <a:t>        mov     es , ax</a:t>
            </a:r>
          </a:p>
          <a:p>
            <a:pPr lvl="1">
              <a:buFontTx/>
              <a:buNone/>
            </a:pPr>
            <a:r>
              <a:rPr lang="en-US" altLang="zh-CN" sz="1600"/>
              <a:t>        </a:t>
            </a:r>
            <a:r>
              <a:rPr lang="en-US" altLang="zh-CN" sz="2000">
                <a:solidFill>
                  <a:srgbClr val="FF0000"/>
                </a:solidFill>
              </a:rPr>
              <a:t>…</a:t>
            </a:r>
            <a:endParaRPr lang="en-US" altLang="zh-CN" sz="160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ret</a:t>
            </a:r>
          </a:p>
          <a:p>
            <a:pPr lvl="1">
              <a:buFontTx/>
              <a:buNone/>
            </a:pPr>
            <a:r>
              <a:rPr lang="en-US" altLang="zh-CN" sz="1600"/>
              <a:t>main    </a:t>
            </a:r>
            <a:r>
              <a:rPr lang="en-US" altLang="zh-CN" sz="1600">
                <a:solidFill>
                  <a:srgbClr val="0000FF"/>
                </a:solidFill>
              </a:rPr>
              <a:t>endp</a:t>
            </a:r>
          </a:p>
          <a:p>
            <a:pPr lvl="1">
              <a:buFontTx/>
              <a:buNone/>
            </a:pPr>
            <a:r>
              <a:rPr lang="en-US" altLang="zh-CN" sz="1600"/>
              <a:t>codesg  </a:t>
            </a:r>
            <a:r>
              <a:rPr lang="en-US" altLang="zh-CN" sz="1600">
                <a:solidFill>
                  <a:srgbClr val="7030A0"/>
                </a:solidFill>
              </a:rPr>
              <a:t>ends</a:t>
            </a:r>
          </a:p>
          <a:p>
            <a:pPr lvl="1">
              <a:buFontTx/>
              <a:buNone/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66"/>
                </a:solidFill>
              </a:rPr>
              <a:t>end</a:t>
            </a:r>
            <a:r>
              <a:rPr lang="en-US" altLang="zh-CN" sz="1600"/>
              <a:t>     start</a:t>
            </a:r>
            <a:endParaRPr lang="zh-CN" altLang="en-US" sz="1600"/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9AEDDC-F7ED-4B80-909B-88720F2BF1F1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pic>
        <p:nvPicPr>
          <p:cNvPr id="8197" name="Picture 2" descr="C:\Documents and Settings\fifo\Local Settings\Temporary Internet Files\Content.IE5\OJMITF3L\MCj0078860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71875"/>
            <a:ext cx="400208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B0E9A1-044C-4289-AAE8-BDFEF117C4A9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457200"/>
            <a:ext cx="7772400" cy="6096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2. </a:t>
            </a:r>
            <a:r>
              <a:rPr lang="zh-CN" altLang="en-US" sz="2400" b="1">
                <a:solidFill>
                  <a:srgbClr val="0000FF"/>
                </a:solidFill>
              </a:rPr>
              <a:t>存储模型与</a:t>
            </a:r>
            <a:r>
              <a:rPr lang="zh-CN" altLang="en-US" sz="2400" b="1">
                <a:solidFill>
                  <a:srgbClr val="FF3300"/>
                </a:solidFill>
              </a:rPr>
              <a:t>简化</a:t>
            </a:r>
            <a:r>
              <a:rPr lang="zh-CN" altLang="en-US" sz="2400" b="1">
                <a:solidFill>
                  <a:srgbClr val="0000FF"/>
                </a:solidFill>
              </a:rPr>
              <a:t>段定义伪指令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990099"/>
                </a:solidFill>
              </a:rPr>
              <a:t>（</a:t>
            </a:r>
            <a:r>
              <a:rPr lang="en-US" altLang="zh-CN" sz="2400">
                <a:solidFill>
                  <a:srgbClr val="990099"/>
                </a:solidFill>
              </a:rPr>
              <a:t>1</a:t>
            </a:r>
            <a:r>
              <a:rPr lang="zh-CN" altLang="en-US" sz="2400">
                <a:solidFill>
                  <a:srgbClr val="990099"/>
                </a:solidFill>
              </a:rPr>
              <a:t>）</a:t>
            </a:r>
            <a:r>
              <a:rPr lang="en-US" altLang="zh-CN" sz="2400">
                <a:solidFill>
                  <a:srgbClr val="990099"/>
                </a:solidFill>
              </a:rPr>
              <a:t>MODEL</a:t>
            </a:r>
            <a:r>
              <a:rPr lang="zh-CN" altLang="en-US" sz="2400">
                <a:solidFill>
                  <a:srgbClr val="990099"/>
                </a:solidFill>
              </a:rPr>
              <a:t>伪操作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/>
              <a:t>.MODEL memory_model[, model options]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其中，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</a:t>
            </a:r>
            <a:r>
              <a:rPr lang="zh-CN" altLang="en-US" sz="2400" b="1" u="sng">
                <a:solidFill>
                  <a:srgbClr val="FF3300"/>
                </a:solidFill>
              </a:rPr>
              <a:t>存储模型</a:t>
            </a:r>
            <a:r>
              <a:rPr lang="zh-CN" altLang="en-US" sz="2400"/>
              <a:t>可以是：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①</a:t>
            </a:r>
            <a:r>
              <a:rPr lang="en-US" altLang="zh-CN" sz="2400"/>
              <a:t>Tiny    ; </a:t>
            </a:r>
            <a:r>
              <a:rPr lang="zh-CN" altLang="en-US" sz="2400"/>
              <a:t>数据段和代码段都存放在一个段内</a:t>
            </a:r>
            <a:r>
              <a:rPr lang="en-US" altLang="zh-CN" sz="2400"/>
              <a:t>(64K)</a:t>
            </a:r>
            <a:r>
              <a:rPr lang="zh-CN" altLang="en-US" sz="240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②</a:t>
            </a:r>
            <a:r>
              <a:rPr lang="en-US" altLang="zh-CN" sz="2400"/>
              <a:t>Small  ;  </a:t>
            </a:r>
            <a:r>
              <a:rPr lang="zh-CN" altLang="en-US" sz="2400"/>
              <a:t>数据段和代码段分别放在两个段内。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③</a:t>
            </a:r>
            <a:r>
              <a:rPr lang="en-US" altLang="zh-CN" sz="2400"/>
              <a:t>Medium    ;</a:t>
            </a:r>
            <a:r>
              <a:rPr lang="zh-CN" altLang="en-US" sz="2400"/>
              <a:t>代码在多个段内，数据在一个段内。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④</a:t>
            </a:r>
            <a:r>
              <a:rPr lang="en-US" altLang="zh-CN" sz="2400"/>
              <a:t>Compact   ;</a:t>
            </a:r>
            <a:r>
              <a:rPr lang="zh-CN" altLang="en-US" sz="2400"/>
              <a:t>代码在一个段内，数据在多个段内。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⑤</a:t>
            </a:r>
            <a:r>
              <a:rPr lang="en-US" altLang="zh-CN" sz="2400"/>
              <a:t>Large        ;</a:t>
            </a:r>
            <a:r>
              <a:rPr lang="zh-CN" altLang="en-US" sz="2400"/>
              <a:t>数据段和代码段可用多个段。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⑥</a:t>
            </a:r>
            <a:r>
              <a:rPr lang="en-US" altLang="zh-CN" sz="2400"/>
              <a:t>Huge         ;</a:t>
            </a:r>
            <a:r>
              <a:rPr lang="zh-CN" altLang="en-US" sz="2400"/>
              <a:t>与</a:t>
            </a:r>
            <a:r>
              <a:rPr lang="en-US" altLang="zh-CN" sz="2400"/>
              <a:t>Large</a:t>
            </a:r>
            <a:r>
              <a:rPr lang="zh-CN" altLang="en-US" sz="2400"/>
              <a:t>相同，但数据段超过</a:t>
            </a:r>
            <a:r>
              <a:rPr lang="en-US" altLang="zh-CN" sz="2400"/>
              <a:t>64K</a:t>
            </a:r>
            <a:r>
              <a:rPr lang="zh-CN" altLang="en-US" sz="240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⑦</a:t>
            </a:r>
            <a:r>
              <a:rPr lang="en-US" altLang="zh-CN" sz="2400"/>
              <a:t>Flat            ;</a:t>
            </a:r>
            <a:r>
              <a:rPr lang="zh-CN" altLang="en-US" sz="2400"/>
              <a:t>允许用户用</a:t>
            </a:r>
            <a:r>
              <a:rPr lang="en-US" altLang="zh-CN" sz="2400"/>
              <a:t>32</a:t>
            </a:r>
            <a:r>
              <a:rPr lang="zh-CN" altLang="en-US" sz="2400"/>
              <a:t>位偏移量。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 b="1" u="sng">
                <a:solidFill>
                  <a:srgbClr val="FF3300"/>
                </a:solidFill>
              </a:rPr>
              <a:t>模型选项</a:t>
            </a:r>
            <a:r>
              <a:rPr lang="zh-CN" altLang="en-US" sz="2400"/>
              <a:t>允许：高级语言接口、操作系统和堆栈距离三种选项。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2D2FE7-9345-4E11-9F7E-1C0BCC0CB323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381000"/>
            <a:ext cx="83058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zh-CN" altLang="en-US" sz="2400" b="1">
                <a:solidFill>
                  <a:srgbClr val="990099"/>
                </a:solidFill>
              </a:rPr>
              <a:t>（</a:t>
            </a:r>
            <a:r>
              <a:rPr lang="en-US" altLang="zh-CN" sz="2400" b="1">
                <a:solidFill>
                  <a:srgbClr val="990099"/>
                </a:solidFill>
              </a:rPr>
              <a:t>2</a:t>
            </a:r>
            <a:r>
              <a:rPr lang="zh-CN" altLang="en-US" sz="2400" b="1">
                <a:solidFill>
                  <a:srgbClr val="990099"/>
                </a:solidFill>
              </a:rPr>
              <a:t>）简化的段定义伪操作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990099"/>
                </a:solidFill>
              </a:rPr>
              <a:t>  </a:t>
            </a:r>
            <a:r>
              <a:rPr lang="zh-CN" altLang="en-US" sz="2400" b="1"/>
              <a:t>标准段有下列几种：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/>
              <a:t>   </a:t>
            </a:r>
            <a:r>
              <a:rPr lang="zh-CN" altLang="en-US" sz="2000" b="1"/>
              <a:t>①</a:t>
            </a:r>
            <a:r>
              <a:rPr lang="en-US" altLang="zh-CN" sz="2000" b="1"/>
              <a:t>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②initialized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③uninitialized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④far initialized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⑤far uninitialized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⑥constants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⑦stack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对应的简化段伪操作：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/>
              <a:t>   </a:t>
            </a:r>
            <a:r>
              <a:rPr lang="zh-CN" altLang="en-US" sz="2000" b="1">
                <a:solidFill>
                  <a:srgbClr val="7030A0"/>
                </a:solidFill>
              </a:rPr>
              <a:t>① </a:t>
            </a:r>
            <a:r>
              <a:rPr lang="en-US" altLang="zh-CN" sz="2000" b="1">
                <a:solidFill>
                  <a:srgbClr val="7030A0"/>
                </a:solidFill>
              </a:rPr>
              <a:t>. CODE  </a:t>
            </a:r>
            <a:r>
              <a:rPr lang="en-US" altLang="zh-CN" sz="2000" b="1"/>
              <a:t>[name]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7030A0"/>
                </a:solidFill>
              </a:rPr>
              <a:t>② .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③ . DATA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④ . FARDATA [name]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⑤ . FARDATA ? [name]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⑥ . CONST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7030A0"/>
                </a:solidFill>
              </a:rPr>
              <a:t>⑦ . STACK [size]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B73E58-3753-4E4B-B948-C9E3483870E6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49275"/>
            <a:ext cx="8540750" cy="5903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</a:t>
            </a:r>
            <a:r>
              <a:rPr lang="en-US" altLang="zh-CN" sz="2800">
                <a:solidFill>
                  <a:srgbClr val="990099"/>
                </a:solidFill>
              </a:rPr>
              <a:t>.MODEL	SMALL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</a:t>
            </a:r>
            <a:r>
              <a:rPr lang="en-US" altLang="zh-CN" sz="2800">
                <a:solidFill>
                  <a:srgbClr val="990099"/>
                </a:solidFill>
              </a:rPr>
              <a:t>.STACK	100H</a:t>
            </a:r>
            <a:r>
              <a:rPr lang="en-US" altLang="zh-CN" sz="2800"/>
              <a:t>		;define stack segment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</a:t>
            </a:r>
            <a:r>
              <a:rPr lang="en-US" altLang="zh-CN" sz="2800">
                <a:solidFill>
                  <a:srgbClr val="990099"/>
                </a:solidFill>
              </a:rPr>
              <a:t>.DATA</a:t>
            </a:r>
            <a:r>
              <a:rPr lang="en-US" altLang="zh-CN" sz="2800"/>
              <a:t>			;define data segment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……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</a:t>
            </a:r>
            <a:r>
              <a:rPr lang="en-US" altLang="zh-CN" sz="2800">
                <a:solidFill>
                  <a:srgbClr val="990099"/>
                </a:solidFill>
              </a:rPr>
              <a:t>.CODE</a:t>
            </a:r>
            <a:r>
              <a:rPr lang="en-US" altLang="zh-CN" sz="2800"/>
              <a:t>			;define code segment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START: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</a:t>
            </a:r>
            <a:r>
              <a:rPr lang="en-US" altLang="zh-CN" sz="2800">
                <a:solidFill>
                  <a:srgbClr val="990099"/>
                </a:solidFill>
              </a:rPr>
              <a:t>MOV	AX , @DATA</a:t>
            </a:r>
            <a:r>
              <a:rPr lang="en-US" altLang="zh-CN" sz="2800"/>
              <a:t>	;data segment addr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MOV	DS , AX		;	into DS register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……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</a:t>
            </a:r>
            <a:r>
              <a:rPr lang="en-US" altLang="zh-CN" sz="2800">
                <a:solidFill>
                  <a:srgbClr val="FF3300"/>
                </a:solidFill>
              </a:rPr>
              <a:t>MOV	AX , 4C00H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		INT	21H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		END	START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549275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例</a:t>
            </a:r>
            <a:r>
              <a:rPr lang="en-US" altLang="zh-CN" sz="2400"/>
              <a:t>4.2</a:t>
            </a: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929188" y="4429125"/>
            <a:ext cx="23891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1600"/>
              <a:t>       等效于</a:t>
            </a:r>
            <a:endParaRPr lang="en-US" altLang="zh-CN" sz="16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	push    ds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        sub      ax , ax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        push    ax</a:t>
            </a:r>
            <a:endParaRPr lang="en-US" altLang="zh-CN" sz="1600"/>
          </a:p>
          <a:p>
            <a:pPr lvl="1"/>
            <a:r>
              <a:rPr lang="en-US" altLang="zh-CN" sz="1600"/>
              <a:t>        </a:t>
            </a:r>
            <a:r>
              <a:rPr lang="en-US" altLang="zh-CN" sz="2000">
                <a:solidFill>
                  <a:srgbClr val="FF0000"/>
                </a:solidFill>
              </a:rPr>
              <a:t>…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ret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5681</TotalTime>
  <Words>2285</Words>
  <Application>Microsoft Office PowerPoint</Application>
  <PresentationFormat>全屏显示(4:3)</PresentationFormat>
  <Paragraphs>401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黑体</vt:lpstr>
      <vt:lpstr>楷体_GB2312</vt:lpstr>
      <vt:lpstr>宋体</vt:lpstr>
      <vt:lpstr>Arial</vt:lpstr>
      <vt:lpstr>Times New Roman</vt:lpstr>
      <vt:lpstr>Wingdings</vt:lpstr>
      <vt:lpstr>万里长城</vt:lpstr>
      <vt:lpstr>汇编语言程序设计</vt:lpstr>
      <vt:lpstr>第四章  汇编语言程序格式</vt:lpstr>
      <vt:lpstr>PowerPoint 演示文稿</vt:lpstr>
      <vt:lpstr>PowerPoint 演示文稿</vt:lpstr>
      <vt:lpstr>PowerPoint 演示文稿</vt:lpstr>
      <vt:lpstr>最基本的程序框架</vt:lpstr>
      <vt:lpstr>PowerPoint 演示文稿</vt:lpstr>
      <vt:lpstr>PowerPoint 演示文稿</vt:lpstr>
      <vt:lpstr>PowerPoint 演示文稿</vt:lpstr>
      <vt:lpstr>简化段定义时汇编程序自动地把若干数据段组成一个段组DGROUP</vt:lpstr>
      <vt:lpstr>3. 段组定义伪指令，允许自行指定组段grpname         GROUP  segname [, segname ……]</vt:lpstr>
      <vt:lpstr>4.2.3 程序开始和结束伪操作</vt:lpstr>
      <vt:lpstr>4.2.4 数据定义及存储器分配伪操作</vt:lpstr>
      <vt:lpstr>PowerPoint 演示文稿</vt:lpstr>
      <vt:lpstr>标号的定义（只是定义一个地址，而没有分配空间） name LABEL type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Com文件</vt:lpstr>
      <vt:lpstr>PowerPoint 演示文稿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IBM PC机的指令系统和寻址方式</dc:title>
  <dc:creator>毛希平</dc:creator>
  <cp:lastModifiedBy>颖 鞠</cp:lastModifiedBy>
  <cp:revision>194</cp:revision>
  <cp:lastPrinted>2001-02-24T15:27:24Z</cp:lastPrinted>
  <dcterms:created xsi:type="dcterms:W3CDTF">2000-09-18T08:05:18Z</dcterms:created>
  <dcterms:modified xsi:type="dcterms:W3CDTF">2024-10-11T15:52:13Z</dcterms:modified>
</cp:coreProperties>
</file>