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430" r:id="rId2"/>
    <p:sldId id="403" r:id="rId3"/>
    <p:sldId id="404" r:id="rId4"/>
    <p:sldId id="410" r:id="rId5"/>
    <p:sldId id="406" r:id="rId6"/>
    <p:sldId id="416" r:id="rId7"/>
    <p:sldId id="407" r:id="rId8"/>
    <p:sldId id="417" r:id="rId9"/>
    <p:sldId id="421" r:id="rId10"/>
    <p:sldId id="418" r:id="rId11"/>
    <p:sldId id="422" r:id="rId12"/>
    <p:sldId id="402" r:id="rId13"/>
  </p:sldIdLst>
  <p:sldSz cx="9144000" cy="6858000" type="screen4x3"/>
  <p:notesSz cx="6659563" cy="98694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000000"/>
    <a:srgbClr val="FFCCFF"/>
    <a:srgbClr val="990099"/>
    <a:srgbClr val="996633"/>
    <a:srgbClr val="3366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94611" autoAdjust="0"/>
  </p:normalViewPr>
  <p:slideViewPr>
    <p:cSldViewPr>
      <p:cViewPr varScale="1">
        <p:scale>
          <a:sx n="85" d="100"/>
          <a:sy n="85" d="100"/>
        </p:scale>
        <p:origin x="1272" y="90"/>
      </p:cViewPr>
      <p:guideLst>
        <p:guide orient="horz" pos="2880"/>
        <p:guide pos="2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572" y="-96"/>
      </p:cViewPr>
      <p:guideLst>
        <p:guide orient="horz" pos="310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E48704-1B9E-4029-8C5B-D3E4DA2658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833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620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87888"/>
            <a:ext cx="4884737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4EB89C1-102B-4770-B814-A72C600D60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75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1" y="231"/>
              <a:ext cx="1857" cy="3628"/>
              <a:chOff x="3009" y="775"/>
              <a:chExt cx="1857" cy="3628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3" y="774"/>
                <a:ext cx="1333" cy="1485"/>
              </a:xfrm>
              <a:custGeom>
                <a:avLst/>
                <a:gdLst>
                  <a:gd name="T0" fmla="*/ 36 w 596"/>
                  <a:gd name="T1" fmla="*/ 825 h 666"/>
                  <a:gd name="T2" fmla="*/ 13 w 596"/>
                  <a:gd name="T3" fmla="*/ 760 h 666"/>
                  <a:gd name="T4" fmla="*/ 0 w 596"/>
                  <a:gd name="T5" fmla="*/ 644 h 666"/>
                  <a:gd name="T6" fmla="*/ 9 w 596"/>
                  <a:gd name="T7" fmla="*/ 495 h 666"/>
                  <a:gd name="T8" fmla="*/ 56 w 596"/>
                  <a:gd name="T9" fmla="*/ 337 h 666"/>
                  <a:gd name="T10" fmla="*/ 154 w 596"/>
                  <a:gd name="T11" fmla="*/ 187 h 666"/>
                  <a:gd name="T12" fmla="*/ 318 w 596"/>
                  <a:gd name="T13" fmla="*/ 69 h 666"/>
                  <a:gd name="T14" fmla="*/ 552 w 596"/>
                  <a:gd name="T15" fmla="*/ 4 h 666"/>
                  <a:gd name="T16" fmla="*/ 850 w 596"/>
                  <a:gd name="T17" fmla="*/ 20 h 666"/>
                  <a:gd name="T18" fmla="*/ 1083 w 596"/>
                  <a:gd name="T19" fmla="*/ 152 h 666"/>
                  <a:gd name="T20" fmla="*/ 1239 w 596"/>
                  <a:gd name="T21" fmla="*/ 368 h 666"/>
                  <a:gd name="T22" fmla="*/ 1322 w 596"/>
                  <a:gd name="T23" fmla="*/ 633 h 666"/>
                  <a:gd name="T24" fmla="*/ 1331 w 596"/>
                  <a:gd name="T25" fmla="*/ 912 h 666"/>
                  <a:gd name="T26" fmla="*/ 1266 w 596"/>
                  <a:gd name="T27" fmla="*/ 1171 h 666"/>
                  <a:gd name="T28" fmla="*/ 1134 w 596"/>
                  <a:gd name="T29" fmla="*/ 1371 h 666"/>
                  <a:gd name="T30" fmla="*/ 933 w 596"/>
                  <a:gd name="T31" fmla="*/ 1478 h 666"/>
                  <a:gd name="T32" fmla="*/ 870 w 596"/>
                  <a:gd name="T33" fmla="*/ 1469 h 666"/>
                  <a:gd name="T34" fmla="*/ 986 w 596"/>
                  <a:gd name="T35" fmla="*/ 1376 h 666"/>
                  <a:gd name="T36" fmla="*/ 1078 w 596"/>
                  <a:gd name="T37" fmla="*/ 1213 h 666"/>
                  <a:gd name="T38" fmla="*/ 1138 w 596"/>
                  <a:gd name="T39" fmla="*/ 1012 h 666"/>
                  <a:gd name="T40" fmla="*/ 1163 w 596"/>
                  <a:gd name="T41" fmla="*/ 792 h 666"/>
                  <a:gd name="T42" fmla="*/ 1150 w 596"/>
                  <a:gd name="T43" fmla="*/ 575 h 666"/>
                  <a:gd name="T44" fmla="*/ 1085 w 596"/>
                  <a:gd name="T45" fmla="*/ 388 h 666"/>
                  <a:gd name="T46" fmla="*/ 968 w 596"/>
                  <a:gd name="T47" fmla="*/ 250 h 666"/>
                  <a:gd name="T48" fmla="*/ 763 w 596"/>
                  <a:gd name="T49" fmla="*/ 167 h 666"/>
                  <a:gd name="T50" fmla="*/ 550 w 596"/>
                  <a:gd name="T51" fmla="*/ 136 h 666"/>
                  <a:gd name="T52" fmla="*/ 389 w 596"/>
                  <a:gd name="T53" fmla="*/ 158 h 666"/>
                  <a:gd name="T54" fmla="*/ 271 w 596"/>
                  <a:gd name="T55" fmla="*/ 225 h 666"/>
                  <a:gd name="T56" fmla="*/ 188 w 596"/>
                  <a:gd name="T57" fmla="*/ 332 h 666"/>
                  <a:gd name="T58" fmla="*/ 127 w 596"/>
                  <a:gd name="T59" fmla="*/ 459 h 666"/>
                  <a:gd name="T60" fmla="*/ 89 w 596"/>
                  <a:gd name="T61" fmla="*/ 606 h 666"/>
                  <a:gd name="T62" fmla="*/ 63 w 596"/>
                  <a:gd name="T63" fmla="*/ 75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8" y="1798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56 h 237"/>
                  <a:gd name="T4" fmla="*/ 7 w 257"/>
                  <a:gd name="T5" fmla="*/ 112 h 237"/>
                  <a:gd name="T6" fmla="*/ 13 w 257"/>
                  <a:gd name="T7" fmla="*/ 168 h 237"/>
                  <a:gd name="T8" fmla="*/ 24 w 257"/>
                  <a:gd name="T9" fmla="*/ 220 h 237"/>
                  <a:gd name="T10" fmla="*/ 40 w 257"/>
                  <a:gd name="T11" fmla="*/ 267 h 237"/>
                  <a:gd name="T12" fmla="*/ 60 w 257"/>
                  <a:gd name="T13" fmla="*/ 316 h 237"/>
                  <a:gd name="T14" fmla="*/ 84 w 257"/>
                  <a:gd name="T15" fmla="*/ 361 h 237"/>
                  <a:gd name="T16" fmla="*/ 113 w 257"/>
                  <a:gd name="T17" fmla="*/ 399 h 237"/>
                  <a:gd name="T18" fmla="*/ 149 w 257"/>
                  <a:gd name="T19" fmla="*/ 435 h 237"/>
                  <a:gd name="T20" fmla="*/ 191 w 257"/>
                  <a:gd name="T21" fmla="*/ 466 h 237"/>
                  <a:gd name="T22" fmla="*/ 236 w 257"/>
                  <a:gd name="T23" fmla="*/ 491 h 237"/>
                  <a:gd name="T24" fmla="*/ 291 w 257"/>
                  <a:gd name="T25" fmla="*/ 511 h 237"/>
                  <a:gd name="T26" fmla="*/ 351 w 257"/>
                  <a:gd name="T27" fmla="*/ 524 h 237"/>
                  <a:gd name="T28" fmla="*/ 418 w 257"/>
                  <a:gd name="T29" fmla="*/ 531 h 237"/>
                  <a:gd name="T30" fmla="*/ 489 w 257"/>
                  <a:gd name="T31" fmla="*/ 529 h 237"/>
                  <a:gd name="T32" fmla="*/ 571 w 257"/>
                  <a:gd name="T33" fmla="*/ 520 h 237"/>
                  <a:gd name="T34" fmla="*/ 498 w 257"/>
                  <a:gd name="T35" fmla="*/ 509 h 237"/>
                  <a:gd name="T36" fmla="*/ 433 w 257"/>
                  <a:gd name="T37" fmla="*/ 493 h 237"/>
                  <a:gd name="T38" fmla="*/ 378 w 257"/>
                  <a:gd name="T39" fmla="*/ 475 h 237"/>
                  <a:gd name="T40" fmla="*/ 329 w 257"/>
                  <a:gd name="T41" fmla="*/ 457 h 237"/>
                  <a:gd name="T42" fmla="*/ 284 w 257"/>
                  <a:gd name="T43" fmla="*/ 432 h 237"/>
                  <a:gd name="T44" fmla="*/ 249 w 257"/>
                  <a:gd name="T45" fmla="*/ 408 h 237"/>
                  <a:gd name="T46" fmla="*/ 216 w 257"/>
                  <a:gd name="T47" fmla="*/ 379 h 237"/>
                  <a:gd name="T48" fmla="*/ 187 w 257"/>
                  <a:gd name="T49" fmla="*/ 347 h 237"/>
                  <a:gd name="T50" fmla="*/ 160 w 257"/>
                  <a:gd name="T51" fmla="*/ 316 h 237"/>
                  <a:gd name="T52" fmla="*/ 136 w 257"/>
                  <a:gd name="T53" fmla="*/ 280 h 237"/>
                  <a:gd name="T54" fmla="*/ 116 w 257"/>
                  <a:gd name="T55" fmla="*/ 240 h 237"/>
                  <a:gd name="T56" fmla="*/ 96 w 257"/>
                  <a:gd name="T57" fmla="*/ 197 h 237"/>
                  <a:gd name="T58" fmla="*/ 73 w 257"/>
                  <a:gd name="T59" fmla="*/ 155 h 237"/>
                  <a:gd name="T60" fmla="*/ 51 w 257"/>
                  <a:gd name="T61" fmla="*/ 105 h 237"/>
                  <a:gd name="T62" fmla="*/ 27 w 257"/>
                  <a:gd name="T63" fmla="*/ 54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6" y="2163"/>
                <a:ext cx="277" cy="249"/>
              </a:xfrm>
              <a:custGeom>
                <a:avLst/>
                <a:gdLst>
                  <a:gd name="T0" fmla="*/ 172 w 124"/>
                  <a:gd name="T1" fmla="*/ 0 h 110"/>
                  <a:gd name="T2" fmla="*/ 277 w 124"/>
                  <a:gd name="T3" fmla="*/ 244 h 110"/>
                  <a:gd name="T4" fmla="*/ 268 w 124"/>
                  <a:gd name="T5" fmla="*/ 242 h 110"/>
                  <a:gd name="T6" fmla="*/ 239 w 124"/>
                  <a:gd name="T7" fmla="*/ 238 h 110"/>
                  <a:gd name="T8" fmla="*/ 199 w 124"/>
                  <a:gd name="T9" fmla="*/ 229 h 110"/>
                  <a:gd name="T10" fmla="*/ 152 w 124"/>
                  <a:gd name="T11" fmla="*/ 224 h 110"/>
                  <a:gd name="T12" fmla="*/ 101 w 124"/>
                  <a:gd name="T13" fmla="*/ 220 h 110"/>
                  <a:gd name="T14" fmla="*/ 56 w 124"/>
                  <a:gd name="T15" fmla="*/ 222 h 110"/>
                  <a:gd name="T16" fmla="*/ 20 w 124"/>
                  <a:gd name="T17" fmla="*/ 231 h 110"/>
                  <a:gd name="T18" fmla="*/ 0 w 124"/>
                  <a:gd name="T19" fmla="*/ 249 h 110"/>
                  <a:gd name="T20" fmla="*/ 9 w 124"/>
                  <a:gd name="T21" fmla="*/ 222 h 110"/>
                  <a:gd name="T22" fmla="*/ 18 w 124"/>
                  <a:gd name="T23" fmla="*/ 201 h 110"/>
                  <a:gd name="T24" fmla="*/ 36 w 124"/>
                  <a:gd name="T25" fmla="*/ 186 h 110"/>
                  <a:gd name="T26" fmla="*/ 56 w 124"/>
                  <a:gd name="T27" fmla="*/ 172 h 110"/>
                  <a:gd name="T28" fmla="*/ 80 w 124"/>
                  <a:gd name="T29" fmla="*/ 163 h 110"/>
                  <a:gd name="T30" fmla="*/ 105 w 124"/>
                  <a:gd name="T31" fmla="*/ 161 h 110"/>
                  <a:gd name="T32" fmla="*/ 132 w 124"/>
                  <a:gd name="T33" fmla="*/ 161 h 110"/>
                  <a:gd name="T34" fmla="*/ 161 w 124"/>
                  <a:gd name="T35" fmla="*/ 168 h 110"/>
                  <a:gd name="T36" fmla="*/ 163 w 124"/>
                  <a:gd name="T37" fmla="*/ 161 h 110"/>
                  <a:gd name="T38" fmla="*/ 156 w 124"/>
                  <a:gd name="T39" fmla="*/ 127 h 110"/>
                  <a:gd name="T40" fmla="*/ 150 w 124"/>
                  <a:gd name="T41" fmla="*/ 86 h 110"/>
                  <a:gd name="T42" fmla="*/ 145 w 124"/>
                  <a:gd name="T43" fmla="*/ 68 h 110"/>
                  <a:gd name="T44" fmla="*/ 141 w 124"/>
                  <a:gd name="T45" fmla="*/ 68 h 110"/>
                  <a:gd name="T46" fmla="*/ 136 w 124"/>
                  <a:gd name="T47" fmla="*/ 66 h 110"/>
                  <a:gd name="T48" fmla="*/ 132 w 124"/>
                  <a:gd name="T49" fmla="*/ 59 h 110"/>
                  <a:gd name="T50" fmla="*/ 127 w 124"/>
                  <a:gd name="T51" fmla="*/ 52 h 110"/>
                  <a:gd name="T52" fmla="*/ 127 w 124"/>
                  <a:gd name="T53" fmla="*/ 43 h 110"/>
                  <a:gd name="T54" fmla="*/ 132 w 124"/>
                  <a:gd name="T55" fmla="*/ 32 h 110"/>
                  <a:gd name="T56" fmla="*/ 147 w 124"/>
                  <a:gd name="T57" fmla="*/ 18 h 110"/>
                  <a:gd name="T58" fmla="*/ 172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7" y="973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11 w 109"/>
                  <a:gd name="T3" fmla="*/ 2 h 156"/>
                  <a:gd name="T4" fmla="*/ 40 w 109"/>
                  <a:gd name="T5" fmla="*/ 11 h 156"/>
                  <a:gd name="T6" fmla="*/ 83 w 109"/>
                  <a:gd name="T7" fmla="*/ 27 h 156"/>
                  <a:gd name="T8" fmla="*/ 130 w 109"/>
                  <a:gd name="T9" fmla="*/ 53 h 156"/>
                  <a:gd name="T10" fmla="*/ 175 w 109"/>
                  <a:gd name="T11" fmla="*/ 98 h 156"/>
                  <a:gd name="T12" fmla="*/ 216 w 109"/>
                  <a:gd name="T13" fmla="*/ 158 h 156"/>
                  <a:gd name="T14" fmla="*/ 241 w 109"/>
                  <a:gd name="T15" fmla="*/ 240 h 156"/>
                  <a:gd name="T16" fmla="*/ 245 w 109"/>
                  <a:gd name="T17" fmla="*/ 347 h 156"/>
                  <a:gd name="T18" fmla="*/ 236 w 109"/>
                  <a:gd name="T19" fmla="*/ 347 h 156"/>
                  <a:gd name="T20" fmla="*/ 223 w 109"/>
                  <a:gd name="T21" fmla="*/ 347 h 156"/>
                  <a:gd name="T22" fmla="*/ 209 w 109"/>
                  <a:gd name="T23" fmla="*/ 347 h 156"/>
                  <a:gd name="T24" fmla="*/ 196 w 109"/>
                  <a:gd name="T25" fmla="*/ 343 h 156"/>
                  <a:gd name="T26" fmla="*/ 182 w 109"/>
                  <a:gd name="T27" fmla="*/ 340 h 156"/>
                  <a:gd name="T28" fmla="*/ 166 w 109"/>
                  <a:gd name="T29" fmla="*/ 334 h 156"/>
                  <a:gd name="T30" fmla="*/ 148 w 109"/>
                  <a:gd name="T31" fmla="*/ 323 h 156"/>
                  <a:gd name="T32" fmla="*/ 130 w 109"/>
                  <a:gd name="T33" fmla="*/ 309 h 156"/>
                  <a:gd name="T34" fmla="*/ 119 w 109"/>
                  <a:gd name="T35" fmla="*/ 280 h 156"/>
                  <a:gd name="T36" fmla="*/ 119 w 109"/>
                  <a:gd name="T37" fmla="*/ 247 h 156"/>
                  <a:gd name="T38" fmla="*/ 126 w 109"/>
                  <a:gd name="T39" fmla="*/ 214 h 156"/>
                  <a:gd name="T40" fmla="*/ 133 w 109"/>
                  <a:gd name="T41" fmla="*/ 178 h 156"/>
                  <a:gd name="T42" fmla="*/ 126 w 109"/>
                  <a:gd name="T43" fmla="*/ 138 h 156"/>
                  <a:gd name="T44" fmla="*/ 108 w 109"/>
                  <a:gd name="T45" fmla="*/ 96 h 156"/>
                  <a:gd name="T46" fmla="*/ 70 w 109"/>
                  <a:gd name="T47" fmla="*/ 51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1" y="2207"/>
                <a:ext cx="103" cy="209"/>
              </a:xfrm>
              <a:custGeom>
                <a:avLst/>
                <a:gdLst>
                  <a:gd name="T0" fmla="*/ 69 w 46"/>
                  <a:gd name="T1" fmla="*/ 0 h 94"/>
                  <a:gd name="T2" fmla="*/ 45 w 46"/>
                  <a:gd name="T3" fmla="*/ 84 h 94"/>
                  <a:gd name="T4" fmla="*/ 34 w 46"/>
                  <a:gd name="T5" fmla="*/ 138 h 94"/>
                  <a:gd name="T6" fmla="*/ 25 w 46"/>
                  <a:gd name="T7" fmla="*/ 176 h 94"/>
                  <a:gd name="T8" fmla="*/ 0 w 46"/>
                  <a:gd name="T9" fmla="*/ 209 h 94"/>
                  <a:gd name="T10" fmla="*/ 27 w 46"/>
                  <a:gd name="T11" fmla="*/ 196 h 94"/>
                  <a:gd name="T12" fmla="*/ 52 w 46"/>
                  <a:gd name="T13" fmla="*/ 178 h 94"/>
                  <a:gd name="T14" fmla="*/ 72 w 46"/>
                  <a:gd name="T15" fmla="*/ 153 h 94"/>
                  <a:gd name="T16" fmla="*/ 90 w 46"/>
                  <a:gd name="T17" fmla="*/ 127 h 94"/>
                  <a:gd name="T18" fmla="*/ 101 w 46"/>
                  <a:gd name="T19" fmla="*/ 98 h 94"/>
                  <a:gd name="T20" fmla="*/ 103 w 46"/>
                  <a:gd name="T21" fmla="*/ 67 h 94"/>
                  <a:gd name="T22" fmla="*/ 94 w 46"/>
                  <a:gd name="T23" fmla="*/ 33 h 94"/>
                  <a:gd name="T24" fmla="*/ 69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1" y="1324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2 w 54"/>
                  <a:gd name="T3" fmla="*/ 2 h 40"/>
                  <a:gd name="T4" fmla="*/ 13 w 54"/>
                  <a:gd name="T5" fmla="*/ 7 h 40"/>
                  <a:gd name="T6" fmla="*/ 29 w 54"/>
                  <a:gd name="T7" fmla="*/ 18 h 40"/>
                  <a:gd name="T8" fmla="*/ 47 w 54"/>
                  <a:gd name="T9" fmla="*/ 27 h 40"/>
                  <a:gd name="T10" fmla="*/ 64 w 54"/>
                  <a:gd name="T11" fmla="*/ 34 h 40"/>
                  <a:gd name="T12" fmla="*/ 84 w 54"/>
                  <a:gd name="T13" fmla="*/ 38 h 40"/>
                  <a:gd name="T14" fmla="*/ 102 w 54"/>
                  <a:gd name="T15" fmla="*/ 41 h 40"/>
                  <a:gd name="T16" fmla="*/ 120 w 54"/>
                  <a:gd name="T17" fmla="*/ 36 h 40"/>
                  <a:gd name="T18" fmla="*/ 118 w 54"/>
                  <a:gd name="T19" fmla="*/ 56 h 40"/>
                  <a:gd name="T20" fmla="*/ 111 w 54"/>
                  <a:gd name="T21" fmla="*/ 74 h 40"/>
                  <a:gd name="T22" fmla="*/ 98 w 54"/>
                  <a:gd name="T23" fmla="*/ 86 h 40"/>
                  <a:gd name="T24" fmla="*/ 82 w 54"/>
                  <a:gd name="T25" fmla="*/ 90 h 40"/>
                  <a:gd name="T26" fmla="*/ 62 w 54"/>
                  <a:gd name="T27" fmla="*/ 88 h 40"/>
                  <a:gd name="T28" fmla="*/ 42 w 54"/>
                  <a:gd name="T29" fmla="*/ 72 h 40"/>
                  <a:gd name="T30" fmla="*/ 22 w 54"/>
                  <a:gd name="T31" fmla="*/ 45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08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13 w 149"/>
                  <a:gd name="T3" fmla="*/ 18 h 704"/>
                  <a:gd name="T4" fmla="*/ 35 w 149"/>
                  <a:gd name="T5" fmla="*/ 41 h 704"/>
                  <a:gd name="T6" fmla="*/ 62 w 149"/>
                  <a:gd name="T7" fmla="*/ 70 h 704"/>
                  <a:gd name="T8" fmla="*/ 91 w 149"/>
                  <a:gd name="T9" fmla="*/ 108 h 704"/>
                  <a:gd name="T10" fmla="*/ 128 w 149"/>
                  <a:gd name="T11" fmla="*/ 155 h 704"/>
                  <a:gd name="T12" fmla="*/ 162 w 149"/>
                  <a:gd name="T13" fmla="*/ 205 h 704"/>
                  <a:gd name="T14" fmla="*/ 195 w 149"/>
                  <a:gd name="T15" fmla="*/ 263 h 704"/>
                  <a:gd name="T16" fmla="*/ 221 w 149"/>
                  <a:gd name="T17" fmla="*/ 330 h 704"/>
                  <a:gd name="T18" fmla="*/ 248 w 149"/>
                  <a:gd name="T19" fmla="*/ 401 h 704"/>
                  <a:gd name="T20" fmla="*/ 266 w 149"/>
                  <a:gd name="T21" fmla="*/ 483 h 704"/>
                  <a:gd name="T22" fmla="*/ 275 w 149"/>
                  <a:gd name="T23" fmla="*/ 573 h 704"/>
                  <a:gd name="T24" fmla="*/ 279 w 149"/>
                  <a:gd name="T25" fmla="*/ 667 h 704"/>
                  <a:gd name="T26" fmla="*/ 266 w 149"/>
                  <a:gd name="T27" fmla="*/ 772 h 704"/>
                  <a:gd name="T28" fmla="*/ 241 w 149"/>
                  <a:gd name="T29" fmla="*/ 883 h 704"/>
                  <a:gd name="T30" fmla="*/ 204 w 149"/>
                  <a:gd name="T31" fmla="*/ 1000 h 704"/>
                  <a:gd name="T32" fmla="*/ 148 w 149"/>
                  <a:gd name="T33" fmla="*/ 1129 h 704"/>
                  <a:gd name="T34" fmla="*/ 86 w 149"/>
                  <a:gd name="T35" fmla="*/ 1275 h 704"/>
                  <a:gd name="T36" fmla="*/ 47 w 149"/>
                  <a:gd name="T37" fmla="*/ 1410 h 704"/>
                  <a:gd name="T38" fmla="*/ 22 w 149"/>
                  <a:gd name="T39" fmla="*/ 1535 h 704"/>
                  <a:gd name="T40" fmla="*/ 13 w 149"/>
                  <a:gd name="T41" fmla="*/ 1655 h 704"/>
                  <a:gd name="T42" fmla="*/ 13 w 149"/>
                  <a:gd name="T43" fmla="*/ 1769 h 704"/>
                  <a:gd name="T44" fmla="*/ 18 w 149"/>
                  <a:gd name="T45" fmla="*/ 1875 h 704"/>
                  <a:gd name="T46" fmla="*/ 27 w 149"/>
                  <a:gd name="T47" fmla="*/ 1968 h 704"/>
                  <a:gd name="T48" fmla="*/ 31 w 149"/>
                  <a:gd name="T49" fmla="*/ 2059 h 704"/>
                  <a:gd name="T50" fmla="*/ 91 w 149"/>
                  <a:gd name="T51" fmla="*/ 2012 h 704"/>
                  <a:gd name="T52" fmla="*/ 86 w 149"/>
                  <a:gd name="T53" fmla="*/ 1989 h 704"/>
                  <a:gd name="T54" fmla="*/ 80 w 149"/>
                  <a:gd name="T55" fmla="*/ 1922 h 704"/>
                  <a:gd name="T56" fmla="*/ 73 w 149"/>
                  <a:gd name="T57" fmla="*/ 1819 h 704"/>
                  <a:gd name="T58" fmla="*/ 78 w 149"/>
                  <a:gd name="T59" fmla="*/ 1682 h 704"/>
                  <a:gd name="T60" fmla="*/ 91 w 149"/>
                  <a:gd name="T61" fmla="*/ 1518 h 704"/>
                  <a:gd name="T62" fmla="*/ 128 w 149"/>
                  <a:gd name="T63" fmla="*/ 1331 h 704"/>
                  <a:gd name="T64" fmla="*/ 190 w 149"/>
                  <a:gd name="T65" fmla="*/ 1129 h 704"/>
                  <a:gd name="T66" fmla="*/ 286 w 149"/>
                  <a:gd name="T67" fmla="*/ 915 h 704"/>
                  <a:gd name="T68" fmla="*/ 317 w 149"/>
                  <a:gd name="T69" fmla="*/ 816 h 704"/>
                  <a:gd name="T70" fmla="*/ 330 w 149"/>
                  <a:gd name="T71" fmla="*/ 687 h 704"/>
                  <a:gd name="T72" fmla="*/ 319 w 149"/>
                  <a:gd name="T73" fmla="*/ 538 h 704"/>
                  <a:gd name="T74" fmla="*/ 290 w 149"/>
                  <a:gd name="T75" fmla="*/ 392 h 704"/>
                  <a:gd name="T76" fmla="*/ 241 w 149"/>
                  <a:gd name="T77" fmla="*/ 249 h 704"/>
                  <a:gd name="T78" fmla="*/ 179 w 149"/>
                  <a:gd name="T79" fmla="*/ 129 h 704"/>
                  <a:gd name="T80" fmla="*/ 97 w 149"/>
                  <a:gd name="T81" fmla="*/ 41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37 w 128"/>
                <a:gd name="T1" fmla="*/ 0 h 217"/>
                <a:gd name="T2" fmla="*/ 265 w 128"/>
                <a:gd name="T3" fmla="*/ 27 h 217"/>
                <a:gd name="T4" fmla="*/ 290 w 128"/>
                <a:gd name="T5" fmla="*/ 81 h 217"/>
                <a:gd name="T6" fmla="*/ 310 w 128"/>
                <a:gd name="T7" fmla="*/ 150 h 217"/>
                <a:gd name="T8" fmla="*/ 323 w 128"/>
                <a:gd name="T9" fmla="*/ 233 h 217"/>
                <a:gd name="T10" fmla="*/ 320 w 128"/>
                <a:gd name="T11" fmla="*/ 332 h 217"/>
                <a:gd name="T12" fmla="*/ 293 w 128"/>
                <a:gd name="T13" fmla="*/ 434 h 217"/>
                <a:gd name="T14" fmla="*/ 237 w 128"/>
                <a:gd name="T15" fmla="*/ 541 h 217"/>
                <a:gd name="T16" fmla="*/ 151 w 128"/>
                <a:gd name="T17" fmla="*/ 649 h 217"/>
                <a:gd name="T18" fmla="*/ 124 w 128"/>
                <a:gd name="T19" fmla="*/ 637 h 217"/>
                <a:gd name="T20" fmla="*/ 96 w 128"/>
                <a:gd name="T21" fmla="*/ 628 h 217"/>
                <a:gd name="T22" fmla="*/ 66 w 128"/>
                <a:gd name="T23" fmla="*/ 613 h 217"/>
                <a:gd name="T24" fmla="*/ 40 w 128"/>
                <a:gd name="T25" fmla="*/ 601 h 217"/>
                <a:gd name="T26" fmla="*/ 20 w 128"/>
                <a:gd name="T27" fmla="*/ 586 h 217"/>
                <a:gd name="T28" fmla="*/ 5 w 128"/>
                <a:gd name="T29" fmla="*/ 568 h 217"/>
                <a:gd name="T30" fmla="*/ 0 w 128"/>
                <a:gd name="T31" fmla="*/ 547 h 217"/>
                <a:gd name="T32" fmla="*/ 3 w 128"/>
                <a:gd name="T33" fmla="*/ 532 h 217"/>
                <a:gd name="T34" fmla="*/ 33 w 128"/>
                <a:gd name="T35" fmla="*/ 511 h 217"/>
                <a:gd name="T36" fmla="*/ 73 w 128"/>
                <a:gd name="T37" fmla="*/ 482 h 217"/>
                <a:gd name="T38" fmla="*/ 116 w 128"/>
                <a:gd name="T39" fmla="*/ 449 h 217"/>
                <a:gd name="T40" fmla="*/ 159 w 128"/>
                <a:gd name="T41" fmla="*/ 401 h 217"/>
                <a:gd name="T42" fmla="*/ 199 w 128"/>
                <a:gd name="T43" fmla="*/ 335 h 217"/>
                <a:gd name="T44" fmla="*/ 230 w 128"/>
                <a:gd name="T45" fmla="*/ 248 h 217"/>
                <a:gd name="T46" fmla="*/ 245 w 128"/>
                <a:gd name="T47" fmla="*/ 138 h 217"/>
                <a:gd name="T48" fmla="*/ 237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27 w 117"/>
                <a:gd name="T1" fmla="*/ 0 h 132"/>
                <a:gd name="T2" fmla="*/ 0 w 117"/>
                <a:gd name="T3" fmla="*/ 88 h 132"/>
                <a:gd name="T4" fmla="*/ 9 w 117"/>
                <a:gd name="T5" fmla="*/ 91 h 132"/>
                <a:gd name="T6" fmla="*/ 42 w 117"/>
                <a:gd name="T7" fmla="*/ 102 h 132"/>
                <a:gd name="T8" fmla="*/ 88 w 117"/>
                <a:gd name="T9" fmla="*/ 127 h 132"/>
                <a:gd name="T10" fmla="*/ 139 w 117"/>
                <a:gd name="T11" fmla="*/ 165 h 132"/>
                <a:gd name="T12" fmla="*/ 200 w 117"/>
                <a:gd name="T13" fmla="*/ 218 h 132"/>
                <a:gd name="T14" fmla="*/ 254 w 117"/>
                <a:gd name="T15" fmla="*/ 281 h 132"/>
                <a:gd name="T16" fmla="*/ 309 w 117"/>
                <a:gd name="T17" fmla="*/ 362 h 132"/>
                <a:gd name="T18" fmla="*/ 351 w 117"/>
                <a:gd name="T19" fmla="*/ 464 h 132"/>
                <a:gd name="T20" fmla="*/ 354 w 117"/>
                <a:gd name="T21" fmla="*/ 422 h 132"/>
                <a:gd name="T22" fmla="*/ 348 w 117"/>
                <a:gd name="T23" fmla="*/ 376 h 132"/>
                <a:gd name="T24" fmla="*/ 327 w 117"/>
                <a:gd name="T25" fmla="*/ 316 h 132"/>
                <a:gd name="T26" fmla="*/ 300 w 117"/>
                <a:gd name="T27" fmla="*/ 260 h 132"/>
                <a:gd name="T28" fmla="*/ 269 w 117"/>
                <a:gd name="T29" fmla="*/ 204 h 132"/>
                <a:gd name="T30" fmla="*/ 236 w 117"/>
                <a:gd name="T31" fmla="*/ 158 h 132"/>
                <a:gd name="T32" fmla="*/ 203 w 117"/>
                <a:gd name="T33" fmla="*/ 127 h 132"/>
                <a:gd name="T34" fmla="*/ 175 w 117"/>
                <a:gd name="T35" fmla="*/ 112 h 132"/>
                <a:gd name="T36" fmla="*/ 209 w 117"/>
                <a:gd name="T37" fmla="*/ 102 h 132"/>
                <a:gd name="T38" fmla="*/ 239 w 117"/>
                <a:gd name="T39" fmla="*/ 98 h 132"/>
                <a:gd name="T40" fmla="*/ 269 w 117"/>
                <a:gd name="T41" fmla="*/ 91 h 132"/>
                <a:gd name="T42" fmla="*/ 297 w 117"/>
                <a:gd name="T43" fmla="*/ 88 h 132"/>
                <a:gd name="T44" fmla="*/ 318 w 117"/>
                <a:gd name="T45" fmla="*/ 84 h 132"/>
                <a:gd name="T46" fmla="*/ 330 w 117"/>
                <a:gd name="T47" fmla="*/ 77 h 132"/>
                <a:gd name="T48" fmla="*/ 342 w 117"/>
                <a:gd name="T49" fmla="*/ 74 h 132"/>
                <a:gd name="T50" fmla="*/ 345 w 117"/>
                <a:gd name="T51" fmla="*/ 74 h 132"/>
                <a:gd name="T52" fmla="*/ 227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87 w 29"/>
                <a:gd name="T1" fmla="*/ 0 h 77"/>
                <a:gd name="T2" fmla="*/ 69 w 29"/>
                <a:gd name="T3" fmla="*/ 0 h 77"/>
                <a:gd name="T4" fmla="*/ 48 w 29"/>
                <a:gd name="T5" fmla="*/ 14 h 77"/>
                <a:gd name="T6" fmla="*/ 27 w 29"/>
                <a:gd name="T7" fmla="*/ 32 h 77"/>
                <a:gd name="T8" fmla="*/ 12 w 29"/>
                <a:gd name="T9" fmla="*/ 68 h 77"/>
                <a:gd name="T10" fmla="*/ 3 w 29"/>
                <a:gd name="T11" fmla="*/ 107 h 77"/>
                <a:gd name="T12" fmla="*/ 0 w 29"/>
                <a:gd name="T13" fmla="*/ 157 h 77"/>
                <a:gd name="T14" fmla="*/ 9 w 29"/>
                <a:gd name="T15" fmla="*/ 214 h 77"/>
                <a:gd name="T16" fmla="*/ 33 w 29"/>
                <a:gd name="T17" fmla="*/ 274 h 77"/>
                <a:gd name="T18" fmla="*/ 45 w 29"/>
                <a:gd name="T19" fmla="*/ 189 h 77"/>
                <a:gd name="T20" fmla="*/ 57 w 29"/>
                <a:gd name="T21" fmla="*/ 132 h 77"/>
                <a:gd name="T22" fmla="*/ 69 w 29"/>
                <a:gd name="T23" fmla="*/ 78 h 77"/>
                <a:gd name="T24" fmla="*/ 87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6" y="751"/>
              <a:ext cx="569" cy="636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40" y="123"/>
              <a:ext cx="356" cy="608"/>
              <a:chOff x="1730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31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90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4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77" y="3306"/>
              <a:ext cx="500" cy="500"/>
              <a:chOff x="1727" y="869"/>
              <a:chExt cx="129" cy="156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70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8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1001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404" y="266"/>
              <a:ext cx="708" cy="891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0" y="2392"/>
              <a:ext cx="708" cy="891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63 h 237"/>
                <a:gd name="T4" fmla="*/ 8 w 257"/>
                <a:gd name="T5" fmla="*/ 125 h 237"/>
                <a:gd name="T6" fmla="*/ 16 w 257"/>
                <a:gd name="T7" fmla="*/ 188 h 237"/>
                <a:gd name="T8" fmla="*/ 29 w 257"/>
                <a:gd name="T9" fmla="*/ 245 h 237"/>
                <a:gd name="T10" fmla="*/ 48 w 257"/>
                <a:gd name="T11" fmla="*/ 298 h 237"/>
                <a:gd name="T12" fmla="*/ 72 w 257"/>
                <a:gd name="T13" fmla="*/ 353 h 237"/>
                <a:gd name="T14" fmla="*/ 101 w 257"/>
                <a:gd name="T15" fmla="*/ 403 h 237"/>
                <a:gd name="T16" fmla="*/ 135 w 257"/>
                <a:gd name="T17" fmla="*/ 445 h 237"/>
                <a:gd name="T18" fmla="*/ 178 w 257"/>
                <a:gd name="T19" fmla="*/ 485 h 237"/>
                <a:gd name="T20" fmla="*/ 228 w 257"/>
                <a:gd name="T21" fmla="*/ 520 h 237"/>
                <a:gd name="T22" fmla="*/ 281 w 257"/>
                <a:gd name="T23" fmla="*/ 548 h 237"/>
                <a:gd name="T24" fmla="*/ 347 w 257"/>
                <a:gd name="T25" fmla="*/ 570 h 237"/>
                <a:gd name="T26" fmla="*/ 419 w 257"/>
                <a:gd name="T27" fmla="*/ 585 h 237"/>
                <a:gd name="T28" fmla="*/ 498 w 257"/>
                <a:gd name="T29" fmla="*/ 593 h 237"/>
                <a:gd name="T30" fmla="*/ 583 w 257"/>
                <a:gd name="T31" fmla="*/ 590 h 237"/>
                <a:gd name="T32" fmla="*/ 681 w 257"/>
                <a:gd name="T33" fmla="*/ 580 h 237"/>
                <a:gd name="T34" fmla="*/ 594 w 257"/>
                <a:gd name="T35" fmla="*/ 568 h 237"/>
                <a:gd name="T36" fmla="*/ 517 w 257"/>
                <a:gd name="T37" fmla="*/ 550 h 237"/>
                <a:gd name="T38" fmla="*/ 450 w 257"/>
                <a:gd name="T39" fmla="*/ 530 h 237"/>
                <a:gd name="T40" fmla="*/ 392 w 257"/>
                <a:gd name="T41" fmla="*/ 510 h 237"/>
                <a:gd name="T42" fmla="*/ 339 w 257"/>
                <a:gd name="T43" fmla="*/ 483 h 237"/>
                <a:gd name="T44" fmla="*/ 297 w 257"/>
                <a:gd name="T45" fmla="*/ 455 h 237"/>
                <a:gd name="T46" fmla="*/ 257 w 257"/>
                <a:gd name="T47" fmla="*/ 423 h 237"/>
                <a:gd name="T48" fmla="*/ 223 w 257"/>
                <a:gd name="T49" fmla="*/ 388 h 237"/>
                <a:gd name="T50" fmla="*/ 191 w 257"/>
                <a:gd name="T51" fmla="*/ 353 h 237"/>
                <a:gd name="T52" fmla="*/ 162 w 257"/>
                <a:gd name="T53" fmla="*/ 313 h 237"/>
                <a:gd name="T54" fmla="*/ 138 w 257"/>
                <a:gd name="T55" fmla="*/ 268 h 237"/>
                <a:gd name="T56" fmla="*/ 114 w 257"/>
                <a:gd name="T57" fmla="*/ 220 h 237"/>
                <a:gd name="T58" fmla="*/ 87 w 257"/>
                <a:gd name="T59" fmla="*/ 173 h 237"/>
                <a:gd name="T60" fmla="*/ 61 w 257"/>
                <a:gd name="T61" fmla="*/ 118 h 237"/>
                <a:gd name="T62" fmla="*/ 32 w 257"/>
                <a:gd name="T63" fmla="*/ 60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05 w 124"/>
                <a:gd name="T1" fmla="*/ 0 h 110"/>
                <a:gd name="T2" fmla="*/ 330 w 124"/>
                <a:gd name="T3" fmla="*/ 273 h 110"/>
                <a:gd name="T4" fmla="*/ 319 w 124"/>
                <a:gd name="T5" fmla="*/ 270 h 110"/>
                <a:gd name="T6" fmla="*/ 285 w 124"/>
                <a:gd name="T7" fmla="*/ 265 h 110"/>
                <a:gd name="T8" fmla="*/ 237 w 124"/>
                <a:gd name="T9" fmla="*/ 255 h 110"/>
                <a:gd name="T10" fmla="*/ 181 w 124"/>
                <a:gd name="T11" fmla="*/ 250 h 110"/>
                <a:gd name="T12" fmla="*/ 120 w 124"/>
                <a:gd name="T13" fmla="*/ 245 h 110"/>
                <a:gd name="T14" fmla="*/ 67 w 124"/>
                <a:gd name="T15" fmla="*/ 248 h 110"/>
                <a:gd name="T16" fmla="*/ 24 w 124"/>
                <a:gd name="T17" fmla="*/ 258 h 110"/>
                <a:gd name="T18" fmla="*/ 0 w 124"/>
                <a:gd name="T19" fmla="*/ 278 h 110"/>
                <a:gd name="T20" fmla="*/ 11 w 124"/>
                <a:gd name="T21" fmla="*/ 248 h 110"/>
                <a:gd name="T22" fmla="*/ 21 w 124"/>
                <a:gd name="T23" fmla="*/ 225 h 110"/>
                <a:gd name="T24" fmla="*/ 43 w 124"/>
                <a:gd name="T25" fmla="*/ 207 h 110"/>
                <a:gd name="T26" fmla="*/ 67 w 124"/>
                <a:gd name="T27" fmla="*/ 192 h 110"/>
                <a:gd name="T28" fmla="*/ 96 w 124"/>
                <a:gd name="T29" fmla="*/ 182 h 110"/>
                <a:gd name="T30" fmla="*/ 125 w 124"/>
                <a:gd name="T31" fmla="*/ 179 h 110"/>
                <a:gd name="T32" fmla="*/ 157 w 124"/>
                <a:gd name="T33" fmla="*/ 179 h 110"/>
                <a:gd name="T34" fmla="*/ 192 w 124"/>
                <a:gd name="T35" fmla="*/ 187 h 110"/>
                <a:gd name="T36" fmla="*/ 194 w 124"/>
                <a:gd name="T37" fmla="*/ 179 h 110"/>
                <a:gd name="T38" fmla="*/ 186 w 124"/>
                <a:gd name="T39" fmla="*/ 142 h 110"/>
                <a:gd name="T40" fmla="*/ 178 w 124"/>
                <a:gd name="T41" fmla="*/ 96 h 110"/>
                <a:gd name="T42" fmla="*/ 173 w 124"/>
                <a:gd name="T43" fmla="*/ 76 h 110"/>
                <a:gd name="T44" fmla="*/ 168 w 124"/>
                <a:gd name="T45" fmla="*/ 76 h 110"/>
                <a:gd name="T46" fmla="*/ 162 w 124"/>
                <a:gd name="T47" fmla="*/ 73 h 110"/>
                <a:gd name="T48" fmla="*/ 157 w 124"/>
                <a:gd name="T49" fmla="*/ 66 h 110"/>
                <a:gd name="T50" fmla="*/ 152 w 124"/>
                <a:gd name="T51" fmla="*/ 58 h 110"/>
                <a:gd name="T52" fmla="*/ 152 w 124"/>
                <a:gd name="T53" fmla="*/ 48 h 110"/>
                <a:gd name="T54" fmla="*/ 157 w 124"/>
                <a:gd name="T55" fmla="*/ 35 h 110"/>
                <a:gd name="T56" fmla="*/ 176 w 124"/>
                <a:gd name="T57" fmla="*/ 20 h 110"/>
                <a:gd name="T58" fmla="*/ 205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83 w 46"/>
                <a:gd name="T1" fmla="*/ 0 h 94"/>
                <a:gd name="T2" fmla="*/ 53 w 46"/>
                <a:gd name="T3" fmla="*/ 94 h 94"/>
                <a:gd name="T4" fmla="*/ 40 w 46"/>
                <a:gd name="T5" fmla="*/ 154 h 94"/>
                <a:gd name="T6" fmla="*/ 29 w 46"/>
                <a:gd name="T7" fmla="*/ 196 h 94"/>
                <a:gd name="T8" fmla="*/ 0 w 46"/>
                <a:gd name="T9" fmla="*/ 233 h 94"/>
                <a:gd name="T10" fmla="*/ 32 w 46"/>
                <a:gd name="T11" fmla="*/ 218 h 94"/>
                <a:gd name="T12" fmla="*/ 62 w 46"/>
                <a:gd name="T13" fmla="*/ 198 h 94"/>
                <a:gd name="T14" fmla="*/ 86 w 46"/>
                <a:gd name="T15" fmla="*/ 171 h 94"/>
                <a:gd name="T16" fmla="*/ 107 w 46"/>
                <a:gd name="T17" fmla="*/ 141 h 94"/>
                <a:gd name="T18" fmla="*/ 120 w 46"/>
                <a:gd name="T19" fmla="*/ 109 h 94"/>
                <a:gd name="T20" fmla="*/ 123 w 46"/>
                <a:gd name="T21" fmla="*/ 74 h 94"/>
                <a:gd name="T22" fmla="*/ 112 w 46"/>
                <a:gd name="T23" fmla="*/ 37 h 94"/>
                <a:gd name="T24" fmla="*/ 83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16 w 149"/>
                <a:gd name="T3" fmla="*/ 20 h 704"/>
                <a:gd name="T4" fmla="*/ 42 w 149"/>
                <a:gd name="T5" fmla="*/ 46 h 704"/>
                <a:gd name="T6" fmla="*/ 74 w 149"/>
                <a:gd name="T7" fmla="*/ 78 h 704"/>
                <a:gd name="T8" fmla="*/ 108 w 149"/>
                <a:gd name="T9" fmla="*/ 121 h 704"/>
                <a:gd name="T10" fmla="*/ 153 w 149"/>
                <a:gd name="T11" fmla="*/ 173 h 704"/>
                <a:gd name="T12" fmla="*/ 193 w 149"/>
                <a:gd name="T13" fmla="*/ 229 h 704"/>
                <a:gd name="T14" fmla="*/ 232 w 149"/>
                <a:gd name="T15" fmla="*/ 294 h 704"/>
                <a:gd name="T16" fmla="*/ 264 w 149"/>
                <a:gd name="T17" fmla="*/ 369 h 704"/>
                <a:gd name="T18" fmla="*/ 295 w 149"/>
                <a:gd name="T19" fmla="*/ 448 h 704"/>
                <a:gd name="T20" fmla="*/ 317 w 149"/>
                <a:gd name="T21" fmla="*/ 539 h 704"/>
                <a:gd name="T22" fmla="*/ 327 w 149"/>
                <a:gd name="T23" fmla="*/ 640 h 704"/>
                <a:gd name="T24" fmla="*/ 332 w 149"/>
                <a:gd name="T25" fmla="*/ 745 h 704"/>
                <a:gd name="T26" fmla="*/ 317 w 149"/>
                <a:gd name="T27" fmla="*/ 863 h 704"/>
                <a:gd name="T28" fmla="*/ 287 w 149"/>
                <a:gd name="T29" fmla="*/ 987 h 704"/>
                <a:gd name="T30" fmla="*/ 243 w 149"/>
                <a:gd name="T31" fmla="*/ 1117 h 704"/>
                <a:gd name="T32" fmla="*/ 177 w 149"/>
                <a:gd name="T33" fmla="*/ 1261 h 704"/>
                <a:gd name="T34" fmla="*/ 103 w 149"/>
                <a:gd name="T35" fmla="*/ 1424 h 704"/>
                <a:gd name="T36" fmla="*/ 55 w 149"/>
                <a:gd name="T37" fmla="*/ 1575 h 704"/>
                <a:gd name="T38" fmla="*/ 26 w 149"/>
                <a:gd name="T39" fmla="*/ 1715 h 704"/>
                <a:gd name="T40" fmla="*/ 16 w 149"/>
                <a:gd name="T41" fmla="*/ 1849 h 704"/>
                <a:gd name="T42" fmla="*/ 16 w 149"/>
                <a:gd name="T43" fmla="*/ 1977 h 704"/>
                <a:gd name="T44" fmla="*/ 21 w 149"/>
                <a:gd name="T45" fmla="*/ 2094 h 704"/>
                <a:gd name="T46" fmla="*/ 32 w 149"/>
                <a:gd name="T47" fmla="*/ 2199 h 704"/>
                <a:gd name="T48" fmla="*/ 37 w 149"/>
                <a:gd name="T49" fmla="*/ 2300 h 704"/>
                <a:gd name="T50" fmla="*/ 108 w 149"/>
                <a:gd name="T51" fmla="*/ 2248 h 704"/>
                <a:gd name="T52" fmla="*/ 103 w 149"/>
                <a:gd name="T53" fmla="*/ 2222 h 704"/>
                <a:gd name="T54" fmla="*/ 95 w 149"/>
                <a:gd name="T55" fmla="*/ 2146 h 704"/>
                <a:gd name="T56" fmla="*/ 87 w 149"/>
                <a:gd name="T57" fmla="*/ 2032 h 704"/>
                <a:gd name="T58" fmla="*/ 92 w 149"/>
                <a:gd name="T59" fmla="*/ 1879 h 704"/>
                <a:gd name="T60" fmla="*/ 108 w 149"/>
                <a:gd name="T61" fmla="*/ 1696 h 704"/>
                <a:gd name="T62" fmla="*/ 153 w 149"/>
                <a:gd name="T63" fmla="*/ 1487 h 704"/>
                <a:gd name="T64" fmla="*/ 227 w 149"/>
                <a:gd name="T65" fmla="*/ 1261 h 704"/>
                <a:gd name="T66" fmla="*/ 340 w 149"/>
                <a:gd name="T67" fmla="*/ 1023 h 704"/>
                <a:gd name="T68" fmla="*/ 377 w 149"/>
                <a:gd name="T69" fmla="*/ 912 h 704"/>
                <a:gd name="T70" fmla="*/ 393 w 149"/>
                <a:gd name="T71" fmla="*/ 768 h 704"/>
                <a:gd name="T72" fmla="*/ 380 w 149"/>
                <a:gd name="T73" fmla="*/ 601 h 704"/>
                <a:gd name="T74" fmla="*/ 346 w 149"/>
                <a:gd name="T75" fmla="*/ 438 h 704"/>
                <a:gd name="T76" fmla="*/ 287 w 149"/>
                <a:gd name="T77" fmla="*/ 278 h 704"/>
                <a:gd name="T78" fmla="*/ 214 w 149"/>
                <a:gd name="T79" fmla="*/ 144 h 704"/>
                <a:gd name="T80" fmla="*/ 116 w 149"/>
                <a:gd name="T81" fmla="*/ 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0863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64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B2300-FB15-4C72-9B01-C0F7C8D741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03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03045-AFE8-4DD2-AA44-24A18F7F03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67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EC436-DCED-4C1B-8A6B-D9D6B7138B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21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D7546-07A1-4148-BFFC-7748BEBDC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94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5B692-D995-4258-A327-97D83DB1B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04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39DB1-220C-4659-9821-835C3E8AA3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07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AF684-56D6-4DDA-9567-46B4FB8FED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56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B7869-53B2-408D-9D76-DA8CD350AB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7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3B19C-7C92-484A-BCD6-EF9B67F84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67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5DEA8-F9C8-4BAD-936B-F5D4EF5391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34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9AE34-D626-42DB-BC8A-7EBFDBDF3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18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66 w 217"/>
                  <a:gd name="T1" fmla="*/ 303 h 210"/>
                  <a:gd name="T2" fmla="*/ 53 w 217"/>
                  <a:gd name="T3" fmla="*/ 286 h 210"/>
                  <a:gd name="T4" fmla="*/ 38 w 217"/>
                  <a:gd name="T5" fmla="*/ 261 h 210"/>
                  <a:gd name="T6" fmla="*/ 22 w 217"/>
                  <a:gd name="T7" fmla="*/ 229 h 210"/>
                  <a:gd name="T8" fmla="*/ 7 w 217"/>
                  <a:gd name="T9" fmla="*/ 195 h 210"/>
                  <a:gd name="T10" fmla="*/ 0 w 217"/>
                  <a:gd name="T11" fmla="*/ 157 h 210"/>
                  <a:gd name="T12" fmla="*/ 1 w 217"/>
                  <a:gd name="T13" fmla="*/ 118 h 210"/>
                  <a:gd name="T14" fmla="*/ 13 w 217"/>
                  <a:gd name="T15" fmla="*/ 82 h 210"/>
                  <a:gd name="T16" fmla="*/ 39 w 217"/>
                  <a:gd name="T17" fmla="*/ 51 h 210"/>
                  <a:gd name="T18" fmla="*/ 65 w 217"/>
                  <a:gd name="T19" fmla="*/ 32 h 210"/>
                  <a:gd name="T20" fmla="*/ 87 w 217"/>
                  <a:gd name="T21" fmla="*/ 17 h 210"/>
                  <a:gd name="T22" fmla="*/ 104 w 217"/>
                  <a:gd name="T23" fmla="*/ 10 h 210"/>
                  <a:gd name="T24" fmla="*/ 117 w 217"/>
                  <a:gd name="T25" fmla="*/ 7 h 210"/>
                  <a:gd name="T26" fmla="*/ 127 w 217"/>
                  <a:gd name="T27" fmla="*/ 7 h 210"/>
                  <a:gd name="T28" fmla="*/ 150 w 217"/>
                  <a:gd name="T29" fmla="*/ 0 h 210"/>
                  <a:gd name="T30" fmla="*/ 213 w 217"/>
                  <a:gd name="T31" fmla="*/ 12 h 210"/>
                  <a:gd name="T32" fmla="*/ 231 w 217"/>
                  <a:gd name="T33" fmla="*/ 17 h 210"/>
                  <a:gd name="T34" fmla="*/ 248 w 217"/>
                  <a:gd name="T35" fmla="*/ 22 h 210"/>
                  <a:gd name="T36" fmla="*/ 263 w 217"/>
                  <a:gd name="T37" fmla="*/ 27 h 210"/>
                  <a:gd name="T38" fmla="*/ 274 w 217"/>
                  <a:gd name="T39" fmla="*/ 33 h 210"/>
                  <a:gd name="T40" fmla="*/ 286 w 217"/>
                  <a:gd name="T41" fmla="*/ 39 h 210"/>
                  <a:gd name="T42" fmla="*/ 296 w 217"/>
                  <a:gd name="T43" fmla="*/ 46 h 210"/>
                  <a:gd name="T44" fmla="*/ 304 w 217"/>
                  <a:gd name="T45" fmla="*/ 55 h 210"/>
                  <a:gd name="T46" fmla="*/ 313 w 217"/>
                  <a:gd name="T47" fmla="*/ 65 h 210"/>
                  <a:gd name="T48" fmla="*/ 296 w 217"/>
                  <a:gd name="T49" fmla="*/ 58 h 210"/>
                  <a:gd name="T50" fmla="*/ 280 w 217"/>
                  <a:gd name="T51" fmla="*/ 52 h 210"/>
                  <a:gd name="T52" fmla="*/ 264 w 217"/>
                  <a:gd name="T53" fmla="*/ 48 h 210"/>
                  <a:gd name="T54" fmla="*/ 248 w 217"/>
                  <a:gd name="T55" fmla="*/ 43 h 210"/>
                  <a:gd name="T56" fmla="*/ 235 w 217"/>
                  <a:gd name="T57" fmla="*/ 39 h 210"/>
                  <a:gd name="T58" fmla="*/ 221 w 217"/>
                  <a:gd name="T59" fmla="*/ 38 h 210"/>
                  <a:gd name="T60" fmla="*/ 206 w 217"/>
                  <a:gd name="T61" fmla="*/ 35 h 210"/>
                  <a:gd name="T62" fmla="*/ 193 w 217"/>
                  <a:gd name="T63" fmla="*/ 35 h 210"/>
                  <a:gd name="T64" fmla="*/ 180 w 217"/>
                  <a:gd name="T65" fmla="*/ 35 h 210"/>
                  <a:gd name="T66" fmla="*/ 167 w 217"/>
                  <a:gd name="T67" fmla="*/ 36 h 210"/>
                  <a:gd name="T68" fmla="*/ 154 w 217"/>
                  <a:gd name="T69" fmla="*/ 39 h 210"/>
                  <a:gd name="T70" fmla="*/ 143 w 217"/>
                  <a:gd name="T71" fmla="*/ 42 h 210"/>
                  <a:gd name="T72" fmla="*/ 131 w 217"/>
                  <a:gd name="T73" fmla="*/ 48 h 210"/>
                  <a:gd name="T74" fmla="*/ 118 w 217"/>
                  <a:gd name="T75" fmla="*/ 52 h 210"/>
                  <a:gd name="T76" fmla="*/ 107 w 217"/>
                  <a:gd name="T77" fmla="*/ 59 h 210"/>
                  <a:gd name="T78" fmla="*/ 95 w 217"/>
                  <a:gd name="T79" fmla="*/ 66 h 210"/>
                  <a:gd name="T80" fmla="*/ 75 w 217"/>
                  <a:gd name="T81" fmla="*/ 88 h 210"/>
                  <a:gd name="T82" fmla="*/ 61 w 217"/>
                  <a:gd name="T83" fmla="*/ 115 h 210"/>
                  <a:gd name="T84" fmla="*/ 53 w 217"/>
                  <a:gd name="T85" fmla="*/ 149 h 210"/>
                  <a:gd name="T86" fmla="*/ 50 w 217"/>
                  <a:gd name="T87" fmla="*/ 182 h 210"/>
                  <a:gd name="T88" fmla="*/ 50 w 217"/>
                  <a:gd name="T89" fmla="*/ 218 h 210"/>
                  <a:gd name="T90" fmla="*/ 55 w 217"/>
                  <a:gd name="T91" fmla="*/ 251 h 210"/>
                  <a:gd name="T92" fmla="*/ 59 w 217"/>
                  <a:gd name="T93" fmla="*/ 280 h 210"/>
                  <a:gd name="T94" fmla="*/ 66 w 217"/>
                  <a:gd name="T95" fmla="*/ 303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57 w 182"/>
                  <a:gd name="T1" fmla="*/ 0 h 213"/>
                  <a:gd name="T2" fmla="*/ 161 w 182"/>
                  <a:gd name="T3" fmla="*/ 3 h 213"/>
                  <a:gd name="T4" fmla="*/ 170 w 182"/>
                  <a:gd name="T5" fmla="*/ 12 h 213"/>
                  <a:gd name="T6" fmla="*/ 183 w 182"/>
                  <a:gd name="T7" fmla="*/ 26 h 213"/>
                  <a:gd name="T8" fmla="*/ 197 w 182"/>
                  <a:gd name="T9" fmla="*/ 48 h 213"/>
                  <a:gd name="T10" fmla="*/ 209 w 182"/>
                  <a:gd name="T11" fmla="*/ 75 h 213"/>
                  <a:gd name="T12" fmla="*/ 216 w 182"/>
                  <a:gd name="T13" fmla="*/ 110 h 213"/>
                  <a:gd name="T14" fmla="*/ 216 w 182"/>
                  <a:gd name="T15" fmla="*/ 152 h 213"/>
                  <a:gd name="T16" fmla="*/ 207 w 182"/>
                  <a:gd name="T17" fmla="*/ 201 h 213"/>
                  <a:gd name="T18" fmla="*/ 202 w 182"/>
                  <a:gd name="T19" fmla="*/ 215 h 213"/>
                  <a:gd name="T20" fmla="*/ 196 w 182"/>
                  <a:gd name="T21" fmla="*/ 227 h 213"/>
                  <a:gd name="T22" fmla="*/ 189 w 182"/>
                  <a:gd name="T23" fmla="*/ 239 h 213"/>
                  <a:gd name="T24" fmla="*/ 180 w 182"/>
                  <a:gd name="T25" fmla="*/ 250 h 213"/>
                  <a:gd name="T26" fmla="*/ 168 w 182"/>
                  <a:gd name="T27" fmla="*/ 260 h 213"/>
                  <a:gd name="T28" fmla="*/ 158 w 182"/>
                  <a:gd name="T29" fmla="*/ 268 h 213"/>
                  <a:gd name="T30" fmla="*/ 147 w 182"/>
                  <a:gd name="T31" fmla="*/ 276 h 213"/>
                  <a:gd name="T32" fmla="*/ 132 w 182"/>
                  <a:gd name="T33" fmla="*/ 282 h 213"/>
                  <a:gd name="T34" fmla="*/ 118 w 182"/>
                  <a:gd name="T35" fmla="*/ 285 h 213"/>
                  <a:gd name="T36" fmla="*/ 104 w 182"/>
                  <a:gd name="T37" fmla="*/ 289 h 213"/>
                  <a:gd name="T38" fmla="*/ 88 w 182"/>
                  <a:gd name="T39" fmla="*/ 291 h 213"/>
                  <a:gd name="T40" fmla="*/ 71 w 182"/>
                  <a:gd name="T41" fmla="*/ 291 h 213"/>
                  <a:gd name="T42" fmla="*/ 53 w 182"/>
                  <a:gd name="T43" fmla="*/ 289 h 213"/>
                  <a:gd name="T44" fmla="*/ 36 w 182"/>
                  <a:gd name="T45" fmla="*/ 285 h 213"/>
                  <a:gd name="T46" fmla="*/ 17 w 182"/>
                  <a:gd name="T47" fmla="*/ 279 h 213"/>
                  <a:gd name="T48" fmla="*/ 0 w 182"/>
                  <a:gd name="T49" fmla="*/ 272 h 213"/>
                  <a:gd name="T50" fmla="*/ 16 w 182"/>
                  <a:gd name="T51" fmla="*/ 282 h 213"/>
                  <a:gd name="T52" fmla="*/ 32 w 182"/>
                  <a:gd name="T53" fmla="*/ 289 h 213"/>
                  <a:gd name="T54" fmla="*/ 48 w 182"/>
                  <a:gd name="T55" fmla="*/ 296 h 213"/>
                  <a:gd name="T56" fmla="*/ 62 w 182"/>
                  <a:gd name="T57" fmla="*/ 301 h 213"/>
                  <a:gd name="T58" fmla="*/ 76 w 182"/>
                  <a:gd name="T59" fmla="*/ 305 h 213"/>
                  <a:gd name="T60" fmla="*/ 91 w 182"/>
                  <a:gd name="T61" fmla="*/ 307 h 213"/>
                  <a:gd name="T62" fmla="*/ 105 w 182"/>
                  <a:gd name="T63" fmla="*/ 308 h 213"/>
                  <a:gd name="T64" fmla="*/ 119 w 182"/>
                  <a:gd name="T65" fmla="*/ 308 h 213"/>
                  <a:gd name="T66" fmla="*/ 131 w 182"/>
                  <a:gd name="T67" fmla="*/ 307 h 213"/>
                  <a:gd name="T68" fmla="*/ 144 w 182"/>
                  <a:gd name="T69" fmla="*/ 304 h 213"/>
                  <a:gd name="T70" fmla="*/ 155 w 182"/>
                  <a:gd name="T71" fmla="*/ 301 h 213"/>
                  <a:gd name="T72" fmla="*/ 167 w 182"/>
                  <a:gd name="T73" fmla="*/ 298 h 213"/>
                  <a:gd name="T74" fmla="*/ 177 w 182"/>
                  <a:gd name="T75" fmla="*/ 294 h 213"/>
                  <a:gd name="T76" fmla="*/ 187 w 182"/>
                  <a:gd name="T77" fmla="*/ 288 h 213"/>
                  <a:gd name="T78" fmla="*/ 196 w 182"/>
                  <a:gd name="T79" fmla="*/ 282 h 213"/>
                  <a:gd name="T80" fmla="*/ 204 w 182"/>
                  <a:gd name="T81" fmla="*/ 276 h 213"/>
                  <a:gd name="T82" fmla="*/ 227 w 182"/>
                  <a:gd name="T83" fmla="*/ 254 h 213"/>
                  <a:gd name="T84" fmla="*/ 243 w 182"/>
                  <a:gd name="T85" fmla="*/ 233 h 213"/>
                  <a:gd name="T86" fmla="*/ 253 w 182"/>
                  <a:gd name="T87" fmla="*/ 208 h 213"/>
                  <a:gd name="T88" fmla="*/ 258 w 182"/>
                  <a:gd name="T89" fmla="*/ 185 h 213"/>
                  <a:gd name="T90" fmla="*/ 261 w 182"/>
                  <a:gd name="T91" fmla="*/ 161 h 213"/>
                  <a:gd name="T92" fmla="*/ 261 w 182"/>
                  <a:gd name="T93" fmla="*/ 137 h 213"/>
                  <a:gd name="T94" fmla="*/ 262 w 182"/>
                  <a:gd name="T95" fmla="*/ 114 h 213"/>
                  <a:gd name="T96" fmla="*/ 249 w 182"/>
                  <a:gd name="T97" fmla="*/ 67 h 213"/>
                  <a:gd name="T98" fmla="*/ 225 w 182"/>
                  <a:gd name="T99" fmla="*/ 30 h 213"/>
                  <a:gd name="T100" fmla="*/ 217 w 182"/>
                  <a:gd name="T101" fmla="*/ 26 h 213"/>
                  <a:gd name="T102" fmla="*/ 212 w 182"/>
                  <a:gd name="T103" fmla="*/ 22 h 213"/>
                  <a:gd name="T104" fmla="*/ 204 w 182"/>
                  <a:gd name="T105" fmla="*/ 19 h 213"/>
                  <a:gd name="T106" fmla="*/ 199 w 182"/>
                  <a:gd name="T107" fmla="*/ 16 h 213"/>
                  <a:gd name="T108" fmla="*/ 190 w 182"/>
                  <a:gd name="T109" fmla="*/ 13 h 213"/>
                  <a:gd name="T110" fmla="*/ 181 w 182"/>
                  <a:gd name="T111" fmla="*/ 9 h 213"/>
                  <a:gd name="T112" fmla="*/ 171 w 182"/>
                  <a:gd name="T113" fmla="*/ 4 h 213"/>
                  <a:gd name="T114" fmla="*/ 157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68 w 128"/>
                  <a:gd name="T1" fmla="*/ 0 h 217"/>
                  <a:gd name="T2" fmla="*/ 76 w 128"/>
                  <a:gd name="T3" fmla="*/ 6 h 217"/>
                  <a:gd name="T4" fmla="*/ 84 w 128"/>
                  <a:gd name="T5" fmla="*/ 19 h 217"/>
                  <a:gd name="T6" fmla="*/ 89 w 128"/>
                  <a:gd name="T7" fmla="*/ 36 h 217"/>
                  <a:gd name="T8" fmla="*/ 93 w 128"/>
                  <a:gd name="T9" fmla="*/ 56 h 217"/>
                  <a:gd name="T10" fmla="*/ 92 w 128"/>
                  <a:gd name="T11" fmla="*/ 80 h 217"/>
                  <a:gd name="T12" fmla="*/ 84 w 128"/>
                  <a:gd name="T13" fmla="*/ 104 h 217"/>
                  <a:gd name="T14" fmla="*/ 68 w 128"/>
                  <a:gd name="T15" fmla="*/ 130 h 217"/>
                  <a:gd name="T16" fmla="*/ 44 w 128"/>
                  <a:gd name="T17" fmla="*/ 156 h 217"/>
                  <a:gd name="T18" fmla="*/ 36 w 128"/>
                  <a:gd name="T19" fmla="*/ 153 h 217"/>
                  <a:gd name="T20" fmla="*/ 28 w 128"/>
                  <a:gd name="T21" fmla="*/ 151 h 217"/>
                  <a:gd name="T22" fmla="*/ 19 w 128"/>
                  <a:gd name="T23" fmla="*/ 147 h 217"/>
                  <a:gd name="T24" fmla="*/ 12 w 128"/>
                  <a:gd name="T25" fmla="*/ 144 h 217"/>
                  <a:gd name="T26" fmla="*/ 6 w 128"/>
                  <a:gd name="T27" fmla="*/ 141 h 217"/>
                  <a:gd name="T28" fmla="*/ 1 w 128"/>
                  <a:gd name="T29" fmla="*/ 137 h 217"/>
                  <a:gd name="T30" fmla="*/ 0 w 128"/>
                  <a:gd name="T31" fmla="*/ 132 h 217"/>
                  <a:gd name="T32" fmla="*/ 1 w 128"/>
                  <a:gd name="T33" fmla="*/ 128 h 217"/>
                  <a:gd name="T34" fmla="*/ 9 w 128"/>
                  <a:gd name="T35" fmla="*/ 123 h 217"/>
                  <a:gd name="T36" fmla="*/ 21 w 128"/>
                  <a:gd name="T37" fmla="*/ 116 h 217"/>
                  <a:gd name="T38" fmla="*/ 33 w 128"/>
                  <a:gd name="T39" fmla="*/ 108 h 217"/>
                  <a:gd name="T40" fmla="*/ 46 w 128"/>
                  <a:gd name="T41" fmla="*/ 96 h 217"/>
                  <a:gd name="T42" fmla="*/ 57 w 128"/>
                  <a:gd name="T43" fmla="*/ 81 h 217"/>
                  <a:gd name="T44" fmla="*/ 66 w 128"/>
                  <a:gd name="T45" fmla="*/ 60 h 217"/>
                  <a:gd name="T46" fmla="*/ 70 w 128"/>
                  <a:gd name="T47" fmla="*/ 33 h 217"/>
                  <a:gd name="T48" fmla="*/ 68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54 w 117"/>
                  <a:gd name="T1" fmla="*/ 0 h 132"/>
                  <a:gd name="T2" fmla="*/ 0 w 117"/>
                  <a:gd name="T3" fmla="*/ 18 h 132"/>
                  <a:gd name="T4" fmla="*/ 2 w 117"/>
                  <a:gd name="T5" fmla="*/ 18 h 132"/>
                  <a:gd name="T6" fmla="*/ 10 w 117"/>
                  <a:gd name="T7" fmla="*/ 20 h 132"/>
                  <a:gd name="T8" fmla="*/ 21 w 117"/>
                  <a:gd name="T9" fmla="*/ 25 h 132"/>
                  <a:gd name="T10" fmla="*/ 33 w 117"/>
                  <a:gd name="T11" fmla="*/ 33 h 132"/>
                  <a:gd name="T12" fmla="*/ 48 w 117"/>
                  <a:gd name="T13" fmla="*/ 44 h 132"/>
                  <a:gd name="T14" fmla="*/ 61 w 117"/>
                  <a:gd name="T15" fmla="*/ 56 h 132"/>
                  <a:gd name="T16" fmla="*/ 74 w 117"/>
                  <a:gd name="T17" fmla="*/ 73 h 132"/>
                  <a:gd name="T18" fmla="*/ 84 w 117"/>
                  <a:gd name="T19" fmla="*/ 93 h 132"/>
                  <a:gd name="T20" fmla="*/ 85 w 117"/>
                  <a:gd name="T21" fmla="*/ 85 h 132"/>
                  <a:gd name="T22" fmla="*/ 84 w 117"/>
                  <a:gd name="T23" fmla="*/ 75 h 132"/>
                  <a:gd name="T24" fmla="*/ 78 w 117"/>
                  <a:gd name="T25" fmla="*/ 63 h 132"/>
                  <a:gd name="T26" fmla="*/ 72 w 117"/>
                  <a:gd name="T27" fmla="*/ 52 h 132"/>
                  <a:gd name="T28" fmla="*/ 65 w 117"/>
                  <a:gd name="T29" fmla="*/ 41 h 132"/>
                  <a:gd name="T30" fmla="*/ 57 w 117"/>
                  <a:gd name="T31" fmla="*/ 32 h 132"/>
                  <a:gd name="T32" fmla="*/ 49 w 117"/>
                  <a:gd name="T33" fmla="*/ 25 h 132"/>
                  <a:gd name="T34" fmla="*/ 42 w 117"/>
                  <a:gd name="T35" fmla="*/ 23 h 132"/>
                  <a:gd name="T36" fmla="*/ 50 w 117"/>
                  <a:gd name="T37" fmla="*/ 20 h 132"/>
                  <a:gd name="T38" fmla="*/ 57 w 117"/>
                  <a:gd name="T39" fmla="*/ 20 h 132"/>
                  <a:gd name="T40" fmla="*/ 65 w 117"/>
                  <a:gd name="T41" fmla="*/ 18 h 132"/>
                  <a:gd name="T42" fmla="*/ 71 w 117"/>
                  <a:gd name="T43" fmla="*/ 18 h 132"/>
                  <a:gd name="T44" fmla="*/ 76 w 117"/>
                  <a:gd name="T45" fmla="*/ 17 h 132"/>
                  <a:gd name="T46" fmla="*/ 79 w 117"/>
                  <a:gd name="T47" fmla="*/ 16 h 132"/>
                  <a:gd name="T48" fmla="*/ 82 w 117"/>
                  <a:gd name="T49" fmla="*/ 15 h 132"/>
                  <a:gd name="T50" fmla="*/ 83 w 117"/>
                  <a:gd name="T51" fmla="*/ 15 h 132"/>
                  <a:gd name="T52" fmla="*/ 54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3"/>
                <a:ext cx="21" cy="55"/>
              </a:xfrm>
              <a:custGeom>
                <a:avLst/>
                <a:gdLst>
                  <a:gd name="T0" fmla="*/ 21 w 29"/>
                  <a:gd name="T1" fmla="*/ 0 h 77"/>
                  <a:gd name="T2" fmla="*/ 17 w 29"/>
                  <a:gd name="T3" fmla="*/ 0 h 77"/>
                  <a:gd name="T4" fmla="*/ 12 w 29"/>
                  <a:gd name="T5" fmla="*/ 3 h 77"/>
                  <a:gd name="T6" fmla="*/ 7 w 29"/>
                  <a:gd name="T7" fmla="*/ 6 h 77"/>
                  <a:gd name="T8" fmla="*/ 3 w 29"/>
                  <a:gd name="T9" fmla="*/ 14 h 77"/>
                  <a:gd name="T10" fmla="*/ 1 w 29"/>
                  <a:gd name="T11" fmla="*/ 21 h 77"/>
                  <a:gd name="T12" fmla="*/ 0 w 29"/>
                  <a:gd name="T13" fmla="*/ 31 h 77"/>
                  <a:gd name="T14" fmla="*/ 2 w 29"/>
                  <a:gd name="T15" fmla="*/ 43 h 77"/>
                  <a:gd name="T16" fmla="*/ 8 w 29"/>
                  <a:gd name="T17" fmla="*/ 55 h 77"/>
                  <a:gd name="T18" fmla="*/ 11 w 29"/>
                  <a:gd name="T19" fmla="*/ 38 h 77"/>
                  <a:gd name="T20" fmla="*/ 14 w 29"/>
                  <a:gd name="T21" fmla="*/ 26 h 77"/>
                  <a:gd name="T22" fmla="*/ 17 w 29"/>
                  <a:gd name="T23" fmla="*/ 16 h 77"/>
                  <a:gd name="T24" fmla="*/ 21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8 w 207"/>
                    <a:gd name="T1" fmla="*/ 30 h 564"/>
                    <a:gd name="T2" fmla="*/ 4 w 207"/>
                    <a:gd name="T3" fmla="*/ 50 h 564"/>
                    <a:gd name="T4" fmla="*/ 2 w 207"/>
                    <a:gd name="T5" fmla="*/ 68 h 564"/>
                    <a:gd name="T6" fmla="*/ 0 w 207"/>
                    <a:gd name="T7" fmla="*/ 86 h 564"/>
                    <a:gd name="T8" fmla="*/ 0 w 207"/>
                    <a:gd name="T9" fmla="*/ 104 h 564"/>
                    <a:gd name="T10" fmla="*/ 2 w 207"/>
                    <a:gd name="T11" fmla="*/ 124 h 564"/>
                    <a:gd name="T12" fmla="*/ 5 w 207"/>
                    <a:gd name="T13" fmla="*/ 146 h 564"/>
                    <a:gd name="T14" fmla="*/ 11 w 207"/>
                    <a:gd name="T15" fmla="*/ 171 h 564"/>
                    <a:gd name="T16" fmla="*/ 20 w 207"/>
                    <a:gd name="T17" fmla="*/ 198 h 564"/>
                    <a:gd name="T18" fmla="*/ 30 w 207"/>
                    <a:gd name="T19" fmla="*/ 225 h 564"/>
                    <a:gd name="T20" fmla="*/ 42 w 207"/>
                    <a:gd name="T21" fmla="*/ 252 h 564"/>
                    <a:gd name="T22" fmla="*/ 57 w 207"/>
                    <a:gd name="T23" fmla="*/ 281 h 564"/>
                    <a:gd name="T24" fmla="*/ 73 w 207"/>
                    <a:gd name="T25" fmla="*/ 308 h 564"/>
                    <a:gd name="T26" fmla="*/ 91 w 207"/>
                    <a:gd name="T27" fmla="*/ 334 h 564"/>
                    <a:gd name="T28" fmla="*/ 108 w 207"/>
                    <a:gd name="T29" fmla="*/ 357 h 564"/>
                    <a:gd name="T30" fmla="*/ 126 w 207"/>
                    <a:gd name="T31" fmla="*/ 376 h 564"/>
                    <a:gd name="T32" fmla="*/ 143 w 207"/>
                    <a:gd name="T33" fmla="*/ 390 h 564"/>
                    <a:gd name="T34" fmla="*/ 111 w 207"/>
                    <a:gd name="T35" fmla="*/ 346 h 564"/>
                    <a:gd name="T36" fmla="*/ 88 w 207"/>
                    <a:gd name="T37" fmla="*/ 310 h 564"/>
                    <a:gd name="T38" fmla="*/ 71 w 207"/>
                    <a:gd name="T39" fmla="*/ 280 h 564"/>
                    <a:gd name="T40" fmla="*/ 60 w 207"/>
                    <a:gd name="T41" fmla="*/ 254 h 564"/>
                    <a:gd name="T42" fmla="*/ 52 w 207"/>
                    <a:gd name="T43" fmla="*/ 233 h 564"/>
                    <a:gd name="T44" fmla="*/ 47 w 207"/>
                    <a:gd name="T45" fmla="*/ 214 h 564"/>
                    <a:gd name="T46" fmla="*/ 44 w 207"/>
                    <a:gd name="T47" fmla="*/ 197 h 564"/>
                    <a:gd name="T48" fmla="*/ 39 w 207"/>
                    <a:gd name="T49" fmla="*/ 180 h 564"/>
                    <a:gd name="T50" fmla="*/ 30 w 207"/>
                    <a:gd name="T51" fmla="*/ 142 h 564"/>
                    <a:gd name="T52" fmla="*/ 28 w 207"/>
                    <a:gd name="T53" fmla="*/ 97 h 564"/>
                    <a:gd name="T54" fmla="*/ 30 w 207"/>
                    <a:gd name="T55" fmla="*/ 47 h 564"/>
                    <a:gd name="T56" fmla="*/ 35 w 207"/>
                    <a:gd name="T57" fmla="*/ 0 h 564"/>
                    <a:gd name="T58" fmla="*/ 8 w 207"/>
                    <a:gd name="T59" fmla="*/ 30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3 h 232"/>
                    <a:gd name="T2" fmla="*/ 10 w 47"/>
                    <a:gd name="T3" fmla="*/ 38 h 232"/>
                    <a:gd name="T4" fmla="*/ 15 w 47"/>
                    <a:gd name="T5" fmla="*/ 70 h 232"/>
                    <a:gd name="T6" fmla="*/ 17 w 47"/>
                    <a:gd name="T7" fmla="*/ 110 h 232"/>
                    <a:gd name="T8" fmla="*/ 13 w 47"/>
                    <a:gd name="T9" fmla="*/ 160 h 232"/>
                    <a:gd name="T10" fmla="*/ 32 w 47"/>
                    <a:gd name="T11" fmla="*/ 150 h 232"/>
                    <a:gd name="T12" fmla="*/ 33 w 47"/>
                    <a:gd name="T13" fmla="*/ 123 h 232"/>
                    <a:gd name="T14" fmla="*/ 33 w 47"/>
                    <a:gd name="T15" fmla="*/ 97 h 232"/>
                    <a:gd name="T16" fmla="*/ 32 w 47"/>
                    <a:gd name="T17" fmla="*/ 71 h 232"/>
                    <a:gd name="T18" fmla="*/ 29 w 47"/>
                    <a:gd name="T19" fmla="*/ 49 h 232"/>
                    <a:gd name="T20" fmla="*/ 25 w 47"/>
                    <a:gd name="T21" fmla="*/ 36 h 232"/>
                    <a:gd name="T22" fmla="*/ 20 w 47"/>
                    <a:gd name="T23" fmla="*/ 23 h 232"/>
                    <a:gd name="T24" fmla="*/ 15 w 47"/>
                    <a:gd name="T25" fmla="*/ 12 h 232"/>
                    <a:gd name="T26" fmla="*/ 9 w 47"/>
                    <a:gd name="T27" fmla="*/ 0 h 232"/>
                    <a:gd name="T28" fmla="*/ 0 w 47"/>
                    <a:gd name="T29" fmla="*/ 13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3" y="1722"/>
                  <a:ext cx="60" cy="27"/>
                </a:xfrm>
                <a:custGeom>
                  <a:avLst/>
                  <a:gdLst>
                    <a:gd name="T0" fmla="*/ 60 w 87"/>
                    <a:gd name="T1" fmla="*/ 15 h 40"/>
                    <a:gd name="T2" fmla="*/ 53 w 87"/>
                    <a:gd name="T3" fmla="*/ 11 h 40"/>
                    <a:gd name="T4" fmla="*/ 47 w 87"/>
                    <a:gd name="T5" fmla="*/ 8 h 40"/>
                    <a:gd name="T6" fmla="*/ 40 w 87"/>
                    <a:gd name="T7" fmla="*/ 5 h 40"/>
                    <a:gd name="T8" fmla="*/ 32 w 87"/>
                    <a:gd name="T9" fmla="*/ 3 h 40"/>
                    <a:gd name="T10" fmla="*/ 26 w 87"/>
                    <a:gd name="T11" fmla="*/ 2 h 40"/>
                    <a:gd name="T12" fmla="*/ 18 w 87"/>
                    <a:gd name="T13" fmla="*/ 1 h 40"/>
                    <a:gd name="T14" fmla="*/ 9 w 87"/>
                    <a:gd name="T15" fmla="*/ 0 h 40"/>
                    <a:gd name="T16" fmla="*/ 0 w 87"/>
                    <a:gd name="T17" fmla="*/ 1 h 40"/>
                    <a:gd name="T18" fmla="*/ 4 w 87"/>
                    <a:gd name="T19" fmla="*/ 4 h 40"/>
                    <a:gd name="T20" fmla="*/ 10 w 87"/>
                    <a:gd name="T21" fmla="*/ 7 h 40"/>
                    <a:gd name="T22" fmla="*/ 15 w 87"/>
                    <a:gd name="T23" fmla="*/ 9 h 40"/>
                    <a:gd name="T24" fmla="*/ 23 w 87"/>
                    <a:gd name="T25" fmla="*/ 12 h 40"/>
                    <a:gd name="T26" fmla="*/ 29 w 87"/>
                    <a:gd name="T27" fmla="*/ 15 h 40"/>
                    <a:gd name="T28" fmla="*/ 36 w 87"/>
                    <a:gd name="T29" fmla="*/ 18 h 40"/>
                    <a:gd name="T30" fmla="*/ 44 w 87"/>
                    <a:gd name="T31" fmla="*/ 22 h 40"/>
                    <a:gd name="T32" fmla="*/ 51 w 87"/>
                    <a:gd name="T33" fmla="*/ 27 h 40"/>
                    <a:gd name="T34" fmla="*/ 60 w 87"/>
                    <a:gd name="T35" fmla="*/ 15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21"/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6 w 109"/>
                <a:gd name="T3" fmla="*/ 1 h 156"/>
                <a:gd name="T4" fmla="*/ 22 w 109"/>
                <a:gd name="T5" fmla="*/ 5 h 156"/>
                <a:gd name="T6" fmla="*/ 45 w 109"/>
                <a:gd name="T7" fmla="*/ 13 h 156"/>
                <a:gd name="T8" fmla="*/ 70 w 109"/>
                <a:gd name="T9" fmla="*/ 26 h 156"/>
                <a:gd name="T10" fmla="*/ 94 w 109"/>
                <a:gd name="T11" fmla="*/ 47 h 156"/>
                <a:gd name="T12" fmla="*/ 116 w 109"/>
                <a:gd name="T13" fmla="*/ 76 h 156"/>
                <a:gd name="T14" fmla="*/ 130 w 109"/>
                <a:gd name="T15" fmla="*/ 116 h 156"/>
                <a:gd name="T16" fmla="*/ 132 w 109"/>
                <a:gd name="T17" fmla="*/ 167 h 156"/>
                <a:gd name="T18" fmla="*/ 127 w 109"/>
                <a:gd name="T19" fmla="*/ 167 h 156"/>
                <a:gd name="T20" fmla="*/ 120 w 109"/>
                <a:gd name="T21" fmla="*/ 167 h 156"/>
                <a:gd name="T22" fmla="*/ 113 w 109"/>
                <a:gd name="T23" fmla="*/ 167 h 156"/>
                <a:gd name="T24" fmla="*/ 105 w 109"/>
                <a:gd name="T25" fmla="*/ 165 h 156"/>
                <a:gd name="T26" fmla="*/ 98 w 109"/>
                <a:gd name="T27" fmla="*/ 164 h 156"/>
                <a:gd name="T28" fmla="*/ 90 w 109"/>
                <a:gd name="T29" fmla="*/ 161 h 156"/>
                <a:gd name="T30" fmla="*/ 80 w 109"/>
                <a:gd name="T31" fmla="*/ 155 h 156"/>
                <a:gd name="T32" fmla="*/ 70 w 109"/>
                <a:gd name="T33" fmla="*/ 149 h 156"/>
                <a:gd name="T34" fmla="*/ 64 w 109"/>
                <a:gd name="T35" fmla="*/ 135 h 156"/>
                <a:gd name="T36" fmla="*/ 64 w 109"/>
                <a:gd name="T37" fmla="*/ 119 h 156"/>
                <a:gd name="T38" fmla="*/ 68 w 109"/>
                <a:gd name="T39" fmla="*/ 103 h 156"/>
                <a:gd name="T40" fmla="*/ 71 w 109"/>
                <a:gd name="T41" fmla="*/ 86 h 156"/>
                <a:gd name="T42" fmla="*/ 68 w 109"/>
                <a:gd name="T43" fmla="*/ 66 h 156"/>
                <a:gd name="T44" fmla="*/ 58 w 109"/>
                <a:gd name="T45" fmla="*/ 46 h 156"/>
                <a:gd name="T46" fmla="*/ 38 w 109"/>
                <a:gd name="T47" fmla="*/ 25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7 w 54"/>
                <a:gd name="T5" fmla="*/ 3 h 40"/>
                <a:gd name="T6" fmla="*/ 16 w 54"/>
                <a:gd name="T7" fmla="*/ 9 h 40"/>
                <a:gd name="T8" fmla="*/ 26 w 54"/>
                <a:gd name="T9" fmla="*/ 13 h 40"/>
                <a:gd name="T10" fmla="*/ 35 w 54"/>
                <a:gd name="T11" fmla="*/ 16 h 40"/>
                <a:gd name="T12" fmla="*/ 46 w 54"/>
                <a:gd name="T13" fmla="*/ 18 h 40"/>
                <a:gd name="T14" fmla="*/ 56 w 54"/>
                <a:gd name="T15" fmla="*/ 19 h 40"/>
                <a:gd name="T16" fmla="*/ 66 w 54"/>
                <a:gd name="T17" fmla="*/ 17 h 40"/>
                <a:gd name="T18" fmla="*/ 65 w 54"/>
                <a:gd name="T19" fmla="*/ 27 h 40"/>
                <a:gd name="T20" fmla="*/ 61 w 54"/>
                <a:gd name="T21" fmla="*/ 35 h 40"/>
                <a:gd name="T22" fmla="*/ 54 w 54"/>
                <a:gd name="T23" fmla="*/ 41 h 40"/>
                <a:gd name="T24" fmla="*/ 45 w 54"/>
                <a:gd name="T25" fmla="*/ 43 h 40"/>
                <a:gd name="T26" fmla="*/ 34 w 54"/>
                <a:gd name="T27" fmla="*/ 42 h 40"/>
                <a:gd name="T28" fmla="*/ 23 w 54"/>
                <a:gd name="T29" fmla="*/ 34 h 40"/>
                <a:gd name="T30" fmla="*/ 12 w 54"/>
                <a:gd name="T31" fmla="*/ 22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6 h 237"/>
                <a:gd name="T4" fmla="*/ 4 w 257"/>
                <a:gd name="T5" fmla="*/ 52 h 237"/>
                <a:gd name="T6" fmla="*/ 8 w 257"/>
                <a:gd name="T7" fmla="*/ 78 h 237"/>
                <a:gd name="T8" fmla="*/ 15 w 257"/>
                <a:gd name="T9" fmla="*/ 101 h 237"/>
                <a:gd name="T10" fmla="*/ 24 w 257"/>
                <a:gd name="T11" fmla="*/ 123 h 237"/>
                <a:gd name="T12" fmla="*/ 36 w 257"/>
                <a:gd name="T13" fmla="*/ 146 h 237"/>
                <a:gd name="T14" fmla="*/ 51 w 257"/>
                <a:gd name="T15" fmla="*/ 166 h 237"/>
                <a:gd name="T16" fmla="*/ 68 w 257"/>
                <a:gd name="T17" fmla="*/ 184 h 237"/>
                <a:gd name="T18" fmla="*/ 90 w 257"/>
                <a:gd name="T19" fmla="*/ 201 h 237"/>
                <a:gd name="T20" fmla="*/ 115 w 257"/>
                <a:gd name="T21" fmla="*/ 215 h 237"/>
                <a:gd name="T22" fmla="*/ 142 w 257"/>
                <a:gd name="T23" fmla="*/ 226 h 237"/>
                <a:gd name="T24" fmla="*/ 175 w 257"/>
                <a:gd name="T25" fmla="*/ 236 h 237"/>
                <a:gd name="T26" fmla="*/ 211 w 257"/>
                <a:gd name="T27" fmla="*/ 242 h 237"/>
                <a:gd name="T28" fmla="*/ 252 w 257"/>
                <a:gd name="T29" fmla="*/ 245 h 237"/>
                <a:gd name="T30" fmla="*/ 294 w 257"/>
                <a:gd name="T31" fmla="*/ 244 h 237"/>
                <a:gd name="T32" fmla="*/ 344 w 257"/>
                <a:gd name="T33" fmla="*/ 240 h 237"/>
                <a:gd name="T34" fmla="*/ 300 w 257"/>
                <a:gd name="T35" fmla="*/ 235 h 237"/>
                <a:gd name="T36" fmla="*/ 261 w 257"/>
                <a:gd name="T37" fmla="*/ 227 h 237"/>
                <a:gd name="T38" fmla="*/ 228 w 257"/>
                <a:gd name="T39" fmla="*/ 219 h 237"/>
                <a:gd name="T40" fmla="*/ 198 w 257"/>
                <a:gd name="T41" fmla="*/ 211 h 237"/>
                <a:gd name="T42" fmla="*/ 171 w 257"/>
                <a:gd name="T43" fmla="*/ 200 h 237"/>
                <a:gd name="T44" fmla="*/ 150 w 257"/>
                <a:gd name="T45" fmla="*/ 188 h 237"/>
                <a:gd name="T46" fmla="*/ 130 w 257"/>
                <a:gd name="T47" fmla="*/ 175 h 237"/>
                <a:gd name="T48" fmla="*/ 112 w 257"/>
                <a:gd name="T49" fmla="*/ 160 h 237"/>
                <a:gd name="T50" fmla="*/ 96 w 257"/>
                <a:gd name="T51" fmla="*/ 146 h 237"/>
                <a:gd name="T52" fmla="*/ 82 w 257"/>
                <a:gd name="T53" fmla="*/ 129 h 237"/>
                <a:gd name="T54" fmla="*/ 70 w 257"/>
                <a:gd name="T55" fmla="*/ 111 h 237"/>
                <a:gd name="T56" fmla="*/ 58 w 257"/>
                <a:gd name="T57" fmla="*/ 91 h 237"/>
                <a:gd name="T58" fmla="*/ 44 w 257"/>
                <a:gd name="T59" fmla="*/ 71 h 237"/>
                <a:gd name="T60" fmla="*/ 31 w 257"/>
                <a:gd name="T61" fmla="*/ 49 h 237"/>
                <a:gd name="T62" fmla="*/ 16 w 257"/>
                <a:gd name="T63" fmla="*/ 25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104 w 124"/>
                <a:gd name="T1" fmla="*/ 0 h 110"/>
                <a:gd name="T2" fmla="*/ 167 w 124"/>
                <a:gd name="T3" fmla="*/ 113 h 110"/>
                <a:gd name="T4" fmla="*/ 162 w 124"/>
                <a:gd name="T5" fmla="*/ 112 h 110"/>
                <a:gd name="T6" fmla="*/ 144 w 124"/>
                <a:gd name="T7" fmla="*/ 110 h 110"/>
                <a:gd name="T8" fmla="*/ 120 w 124"/>
                <a:gd name="T9" fmla="*/ 106 h 110"/>
                <a:gd name="T10" fmla="*/ 92 w 124"/>
                <a:gd name="T11" fmla="*/ 104 h 110"/>
                <a:gd name="T12" fmla="*/ 61 w 124"/>
                <a:gd name="T13" fmla="*/ 101 h 110"/>
                <a:gd name="T14" fmla="*/ 34 w 124"/>
                <a:gd name="T15" fmla="*/ 102 h 110"/>
                <a:gd name="T16" fmla="*/ 12 w 124"/>
                <a:gd name="T17" fmla="*/ 107 h 110"/>
                <a:gd name="T18" fmla="*/ 0 w 124"/>
                <a:gd name="T19" fmla="*/ 115 h 110"/>
                <a:gd name="T20" fmla="*/ 5 w 124"/>
                <a:gd name="T21" fmla="*/ 102 h 110"/>
                <a:gd name="T22" fmla="*/ 11 w 124"/>
                <a:gd name="T23" fmla="*/ 93 h 110"/>
                <a:gd name="T24" fmla="*/ 22 w 124"/>
                <a:gd name="T25" fmla="*/ 86 h 110"/>
                <a:gd name="T26" fmla="*/ 34 w 124"/>
                <a:gd name="T27" fmla="*/ 79 h 110"/>
                <a:gd name="T28" fmla="*/ 48 w 124"/>
                <a:gd name="T29" fmla="*/ 75 h 110"/>
                <a:gd name="T30" fmla="*/ 63 w 124"/>
                <a:gd name="T31" fmla="*/ 74 h 110"/>
                <a:gd name="T32" fmla="*/ 79 w 124"/>
                <a:gd name="T33" fmla="*/ 74 h 110"/>
                <a:gd name="T34" fmla="*/ 97 w 124"/>
                <a:gd name="T35" fmla="*/ 77 h 110"/>
                <a:gd name="T36" fmla="*/ 98 w 124"/>
                <a:gd name="T37" fmla="*/ 74 h 110"/>
                <a:gd name="T38" fmla="*/ 94 w 124"/>
                <a:gd name="T39" fmla="*/ 59 h 110"/>
                <a:gd name="T40" fmla="*/ 90 w 124"/>
                <a:gd name="T41" fmla="*/ 40 h 110"/>
                <a:gd name="T42" fmla="*/ 88 w 124"/>
                <a:gd name="T43" fmla="*/ 31 h 110"/>
                <a:gd name="T44" fmla="*/ 85 w 124"/>
                <a:gd name="T45" fmla="*/ 31 h 110"/>
                <a:gd name="T46" fmla="*/ 82 w 124"/>
                <a:gd name="T47" fmla="*/ 30 h 110"/>
                <a:gd name="T48" fmla="*/ 79 w 124"/>
                <a:gd name="T49" fmla="*/ 27 h 110"/>
                <a:gd name="T50" fmla="*/ 77 w 124"/>
                <a:gd name="T51" fmla="*/ 24 h 110"/>
                <a:gd name="T52" fmla="*/ 77 w 124"/>
                <a:gd name="T53" fmla="*/ 20 h 110"/>
                <a:gd name="T54" fmla="*/ 79 w 124"/>
                <a:gd name="T55" fmla="*/ 15 h 110"/>
                <a:gd name="T56" fmla="*/ 89 w 124"/>
                <a:gd name="T57" fmla="*/ 8 h 110"/>
                <a:gd name="T58" fmla="*/ 104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7 w 109"/>
                <a:gd name="T3" fmla="*/ 1 h 156"/>
                <a:gd name="T4" fmla="*/ 24 w 109"/>
                <a:gd name="T5" fmla="*/ 5 h 156"/>
                <a:gd name="T6" fmla="*/ 50 w 109"/>
                <a:gd name="T7" fmla="*/ 12 h 156"/>
                <a:gd name="T8" fmla="*/ 78 w 109"/>
                <a:gd name="T9" fmla="*/ 25 h 156"/>
                <a:gd name="T10" fmla="*/ 105 w 109"/>
                <a:gd name="T11" fmla="*/ 45 h 156"/>
                <a:gd name="T12" fmla="*/ 129 w 109"/>
                <a:gd name="T13" fmla="*/ 73 h 156"/>
                <a:gd name="T14" fmla="*/ 144 w 109"/>
                <a:gd name="T15" fmla="*/ 111 h 156"/>
                <a:gd name="T16" fmla="*/ 147 w 109"/>
                <a:gd name="T17" fmla="*/ 160 h 156"/>
                <a:gd name="T18" fmla="*/ 142 w 109"/>
                <a:gd name="T19" fmla="*/ 160 h 156"/>
                <a:gd name="T20" fmla="*/ 134 w 109"/>
                <a:gd name="T21" fmla="*/ 160 h 156"/>
                <a:gd name="T22" fmla="*/ 125 w 109"/>
                <a:gd name="T23" fmla="*/ 160 h 156"/>
                <a:gd name="T24" fmla="*/ 117 w 109"/>
                <a:gd name="T25" fmla="*/ 158 h 156"/>
                <a:gd name="T26" fmla="*/ 109 w 109"/>
                <a:gd name="T27" fmla="*/ 157 h 156"/>
                <a:gd name="T28" fmla="*/ 100 w 109"/>
                <a:gd name="T29" fmla="*/ 154 h 156"/>
                <a:gd name="T30" fmla="*/ 89 w 109"/>
                <a:gd name="T31" fmla="*/ 149 h 156"/>
                <a:gd name="T32" fmla="*/ 78 w 109"/>
                <a:gd name="T33" fmla="*/ 143 h 156"/>
                <a:gd name="T34" fmla="*/ 71 w 109"/>
                <a:gd name="T35" fmla="*/ 129 h 156"/>
                <a:gd name="T36" fmla="*/ 71 w 109"/>
                <a:gd name="T37" fmla="*/ 114 h 156"/>
                <a:gd name="T38" fmla="*/ 76 w 109"/>
                <a:gd name="T39" fmla="*/ 98 h 156"/>
                <a:gd name="T40" fmla="*/ 80 w 109"/>
                <a:gd name="T41" fmla="*/ 82 h 156"/>
                <a:gd name="T42" fmla="*/ 76 w 109"/>
                <a:gd name="T43" fmla="*/ 64 h 156"/>
                <a:gd name="T44" fmla="*/ 65 w 109"/>
                <a:gd name="T45" fmla="*/ 44 h 156"/>
                <a:gd name="T46" fmla="*/ 42 w 109"/>
                <a:gd name="T47" fmla="*/ 24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42 w 46"/>
                <a:gd name="T1" fmla="*/ 0 h 94"/>
                <a:gd name="T2" fmla="*/ 27 w 46"/>
                <a:gd name="T3" fmla="*/ 39 h 94"/>
                <a:gd name="T4" fmla="*/ 20 w 46"/>
                <a:gd name="T5" fmla="*/ 64 h 94"/>
                <a:gd name="T6" fmla="*/ 15 w 46"/>
                <a:gd name="T7" fmla="*/ 82 h 94"/>
                <a:gd name="T8" fmla="*/ 0 w 46"/>
                <a:gd name="T9" fmla="*/ 97 h 94"/>
                <a:gd name="T10" fmla="*/ 16 w 46"/>
                <a:gd name="T11" fmla="*/ 91 h 94"/>
                <a:gd name="T12" fmla="*/ 31 w 46"/>
                <a:gd name="T13" fmla="*/ 83 h 94"/>
                <a:gd name="T14" fmla="*/ 43 w 46"/>
                <a:gd name="T15" fmla="*/ 71 h 94"/>
                <a:gd name="T16" fmla="*/ 54 w 46"/>
                <a:gd name="T17" fmla="*/ 59 h 94"/>
                <a:gd name="T18" fmla="*/ 61 w 46"/>
                <a:gd name="T19" fmla="*/ 45 h 94"/>
                <a:gd name="T20" fmla="*/ 62 w 46"/>
                <a:gd name="T21" fmla="*/ 31 h 94"/>
                <a:gd name="T22" fmla="*/ 57 w 46"/>
                <a:gd name="T23" fmla="*/ 15 h 94"/>
                <a:gd name="T24" fmla="*/ 42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8 w 54"/>
                <a:gd name="T5" fmla="*/ 3 h 40"/>
                <a:gd name="T6" fmla="*/ 17 w 54"/>
                <a:gd name="T7" fmla="*/ 8 h 40"/>
                <a:gd name="T8" fmla="*/ 28 w 54"/>
                <a:gd name="T9" fmla="*/ 12 h 40"/>
                <a:gd name="T10" fmla="*/ 39 w 54"/>
                <a:gd name="T11" fmla="*/ 15 h 40"/>
                <a:gd name="T12" fmla="*/ 51 w 54"/>
                <a:gd name="T13" fmla="*/ 17 h 40"/>
                <a:gd name="T14" fmla="*/ 61 w 54"/>
                <a:gd name="T15" fmla="*/ 18 h 40"/>
                <a:gd name="T16" fmla="*/ 72 w 54"/>
                <a:gd name="T17" fmla="*/ 16 h 40"/>
                <a:gd name="T18" fmla="*/ 71 w 54"/>
                <a:gd name="T19" fmla="*/ 26 h 40"/>
                <a:gd name="T20" fmla="*/ 67 w 54"/>
                <a:gd name="T21" fmla="*/ 34 h 40"/>
                <a:gd name="T22" fmla="*/ 59 w 54"/>
                <a:gd name="T23" fmla="*/ 39 h 40"/>
                <a:gd name="T24" fmla="*/ 49 w 54"/>
                <a:gd name="T25" fmla="*/ 41 h 40"/>
                <a:gd name="T26" fmla="*/ 37 w 54"/>
                <a:gd name="T27" fmla="*/ 40 h 40"/>
                <a:gd name="T28" fmla="*/ 25 w 54"/>
                <a:gd name="T29" fmla="*/ 33 h 40"/>
                <a:gd name="T30" fmla="*/ 13 w 54"/>
                <a:gd name="T31" fmla="*/ 21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22 w 596"/>
                <a:gd name="T1" fmla="*/ 381 h 666"/>
                <a:gd name="T2" fmla="*/ 8 w 596"/>
                <a:gd name="T3" fmla="*/ 351 h 666"/>
                <a:gd name="T4" fmla="*/ 0 w 596"/>
                <a:gd name="T5" fmla="*/ 298 h 666"/>
                <a:gd name="T6" fmla="*/ 5 w 596"/>
                <a:gd name="T7" fmla="*/ 229 h 666"/>
                <a:gd name="T8" fmla="*/ 34 w 596"/>
                <a:gd name="T9" fmla="*/ 156 h 666"/>
                <a:gd name="T10" fmla="*/ 93 w 596"/>
                <a:gd name="T11" fmla="*/ 87 h 666"/>
                <a:gd name="T12" fmla="*/ 192 w 596"/>
                <a:gd name="T13" fmla="*/ 32 h 666"/>
                <a:gd name="T14" fmla="*/ 333 w 596"/>
                <a:gd name="T15" fmla="*/ 2 h 666"/>
                <a:gd name="T16" fmla="*/ 513 w 596"/>
                <a:gd name="T17" fmla="*/ 9 h 666"/>
                <a:gd name="T18" fmla="*/ 653 w 596"/>
                <a:gd name="T19" fmla="*/ 70 h 666"/>
                <a:gd name="T20" fmla="*/ 747 w 596"/>
                <a:gd name="T21" fmla="*/ 170 h 666"/>
                <a:gd name="T22" fmla="*/ 797 w 596"/>
                <a:gd name="T23" fmla="*/ 293 h 666"/>
                <a:gd name="T24" fmla="*/ 803 w 596"/>
                <a:gd name="T25" fmla="*/ 421 h 666"/>
                <a:gd name="T26" fmla="*/ 764 w 596"/>
                <a:gd name="T27" fmla="*/ 541 h 666"/>
                <a:gd name="T28" fmla="*/ 684 w 596"/>
                <a:gd name="T29" fmla="*/ 633 h 666"/>
                <a:gd name="T30" fmla="*/ 563 w 596"/>
                <a:gd name="T31" fmla="*/ 683 h 666"/>
                <a:gd name="T32" fmla="*/ 525 w 596"/>
                <a:gd name="T33" fmla="*/ 679 h 666"/>
                <a:gd name="T34" fmla="*/ 595 w 596"/>
                <a:gd name="T35" fmla="*/ 636 h 666"/>
                <a:gd name="T36" fmla="*/ 650 w 596"/>
                <a:gd name="T37" fmla="*/ 560 h 666"/>
                <a:gd name="T38" fmla="*/ 687 w 596"/>
                <a:gd name="T39" fmla="*/ 468 h 666"/>
                <a:gd name="T40" fmla="*/ 701 w 596"/>
                <a:gd name="T41" fmla="*/ 366 h 666"/>
                <a:gd name="T42" fmla="*/ 693 w 596"/>
                <a:gd name="T43" fmla="*/ 266 h 666"/>
                <a:gd name="T44" fmla="*/ 654 w 596"/>
                <a:gd name="T45" fmla="*/ 179 h 666"/>
                <a:gd name="T46" fmla="*/ 584 w 596"/>
                <a:gd name="T47" fmla="*/ 115 h 666"/>
                <a:gd name="T48" fmla="*/ 460 w 596"/>
                <a:gd name="T49" fmla="*/ 77 h 666"/>
                <a:gd name="T50" fmla="*/ 332 w 596"/>
                <a:gd name="T51" fmla="*/ 63 h 666"/>
                <a:gd name="T52" fmla="*/ 235 w 596"/>
                <a:gd name="T53" fmla="*/ 73 h 666"/>
                <a:gd name="T54" fmla="*/ 163 w 596"/>
                <a:gd name="T55" fmla="*/ 104 h 666"/>
                <a:gd name="T56" fmla="*/ 113 w 596"/>
                <a:gd name="T57" fmla="*/ 153 h 666"/>
                <a:gd name="T58" fmla="*/ 77 w 596"/>
                <a:gd name="T59" fmla="*/ 212 h 666"/>
                <a:gd name="T60" fmla="*/ 54 w 596"/>
                <a:gd name="T61" fmla="*/ 280 h 666"/>
                <a:gd name="T62" fmla="*/ 38 w 596"/>
                <a:gd name="T63" fmla="*/ 349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98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9839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9840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9841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7FF443A-D13D-4A2B-A5D9-216586D1A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DE7C1FF-7F87-45CB-934C-0F998C6BDBE8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汇编语言程序设计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3C6E382-6496-45E5-BBC6-67C22FBD6195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228600"/>
            <a:ext cx="4787900" cy="622458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/>
              <a:t>例 </a:t>
            </a:r>
            <a:r>
              <a:rPr lang="en-US" altLang="zh-CN" sz="3600" dirty="0"/>
              <a:t>5.3 </a:t>
            </a:r>
            <a:r>
              <a:rPr lang="zh-CN" altLang="en-US" sz="3600" dirty="0"/>
              <a:t>在</a:t>
            </a:r>
            <a:r>
              <a:rPr lang="zh-CN" altLang="en-US" sz="3600" b="1" dirty="0">
                <a:solidFill>
                  <a:srgbClr val="7030A0"/>
                </a:solidFill>
              </a:rPr>
              <a:t>附加段</a:t>
            </a:r>
            <a:r>
              <a:rPr lang="zh-CN" altLang="en-US" sz="3600" dirty="0"/>
              <a:t>中，有一个首地址为</a:t>
            </a:r>
            <a:r>
              <a:rPr lang="en-US" altLang="zh-CN" sz="3600" dirty="0"/>
              <a:t>LIST</a:t>
            </a:r>
            <a:r>
              <a:rPr lang="zh-CN" altLang="en-US" sz="3600" dirty="0"/>
              <a:t>的未经排序的字数组。在数组的第一个字中，存放着该数组的</a:t>
            </a:r>
            <a:r>
              <a:rPr lang="zh-CN" altLang="en-US" sz="3600" b="1" dirty="0">
                <a:solidFill>
                  <a:srgbClr val="7030A0"/>
                </a:solidFill>
              </a:rPr>
              <a:t>长度</a:t>
            </a:r>
            <a:r>
              <a:rPr lang="zh-CN" altLang="en-US" sz="3600" dirty="0"/>
              <a:t>，数组的首地址已经存放在</a:t>
            </a:r>
            <a:r>
              <a:rPr lang="en-US" altLang="zh-CN" sz="3600" b="1" dirty="0">
                <a:solidFill>
                  <a:srgbClr val="7030A0"/>
                </a:solidFill>
              </a:rPr>
              <a:t>DI</a:t>
            </a:r>
            <a:r>
              <a:rPr lang="zh-CN" altLang="en-US" sz="3600" dirty="0"/>
              <a:t>寄存器中，</a:t>
            </a:r>
            <a:r>
              <a:rPr lang="en-US" altLang="zh-CN" sz="3600" dirty="0"/>
              <a:t>AX</a:t>
            </a:r>
            <a:r>
              <a:rPr lang="zh-CN" altLang="en-US" sz="3600" dirty="0"/>
              <a:t>寄存器中存放着一个数。要求在数组中查找该数，如果找到将其从数组中</a:t>
            </a:r>
            <a:r>
              <a:rPr lang="zh-CN" altLang="en-US" sz="3600" b="1" dirty="0">
                <a:solidFill>
                  <a:srgbClr val="7030A0"/>
                </a:solidFill>
              </a:rPr>
              <a:t>删除</a:t>
            </a:r>
            <a:r>
              <a:rPr lang="zh-CN" altLang="en-US" sz="3600" dirty="0"/>
              <a:t>。</a:t>
            </a:r>
          </a:p>
        </p:txBody>
      </p:sp>
      <p:pic>
        <p:nvPicPr>
          <p:cNvPr id="13316" name="Picture 4" descr="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60338"/>
            <a:ext cx="2860675" cy="662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B04CBF3-5AB9-4B9C-A188-B53BB5CAD5EB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888"/>
            <a:ext cx="8229600" cy="6742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	     	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	ax, </a:t>
            </a:r>
            <a:r>
              <a:rPr lang="en-US" altLang="zh-CN" sz="2000" dirty="0" err="1"/>
              <a:t>num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cld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		</a:t>
            </a:r>
            <a:r>
              <a:rPr lang="en-US" altLang="zh-CN" sz="2000" dirty="0">
                <a:solidFill>
                  <a:srgbClr val="FF0000"/>
                </a:solidFill>
              </a:rPr>
              <a:t>push	di</a:t>
            </a:r>
            <a:r>
              <a:rPr lang="en-US" altLang="zh-CN" sz="2000" dirty="0"/>
              <a:t>		</a:t>
            </a:r>
            <a:r>
              <a:rPr lang="zh-CN" altLang="en-US" sz="2000" dirty="0">
                <a:solidFill>
                  <a:srgbClr val="990099"/>
                </a:solidFill>
              </a:rPr>
              <a:t>；保存首地址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/>
              <a:t>        	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FF"/>
                </a:solidFill>
              </a:rPr>
              <a:t>cx</a:t>
            </a:r>
            <a:r>
              <a:rPr lang="en-US" altLang="zh-CN" sz="2000" dirty="0"/>
              <a:t> ,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:[di]	</a:t>
            </a:r>
            <a:r>
              <a:rPr lang="zh-CN" altLang="en-US" sz="2000" dirty="0">
                <a:solidFill>
                  <a:srgbClr val="990099"/>
                </a:solidFill>
              </a:rPr>
              <a:t>；个数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/>
              <a:t>        		</a:t>
            </a:r>
            <a:r>
              <a:rPr lang="en-US" altLang="zh-CN" sz="2000" dirty="0"/>
              <a:t>add	</a:t>
            </a:r>
            <a:r>
              <a:rPr lang="en-US" altLang="zh-CN" sz="2000" dirty="0">
                <a:solidFill>
                  <a:srgbClr val="660066"/>
                </a:solidFill>
              </a:rPr>
              <a:t>di</a:t>
            </a:r>
            <a:r>
              <a:rPr lang="en-US" altLang="zh-CN" sz="2000" dirty="0"/>
              <a:t> ,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 		</a:t>
            </a:r>
            <a:r>
              <a:rPr lang="en-US" altLang="zh-CN" sz="2000" dirty="0" err="1"/>
              <a:t>repne</a:t>
            </a:r>
            <a:r>
              <a:rPr lang="en-US" altLang="zh-CN" sz="2000" dirty="0"/>
              <a:t>  	</a:t>
            </a:r>
            <a:r>
              <a:rPr lang="en-US" altLang="zh-CN" sz="2000" dirty="0" err="1"/>
              <a:t>scasw</a:t>
            </a:r>
            <a:r>
              <a:rPr lang="en-US" altLang="zh-CN" sz="2000" dirty="0"/>
              <a:t>		</a:t>
            </a:r>
            <a:r>
              <a:rPr lang="zh-CN" altLang="en-US" sz="2000" dirty="0">
                <a:solidFill>
                  <a:srgbClr val="990099"/>
                </a:solidFill>
              </a:rPr>
              <a:t>；字查找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/>
              <a:t>        		</a:t>
            </a:r>
            <a:r>
              <a:rPr lang="en-US" altLang="zh-CN" sz="2000" dirty="0"/>
              <a:t>je       	delete		</a:t>
            </a:r>
            <a:r>
              <a:rPr lang="zh-CN" altLang="en-US" sz="2000" dirty="0">
                <a:solidFill>
                  <a:srgbClr val="990099"/>
                </a:solidFill>
              </a:rPr>
              <a:t>；如果找到了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/>
              <a:t>        		</a:t>
            </a:r>
            <a:r>
              <a:rPr lang="en-US" altLang="zh-CN" sz="2000" dirty="0">
                <a:solidFill>
                  <a:srgbClr val="FF0000"/>
                </a:solidFill>
              </a:rPr>
              <a:t>pop     di</a:t>
            </a:r>
            <a:r>
              <a:rPr lang="en-US" altLang="zh-CN" sz="2000" dirty="0"/>
              <a:t>		</a:t>
            </a:r>
            <a:r>
              <a:rPr lang="zh-CN" altLang="en-US" sz="2000" dirty="0">
                <a:solidFill>
                  <a:srgbClr val="990099"/>
                </a:solidFill>
              </a:rPr>
              <a:t>；如果没找到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/>
              <a:t>        		</a:t>
            </a:r>
            <a:r>
              <a:rPr lang="en-US" altLang="zh-CN" sz="2000" dirty="0" err="1"/>
              <a:t>jmp</a:t>
            </a:r>
            <a:r>
              <a:rPr lang="en-US" altLang="zh-CN" sz="2000" dirty="0"/>
              <a:t>     short exit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delete:  	</a:t>
            </a:r>
            <a:r>
              <a:rPr lang="en-US" altLang="zh-CN" sz="2000" dirty="0" err="1"/>
              <a:t>jcxz</a:t>
            </a:r>
            <a:r>
              <a:rPr lang="en-US" altLang="zh-CN" sz="2000" dirty="0"/>
              <a:t>    	</a:t>
            </a:r>
            <a:r>
              <a:rPr lang="en-US" altLang="zh-CN" sz="2000" dirty="0" err="1"/>
              <a:t>dec_cnt</a:t>
            </a:r>
            <a:r>
              <a:rPr lang="en-US" altLang="zh-CN" sz="2000" dirty="0"/>
              <a:t>	</a:t>
            </a:r>
            <a:r>
              <a:rPr lang="zh-CN" altLang="en-US" sz="2000" dirty="0">
                <a:solidFill>
                  <a:srgbClr val="990099"/>
                </a:solidFill>
              </a:rPr>
              <a:t>；如果是最后一个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err="1"/>
              <a:t>next_el</a:t>
            </a:r>
            <a:r>
              <a:rPr lang="en-US" altLang="zh-CN" sz="2000" dirty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 	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   </a:t>
            </a:r>
            <a:r>
              <a:rPr lang="en-US" altLang="zh-CN" sz="2000" dirty="0" err="1"/>
              <a:t>bx</a:t>
            </a:r>
            <a:r>
              <a:rPr lang="en-US" altLang="zh-CN" sz="2000" dirty="0"/>
              <a:t> ,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:[</a:t>
            </a:r>
            <a:r>
              <a:rPr lang="en-US" altLang="zh-CN" sz="2000" dirty="0">
                <a:solidFill>
                  <a:srgbClr val="660066"/>
                </a:solidFill>
              </a:rPr>
              <a:t>di</a:t>
            </a:r>
            <a:r>
              <a:rPr lang="en-US" altLang="zh-CN" sz="2000" dirty="0"/>
              <a:t>]	</a:t>
            </a:r>
            <a:r>
              <a:rPr lang="zh-CN" altLang="en-US" sz="2000" dirty="0">
                <a:solidFill>
                  <a:srgbClr val="990099"/>
                </a:solidFill>
              </a:rPr>
              <a:t>；不是最后一个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/>
              <a:t>        	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  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:[</a:t>
            </a:r>
            <a:r>
              <a:rPr lang="en-US" altLang="zh-CN" sz="2000" dirty="0">
                <a:solidFill>
                  <a:srgbClr val="660066"/>
                </a:solidFill>
              </a:rPr>
              <a:t>di</a:t>
            </a:r>
            <a:r>
              <a:rPr lang="en-US" altLang="zh-CN" sz="2000" dirty="0"/>
              <a:t> - 2] , </a:t>
            </a:r>
            <a:r>
              <a:rPr lang="en-US" altLang="zh-CN" sz="2000" dirty="0" err="1"/>
              <a:t>bx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 		add     </a:t>
            </a:r>
            <a:r>
              <a:rPr lang="en-US" altLang="zh-CN" sz="2000" dirty="0">
                <a:solidFill>
                  <a:srgbClr val="660066"/>
                </a:solidFill>
              </a:rPr>
              <a:t>di</a:t>
            </a:r>
            <a:r>
              <a:rPr lang="en-US" altLang="zh-CN" sz="2000" dirty="0"/>
              <a:t> ,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 		loop    	</a:t>
            </a:r>
            <a:r>
              <a:rPr lang="en-US" altLang="zh-CN" sz="2000" dirty="0" err="1"/>
              <a:t>next_el</a:t>
            </a:r>
            <a:r>
              <a:rPr lang="en-US" altLang="zh-CN" sz="2000" dirty="0"/>
              <a:t>	</a:t>
            </a:r>
            <a:r>
              <a:rPr lang="zh-CN" altLang="en-US" sz="2000" dirty="0">
                <a:solidFill>
                  <a:srgbClr val="990099"/>
                </a:solidFill>
              </a:rPr>
              <a:t>；注意</a:t>
            </a:r>
            <a:r>
              <a:rPr lang="en-US" altLang="zh-CN" sz="2000" dirty="0">
                <a:solidFill>
                  <a:srgbClr val="990099"/>
                </a:solidFill>
              </a:rPr>
              <a:t>CX</a:t>
            </a:r>
            <a:r>
              <a:rPr lang="zh-CN" altLang="en-US" sz="2000" dirty="0">
                <a:solidFill>
                  <a:srgbClr val="990099"/>
                </a:solidFill>
              </a:rPr>
              <a:t>的值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err="1"/>
              <a:t>dec_cnt</a:t>
            </a:r>
            <a:r>
              <a:rPr lang="en-US" altLang="zh-CN" sz="2000" dirty="0"/>
              <a:t>:	</a:t>
            </a:r>
            <a:r>
              <a:rPr lang="en-US" altLang="zh-CN" sz="2000" dirty="0">
                <a:solidFill>
                  <a:srgbClr val="FF0000"/>
                </a:solidFill>
              </a:rPr>
              <a:t>pop     di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 		</a:t>
            </a:r>
            <a:r>
              <a:rPr lang="en-US" altLang="zh-CN" sz="2000" dirty="0" err="1"/>
              <a:t>dec</a:t>
            </a:r>
            <a:r>
              <a:rPr lang="en-US" altLang="zh-CN" sz="2000" dirty="0"/>
              <a:t>     	word </a:t>
            </a:r>
            <a:r>
              <a:rPr lang="en-US" altLang="zh-CN" sz="2000" dirty="0" err="1"/>
              <a:t>ptr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:[di]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exit:   		ret</a:t>
            </a:r>
          </a:p>
        </p:txBody>
      </p:sp>
      <p:grpSp>
        <p:nvGrpSpPr>
          <p:cNvPr id="14340" name="组合 2"/>
          <p:cNvGrpSpPr>
            <a:grpSpLocks/>
          </p:cNvGrpSpPr>
          <p:nvPr/>
        </p:nvGrpSpPr>
        <p:grpSpPr bwMode="auto">
          <a:xfrm>
            <a:off x="323850" y="3644900"/>
            <a:ext cx="215900" cy="1368425"/>
            <a:chOff x="323528" y="3645024"/>
            <a:chExt cx="216222" cy="1368152"/>
          </a:xfrm>
        </p:grpSpPr>
        <p:sp>
          <p:nvSpPr>
            <p:cNvPr id="14345" name="Line 4"/>
            <p:cNvSpPr>
              <a:spLocks noChangeShapeType="1"/>
            </p:cNvSpPr>
            <p:nvPr/>
          </p:nvSpPr>
          <p:spPr bwMode="auto">
            <a:xfrm flipH="1">
              <a:off x="323850" y="5013176"/>
              <a:ext cx="2159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Line 5"/>
            <p:cNvSpPr>
              <a:spLocks noChangeShapeType="1"/>
            </p:cNvSpPr>
            <p:nvPr/>
          </p:nvSpPr>
          <p:spPr bwMode="auto">
            <a:xfrm flipV="1">
              <a:off x="323528" y="3645024"/>
              <a:ext cx="322" cy="1368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7" name="Line 6"/>
            <p:cNvSpPr>
              <a:spLocks noChangeShapeType="1"/>
            </p:cNvSpPr>
            <p:nvPr/>
          </p:nvSpPr>
          <p:spPr bwMode="auto">
            <a:xfrm>
              <a:off x="323850" y="3645024"/>
              <a:ext cx="2159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41" name="组合 1"/>
          <p:cNvGrpSpPr>
            <a:grpSpLocks/>
          </p:cNvGrpSpPr>
          <p:nvPr/>
        </p:nvGrpSpPr>
        <p:grpSpPr bwMode="auto">
          <a:xfrm>
            <a:off x="1187450" y="1916113"/>
            <a:ext cx="215900" cy="144462"/>
            <a:chOff x="1187450" y="1916386"/>
            <a:chExt cx="215900" cy="144462"/>
          </a:xfrm>
        </p:grpSpPr>
        <p:sp>
          <p:nvSpPr>
            <p:cNvPr id="14342" name="Line 7"/>
            <p:cNvSpPr>
              <a:spLocks noChangeShapeType="1"/>
            </p:cNvSpPr>
            <p:nvPr/>
          </p:nvSpPr>
          <p:spPr bwMode="auto">
            <a:xfrm flipH="1">
              <a:off x="1187450" y="2060848"/>
              <a:ext cx="2159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3" name="Line 8"/>
            <p:cNvSpPr>
              <a:spLocks noChangeShapeType="1"/>
            </p:cNvSpPr>
            <p:nvPr/>
          </p:nvSpPr>
          <p:spPr bwMode="auto">
            <a:xfrm flipV="1">
              <a:off x="1187450" y="1916386"/>
              <a:ext cx="0" cy="1444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Line 9"/>
            <p:cNvSpPr>
              <a:spLocks noChangeShapeType="1"/>
            </p:cNvSpPr>
            <p:nvPr/>
          </p:nvSpPr>
          <p:spPr bwMode="auto">
            <a:xfrm>
              <a:off x="1187450" y="1916386"/>
              <a:ext cx="2159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239F447-D91F-4EA9-96B0-EFA82DD7E505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1752600" y="1881188"/>
            <a:ext cx="25003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</a:rPr>
              <a:t>第五章作业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5.12 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5.13</a:t>
            </a:r>
            <a:endParaRPr kumimoji="1" lang="en-US" altLang="zh-CN" sz="36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81739FD-4A70-4BE5-9EBA-D1A25015CF92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第五章  循环与分支程序设计</a:t>
            </a:r>
            <a:endParaRPr lang="zh-CN" altLang="en-US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7696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程序结构：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  顺序结构                               循环结构</a:t>
            </a: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   分支结构                              子程序结构</a:t>
            </a: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复合结构：多种程序结构的组合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2286000" y="2286000"/>
            <a:ext cx="76200" cy="1371600"/>
            <a:chOff x="3420" y="1911"/>
            <a:chExt cx="0" cy="1401"/>
          </a:xfrm>
        </p:grpSpPr>
        <p:sp>
          <p:nvSpPr>
            <p:cNvPr id="5149" name="Line 5"/>
            <p:cNvSpPr>
              <a:spLocks noChangeShapeType="1"/>
            </p:cNvSpPr>
            <p:nvPr/>
          </p:nvSpPr>
          <p:spPr bwMode="auto">
            <a:xfrm>
              <a:off x="3420" y="1911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Line 6"/>
            <p:cNvSpPr>
              <a:spLocks noChangeShapeType="1"/>
            </p:cNvSpPr>
            <p:nvPr/>
          </p:nvSpPr>
          <p:spPr bwMode="auto">
            <a:xfrm>
              <a:off x="3420" y="237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Line 7"/>
            <p:cNvSpPr>
              <a:spLocks noChangeShapeType="1"/>
            </p:cNvSpPr>
            <p:nvPr/>
          </p:nvSpPr>
          <p:spPr bwMode="auto">
            <a:xfrm>
              <a:off x="3420" y="2844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6" name="Group 8"/>
          <p:cNvGrpSpPr>
            <a:grpSpLocks/>
          </p:cNvGrpSpPr>
          <p:nvPr/>
        </p:nvGrpSpPr>
        <p:grpSpPr bwMode="auto">
          <a:xfrm>
            <a:off x="5486400" y="2057400"/>
            <a:ext cx="838200" cy="1828800"/>
            <a:chOff x="3456" y="1248"/>
            <a:chExt cx="528" cy="1008"/>
          </a:xfrm>
        </p:grpSpPr>
        <p:sp>
          <p:nvSpPr>
            <p:cNvPr id="5140" name="Line 9"/>
            <p:cNvSpPr>
              <a:spLocks noChangeShapeType="1"/>
            </p:cNvSpPr>
            <p:nvPr/>
          </p:nvSpPr>
          <p:spPr bwMode="auto">
            <a:xfrm>
              <a:off x="3984" y="1248"/>
              <a:ext cx="0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Line 10"/>
            <p:cNvSpPr>
              <a:spLocks noChangeShapeType="1"/>
            </p:cNvSpPr>
            <p:nvPr/>
          </p:nvSpPr>
          <p:spPr bwMode="auto">
            <a:xfrm>
              <a:off x="3984" y="1549"/>
              <a:ext cx="0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11"/>
            <p:cNvSpPr>
              <a:spLocks noChangeShapeType="1"/>
            </p:cNvSpPr>
            <p:nvPr/>
          </p:nvSpPr>
          <p:spPr bwMode="auto">
            <a:xfrm>
              <a:off x="3984" y="1852"/>
              <a:ext cx="0" cy="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12"/>
            <p:cNvSpPr>
              <a:spLocks noChangeShapeType="1"/>
            </p:cNvSpPr>
            <p:nvPr/>
          </p:nvSpPr>
          <p:spPr bwMode="auto">
            <a:xfrm flipH="1">
              <a:off x="3632" y="1953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Line 13"/>
            <p:cNvSpPr>
              <a:spLocks noChangeShapeType="1"/>
            </p:cNvSpPr>
            <p:nvPr/>
          </p:nvSpPr>
          <p:spPr bwMode="auto">
            <a:xfrm flipV="1">
              <a:off x="3632" y="1650"/>
              <a:ext cx="0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14"/>
            <p:cNvSpPr>
              <a:spLocks noChangeShapeType="1"/>
            </p:cNvSpPr>
            <p:nvPr/>
          </p:nvSpPr>
          <p:spPr bwMode="auto">
            <a:xfrm>
              <a:off x="3632" y="1650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Line 15"/>
            <p:cNvSpPr>
              <a:spLocks noChangeShapeType="1"/>
            </p:cNvSpPr>
            <p:nvPr/>
          </p:nvSpPr>
          <p:spPr bwMode="auto">
            <a:xfrm flipH="1">
              <a:off x="3456" y="2139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Line 16"/>
            <p:cNvSpPr>
              <a:spLocks noChangeShapeType="1"/>
            </p:cNvSpPr>
            <p:nvPr/>
          </p:nvSpPr>
          <p:spPr bwMode="auto">
            <a:xfrm flipV="1">
              <a:off x="3456" y="1420"/>
              <a:ext cx="0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Line 17"/>
            <p:cNvSpPr>
              <a:spLocks noChangeShapeType="1"/>
            </p:cNvSpPr>
            <p:nvPr/>
          </p:nvSpPr>
          <p:spPr bwMode="auto">
            <a:xfrm>
              <a:off x="3456" y="142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7" name="Group 18"/>
          <p:cNvGrpSpPr>
            <a:grpSpLocks/>
          </p:cNvGrpSpPr>
          <p:nvPr/>
        </p:nvGrpSpPr>
        <p:grpSpPr bwMode="auto">
          <a:xfrm>
            <a:off x="1676400" y="4724400"/>
            <a:ext cx="1752600" cy="1219200"/>
            <a:chOff x="5040" y="1752"/>
            <a:chExt cx="1800" cy="1248"/>
          </a:xfrm>
        </p:grpSpPr>
        <p:sp>
          <p:nvSpPr>
            <p:cNvPr id="5134" name="Line 19"/>
            <p:cNvSpPr>
              <a:spLocks noChangeShapeType="1"/>
            </p:cNvSpPr>
            <p:nvPr/>
          </p:nvSpPr>
          <p:spPr bwMode="auto">
            <a:xfrm>
              <a:off x="5760" y="1752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Line 20"/>
            <p:cNvSpPr>
              <a:spLocks noChangeShapeType="1"/>
            </p:cNvSpPr>
            <p:nvPr/>
          </p:nvSpPr>
          <p:spPr bwMode="auto">
            <a:xfrm>
              <a:off x="5040" y="2220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21"/>
            <p:cNvSpPr>
              <a:spLocks noChangeShapeType="1"/>
            </p:cNvSpPr>
            <p:nvPr/>
          </p:nvSpPr>
          <p:spPr bwMode="auto">
            <a:xfrm>
              <a:off x="5040" y="222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22"/>
            <p:cNvSpPr>
              <a:spLocks noChangeShapeType="1"/>
            </p:cNvSpPr>
            <p:nvPr/>
          </p:nvSpPr>
          <p:spPr bwMode="auto">
            <a:xfrm>
              <a:off x="6300" y="222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Line 23"/>
            <p:cNvSpPr>
              <a:spLocks noChangeShapeType="1"/>
            </p:cNvSpPr>
            <p:nvPr/>
          </p:nvSpPr>
          <p:spPr bwMode="auto">
            <a:xfrm>
              <a:off x="6840" y="222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Text Box 24"/>
            <p:cNvSpPr txBox="1">
              <a:spLocks noChangeArrowheads="1"/>
            </p:cNvSpPr>
            <p:nvPr/>
          </p:nvSpPr>
          <p:spPr bwMode="auto">
            <a:xfrm>
              <a:off x="5220" y="2376"/>
              <a:ext cx="9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kumimoji="1" lang="en-US" altLang="zh-CN" sz="1000" b="1">
                  <a:latin typeface="Times New Roman" pitchFamily="18" charset="0"/>
                </a:rPr>
                <a:t>……</a:t>
              </a:r>
            </a:p>
          </p:txBody>
        </p:sp>
      </p:grpSp>
      <p:grpSp>
        <p:nvGrpSpPr>
          <p:cNvPr id="5128" name="Group 25"/>
          <p:cNvGrpSpPr>
            <a:grpSpLocks/>
          </p:cNvGrpSpPr>
          <p:nvPr/>
        </p:nvGrpSpPr>
        <p:grpSpPr bwMode="auto">
          <a:xfrm>
            <a:off x="6096000" y="4876800"/>
            <a:ext cx="533400" cy="990600"/>
            <a:chOff x="6120" y="1911"/>
            <a:chExt cx="468" cy="1012"/>
          </a:xfrm>
        </p:grpSpPr>
        <p:sp>
          <p:nvSpPr>
            <p:cNvPr id="5129" name="Line 26"/>
            <p:cNvSpPr>
              <a:spLocks noChangeShapeType="1"/>
            </p:cNvSpPr>
            <p:nvPr/>
          </p:nvSpPr>
          <p:spPr bwMode="auto">
            <a:xfrm>
              <a:off x="6120" y="1911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Line 27"/>
            <p:cNvSpPr>
              <a:spLocks noChangeShapeType="1"/>
            </p:cNvSpPr>
            <p:nvPr/>
          </p:nvSpPr>
          <p:spPr bwMode="auto">
            <a:xfrm>
              <a:off x="6120" y="2455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Line 28"/>
            <p:cNvSpPr>
              <a:spLocks noChangeShapeType="1"/>
            </p:cNvSpPr>
            <p:nvPr/>
          </p:nvSpPr>
          <p:spPr bwMode="auto">
            <a:xfrm>
              <a:off x="6506" y="215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Line 29"/>
            <p:cNvSpPr>
              <a:spLocks noChangeShapeType="1"/>
            </p:cNvSpPr>
            <p:nvPr/>
          </p:nvSpPr>
          <p:spPr bwMode="auto">
            <a:xfrm rot="8100000">
              <a:off x="6300" y="237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Line 30"/>
            <p:cNvSpPr>
              <a:spLocks noChangeShapeType="1"/>
            </p:cNvSpPr>
            <p:nvPr/>
          </p:nvSpPr>
          <p:spPr bwMode="auto">
            <a:xfrm rot="-8100000">
              <a:off x="6354" y="198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90AF0CB-4FDB-4F73-9FFE-918FD711390C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848600" cy="63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b="1">
                <a:latin typeface="黑体" pitchFamily="49" charset="-122"/>
                <a:ea typeface="黑体" pitchFamily="49" charset="-122"/>
              </a:rPr>
              <a:t>5.1  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循环程序设计</a:t>
            </a:r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 </a:t>
            </a:r>
            <a:r>
              <a:rPr kumimoji="1" lang="en-US" altLang="zh-CN" b="1"/>
              <a:t>DO-UNTIL</a:t>
            </a:r>
            <a:r>
              <a:rPr kumimoji="1" lang="en-US" altLang="zh-CN"/>
              <a:t> </a:t>
            </a:r>
            <a:r>
              <a:rPr kumimoji="1" lang="zh-CN" altLang="zh-CN" sz="2400" b="1">
                <a:latin typeface="Times New Roman" pitchFamily="18" charset="0"/>
              </a:rPr>
              <a:t>结构             （2） </a:t>
            </a:r>
            <a:r>
              <a:rPr kumimoji="1" lang="en-US" altLang="zh-CN" b="1"/>
              <a:t>DO-WHILE</a:t>
            </a:r>
            <a:r>
              <a:rPr kumimoji="1" lang="zh-CN" altLang="zh-CN" sz="2400" b="1">
                <a:latin typeface="Times New Roman" pitchFamily="18" charset="0"/>
              </a:rPr>
              <a:t>结构</a:t>
            </a:r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en-US" altLang="zh-CN" sz="2400" b="1" i="1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6148" name="组合 1"/>
          <p:cNvGrpSpPr>
            <a:grpSpLocks/>
          </p:cNvGrpSpPr>
          <p:nvPr/>
        </p:nvGrpSpPr>
        <p:grpSpPr bwMode="auto">
          <a:xfrm>
            <a:off x="1263650" y="1066800"/>
            <a:ext cx="6310313" cy="4594225"/>
            <a:chOff x="1263650" y="1066800"/>
            <a:chExt cx="6310313" cy="4594225"/>
          </a:xfrm>
        </p:grpSpPr>
        <p:grpSp>
          <p:nvGrpSpPr>
            <p:cNvPr id="6149" name="Group 3"/>
            <p:cNvGrpSpPr>
              <a:grpSpLocks/>
            </p:cNvGrpSpPr>
            <p:nvPr/>
          </p:nvGrpSpPr>
          <p:grpSpPr bwMode="auto">
            <a:xfrm>
              <a:off x="1263650" y="1066800"/>
              <a:ext cx="6310313" cy="4594225"/>
              <a:chOff x="809" y="1004"/>
              <a:chExt cx="3975" cy="2894"/>
            </a:xfrm>
          </p:grpSpPr>
          <p:sp>
            <p:nvSpPr>
              <p:cNvPr id="6151" name="Freeform 4"/>
              <p:cNvSpPr>
                <a:spLocks/>
              </p:cNvSpPr>
              <p:nvPr/>
            </p:nvSpPr>
            <p:spPr bwMode="auto">
              <a:xfrm>
                <a:off x="1366" y="1072"/>
                <a:ext cx="525" cy="274"/>
              </a:xfrm>
              <a:custGeom>
                <a:avLst/>
                <a:gdLst>
                  <a:gd name="T0" fmla="*/ 31 w 525"/>
                  <a:gd name="T1" fmla="*/ 0 h 274"/>
                  <a:gd name="T2" fmla="*/ 19 w 525"/>
                  <a:gd name="T3" fmla="*/ 4 h 274"/>
                  <a:gd name="T4" fmla="*/ 9 w 525"/>
                  <a:gd name="T5" fmla="*/ 10 h 274"/>
                  <a:gd name="T6" fmla="*/ 3 w 525"/>
                  <a:gd name="T7" fmla="*/ 22 h 274"/>
                  <a:gd name="T8" fmla="*/ 0 w 525"/>
                  <a:gd name="T9" fmla="*/ 35 h 274"/>
                  <a:gd name="T10" fmla="*/ 0 w 525"/>
                  <a:gd name="T11" fmla="*/ 241 h 274"/>
                  <a:gd name="T12" fmla="*/ 3 w 525"/>
                  <a:gd name="T13" fmla="*/ 254 h 274"/>
                  <a:gd name="T14" fmla="*/ 9 w 525"/>
                  <a:gd name="T15" fmla="*/ 264 h 274"/>
                  <a:gd name="T16" fmla="*/ 19 w 525"/>
                  <a:gd name="T17" fmla="*/ 271 h 274"/>
                  <a:gd name="T18" fmla="*/ 31 w 525"/>
                  <a:gd name="T19" fmla="*/ 274 h 274"/>
                  <a:gd name="T20" fmla="*/ 494 w 525"/>
                  <a:gd name="T21" fmla="*/ 274 h 274"/>
                  <a:gd name="T22" fmla="*/ 506 w 525"/>
                  <a:gd name="T23" fmla="*/ 271 h 274"/>
                  <a:gd name="T24" fmla="*/ 516 w 525"/>
                  <a:gd name="T25" fmla="*/ 264 h 274"/>
                  <a:gd name="T26" fmla="*/ 522 w 525"/>
                  <a:gd name="T27" fmla="*/ 254 h 274"/>
                  <a:gd name="T28" fmla="*/ 525 w 525"/>
                  <a:gd name="T29" fmla="*/ 241 h 274"/>
                  <a:gd name="T30" fmla="*/ 525 w 525"/>
                  <a:gd name="T31" fmla="*/ 35 h 274"/>
                  <a:gd name="T32" fmla="*/ 522 w 525"/>
                  <a:gd name="T33" fmla="*/ 22 h 274"/>
                  <a:gd name="T34" fmla="*/ 516 w 525"/>
                  <a:gd name="T35" fmla="*/ 10 h 274"/>
                  <a:gd name="T36" fmla="*/ 506 w 525"/>
                  <a:gd name="T37" fmla="*/ 4 h 274"/>
                  <a:gd name="T38" fmla="*/ 494 w 525"/>
                  <a:gd name="T39" fmla="*/ 0 h 274"/>
                  <a:gd name="T40" fmla="*/ 31 w 525"/>
                  <a:gd name="T41" fmla="*/ 0 h 27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25"/>
                  <a:gd name="T64" fmla="*/ 0 h 274"/>
                  <a:gd name="T65" fmla="*/ 525 w 525"/>
                  <a:gd name="T66" fmla="*/ 274 h 27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25" h="274">
                    <a:moveTo>
                      <a:pt x="31" y="0"/>
                    </a:moveTo>
                    <a:lnTo>
                      <a:pt x="19" y="4"/>
                    </a:lnTo>
                    <a:lnTo>
                      <a:pt x="9" y="10"/>
                    </a:lnTo>
                    <a:lnTo>
                      <a:pt x="3" y="22"/>
                    </a:lnTo>
                    <a:lnTo>
                      <a:pt x="0" y="35"/>
                    </a:lnTo>
                    <a:lnTo>
                      <a:pt x="0" y="241"/>
                    </a:lnTo>
                    <a:lnTo>
                      <a:pt x="3" y="254"/>
                    </a:lnTo>
                    <a:lnTo>
                      <a:pt x="9" y="264"/>
                    </a:lnTo>
                    <a:lnTo>
                      <a:pt x="19" y="271"/>
                    </a:lnTo>
                    <a:lnTo>
                      <a:pt x="31" y="274"/>
                    </a:lnTo>
                    <a:lnTo>
                      <a:pt x="494" y="274"/>
                    </a:lnTo>
                    <a:lnTo>
                      <a:pt x="506" y="271"/>
                    </a:lnTo>
                    <a:lnTo>
                      <a:pt x="516" y="264"/>
                    </a:lnTo>
                    <a:lnTo>
                      <a:pt x="522" y="254"/>
                    </a:lnTo>
                    <a:lnTo>
                      <a:pt x="525" y="241"/>
                    </a:lnTo>
                    <a:lnTo>
                      <a:pt x="525" y="35"/>
                    </a:lnTo>
                    <a:lnTo>
                      <a:pt x="522" y="22"/>
                    </a:lnTo>
                    <a:lnTo>
                      <a:pt x="516" y="10"/>
                    </a:lnTo>
                    <a:lnTo>
                      <a:pt x="506" y="4"/>
                    </a:lnTo>
                    <a:lnTo>
                      <a:pt x="494" y="0"/>
                    </a:lnTo>
                    <a:lnTo>
                      <a:pt x="31" y="0"/>
                    </a:lnTo>
                    <a:close/>
                  </a:path>
                </a:pathLst>
              </a:custGeom>
              <a:noFill/>
              <a:ln w="1435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" name="Rectangle 5"/>
              <p:cNvSpPr>
                <a:spLocks noChangeArrowheads="1"/>
              </p:cNvSpPr>
              <p:nvPr/>
            </p:nvSpPr>
            <p:spPr bwMode="auto">
              <a:xfrm>
                <a:off x="1338" y="1004"/>
                <a:ext cx="669" cy="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" name="Rectangle 6"/>
              <p:cNvSpPr>
                <a:spLocks noChangeArrowheads="1"/>
              </p:cNvSpPr>
              <p:nvPr/>
            </p:nvSpPr>
            <p:spPr bwMode="auto">
              <a:xfrm>
                <a:off x="1427" y="1089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开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54" name="Rectangle 7"/>
              <p:cNvSpPr>
                <a:spLocks noChangeArrowheads="1"/>
              </p:cNvSpPr>
              <p:nvPr/>
            </p:nvSpPr>
            <p:spPr bwMode="auto">
              <a:xfrm>
                <a:off x="1557" y="1084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55" name="Rectangle 8"/>
              <p:cNvSpPr>
                <a:spLocks noChangeArrowheads="1"/>
              </p:cNvSpPr>
              <p:nvPr/>
            </p:nvSpPr>
            <p:spPr bwMode="auto">
              <a:xfrm>
                <a:off x="1688" y="1089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始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56" name="Rectangle 9"/>
              <p:cNvSpPr>
                <a:spLocks noChangeArrowheads="1"/>
              </p:cNvSpPr>
              <p:nvPr/>
            </p:nvSpPr>
            <p:spPr bwMode="auto">
              <a:xfrm>
                <a:off x="1338" y="3565"/>
                <a:ext cx="66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" name="Rectangle 10"/>
              <p:cNvSpPr>
                <a:spLocks noChangeArrowheads="1"/>
              </p:cNvSpPr>
              <p:nvPr/>
            </p:nvSpPr>
            <p:spPr bwMode="auto">
              <a:xfrm>
                <a:off x="1427" y="3648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结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58" name="Rectangle 11"/>
              <p:cNvSpPr>
                <a:spLocks noChangeArrowheads="1"/>
              </p:cNvSpPr>
              <p:nvPr/>
            </p:nvSpPr>
            <p:spPr bwMode="auto">
              <a:xfrm>
                <a:off x="1557" y="3643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59" name="Rectangle 12"/>
              <p:cNvSpPr>
                <a:spLocks noChangeArrowheads="1"/>
              </p:cNvSpPr>
              <p:nvPr/>
            </p:nvSpPr>
            <p:spPr bwMode="auto">
              <a:xfrm>
                <a:off x="1688" y="3648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束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0" name="Freeform 13"/>
              <p:cNvSpPr>
                <a:spLocks/>
              </p:cNvSpPr>
              <p:nvPr/>
            </p:nvSpPr>
            <p:spPr bwMode="auto">
              <a:xfrm>
                <a:off x="1366" y="3633"/>
                <a:ext cx="519" cy="265"/>
              </a:xfrm>
              <a:custGeom>
                <a:avLst/>
                <a:gdLst>
                  <a:gd name="T0" fmla="*/ 29 w 519"/>
                  <a:gd name="T1" fmla="*/ 0 h 265"/>
                  <a:gd name="T2" fmla="*/ 17 w 519"/>
                  <a:gd name="T3" fmla="*/ 3 h 265"/>
                  <a:gd name="T4" fmla="*/ 9 w 519"/>
                  <a:gd name="T5" fmla="*/ 10 h 265"/>
                  <a:gd name="T6" fmla="*/ 3 w 519"/>
                  <a:gd name="T7" fmla="*/ 20 h 265"/>
                  <a:gd name="T8" fmla="*/ 0 w 519"/>
                  <a:gd name="T9" fmla="*/ 33 h 265"/>
                  <a:gd name="T10" fmla="*/ 0 w 519"/>
                  <a:gd name="T11" fmla="*/ 232 h 265"/>
                  <a:gd name="T12" fmla="*/ 3 w 519"/>
                  <a:gd name="T13" fmla="*/ 245 h 265"/>
                  <a:gd name="T14" fmla="*/ 9 w 519"/>
                  <a:gd name="T15" fmla="*/ 255 h 265"/>
                  <a:gd name="T16" fmla="*/ 17 w 519"/>
                  <a:gd name="T17" fmla="*/ 262 h 265"/>
                  <a:gd name="T18" fmla="*/ 29 w 519"/>
                  <a:gd name="T19" fmla="*/ 265 h 265"/>
                  <a:gd name="T20" fmla="*/ 489 w 519"/>
                  <a:gd name="T21" fmla="*/ 265 h 265"/>
                  <a:gd name="T22" fmla="*/ 501 w 519"/>
                  <a:gd name="T23" fmla="*/ 262 h 265"/>
                  <a:gd name="T24" fmla="*/ 510 w 519"/>
                  <a:gd name="T25" fmla="*/ 255 h 265"/>
                  <a:gd name="T26" fmla="*/ 516 w 519"/>
                  <a:gd name="T27" fmla="*/ 245 h 265"/>
                  <a:gd name="T28" fmla="*/ 519 w 519"/>
                  <a:gd name="T29" fmla="*/ 232 h 265"/>
                  <a:gd name="T30" fmla="*/ 519 w 519"/>
                  <a:gd name="T31" fmla="*/ 33 h 265"/>
                  <a:gd name="T32" fmla="*/ 516 w 519"/>
                  <a:gd name="T33" fmla="*/ 20 h 265"/>
                  <a:gd name="T34" fmla="*/ 510 w 519"/>
                  <a:gd name="T35" fmla="*/ 10 h 265"/>
                  <a:gd name="T36" fmla="*/ 501 w 519"/>
                  <a:gd name="T37" fmla="*/ 3 h 265"/>
                  <a:gd name="T38" fmla="*/ 489 w 519"/>
                  <a:gd name="T39" fmla="*/ 0 h 265"/>
                  <a:gd name="T40" fmla="*/ 29 w 519"/>
                  <a:gd name="T41" fmla="*/ 0 h 26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19"/>
                  <a:gd name="T64" fmla="*/ 0 h 265"/>
                  <a:gd name="T65" fmla="*/ 519 w 519"/>
                  <a:gd name="T66" fmla="*/ 265 h 26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19" h="265">
                    <a:moveTo>
                      <a:pt x="29" y="0"/>
                    </a:moveTo>
                    <a:lnTo>
                      <a:pt x="17" y="3"/>
                    </a:lnTo>
                    <a:lnTo>
                      <a:pt x="9" y="10"/>
                    </a:lnTo>
                    <a:lnTo>
                      <a:pt x="3" y="20"/>
                    </a:lnTo>
                    <a:lnTo>
                      <a:pt x="0" y="33"/>
                    </a:lnTo>
                    <a:lnTo>
                      <a:pt x="0" y="232"/>
                    </a:lnTo>
                    <a:lnTo>
                      <a:pt x="3" y="245"/>
                    </a:lnTo>
                    <a:lnTo>
                      <a:pt x="9" y="255"/>
                    </a:lnTo>
                    <a:lnTo>
                      <a:pt x="17" y="262"/>
                    </a:lnTo>
                    <a:lnTo>
                      <a:pt x="29" y="265"/>
                    </a:lnTo>
                    <a:lnTo>
                      <a:pt x="489" y="265"/>
                    </a:lnTo>
                    <a:lnTo>
                      <a:pt x="501" y="262"/>
                    </a:lnTo>
                    <a:lnTo>
                      <a:pt x="510" y="255"/>
                    </a:lnTo>
                    <a:lnTo>
                      <a:pt x="516" y="245"/>
                    </a:lnTo>
                    <a:lnTo>
                      <a:pt x="519" y="232"/>
                    </a:lnTo>
                    <a:lnTo>
                      <a:pt x="519" y="33"/>
                    </a:lnTo>
                    <a:lnTo>
                      <a:pt x="516" y="20"/>
                    </a:lnTo>
                    <a:lnTo>
                      <a:pt x="510" y="10"/>
                    </a:lnTo>
                    <a:lnTo>
                      <a:pt x="501" y="3"/>
                    </a:lnTo>
                    <a:lnTo>
                      <a:pt x="489" y="0"/>
                    </a:lnTo>
                    <a:lnTo>
                      <a:pt x="29" y="0"/>
                    </a:lnTo>
                    <a:close/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61" name="Group 14"/>
              <p:cNvGrpSpPr>
                <a:grpSpLocks/>
              </p:cNvGrpSpPr>
              <p:nvPr/>
            </p:nvGrpSpPr>
            <p:grpSpPr bwMode="auto">
              <a:xfrm>
                <a:off x="1571" y="1361"/>
                <a:ext cx="97" cy="332"/>
                <a:chOff x="1571" y="1361"/>
                <a:chExt cx="97" cy="332"/>
              </a:xfrm>
            </p:grpSpPr>
            <p:sp>
              <p:nvSpPr>
                <p:cNvPr id="6196" name="Line 15"/>
                <p:cNvSpPr>
                  <a:spLocks noChangeShapeType="1"/>
                </p:cNvSpPr>
                <p:nvPr/>
              </p:nvSpPr>
              <p:spPr bwMode="auto">
                <a:xfrm>
                  <a:off x="1625" y="1361"/>
                  <a:ext cx="1" cy="21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7" name="Freeform 16"/>
                <p:cNvSpPr>
                  <a:spLocks/>
                </p:cNvSpPr>
                <p:nvPr/>
              </p:nvSpPr>
              <p:spPr bwMode="auto">
                <a:xfrm>
                  <a:off x="1571" y="1585"/>
                  <a:ext cx="97" cy="108"/>
                </a:xfrm>
                <a:custGeom>
                  <a:avLst/>
                  <a:gdLst>
                    <a:gd name="T0" fmla="*/ 0 w 97"/>
                    <a:gd name="T1" fmla="*/ 0 h 108"/>
                    <a:gd name="T2" fmla="*/ 49 w 97"/>
                    <a:gd name="T3" fmla="*/ 108 h 108"/>
                    <a:gd name="T4" fmla="*/ 97 w 97"/>
                    <a:gd name="T5" fmla="*/ 0 h 108"/>
                    <a:gd name="T6" fmla="*/ 0 w 97"/>
                    <a:gd name="T7" fmla="*/ 0 h 1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7"/>
                    <a:gd name="T13" fmla="*/ 0 h 108"/>
                    <a:gd name="T14" fmla="*/ 97 w 97"/>
                    <a:gd name="T15" fmla="*/ 108 h 1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7" h="108">
                      <a:moveTo>
                        <a:pt x="0" y="0"/>
                      </a:moveTo>
                      <a:lnTo>
                        <a:pt x="49" y="108"/>
                      </a:lnTo>
                      <a:lnTo>
                        <a:pt x="9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62" name="Rectangle 17"/>
              <p:cNvSpPr>
                <a:spLocks noChangeArrowheads="1"/>
              </p:cNvSpPr>
              <p:nvPr/>
            </p:nvSpPr>
            <p:spPr bwMode="auto">
              <a:xfrm>
                <a:off x="1004" y="1651"/>
                <a:ext cx="1003" cy="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Rectangle 18"/>
              <p:cNvSpPr>
                <a:spLocks noChangeArrowheads="1"/>
              </p:cNvSpPr>
              <p:nvPr/>
            </p:nvSpPr>
            <p:spPr bwMode="auto">
              <a:xfrm>
                <a:off x="1093" y="1731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  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4" name="Rectangle 19"/>
              <p:cNvSpPr>
                <a:spLocks noChangeArrowheads="1"/>
              </p:cNvSpPr>
              <p:nvPr/>
            </p:nvSpPr>
            <p:spPr bwMode="auto">
              <a:xfrm>
                <a:off x="1354" y="1736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初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5" name="Rectangle 20"/>
              <p:cNvSpPr>
                <a:spLocks noChangeArrowheads="1"/>
              </p:cNvSpPr>
              <p:nvPr/>
            </p:nvSpPr>
            <p:spPr bwMode="auto">
              <a:xfrm>
                <a:off x="1483" y="1731"/>
                <a:ext cx="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6" name="Rectangle 21"/>
              <p:cNvSpPr>
                <a:spLocks noChangeArrowheads="1"/>
              </p:cNvSpPr>
              <p:nvPr/>
            </p:nvSpPr>
            <p:spPr bwMode="auto">
              <a:xfrm>
                <a:off x="1548" y="1736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始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7" name="Rectangle 22"/>
              <p:cNvSpPr>
                <a:spLocks noChangeArrowheads="1"/>
              </p:cNvSpPr>
              <p:nvPr/>
            </p:nvSpPr>
            <p:spPr bwMode="auto">
              <a:xfrm>
                <a:off x="1679" y="1731"/>
                <a:ext cx="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8" name="Rectangle 23"/>
              <p:cNvSpPr>
                <a:spLocks noChangeArrowheads="1"/>
              </p:cNvSpPr>
              <p:nvPr/>
            </p:nvSpPr>
            <p:spPr bwMode="auto">
              <a:xfrm>
                <a:off x="1743" y="1736"/>
                <a:ext cx="23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化                循环的初始状态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9" name="Rectangle 24"/>
              <p:cNvSpPr>
                <a:spLocks noChangeArrowheads="1"/>
              </p:cNvSpPr>
              <p:nvPr/>
            </p:nvSpPr>
            <p:spPr bwMode="auto">
              <a:xfrm>
                <a:off x="1004" y="2298"/>
                <a:ext cx="1226" cy="9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0" name="Rectangle 25"/>
              <p:cNvSpPr>
                <a:spLocks noChangeArrowheads="1"/>
              </p:cNvSpPr>
              <p:nvPr/>
            </p:nvSpPr>
            <p:spPr bwMode="auto">
              <a:xfrm>
                <a:off x="1093" y="237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  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1" name="Rectangle 26"/>
              <p:cNvSpPr>
                <a:spLocks noChangeArrowheads="1"/>
              </p:cNvSpPr>
              <p:nvPr/>
            </p:nvSpPr>
            <p:spPr bwMode="auto">
              <a:xfrm>
                <a:off x="1354" y="2382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循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2" name="Rectangle 27"/>
              <p:cNvSpPr>
                <a:spLocks noChangeArrowheads="1"/>
              </p:cNvSpPr>
              <p:nvPr/>
            </p:nvSpPr>
            <p:spPr bwMode="auto">
              <a:xfrm>
                <a:off x="1483" y="2377"/>
                <a:ext cx="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3" name="Rectangle 28"/>
              <p:cNvSpPr>
                <a:spLocks noChangeArrowheads="1"/>
              </p:cNvSpPr>
              <p:nvPr/>
            </p:nvSpPr>
            <p:spPr bwMode="auto">
              <a:xfrm>
                <a:off x="1548" y="2382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环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4" name="Rectangle 29"/>
              <p:cNvSpPr>
                <a:spLocks noChangeArrowheads="1"/>
              </p:cNvSpPr>
              <p:nvPr/>
            </p:nvSpPr>
            <p:spPr bwMode="auto">
              <a:xfrm>
                <a:off x="1679" y="2377"/>
                <a:ext cx="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5" name="Rectangle 30"/>
              <p:cNvSpPr>
                <a:spLocks noChangeArrowheads="1"/>
              </p:cNvSpPr>
              <p:nvPr/>
            </p:nvSpPr>
            <p:spPr bwMode="auto">
              <a:xfrm>
                <a:off x="1743" y="2382"/>
                <a:ext cx="304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体                循环的工作部分及修改部分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6" name="Rectangle 31"/>
              <p:cNvSpPr>
                <a:spLocks noChangeArrowheads="1"/>
              </p:cNvSpPr>
              <p:nvPr/>
            </p:nvSpPr>
            <p:spPr bwMode="auto">
              <a:xfrm>
                <a:off x="892" y="2944"/>
                <a:ext cx="1449" cy="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7" name="Rectangle 32"/>
              <p:cNvSpPr>
                <a:spLocks noChangeArrowheads="1"/>
              </p:cNvSpPr>
              <p:nvPr/>
            </p:nvSpPr>
            <p:spPr bwMode="auto">
              <a:xfrm>
                <a:off x="982" y="3022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    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8" name="Rectangle 33"/>
              <p:cNvSpPr>
                <a:spLocks noChangeArrowheads="1"/>
              </p:cNvSpPr>
              <p:nvPr/>
            </p:nvSpPr>
            <p:spPr bwMode="auto">
              <a:xfrm>
                <a:off x="1314" y="3036"/>
                <a:ext cx="2622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控制条件</a:t>
                </a:r>
                <a:r>
                  <a:rPr kumimoji="1" lang="zh-CN" altLang="en-US">
                    <a:solidFill>
                      <a:srgbClr val="000000"/>
                    </a:solidFill>
                    <a:latin typeface="宋体" pitchFamily="2" charset="-122"/>
                  </a:rPr>
                  <a:t>                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计数控制</a:t>
                </a:r>
              </a:p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                        特征值控制</a:t>
                </a:r>
              </a:p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                        地址边界控制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9" name="Rectangle 34"/>
              <p:cNvSpPr>
                <a:spLocks noChangeArrowheads="1"/>
              </p:cNvSpPr>
              <p:nvPr/>
            </p:nvSpPr>
            <p:spPr bwMode="auto">
              <a:xfrm>
                <a:off x="1254" y="1674"/>
                <a:ext cx="781" cy="325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0" name="Rectangle 35"/>
              <p:cNvSpPr>
                <a:spLocks noChangeArrowheads="1"/>
              </p:cNvSpPr>
              <p:nvPr/>
            </p:nvSpPr>
            <p:spPr bwMode="auto">
              <a:xfrm>
                <a:off x="1254" y="2328"/>
                <a:ext cx="781" cy="325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81" name="Group 36"/>
              <p:cNvGrpSpPr>
                <a:grpSpLocks/>
              </p:cNvGrpSpPr>
              <p:nvPr/>
            </p:nvGrpSpPr>
            <p:grpSpPr bwMode="auto">
              <a:xfrm>
                <a:off x="1571" y="2003"/>
                <a:ext cx="97" cy="332"/>
                <a:chOff x="1571" y="2003"/>
                <a:chExt cx="97" cy="332"/>
              </a:xfrm>
            </p:grpSpPr>
            <p:sp>
              <p:nvSpPr>
                <p:cNvPr id="6194" name="Line 37"/>
                <p:cNvSpPr>
                  <a:spLocks noChangeShapeType="1"/>
                </p:cNvSpPr>
                <p:nvPr/>
              </p:nvSpPr>
              <p:spPr bwMode="auto">
                <a:xfrm>
                  <a:off x="1625" y="2003"/>
                  <a:ext cx="1" cy="21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5" name="Freeform 38"/>
                <p:cNvSpPr>
                  <a:spLocks/>
                </p:cNvSpPr>
                <p:nvPr/>
              </p:nvSpPr>
              <p:spPr bwMode="auto">
                <a:xfrm>
                  <a:off x="1571" y="2227"/>
                  <a:ext cx="97" cy="108"/>
                </a:xfrm>
                <a:custGeom>
                  <a:avLst/>
                  <a:gdLst>
                    <a:gd name="T0" fmla="*/ 0 w 97"/>
                    <a:gd name="T1" fmla="*/ 0 h 108"/>
                    <a:gd name="T2" fmla="*/ 49 w 97"/>
                    <a:gd name="T3" fmla="*/ 108 h 108"/>
                    <a:gd name="T4" fmla="*/ 97 w 97"/>
                    <a:gd name="T5" fmla="*/ 0 h 108"/>
                    <a:gd name="T6" fmla="*/ 0 w 97"/>
                    <a:gd name="T7" fmla="*/ 0 h 1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7"/>
                    <a:gd name="T13" fmla="*/ 0 h 108"/>
                    <a:gd name="T14" fmla="*/ 97 w 97"/>
                    <a:gd name="T15" fmla="*/ 108 h 1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7" h="108">
                      <a:moveTo>
                        <a:pt x="0" y="0"/>
                      </a:moveTo>
                      <a:lnTo>
                        <a:pt x="49" y="108"/>
                      </a:lnTo>
                      <a:lnTo>
                        <a:pt x="9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82" name="Freeform 42"/>
              <p:cNvSpPr>
                <a:spLocks/>
              </p:cNvSpPr>
              <p:nvPr/>
            </p:nvSpPr>
            <p:spPr bwMode="auto">
              <a:xfrm>
                <a:off x="1121" y="2983"/>
                <a:ext cx="1001" cy="323"/>
              </a:xfrm>
              <a:custGeom>
                <a:avLst/>
                <a:gdLst>
                  <a:gd name="T0" fmla="*/ 501 w 1001"/>
                  <a:gd name="T1" fmla="*/ 0 h 323"/>
                  <a:gd name="T2" fmla="*/ 0 w 1001"/>
                  <a:gd name="T3" fmla="*/ 160 h 323"/>
                  <a:gd name="T4" fmla="*/ 501 w 1001"/>
                  <a:gd name="T5" fmla="*/ 323 h 323"/>
                  <a:gd name="T6" fmla="*/ 1001 w 1001"/>
                  <a:gd name="T7" fmla="*/ 160 h 323"/>
                  <a:gd name="T8" fmla="*/ 501 w 1001"/>
                  <a:gd name="T9" fmla="*/ 0 h 3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1"/>
                  <a:gd name="T16" fmla="*/ 0 h 323"/>
                  <a:gd name="T17" fmla="*/ 1001 w 1001"/>
                  <a:gd name="T18" fmla="*/ 323 h 3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1" h="323">
                    <a:moveTo>
                      <a:pt x="501" y="0"/>
                    </a:moveTo>
                    <a:lnTo>
                      <a:pt x="0" y="160"/>
                    </a:lnTo>
                    <a:lnTo>
                      <a:pt x="501" y="323"/>
                    </a:lnTo>
                    <a:lnTo>
                      <a:pt x="1001" y="160"/>
                    </a:lnTo>
                    <a:lnTo>
                      <a:pt x="501" y="0"/>
                    </a:lnTo>
                    <a:close/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83" name="Group 43"/>
              <p:cNvGrpSpPr>
                <a:grpSpLocks/>
              </p:cNvGrpSpPr>
              <p:nvPr/>
            </p:nvGrpSpPr>
            <p:grpSpPr bwMode="auto">
              <a:xfrm>
                <a:off x="1571" y="3311"/>
                <a:ext cx="97" cy="318"/>
                <a:chOff x="1571" y="3311"/>
                <a:chExt cx="97" cy="318"/>
              </a:xfrm>
            </p:grpSpPr>
            <p:sp>
              <p:nvSpPr>
                <p:cNvPr id="6192" name="Line 44"/>
                <p:cNvSpPr>
                  <a:spLocks noChangeShapeType="1"/>
                </p:cNvSpPr>
                <p:nvPr/>
              </p:nvSpPr>
              <p:spPr bwMode="auto">
                <a:xfrm>
                  <a:off x="1625" y="3311"/>
                  <a:ext cx="1" cy="21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3" name="Freeform 45"/>
                <p:cNvSpPr>
                  <a:spLocks/>
                </p:cNvSpPr>
                <p:nvPr/>
              </p:nvSpPr>
              <p:spPr bwMode="auto">
                <a:xfrm>
                  <a:off x="1571" y="3522"/>
                  <a:ext cx="97" cy="107"/>
                </a:xfrm>
                <a:custGeom>
                  <a:avLst/>
                  <a:gdLst>
                    <a:gd name="T0" fmla="*/ 0 w 97"/>
                    <a:gd name="T1" fmla="*/ 0 h 107"/>
                    <a:gd name="T2" fmla="*/ 49 w 97"/>
                    <a:gd name="T3" fmla="*/ 107 h 107"/>
                    <a:gd name="T4" fmla="*/ 97 w 97"/>
                    <a:gd name="T5" fmla="*/ 0 h 107"/>
                    <a:gd name="T6" fmla="*/ 0 w 97"/>
                    <a:gd name="T7" fmla="*/ 0 h 10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7"/>
                    <a:gd name="T13" fmla="*/ 0 h 107"/>
                    <a:gd name="T14" fmla="*/ 97 w 97"/>
                    <a:gd name="T15" fmla="*/ 107 h 10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7" h="107">
                      <a:moveTo>
                        <a:pt x="0" y="0"/>
                      </a:moveTo>
                      <a:lnTo>
                        <a:pt x="49" y="107"/>
                      </a:lnTo>
                      <a:lnTo>
                        <a:pt x="9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84" name="Line 46"/>
              <p:cNvSpPr>
                <a:spLocks noChangeShapeType="1"/>
              </p:cNvSpPr>
              <p:nvPr/>
            </p:nvSpPr>
            <p:spPr bwMode="auto">
              <a:xfrm flipH="1">
                <a:off x="809" y="3150"/>
                <a:ext cx="334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5" name="Line 47"/>
              <p:cNvSpPr>
                <a:spLocks noChangeShapeType="1"/>
              </p:cNvSpPr>
              <p:nvPr/>
            </p:nvSpPr>
            <p:spPr bwMode="auto">
              <a:xfrm flipV="1">
                <a:off x="809" y="2150"/>
                <a:ext cx="1" cy="99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86" name="Group 48"/>
              <p:cNvGrpSpPr>
                <a:grpSpLocks/>
              </p:cNvGrpSpPr>
              <p:nvPr/>
            </p:nvGrpSpPr>
            <p:grpSpPr bwMode="auto">
              <a:xfrm>
                <a:off x="809" y="2114"/>
                <a:ext cx="801" cy="108"/>
                <a:chOff x="809" y="2114"/>
                <a:chExt cx="801" cy="108"/>
              </a:xfrm>
            </p:grpSpPr>
            <p:sp>
              <p:nvSpPr>
                <p:cNvPr id="6190" name="Line 49"/>
                <p:cNvSpPr>
                  <a:spLocks noChangeShapeType="1"/>
                </p:cNvSpPr>
                <p:nvPr/>
              </p:nvSpPr>
              <p:spPr bwMode="auto">
                <a:xfrm>
                  <a:off x="809" y="2158"/>
                  <a:ext cx="712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1" name="Freeform 50"/>
                <p:cNvSpPr>
                  <a:spLocks/>
                </p:cNvSpPr>
                <p:nvPr/>
              </p:nvSpPr>
              <p:spPr bwMode="auto">
                <a:xfrm>
                  <a:off x="1514" y="2114"/>
                  <a:ext cx="96" cy="108"/>
                </a:xfrm>
                <a:custGeom>
                  <a:avLst/>
                  <a:gdLst>
                    <a:gd name="T0" fmla="*/ 0 w 96"/>
                    <a:gd name="T1" fmla="*/ 108 h 108"/>
                    <a:gd name="T2" fmla="*/ 96 w 96"/>
                    <a:gd name="T3" fmla="*/ 53 h 108"/>
                    <a:gd name="T4" fmla="*/ 0 w 96"/>
                    <a:gd name="T5" fmla="*/ 0 h 108"/>
                    <a:gd name="T6" fmla="*/ 0 w 96"/>
                    <a:gd name="T7" fmla="*/ 108 h 1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108"/>
                    <a:gd name="T14" fmla="*/ 96 w 96"/>
                    <a:gd name="T15" fmla="*/ 108 h 1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108">
                      <a:moveTo>
                        <a:pt x="0" y="108"/>
                      </a:moveTo>
                      <a:lnTo>
                        <a:pt x="96" y="53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87" name="Group 51"/>
              <p:cNvGrpSpPr>
                <a:grpSpLocks/>
              </p:cNvGrpSpPr>
              <p:nvPr/>
            </p:nvGrpSpPr>
            <p:grpSpPr bwMode="auto">
              <a:xfrm>
                <a:off x="1571" y="2664"/>
                <a:ext cx="97" cy="333"/>
                <a:chOff x="1571" y="2664"/>
                <a:chExt cx="97" cy="333"/>
              </a:xfrm>
            </p:grpSpPr>
            <p:sp>
              <p:nvSpPr>
                <p:cNvPr id="6188" name="Line 52"/>
                <p:cNvSpPr>
                  <a:spLocks noChangeShapeType="1"/>
                </p:cNvSpPr>
                <p:nvPr/>
              </p:nvSpPr>
              <p:spPr bwMode="auto">
                <a:xfrm>
                  <a:off x="1625" y="2664"/>
                  <a:ext cx="1" cy="21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9" name="Freeform 53"/>
                <p:cNvSpPr>
                  <a:spLocks/>
                </p:cNvSpPr>
                <p:nvPr/>
              </p:nvSpPr>
              <p:spPr bwMode="auto">
                <a:xfrm>
                  <a:off x="1571" y="2889"/>
                  <a:ext cx="97" cy="108"/>
                </a:xfrm>
                <a:custGeom>
                  <a:avLst/>
                  <a:gdLst>
                    <a:gd name="T0" fmla="*/ 0 w 97"/>
                    <a:gd name="T1" fmla="*/ 0 h 108"/>
                    <a:gd name="T2" fmla="*/ 49 w 97"/>
                    <a:gd name="T3" fmla="*/ 108 h 108"/>
                    <a:gd name="T4" fmla="*/ 97 w 97"/>
                    <a:gd name="T5" fmla="*/ 0 h 108"/>
                    <a:gd name="T6" fmla="*/ 0 w 97"/>
                    <a:gd name="T7" fmla="*/ 0 h 1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7"/>
                    <a:gd name="T13" fmla="*/ 0 h 108"/>
                    <a:gd name="T14" fmla="*/ 97 w 97"/>
                    <a:gd name="T15" fmla="*/ 108 h 1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7" h="108">
                      <a:moveTo>
                        <a:pt x="0" y="0"/>
                      </a:moveTo>
                      <a:lnTo>
                        <a:pt x="49" y="108"/>
                      </a:lnTo>
                      <a:lnTo>
                        <a:pt x="9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50" name="AutoShape 54"/>
            <p:cNvSpPr>
              <a:spLocks/>
            </p:cNvSpPr>
            <p:nvPr/>
          </p:nvSpPr>
          <p:spPr bwMode="auto">
            <a:xfrm>
              <a:off x="4572000" y="4267200"/>
              <a:ext cx="76200" cy="76200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EB90883-5469-45A9-8901-60B6D649B728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8534400" cy="599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b="1">
                <a:latin typeface="黑体" pitchFamily="49" charset="-122"/>
                <a:ea typeface="黑体" pitchFamily="49" charset="-122"/>
              </a:rPr>
              <a:t>5.2  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分支程序设计</a:t>
            </a:r>
            <a:endParaRPr kumimoji="1" lang="zh-CN" altLang="en-US" sz="2400">
              <a:latin typeface="Times New Roman" pitchFamily="18" charset="0"/>
            </a:endParaRPr>
          </a:p>
          <a:p>
            <a:pPr algn="just"/>
            <a:r>
              <a:rPr kumimoji="1" lang="zh-CN" altLang="en-US" sz="2400">
                <a:latin typeface="Times New Roman" pitchFamily="18" charset="0"/>
              </a:rPr>
              <a:t>  两种结构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： （</a:t>
            </a:r>
            <a:r>
              <a:rPr kumimoji="1" lang="en-US" altLang="zh-CN" sz="2400">
                <a:latin typeface="Times New Roman" pitchFamily="18" charset="0"/>
                <a:sym typeface="Wingdings" pitchFamily="2" charset="2"/>
              </a:rPr>
              <a:t>1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）</a:t>
            </a:r>
            <a:r>
              <a:rPr kumimoji="1" lang="en-US" altLang="zh-CN" sz="2400">
                <a:latin typeface="Times New Roman" pitchFamily="18" charset="0"/>
                <a:sym typeface="Wingdings" pitchFamily="2" charset="2"/>
              </a:rPr>
              <a:t>IF THEN  ELSE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；（</a:t>
            </a:r>
            <a:r>
              <a:rPr kumimoji="1" lang="en-US" altLang="zh-CN" sz="2400">
                <a:latin typeface="Times New Roman" pitchFamily="18" charset="0"/>
                <a:sym typeface="Wingdings" pitchFamily="2" charset="2"/>
              </a:rPr>
              <a:t>2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）</a:t>
            </a:r>
            <a:r>
              <a:rPr kumimoji="1" lang="en-US" altLang="zh-CN" sz="2400">
                <a:latin typeface="Times New Roman" pitchFamily="18" charset="0"/>
                <a:sym typeface="Wingdings" pitchFamily="2" charset="2"/>
              </a:rPr>
              <a:t>CASE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。</a:t>
            </a:r>
          </a:p>
          <a:p>
            <a:pPr algn="just"/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  三种方法：</a:t>
            </a:r>
            <a:endParaRPr kumimoji="1" lang="zh-CN" altLang="en-US" sz="2400"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）逻辑尺控制 </a:t>
            </a:r>
            <a:r>
              <a:rPr kumimoji="1" lang="zh-CN" altLang="en-US" sz="2000" b="1">
                <a:solidFill>
                  <a:srgbClr val="990099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b="1">
                <a:latin typeface="Times New Roman" pitchFamily="18" charset="0"/>
              </a:rPr>
              <a:t> （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）条件控制</a:t>
            </a:r>
            <a:r>
              <a:rPr kumimoji="1" lang="zh-CN" altLang="en-US" sz="2000" b="1">
                <a:solidFill>
                  <a:srgbClr val="990099"/>
                </a:solidFill>
                <a:latin typeface="Times New Roman" pitchFamily="18" charset="0"/>
              </a:rPr>
              <a:t>   </a:t>
            </a: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）地址跳跃表</a:t>
            </a:r>
            <a:r>
              <a:rPr kumimoji="1" lang="zh-CN" altLang="en-US" sz="2000" b="1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          </a:t>
            </a: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          值与地址有对应关系的表</a:t>
            </a:r>
          </a:p>
        </p:txBody>
      </p:sp>
      <p:grpSp>
        <p:nvGrpSpPr>
          <p:cNvPr id="7172" name="Group 26"/>
          <p:cNvGrpSpPr>
            <a:grpSpLocks/>
          </p:cNvGrpSpPr>
          <p:nvPr/>
        </p:nvGrpSpPr>
        <p:grpSpPr bwMode="auto">
          <a:xfrm>
            <a:off x="1066800" y="2438400"/>
            <a:ext cx="3276600" cy="2011363"/>
            <a:chOff x="768" y="1056"/>
            <a:chExt cx="2064" cy="1267"/>
          </a:xfrm>
        </p:grpSpPr>
        <p:grpSp>
          <p:nvGrpSpPr>
            <p:cNvPr id="7190" name="Group 3"/>
            <p:cNvGrpSpPr>
              <a:grpSpLocks/>
            </p:cNvGrpSpPr>
            <p:nvPr/>
          </p:nvGrpSpPr>
          <p:grpSpPr bwMode="auto">
            <a:xfrm>
              <a:off x="1008" y="1056"/>
              <a:ext cx="1488" cy="710"/>
              <a:chOff x="3600" y="2064"/>
              <a:chExt cx="2520" cy="936"/>
            </a:xfrm>
          </p:grpSpPr>
          <p:sp>
            <p:nvSpPr>
              <p:cNvPr id="7192" name="Line 4"/>
              <p:cNvSpPr>
                <a:spLocks noChangeShapeType="1"/>
              </p:cNvSpPr>
              <p:nvPr/>
            </p:nvSpPr>
            <p:spPr bwMode="auto">
              <a:xfrm>
                <a:off x="4860" y="2064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3" name="Line 5"/>
              <p:cNvSpPr>
                <a:spLocks noChangeShapeType="1"/>
              </p:cNvSpPr>
              <p:nvPr/>
            </p:nvSpPr>
            <p:spPr bwMode="auto">
              <a:xfrm>
                <a:off x="3600" y="2532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4" name="Line 6"/>
              <p:cNvSpPr>
                <a:spLocks noChangeShapeType="1"/>
              </p:cNvSpPr>
              <p:nvPr/>
            </p:nvSpPr>
            <p:spPr bwMode="auto">
              <a:xfrm>
                <a:off x="3600" y="253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5" name="Line 7"/>
              <p:cNvSpPr>
                <a:spLocks noChangeShapeType="1"/>
              </p:cNvSpPr>
              <p:nvPr/>
            </p:nvSpPr>
            <p:spPr bwMode="auto">
              <a:xfrm>
                <a:off x="4500" y="253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Line 8"/>
              <p:cNvSpPr>
                <a:spLocks noChangeShapeType="1"/>
              </p:cNvSpPr>
              <p:nvPr/>
            </p:nvSpPr>
            <p:spPr bwMode="auto">
              <a:xfrm>
                <a:off x="6120" y="253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1" name="Text Box 9"/>
            <p:cNvSpPr txBox="1">
              <a:spLocks noChangeArrowheads="1"/>
            </p:cNvSpPr>
            <p:nvPr/>
          </p:nvSpPr>
          <p:spPr bwMode="auto">
            <a:xfrm>
              <a:off x="768" y="1824"/>
              <a:ext cx="2064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kumimoji="1" lang="en-US" altLang="zh-CN" sz="2000" b="1">
                  <a:latin typeface="Times New Roman" pitchFamily="18" charset="0"/>
                </a:rPr>
                <a:t>case 1   case 2           case n</a:t>
              </a:r>
              <a:endParaRPr kumimoji="1" lang="en-US" altLang="zh-CN" sz="1000">
                <a:latin typeface="Times New Roman" pitchFamily="18" charset="0"/>
              </a:endParaRPr>
            </a:p>
          </p:txBody>
        </p:sp>
      </p:grpSp>
      <p:grpSp>
        <p:nvGrpSpPr>
          <p:cNvPr id="7173" name="Group 27"/>
          <p:cNvGrpSpPr>
            <a:grpSpLocks/>
          </p:cNvGrpSpPr>
          <p:nvPr/>
        </p:nvGrpSpPr>
        <p:grpSpPr bwMode="auto">
          <a:xfrm>
            <a:off x="5257800" y="2057400"/>
            <a:ext cx="3276600" cy="3230563"/>
            <a:chOff x="3408" y="1056"/>
            <a:chExt cx="2064" cy="2035"/>
          </a:xfrm>
        </p:grpSpPr>
        <p:grpSp>
          <p:nvGrpSpPr>
            <p:cNvPr id="7175" name="Group 10"/>
            <p:cNvGrpSpPr>
              <a:grpSpLocks/>
            </p:cNvGrpSpPr>
            <p:nvPr/>
          </p:nvGrpSpPr>
          <p:grpSpPr bwMode="auto">
            <a:xfrm>
              <a:off x="3408" y="1056"/>
              <a:ext cx="1728" cy="1536"/>
              <a:chOff x="3408" y="1056"/>
              <a:chExt cx="1728" cy="1536"/>
            </a:xfrm>
          </p:grpSpPr>
          <p:sp>
            <p:nvSpPr>
              <p:cNvPr id="7177" name="Line 11"/>
              <p:cNvSpPr>
                <a:spLocks noChangeShapeType="1"/>
              </p:cNvSpPr>
              <p:nvPr/>
            </p:nvSpPr>
            <p:spPr bwMode="auto">
              <a:xfrm>
                <a:off x="3754" y="1056"/>
                <a:ext cx="0" cy="3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178" name="Group 12"/>
              <p:cNvGrpSpPr>
                <a:grpSpLocks/>
              </p:cNvGrpSpPr>
              <p:nvPr/>
            </p:nvGrpSpPr>
            <p:grpSpPr bwMode="auto">
              <a:xfrm>
                <a:off x="3408" y="1363"/>
                <a:ext cx="691" cy="410"/>
                <a:chOff x="7380" y="4872"/>
                <a:chExt cx="1080" cy="624"/>
              </a:xfrm>
            </p:grpSpPr>
            <p:sp>
              <p:nvSpPr>
                <p:cNvPr id="7188" name="AutoShape 13"/>
                <p:cNvSpPr>
                  <a:spLocks noChangeArrowheads="1"/>
                </p:cNvSpPr>
                <p:nvPr/>
              </p:nvSpPr>
              <p:spPr bwMode="auto">
                <a:xfrm>
                  <a:off x="7380" y="4872"/>
                  <a:ext cx="1080" cy="468"/>
                </a:xfrm>
                <a:prstGeom prst="flowChartDecision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740" y="4872"/>
                  <a:ext cx="7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?</a:t>
                  </a:r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179" name="Line 15"/>
              <p:cNvSpPr>
                <a:spLocks noChangeShapeType="1"/>
              </p:cNvSpPr>
              <p:nvPr/>
            </p:nvSpPr>
            <p:spPr bwMode="auto">
              <a:xfrm>
                <a:off x="3754" y="1670"/>
                <a:ext cx="0" cy="3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180" name="Group 16"/>
              <p:cNvGrpSpPr>
                <a:grpSpLocks/>
              </p:cNvGrpSpPr>
              <p:nvPr/>
            </p:nvGrpSpPr>
            <p:grpSpPr bwMode="auto">
              <a:xfrm>
                <a:off x="3408" y="1978"/>
                <a:ext cx="691" cy="409"/>
                <a:chOff x="7380" y="4872"/>
                <a:chExt cx="1080" cy="624"/>
              </a:xfrm>
            </p:grpSpPr>
            <p:sp>
              <p:nvSpPr>
                <p:cNvPr id="7186" name="AutoShape 17"/>
                <p:cNvSpPr>
                  <a:spLocks noChangeArrowheads="1"/>
                </p:cNvSpPr>
                <p:nvPr/>
              </p:nvSpPr>
              <p:spPr bwMode="auto">
                <a:xfrm>
                  <a:off x="7380" y="4872"/>
                  <a:ext cx="1080" cy="468"/>
                </a:xfrm>
                <a:prstGeom prst="flowChartDecision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740" y="4872"/>
                  <a:ext cx="7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?</a:t>
                  </a:r>
                  <a:endParaRPr kumimoji="1" lang="en-US" altLang="zh-CN" sz="10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181" name="Line 19"/>
              <p:cNvSpPr>
                <a:spLocks noChangeShapeType="1"/>
              </p:cNvSpPr>
              <p:nvPr/>
            </p:nvSpPr>
            <p:spPr bwMode="auto">
              <a:xfrm>
                <a:off x="3754" y="2285"/>
                <a:ext cx="0" cy="3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" name="Line 20"/>
              <p:cNvSpPr>
                <a:spLocks noChangeShapeType="1"/>
              </p:cNvSpPr>
              <p:nvPr/>
            </p:nvSpPr>
            <p:spPr bwMode="auto">
              <a:xfrm>
                <a:off x="4099" y="2134"/>
                <a:ext cx="34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3" name="Line 21"/>
              <p:cNvSpPr>
                <a:spLocks noChangeShapeType="1"/>
              </p:cNvSpPr>
              <p:nvPr/>
            </p:nvSpPr>
            <p:spPr bwMode="auto">
              <a:xfrm>
                <a:off x="4445" y="2134"/>
                <a:ext cx="0" cy="4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" name="Line 22"/>
              <p:cNvSpPr>
                <a:spLocks noChangeShapeType="1"/>
              </p:cNvSpPr>
              <p:nvPr/>
            </p:nvSpPr>
            <p:spPr bwMode="auto">
              <a:xfrm>
                <a:off x="4099" y="1520"/>
                <a:ext cx="103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" name="Line 23"/>
              <p:cNvSpPr>
                <a:spLocks noChangeShapeType="1"/>
              </p:cNvSpPr>
              <p:nvPr/>
            </p:nvSpPr>
            <p:spPr bwMode="auto">
              <a:xfrm>
                <a:off x="5136" y="1517"/>
                <a:ext cx="0" cy="10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6" name="Text Box 24"/>
            <p:cNvSpPr txBox="1">
              <a:spLocks noChangeArrowheads="1"/>
            </p:cNvSpPr>
            <p:nvPr/>
          </p:nvSpPr>
          <p:spPr bwMode="auto">
            <a:xfrm>
              <a:off x="3408" y="2592"/>
              <a:ext cx="2064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kumimoji="1" lang="en-US" altLang="zh-CN" sz="2000" b="1">
                  <a:latin typeface="Times New Roman" pitchFamily="18" charset="0"/>
                </a:rPr>
                <a:t>case 1       case 2           case 3</a:t>
              </a:r>
              <a:endParaRPr kumimoji="1" lang="en-US" altLang="zh-CN" sz="1000" b="1">
                <a:latin typeface="Times New Roman" pitchFamily="18" charset="0"/>
              </a:endParaRPr>
            </a:p>
          </p:txBody>
        </p:sp>
      </p:grpSp>
      <p:sp>
        <p:nvSpPr>
          <p:cNvPr id="7174" name="Text Box 25"/>
          <p:cNvSpPr txBox="1">
            <a:spLocks noChangeArrowheads="1"/>
          </p:cNvSpPr>
          <p:nvPr/>
        </p:nvSpPr>
        <p:spPr bwMode="auto">
          <a:xfrm>
            <a:off x="1981200" y="2362200"/>
            <a:ext cx="28956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1000">
                <a:latin typeface="Times New Roman" pitchFamily="18" charset="0"/>
              </a:rPr>
              <a:t>                       </a:t>
            </a:r>
            <a:r>
              <a:rPr kumimoji="1" lang="zh-CN" altLang="en-US" sz="1000">
                <a:latin typeface="Times New Roman" pitchFamily="18" charset="0"/>
              </a:rPr>
              <a:t>。。。。。。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0182CED-9313-4746-B3B7-EDC68493EFB5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Times New Roman" pitchFamily="18" charset="0"/>
              </a:rPr>
              <a:t>例</a:t>
            </a:r>
            <a:r>
              <a:rPr kumimoji="1" lang="en-US" altLang="zh-CN" sz="2400" b="1">
                <a:latin typeface="Times New Roman" pitchFamily="18" charset="0"/>
              </a:rPr>
              <a:t>5.1  </a:t>
            </a:r>
            <a:r>
              <a:rPr kumimoji="1" lang="zh-CN" altLang="en-US" sz="2400" b="1">
                <a:latin typeface="Times New Roman" pitchFamily="18" charset="0"/>
              </a:rPr>
              <a:t>试编制一个程序把</a:t>
            </a:r>
            <a:r>
              <a:rPr kumimoji="1" lang="en-US" altLang="zh-CN" sz="2400" b="1">
                <a:latin typeface="Times New Roman" pitchFamily="18" charset="0"/>
              </a:rPr>
              <a:t>BX</a:t>
            </a:r>
            <a:r>
              <a:rPr kumimoji="1" lang="zh-CN" altLang="en-US" sz="2400" b="1">
                <a:latin typeface="Times New Roman" pitchFamily="18" charset="0"/>
              </a:rPr>
              <a:t>寄存器中的二进制数用十六进制数的形式在屏幕上显示出来。</a:t>
            </a:r>
            <a:endParaRPr kumimoji="1" lang="zh-CN" altLang="en-US" sz="2400" b="1" i="1">
              <a:latin typeface="Lucida Sans Unicode" pitchFamily="34" charset="0"/>
              <a:ea typeface="楷体_GB2312" pitchFamily="49" charset="-122"/>
            </a:endParaRP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1066800" y="1905000"/>
            <a:ext cx="7315200" cy="3200400"/>
            <a:chOff x="768" y="432"/>
            <a:chExt cx="4608" cy="2016"/>
          </a:xfrm>
        </p:grpSpPr>
        <p:grpSp>
          <p:nvGrpSpPr>
            <p:cNvPr id="8197" name="Group 3"/>
            <p:cNvGrpSpPr>
              <a:grpSpLocks/>
            </p:cNvGrpSpPr>
            <p:nvPr/>
          </p:nvGrpSpPr>
          <p:grpSpPr bwMode="auto">
            <a:xfrm>
              <a:off x="1296" y="432"/>
              <a:ext cx="3264" cy="264"/>
              <a:chOff x="1296" y="888"/>
              <a:chExt cx="3312" cy="312"/>
            </a:xfrm>
          </p:grpSpPr>
          <p:sp>
            <p:nvSpPr>
              <p:cNvPr id="8271" name="Rectangle 4"/>
              <p:cNvSpPr>
                <a:spLocks noChangeArrowheads="1"/>
              </p:cNvSpPr>
              <p:nvPr/>
            </p:nvSpPr>
            <p:spPr bwMode="auto">
              <a:xfrm>
                <a:off x="1296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2" name="Rectangle 5"/>
              <p:cNvSpPr>
                <a:spLocks noChangeArrowheads="1"/>
              </p:cNvSpPr>
              <p:nvPr/>
            </p:nvSpPr>
            <p:spPr bwMode="auto">
              <a:xfrm>
                <a:off x="1503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3" name="Rectangle 6"/>
              <p:cNvSpPr>
                <a:spLocks noChangeArrowheads="1"/>
              </p:cNvSpPr>
              <p:nvPr/>
            </p:nvSpPr>
            <p:spPr bwMode="auto">
              <a:xfrm>
                <a:off x="1710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4" name="Rectangle 7"/>
              <p:cNvSpPr>
                <a:spLocks noChangeArrowheads="1"/>
              </p:cNvSpPr>
              <p:nvPr/>
            </p:nvSpPr>
            <p:spPr bwMode="auto">
              <a:xfrm>
                <a:off x="1917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5" name="Rectangle 8"/>
              <p:cNvSpPr>
                <a:spLocks noChangeArrowheads="1"/>
              </p:cNvSpPr>
              <p:nvPr/>
            </p:nvSpPr>
            <p:spPr bwMode="auto">
              <a:xfrm>
                <a:off x="2124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6" name="Rectangle 9"/>
              <p:cNvSpPr>
                <a:spLocks noChangeArrowheads="1"/>
              </p:cNvSpPr>
              <p:nvPr/>
            </p:nvSpPr>
            <p:spPr bwMode="auto">
              <a:xfrm>
                <a:off x="2331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7" name="Rectangle 10"/>
              <p:cNvSpPr>
                <a:spLocks noChangeArrowheads="1"/>
              </p:cNvSpPr>
              <p:nvPr/>
            </p:nvSpPr>
            <p:spPr bwMode="auto">
              <a:xfrm>
                <a:off x="2538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8" name="Rectangle 11"/>
              <p:cNvSpPr>
                <a:spLocks noChangeArrowheads="1"/>
              </p:cNvSpPr>
              <p:nvPr/>
            </p:nvSpPr>
            <p:spPr bwMode="auto">
              <a:xfrm>
                <a:off x="2745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9" name="Rectangle 12"/>
              <p:cNvSpPr>
                <a:spLocks noChangeArrowheads="1"/>
              </p:cNvSpPr>
              <p:nvPr/>
            </p:nvSpPr>
            <p:spPr bwMode="auto">
              <a:xfrm>
                <a:off x="2952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0" name="Rectangle 13"/>
              <p:cNvSpPr>
                <a:spLocks noChangeArrowheads="1"/>
              </p:cNvSpPr>
              <p:nvPr/>
            </p:nvSpPr>
            <p:spPr bwMode="auto">
              <a:xfrm>
                <a:off x="3159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1" name="Rectangle 14"/>
              <p:cNvSpPr>
                <a:spLocks noChangeArrowheads="1"/>
              </p:cNvSpPr>
              <p:nvPr/>
            </p:nvSpPr>
            <p:spPr bwMode="auto">
              <a:xfrm>
                <a:off x="3366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2" name="Rectangle 15"/>
              <p:cNvSpPr>
                <a:spLocks noChangeArrowheads="1"/>
              </p:cNvSpPr>
              <p:nvPr/>
            </p:nvSpPr>
            <p:spPr bwMode="auto">
              <a:xfrm>
                <a:off x="3573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3" name="Rectangle 16"/>
              <p:cNvSpPr>
                <a:spLocks noChangeArrowheads="1"/>
              </p:cNvSpPr>
              <p:nvPr/>
            </p:nvSpPr>
            <p:spPr bwMode="auto">
              <a:xfrm>
                <a:off x="3780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4" name="Rectangle 17"/>
              <p:cNvSpPr>
                <a:spLocks noChangeArrowheads="1"/>
              </p:cNvSpPr>
              <p:nvPr/>
            </p:nvSpPr>
            <p:spPr bwMode="auto">
              <a:xfrm>
                <a:off x="3987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5" name="Rectangle 18"/>
              <p:cNvSpPr>
                <a:spLocks noChangeArrowheads="1"/>
              </p:cNvSpPr>
              <p:nvPr/>
            </p:nvSpPr>
            <p:spPr bwMode="auto">
              <a:xfrm>
                <a:off x="4194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6" name="Rectangle 19"/>
              <p:cNvSpPr>
                <a:spLocks noChangeArrowheads="1"/>
              </p:cNvSpPr>
              <p:nvPr/>
            </p:nvSpPr>
            <p:spPr bwMode="auto">
              <a:xfrm>
                <a:off x="4401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8" name="Group 20"/>
            <p:cNvGrpSpPr>
              <a:grpSpLocks/>
            </p:cNvGrpSpPr>
            <p:nvPr/>
          </p:nvGrpSpPr>
          <p:grpSpPr bwMode="auto">
            <a:xfrm>
              <a:off x="1296" y="864"/>
              <a:ext cx="3264" cy="264"/>
              <a:chOff x="1296" y="1152"/>
              <a:chExt cx="3264" cy="264"/>
            </a:xfrm>
          </p:grpSpPr>
          <p:sp>
            <p:nvSpPr>
              <p:cNvPr id="8255" name="Rectangle 21"/>
              <p:cNvSpPr>
                <a:spLocks noChangeArrowheads="1"/>
              </p:cNvSpPr>
              <p:nvPr/>
            </p:nvSpPr>
            <p:spPr bwMode="auto">
              <a:xfrm>
                <a:off x="1296" y="115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Rectangle 22"/>
              <p:cNvSpPr>
                <a:spLocks noChangeArrowheads="1"/>
              </p:cNvSpPr>
              <p:nvPr/>
            </p:nvSpPr>
            <p:spPr bwMode="auto">
              <a:xfrm>
                <a:off x="1500" y="115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Rectangle 23"/>
              <p:cNvSpPr>
                <a:spLocks noChangeArrowheads="1"/>
              </p:cNvSpPr>
              <p:nvPr/>
            </p:nvSpPr>
            <p:spPr bwMode="auto">
              <a:xfrm>
                <a:off x="1704" y="115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Rectangle 24"/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Rectangle 25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Rectangle 26"/>
              <p:cNvSpPr>
                <a:spLocks noChangeArrowheads="1"/>
              </p:cNvSpPr>
              <p:nvPr/>
            </p:nvSpPr>
            <p:spPr bwMode="auto">
              <a:xfrm>
                <a:off x="2316" y="115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Rectangle 27"/>
              <p:cNvSpPr>
                <a:spLocks noChangeArrowheads="1"/>
              </p:cNvSpPr>
              <p:nvPr/>
            </p:nvSpPr>
            <p:spPr bwMode="auto">
              <a:xfrm>
                <a:off x="2520" y="115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Rectangle 28"/>
              <p:cNvSpPr>
                <a:spLocks noChangeArrowheads="1"/>
              </p:cNvSpPr>
              <p:nvPr/>
            </p:nvSpPr>
            <p:spPr bwMode="auto">
              <a:xfrm>
                <a:off x="2724" y="115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3" name="Rectangle 29"/>
              <p:cNvSpPr>
                <a:spLocks noChangeArrowheads="1"/>
              </p:cNvSpPr>
              <p:nvPr/>
            </p:nvSpPr>
            <p:spPr bwMode="auto">
              <a:xfrm>
                <a:off x="2928" y="115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4" name="Rectangle 30"/>
              <p:cNvSpPr>
                <a:spLocks noChangeArrowheads="1"/>
              </p:cNvSpPr>
              <p:nvPr/>
            </p:nvSpPr>
            <p:spPr bwMode="auto">
              <a:xfrm>
                <a:off x="3132" y="115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5" name="Rectangle 31"/>
              <p:cNvSpPr>
                <a:spLocks noChangeArrowheads="1"/>
              </p:cNvSpPr>
              <p:nvPr/>
            </p:nvSpPr>
            <p:spPr bwMode="auto">
              <a:xfrm>
                <a:off x="3336" y="115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6" name="Rectangle 32"/>
              <p:cNvSpPr>
                <a:spLocks noChangeArrowheads="1"/>
              </p:cNvSpPr>
              <p:nvPr/>
            </p:nvSpPr>
            <p:spPr bwMode="auto">
              <a:xfrm>
                <a:off x="3540" y="115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7" name="Rectangle 33"/>
              <p:cNvSpPr>
                <a:spLocks noChangeArrowheads="1"/>
              </p:cNvSpPr>
              <p:nvPr/>
            </p:nvSpPr>
            <p:spPr bwMode="auto">
              <a:xfrm>
                <a:off x="3744" y="115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8" name="Rectangle 34"/>
              <p:cNvSpPr>
                <a:spLocks noChangeArrowheads="1"/>
              </p:cNvSpPr>
              <p:nvPr/>
            </p:nvSpPr>
            <p:spPr bwMode="auto">
              <a:xfrm>
                <a:off x="3948" y="115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9" name="Rectangle 35"/>
              <p:cNvSpPr>
                <a:spLocks noChangeArrowheads="1"/>
              </p:cNvSpPr>
              <p:nvPr/>
            </p:nvSpPr>
            <p:spPr bwMode="auto">
              <a:xfrm>
                <a:off x="4152" y="115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70" name="Rectangle 36"/>
              <p:cNvSpPr>
                <a:spLocks noChangeArrowheads="1"/>
              </p:cNvSpPr>
              <p:nvPr/>
            </p:nvSpPr>
            <p:spPr bwMode="auto">
              <a:xfrm>
                <a:off x="4356" y="115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9" name="Group 37"/>
            <p:cNvGrpSpPr>
              <a:grpSpLocks/>
            </p:cNvGrpSpPr>
            <p:nvPr/>
          </p:nvGrpSpPr>
          <p:grpSpPr bwMode="auto">
            <a:xfrm>
              <a:off x="1296" y="1296"/>
              <a:ext cx="3264" cy="264"/>
              <a:chOff x="1296" y="1632"/>
              <a:chExt cx="3264" cy="264"/>
            </a:xfrm>
          </p:grpSpPr>
          <p:sp>
            <p:nvSpPr>
              <p:cNvPr id="8239" name="Rectangle 38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0" name="Rectangle 39"/>
              <p:cNvSpPr>
                <a:spLocks noChangeArrowheads="1"/>
              </p:cNvSpPr>
              <p:nvPr/>
            </p:nvSpPr>
            <p:spPr bwMode="auto">
              <a:xfrm>
                <a:off x="1500" y="163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1" name="Rectangle 40"/>
              <p:cNvSpPr>
                <a:spLocks noChangeArrowheads="1"/>
              </p:cNvSpPr>
              <p:nvPr/>
            </p:nvSpPr>
            <p:spPr bwMode="auto">
              <a:xfrm>
                <a:off x="1704" y="163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2" name="Rectangle 41"/>
              <p:cNvSpPr>
                <a:spLocks noChangeArrowheads="1"/>
              </p:cNvSpPr>
              <p:nvPr/>
            </p:nvSpPr>
            <p:spPr bwMode="auto">
              <a:xfrm>
                <a:off x="1908" y="163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3" name="Rectangle 42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4" name="Rectangle 43"/>
              <p:cNvSpPr>
                <a:spLocks noChangeArrowheads="1"/>
              </p:cNvSpPr>
              <p:nvPr/>
            </p:nvSpPr>
            <p:spPr bwMode="auto">
              <a:xfrm>
                <a:off x="2316" y="163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5" name="Rectangle 44"/>
              <p:cNvSpPr>
                <a:spLocks noChangeArrowheads="1"/>
              </p:cNvSpPr>
              <p:nvPr/>
            </p:nvSpPr>
            <p:spPr bwMode="auto">
              <a:xfrm>
                <a:off x="2520" y="163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6" name="Rectangle 45"/>
              <p:cNvSpPr>
                <a:spLocks noChangeArrowheads="1"/>
              </p:cNvSpPr>
              <p:nvPr/>
            </p:nvSpPr>
            <p:spPr bwMode="auto">
              <a:xfrm>
                <a:off x="2724" y="163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7" name="Rectangle 46"/>
              <p:cNvSpPr>
                <a:spLocks noChangeArrowheads="1"/>
              </p:cNvSpPr>
              <p:nvPr/>
            </p:nvSpPr>
            <p:spPr bwMode="auto">
              <a:xfrm>
                <a:off x="2928" y="163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Rectangle 47"/>
              <p:cNvSpPr>
                <a:spLocks noChangeArrowheads="1"/>
              </p:cNvSpPr>
              <p:nvPr/>
            </p:nvSpPr>
            <p:spPr bwMode="auto">
              <a:xfrm>
                <a:off x="3132" y="163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Rectangle 48"/>
              <p:cNvSpPr>
                <a:spLocks noChangeArrowheads="1"/>
              </p:cNvSpPr>
              <p:nvPr/>
            </p:nvSpPr>
            <p:spPr bwMode="auto">
              <a:xfrm>
                <a:off x="3336" y="163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Rectangle 49"/>
              <p:cNvSpPr>
                <a:spLocks noChangeArrowheads="1"/>
              </p:cNvSpPr>
              <p:nvPr/>
            </p:nvSpPr>
            <p:spPr bwMode="auto">
              <a:xfrm>
                <a:off x="3540" y="163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Rectangle 50"/>
              <p:cNvSpPr>
                <a:spLocks noChangeArrowheads="1"/>
              </p:cNvSpPr>
              <p:nvPr/>
            </p:nvSpPr>
            <p:spPr bwMode="auto">
              <a:xfrm>
                <a:off x="3744" y="163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Rectangle 51"/>
              <p:cNvSpPr>
                <a:spLocks noChangeArrowheads="1"/>
              </p:cNvSpPr>
              <p:nvPr/>
            </p:nvSpPr>
            <p:spPr bwMode="auto">
              <a:xfrm>
                <a:off x="3948" y="163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Rectangle 52"/>
              <p:cNvSpPr>
                <a:spLocks noChangeArrowheads="1"/>
              </p:cNvSpPr>
              <p:nvPr/>
            </p:nvSpPr>
            <p:spPr bwMode="auto">
              <a:xfrm>
                <a:off x="4152" y="163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Rectangle 53"/>
              <p:cNvSpPr>
                <a:spLocks noChangeArrowheads="1"/>
              </p:cNvSpPr>
              <p:nvPr/>
            </p:nvSpPr>
            <p:spPr bwMode="auto">
              <a:xfrm>
                <a:off x="4356" y="163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0" name="Group 54"/>
            <p:cNvGrpSpPr>
              <a:grpSpLocks/>
            </p:cNvGrpSpPr>
            <p:nvPr/>
          </p:nvGrpSpPr>
          <p:grpSpPr bwMode="auto">
            <a:xfrm>
              <a:off x="1296" y="2160"/>
              <a:ext cx="3264" cy="264"/>
              <a:chOff x="1296" y="888"/>
              <a:chExt cx="3312" cy="312"/>
            </a:xfrm>
          </p:grpSpPr>
          <p:sp>
            <p:nvSpPr>
              <p:cNvPr id="8223" name="Rectangle 55"/>
              <p:cNvSpPr>
                <a:spLocks noChangeArrowheads="1"/>
              </p:cNvSpPr>
              <p:nvPr/>
            </p:nvSpPr>
            <p:spPr bwMode="auto">
              <a:xfrm>
                <a:off x="1296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4" name="Rectangle 56"/>
              <p:cNvSpPr>
                <a:spLocks noChangeArrowheads="1"/>
              </p:cNvSpPr>
              <p:nvPr/>
            </p:nvSpPr>
            <p:spPr bwMode="auto">
              <a:xfrm>
                <a:off x="1503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5" name="Rectangle 57"/>
              <p:cNvSpPr>
                <a:spLocks noChangeArrowheads="1"/>
              </p:cNvSpPr>
              <p:nvPr/>
            </p:nvSpPr>
            <p:spPr bwMode="auto">
              <a:xfrm>
                <a:off x="1710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6" name="Rectangle 58"/>
              <p:cNvSpPr>
                <a:spLocks noChangeArrowheads="1"/>
              </p:cNvSpPr>
              <p:nvPr/>
            </p:nvSpPr>
            <p:spPr bwMode="auto">
              <a:xfrm>
                <a:off x="1917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7" name="Rectangle 59"/>
              <p:cNvSpPr>
                <a:spLocks noChangeArrowheads="1"/>
              </p:cNvSpPr>
              <p:nvPr/>
            </p:nvSpPr>
            <p:spPr bwMode="auto">
              <a:xfrm>
                <a:off x="2124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8" name="Rectangle 60"/>
              <p:cNvSpPr>
                <a:spLocks noChangeArrowheads="1"/>
              </p:cNvSpPr>
              <p:nvPr/>
            </p:nvSpPr>
            <p:spPr bwMode="auto">
              <a:xfrm>
                <a:off x="2331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9" name="Rectangle 61"/>
              <p:cNvSpPr>
                <a:spLocks noChangeArrowheads="1"/>
              </p:cNvSpPr>
              <p:nvPr/>
            </p:nvSpPr>
            <p:spPr bwMode="auto">
              <a:xfrm>
                <a:off x="2538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0" name="Rectangle 62"/>
              <p:cNvSpPr>
                <a:spLocks noChangeArrowheads="1"/>
              </p:cNvSpPr>
              <p:nvPr/>
            </p:nvSpPr>
            <p:spPr bwMode="auto">
              <a:xfrm>
                <a:off x="2745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1" name="Rectangle 63"/>
              <p:cNvSpPr>
                <a:spLocks noChangeArrowheads="1"/>
              </p:cNvSpPr>
              <p:nvPr/>
            </p:nvSpPr>
            <p:spPr bwMode="auto">
              <a:xfrm>
                <a:off x="2952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2" name="Rectangle 64"/>
              <p:cNvSpPr>
                <a:spLocks noChangeArrowheads="1"/>
              </p:cNvSpPr>
              <p:nvPr/>
            </p:nvSpPr>
            <p:spPr bwMode="auto">
              <a:xfrm>
                <a:off x="3159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3" name="Rectangle 65"/>
              <p:cNvSpPr>
                <a:spLocks noChangeArrowheads="1"/>
              </p:cNvSpPr>
              <p:nvPr/>
            </p:nvSpPr>
            <p:spPr bwMode="auto">
              <a:xfrm>
                <a:off x="3366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Rectangle 66"/>
              <p:cNvSpPr>
                <a:spLocks noChangeArrowheads="1"/>
              </p:cNvSpPr>
              <p:nvPr/>
            </p:nvSpPr>
            <p:spPr bwMode="auto">
              <a:xfrm>
                <a:off x="3573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5" name="Rectangle 67"/>
              <p:cNvSpPr>
                <a:spLocks noChangeArrowheads="1"/>
              </p:cNvSpPr>
              <p:nvPr/>
            </p:nvSpPr>
            <p:spPr bwMode="auto">
              <a:xfrm>
                <a:off x="3780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6" name="Rectangle 68"/>
              <p:cNvSpPr>
                <a:spLocks noChangeArrowheads="1"/>
              </p:cNvSpPr>
              <p:nvPr/>
            </p:nvSpPr>
            <p:spPr bwMode="auto">
              <a:xfrm>
                <a:off x="3987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7" name="Rectangle 69"/>
              <p:cNvSpPr>
                <a:spLocks noChangeArrowheads="1"/>
              </p:cNvSpPr>
              <p:nvPr/>
            </p:nvSpPr>
            <p:spPr bwMode="auto">
              <a:xfrm>
                <a:off x="4194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8" name="Rectangle 70"/>
              <p:cNvSpPr>
                <a:spLocks noChangeArrowheads="1"/>
              </p:cNvSpPr>
              <p:nvPr/>
            </p:nvSpPr>
            <p:spPr bwMode="auto">
              <a:xfrm>
                <a:off x="4401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01" name="Rectangle 71"/>
            <p:cNvSpPr>
              <a:spLocks noChangeArrowheads="1"/>
            </p:cNvSpPr>
            <p:nvPr/>
          </p:nvSpPr>
          <p:spPr bwMode="auto">
            <a:xfrm>
              <a:off x="1296" y="1728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Rectangle 72"/>
            <p:cNvSpPr>
              <a:spLocks noChangeArrowheads="1"/>
            </p:cNvSpPr>
            <p:nvPr/>
          </p:nvSpPr>
          <p:spPr bwMode="auto">
            <a:xfrm>
              <a:off x="1500" y="1728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Rectangle 73"/>
            <p:cNvSpPr>
              <a:spLocks noChangeArrowheads="1"/>
            </p:cNvSpPr>
            <p:nvPr/>
          </p:nvSpPr>
          <p:spPr bwMode="auto">
            <a:xfrm>
              <a:off x="1704" y="1728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Rectangle 74"/>
            <p:cNvSpPr>
              <a:spLocks noChangeArrowheads="1"/>
            </p:cNvSpPr>
            <p:nvPr/>
          </p:nvSpPr>
          <p:spPr bwMode="auto">
            <a:xfrm>
              <a:off x="1908" y="1728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Rectangle 75"/>
            <p:cNvSpPr>
              <a:spLocks noChangeArrowheads="1"/>
            </p:cNvSpPr>
            <p:nvPr/>
          </p:nvSpPr>
          <p:spPr bwMode="auto">
            <a:xfrm>
              <a:off x="2112" y="1728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Rectangle 76"/>
            <p:cNvSpPr>
              <a:spLocks noChangeArrowheads="1"/>
            </p:cNvSpPr>
            <p:nvPr/>
          </p:nvSpPr>
          <p:spPr bwMode="auto">
            <a:xfrm>
              <a:off x="2316" y="1728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Rectangle 77"/>
            <p:cNvSpPr>
              <a:spLocks noChangeArrowheads="1"/>
            </p:cNvSpPr>
            <p:nvPr/>
          </p:nvSpPr>
          <p:spPr bwMode="auto">
            <a:xfrm>
              <a:off x="2520" y="1728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Rectangle 78"/>
            <p:cNvSpPr>
              <a:spLocks noChangeArrowheads="1"/>
            </p:cNvSpPr>
            <p:nvPr/>
          </p:nvSpPr>
          <p:spPr bwMode="auto">
            <a:xfrm>
              <a:off x="2724" y="1728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Rectangle 79"/>
            <p:cNvSpPr>
              <a:spLocks noChangeArrowheads="1"/>
            </p:cNvSpPr>
            <p:nvPr/>
          </p:nvSpPr>
          <p:spPr bwMode="auto">
            <a:xfrm>
              <a:off x="2928" y="1728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Rectangle 80"/>
            <p:cNvSpPr>
              <a:spLocks noChangeArrowheads="1"/>
            </p:cNvSpPr>
            <p:nvPr/>
          </p:nvSpPr>
          <p:spPr bwMode="auto">
            <a:xfrm>
              <a:off x="3132" y="1728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Rectangle 81"/>
            <p:cNvSpPr>
              <a:spLocks noChangeArrowheads="1"/>
            </p:cNvSpPr>
            <p:nvPr/>
          </p:nvSpPr>
          <p:spPr bwMode="auto">
            <a:xfrm>
              <a:off x="3336" y="1728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Rectangle 82"/>
            <p:cNvSpPr>
              <a:spLocks noChangeArrowheads="1"/>
            </p:cNvSpPr>
            <p:nvPr/>
          </p:nvSpPr>
          <p:spPr bwMode="auto">
            <a:xfrm>
              <a:off x="3540" y="1728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Rectangle 83"/>
            <p:cNvSpPr>
              <a:spLocks noChangeArrowheads="1"/>
            </p:cNvSpPr>
            <p:nvPr/>
          </p:nvSpPr>
          <p:spPr bwMode="auto">
            <a:xfrm>
              <a:off x="3744" y="1728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Rectangle 84"/>
            <p:cNvSpPr>
              <a:spLocks noChangeArrowheads="1"/>
            </p:cNvSpPr>
            <p:nvPr/>
          </p:nvSpPr>
          <p:spPr bwMode="auto">
            <a:xfrm>
              <a:off x="3948" y="1728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Rectangle 85"/>
            <p:cNvSpPr>
              <a:spLocks noChangeArrowheads="1"/>
            </p:cNvSpPr>
            <p:nvPr/>
          </p:nvSpPr>
          <p:spPr bwMode="auto">
            <a:xfrm>
              <a:off x="4152" y="1728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Rectangle 86"/>
            <p:cNvSpPr>
              <a:spLocks noChangeArrowheads="1"/>
            </p:cNvSpPr>
            <p:nvPr/>
          </p:nvSpPr>
          <p:spPr bwMode="auto">
            <a:xfrm>
              <a:off x="4356" y="1728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Text Box 87"/>
            <p:cNvSpPr txBox="1">
              <a:spLocks noChangeArrowheads="1"/>
            </p:cNvSpPr>
            <p:nvPr/>
          </p:nvSpPr>
          <p:spPr bwMode="auto">
            <a:xfrm>
              <a:off x="768" y="432"/>
              <a:ext cx="6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kumimoji="1" lang="en-US" altLang="zh-CN" sz="2200" b="1">
                  <a:latin typeface="Times New Roman" pitchFamily="18" charset="0"/>
                </a:rPr>
                <a:t>    BX</a:t>
              </a:r>
              <a:endParaRPr kumimoji="1" lang="en-US" altLang="zh-CN" sz="2200">
                <a:latin typeface="Times New Roman" pitchFamily="18" charset="0"/>
              </a:endParaRPr>
            </a:p>
          </p:txBody>
        </p:sp>
        <p:sp>
          <p:nvSpPr>
            <p:cNvPr id="8218" name="AutoShape 88"/>
            <p:cNvSpPr>
              <a:spLocks noChangeArrowheads="1"/>
            </p:cNvSpPr>
            <p:nvPr/>
          </p:nvSpPr>
          <p:spPr bwMode="auto">
            <a:xfrm>
              <a:off x="4608" y="576"/>
              <a:ext cx="240" cy="432"/>
            </a:xfrm>
            <a:prstGeom prst="curvedLeftArrow">
              <a:avLst>
                <a:gd name="adj1" fmla="val 36000"/>
                <a:gd name="adj2" fmla="val 72000"/>
                <a:gd name="adj3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9" name="AutoShape 89"/>
            <p:cNvSpPr>
              <a:spLocks noChangeArrowheads="1"/>
            </p:cNvSpPr>
            <p:nvPr/>
          </p:nvSpPr>
          <p:spPr bwMode="auto">
            <a:xfrm>
              <a:off x="4608" y="1056"/>
              <a:ext cx="240" cy="432"/>
            </a:xfrm>
            <a:prstGeom prst="curvedLeftArrow">
              <a:avLst>
                <a:gd name="adj1" fmla="val 36000"/>
                <a:gd name="adj2" fmla="val 72000"/>
                <a:gd name="adj3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20" name="AutoShape 90"/>
            <p:cNvSpPr>
              <a:spLocks noChangeArrowheads="1"/>
            </p:cNvSpPr>
            <p:nvPr/>
          </p:nvSpPr>
          <p:spPr bwMode="auto">
            <a:xfrm>
              <a:off x="4608" y="1536"/>
              <a:ext cx="240" cy="432"/>
            </a:xfrm>
            <a:prstGeom prst="curvedLeftArrow">
              <a:avLst>
                <a:gd name="adj1" fmla="val 36000"/>
                <a:gd name="adj2" fmla="val 72000"/>
                <a:gd name="adj3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21" name="AutoShape 91"/>
            <p:cNvSpPr>
              <a:spLocks noChangeArrowheads="1"/>
            </p:cNvSpPr>
            <p:nvPr/>
          </p:nvSpPr>
          <p:spPr bwMode="auto">
            <a:xfrm>
              <a:off x="4608" y="2016"/>
              <a:ext cx="240" cy="432"/>
            </a:xfrm>
            <a:prstGeom prst="curvedLeftArrow">
              <a:avLst>
                <a:gd name="adj1" fmla="val 36000"/>
                <a:gd name="adj2" fmla="val 72000"/>
                <a:gd name="adj3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22" name="Text Box 92"/>
            <p:cNvSpPr txBox="1">
              <a:spLocks noChangeArrowheads="1"/>
            </p:cNvSpPr>
            <p:nvPr/>
          </p:nvSpPr>
          <p:spPr bwMode="auto">
            <a:xfrm>
              <a:off x="4944" y="624"/>
              <a:ext cx="432" cy="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  <a:p>
              <a:pPr algn="just"/>
              <a:endParaRPr kumimoji="1" lang="en-US" altLang="zh-CN" sz="2000" b="1">
                <a:latin typeface="Times New Roman" pitchFamily="18" charset="0"/>
              </a:endParaRPr>
            </a:p>
            <a:p>
              <a:pPr algn="just"/>
              <a:endParaRPr kumimoji="1" lang="en-US" altLang="zh-CN" sz="2000" b="1">
                <a:latin typeface="Times New Roman" pitchFamily="18" charset="0"/>
              </a:endParaRPr>
            </a:p>
            <a:p>
              <a:pPr algn="just"/>
              <a:r>
                <a:rPr kumimoji="1" lang="en-US" altLang="zh-CN" sz="2000" b="1">
                  <a:latin typeface="Times New Roman" pitchFamily="18" charset="0"/>
                </a:rPr>
                <a:t>2</a:t>
              </a:r>
            </a:p>
            <a:p>
              <a:pPr algn="just"/>
              <a:endParaRPr kumimoji="1" lang="en-US" altLang="zh-CN" sz="2000" b="1">
                <a:latin typeface="Times New Roman" pitchFamily="18" charset="0"/>
              </a:endParaRPr>
            </a:p>
            <a:p>
              <a:pPr algn="just"/>
              <a:r>
                <a:rPr kumimoji="1" lang="en-US" altLang="zh-CN" sz="2000" b="1">
                  <a:latin typeface="Times New Roman" pitchFamily="18" charset="0"/>
                </a:rPr>
                <a:t>3</a:t>
              </a:r>
            </a:p>
            <a:p>
              <a:pPr algn="just"/>
              <a:endParaRPr kumimoji="1" lang="en-US" altLang="zh-CN" sz="2000" b="1">
                <a:latin typeface="Times New Roman" pitchFamily="18" charset="0"/>
              </a:endParaRPr>
            </a:p>
            <a:p>
              <a:pPr algn="just"/>
              <a:endParaRPr kumimoji="1" lang="en-US" altLang="zh-CN" sz="2000" b="1">
                <a:latin typeface="Times New Roman" pitchFamily="18" charset="0"/>
              </a:endParaRPr>
            </a:p>
            <a:p>
              <a:pPr algn="just"/>
              <a:r>
                <a:rPr kumimoji="1" lang="en-US" altLang="zh-CN" sz="2000" b="1">
                  <a:latin typeface="Times New Roman" pitchFamily="18" charset="0"/>
                </a:rPr>
                <a:t>4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CC2BBAA-546A-468E-A142-BC1DB3D133FA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/>
              <a:t>例</a:t>
            </a:r>
            <a:r>
              <a:rPr lang="en-US" altLang="zh-CN"/>
              <a:t>5.1 </a:t>
            </a:r>
            <a:r>
              <a:rPr lang="zh-CN" altLang="en-US"/>
              <a:t>流程图</a:t>
            </a:r>
          </a:p>
        </p:txBody>
      </p:sp>
      <p:pic>
        <p:nvPicPr>
          <p:cNvPr id="9220" name="Picture 4" descr="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4319588" y="0"/>
            <a:ext cx="30813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D7DCBEA-E232-4F0E-8652-D019E54E8B3B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/>
            <a:endParaRPr kumimoji="1" lang="zh-CN" altLang="zh-CN" sz="2400" b="1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81000" y="685800"/>
            <a:ext cx="8458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400" dirty="0">
                <a:latin typeface="宋体" pitchFamily="2" charset="-122"/>
              </a:rPr>
              <a:t>           </a:t>
            </a:r>
            <a:r>
              <a:rPr kumimoji="1" lang="en-US" altLang="zh-CN" sz="2400" b="1" dirty="0">
                <a:solidFill>
                  <a:srgbClr val="FF6600"/>
                </a:solidFill>
                <a:latin typeface="Lucida Sans Unicode" pitchFamily="34" charset="0"/>
              </a:rPr>
              <a:t>mov    </a:t>
            </a:r>
            <a:r>
              <a:rPr kumimoji="1" lang="en-US" altLang="zh-CN" sz="2400" b="1" dirty="0" err="1">
                <a:solidFill>
                  <a:srgbClr val="FF6600"/>
                </a:solidFill>
                <a:latin typeface="Lucida Sans Unicode" pitchFamily="34" charset="0"/>
              </a:rPr>
              <a:t>ch</a:t>
            </a:r>
            <a:r>
              <a:rPr kumimoji="1" lang="en-US" altLang="zh-CN" sz="2400" b="1" dirty="0">
                <a:solidFill>
                  <a:srgbClr val="FF6600"/>
                </a:solidFill>
                <a:latin typeface="Lucida Sans Unicode" pitchFamily="34" charset="0"/>
              </a:rPr>
              <a:t>, 4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r>
              <a:rPr kumimoji="1" lang="en-US" altLang="zh-CN" sz="2400" b="1" dirty="0">
                <a:latin typeface="Lucida Sans Unicode" pitchFamily="34" charset="0"/>
              </a:rPr>
              <a:t>rotate:       mov    </a:t>
            </a:r>
            <a:r>
              <a:rPr kumimoji="1" lang="en-US" altLang="zh-CN" sz="2400" b="1" dirty="0">
                <a:solidFill>
                  <a:srgbClr val="0066FF"/>
                </a:solidFill>
                <a:latin typeface="Lucida Sans Unicode" pitchFamily="34" charset="0"/>
              </a:rPr>
              <a:t>cl</a:t>
            </a:r>
            <a:r>
              <a:rPr kumimoji="1" lang="en-US" altLang="zh-CN" sz="2400" b="1" dirty="0">
                <a:latin typeface="Lucida Sans Unicode" pitchFamily="34" charset="0"/>
              </a:rPr>
              <a:t>,  4</a:t>
            </a:r>
          </a:p>
          <a:p>
            <a:r>
              <a:rPr kumimoji="1" lang="en-US" altLang="zh-CN" sz="2400" b="1" dirty="0">
                <a:latin typeface="Lucida Sans Unicode" pitchFamily="34" charset="0"/>
              </a:rPr>
              <a:t>        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rol</a:t>
            </a:r>
            <a:r>
              <a:rPr kumimoji="1" lang="en-US" altLang="zh-CN" sz="2400" b="1" dirty="0">
                <a:latin typeface="Lucida Sans Unicode" pitchFamily="34" charset="0"/>
              </a:rPr>
              <a:t>      bx, </a:t>
            </a:r>
            <a:r>
              <a:rPr kumimoji="1" lang="en-US" altLang="zh-CN" sz="2400" b="1" dirty="0">
                <a:solidFill>
                  <a:srgbClr val="0066FF"/>
                </a:solidFill>
                <a:latin typeface="Lucida Sans Unicode" pitchFamily="34" charset="0"/>
              </a:rPr>
              <a:t>cl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r>
              <a:rPr kumimoji="1" lang="en-US" altLang="zh-CN" sz="2400" b="1" dirty="0">
                <a:latin typeface="Lucida Sans Unicode" pitchFamily="34" charset="0"/>
              </a:rPr>
              <a:t>                 mov    al,  bl</a:t>
            </a:r>
          </a:p>
          <a:p>
            <a:r>
              <a:rPr kumimoji="1" lang="en-US" altLang="zh-CN" sz="2400" b="1" dirty="0">
                <a:latin typeface="Lucida Sans Unicode" pitchFamily="34" charset="0"/>
              </a:rPr>
              <a:t>                 </a:t>
            </a:r>
            <a:r>
              <a:rPr kumimoji="1" lang="en-US" altLang="zh-CN" sz="2400" b="1" dirty="0">
                <a:solidFill>
                  <a:srgbClr val="009900"/>
                </a:solidFill>
                <a:latin typeface="Lucida Sans Unicode" pitchFamily="34" charset="0"/>
              </a:rPr>
              <a:t>and     al,  0fh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r>
              <a:rPr kumimoji="1" lang="en-US" altLang="zh-CN" sz="2400" b="1" dirty="0">
                <a:latin typeface="Lucida Sans Unicode" pitchFamily="34" charset="0"/>
              </a:rPr>
              <a:t>                 </a:t>
            </a:r>
            <a:r>
              <a:rPr kumimoji="1" lang="en-US" altLang="zh-CN" sz="2400" b="1" dirty="0">
                <a:solidFill>
                  <a:srgbClr val="009900"/>
                </a:solidFill>
                <a:latin typeface="Lucida Sans Unicode" pitchFamily="34" charset="0"/>
              </a:rPr>
              <a:t>add     al,  30h     	</a:t>
            </a:r>
            <a:r>
              <a:rPr kumimoji="1" lang="zh-CN" altLang="en-US" sz="2400" b="1" dirty="0">
                <a:solidFill>
                  <a:srgbClr val="990099"/>
                </a:solidFill>
                <a:latin typeface="Lucida Sans Unicode" pitchFamily="34" charset="0"/>
              </a:rPr>
              <a:t>；</a:t>
            </a:r>
            <a:r>
              <a:rPr kumimoji="1" lang="en-US" altLang="zh-CN" sz="2400" b="1" dirty="0">
                <a:solidFill>
                  <a:srgbClr val="990099"/>
                </a:solidFill>
                <a:latin typeface="Lucida Sans Unicode" pitchFamily="34" charset="0"/>
              </a:rPr>
              <a:t>’</a:t>
            </a:r>
            <a:r>
              <a:rPr kumimoji="1"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kumimoji="1" lang="en-US" altLang="zh-CN" sz="2400" b="1" dirty="0">
                <a:solidFill>
                  <a:srgbClr val="990099"/>
                </a:solidFill>
                <a:latin typeface="Lucida Sans Unicode" pitchFamily="34" charset="0"/>
              </a:rPr>
              <a:t>’</a:t>
            </a:r>
            <a:r>
              <a:rPr kumimoji="1"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-</a:t>
            </a:r>
            <a:r>
              <a:rPr kumimoji="1" lang="en-US" altLang="zh-CN" sz="2400" b="1" dirty="0">
                <a:solidFill>
                  <a:srgbClr val="990099"/>
                </a:solidFill>
                <a:latin typeface="Lucida Sans Unicode" pitchFamily="34" charset="0"/>
              </a:rPr>
              <a:t>’</a:t>
            </a:r>
            <a:r>
              <a:rPr kumimoji="1"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9</a:t>
            </a:r>
            <a:r>
              <a:rPr kumimoji="1" lang="en-US" altLang="zh-CN" sz="2400" b="1" dirty="0">
                <a:solidFill>
                  <a:srgbClr val="990099"/>
                </a:solidFill>
                <a:latin typeface="Lucida Sans Unicode" pitchFamily="34" charset="0"/>
              </a:rPr>
              <a:t>’</a:t>
            </a:r>
            <a:r>
              <a:rPr kumimoji="1"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 ASCII 30H-39H</a:t>
            </a:r>
            <a:endParaRPr kumimoji="1" lang="en-US" altLang="zh-CN" sz="2400" b="1" dirty="0">
              <a:solidFill>
                <a:srgbClr val="990099"/>
              </a:solidFill>
              <a:latin typeface="Lucida Sans Unicode" pitchFamily="34" charset="0"/>
            </a:endParaRPr>
          </a:p>
          <a:p>
            <a:r>
              <a:rPr kumimoji="1" lang="en-US" altLang="zh-CN" sz="2400" b="1" dirty="0">
                <a:latin typeface="Lucida Sans Unicode" pitchFamily="34" charset="0"/>
              </a:rPr>
              <a:t>        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cmp</a:t>
            </a:r>
            <a:r>
              <a:rPr kumimoji="1" lang="en-US" altLang="zh-CN" sz="2400" b="1" dirty="0">
                <a:latin typeface="Lucida Sans Unicode" pitchFamily="34" charset="0"/>
              </a:rPr>
              <a:t>    al,  3ah</a:t>
            </a:r>
          </a:p>
          <a:p>
            <a:r>
              <a:rPr kumimoji="1" lang="en-US" altLang="zh-CN" sz="2400" b="1" dirty="0">
                <a:latin typeface="Lucida Sans Unicode" pitchFamily="34" charset="0"/>
              </a:rPr>
              <a:t>        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jl</a:t>
            </a:r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printit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r>
              <a:rPr kumimoji="1" lang="en-US" altLang="zh-CN" sz="2400" b="1" dirty="0">
                <a:latin typeface="Lucida Sans Unicode" pitchFamily="34" charset="0"/>
              </a:rPr>
              <a:t>                 </a:t>
            </a:r>
            <a:r>
              <a:rPr kumimoji="1" lang="en-US" altLang="zh-CN" sz="2400" b="1" dirty="0">
                <a:solidFill>
                  <a:srgbClr val="009900"/>
                </a:solidFill>
                <a:latin typeface="Lucida Sans Unicode" pitchFamily="34" charset="0"/>
              </a:rPr>
              <a:t>add     al,  7h      	</a:t>
            </a:r>
            <a:r>
              <a:rPr kumimoji="1" lang="zh-CN" altLang="en-US" sz="2400" b="1" dirty="0">
                <a:solidFill>
                  <a:srgbClr val="990099"/>
                </a:solidFill>
                <a:latin typeface="Lucida Sans Unicode" pitchFamily="34" charset="0"/>
              </a:rPr>
              <a:t>；</a:t>
            </a:r>
            <a:r>
              <a:rPr kumimoji="1" lang="en-US" altLang="zh-CN" sz="2400" b="1">
                <a:solidFill>
                  <a:srgbClr val="990099"/>
                </a:solidFill>
                <a:latin typeface="Lucida Sans Unicode" pitchFamily="34" charset="0"/>
              </a:rPr>
              <a:t>’</a:t>
            </a:r>
            <a:r>
              <a:rPr kumimoji="1" lang="en-US" altLang="zh-CN" sz="2400" b="1">
                <a:solidFill>
                  <a:srgbClr val="990099"/>
                </a:solidFill>
                <a:latin typeface="宋体" pitchFamily="2" charset="-122"/>
              </a:rPr>
              <a:t>A</a:t>
            </a:r>
            <a:r>
              <a:rPr kumimoji="1" lang="en-US" altLang="zh-CN" sz="2400" b="1" dirty="0">
                <a:solidFill>
                  <a:srgbClr val="990099"/>
                </a:solidFill>
                <a:latin typeface="Lucida Sans Unicode" pitchFamily="34" charset="0"/>
              </a:rPr>
              <a:t>’</a:t>
            </a:r>
            <a:r>
              <a:rPr kumimoji="1"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-</a:t>
            </a:r>
            <a:r>
              <a:rPr kumimoji="1" lang="en-US" altLang="zh-CN" sz="2400" b="1" dirty="0">
                <a:solidFill>
                  <a:srgbClr val="990099"/>
                </a:solidFill>
                <a:latin typeface="Lucida Sans Unicode" pitchFamily="34" charset="0"/>
              </a:rPr>
              <a:t>’</a:t>
            </a:r>
            <a:r>
              <a:rPr kumimoji="1"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kumimoji="1" lang="en-US" altLang="zh-CN" sz="2400" b="1" dirty="0">
                <a:solidFill>
                  <a:srgbClr val="990099"/>
                </a:solidFill>
                <a:latin typeface="Lucida Sans Unicode" pitchFamily="34" charset="0"/>
              </a:rPr>
              <a:t>’</a:t>
            </a:r>
            <a:r>
              <a:rPr kumimoji="1" lang="en-US" altLang="zh-CN" sz="2400" b="1" dirty="0">
                <a:solidFill>
                  <a:srgbClr val="990099"/>
                </a:solidFill>
                <a:latin typeface="宋体" pitchFamily="2" charset="-122"/>
              </a:rPr>
              <a:t> ASCII 41H-46H</a:t>
            </a:r>
            <a:endParaRPr kumimoji="1" lang="en-US" altLang="zh-CN" sz="2400" b="1" dirty="0">
              <a:solidFill>
                <a:srgbClr val="990099"/>
              </a:solidFill>
              <a:latin typeface="Lucida Sans Unicode" pitchFamily="34" charset="0"/>
            </a:endParaRPr>
          </a:p>
          <a:p>
            <a:r>
              <a:rPr kumimoji="1" lang="en-US" altLang="zh-CN" sz="2400" b="1" dirty="0" err="1">
                <a:latin typeface="Lucida Sans Unicode" pitchFamily="34" charset="0"/>
              </a:rPr>
              <a:t>printit</a:t>
            </a:r>
            <a:r>
              <a:rPr kumimoji="1" lang="en-US" altLang="zh-CN" sz="2400" b="1" dirty="0">
                <a:latin typeface="Lucida Sans Unicode" pitchFamily="34" charset="0"/>
              </a:rPr>
              <a:t>:      </a:t>
            </a:r>
            <a:r>
              <a:rPr kumimoji="1" lang="en-US" altLang="zh-CN" sz="2400" b="1" dirty="0">
                <a:solidFill>
                  <a:srgbClr val="CC66FF"/>
                </a:solidFill>
                <a:latin typeface="Lucida Sans Unicode" pitchFamily="34" charset="0"/>
              </a:rPr>
              <a:t>mov     dl,  al		</a:t>
            </a:r>
            <a:r>
              <a:rPr kumimoji="1" lang="zh-CN" altLang="en-US" sz="2400" b="1" dirty="0">
                <a:solidFill>
                  <a:srgbClr val="990099"/>
                </a:solidFill>
                <a:latin typeface="Lucida Sans Unicode" pitchFamily="34" charset="0"/>
              </a:rPr>
              <a:t>；输出一个字符</a:t>
            </a:r>
            <a:endParaRPr kumimoji="1" lang="zh-CN" altLang="en-US" sz="2400" b="1" dirty="0">
              <a:solidFill>
                <a:srgbClr val="CC66FF"/>
              </a:solidFill>
              <a:latin typeface="Lucida Sans Unicode" pitchFamily="34" charset="0"/>
            </a:endParaRPr>
          </a:p>
          <a:p>
            <a:r>
              <a:rPr kumimoji="1" lang="zh-CN" altLang="en-US" sz="2400" b="1" dirty="0">
                <a:solidFill>
                  <a:srgbClr val="CC66FF"/>
                </a:solidFill>
                <a:latin typeface="Lucida Sans Unicode" pitchFamily="34" charset="0"/>
              </a:rPr>
              <a:t>                 </a:t>
            </a:r>
            <a:r>
              <a:rPr kumimoji="1" lang="en-US" altLang="zh-CN" sz="2400" b="1" dirty="0">
                <a:solidFill>
                  <a:srgbClr val="CC66FF"/>
                </a:solidFill>
                <a:latin typeface="Lucida Sans Unicode" pitchFamily="34" charset="0"/>
              </a:rPr>
              <a:t>mov    ah,  2		  </a:t>
            </a:r>
          </a:p>
          <a:p>
            <a:r>
              <a:rPr kumimoji="1" lang="en-US" altLang="zh-CN" sz="2400" b="1" dirty="0">
                <a:solidFill>
                  <a:srgbClr val="CC66FF"/>
                </a:solidFill>
                <a:latin typeface="Lucida Sans Unicode" pitchFamily="34" charset="0"/>
              </a:rPr>
              <a:t>                 int       21h</a:t>
            </a:r>
          </a:p>
          <a:p>
            <a:r>
              <a:rPr kumimoji="1" lang="en-US" altLang="zh-CN" sz="2400" b="1" dirty="0">
                <a:latin typeface="Lucida Sans Unicode" pitchFamily="34" charset="0"/>
              </a:rPr>
              <a:t>                 </a:t>
            </a:r>
            <a:r>
              <a:rPr kumimoji="1" lang="en-US" altLang="zh-CN" sz="2400" b="1" dirty="0">
                <a:solidFill>
                  <a:srgbClr val="FF6600"/>
                </a:solidFill>
                <a:latin typeface="Lucida Sans Unicode" pitchFamily="34" charset="0"/>
              </a:rPr>
              <a:t>dec      </a:t>
            </a:r>
            <a:r>
              <a:rPr kumimoji="1" lang="en-US" altLang="zh-CN" sz="2400" b="1" dirty="0" err="1">
                <a:solidFill>
                  <a:srgbClr val="FF6600"/>
                </a:solidFill>
                <a:latin typeface="Lucida Sans Unicode" pitchFamily="34" charset="0"/>
              </a:rPr>
              <a:t>ch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r>
              <a:rPr kumimoji="1" lang="en-US" altLang="zh-CN" sz="2400" b="1" dirty="0">
                <a:latin typeface="Lucida Sans Unicode" pitchFamily="34" charset="0"/>
              </a:rPr>
              <a:t>        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jnz</a:t>
            </a:r>
            <a:r>
              <a:rPr kumimoji="1" lang="en-US" altLang="zh-CN" sz="2400" b="1" dirty="0">
                <a:latin typeface="Lucida Sans Unicode" pitchFamily="34" charset="0"/>
              </a:rPr>
              <a:t>       rotate                 </a:t>
            </a:r>
            <a:endParaRPr kumimoji="1" lang="en-US" altLang="zh-CN" sz="2400" b="1" dirty="0">
              <a:latin typeface="Lucida Sans Unicode" pitchFamily="34" charset="0"/>
              <a:ea typeface="楷体_GB2312" pitchFamily="49" charset="-122"/>
            </a:endParaRP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 flipH="1">
            <a:off x="1752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 flipV="1">
            <a:off x="1752600" y="12192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1752600" y="121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EB524DE-694C-4670-ADD0-335E2B11259C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52513"/>
            <a:ext cx="4318000" cy="39195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/>
              <a:t>例 </a:t>
            </a:r>
            <a:r>
              <a:rPr lang="en-US" altLang="zh-CN"/>
              <a:t>5.2 </a:t>
            </a:r>
            <a:r>
              <a:rPr lang="zh-CN" altLang="en-US"/>
              <a:t>在</a:t>
            </a:r>
            <a:r>
              <a:rPr lang="en-US" altLang="zh-CN"/>
              <a:t>ADDR</a:t>
            </a:r>
            <a:r>
              <a:rPr lang="zh-CN" altLang="en-US"/>
              <a:t>单元中存放着数</a:t>
            </a:r>
            <a:r>
              <a:rPr lang="en-US" altLang="zh-CN"/>
              <a:t>Y</a:t>
            </a:r>
            <a:r>
              <a:rPr lang="zh-CN" altLang="en-US"/>
              <a:t>的地址，试编制一程序把</a:t>
            </a:r>
            <a:r>
              <a:rPr lang="en-US" altLang="zh-CN"/>
              <a:t>Y</a:t>
            </a:r>
            <a:r>
              <a:rPr lang="zh-CN" altLang="en-US"/>
              <a:t>中的</a:t>
            </a:r>
            <a:r>
              <a:rPr lang="en-US" altLang="zh-CN"/>
              <a:t>1</a:t>
            </a:r>
            <a:r>
              <a:rPr lang="zh-CN" altLang="en-US"/>
              <a:t>的个数存入</a:t>
            </a:r>
            <a:r>
              <a:rPr lang="en-US" altLang="zh-CN"/>
              <a:t>COUNT</a:t>
            </a:r>
            <a:r>
              <a:rPr lang="zh-CN" altLang="en-US"/>
              <a:t>单元中</a:t>
            </a:r>
          </a:p>
        </p:txBody>
      </p:sp>
      <p:pic>
        <p:nvPicPr>
          <p:cNvPr id="11268" name="Picture 4" descr="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765175"/>
            <a:ext cx="4283075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E3F231D-13D3-4BBC-8718-13D2851CBCFC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192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数据段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addr  	dw      </a:t>
            </a:r>
            <a:r>
              <a:rPr lang="en-US" altLang="zh-CN" sz="2400">
                <a:solidFill>
                  <a:srgbClr val="FF0000"/>
                </a:solidFill>
              </a:rPr>
              <a:t>number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number 	dw      1010101010101010B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count   	dw      ?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代码段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/>
              <a:t>			</a:t>
            </a:r>
            <a:r>
              <a:rPr lang="en-US" altLang="zh-CN" sz="2400"/>
              <a:t>mov	cx , 0		</a:t>
            </a:r>
            <a:r>
              <a:rPr lang="zh-CN" altLang="en-US" sz="2400">
                <a:solidFill>
                  <a:srgbClr val="990099"/>
                </a:solidFill>
              </a:rPr>
              <a:t>；统计计数器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/>
              <a:t>			</a:t>
            </a:r>
            <a:r>
              <a:rPr lang="en-US" altLang="zh-CN" sz="2400"/>
              <a:t>mov	bx , addr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			mov	ax , [bx]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repeat: 	</a:t>
            </a:r>
            <a:r>
              <a:rPr lang="en-US" altLang="zh-CN" sz="2400">
                <a:solidFill>
                  <a:srgbClr val="339933"/>
                </a:solidFill>
              </a:rPr>
              <a:t>test	ax , 0ffffh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			jz      	exit		</a:t>
            </a:r>
            <a:r>
              <a:rPr lang="zh-CN" altLang="en-US" sz="2400">
                <a:solidFill>
                  <a:srgbClr val="990099"/>
                </a:solidFill>
              </a:rPr>
              <a:t>；如果全零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/>
              <a:t>			</a:t>
            </a:r>
            <a:r>
              <a:rPr lang="en-US" altLang="zh-CN" sz="2400"/>
              <a:t>jns    shift		</a:t>
            </a:r>
            <a:r>
              <a:rPr lang="zh-CN" altLang="en-US" sz="2400">
                <a:solidFill>
                  <a:srgbClr val="990099"/>
                </a:solidFill>
              </a:rPr>
              <a:t>；如果最高位为</a:t>
            </a:r>
            <a:r>
              <a:rPr lang="en-US" altLang="zh-CN" sz="2400">
                <a:solidFill>
                  <a:srgbClr val="990099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			inc    cx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shift:  	shl    ax ,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			jmp   repeat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exit:   	mov   count , cx </a:t>
            </a: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 flipH="1">
            <a:off x="611188" y="5949950"/>
            <a:ext cx="2889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 flipV="1">
            <a:off x="611188" y="4005263"/>
            <a:ext cx="0" cy="19446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>
            <a:off x="611188" y="4005263"/>
            <a:ext cx="2889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6093</TotalTime>
  <Words>678</Words>
  <Application>Microsoft Office PowerPoint</Application>
  <PresentationFormat>全屏显示(4:3)</PresentationFormat>
  <Paragraphs>147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黑体</vt:lpstr>
      <vt:lpstr>宋体</vt:lpstr>
      <vt:lpstr>Lucida Sans Unicode</vt:lpstr>
      <vt:lpstr>Times New Roman</vt:lpstr>
      <vt:lpstr>Verdana</vt:lpstr>
      <vt:lpstr>Balloons</vt:lpstr>
      <vt:lpstr>汇编语言程序设计</vt:lpstr>
      <vt:lpstr>第五章  循环与分支程序设计</vt:lpstr>
      <vt:lpstr>PowerPoint 演示文稿</vt:lpstr>
      <vt:lpstr>PowerPoint 演示文稿</vt:lpstr>
      <vt:lpstr>PowerPoint 演示文稿</vt:lpstr>
      <vt:lpstr>例5.1 流程图</vt:lpstr>
      <vt:lpstr>PowerPoint 演示文稿</vt:lpstr>
      <vt:lpstr>例 5.2 在ADDR单元中存放着数Y的地址，试编制一程序把Y中的1的个数存入COUNT单元中</vt:lpstr>
      <vt:lpstr>PowerPoint 演示文稿</vt:lpstr>
      <vt:lpstr>例 5.3 在附加段中，有一个首地址为LIST的未经排序的字数组。在数组的第一个字中，存放着该数组的长度，数组的首地址已经存放在DI寄存器中，AX寄存器中存放着一个数。要求在数组中查找该数，如果找到将其从数组中删除。</vt:lpstr>
      <vt:lpstr>PowerPoint 演示文稿</vt:lpstr>
      <vt:lpstr>PowerPoint 演示文稿</vt:lpstr>
    </vt:vector>
  </TitlesOfParts>
  <Company>计算机系应用组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IBM PC机的指令系统和寻址方式</dc:title>
  <dc:creator>毛希平</dc:creator>
  <cp:lastModifiedBy>颖 鞠</cp:lastModifiedBy>
  <cp:revision>221</cp:revision>
  <cp:lastPrinted>2001-03-21T04:19:29Z</cp:lastPrinted>
  <dcterms:created xsi:type="dcterms:W3CDTF">2000-09-18T08:05:18Z</dcterms:created>
  <dcterms:modified xsi:type="dcterms:W3CDTF">2024-10-27T15:36:47Z</dcterms:modified>
</cp:coreProperties>
</file>