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handoutMasterIdLst>
    <p:handoutMasterId r:id="rId18"/>
  </p:handoutMasterIdLst>
  <p:sldIdLst>
    <p:sldId id="430" r:id="rId2"/>
    <p:sldId id="433" r:id="rId3"/>
    <p:sldId id="434" r:id="rId4"/>
    <p:sldId id="435" r:id="rId5"/>
    <p:sldId id="427" r:id="rId6"/>
    <p:sldId id="409" r:id="rId7"/>
    <p:sldId id="426" r:id="rId8"/>
    <p:sldId id="428" r:id="rId9"/>
    <p:sldId id="429" r:id="rId10"/>
    <p:sldId id="431" r:id="rId11"/>
    <p:sldId id="432" r:id="rId12"/>
    <p:sldId id="411" r:id="rId13"/>
    <p:sldId id="415" r:id="rId14"/>
    <p:sldId id="414" r:id="rId15"/>
    <p:sldId id="402" r:id="rId16"/>
  </p:sldIdLst>
  <p:sldSz cx="9144000" cy="6858000" type="screen4x3"/>
  <p:notesSz cx="6659563" cy="98694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99"/>
    <a:srgbClr val="FFCCFF"/>
    <a:srgbClr val="339933"/>
    <a:srgbClr val="996633"/>
    <a:srgbClr val="336600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11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880"/>
        <p:guide pos="2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572" y="-96"/>
      </p:cViewPr>
      <p:guideLst>
        <p:guide orient="horz" pos="310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57649DC-771C-4026-8584-C23CE64B08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099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7888"/>
            <a:ext cx="4884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383F692F-098E-4D4C-B35D-9AEE461085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2241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1" y="231"/>
              <a:ext cx="1857" cy="3628"/>
              <a:chOff x="3009" y="775"/>
              <a:chExt cx="1857" cy="3628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4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798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6" y="2163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7" y="973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1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1" y="1324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08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0" y="123"/>
              <a:ext cx="356" cy="608"/>
              <a:chOff x="1730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31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90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4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7" y="3306"/>
              <a:ext cx="500" cy="500"/>
              <a:chOff x="1727" y="869"/>
              <a:chExt cx="129" cy="156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70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8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1001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66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0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086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6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B544D-D102-4761-9883-534F95AFCB3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651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E8F20B-80DF-470A-A64B-155F725D967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43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40D452-6AC2-4D02-9D36-AA5038B13F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216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B541C4-BAC4-454F-B2BB-483F62561D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994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596B4-4F2C-4554-AEEC-DB086AF618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116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7B889-B360-42D1-AF22-D99101947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2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39B254-7770-42E0-B04C-12C08B6015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26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92047E-B7A8-4F50-94C3-AA661355EA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508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48591-BB4B-41A4-B381-D42C8DC183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731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8578F-F7ED-4E6B-BA3B-D13B185F4A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28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A6B37-7A58-4496-9908-BA9ABE7F4D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8248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3" y="1722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98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983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84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84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B7346A8-DE41-4915-A7B2-53A0DB9EEA3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FC60C98-9915-4901-89AE-ACFCDA9C736D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汇编语言程序设计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D3B8D10-D239-4120-BD51-5583AD8DFE7F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8913"/>
            <a:ext cx="8435975" cy="6480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		</a:t>
            </a:r>
            <a:r>
              <a:rPr lang="en-US" altLang="zh-CN" sz="2400" dirty="0" err="1"/>
              <a:t>cmp</a:t>
            </a:r>
            <a:r>
              <a:rPr lang="en-US" altLang="zh-CN" sz="2400" dirty="0"/>
              <a:t>	ax , </a:t>
            </a:r>
            <a:r>
              <a:rPr lang="en-US" altLang="zh-CN" sz="2400" dirty="0" err="1"/>
              <a:t>es</a:t>
            </a:r>
            <a:r>
              <a:rPr lang="en-US" altLang="zh-CN" sz="2400" dirty="0"/>
              <a:t>:[di+2]	</a:t>
            </a:r>
            <a:r>
              <a:rPr lang="zh-CN" altLang="en-US" sz="2400" dirty="0">
                <a:solidFill>
                  <a:srgbClr val="990099"/>
                </a:solidFill>
              </a:rPr>
              <a:t>；跟第一个数比较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        	</a:t>
            </a:r>
            <a:r>
              <a:rPr lang="en-US" altLang="zh-CN" sz="2400" dirty="0"/>
              <a:t>ja	</a:t>
            </a:r>
            <a:r>
              <a:rPr lang="en-US" altLang="zh-CN" sz="2400" dirty="0" err="1"/>
              <a:t>chk_last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lea	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es</a:t>
            </a:r>
            <a:r>
              <a:rPr lang="en-US" altLang="zh-CN" sz="2400" dirty="0"/>
              <a:t>:[di+2]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je	exit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stc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jmp</a:t>
            </a:r>
            <a:r>
              <a:rPr lang="en-US" altLang="zh-CN" sz="2400" dirty="0"/>
              <a:t>	exit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/>
              <a:t>chk_last</a:t>
            </a:r>
            <a:r>
              <a:rPr lang="en-US" altLang="zh-CN" sz="24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	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 , </a:t>
            </a:r>
            <a:r>
              <a:rPr lang="en-US" altLang="zh-CN" sz="2400" dirty="0" err="1"/>
              <a:t>es</a:t>
            </a:r>
            <a:r>
              <a:rPr lang="en-US" altLang="zh-CN" sz="2400" dirty="0"/>
              <a:t>:[di]		</a:t>
            </a:r>
            <a:r>
              <a:rPr lang="zh-CN" altLang="en-US" sz="2400" dirty="0">
                <a:solidFill>
                  <a:srgbClr val="990099"/>
                </a:solidFill>
              </a:rPr>
              <a:t>；跟最后一个数比较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        	</a:t>
            </a:r>
            <a:r>
              <a:rPr lang="en-US" altLang="zh-CN" sz="2400" dirty="0" err="1"/>
              <a:t>shl</a:t>
            </a:r>
            <a:r>
              <a:rPr lang="en-US" altLang="zh-CN" sz="2400" dirty="0"/>
              <a:t>	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 , 1			</a:t>
            </a:r>
            <a:r>
              <a:rPr lang="zh-CN" altLang="en-US" sz="2400" dirty="0">
                <a:solidFill>
                  <a:srgbClr val="990099"/>
                </a:solidFill>
              </a:rPr>
              <a:t>；乘</a:t>
            </a:r>
            <a:r>
              <a:rPr lang="en-US" altLang="zh-CN" sz="2400" dirty="0">
                <a:solidFill>
                  <a:srgbClr val="990099"/>
                </a:solidFill>
              </a:rPr>
              <a:t>2</a:t>
            </a:r>
            <a:r>
              <a:rPr lang="zh-CN" altLang="en-US" sz="2400" dirty="0">
                <a:solidFill>
                  <a:srgbClr val="990099"/>
                </a:solidFill>
              </a:rPr>
              <a:t>，因为是字数组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        	</a:t>
            </a:r>
            <a:r>
              <a:rPr lang="en-US" altLang="zh-CN" sz="2400" dirty="0"/>
              <a:t>add	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 , di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cmp</a:t>
            </a:r>
            <a:r>
              <a:rPr lang="en-US" altLang="zh-CN" sz="2400" dirty="0"/>
              <a:t>	ax , </a:t>
            </a:r>
            <a:r>
              <a:rPr lang="en-US" altLang="zh-CN" sz="2400" dirty="0" err="1"/>
              <a:t>es</a:t>
            </a:r>
            <a:r>
              <a:rPr lang="en-US" altLang="zh-CN" sz="2400" dirty="0"/>
              <a:t>:[</a:t>
            </a:r>
            <a:r>
              <a:rPr lang="en-US" altLang="zh-CN" sz="2400" dirty="0" err="1"/>
              <a:t>si</a:t>
            </a:r>
            <a:r>
              <a:rPr lang="en-US" altLang="zh-CN" sz="2400" dirty="0"/>
              <a:t>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jb</a:t>
            </a:r>
            <a:r>
              <a:rPr lang="en-US" altLang="zh-CN" sz="2400" dirty="0"/>
              <a:t>	search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je	exit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stc</a:t>
            </a:r>
            <a:endParaRPr lang="en-US" altLang="zh-CN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jmp</a:t>
            </a:r>
            <a:r>
              <a:rPr lang="en-US" altLang="zh-CN" sz="2400" dirty="0"/>
              <a:t>	exit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SEARCH</a:t>
            </a:r>
            <a:r>
              <a:rPr lang="zh-CN" altLang="en-US" sz="2400" dirty="0"/>
              <a:t>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		</a:t>
            </a:r>
            <a:r>
              <a:rPr lang="en-US" altLang="zh-CN" sz="2400" dirty="0">
                <a:latin typeface="Arial" charset="0"/>
              </a:rPr>
              <a:t>……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F3F5DE7-3E6D-48E9-92D9-62A086EEAF3D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88913"/>
            <a:ext cx="7138987" cy="66690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	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	</a:t>
            </a:r>
            <a:r>
              <a:rPr lang="en-US" altLang="zh-CN" sz="1800" dirty="0" err="1"/>
              <a:t>low_idx</a:t>
            </a:r>
            <a:r>
              <a:rPr lang="en-US" altLang="zh-CN" sz="1800" dirty="0"/>
              <a:t> 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   	</a:t>
            </a:r>
            <a:r>
              <a:rPr lang="en-US" altLang="zh-CN" sz="1800" dirty="0" err="1"/>
              <a:t>bx</a:t>
            </a:r>
            <a:r>
              <a:rPr lang="en-US" altLang="zh-CN" sz="1800" dirty="0"/>
              <a:t> , </a:t>
            </a:r>
            <a:r>
              <a:rPr lang="en-US" altLang="zh-CN" sz="1800" dirty="0" err="1"/>
              <a:t>es</a:t>
            </a:r>
            <a:r>
              <a:rPr lang="en-US" altLang="zh-CN" sz="1800" dirty="0"/>
              <a:t>:[di]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   	</a:t>
            </a:r>
            <a:r>
              <a:rPr lang="en-US" altLang="zh-CN" sz="1800" dirty="0" err="1"/>
              <a:t>high_idx</a:t>
            </a:r>
            <a:r>
              <a:rPr lang="en-US" altLang="zh-CN" sz="1800" dirty="0"/>
              <a:t> , </a:t>
            </a:r>
            <a:r>
              <a:rPr lang="en-US" altLang="zh-CN" sz="1800" dirty="0" err="1"/>
              <a:t>bx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   	</a:t>
            </a:r>
            <a:r>
              <a:rPr lang="en-US" altLang="zh-CN" sz="1800" dirty="0" err="1"/>
              <a:t>bx</a:t>
            </a:r>
            <a:r>
              <a:rPr lang="en-US" altLang="zh-CN" sz="1800" dirty="0"/>
              <a:t> , di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mid:    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   	cx , </a:t>
            </a:r>
            <a:r>
              <a:rPr lang="en-US" altLang="zh-CN" sz="1800" dirty="0" err="1"/>
              <a:t>low_idx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   	dx , </a:t>
            </a:r>
            <a:r>
              <a:rPr lang="en-US" altLang="zh-CN" sz="1800" dirty="0" err="1"/>
              <a:t>high_idx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cmp</a:t>
            </a:r>
            <a:r>
              <a:rPr lang="en-US" altLang="zh-CN" sz="1800" dirty="0"/>
              <a:t>     	cx , dx		</a:t>
            </a:r>
            <a:r>
              <a:rPr lang="zh-CN" altLang="en-US" sz="1800" dirty="0">
                <a:solidFill>
                  <a:srgbClr val="990099"/>
                </a:solidFill>
              </a:rPr>
              <a:t>；如果下界大于上界，肯定没有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dirty="0"/>
              <a:t>        	</a:t>
            </a:r>
            <a:r>
              <a:rPr lang="en-US" altLang="zh-CN" sz="1800" dirty="0" err="1"/>
              <a:t>ja</a:t>
            </a:r>
            <a:r>
              <a:rPr lang="en-US" altLang="zh-CN" sz="1800" dirty="0"/>
              <a:t>      	</a:t>
            </a:r>
            <a:r>
              <a:rPr lang="en-US" altLang="zh-CN" sz="1800" dirty="0" err="1"/>
              <a:t>no_match</a:t>
            </a:r>
            <a:endParaRPr lang="en-US" altLang="zh-CN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add     	cx , dx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shr</a:t>
            </a:r>
            <a:r>
              <a:rPr lang="en-US" altLang="zh-CN" sz="1800" dirty="0"/>
              <a:t>     	cx , 1		</a:t>
            </a:r>
            <a:r>
              <a:rPr lang="zh-CN" altLang="en-US" sz="1800" dirty="0">
                <a:solidFill>
                  <a:srgbClr val="990099"/>
                </a:solidFill>
              </a:rPr>
              <a:t>；除</a:t>
            </a:r>
            <a:r>
              <a:rPr lang="en-US" altLang="zh-CN" sz="1800" dirty="0">
                <a:solidFill>
                  <a:srgbClr val="990099"/>
                </a:solidFill>
              </a:rPr>
              <a:t>2</a:t>
            </a:r>
            <a:r>
              <a:rPr lang="zh-CN" altLang="en-US" sz="1800" dirty="0">
                <a:solidFill>
                  <a:srgbClr val="990099"/>
                </a:solidFill>
              </a:rPr>
              <a:t>，折半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dirty="0"/>
              <a:t>        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   	</a:t>
            </a:r>
            <a:r>
              <a:rPr lang="en-US" altLang="zh-CN" sz="1800" dirty="0" err="1"/>
              <a:t>si</a:t>
            </a:r>
            <a:r>
              <a:rPr lang="en-US" altLang="zh-CN" sz="1800" dirty="0"/>
              <a:t> , cx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shl</a:t>
            </a:r>
            <a:r>
              <a:rPr lang="en-US" altLang="zh-CN" sz="1800" dirty="0"/>
              <a:t>     	</a:t>
            </a:r>
            <a:r>
              <a:rPr lang="en-US" altLang="zh-CN" sz="1800" dirty="0" err="1"/>
              <a:t>si</a:t>
            </a:r>
            <a:r>
              <a:rPr lang="en-US" altLang="zh-CN" sz="1800" dirty="0"/>
              <a:t> , 1		</a:t>
            </a:r>
            <a:r>
              <a:rPr lang="zh-CN" altLang="en-US" sz="1800" dirty="0">
                <a:solidFill>
                  <a:srgbClr val="990099"/>
                </a:solidFill>
              </a:rPr>
              <a:t>；</a:t>
            </a:r>
            <a:r>
              <a:rPr lang="en-US" altLang="zh-CN" sz="1800" dirty="0">
                <a:solidFill>
                  <a:srgbClr val="990099"/>
                </a:solidFill>
              </a:rPr>
              <a:t>×2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compare: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cmp</a:t>
            </a:r>
            <a:r>
              <a:rPr lang="en-US" altLang="zh-CN" sz="1800" dirty="0"/>
              <a:t>     	ax , </a:t>
            </a:r>
            <a:r>
              <a:rPr lang="en-US" altLang="zh-CN" sz="1800" dirty="0" err="1"/>
              <a:t>es</a:t>
            </a:r>
            <a:r>
              <a:rPr lang="en-US" altLang="zh-CN" sz="1800" dirty="0"/>
              <a:t>:[</a:t>
            </a:r>
            <a:r>
              <a:rPr lang="en-US" altLang="zh-CN" sz="1800" dirty="0" err="1"/>
              <a:t>bx+si</a:t>
            </a:r>
            <a:r>
              <a:rPr lang="en-US" altLang="zh-CN" sz="1800" dirty="0"/>
              <a:t>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je      	exit 		</a:t>
            </a:r>
            <a:r>
              <a:rPr lang="zh-CN" altLang="en-US" sz="1800" dirty="0">
                <a:solidFill>
                  <a:srgbClr val="990099"/>
                </a:solidFill>
              </a:rPr>
              <a:t>；如果找到了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dirty="0"/>
              <a:t>        	</a:t>
            </a:r>
            <a:r>
              <a:rPr lang="en-US" altLang="zh-CN" sz="1800" dirty="0" err="1"/>
              <a:t>ja</a:t>
            </a:r>
            <a:r>
              <a:rPr lang="en-US" altLang="zh-CN" sz="1800" dirty="0"/>
              <a:t>      	higher		</a:t>
            </a:r>
            <a:r>
              <a:rPr lang="zh-CN" altLang="en-US" sz="1800" dirty="0">
                <a:solidFill>
                  <a:srgbClr val="990099"/>
                </a:solidFill>
              </a:rPr>
              <a:t>；如果大于，去上半段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dirty="0"/>
              <a:t>		</a:t>
            </a:r>
            <a:r>
              <a:rPr lang="en-US" altLang="zh-CN" sz="1800" dirty="0" err="1"/>
              <a:t>dec</a:t>
            </a:r>
            <a:r>
              <a:rPr lang="en-US" altLang="zh-CN" sz="1800" dirty="0"/>
              <a:t>     	cx		</a:t>
            </a:r>
            <a:r>
              <a:rPr lang="zh-CN" altLang="en-US" sz="1800" dirty="0">
                <a:solidFill>
                  <a:srgbClr val="990099"/>
                </a:solidFill>
              </a:rPr>
              <a:t>；否则，去下半段</a:t>
            </a:r>
            <a:endParaRPr lang="zh-CN" altLang="en-US" sz="1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1800" dirty="0"/>
              <a:t>        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   	</a:t>
            </a:r>
            <a:r>
              <a:rPr lang="en-US" altLang="zh-CN" sz="1800" dirty="0" err="1"/>
              <a:t>high_idx</a:t>
            </a:r>
            <a:r>
              <a:rPr lang="en-US" altLang="zh-CN" sz="1800" dirty="0"/>
              <a:t> , cx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jmp</a:t>
            </a:r>
            <a:r>
              <a:rPr lang="en-US" altLang="zh-CN" sz="1800" dirty="0"/>
              <a:t>     	mid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higher: 	</a:t>
            </a:r>
            <a:r>
              <a:rPr lang="en-US" altLang="zh-CN" sz="1800" dirty="0" err="1"/>
              <a:t>inc</a:t>
            </a:r>
            <a:r>
              <a:rPr lang="en-US" altLang="zh-CN" sz="1800" dirty="0"/>
              <a:t>     	cx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mov</a:t>
            </a:r>
            <a:r>
              <a:rPr lang="en-US" altLang="zh-CN" sz="1800" dirty="0"/>
              <a:t>     	</a:t>
            </a:r>
            <a:r>
              <a:rPr lang="en-US" altLang="zh-CN" sz="1800" dirty="0" err="1"/>
              <a:t>low_idx</a:t>
            </a:r>
            <a:r>
              <a:rPr lang="en-US" altLang="zh-CN" sz="1800" dirty="0"/>
              <a:t> , cx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jmp</a:t>
            </a:r>
            <a:r>
              <a:rPr lang="en-US" altLang="zh-CN" sz="1800" dirty="0"/>
              <a:t>     	mid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 err="1"/>
              <a:t>no_match</a:t>
            </a:r>
            <a:r>
              <a:rPr lang="en-US" altLang="zh-CN" sz="18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 dirty="0"/>
              <a:t>        	</a:t>
            </a:r>
            <a:r>
              <a:rPr lang="en-US" altLang="zh-CN" sz="1800" dirty="0" err="1"/>
              <a:t>stc</a:t>
            </a:r>
            <a:endParaRPr lang="en-US" altLang="zh-CN" sz="1800" dirty="0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 flipH="1">
            <a:off x="1331913" y="5229225"/>
            <a:ext cx="2159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1" name="Line 5"/>
          <p:cNvSpPr>
            <a:spLocks noChangeShapeType="1"/>
          </p:cNvSpPr>
          <p:nvPr/>
        </p:nvSpPr>
        <p:spPr bwMode="auto">
          <a:xfrm flipV="1">
            <a:off x="1331913" y="1484313"/>
            <a:ext cx="0" cy="37449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1331913" y="1484313"/>
            <a:ext cx="2159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3" name="Line 7"/>
          <p:cNvSpPr>
            <a:spLocks noChangeShapeType="1"/>
          </p:cNvSpPr>
          <p:nvPr/>
        </p:nvSpPr>
        <p:spPr bwMode="auto">
          <a:xfrm flipH="1">
            <a:off x="1116013" y="6092825"/>
            <a:ext cx="43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V="1">
            <a:off x="1116013" y="1412875"/>
            <a:ext cx="0" cy="46799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1116013" y="1412875"/>
            <a:ext cx="431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5F2D4D1-1F7D-4951-9314-F3E3DB7118F9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latin typeface="Times New Roman" pitchFamily="18" charset="0"/>
              </a:rPr>
              <a:t>例</a:t>
            </a:r>
            <a:r>
              <a:rPr kumimoji="1" lang="en-US" altLang="zh-CN" sz="2400" b="1">
                <a:latin typeface="Times New Roman" pitchFamily="18" charset="0"/>
              </a:rPr>
              <a:t>5.10</a:t>
            </a:r>
            <a:r>
              <a:rPr kumimoji="1" lang="en-US" altLang="zh-CN" sz="2400">
                <a:latin typeface="Times New Roman" pitchFamily="18" charset="0"/>
              </a:rPr>
              <a:t>  </a:t>
            </a:r>
            <a:r>
              <a:rPr kumimoji="1" lang="zh-CN" altLang="en-US" sz="2400" b="1">
                <a:latin typeface="Times New Roman" pitchFamily="18" charset="0"/>
              </a:rPr>
              <a:t>根据</a:t>
            </a:r>
            <a:r>
              <a:rPr kumimoji="1" lang="en-US" altLang="zh-CN" sz="2400" b="1">
                <a:latin typeface="Times New Roman" pitchFamily="18" charset="0"/>
              </a:rPr>
              <a:t>AL</a:t>
            </a:r>
            <a:r>
              <a:rPr kumimoji="1" lang="zh-CN" altLang="en-US" sz="2400" b="1">
                <a:latin typeface="Times New Roman" pitchFamily="18" charset="0"/>
              </a:rPr>
              <a:t>寄存器中哪一位为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（从低位到高位）把程序</a:t>
            </a: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             转移到</a:t>
            </a:r>
            <a:r>
              <a:rPr kumimoji="1" lang="en-US" altLang="zh-CN" sz="2400" b="1">
                <a:latin typeface="Times New Roman" pitchFamily="18" charset="0"/>
              </a:rPr>
              <a:t>8</a:t>
            </a:r>
            <a:r>
              <a:rPr kumimoji="1" lang="zh-CN" altLang="en-US" sz="2400" b="1">
                <a:latin typeface="Times New Roman" pitchFamily="18" charset="0"/>
              </a:rPr>
              <a:t>个不同的程序分支去 。（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寄存器间接寻址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  <a:endParaRPr kumimoji="1" lang="zh-CN" altLang="en-US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28600" y="1447800"/>
            <a:ext cx="4114800" cy="495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200" b="1">
                <a:solidFill>
                  <a:srgbClr val="990099"/>
                </a:solidFill>
                <a:latin typeface="Lucida Sans Unicode" pitchFamily="34" charset="0"/>
                <a:ea typeface="楷体_GB2312" pitchFamily="49" charset="-122"/>
              </a:rPr>
              <a:t>跳跃表法：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  <a:ea typeface="楷体_GB2312" pitchFamily="49" charset="-122"/>
              </a:rPr>
              <a:t>branch_table dw  routine1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  <a:ea typeface="楷体_GB2312" pitchFamily="49" charset="-122"/>
              </a:rPr>
              <a:t>                     dw  routine2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  <a:ea typeface="楷体_GB2312" pitchFamily="49" charset="-122"/>
              </a:rPr>
              <a:t>                     dw  routine3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  <a:ea typeface="楷体_GB2312" pitchFamily="49" charset="-122"/>
              </a:rPr>
              <a:t>                     dw  routine4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  <a:ea typeface="楷体_GB2312" pitchFamily="49" charset="-122"/>
              </a:rPr>
              <a:t>                     dw  routine5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  <a:ea typeface="楷体_GB2312" pitchFamily="49" charset="-122"/>
              </a:rPr>
              <a:t>                     dw  routine6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  <a:ea typeface="楷体_GB2312" pitchFamily="49" charset="-122"/>
              </a:rPr>
              <a:t>                     dw  routine7 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200" b="1">
                <a:solidFill>
                  <a:srgbClr val="FF3300"/>
                </a:solidFill>
                <a:latin typeface="Lucida Sans Unicode" pitchFamily="34" charset="0"/>
                <a:ea typeface="楷体_GB2312" pitchFamily="49" charset="-122"/>
              </a:rPr>
              <a:t>                     dw  routine8</a:t>
            </a:r>
          </a:p>
          <a:p>
            <a:pPr algn="just">
              <a:spcBef>
                <a:spcPct val="50000"/>
              </a:spcBef>
            </a:pPr>
            <a:endParaRPr kumimoji="1" lang="en-US" altLang="zh-CN" sz="2200" b="1">
              <a:solidFill>
                <a:srgbClr val="FF3300"/>
              </a:solidFill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4191000" y="1289050"/>
            <a:ext cx="4953000" cy="563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lvl="1"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cmp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al, 0</a:t>
            </a:r>
          </a:p>
          <a:p>
            <a:pPr lvl="1"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je</a:t>
            </a:r>
            <a:r>
              <a:rPr kumimoji="1" lang="en-US" altLang="zh-CN" sz="2200" b="1" dirty="0">
                <a:solidFill>
                  <a:srgbClr val="CC66FF"/>
                </a:solidFill>
                <a:latin typeface="Lucida Sans Unicode" pitchFamily="34" charset="0"/>
                <a:ea typeface="楷体_GB2312" pitchFamily="49" charset="-122"/>
              </a:rPr>
              <a:t>  continue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lvl="1"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lea  bx,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branch_table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L</a:t>
            </a:r>
            <a:r>
              <a:rPr kumimoji="1" lang="en-US" altLang="zh-CN" sz="2200" b="1" dirty="0">
                <a:solidFill>
                  <a:srgbClr val="996633"/>
                </a:solidFill>
                <a:latin typeface="Lucida Sans Unicode" pitchFamily="34" charset="0"/>
                <a:ea typeface="楷体_GB2312" pitchFamily="49" charset="-122"/>
              </a:rPr>
              <a:t> 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:   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shr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al, 1     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逻辑右移</a:t>
            </a:r>
            <a:endParaRPr kumimoji="1" lang="zh-CN" altLang="en-US" sz="2200" b="1" dirty="0">
              <a:latin typeface="Lucida Sans Unicode" pitchFamily="34" charset="0"/>
              <a:ea typeface="楷体_GB2312" pitchFamily="49" charset="-122"/>
            </a:endParaRPr>
          </a:p>
          <a:p>
            <a:pPr lvl="1"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Lucida Sans Unicode" pitchFamily="34" charset="0"/>
                <a:ea typeface="楷体_GB2312" pitchFamily="49" charset="-122"/>
              </a:rPr>
              <a:t>  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jnb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add1   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en-US" altLang="zh-CN" sz="2000" b="1" dirty="0" err="1">
                <a:latin typeface="Lucida Sans Unicode" pitchFamily="34" charset="0"/>
                <a:ea typeface="楷体_GB2312" pitchFamily="49" charset="-122"/>
              </a:rPr>
              <a:t>jnb</a:t>
            </a:r>
            <a:r>
              <a:rPr kumimoji="1" lang="en-US" altLang="zh-CN" sz="2000" b="1" dirty="0">
                <a:latin typeface="Lucida Sans Unicode" pitchFamily="34" charset="0"/>
                <a:ea typeface="楷体_GB2312" pitchFamily="49" charset="-122"/>
              </a:rPr>
              <a:t>=</a:t>
            </a:r>
            <a:r>
              <a:rPr kumimoji="1" lang="en-US" altLang="zh-CN" sz="2000" b="1" dirty="0" err="1">
                <a:latin typeface="Lucida Sans Unicode" pitchFamily="34" charset="0"/>
                <a:ea typeface="楷体_GB2312" pitchFamily="49" charset="-122"/>
              </a:rPr>
              <a:t>jnc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lvl="1"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jmp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word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ptr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</a:t>
            </a:r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[bx]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lvl="1" algn="just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Lucida Sans Unicode" pitchFamily="34" charset="0"/>
                <a:ea typeface="楷体_GB2312" pitchFamily="49" charset="-122"/>
              </a:rPr>
              <a:t>　　　　　　　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zh-CN" sz="2000" b="1" dirty="0">
                <a:latin typeface="楷体_GB2312" pitchFamily="49" charset="-122"/>
                <a:ea typeface="楷体_GB2312" pitchFamily="49" charset="-122"/>
              </a:rPr>
              <a:t>段内间接转移</a:t>
            </a:r>
            <a:endParaRPr kumimoji="1" lang="zh-CN" altLang="en-US" sz="2200" b="1" dirty="0">
              <a:latin typeface="Lucida Sans Unicode" pitchFamily="34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add1: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     add  </a:t>
            </a:r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bx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, type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branch_table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   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jmp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</a:t>
            </a:r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L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solidFill>
                  <a:srgbClr val="CC66FF"/>
                </a:solidFill>
                <a:latin typeface="Lucida Sans Unicode" pitchFamily="34" charset="0"/>
                <a:ea typeface="楷体_GB2312" pitchFamily="49" charset="-122"/>
              </a:rPr>
              <a:t>continue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:   ……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routine1:   ……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routine2:   …… </a:t>
            </a: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……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D1A8169-BBFF-4A80-8C05-0EFBE796AF56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227013" y="533400"/>
            <a:ext cx="2955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寄存器相对寻址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</a:p>
        </p:txBody>
      </p:sp>
      <p:sp>
        <p:nvSpPr>
          <p:cNvPr id="16388" name="Rectangle 3"/>
          <p:cNvSpPr>
            <a:spLocks noChangeArrowheads="1"/>
          </p:cNvSpPr>
          <p:nvPr/>
        </p:nvSpPr>
        <p:spPr bwMode="auto">
          <a:xfrm>
            <a:off x="2384425" y="846138"/>
            <a:ext cx="5997575" cy="516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    cmp   al, 0</a:t>
            </a: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    je</a:t>
            </a:r>
            <a:r>
              <a:rPr kumimoji="1" lang="en-US" altLang="zh-CN" sz="2200" b="1">
                <a:solidFill>
                  <a:srgbClr val="CC66FF"/>
                </a:solidFill>
                <a:latin typeface="Lucida Sans Unicode" pitchFamily="34" charset="0"/>
                <a:ea typeface="楷体_GB2312" pitchFamily="49" charset="-122"/>
              </a:rPr>
              <a:t>  continue</a:t>
            </a: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CC66FF"/>
                </a:solidFill>
                <a:latin typeface="Lucida Sans Unicode" pitchFamily="34" charset="0"/>
                <a:ea typeface="楷体_GB2312" pitchFamily="49" charset="-122"/>
              </a:rPr>
              <a:t>    mov  si, 0</a:t>
            </a: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   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L</a:t>
            </a:r>
            <a:r>
              <a:rPr kumimoji="1" lang="en-US" altLang="zh-CN" sz="2200" b="1">
                <a:solidFill>
                  <a:srgbClr val="996633"/>
                </a:solidFill>
                <a:latin typeface="Lucida Sans Unicode" pitchFamily="34" charset="0"/>
                <a:ea typeface="楷体_GB2312" pitchFamily="49" charset="-122"/>
              </a:rPr>
              <a:t> </a:t>
            </a: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:     shr  al, 1      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逻辑右移</a:t>
            </a:r>
            <a:endParaRPr kumimoji="1" lang="zh-CN" altLang="en-US" sz="2200" b="1">
              <a:latin typeface="Lucida Sans Unicode" pitchFamily="34" charset="0"/>
              <a:ea typeface="楷体_GB2312" pitchFamily="49" charset="-122"/>
            </a:endParaRP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200" b="1">
                <a:latin typeface="Lucida Sans Unicode" pitchFamily="34" charset="0"/>
                <a:ea typeface="楷体_GB2312" pitchFamily="49" charset="-122"/>
              </a:rPr>
              <a:t>    </a:t>
            </a: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jnb  add1   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en-US" altLang="zh-CN" sz="2000" b="1">
                <a:latin typeface="Lucida Sans Unicode" pitchFamily="34" charset="0"/>
                <a:ea typeface="楷体_GB2312" pitchFamily="49" charset="-122"/>
              </a:rPr>
              <a:t>jnb=jnc</a:t>
            </a:r>
            <a:endParaRPr kumimoji="1" lang="en-US" altLang="zh-CN" sz="2200" b="1">
              <a:latin typeface="Lucida Sans Unicode" pitchFamily="34" charset="0"/>
              <a:ea typeface="楷体_GB2312" pitchFamily="49" charset="-122"/>
            </a:endParaRP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    jmp  </a:t>
            </a: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branch_table[si]</a:t>
            </a: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  </a:t>
            </a:r>
            <a:r>
              <a:rPr kumimoji="1" lang="en-US" altLang="zh-CN" sz="2000" b="1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zh-CN" sz="2000" b="1">
                <a:latin typeface="楷体_GB2312" pitchFamily="49" charset="-122"/>
                <a:ea typeface="楷体_GB2312" pitchFamily="49" charset="-122"/>
              </a:rPr>
              <a:t>段内间接转移</a:t>
            </a:r>
            <a:endParaRPr kumimoji="1" lang="zh-CN" altLang="en-US" sz="2200" b="1">
              <a:latin typeface="Lucida Sans Unicode" pitchFamily="34" charset="0"/>
              <a:ea typeface="楷体_GB2312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add1: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         add  si, type branch_table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         jmp  </a:t>
            </a:r>
            <a:r>
              <a:rPr kumimoji="1" lang="en-US" altLang="zh-CN" sz="2200" b="1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L</a:t>
            </a:r>
            <a:endParaRPr kumimoji="1" lang="en-US" altLang="zh-CN" sz="2200" b="1">
              <a:latin typeface="Lucida Sans Unicode" pitchFamily="34" charset="0"/>
              <a:ea typeface="楷体_GB2312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solidFill>
                  <a:srgbClr val="CC66FF"/>
                </a:solidFill>
                <a:latin typeface="Lucida Sans Unicode" pitchFamily="34" charset="0"/>
                <a:ea typeface="楷体_GB2312" pitchFamily="49" charset="-122"/>
              </a:rPr>
              <a:t>continue</a:t>
            </a: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:   ……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routine1:   ……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routine2:   ……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>
                <a:latin typeface="Lucida Sans Unicode" pitchFamily="34" charset="0"/>
                <a:ea typeface="楷体_GB2312" pitchFamily="49" charset="-122"/>
              </a:rPr>
              <a:t>……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0392E8B-FC1F-4F79-9E51-EB144BF1B00E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381000" y="533400"/>
            <a:ext cx="264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基址变址寻址</a:t>
            </a:r>
            <a:r>
              <a:rPr kumimoji="1" lang="zh-CN" altLang="en-US" sz="2400" b="1">
                <a:latin typeface="Times New Roman" pitchFamily="18" charset="0"/>
              </a:rPr>
              <a:t>）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057400" y="575996"/>
            <a:ext cx="6172200" cy="563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cmp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al, 0</a:t>
            </a: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 je</a:t>
            </a:r>
            <a:r>
              <a:rPr kumimoji="1" lang="en-US" altLang="zh-CN" sz="2200" b="1" dirty="0">
                <a:solidFill>
                  <a:srgbClr val="CC66FF"/>
                </a:solidFill>
                <a:latin typeface="Lucida Sans Unicode" pitchFamily="34" charset="0"/>
                <a:ea typeface="楷体_GB2312" pitchFamily="49" charset="-122"/>
              </a:rPr>
              <a:t>  continue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 lea  bx,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branch_table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 mov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si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, 7* type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branch_table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 mov  cx, 8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L</a:t>
            </a:r>
            <a:r>
              <a:rPr kumimoji="1" lang="en-US" altLang="zh-CN" sz="2200" b="1" dirty="0">
                <a:solidFill>
                  <a:srgbClr val="996633"/>
                </a:solidFill>
                <a:latin typeface="Lucida Sans Unicode" pitchFamily="34" charset="0"/>
                <a:ea typeface="楷体_GB2312" pitchFamily="49" charset="-122"/>
              </a:rPr>
              <a:t> 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:    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shl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al, 1     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en-US" sz="2000" b="1" dirty="0">
                <a:latin typeface="楷体_GB2312" pitchFamily="49" charset="-122"/>
                <a:ea typeface="楷体_GB2312" pitchFamily="49" charset="-122"/>
              </a:rPr>
              <a:t>逻辑</a:t>
            </a:r>
            <a:r>
              <a:rPr kumimoji="1" lang="zh-CN" altLang="en-US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左移</a:t>
            </a:r>
            <a:endParaRPr kumimoji="1" lang="zh-CN" altLang="en-US" sz="2200" b="1" dirty="0">
              <a:solidFill>
                <a:srgbClr val="FF0000"/>
              </a:solidFill>
              <a:latin typeface="Lucida Sans Unicode" pitchFamily="34" charset="0"/>
              <a:ea typeface="楷体_GB2312" pitchFamily="49" charset="-122"/>
            </a:endParaRP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zh-CN" altLang="en-US" sz="2200" b="1" dirty="0">
                <a:latin typeface="Lucida Sans Unicode" pitchFamily="34" charset="0"/>
                <a:ea typeface="楷体_GB2312" pitchFamily="49" charset="-122"/>
              </a:rPr>
              <a:t>   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jnb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sub1   </a:t>
            </a:r>
            <a:r>
              <a:rPr kumimoji="1" lang="en-US" altLang="zh-CN" sz="20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en-US" altLang="zh-CN" sz="2000" b="1" dirty="0" err="1">
                <a:latin typeface="Lucida Sans Unicode" pitchFamily="34" charset="0"/>
                <a:ea typeface="楷体_GB2312" pitchFamily="49" charset="-122"/>
              </a:rPr>
              <a:t>jnb</a:t>
            </a:r>
            <a:r>
              <a:rPr kumimoji="1" lang="en-US" altLang="zh-CN" sz="2000" b="1" dirty="0">
                <a:latin typeface="Lucida Sans Unicode" pitchFamily="34" charset="0"/>
                <a:ea typeface="楷体_GB2312" pitchFamily="49" charset="-122"/>
              </a:rPr>
              <a:t>=</a:t>
            </a:r>
            <a:r>
              <a:rPr kumimoji="1" lang="en-US" altLang="zh-CN" sz="2000" b="1" dirty="0" err="1">
                <a:latin typeface="Lucida Sans Unicode" pitchFamily="34" charset="0"/>
                <a:ea typeface="楷体_GB2312" pitchFamily="49" charset="-122"/>
              </a:rPr>
              <a:t>jnc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lvl="1"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jmp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word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ptr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</a:t>
            </a:r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[bx][</a:t>
            </a:r>
            <a:r>
              <a:rPr kumimoji="1" lang="en-US" altLang="zh-CN" sz="2200" b="1" dirty="0" err="1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si</a:t>
            </a:r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]</a:t>
            </a:r>
            <a:r>
              <a:rPr kumimoji="1" lang="zh-CN" altLang="en-US" sz="2200" b="1" dirty="0">
                <a:latin typeface="Lucida Sans Unicode" pitchFamily="34" charset="0"/>
                <a:ea typeface="楷体_GB2312" pitchFamily="49" charset="-122"/>
              </a:rPr>
              <a:t>　 </a:t>
            </a:r>
            <a:r>
              <a:rPr kumimoji="1" lang="en-US" altLang="zh-CN" sz="2000" b="1" dirty="0"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zh-CN" sz="2000" b="1" dirty="0">
                <a:latin typeface="楷体_GB2312" pitchFamily="49" charset="-122"/>
                <a:ea typeface="楷体_GB2312" pitchFamily="49" charset="-122"/>
              </a:rPr>
              <a:t>段内间接转移</a:t>
            </a:r>
            <a:endParaRPr kumimoji="1" lang="zh-CN" altLang="en-US" sz="2200" b="1" dirty="0">
              <a:latin typeface="Lucida Sans Unicode" pitchFamily="34" charset="0"/>
              <a:ea typeface="楷体_GB2312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sub1: </a:t>
            </a:r>
            <a:r>
              <a:rPr kumimoji="1" lang="en-US" altLang="zh-CN" sz="2200" b="1" dirty="0">
                <a:solidFill>
                  <a:srgbClr val="FF0000"/>
                </a:solidFill>
                <a:latin typeface="Lucida Sans Unicode" pitchFamily="34" charset="0"/>
                <a:ea typeface="楷体_GB2312" pitchFamily="49" charset="-122"/>
              </a:rPr>
              <a:t>sub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si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, type </a:t>
            </a:r>
            <a:r>
              <a:rPr kumimoji="1" lang="en-US" altLang="zh-CN" sz="2200" b="1" dirty="0" err="1">
                <a:latin typeface="Lucida Sans Unicode" pitchFamily="34" charset="0"/>
                <a:ea typeface="楷体_GB2312" pitchFamily="49" charset="-122"/>
              </a:rPr>
              <a:t>branch_table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          loop  </a:t>
            </a:r>
            <a:r>
              <a:rPr kumimoji="1" lang="en-US" altLang="zh-CN" sz="2200" b="1" dirty="0">
                <a:solidFill>
                  <a:srgbClr val="0000FF"/>
                </a:solidFill>
                <a:latin typeface="Lucida Sans Unicode" pitchFamily="34" charset="0"/>
                <a:ea typeface="楷体_GB2312" pitchFamily="49" charset="-122"/>
              </a:rPr>
              <a:t>L</a:t>
            </a:r>
            <a:endParaRPr kumimoji="1" lang="en-US" altLang="zh-CN" sz="2200" b="1" dirty="0">
              <a:latin typeface="Lucida Sans Unicode" pitchFamily="34" charset="0"/>
              <a:ea typeface="楷体_GB2312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solidFill>
                  <a:srgbClr val="CC66FF"/>
                </a:solidFill>
                <a:latin typeface="Lucida Sans Unicode" pitchFamily="34" charset="0"/>
                <a:ea typeface="楷体_GB2312" pitchFamily="49" charset="-122"/>
              </a:rPr>
              <a:t>continue</a:t>
            </a: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:   ……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routine1:   ……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routine2:   ……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kumimoji="1" lang="en-US" altLang="zh-CN" sz="2200" b="1" dirty="0">
                <a:latin typeface="Lucida Sans Unicode" pitchFamily="34" charset="0"/>
                <a:ea typeface="楷体_GB2312" pitchFamily="49" charset="-122"/>
              </a:rPr>
              <a:t>……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3698A2A-EF35-428D-886D-F9C8A31E7767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1752600" y="1890713"/>
            <a:ext cx="2470150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>
                <a:latin typeface="Times New Roman" pitchFamily="18" charset="0"/>
              </a:rPr>
              <a:t>第五章作业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5.19 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>
                <a:solidFill>
                  <a:srgbClr val="0000FF"/>
                </a:solidFill>
                <a:latin typeface="Times New Roman" pitchFamily="18" charset="0"/>
              </a:rPr>
              <a:t>5.22</a:t>
            </a:r>
            <a:endParaRPr kumimoji="1" lang="en-US" altLang="zh-CN" sz="3600" b="1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81739FD-4A70-4BE5-9EBA-D1A25015CF92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第五章  循环与分支程序设计</a:t>
            </a:r>
            <a:endParaRPr lang="zh-CN" alt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7696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程序结构：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顺序结构                               循环结构</a:t>
            </a: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分支结构                              子程序结构</a:t>
            </a: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复合结构：多种程序结构的组合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2286000" y="2286000"/>
            <a:ext cx="76200" cy="1371600"/>
            <a:chOff x="3420" y="1911"/>
            <a:chExt cx="0" cy="1401"/>
          </a:xfrm>
        </p:grpSpPr>
        <p:sp>
          <p:nvSpPr>
            <p:cNvPr id="5149" name="Line 5"/>
            <p:cNvSpPr>
              <a:spLocks noChangeShapeType="1"/>
            </p:cNvSpPr>
            <p:nvPr/>
          </p:nvSpPr>
          <p:spPr bwMode="auto">
            <a:xfrm>
              <a:off x="3420" y="191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6"/>
            <p:cNvSpPr>
              <a:spLocks noChangeShapeType="1"/>
            </p:cNvSpPr>
            <p:nvPr/>
          </p:nvSpPr>
          <p:spPr bwMode="auto">
            <a:xfrm>
              <a:off x="3420" y="237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7"/>
            <p:cNvSpPr>
              <a:spLocks noChangeShapeType="1"/>
            </p:cNvSpPr>
            <p:nvPr/>
          </p:nvSpPr>
          <p:spPr bwMode="auto">
            <a:xfrm>
              <a:off x="3420" y="284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6" name="Group 8"/>
          <p:cNvGrpSpPr>
            <a:grpSpLocks/>
          </p:cNvGrpSpPr>
          <p:nvPr/>
        </p:nvGrpSpPr>
        <p:grpSpPr bwMode="auto">
          <a:xfrm>
            <a:off x="5486400" y="2057400"/>
            <a:ext cx="838200" cy="1828800"/>
            <a:chOff x="3456" y="1248"/>
            <a:chExt cx="528" cy="1008"/>
          </a:xfrm>
        </p:grpSpPr>
        <p:sp>
          <p:nvSpPr>
            <p:cNvPr id="5140" name="Line 9"/>
            <p:cNvSpPr>
              <a:spLocks noChangeShapeType="1"/>
            </p:cNvSpPr>
            <p:nvPr/>
          </p:nvSpPr>
          <p:spPr bwMode="auto">
            <a:xfrm>
              <a:off x="3984" y="1248"/>
              <a:ext cx="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10"/>
            <p:cNvSpPr>
              <a:spLocks noChangeShapeType="1"/>
            </p:cNvSpPr>
            <p:nvPr/>
          </p:nvSpPr>
          <p:spPr bwMode="auto">
            <a:xfrm>
              <a:off x="3984" y="1549"/>
              <a:ext cx="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11"/>
            <p:cNvSpPr>
              <a:spLocks noChangeShapeType="1"/>
            </p:cNvSpPr>
            <p:nvPr/>
          </p:nvSpPr>
          <p:spPr bwMode="auto">
            <a:xfrm>
              <a:off x="3984" y="1852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12"/>
            <p:cNvSpPr>
              <a:spLocks noChangeShapeType="1"/>
            </p:cNvSpPr>
            <p:nvPr/>
          </p:nvSpPr>
          <p:spPr bwMode="auto">
            <a:xfrm flipH="1">
              <a:off x="3632" y="1953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13"/>
            <p:cNvSpPr>
              <a:spLocks noChangeShapeType="1"/>
            </p:cNvSpPr>
            <p:nvPr/>
          </p:nvSpPr>
          <p:spPr bwMode="auto">
            <a:xfrm flipV="1">
              <a:off x="3632" y="1650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14"/>
            <p:cNvSpPr>
              <a:spLocks noChangeShapeType="1"/>
            </p:cNvSpPr>
            <p:nvPr/>
          </p:nvSpPr>
          <p:spPr bwMode="auto">
            <a:xfrm>
              <a:off x="3632" y="1650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15"/>
            <p:cNvSpPr>
              <a:spLocks noChangeShapeType="1"/>
            </p:cNvSpPr>
            <p:nvPr/>
          </p:nvSpPr>
          <p:spPr bwMode="auto">
            <a:xfrm flipH="1">
              <a:off x="3456" y="2139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16"/>
            <p:cNvSpPr>
              <a:spLocks noChangeShapeType="1"/>
            </p:cNvSpPr>
            <p:nvPr/>
          </p:nvSpPr>
          <p:spPr bwMode="auto">
            <a:xfrm flipV="1">
              <a:off x="3456" y="1420"/>
              <a:ext cx="0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Line 17"/>
            <p:cNvSpPr>
              <a:spLocks noChangeShapeType="1"/>
            </p:cNvSpPr>
            <p:nvPr/>
          </p:nvSpPr>
          <p:spPr bwMode="auto">
            <a:xfrm>
              <a:off x="3456" y="142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7" name="Group 18"/>
          <p:cNvGrpSpPr>
            <a:grpSpLocks/>
          </p:cNvGrpSpPr>
          <p:nvPr/>
        </p:nvGrpSpPr>
        <p:grpSpPr bwMode="auto">
          <a:xfrm>
            <a:off x="1676400" y="4724400"/>
            <a:ext cx="1752600" cy="1219200"/>
            <a:chOff x="5040" y="1752"/>
            <a:chExt cx="1800" cy="1248"/>
          </a:xfrm>
        </p:grpSpPr>
        <p:sp>
          <p:nvSpPr>
            <p:cNvPr id="5134" name="Line 19"/>
            <p:cNvSpPr>
              <a:spLocks noChangeShapeType="1"/>
            </p:cNvSpPr>
            <p:nvPr/>
          </p:nvSpPr>
          <p:spPr bwMode="auto">
            <a:xfrm>
              <a:off x="5760" y="175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20"/>
            <p:cNvSpPr>
              <a:spLocks noChangeShapeType="1"/>
            </p:cNvSpPr>
            <p:nvPr/>
          </p:nvSpPr>
          <p:spPr bwMode="auto">
            <a:xfrm>
              <a:off x="5040" y="2220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21"/>
            <p:cNvSpPr>
              <a:spLocks noChangeShapeType="1"/>
            </p:cNvSpPr>
            <p:nvPr/>
          </p:nvSpPr>
          <p:spPr bwMode="auto">
            <a:xfrm>
              <a:off x="5040" y="222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22"/>
            <p:cNvSpPr>
              <a:spLocks noChangeShapeType="1"/>
            </p:cNvSpPr>
            <p:nvPr/>
          </p:nvSpPr>
          <p:spPr bwMode="auto">
            <a:xfrm>
              <a:off x="6300" y="222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23"/>
            <p:cNvSpPr>
              <a:spLocks noChangeShapeType="1"/>
            </p:cNvSpPr>
            <p:nvPr/>
          </p:nvSpPr>
          <p:spPr bwMode="auto">
            <a:xfrm>
              <a:off x="6840" y="222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Text Box 24"/>
            <p:cNvSpPr txBox="1">
              <a:spLocks noChangeArrowheads="1"/>
            </p:cNvSpPr>
            <p:nvPr/>
          </p:nvSpPr>
          <p:spPr bwMode="auto">
            <a:xfrm>
              <a:off x="5220" y="2376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1000" b="1">
                  <a:latin typeface="Times New Roman" pitchFamily="18" charset="0"/>
                </a:rPr>
                <a:t>……</a:t>
              </a:r>
            </a:p>
          </p:txBody>
        </p:sp>
      </p:grpSp>
      <p:grpSp>
        <p:nvGrpSpPr>
          <p:cNvPr id="5128" name="Group 25"/>
          <p:cNvGrpSpPr>
            <a:grpSpLocks/>
          </p:cNvGrpSpPr>
          <p:nvPr/>
        </p:nvGrpSpPr>
        <p:grpSpPr bwMode="auto">
          <a:xfrm>
            <a:off x="6096000" y="4876800"/>
            <a:ext cx="533400" cy="990600"/>
            <a:chOff x="6120" y="1911"/>
            <a:chExt cx="468" cy="1012"/>
          </a:xfrm>
        </p:grpSpPr>
        <p:sp>
          <p:nvSpPr>
            <p:cNvPr id="5129" name="Line 26"/>
            <p:cNvSpPr>
              <a:spLocks noChangeShapeType="1"/>
            </p:cNvSpPr>
            <p:nvPr/>
          </p:nvSpPr>
          <p:spPr bwMode="auto">
            <a:xfrm>
              <a:off x="6120" y="191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Line 27"/>
            <p:cNvSpPr>
              <a:spLocks noChangeShapeType="1"/>
            </p:cNvSpPr>
            <p:nvPr/>
          </p:nvSpPr>
          <p:spPr bwMode="auto">
            <a:xfrm>
              <a:off x="6120" y="2455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28"/>
            <p:cNvSpPr>
              <a:spLocks noChangeShapeType="1"/>
            </p:cNvSpPr>
            <p:nvPr/>
          </p:nvSpPr>
          <p:spPr bwMode="auto">
            <a:xfrm>
              <a:off x="6506" y="215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29"/>
            <p:cNvSpPr>
              <a:spLocks noChangeShapeType="1"/>
            </p:cNvSpPr>
            <p:nvPr/>
          </p:nvSpPr>
          <p:spPr bwMode="auto">
            <a:xfrm rot="8100000">
              <a:off x="6300" y="237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30"/>
            <p:cNvSpPr>
              <a:spLocks noChangeShapeType="1"/>
            </p:cNvSpPr>
            <p:nvPr/>
          </p:nvSpPr>
          <p:spPr bwMode="auto">
            <a:xfrm rot="-8100000">
              <a:off x="6354" y="198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96151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90AF0CB-4FDB-4F73-9FFE-918FD711390C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848600" cy="63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5.1  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循环程序设计</a:t>
            </a:r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 </a:t>
            </a:r>
            <a:r>
              <a:rPr kumimoji="1" lang="en-US" altLang="zh-CN" b="1"/>
              <a:t>DO-UNTIL</a:t>
            </a:r>
            <a:r>
              <a:rPr kumimoji="1" lang="en-US" altLang="zh-CN"/>
              <a:t> </a:t>
            </a:r>
            <a:r>
              <a:rPr kumimoji="1" lang="zh-CN" altLang="zh-CN" sz="2400" b="1">
                <a:latin typeface="Times New Roman" pitchFamily="18" charset="0"/>
              </a:rPr>
              <a:t>结构             （2） </a:t>
            </a:r>
            <a:r>
              <a:rPr kumimoji="1" lang="en-US" altLang="zh-CN" b="1"/>
              <a:t>DO-WHILE</a:t>
            </a:r>
            <a:r>
              <a:rPr kumimoji="1" lang="zh-CN" altLang="zh-CN" sz="2400" b="1">
                <a:latin typeface="Times New Roman" pitchFamily="18" charset="0"/>
              </a:rPr>
              <a:t>结构</a:t>
            </a:r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en-US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148" name="组合 1"/>
          <p:cNvGrpSpPr>
            <a:grpSpLocks/>
          </p:cNvGrpSpPr>
          <p:nvPr/>
        </p:nvGrpSpPr>
        <p:grpSpPr bwMode="auto">
          <a:xfrm>
            <a:off x="1263650" y="1066800"/>
            <a:ext cx="6310313" cy="4594225"/>
            <a:chOff x="1263650" y="1066800"/>
            <a:chExt cx="6310313" cy="4594225"/>
          </a:xfrm>
        </p:grpSpPr>
        <p:grpSp>
          <p:nvGrpSpPr>
            <p:cNvPr id="6149" name="Group 3"/>
            <p:cNvGrpSpPr>
              <a:grpSpLocks/>
            </p:cNvGrpSpPr>
            <p:nvPr/>
          </p:nvGrpSpPr>
          <p:grpSpPr bwMode="auto">
            <a:xfrm>
              <a:off x="1263650" y="1066800"/>
              <a:ext cx="6310313" cy="4594225"/>
              <a:chOff x="809" y="1004"/>
              <a:chExt cx="3975" cy="2894"/>
            </a:xfrm>
          </p:grpSpPr>
          <p:sp>
            <p:nvSpPr>
              <p:cNvPr id="6151" name="Freeform 4"/>
              <p:cNvSpPr>
                <a:spLocks/>
              </p:cNvSpPr>
              <p:nvPr/>
            </p:nvSpPr>
            <p:spPr bwMode="auto">
              <a:xfrm>
                <a:off x="1366" y="1072"/>
                <a:ext cx="525" cy="274"/>
              </a:xfrm>
              <a:custGeom>
                <a:avLst/>
                <a:gdLst>
                  <a:gd name="T0" fmla="*/ 31 w 525"/>
                  <a:gd name="T1" fmla="*/ 0 h 274"/>
                  <a:gd name="T2" fmla="*/ 19 w 525"/>
                  <a:gd name="T3" fmla="*/ 4 h 274"/>
                  <a:gd name="T4" fmla="*/ 9 w 525"/>
                  <a:gd name="T5" fmla="*/ 10 h 274"/>
                  <a:gd name="T6" fmla="*/ 3 w 525"/>
                  <a:gd name="T7" fmla="*/ 22 h 274"/>
                  <a:gd name="T8" fmla="*/ 0 w 525"/>
                  <a:gd name="T9" fmla="*/ 35 h 274"/>
                  <a:gd name="T10" fmla="*/ 0 w 525"/>
                  <a:gd name="T11" fmla="*/ 241 h 274"/>
                  <a:gd name="T12" fmla="*/ 3 w 525"/>
                  <a:gd name="T13" fmla="*/ 254 h 274"/>
                  <a:gd name="T14" fmla="*/ 9 w 525"/>
                  <a:gd name="T15" fmla="*/ 264 h 274"/>
                  <a:gd name="T16" fmla="*/ 19 w 525"/>
                  <a:gd name="T17" fmla="*/ 271 h 274"/>
                  <a:gd name="T18" fmla="*/ 31 w 525"/>
                  <a:gd name="T19" fmla="*/ 274 h 274"/>
                  <a:gd name="T20" fmla="*/ 494 w 525"/>
                  <a:gd name="T21" fmla="*/ 274 h 274"/>
                  <a:gd name="T22" fmla="*/ 506 w 525"/>
                  <a:gd name="T23" fmla="*/ 271 h 274"/>
                  <a:gd name="T24" fmla="*/ 516 w 525"/>
                  <a:gd name="T25" fmla="*/ 264 h 274"/>
                  <a:gd name="T26" fmla="*/ 522 w 525"/>
                  <a:gd name="T27" fmla="*/ 254 h 274"/>
                  <a:gd name="T28" fmla="*/ 525 w 525"/>
                  <a:gd name="T29" fmla="*/ 241 h 274"/>
                  <a:gd name="T30" fmla="*/ 525 w 525"/>
                  <a:gd name="T31" fmla="*/ 35 h 274"/>
                  <a:gd name="T32" fmla="*/ 522 w 525"/>
                  <a:gd name="T33" fmla="*/ 22 h 274"/>
                  <a:gd name="T34" fmla="*/ 516 w 525"/>
                  <a:gd name="T35" fmla="*/ 10 h 274"/>
                  <a:gd name="T36" fmla="*/ 506 w 525"/>
                  <a:gd name="T37" fmla="*/ 4 h 274"/>
                  <a:gd name="T38" fmla="*/ 494 w 525"/>
                  <a:gd name="T39" fmla="*/ 0 h 274"/>
                  <a:gd name="T40" fmla="*/ 31 w 525"/>
                  <a:gd name="T41" fmla="*/ 0 h 2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5"/>
                  <a:gd name="T64" fmla="*/ 0 h 274"/>
                  <a:gd name="T65" fmla="*/ 525 w 525"/>
                  <a:gd name="T66" fmla="*/ 274 h 2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5" h="274">
                    <a:moveTo>
                      <a:pt x="31" y="0"/>
                    </a:moveTo>
                    <a:lnTo>
                      <a:pt x="19" y="4"/>
                    </a:lnTo>
                    <a:lnTo>
                      <a:pt x="9" y="10"/>
                    </a:lnTo>
                    <a:lnTo>
                      <a:pt x="3" y="22"/>
                    </a:lnTo>
                    <a:lnTo>
                      <a:pt x="0" y="35"/>
                    </a:lnTo>
                    <a:lnTo>
                      <a:pt x="0" y="241"/>
                    </a:lnTo>
                    <a:lnTo>
                      <a:pt x="3" y="254"/>
                    </a:lnTo>
                    <a:lnTo>
                      <a:pt x="9" y="264"/>
                    </a:lnTo>
                    <a:lnTo>
                      <a:pt x="19" y="271"/>
                    </a:lnTo>
                    <a:lnTo>
                      <a:pt x="31" y="274"/>
                    </a:lnTo>
                    <a:lnTo>
                      <a:pt x="494" y="274"/>
                    </a:lnTo>
                    <a:lnTo>
                      <a:pt x="506" y="271"/>
                    </a:lnTo>
                    <a:lnTo>
                      <a:pt x="516" y="264"/>
                    </a:lnTo>
                    <a:lnTo>
                      <a:pt x="522" y="254"/>
                    </a:lnTo>
                    <a:lnTo>
                      <a:pt x="525" y="241"/>
                    </a:lnTo>
                    <a:lnTo>
                      <a:pt x="525" y="35"/>
                    </a:lnTo>
                    <a:lnTo>
                      <a:pt x="522" y="22"/>
                    </a:lnTo>
                    <a:lnTo>
                      <a:pt x="516" y="10"/>
                    </a:lnTo>
                    <a:lnTo>
                      <a:pt x="506" y="4"/>
                    </a:lnTo>
                    <a:lnTo>
                      <a:pt x="494" y="0"/>
                    </a:lnTo>
                    <a:lnTo>
                      <a:pt x="31" y="0"/>
                    </a:lnTo>
                    <a:close/>
                  </a:path>
                </a:pathLst>
              </a:custGeom>
              <a:noFill/>
              <a:ln w="1435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" name="Rectangle 5"/>
              <p:cNvSpPr>
                <a:spLocks noChangeArrowheads="1"/>
              </p:cNvSpPr>
              <p:nvPr/>
            </p:nvSpPr>
            <p:spPr bwMode="auto">
              <a:xfrm>
                <a:off x="1338" y="1004"/>
                <a:ext cx="669" cy="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" name="Rectangle 6"/>
              <p:cNvSpPr>
                <a:spLocks noChangeArrowheads="1"/>
              </p:cNvSpPr>
              <p:nvPr/>
            </p:nvSpPr>
            <p:spPr bwMode="auto">
              <a:xfrm>
                <a:off x="1427" y="1089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开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4" name="Rectangle 7"/>
              <p:cNvSpPr>
                <a:spLocks noChangeArrowheads="1"/>
              </p:cNvSpPr>
              <p:nvPr/>
            </p:nvSpPr>
            <p:spPr bwMode="auto">
              <a:xfrm>
                <a:off x="1557" y="1084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5" name="Rectangle 8"/>
              <p:cNvSpPr>
                <a:spLocks noChangeArrowheads="1"/>
              </p:cNvSpPr>
              <p:nvPr/>
            </p:nvSpPr>
            <p:spPr bwMode="auto">
              <a:xfrm>
                <a:off x="1688" y="1089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始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6" name="Rectangle 9"/>
              <p:cNvSpPr>
                <a:spLocks noChangeArrowheads="1"/>
              </p:cNvSpPr>
              <p:nvPr/>
            </p:nvSpPr>
            <p:spPr bwMode="auto">
              <a:xfrm>
                <a:off x="1338" y="3565"/>
                <a:ext cx="66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" name="Rectangle 10"/>
              <p:cNvSpPr>
                <a:spLocks noChangeArrowheads="1"/>
              </p:cNvSpPr>
              <p:nvPr/>
            </p:nvSpPr>
            <p:spPr bwMode="auto">
              <a:xfrm>
                <a:off x="1427" y="3648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结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8" name="Rectangle 11"/>
              <p:cNvSpPr>
                <a:spLocks noChangeArrowheads="1"/>
              </p:cNvSpPr>
              <p:nvPr/>
            </p:nvSpPr>
            <p:spPr bwMode="auto">
              <a:xfrm>
                <a:off x="1557" y="3643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9" name="Rectangle 12"/>
              <p:cNvSpPr>
                <a:spLocks noChangeArrowheads="1"/>
              </p:cNvSpPr>
              <p:nvPr/>
            </p:nvSpPr>
            <p:spPr bwMode="auto">
              <a:xfrm>
                <a:off x="1688" y="3648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束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0" name="Freeform 13"/>
              <p:cNvSpPr>
                <a:spLocks/>
              </p:cNvSpPr>
              <p:nvPr/>
            </p:nvSpPr>
            <p:spPr bwMode="auto">
              <a:xfrm>
                <a:off x="1366" y="3633"/>
                <a:ext cx="519" cy="265"/>
              </a:xfrm>
              <a:custGeom>
                <a:avLst/>
                <a:gdLst>
                  <a:gd name="T0" fmla="*/ 29 w 519"/>
                  <a:gd name="T1" fmla="*/ 0 h 265"/>
                  <a:gd name="T2" fmla="*/ 17 w 519"/>
                  <a:gd name="T3" fmla="*/ 3 h 265"/>
                  <a:gd name="T4" fmla="*/ 9 w 519"/>
                  <a:gd name="T5" fmla="*/ 10 h 265"/>
                  <a:gd name="T6" fmla="*/ 3 w 519"/>
                  <a:gd name="T7" fmla="*/ 20 h 265"/>
                  <a:gd name="T8" fmla="*/ 0 w 519"/>
                  <a:gd name="T9" fmla="*/ 33 h 265"/>
                  <a:gd name="T10" fmla="*/ 0 w 519"/>
                  <a:gd name="T11" fmla="*/ 232 h 265"/>
                  <a:gd name="T12" fmla="*/ 3 w 519"/>
                  <a:gd name="T13" fmla="*/ 245 h 265"/>
                  <a:gd name="T14" fmla="*/ 9 w 519"/>
                  <a:gd name="T15" fmla="*/ 255 h 265"/>
                  <a:gd name="T16" fmla="*/ 17 w 519"/>
                  <a:gd name="T17" fmla="*/ 262 h 265"/>
                  <a:gd name="T18" fmla="*/ 29 w 519"/>
                  <a:gd name="T19" fmla="*/ 265 h 265"/>
                  <a:gd name="T20" fmla="*/ 489 w 519"/>
                  <a:gd name="T21" fmla="*/ 265 h 265"/>
                  <a:gd name="T22" fmla="*/ 501 w 519"/>
                  <a:gd name="T23" fmla="*/ 262 h 265"/>
                  <a:gd name="T24" fmla="*/ 510 w 519"/>
                  <a:gd name="T25" fmla="*/ 255 h 265"/>
                  <a:gd name="T26" fmla="*/ 516 w 519"/>
                  <a:gd name="T27" fmla="*/ 245 h 265"/>
                  <a:gd name="T28" fmla="*/ 519 w 519"/>
                  <a:gd name="T29" fmla="*/ 232 h 265"/>
                  <a:gd name="T30" fmla="*/ 519 w 519"/>
                  <a:gd name="T31" fmla="*/ 33 h 265"/>
                  <a:gd name="T32" fmla="*/ 516 w 519"/>
                  <a:gd name="T33" fmla="*/ 20 h 265"/>
                  <a:gd name="T34" fmla="*/ 510 w 519"/>
                  <a:gd name="T35" fmla="*/ 10 h 265"/>
                  <a:gd name="T36" fmla="*/ 501 w 519"/>
                  <a:gd name="T37" fmla="*/ 3 h 265"/>
                  <a:gd name="T38" fmla="*/ 489 w 519"/>
                  <a:gd name="T39" fmla="*/ 0 h 265"/>
                  <a:gd name="T40" fmla="*/ 29 w 519"/>
                  <a:gd name="T41" fmla="*/ 0 h 2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19"/>
                  <a:gd name="T64" fmla="*/ 0 h 265"/>
                  <a:gd name="T65" fmla="*/ 519 w 519"/>
                  <a:gd name="T66" fmla="*/ 265 h 2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19" h="265">
                    <a:moveTo>
                      <a:pt x="29" y="0"/>
                    </a:moveTo>
                    <a:lnTo>
                      <a:pt x="17" y="3"/>
                    </a:lnTo>
                    <a:lnTo>
                      <a:pt x="9" y="10"/>
                    </a:lnTo>
                    <a:lnTo>
                      <a:pt x="3" y="20"/>
                    </a:lnTo>
                    <a:lnTo>
                      <a:pt x="0" y="33"/>
                    </a:lnTo>
                    <a:lnTo>
                      <a:pt x="0" y="232"/>
                    </a:lnTo>
                    <a:lnTo>
                      <a:pt x="3" y="245"/>
                    </a:lnTo>
                    <a:lnTo>
                      <a:pt x="9" y="255"/>
                    </a:lnTo>
                    <a:lnTo>
                      <a:pt x="17" y="262"/>
                    </a:lnTo>
                    <a:lnTo>
                      <a:pt x="29" y="265"/>
                    </a:lnTo>
                    <a:lnTo>
                      <a:pt x="489" y="265"/>
                    </a:lnTo>
                    <a:lnTo>
                      <a:pt x="501" y="262"/>
                    </a:lnTo>
                    <a:lnTo>
                      <a:pt x="510" y="255"/>
                    </a:lnTo>
                    <a:lnTo>
                      <a:pt x="516" y="245"/>
                    </a:lnTo>
                    <a:lnTo>
                      <a:pt x="519" y="232"/>
                    </a:lnTo>
                    <a:lnTo>
                      <a:pt x="519" y="33"/>
                    </a:lnTo>
                    <a:lnTo>
                      <a:pt x="516" y="20"/>
                    </a:lnTo>
                    <a:lnTo>
                      <a:pt x="510" y="10"/>
                    </a:lnTo>
                    <a:lnTo>
                      <a:pt x="501" y="3"/>
                    </a:lnTo>
                    <a:lnTo>
                      <a:pt x="489" y="0"/>
                    </a:lnTo>
                    <a:lnTo>
                      <a:pt x="29" y="0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61" name="Group 14"/>
              <p:cNvGrpSpPr>
                <a:grpSpLocks/>
              </p:cNvGrpSpPr>
              <p:nvPr/>
            </p:nvGrpSpPr>
            <p:grpSpPr bwMode="auto">
              <a:xfrm>
                <a:off x="1571" y="1361"/>
                <a:ext cx="97" cy="332"/>
                <a:chOff x="1571" y="1361"/>
                <a:chExt cx="97" cy="332"/>
              </a:xfrm>
            </p:grpSpPr>
            <p:sp>
              <p:nvSpPr>
                <p:cNvPr id="6196" name="Line 15"/>
                <p:cNvSpPr>
                  <a:spLocks noChangeShapeType="1"/>
                </p:cNvSpPr>
                <p:nvPr/>
              </p:nvSpPr>
              <p:spPr bwMode="auto">
                <a:xfrm>
                  <a:off x="1625" y="1361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7" name="Freeform 16"/>
                <p:cNvSpPr>
                  <a:spLocks/>
                </p:cNvSpPr>
                <p:nvPr/>
              </p:nvSpPr>
              <p:spPr bwMode="auto">
                <a:xfrm>
                  <a:off x="1571" y="1585"/>
                  <a:ext cx="97" cy="108"/>
                </a:xfrm>
                <a:custGeom>
                  <a:avLst/>
                  <a:gdLst>
                    <a:gd name="T0" fmla="*/ 0 w 97"/>
                    <a:gd name="T1" fmla="*/ 0 h 108"/>
                    <a:gd name="T2" fmla="*/ 49 w 97"/>
                    <a:gd name="T3" fmla="*/ 108 h 108"/>
                    <a:gd name="T4" fmla="*/ 97 w 97"/>
                    <a:gd name="T5" fmla="*/ 0 h 108"/>
                    <a:gd name="T6" fmla="*/ 0 w 97"/>
                    <a:gd name="T7" fmla="*/ 0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8"/>
                    <a:gd name="T14" fmla="*/ 97 w 97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8">
                      <a:moveTo>
                        <a:pt x="0" y="0"/>
                      </a:moveTo>
                      <a:lnTo>
                        <a:pt x="49" y="108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62" name="Rectangle 17"/>
              <p:cNvSpPr>
                <a:spLocks noChangeArrowheads="1"/>
              </p:cNvSpPr>
              <p:nvPr/>
            </p:nvSpPr>
            <p:spPr bwMode="auto">
              <a:xfrm>
                <a:off x="1004" y="1651"/>
                <a:ext cx="1003" cy="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Rectangle 18"/>
              <p:cNvSpPr>
                <a:spLocks noChangeArrowheads="1"/>
              </p:cNvSpPr>
              <p:nvPr/>
            </p:nvSpPr>
            <p:spPr bwMode="auto">
              <a:xfrm>
                <a:off x="1093" y="1731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4" name="Rectangle 19"/>
              <p:cNvSpPr>
                <a:spLocks noChangeArrowheads="1"/>
              </p:cNvSpPr>
              <p:nvPr/>
            </p:nvSpPr>
            <p:spPr bwMode="auto">
              <a:xfrm>
                <a:off x="1354" y="1736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初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5" name="Rectangle 20"/>
              <p:cNvSpPr>
                <a:spLocks noChangeArrowheads="1"/>
              </p:cNvSpPr>
              <p:nvPr/>
            </p:nvSpPr>
            <p:spPr bwMode="auto">
              <a:xfrm>
                <a:off x="1483" y="1731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6" name="Rectangle 21"/>
              <p:cNvSpPr>
                <a:spLocks noChangeArrowheads="1"/>
              </p:cNvSpPr>
              <p:nvPr/>
            </p:nvSpPr>
            <p:spPr bwMode="auto">
              <a:xfrm>
                <a:off x="1548" y="1736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始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7" name="Rectangle 22"/>
              <p:cNvSpPr>
                <a:spLocks noChangeArrowheads="1"/>
              </p:cNvSpPr>
              <p:nvPr/>
            </p:nvSpPr>
            <p:spPr bwMode="auto">
              <a:xfrm>
                <a:off x="1679" y="1731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8" name="Rectangle 23"/>
              <p:cNvSpPr>
                <a:spLocks noChangeArrowheads="1"/>
              </p:cNvSpPr>
              <p:nvPr/>
            </p:nvSpPr>
            <p:spPr bwMode="auto">
              <a:xfrm>
                <a:off x="1743" y="1736"/>
                <a:ext cx="23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化                循环的初始状态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9" name="Rectangle 24"/>
              <p:cNvSpPr>
                <a:spLocks noChangeArrowheads="1"/>
              </p:cNvSpPr>
              <p:nvPr/>
            </p:nvSpPr>
            <p:spPr bwMode="auto">
              <a:xfrm>
                <a:off x="1004" y="2298"/>
                <a:ext cx="1226" cy="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Rectangle 25"/>
              <p:cNvSpPr>
                <a:spLocks noChangeArrowheads="1"/>
              </p:cNvSpPr>
              <p:nvPr/>
            </p:nvSpPr>
            <p:spPr bwMode="auto">
              <a:xfrm>
                <a:off x="1093" y="237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1" name="Rectangle 26"/>
              <p:cNvSpPr>
                <a:spLocks noChangeArrowheads="1"/>
              </p:cNvSpPr>
              <p:nvPr/>
            </p:nvSpPr>
            <p:spPr bwMode="auto">
              <a:xfrm>
                <a:off x="1354" y="2382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循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2" name="Rectangle 27"/>
              <p:cNvSpPr>
                <a:spLocks noChangeArrowheads="1"/>
              </p:cNvSpPr>
              <p:nvPr/>
            </p:nvSpPr>
            <p:spPr bwMode="auto">
              <a:xfrm>
                <a:off x="1483" y="2377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3" name="Rectangle 28"/>
              <p:cNvSpPr>
                <a:spLocks noChangeArrowheads="1"/>
              </p:cNvSpPr>
              <p:nvPr/>
            </p:nvSpPr>
            <p:spPr bwMode="auto">
              <a:xfrm>
                <a:off x="1548" y="2382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环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4" name="Rectangle 29"/>
              <p:cNvSpPr>
                <a:spLocks noChangeArrowheads="1"/>
              </p:cNvSpPr>
              <p:nvPr/>
            </p:nvSpPr>
            <p:spPr bwMode="auto">
              <a:xfrm>
                <a:off x="1679" y="2377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5" name="Rectangle 30"/>
              <p:cNvSpPr>
                <a:spLocks noChangeArrowheads="1"/>
              </p:cNvSpPr>
              <p:nvPr/>
            </p:nvSpPr>
            <p:spPr bwMode="auto">
              <a:xfrm>
                <a:off x="1743" y="2382"/>
                <a:ext cx="304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体                循环的工作部分及修改部分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6" name="Rectangle 31"/>
              <p:cNvSpPr>
                <a:spLocks noChangeArrowheads="1"/>
              </p:cNvSpPr>
              <p:nvPr/>
            </p:nvSpPr>
            <p:spPr bwMode="auto">
              <a:xfrm>
                <a:off x="892" y="2944"/>
                <a:ext cx="1449" cy="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Rectangle 32"/>
              <p:cNvSpPr>
                <a:spLocks noChangeArrowheads="1"/>
              </p:cNvSpPr>
              <p:nvPr/>
            </p:nvSpPr>
            <p:spPr bwMode="auto">
              <a:xfrm>
                <a:off x="982" y="3022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  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8" name="Rectangle 33"/>
              <p:cNvSpPr>
                <a:spLocks noChangeArrowheads="1"/>
              </p:cNvSpPr>
              <p:nvPr/>
            </p:nvSpPr>
            <p:spPr bwMode="auto">
              <a:xfrm>
                <a:off x="1314" y="3036"/>
                <a:ext cx="2622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控制条件</a:t>
                </a:r>
                <a:r>
                  <a:rPr kumimoji="1" lang="zh-CN" altLang="en-US">
                    <a:solidFill>
                      <a:srgbClr val="000000"/>
                    </a:solidFill>
                    <a:latin typeface="宋体" pitchFamily="2" charset="-122"/>
                  </a:rPr>
                  <a:t>                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计数控制</a:t>
                </a:r>
              </a:p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                        特征值控制</a:t>
                </a:r>
              </a:p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                        地址边界控制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9" name="Rectangle 34"/>
              <p:cNvSpPr>
                <a:spLocks noChangeArrowheads="1"/>
              </p:cNvSpPr>
              <p:nvPr/>
            </p:nvSpPr>
            <p:spPr bwMode="auto">
              <a:xfrm>
                <a:off x="1254" y="1674"/>
                <a:ext cx="781" cy="3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0" name="Rectangle 35"/>
              <p:cNvSpPr>
                <a:spLocks noChangeArrowheads="1"/>
              </p:cNvSpPr>
              <p:nvPr/>
            </p:nvSpPr>
            <p:spPr bwMode="auto">
              <a:xfrm>
                <a:off x="1254" y="2328"/>
                <a:ext cx="781" cy="3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81" name="Group 36"/>
              <p:cNvGrpSpPr>
                <a:grpSpLocks/>
              </p:cNvGrpSpPr>
              <p:nvPr/>
            </p:nvGrpSpPr>
            <p:grpSpPr bwMode="auto">
              <a:xfrm>
                <a:off x="1571" y="2003"/>
                <a:ext cx="97" cy="332"/>
                <a:chOff x="1571" y="2003"/>
                <a:chExt cx="97" cy="332"/>
              </a:xfrm>
            </p:grpSpPr>
            <p:sp>
              <p:nvSpPr>
                <p:cNvPr id="6194" name="Line 37"/>
                <p:cNvSpPr>
                  <a:spLocks noChangeShapeType="1"/>
                </p:cNvSpPr>
                <p:nvPr/>
              </p:nvSpPr>
              <p:spPr bwMode="auto">
                <a:xfrm>
                  <a:off x="1625" y="2003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5" name="Freeform 38"/>
                <p:cNvSpPr>
                  <a:spLocks/>
                </p:cNvSpPr>
                <p:nvPr/>
              </p:nvSpPr>
              <p:spPr bwMode="auto">
                <a:xfrm>
                  <a:off x="1571" y="2227"/>
                  <a:ext cx="97" cy="108"/>
                </a:xfrm>
                <a:custGeom>
                  <a:avLst/>
                  <a:gdLst>
                    <a:gd name="T0" fmla="*/ 0 w 97"/>
                    <a:gd name="T1" fmla="*/ 0 h 108"/>
                    <a:gd name="T2" fmla="*/ 49 w 97"/>
                    <a:gd name="T3" fmla="*/ 108 h 108"/>
                    <a:gd name="T4" fmla="*/ 97 w 97"/>
                    <a:gd name="T5" fmla="*/ 0 h 108"/>
                    <a:gd name="T6" fmla="*/ 0 w 97"/>
                    <a:gd name="T7" fmla="*/ 0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8"/>
                    <a:gd name="T14" fmla="*/ 97 w 97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8">
                      <a:moveTo>
                        <a:pt x="0" y="0"/>
                      </a:moveTo>
                      <a:lnTo>
                        <a:pt x="49" y="108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82" name="Freeform 42"/>
              <p:cNvSpPr>
                <a:spLocks/>
              </p:cNvSpPr>
              <p:nvPr/>
            </p:nvSpPr>
            <p:spPr bwMode="auto">
              <a:xfrm>
                <a:off x="1121" y="2983"/>
                <a:ext cx="1001" cy="323"/>
              </a:xfrm>
              <a:custGeom>
                <a:avLst/>
                <a:gdLst>
                  <a:gd name="T0" fmla="*/ 501 w 1001"/>
                  <a:gd name="T1" fmla="*/ 0 h 323"/>
                  <a:gd name="T2" fmla="*/ 0 w 1001"/>
                  <a:gd name="T3" fmla="*/ 160 h 323"/>
                  <a:gd name="T4" fmla="*/ 501 w 1001"/>
                  <a:gd name="T5" fmla="*/ 323 h 323"/>
                  <a:gd name="T6" fmla="*/ 1001 w 1001"/>
                  <a:gd name="T7" fmla="*/ 160 h 323"/>
                  <a:gd name="T8" fmla="*/ 501 w 1001"/>
                  <a:gd name="T9" fmla="*/ 0 h 3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1"/>
                  <a:gd name="T16" fmla="*/ 0 h 323"/>
                  <a:gd name="T17" fmla="*/ 1001 w 1001"/>
                  <a:gd name="T18" fmla="*/ 323 h 3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1" h="323">
                    <a:moveTo>
                      <a:pt x="501" y="0"/>
                    </a:moveTo>
                    <a:lnTo>
                      <a:pt x="0" y="160"/>
                    </a:lnTo>
                    <a:lnTo>
                      <a:pt x="501" y="323"/>
                    </a:lnTo>
                    <a:lnTo>
                      <a:pt x="1001" y="160"/>
                    </a:lnTo>
                    <a:lnTo>
                      <a:pt x="501" y="0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83" name="Group 43"/>
              <p:cNvGrpSpPr>
                <a:grpSpLocks/>
              </p:cNvGrpSpPr>
              <p:nvPr/>
            </p:nvGrpSpPr>
            <p:grpSpPr bwMode="auto">
              <a:xfrm>
                <a:off x="1571" y="3311"/>
                <a:ext cx="97" cy="318"/>
                <a:chOff x="1571" y="3311"/>
                <a:chExt cx="97" cy="318"/>
              </a:xfrm>
            </p:grpSpPr>
            <p:sp>
              <p:nvSpPr>
                <p:cNvPr id="6192" name="Line 44"/>
                <p:cNvSpPr>
                  <a:spLocks noChangeShapeType="1"/>
                </p:cNvSpPr>
                <p:nvPr/>
              </p:nvSpPr>
              <p:spPr bwMode="auto">
                <a:xfrm>
                  <a:off x="1625" y="3311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3" name="Freeform 45"/>
                <p:cNvSpPr>
                  <a:spLocks/>
                </p:cNvSpPr>
                <p:nvPr/>
              </p:nvSpPr>
              <p:spPr bwMode="auto">
                <a:xfrm>
                  <a:off x="1571" y="3522"/>
                  <a:ext cx="97" cy="107"/>
                </a:xfrm>
                <a:custGeom>
                  <a:avLst/>
                  <a:gdLst>
                    <a:gd name="T0" fmla="*/ 0 w 97"/>
                    <a:gd name="T1" fmla="*/ 0 h 107"/>
                    <a:gd name="T2" fmla="*/ 49 w 97"/>
                    <a:gd name="T3" fmla="*/ 107 h 107"/>
                    <a:gd name="T4" fmla="*/ 97 w 97"/>
                    <a:gd name="T5" fmla="*/ 0 h 107"/>
                    <a:gd name="T6" fmla="*/ 0 w 97"/>
                    <a:gd name="T7" fmla="*/ 0 h 10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7"/>
                    <a:gd name="T14" fmla="*/ 97 w 97"/>
                    <a:gd name="T15" fmla="*/ 107 h 10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7">
                      <a:moveTo>
                        <a:pt x="0" y="0"/>
                      </a:moveTo>
                      <a:lnTo>
                        <a:pt x="49" y="107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84" name="Line 46"/>
              <p:cNvSpPr>
                <a:spLocks noChangeShapeType="1"/>
              </p:cNvSpPr>
              <p:nvPr/>
            </p:nvSpPr>
            <p:spPr bwMode="auto">
              <a:xfrm flipH="1">
                <a:off x="809" y="3150"/>
                <a:ext cx="33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5" name="Line 47"/>
              <p:cNvSpPr>
                <a:spLocks noChangeShapeType="1"/>
              </p:cNvSpPr>
              <p:nvPr/>
            </p:nvSpPr>
            <p:spPr bwMode="auto">
              <a:xfrm flipV="1">
                <a:off x="809" y="2150"/>
                <a:ext cx="1" cy="99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86" name="Group 48"/>
              <p:cNvGrpSpPr>
                <a:grpSpLocks/>
              </p:cNvGrpSpPr>
              <p:nvPr/>
            </p:nvGrpSpPr>
            <p:grpSpPr bwMode="auto">
              <a:xfrm>
                <a:off x="809" y="2114"/>
                <a:ext cx="801" cy="108"/>
                <a:chOff x="809" y="2114"/>
                <a:chExt cx="801" cy="108"/>
              </a:xfrm>
            </p:grpSpPr>
            <p:sp>
              <p:nvSpPr>
                <p:cNvPr id="6190" name="Line 49"/>
                <p:cNvSpPr>
                  <a:spLocks noChangeShapeType="1"/>
                </p:cNvSpPr>
                <p:nvPr/>
              </p:nvSpPr>
              <p:spPr bwMode="auto">
                <a:xfrm>
                  <a:off x="809" y="2158"/>
                  <a:ext cx="712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1" name="Freeform 50"/>
                <p:cNvSpPr>
                  <a:spLocks/>
                </p:cNvSpPr>
                <p:nvPr/>
              </p:nvSpPr>
              <p:spPr bwMode="auto">
                <a:xfrm>
                  <a:off x="1514" y="2114"/>
                  <a:ext cx="96" cy="108"/>
                </a:xfrm>
                <a:custGeom>
                  <a:avLst/>
                  <a:gdLst>
                    <a:gd name="T0" fmla="*/ 0 w 96"/>
                    <a:gd name="T1" fmla="*/ 108 h 108"/>
                    <a:gd name="T2" fmla="*/ 96 w 96"/>
                    <a:gd name="T3" fmla="*/ 53 h 108"/>
                    <a:gd name="T4" fmla="*/ 0 w 96"/>
                    <a:gd name="T5" fmla="*/ 0 h 108"/>
                    <a:gd name="T6" fmla="*/ 0 w 96"/>
                    <a:gd name="T7" fmla="*/ 108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108"/>
                    <a:gd name="T14" fmla="*/ 96 w 96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108">
                      <a:moveTo>
                        <a:pt x="0" y="108"/>
                      </a:moveTo>
                      <a:lnTo>
                        <a:pt x="96" y="53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87" name="Group 51"/>
              <p:cNvGrpSpPr>
                <a:grpSpLocks/>
              </p:cNvGrpSpPr>
              <p:nvPr/>
            </p:nvGrpSpPr>
            <p:grpSpPr bwMode="auto">
              <a:xfrm>
                <a:off x="1571" y="2664"/>
                <a:ext cx="97" cy="333"/>
                <a:chOff x="1571" y="2664"/>
                <a:chExt cx="97" cy="333"/>
              </a:xfrm>
            </p:grpSpPr>
            <p:sp>
              <p:nvSpPr>
                <p:cNvPr id="6188" name="Line 52"/>
                <p:cNvSpPr>
                  <a:spLocks noChangeShapeType="1"/>
                </p:cNvSpPr>
                <p:nvPr/>
              </p:nvSpPr>
              <p:spPr bwMode="auto">
                <a:xfrm>
                  <a:off x="1625" y="2664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9" name="Freeform 53"/>
                <p:cNvSpPr>
                  <a:spLocks/>
                </p:cNvSpPr>
                <p:nvPr/>
              </p:nvSpPr>
              <p:spPr bwMode="auto">
                <a:xfrm>
                  <a:off x="1571" y="2889"/>
                  <a:ext cx="97" cy="108"/>
                </a:xfrm>
                <a:custGeom>
                  <a:avLst/>
                  <a:gdLst>
                    <a:gd name="T0" fmla="*/ 0 w 97"/>
                    <a:gd name="T1" fmla="*/ 0 h 108"/>
                    <a:gd name="T2" fmla="*/ 49 w 97"/>
                    <a:gd name="T3" fmla="*/ 108 h 108"/>
                    <a:gd name="T4" fmla="*/ 97 w 97"/>
                    <a:gd name="T5" fmla="*/ 0 h 108"/>
                    <a:gd name="T6" fmla="*/ 0 w 97"/>
                    <a:gd name="T7" fmla="*/ 0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8"/>
                    <a:gd name="T14" fmla="*/ 97 w 97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8">
                      <a:moveTo>
                        <a:pt x="0" y="0"/>
                      </a:moveTo>
                      <a:lnTo>
                        <a:pt x="49" y="108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50" name="AutoShape 54"/>
            <p:cNvSpPr>
              <a:spLocks/>
            </p:cNvSpPr>
            <p:nvPr/>
          </p:nvSpPr>
          <p:spPr bwMode="auto">
            <a:xfrm>
              <a:off x="4572000" y="4395192"/>
              <a:ext cx="76200" cy="76200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105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EB90883-5469-45A9-8901-60B6D649B728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8534400" cy="59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5.2  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分支程序设计</a:t>
            </a:r>
            <a:endParaRPr kumimoji="1" lang="zh-CN" altLang="en-US" sz="2400">
              <a:latin typeface="Times New Roman" pitchFamily="18" charset="0"/>
            </a:endParaRPr>
          </a:p>
          <a:p>
            <a:pPr algn="just"/>
            <a:r>
              <a:rPr kumimoji="1" lang="zh-CN" altLang="en-US" sz="2400">
                <a:latin typeface="Times New Roman" pitchFamily="18" charset="0"/>
              </a:rPr>
              <a:t>  两种结构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： （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1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）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IF THEN  ELSE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；（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2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）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CASE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。</a:t>
            </a:r>
          </a:p>
          <a:p>
            <a:pPr algn="just"/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  三种方法：</a:t>
            </a:r>
            <a:endParaRPr kumimoji="1" lang="zh-CN" altLang="en-US" sz="2400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）逻辑尺控制 </a:t>
            </a:r>
            <a:r>
              <a:rPr kumimoji="1" lang="zh-CN" altLang="en-US" sz="2000" b="1">
                <a:solidFill>
                  <a:srgbClr val="990099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 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）条件控制</a:t>
            </a:r>
            <a:r>
              <a:rPr kumimoji="1" lang="zh-CN" altLang="en-US" sz="2000" b="1">
                <a:solidFill>
                  <a:srgbClr val="990099"/>
                </a:solidFill>
                <a:latin typeface="Times New Roman" pitchFamily="18" charset="0"/>
              </a:rPr>
              <a:t>   </a:t>
            </a: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）地址跳跃表</a:t>
            </a:r>
            <a:r>
              <a:rPr kumimoji="1" lang="zh-CN" altLang="en-US" sz="2000" b="1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          </a:t>
            </a: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          值与地址有对应关系的表</a:t>
            </a:r>
          </a:p>
        </p:txBody>
      </p:sp>
      <p:grpSp>
        <p:nvGrpSpPr>
          <p:cNvPr id="7172" name="Group 26"/>
          <p:cNvGrpSpPr>
            <a:grpSpLocks/>
          </p:cNvGrpSpPr>
          <p:nvPr/>
        </p:nvGrpSpPr>
        <p:grpSpPr bwMode="auto">
          <a:xfrm>
            <a:off x="1066800" y="2438400"/>
            <a:ext cx="3276600" cy="2011363"/>
            <a:chOff x="768" y="1056"/>
            <a:chExt cx="2064" cy="1267"/>
          </a:xfrm>
        </p:grpSpPr>
        <p:grpSp>
          <p:nvGrpSpPr>
            <p:cNvPr id="7190" name="Group 3"/>
            <p:cNvGrpSpPr>
              <a:grpSpLocks/>
            </p:cNvGrpSpPr>
            <p:nvPr/>
          </p:nvGrpSpPr>
          <p:grpSpPr bwMode="auto">
            <a:xfrm>
              <a:off x="1008" y="1056"/>
              <a:ext cx="1488" cy="710"/>
              <a:chOff x="3600" y="2064"/>
              <a:chExt cx="2520" cy="936"/>
            </a:xfrm>
          </p:grpSpPr>
          <p:sp>
            <p:nvSpPr>
              <p:cNvPr id="7192" name="Line 4"/>
              <p:cNvSpPr>
                <a:spLocks noChangeShapeType="1"/>
              </p:cNvSpPr>
              <p:nvPr/>
            </p:nvSpPr>
            <p:spPr bwMode="auto">
              <a:xfrm>
                <a:off x="4860" y="2064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3" name="Line 5"/>
              <p:cNvSpPr>
                <a:spLocks noChangeShapeType="1"/>
              </p:cNvSpPr>
              <p:nvPr/>
            </p:nvSpPr>
            <p:spPr bwMode="auto">
              <a:xfrm>
                <a:off x="3600" y="2532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Line 6"/>
              <p:cNvSpPr>
                <a:spLocks noChangeShapeType="1"/>
              </p:cNvSpPr>
              <p:nvPr/>
            </p:nvSpPr>
            <p:spPr bwMode="auto">
              <a:xfrm>
                <a:off x="3600" y="25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5" name="Line 7"/>
              <p:cNvSpPr>
                <a:spLocks noChangeShapeType="1"/>
              </p:cNvSpPr>
              <p:nvPr/>
            </p:nvSpPr>
            <p:spPr bwMode="auto">
              <a:xfrm>
                <a:off x="4500" y="25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Line 8"/>
              <p:cNvSpPr>
                <a:spLocks noChangeShapeType="1"/>
              </p:cNvSpPr>
              <p:nvPr/>
            </p:nvSpPr>
            <p:spPr bwMode="auto">
              <a:xfrm>
                <a:off x="6120" y="25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1" name="Text Box 9"/>
            <p:cNvSpPr txBox="1">
              <a:spLocks noChangeArrowheads="1"/>
            </p:cNvSpPr>
            <p:nvPr/>
          </p:nvSpPr>
          <p:spPr bwMode="auto">
            <a:xfrm>
              <a:off x="768" y="1824"/>
              <a:ext cx="206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case 1   case 2           case n</a:t>
              </a:r>
              <a:endParaRPr kumimoji="1"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5257800" y="2057400"/>
            <a:ext cx="3276600" cy="3230563"/>
            <a:chOff x="3408" y="1056"/>
            <a:chExt cx="2064" cy="2035"/>
          </a:xfrm>
        </p:grpSpPr>
        <p:grpSp>
          <p:nvGrpSpPr>
            <p:cNvPr id="7175" name="Group 10"/>
            <p:cNvGrpSpPr>
              <a:grpSpLocks/>
            </p:cNvGrpSpPr>
            <p:nvPr/>
          </p:nvGrpSpPr>
          <p:grpSpPr bwMode="auto">
            <a:xfrm>
              <a:off x="3408" y="1056"/>
              <a:ext cx="1728" cy="1536"/>
              <a:chOff x="3408" y="1056"/>
              <a:chExt cx="1728" cy="1536"/>
            </a:xfrm>
          </p:grpSpPr>
          <p:sp>
            <p:nvSpPr>
              <p:cNvPr id="7177" name="Line 11"/>
              <p:cNvSpPr>
                <a:spLocks noChangeShapeType="1"/>
              </p:cNvSpPr>
              <p:nvPr/>
            </p:nvSpPr>
            <p:spPr bwMode="auto">
              <a:xfrm>
                <a:off x="3754" y="1056"/>
                <a:ext cx="0" cy="3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78" name="Group 12"/>
              <p:cNvGrpSpPr>
                <a:grpSpLocks/>
              </p:cNvGrpSpPr>
              <p:nvPr/>
            </p:nvGrpSpPr>
            <p:grpSpPr bwMode="auto">
              <a:xfrm>
                <a:off x="3408" y="1363"/>
                <a:ext cx="691" cy="410"/>
                <a:chOff x="7380" y="4872"/>
                <a:chExt cx="1080" cy="624"/>
              </a:xfrm>
            </p:grpSpPr>
            <p:sp>
              <p:nvSpPr>
                <p:cNvPr id="7188" name="AutoShape 13"/>
                <p:cNvSpPr>
                  <a:spLocks noChangeArrowheads="1"/>
                </p:cNvSpPr>
                <p:nvPr/>
              </p:nvSpPr>
              <p:spPr bwMode="auto">
                <a:xfrm>
                  <a:off x="7380" y="4872"/>
                  <a:ext cx="1080" cy="468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740" y="4872"/>
                  <a:ext cx="7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?</a:t>
                  </a:r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179" name="Line 15"/>
              <p:cNvSpPr>
                <a:spLocks noChangeShapeType="1"/>
              </p:cNvSpPr>
              <p:nvPr/>
            </p:nvSpPr>
            <p:spPr bwMode="auto">
              <a:xfrm>
                <a:off x="3754" y="1670"/>
                <a:ext cx="0" cy="3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80" name="Group 16"/>
              <p:cNvGrpSpPr>
                <a:grpSpLocks/>
              </p:cNvGrpSpPr>
              <p:nvPr/>
            </p:nvGrpSpPr>
            <p:grpSpPr bwMode="auto">
              <a:xfrm>
                <a:off x="3408" y="1978"/>
                <a:ext cx="691" cy="409"/>
                <a:chOff x="7380" y="4872"/>
                <a:chExt cx="1080" cy="624"/>
              </a:xfrm>
            </p:grpSpPr>
            <p:sp>
              <p:nvSpPr>
                <p:cNvPr id="7186" name="AutoShape 17"/>
                <p:cNvSpPr>
                  <a:spLocks noChangeArrowheads="1"/>
                </p:cNvSpPr>
                <p:nvPr/>
              </p:nvSpPr>
              <p:spPr bwMode="auto">
                <a:xfrm>
                  <a:off x="7380" y="4872"/>
                  <a:ext cx="1080" cy="468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740" y="4872"/>
                  <a:ext cx="7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?</a:t>
                  </a:r>
                  <a:endParaRPr kumimoji="1" lang="en-US" altLang="zh-CN" sz="1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181" name="Line 19"/>
              <p:cNvSpPr>
                <a:spLocks noChangeShapeType="1"/>
              </p:cNvSpPr>
              <p:nvPr/>
            </p:nvSpPr>
            <p:spPr bwMode="auto">
              <a:xfrm>
                <a:off x="3754" y="2285"/>
                <a:ext cx="0" cy="3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" name="Line 20"/>
              <p:cNvSpPr>
                <a:spLocks noChangeShapeType="1"/>
              </p:cNvSpPr>
              <p:nvPr/>
            </p:nvSpPr>
            <p:spPr bwMode="auto">
              <a:xfrm>
                <a:off x="4099" y="2134"/>
                <a:ext cx="34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" name="Line 21"/>
              <p:cNvSpPr>
                <a:spLocks noChangeShapeType="1"/>
              </p:cNvSpPr>
              <p:nvPr/>
            </p:nvSpPr>
            <p:spPr bwMode="auto">
              <a:xfrm>
                <a:off x="4445" y="2134"/>
                <a:ext cx="0" cy="4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" name="Line 22"/>
              <p:cNvSpPr>
                <a:spLocks noChangeShapeType="1"/>
              </p:cNvSpPr>
              <p:nvPr/>
            </p:nvSpPr>
            <p:spPr bwMode="auto">
              <a:xfrm>
                <a:off x="4099" y="1520"/>
                <a:ext cx="10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" name="Line 23"/>
              <p:cNvSpPr>
                <a:spLocks noChangeShapeType="1"/>
              </p:cNvSpPr>
              <p:nvPr/>
            </p:nvSpPr>
            <p:spPr bwMode="auto">
              <a:xfrm>
                <a:off x="5136" y="1517"/>
                <a:ext cx="0" cy="10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6" name="Text Box 24"/>
            <p:cNvSpPr txBox="1">
              <a:spLocks noChangeArrowheads="1"/>
            </p:cNvSpPr>
            <p:nvPr/>
          </p:nvSpPr>
          <p:spPr bwMode="auto">
            <a:xfrm>
              <a:off x="3408" y="2592"/>
              <a:ext cx="206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case 1       case 2           case 3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</p:grpSp>
      <p:sp>
        <p:nvSpPr>
          <p:cNvPr id="7174" name="Text Box 25"/>
          <p:cNvSpPr txBox="1">
            <a:spLocks noChangeArrowheads="1"/>
          </p:cNvSpPr>
          <p:nvPr/>
        </p:nvSpPr>
        <p:spPr bwMode="auto">
          <a:xfrm>
            <a:off x="1981200" y="2362200"/>
            <a:ext cx="28956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1000">
                <a:latin typeface="Times New Roman" pitchFamily="18" charset="0"/>
              </a:rPr>
              <a:t>                       </a:t>
            </a:r>
            <a:r>
              <a:rPr kumimoji="1" lang="zh-CN" altLang="en-US" sz="1000">
                <a:latin typeface="Times New Roman" pitchFamily="18" charset="0"/>
              </a:rPr>
              <a:t>。。。。。。</a:t>
            </a:r>
          </a:p>
        </p:txBody>
      </p:sp>
    </p:spTree>
    <p:extLst>
      <p:ext uri="{BB962C8B-B14F-4D97-AF65-F5344CB8AC3E}">
        <p14:creationId xmlns:p14="http://schemas.microsoft.com/office/powerpoint/2010/main" val="2555716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27A4E13-CF27-49D0-9291-5CBB04BD4E30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3697287" cy="6350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dirty="0"/>
              <a:t>例</a:t>
            </a:r>
            <a:r>
              <a:rPr lang="en-US" altLang="zh-CN" dirty="0"/>
              <a:t>5.7 </a:t>
            </a:r>
            <a:r>
              <a:rPr lang="zh-CN" altLang="en-US" dirty="0"/>
              <a:t>有一个首地址为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dirty="0"/>
              <a:t>的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srgbClr val="7030A0"/>
                </a:solidFill>
              </a:rPr>
              <a:t>字</a:t>
            </a:r>
            <a:r>
              <a:rPr lang="zh-CN" altLang="en-US" dirty="0"/>
              <a:t>数组，编制程序使该数组中的数按照从大到小的次序整序。（冒泡排序一）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8196" name="Picture 4" descr="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29749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3F65CE4-D41F-4C06-AB48-564F928CBF1A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762000" y="6096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endParaRPr kumimoji="1" lang="zh-CN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95288" y="692150"/>
            <a:ext cx="7345362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400" b="1">
                <a:latin typeface="Lucida Sans Unicode" pitchFamily="34" charset="0"/>
              </a:rPr>
              <a:t>			mov  cx, 10</a:t>
            </a:r>
          </a:p>
          <a:p>
            <a:pPr lvl="4" algn="just"/>
            <a:r>
              <a:rPr kumimoji="1" lang="en-US" altLang="zh-CN" sz="2400" b="1">
                <a:latin typeface="Lucida Sans Unicode" pitchFamily="34" charset="0"/>
              </a:rPr>
              <a:t>          dec   cx</a:t>
            </a:r>
          </a:p>
          <a:p>
            <a:pPr lvl="2" algn="just"/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loop1</a:t>
            </a:r>
            <a:r>
              <a:rPr kumimoji="1" lang="en-US" altLang="zh-CN" sz="2400" b="1">
                <a:latin typeface="Lucida Sans Unicode" pitchFamily="34" charset="0"/>
              </a:rPr>
              <a:t>:          </a:t>
            </a:r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mov  di, cx</a:t>
            </a:r>
            <a:endParaRPr kumimoji="1" lang="en-US" altLang="zh-CN" sz="2400" b="1">
              <a:latin typeface="Lucida Sans Unicode" pitchFamily="34" charset="0"/>
            </a:endParaRPr>
          </a:p>
          <a:p>
            <a:pPr lvl="4" algn="just"/>
            <a:r>
              <a:rPr kumimoji="1" lang="en-US" altLang="zh-CN" sz="2400" b="1">
                <a:latin typeface="Lucida Sans Unicode" pitchFamily="34" charset="0"/>
              </a:rPr>
              <a:t>          mov  bx, 0</a:t>
            </a:r>
          </a:p>
          <a:p>
            <a:pPr lvl="2" algn="just"/>
            <a:r>
              <a:rPr kumimoji="1" lang="en-US" altLang="zh-CN" sz="2400" b="1">
                <a:solidFill>
                  <a:srgbClr val="CC66FF"/>
                </a:solidFill>
                <a:latin typeface="Lucida Sans Unicode" pitchFamily="34" charset="0"/>
              </a:rPr>
              <a:t>loop2</a:t>
            </a:r>
            <a:r>
              <a:rPr kumimoji="1" lang="en-US" altLang="zh-CN" sz="2400" b="1">
                <a:latin typeface="Lucida Sans Unicode" pitchFamily="34" charset="0"/>
              </a:rPr>
              <a:t>:     </a:t>
            </a:r>
          </a:p>
          <a:p>
            <a:pPr lvl="3" algn="just"/>
            <a:r>
              <a:rPr kumimoji="1" lang="en-US" altLang="zh-CN" sz="2400" b="1">
                <a:latin typeface="Lucida Sans Unicode" pitchFamily="34" charset="0"/>
              </a:rPr>
              <a:t>               mov  ax, a[bx]</a:t>
            </a:r>
          </a:p>
          <a:p>
            <a:pPr lvl="4" algn="just"/>
            <a:r>
              <a:rPr kumimoji="1" lang="en-US" altLang="zh-CN" sz="2400" b="1">
                <a:latin typeface="Lucida Sans Unicode" pitchFamily="34" charset="0"/>
              </a:rPr>
              <a:t>          cmp  ax, a[bx+2]</a:t>
            </a:r>
          </a:p>
          <a:p>
            <a:pPr lvl="4" algn="just"/>
            <a:r>
              <a:rPr kumimoji="1" lang="en-US" altLang="zh-CN" sz="2400" b="1">
                <a:latin typeface="Lucida Sans Unicode" pitchFamily="34" charset="0"/>
              </a:rPr>
              <a:t>          jge    continue</a:t>
            </a:r>
          </a:p>
          <a:p>
            <a:pPr lvl="4" algn="just"/>
            <a:r>
              <a:rPr kumimoji="1" lang="en-US" altLang="zh-CN" sz="2400" b="1">
                <a:latin typeface="Lucida Sans Unicode" pitchFamily="34" charset="0"/>
              </a:rPr>
              <a:t>          xchg ax, a[bx+2]</a:t>
            </a:r>
          </a:p>
          <a:p>
            <a:pPr lvl="4" algn="just"/>
            <a:r>
              <a:rPr kumimoji="1" lang="en-US" altLang="zh-CN" sz="2400" b="1">
                <a:latin typeface="Lucida Sans Unicode" pitchFamily="34" charset="0"/>
              </a:rPr>
              <a:t>          mov  a[bx], ax</a:t>
            </a:r>
          </a:p>
          <a:p>
            <a:pPr lvl="2" algn="just"/>
            <a:r>
              <a:rPr kumimoji="1" lang="en-US" altLang="zh-CN" sz="2400" b="1">
                <a:latin typeface="Lucida Sans Unicode" pitchFamily="34" charset="0"/>
              </a:rPr>
              <a:t>continue:</a:t>
            </a:r>
          </a:p>
          <a:p>
            <a:pPr lvl="4" algn="just"/>
            <a:r>
              <a:rPr kumimoji="1" lang="en-US" altLang="zh-CN" sz="2400" b="1">
                <a:latin typeface="Lucida Sans Unicode" pitchFamily="34" charset="0"/>
              </a:rPr>
              <a:t>          add   bx, 2 </a:t>
            </a:r>
          </a:p>
          <a:p>
            <a:pPr lvl="4" algn="just"/>
            <a:r>
              <a:rPr kumimoji="1" lang="en-US" altLang="zh-CN" sz="2400" b="1">
                <a:latin typeface="Lucida Sans Unicode" pitchFamily="34" charset="0"/>
              </a:rPr>
              <a:t>          loop  </a:t>
            </a:r>
            <a:r>
              <a:rPr kumimoji="1" lang="en-US" altLang="zh-CN" sz="2400" b="1">
                <a:solidFill>
                  <a:srgbClr val="CC66FF"/>
                </a:solidFill>
                <a:latin typeface="Lucida Sans Unicode" pitchFamily="34" charset="0"/>
              </a:rPr>
              <a:t>loop2</a:t>
            </a:r>
            <a:endParaRPr kumimoji="1" lang="en-US" altLang="zh-CN" sz="2400" b="1">
              <a:latin typeface="Lucida Sans Unicode" pitchFamily="34" charset="0"/>
            </a:endParaRPr>
          </a:p>
          <a:p>
            <a:pPr lvl="4" algn="just"/>
            <a:r>
              <a:rPr kumimoji="1" lang="en-US" altLang="zh-CN" sz="2400" b="1">
                <a:latin typeface="Lucida Sans Unicode" pitchFamily="34" charset="0"/>
              </a:rPr>
              <a:t>          </a:t>
            </a:r>
            <a:r>
              <a:rPr kumimoji="1" lang="en-US" altLang="zh-CN" sz="2400" b="1">
                <a:solidFill>
                  <a:srgbClr val="0000FF"/>
                </a:solidFill>
                <a:latin typeface="Lucida Sans Unicode" pitchFamily="34" charset="0"/>
              </a:rPr>
              <a:t>mov  cx, di</a:t>
            </a:r>
          </a:p>
          <a:p>
            <a:pPr lvl="4" algn="just"/>
            <a:r>
              <a:rPr kumimoji="1" lang="en-US" altLang="zh-CN" sz="2400" b="1">
                <a:latin typeface="Lucida Sans Unicode" pitchFamily="34" charset="0"/>
              </a:rPr>
              <a:t>          loop  </a:t>
            </a:r>
            <a:r>
              <a:rPr kumimoji="1" lang="en-US" altLang="zh-CN" sz="2400" b="1">
                <a:solidFill>
                  <a:srgbClr val="FF3300"/>
                </a:solidFill>
                <a:latin typeface="Lucida Sans Unicode" pitchFamily="34" charset="0"/>
              </a:rPr>
              <a:t>loop1</a:t>
            </a:r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 flipH="1">
            <a:off x="609600" y="5949950"/>
            <a:ext cx="2133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 flipH="1" flipV="1">
            <a:off x="587375" y="1627188"/>
            <a:ext cx="11113" cy="4322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600075" y="1628775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 flipH="1">
            <a:off x="457200" y="5300663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 flipH="1" flipV="1">
            <a:off x="439738" y="2351088"/>
            <a:ext cx="4762" cy="29511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>
            <a:off x="447675" y="2349500"/>
            <a:ext cx="457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1192D5A-63FD-43FC-9191-DA863967CCCE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03188"/>
            <a:ext cx="3913187" cy="6638925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5.8 </a:t>
            </a:r>
            <a:r>
              <a:rPr lang="zh-CN" altLang="en-US" sz="3600" dirty="0"/>
              <a:t>在</a:t>
            </a:r>
            <a:r>
              <a:rPr lang="zh-CN" altLang="en-US" sz="3600" dirty="0">
                <a:solidFill>
                  <a:srgbClr val="FF0000"/>
                </a:solidFill>
              </a:rPr>
              <a:t>附加段</a:t>
            </a:r>
            <a:r>
              <a:rPr lang="zh-CN" altLang="en-US" sz="3600" dirty="0"/>
              <a:t>中有一个字数组，其首地址已存放在</a:t>
            </a:r>
            <a:r>
              <a:rPr lang="en-US" altLang="zh-CN" sz="3600" dirty="0"/>
              <a:t>DI</a:t>
            </a:r>
            <a:r>
              <a:rPr lang="zh-CN" altLang="en-US" sz="3600" dirty="0"/>
              <a:t>寄存器中，在数组的第一个字中存放着该数组的长度。要求编制一个程序使该数组中的数按照从小到大的次序排列整齐。（冒泡排序二）</a:t>
            </a:r>
            <a:br>
              <a:rPr lang="zh-CN" altLang="en-US" sz="3600" dirty="0"/>
            </a:br>
            <a:endParaRPr lang="zh-CN" altLang="en-US" sz="3600" dirty="0"/>
          </a:p>
        </p:txBody>
      </p:sp>
      <p:pic>
        <p:nvPicPr>
          <p:cNvPr id="10244" name="Picture 4" descr="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0"/>
            <a:ext cx="26876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732588" y="623728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9EF5DFF-5142-49DD-B97F-EBD89E66B70E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9250" y="765175"/>
            <a:ext cx="8029575" cy="57324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		lea	di , LIST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mov     start_addr , di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mov     cx , es:[di]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mov     save_cnt , cx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init:   	</a:t>
            </a:r>
            <a:r>
              <a:rPr lang="en-US" altLang="zh-CN" sz="1800">
                <a:solidFill>
                  <a:srgbClr val="339933"/>
                </a:solidFill>
              </a:rPr>
              <a:t>mov     bx , 1		</a:t>
            </a:r>
            <a:r>
              <a:rPr lang="zh-CN" altLang="en-US" sz="1800">
                <a:solidFill>
                  <a:srgbClr val="990099"/>
                </a:solidFill>
              </a:rPr>
              <a:t>；将</a:t>
            </a:r>
            <a:r>
              <a:rPr lang="en-US" altLang="zh-CN" sz="1800">
                <a:solidFill>
                  <a:srgbClr val="990099"/>
                </a:solidFill>
              </a:rPr>
              <a:t>BX</a:t>
            </a:r>
            <a:r>
              <a:rPr lang="zh-CN" altLang="en-US" sz="1800">
                <a:solidFill>
                  <a:srgbClr val="990099"/>
                </a:solidFill>
              </a:rPr>
              <a:t>的内容当作一个标志，预制为</a:t>
            </a:r>
            <a:r>
              <a:rPr lang="en-US" altLang="zh-CN" sz="1800">
                <a:solidFill>
                  <a:srgbClr val="990099"/>
                </a:solidFill>
              </a:rPr>
              <a:t>1</a:t>
            </a:r>
            <a:endParaRPr lang="en-US" altLang="zh-CN" sz="1800">
              <a:solidFill>
                <a:srgbClr val="339933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dec     	save_cnt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jz      	sorted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mov     cx , save_cnt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mov     di , start_addr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next:   	add     	di ,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mov     ax , es:[di]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cmp     es:[di+2] , ax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jae     	cont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xchg    	es:[di+2] , ax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mov     es:[di] , ax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</a:t>
            </a:r>
            <a:r>
              <a:rPr lang="en-US" altLang="zh-CN" sz="1800">
                <a:solidFill>
                  <a:srgbClr val="339933"/>
                </a:solidFill>
              </a:rPr>
              <a:t>sub     	bx , bx		</a:t>
            </a:r>
            <a:r>
              <a:rPr lang="zh-CN" altLang="en-US" sz="1800">
                <a:solidFill>
                  <a:srgbClr val="990099"/>
                </a:solidFill>
              </a:rPr>
              <a:t>；如果曾经发生过交换就置</a:t>
            </a:r>
            <a:r>
              <a:rPr lang="en-US" altLang="zh-CN" sz="1800">
                <a:solidFill>
                  <a:srgbClr val="990099"/>
                </a:solidFill>
              </a:rPr>
              <a:t>BX</a:t>
            </a:r>
            <a:r>
              <a:rPr lang="zh-CN" altLang="en-US" sz="1800">
                <a:solidFill>
                  <a:srgbClr val="990099"/>
                </a:solidFill>
              </a:rPr>
              <a:t>＝</a:t>
            </a:r>
            <a:r>
              <a:rPr lang="en-US" altLang="zh-CN" sz="1800">
                <a:solidFill>
                  <a:srgbClr val="990099"/>
                </a:solidFill>
              </a:rPr>
              <a:t>0</a:t>
            </a:r>
            <a:endParaRPr lang="en-US" altLang="zh-CN" sz="1800">
              <a:solidFill>
                <a:srgbClr val="339933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cont:   	loop    	next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cmp     bx ,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        	je      	init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800"/>
              <a:t>sorted: mov     di , start_addr</a:t>
            </a:r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H="1">
            <a:off x="1176338" y="5300663"/>
            <a:ext cx="1444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 flipV="1">
            <a:off x="1176338" y="3355975"/>
            <a:ext cx="0" cy="19446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1176338" y="3355975"/>
            <a:ext cx="1444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H="1">
            <a:off x="1104900" y="5805488"/>
            <a:ext cx="2159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 flipV="1">
            <a:off x="1104900" y="1989138"/>
            <a:ext cx="0" cy="38163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1104900" y="1989138"/>
            <a:ext cx="2159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88DD86C-E6E9-4287-A9DA-EAA996A70CAB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103188"/>
            <a:ext cx="4787900" cy="6278562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5.9 </a:t>
            </a:r>
            <a:r>
              <a:rPr lang="zh-CN" altLang="en-US" sz="3200" dirty="0"/>
              <a:t>在附加段中，有一个按从小到大</a:t>
            </a:r>
            <a:r>
              <a:rPr lang="zh-CN" altLang="en-US" sz="3200" b="1" dirty="0">
                <a:solidFill>
                  <a:srgbClr val="7030A0"/>
                </a:solidFill>
              </a:rPr>
              <a:t>顺序排列</a:t>
            </a:r>
            <a:r>
              <a:rPr lang="zh-CN" altLang="en-US" sz="3200" dirty="0"/>
              <a:t>的无符号数数组，其首地址存放在</a:t>
            </a:r>
            <a:r>
              <a:rPr lang="en-US" altLang="zh-CN" sz="3200" dirty="0"/>
              <a:t>DI</a:t>
            </a:r>
            <a:r>
              <a:rPr lang="zh-CN" altLang="en-US" sz="3200" dirty="0"/>
              <a:t>寄存器中，数组中的第一个单元存放着数组长度。在</a:t>
            </a:r>
            <a:r>
              <a:rPr lang="en-US" altLang="zh-CN" sz="3200" dirty="0">
                <a:solidFill>
                  <a:srgbClr val="0070C0"/>
                </a:solidFill>
              </a:rPr>
              <a:t>AX</a:t>
            </a:r>
            <a:r>
              <a:rPr lang="zh-CN" altLang="en-US" sz="3200" dirty="0"/>
              <a:t>中有一个无符号数，要求在数组中找（</a:t>
            </a:r>
            <a:r>
              <a:rPr lang="en-US" altLang="zh-CN" sz="3200" dirty="0"/>
              <a:t>AX</a:t>
            </a:r>
            <a:r>
              <a:rPr lang="zh-CN" altLang="en-US" sz="3200" dirty="0"/>
              <a:t>），</a:t>
            </a:r>
            <a:r>
              <a:rPr lang="zh-CN" altLang="en-US" sz="3200" b="1" dirty="0">
                <a:solidFill>
                  <a:srgbClr val="7030A0"/>
                </a:solidFill>
              </a:rPr>
              <a:t>如果找到</a:t>
            </a:r>
            <a:r>
              <a:rPr lang="zh-CN" altLang="en-US" sz="3200" dirty="0"/>
              <a:t>，则使</a:t>
            </a:r>
            <a:r>
              <a:rPr lang="en-US" altLang="zh-CN" sz="3200" dirty="0"/>
              <a:t>CF</a:t>
            </a:r>
            <a:r>
              <a:rPr lang="zh-CN" altLang="en-US" sz="3200" dirty="0"/>
              <a:t>＝</a:t>
            </a:r>
            <a:r>
              <a:rPr lang="en-US" altLang="zh-CN" sz="3200" dirty="0"/>
              <a:t>0</a:t>
            </a:r>
            <a:r>
              <a:rPr lang="zh-CN" altLang="en-US" sz="3200" dirty="0"/>
              <a:t>，并在</a:t>
            </a:r>
            <a:r>
              <a:rPr lang="en-US" altLang="zh-CN" sz="3200" dirty="0"/>
              <a:t>SI</a:t>
            </a:r>
            <a:r>
              <a:rPr lang="zh-CN" altLang="en-US" sz="3200" dirty="0"/>
              <a:t>中给出该元素在数组中的偏移地址；</a:t>
            </a:r>
            <a:r>
              <a:rPr lang="zh-CN" altLang="en-US" sz="3200" b="1" dirty="0">
                <a:solidFill>
                  <a:srgbClr val="7030A0"/>
                </a:solidFill>
              </a:rPr>
              <a:t>如未找到</a:t>
            </a:r>
            <a:r>
              <a:rPr lang="zh-CN" altLang="en-US" sz="3200" dirty="0"/>
              <a:t>，则使</a:t>
            </a:r>
            <a:r>
              <a:rPr lang="en-US" altLang="zh-CN" sz="3200" dirty="0"/>
              <a:t>CF</a:t>
            </a:r>
            <a:r>
              <a:rPr lang="zh-CN" altLang="en-US" sz="3200" dirty="0"/>
              <a:t>＝</a:t>
            </a:r>
            <a:r>
              <a:rPr lang="en-US" altLang="zh-CN" sz="3200" dirty="0"/>
              <a:t>1</a:t>
            </a:r>
            <a:r>
              <a:rPr lang="zh-CN" altLang="en-US" sz="3200" dirty="0"/>
              <a:t>。（</a:t>
            </a:r>
            <a:r>
              <a:rPr lang="zh-CN" altLang="en-US" sz="3200" dirty="0">
                <a:solidFill>
                  <a:srgbClr val="FF0000"/>
                </a:solidFill>
              </a:rPr>
              <a:t>折半查找</a:t>
            </a:r>
            <a:r>
              <a:rPr lang="zh-CN" altLang="en-US" sz="3200" dirty="0"/>
              <a:t>）</a:t>
            </a:r>
          </a:p>
        </p:txBody>
      </p:sp>
      <p:pic>
        <p:nvPicPr>
          <p:cNvPr id="12292" name="Picture 4" descr="9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13" r="6187"/>
          <a:stretch>
            <a:fillRect/>
          </a:stretch>
        </p:blipFill>
        <p:spPr bwMode="auto">
          <a:xfrm>
            <a:off x="5003800" y="1268413"/>
            <a:ext cx="3960813" cy="426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5908</TotalTime>
  <Words>1265</Words>
  <Application>Microsoft Office PowerPoint</Application>
  <PresentationFormat>全屏显示(4:3)</PresentationFormat>
  <Paragraphs>222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楷体_GB2312</vt:lpstr>
      <vt:lpstr>宋体</vt:lpstr>
      <vt:lpstr>Arial</vt:lpstr>
      <vt:lpstr>Lucida Sans Unicode</vt:lpstr>
      <vt:lpstr>Times New Roman</vt:lpstr>
      <vt:lpstr>Verdana</vt:lpstr>
      <vt:lpstr>Balloons</vt:lpstr>
      <vt:lpstr>汇编语言程序设计</vt:lpstr>
      <vt:lpstr>第五章  循环与分支程序设计</vt:lpstr>
      <vt:lpstr>PowerPoint 演示文稿</vt:lpstr>
      <vt:lpstr>PowerPoint 演示文稿</vt:lpstr>
      <vt:lpstr>例5.7 有一个首地址为A的N字数组，编制程序使该数组中的数按照从大到小的次序整序。（冒泡排序一） </vt:lpstr>
      <vt:lpstr>PowerPoint 演示文稿</vt:lpstr>
      <vt:lpstr>例5.8 在附加段中有一个字数组，其首地址已存放在DI寄存器中，在数组的第一个字中存放着该数组的长度。要求编制一个程序使该数组中的数按照从小到大的次序排列整齐。（冒泡排序二） </vt:lpstr>
      <vt:lpstr>PowerPoint 演示文稿</vt:lpstr>
      <vt:lpstr>例5.9 在附加段中，有一个按从小到大顺序排列的无符号数数组，其首地址存放在DI寄存器中，数组中的第一个单元存放着数组长度。在AX中有一个无符号数，要求在数组中找（AX），如果找到，则使CF＝0，并在SI中给出该元素在数组中的偏移地址；如未找到，则使CF＝1。（折半查找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IBM PC机的指令系统和寻址方式</dc:title>
  <dc:creator>毛希平</dc:creator>
  <cp:lastModifiedBy>颖 鞠</cp:lastModifiedBy>
  <cp:revision>217</cp:revision>
  <cp:lastPrinted>2001-03-21T04:19:29Z</cp:lastPrinted>
  <dcterms:created xsi:type="dcterms:W3CDTF">2000-09-18T08:05:18Z</dcterms:created>
  <dcterms:modified xsi:type="dcterms:W3CDTF">2024-11-02T14:12:04Z</dcterms:modified>
</cp:coreProperties>
</file>