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470" r:id="rId2"/>
    <p:sldId id="417" r:id="rId3"/>
    <p:sldId id="418" r:id="rId4"/>
    <p:sldId id="419" r:id="rId5"/>
    <p:sldId id="421" r:id="rId6"/>
    <p:sldId id="420" r:id="rId7"/>
    <p:sldId id="423" r:id="rId8"/>
    <p:sldId id="430" r:id="rId9"/>
    <p:sldId id="431" r:id="rId10"/>
    <p:sldId id="432" r:id="rId11"/>
    <p:sldId id="433" r:id="rId12"/>
    <p:sldId id="434" r:id="rId13"/>
    <p:sldId id="435" r:id="rId14"/>
    <p:sldId id="452" r:id="rId15"/>
    <p:sldId id="436" r:id="rId16"/>
    <p:sldId id="438" r:id="rId17"/>
    <p:sldId id="439" r:id="rId18"/>
    <p:sldId id="440" r:id="rId19"/>
    <p:sldId id="441" r:id="rId20"/>
    <p:sldId id="471" r:id="rId21"/>
    <p:sldId id="473" r:id="rId22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FF"/>
    <a:srgbClr val="339933"/>
    <a:srgbClr val="990099"/>
    <a:srgbClr val="996633"/>
    <a:srgbClr val="336600"/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7C9CF33-03A0-41FD-AF60-E33EF90E3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415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9AE7A19-9515-4265-A7C1-2ECCAD5ED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359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99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4E5E4-A414-4DB0-BC15-90CEDE102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7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1F9DF-46D3-4976-909F-2B8FC535A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86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AA4B2-1120-4CF4-8678-EC13FFC55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5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B0B3A-D9CA-4550-B0A9-329BF8DA6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1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FDDC6-6242-4084-A17E-C4A3DFA4F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7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1CC7D-BE0A-41C9-A859-1373BB9C1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2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889A-F32C-441F-8929-43C8699E5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4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348B7-B065-4ED9-8DAF-BB954772C9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5E32A-33F1-4FC5-BACC-5399DA0B2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64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5A576-34D8-47EE-B00D-B771DB5E8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7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89290-1EF7-478C-893F-16375354C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6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74CA205-AD61-454E-8C2B-FF5E6BE9AA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42B5F76-EB38-4DFA-9AC4-134DA4381AF3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5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汇编语言程序设计</a:t>
            </a:r>
          </a:p>
        </p:txBody>
      </p:sp>
      <p:sp>
        <p:nvSpPr>
          <p:cNvPr id="3076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0A417A-3E96-4256-8988-0A135DF0D5B1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61722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binihex   proc   near</a:t>
            </a:r>
            <a:r>
              <a:rPr kumimoji="1" lang="en-US" altLang="zh-CN" sz="2400" b="1">
                <a:latin typeface="Lucida Sans Unicode" pitchFamily="34" charset="0"/>
              </a:rPr>
              <a:t>            ;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16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     mov   ch, 4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rotate:    mov   cl, 4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rol    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bx</a:t>
            </a:r>
            <a:r>
              <a:rPr kumimoji="1" lang="en-US" altLang="zh-CN" sz="2400" b="1">
                <a:latin typeface="Lucida Sans Unicode" pitchFamily="34" charset="0"/>
              </a:rPr>
              <a:t>, cl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mov  al, bl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and   al, 0fh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add   al, 30h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cmp  al, 3ah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jl       printit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add   al, 7h            ;  ‘A’~’F’          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printit:   mov   dl, al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</a:t>
            </a:r>
            <a:r>
              <a:rPr kumimoji="1" lang="en-US" altLang="zh-CN" sz="2400" b="1">
                <a:solidFill>
                  <a:srgbClr val="339933"/>
                </a:solidFill>
                <a:latin typeface="Lucida Sans Unicode" pitchFamily="34" charset="0"/>
              </a:rPr>
              <a:t>mov   ah, 2</a:t>
            </a:r>
          </a:p>
          <a:p>
            <a:r>
              <a:rPr kumimoji="1" lang="en-US" altLang="zh-CN" sz="2400" b="1">
                <a:solidFill>
                  <a:srgbClr val="339933"/>
                </a:solidFill>
                <a:latin typeface="Lucida Sans Unicode" pitchFamily="34" charset="0"/>
              </a:rPr>
              <a:t>             int   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dec    ch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jnz    rotate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ret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binihex  endp</a:t>
            </a:r>
            <a:endParaRPr kumimoji="1" lang="en-US" altLang="zh-CN" sz="2400" b="1">
              <a:latin typeface="Lucida Sans Unicode" pitchFamily="34" charset="0"/>
            </a:endParaRPr>
          </a:p>
        </p:txBody>
      </p:sp>
      <p:pic>
        <p:nvPicPr>
          <p:cNvPr id="4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390" y="460375"/>
            <a:ext cx="227869" cy="304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D67EBA-CEB2-4765-92AD-86CB4AC45F80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20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crlf    proc   near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mov   dl, 0dh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 ah, 2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int   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 dl, 0ah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 ah, 2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int   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ret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crlf    endp</a:t>
            </a:r>
            <a:endParaRPr kumimoji="1" lang="en-US" altLang="zh-CN" sz="2400" b="1">
              <a:latin typeface="Lucida Sans Unicode" pitchFamily="34" charset="0"/>
            </a:endParaRPr>
          </a:p>
          <a:p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decihex</a:t>
            </a:r>
            <a:r>
              <a:rPr kumimoji="1" lang="en-US" altLang="zh-CN" sz="2400" b="1">
                <a:latin typeface="Lucida Sans Unicode" pitchFamily="34" charset="0"/>
              </a:rPr>
              <a:t>  ends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end  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110288"/>
            <a:ext cx="228917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F7A989-0E83-4E8E-A4EC-E41E78786CAC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71438"/>
            <a:ext cx="7924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6.4 </a:t>
            </a:r>
            <a:r>
              <a:rPr kumimoji="1" lang="zh-CN" altLang="en-US" sz="2400" b="1">
                <a:latin typeface="Times New Roman" pitchFamily="18" charset="0"/>
              </a:rPr>
              <a:t>累加数组中的元素（</a:t>
            </a:r>
            <a:r>
              <a:rPr kumimoji="1" lang="zh-CN" altLang="en-US" sz="2400" b="1" u="sng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直接访问</a:t>
            </a:r>
            <a:r>
              <a:rPr kumimoji="1" lang="zh-CN" altLang="en-US" sz="2200" b="1" u="sng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参数</a:t>
            </a:r>
            <a:r>
              <a:rPr kumimoji="1" lang="zh-CN" altLang="en-US" sz="2200" b="1">
                <a:latin typeface="Times New Roman" pitchFamily="18" charset="0"/>
              </a:rPr>
              <a:t>）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data   segment</a:t>
            </a:r>
            <a:endParaRPr kumimoji="1" lang="en-US" altLang="zh-CN" sz="2400" b="1">
              <a:solidFill>
                <a:srgbClr val="FF3300"/>
              </a:solidFill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ary       </a:t>
            </a:r>
            <a:r>
              <a:rPr kumimoji="1" lang="en-US" altLang="zh-CN" sz="2400" b="1">
                <a:latin typeface="Lucida Sans Unicode" pitchFamily="34" charset="0"/>
              </a:rPr>
              <a:t>dw   1,2,3,4,5,6,7,8,9,10</a:t>
            </a:r>
            <a:endParaRPr kumimoji="1" lang="en-US" altLang="zh-CN" sz="2400" b="1">
              <a:solidFill>
                <a:srgbClr val="FF3300"/>
              </a:solidFill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count   </a:t>
            </a:r>
            <a:r>
              <a:rPr kumimoji="1" lang="en-US" altLang="zh-CN" sz="2400" b="1">
                <a:latin typeface="Lucida Sans Unicode" pitchFamily="34" charset="0"/>
              </a:rPr>
              <a:t>dw   10</a:t>
            </a:r>
            <a:endParaRPr kumimoji="1" lang="en-US" altLang="zh-CN" sz="2400" b="1">
              <a:solidFill>
                <a:srgbClr val="FF3300"/>
              </a:solidFill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sum     </a:t>
            </a:r>
            <a:r>
              <a:rPr kumimoji="1" lang="en-US" altLang="zh-CN" sz="2400" b="1">
                <a:latin typeface="Lucida Sans Unicode" pitchFamily="34" charset="0"/>
              </a:rPr>
              <a:t>dw    ?</a:t>
            </a:r>
            <a:endParaRPr kumimoji="1" lang="en-US" altLang="zh-CN" sz="2400" b="1">
              <a:solidFill>
                <a:srgbClr val="FF3300"/>
              </a:solidFill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data   ends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code  segment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main  proc  far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assume cs:code, ds:data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start: push   ds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sub     ax, ax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push   ax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mov    ax, data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mov    ds, ax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……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call </a:t>
            </a:r>
            <a:r>
              <a:rPr kumimoji="1" lang="en-US" altLang="zh-CN" sz="2400" b="1">
                <a:latin typeface="Lucida Sans Unicode" pitchFamily="34" charset="0"/>
              </a:rPr>
              <a:t>    near ptr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proadd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         ret</a:t>
            </a:r>
          </a:p>
          <a:p>
            <a:pPr lvl="1" algn="just"/>
            <a:r>
              <a:rPr kumimoji="1" lang="en-US" altLang="zh-CN" sz="2400" b="1">
                <a:latin typeface="Lucida Sans Unicode" pitchFamily="34" charset="0"/>
              </a:rPr>
              <a:t>main  endp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336B0D-8D97-4C58-81F3-AB63C800AD5B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09600" y="214313"/>
            <a:ext cx="79248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2"/>
            <a:r>
              <a:rPr kumimoji="1" lang="en-US" altLang="zh-CN" sz="2400" b="1">
                <a:solidFill>
                  <a:srgbClr val="7030A0"/>
                </a:solidFill>
                <a:latin typeface="Lucida Sans Unicode" pitchFamily="34" charset="0"/>
              </a:rPr>
              <a:t>proadd  proc  near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push  ax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push  cx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push  si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</a:t>
            </a:r>
            <a:r>
              <a:rPr kumimoji="1" lang="en-US" altLang="zh-CN" sz="2400" b="1" i="1">
                <a:latin typeface="Lucida Sans Unicode" pitchFamily="34" charset="0"/>
              </a:rPr>
              <a:t>lea     si, </a:t>
            </a:r>
            <a:r>
              <a:rPr kumimoji="1" lang="en-US" altLang="zh-CN" sz="2400" b="1" i="1">
                <a:solidFill>
                  <a:srgbClr val="FF3300"/>
                </a:solidFill>
                <a:latin typeface="Lucida Sans Unicode" pitchFamily="34" charset="0"/>
              </a:rPr>
              <a:t>ary</a:t>
            </a:r>
          </a:p>
          <a:p>
            <a:pPr lvl="3"/>
            <a:r>
              <a:rPr kumimoji="1" lang="en-US" altLang="zh-CN" sz="2400" b="1" i="1">
                <a:latin typeface="Lucida Sans Unicode" pitchFamily="34" charset="0"/>
              </a:rPr>
              <a:t>       mov   cx, </a:t>
            </a:r>
            <a:r>
              <a:rPr kumimoji="1" lang="en-US" altLang="zh-CN" sz="2400" b="1" i="1">
                <a:solidFill>
                  <a:srgbClr val="FF3300"/>
                </a:solidFill>
                <a:latin typeface="Lucida Sans Unicode" pitchFamily="34" charset="0"/>
              </a:rPr>
              <a:t>count</a:t>
            </a:r>
          </a:p>
          <a:p>
            <a:pPr lvl="3"/>
            <a:r>
              <a:rPr kumimoji="1" lang="en-US" altLang="zh-CN" sz="2400" b="1" i="1">
                <a:latin typeface="Lucida Sans Unicode" pitchFamily="34" charset="0"/>
              </a:rPr>
              <a:t>       xor    ax, ax</a:t>
            </a:r>
          </a:p>
          <a:p>
            <a:pPr lvl="2"/>
            <a:r>
              <a:rPr kumimoji="1" lang="en-US" altLang="zh-CN" sz="2400" b="1" i="1">
                <a:latin typeface="Lucida Sans Unicode" pitchFamily="34" charset="0"/>
              </a:rPr>
              <a:t>next:    add   ax, [si]</a:t>
            </a:r>
          </a:p>
          <a:p>
            <a:pPr lvl="3"/>
            <a:r>
              <a:rPr kumimoji="1" lang="en-US" altLang="zh-CN" sz="2400" b="1" i="1">
                <a:latin typeface="Lucida Sans Unicode" pitchFamily="34" charset="0"/>
              </a:rPr>
              <a:t>       add   si, 2</a:t>
            </a:r>
          </a:p>
          <a:p>
            <a:pPr lvl="3"/>
            <a:r>
              <a:rPr kumimoji="1" lang="en-US" altLang="zh-CN" sz="2400" b="1" i="1">
                <a:latin typeface="Lucida Sans Unicode" pitchFamily="34" charset="0"/>
              </a:rPr>
              <a:t>       loop  next</a:t>
            </a:r>
          </a:p>
          <a:p>
            <a:pPr lvl="3"/>
            <a:r>
              <a:rPr kumimoji="1" lang="en-US" altLang="zh-CN" sz="2400" b="1" i="1">
                <a:latin typeface="Lucida Sans Unicode" pitchFamily="34" charset="0"/>
              </a:rPr>
              <a:t>       mov   </a:t>
            </a:r>
            <a:r>
              <a:rPr kumimoji="1" lang="en-US" altLang="zh-CN" sz="2400" b="1" i="1">
                <a:solidFill>
                  <a:srgbClr val="FF3300"/>
                </a:solidFill>
                <a:latin typeface="Lucida Sans Unicode" pitchFamily="34" charset="0"/>
              </a:rPr>
              <a:t>sum</a:t>
            </a:r>
            <a:r>
              <a:rPr kumimoji="1" lang="en-US" altLang="zh-CN" sz="2400" b="1" i="1">
                <a:latin typeface="Lucida Sans Unicode" pitchFamily="34" charset="0"/>
              </a:rPr>
              <a:t>, ax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pop   si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pop   cx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pop   ax</a:t>
            </a:r>
          </a:p>
          <a:p>
            <a:pPr lvl="3"/>
            <a:r>
              <a:rPr kumimoji="1" lang="en-US" altLang="zh-CN" sz="2400" b="1">
                <a:latin typeface="Lucida Sans Unicode" pitchFamily="34" charset="0"/>
              </a:rPr>
              <a:t>       ret</a:t>
            </a:r>
          </a:p>
          <a:p>
            <a:pPr lvl="2"/>
            <a:r>
              <a:rPr kumimoji="1" lang="en-US" altLang="zh-CN" sz="2400" b="1">
                <a:solidFill>
                  <a:srgbClr val="7030A0"/>
                </a:solidFill>
                <a:latin typeface="Lucida Sans Unicode" pitchFamily="34" charset="0"/>
              </a:rPr>
              <a:t>proadd  endp</a:t>
            </a:r>
          </a:p>
          <a:p>
            <a:pPr lvl="2"/>
            <a:r>
              <a:rPr kumimoji="1" lang="en-US" altLang="zh-CN" sz="2400" b="1">
                <a:latin typeface="Lucida Sans Unicode" pitchFamily="34" charset="0"/>
              </a:rPr>
              <a:t>code    ends</a:t>
            </a:r>
          </a:p>
          <a:p>
            <a:pPr lvl="2"/>
            <a:r>
              <a:rPr kumimoji="1" lang="en-US" altLang="zh-CN" sz="2400" b="1">
                <a:latin typeface="Lucida Sans Unicode" pitchFamily="34" charset="0"/>
              </a:rPr>
              <a:t>           end  start</a:t>
            </a: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057400" y="571500"/>
            <a:ext cx="2667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981200" y="4286250"/>
            <a:ext cx="2667000" cy="1143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573A05-BF6F-45BD-8030-43F1F0FA0796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066800" y="1066800"/>
            <a:ext cx="7165975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data     segment</a:t>
            </a:r>
            <a:endParaRPr kumimoji="1" lang="en-US" altLang="zh-CN" sz="2400" b="1">
              <a:latin typeface="Lucida Sans Unicode" pitchFamily="34" charset="0"/>
            </a:endParaRPr>
          </a:p>
          <a:p>
            <a:pPr eaLnBrk="0" hangingPunct="0"/>
            <a:endParaRPr kumimoji="1" lang="en-US" altLang="zh-CN" sz="2400" b="1">
              <a:latin typeface="Lucida Sans Unicode" pitchFamily="34" charset="0"/>
            </a:endParaRP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ary         dw   1,2,3,4,5,6,7,8,9,10</a:t>
            </a: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count     dw   10</a:t>
            </a: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sum       dw    ?</a:t>
            </a:r>
          </a:p>
          <a:p>
            <a:pPr eaLnBrk="0" hangingPunct="0"/>
            <a:endParaRPr kumimoji="1" lang="en-US" altLang="zh-CN" sz="2400" b="1">
              <a:latin typeface="Lucida Sans Unicode" pitchFamily="34" charset="0"/>
            </a:endParaRP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ary1       dw   10,20,30,40,50,60,70,80,90,100</a:t>
            </a: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count1   dw   10</a:t>
            </a:r>
          </a:p>
          <a:p>
            <a:pPr eaLnBrk="0" hangingPunct="0"/>
            <a:r>
              <a:rPr kumimoji="1" lang="en-US" altLang="zh-CN" sz="2400" b="1">
                <a:latin typeface="Lucida Sans Unicode" pitchFamily="34" charset="0"/>
              </a:rPr>
              <a:t>sum1     dw    ?</a:t>
            </a:r>
          </a:p>
          <a:p>
            <a:pPr eaLnBrk="0" hangingPunct="0"/>
            <a:endParaRPr kumimoji="1" lang="en-US" altLang="zh-CN" sz="2400" b="1">
              <a:latin typeface="Lucida Sans Unicode" pitchFamily="34" charset="0"/>
            </a:endParaRP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data     ends</a:t>
            </a:r>
            <a:endParaRPr kumimoji="1" lang="en-US" altLang="zh-CN" sz="2400" b="1">
              <a:latin typeface="Lucida Sans Unicode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30250" y="381000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如果数据段定义如下：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838200" y="54864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如果直接访问内存变量，那么累加数组</a:t>
            </a:r>
            <a:r>
              <a:rPr kumimoji="1" lang="en-US" altLang="zh-CN" sz="2400" b="1">
                <a:latin typeface="Lucida Sans Unicode" pitchFamily="34" charset="0"/>
              </a:rPr>
              <a:t>ary</a:t>
            </a:r>
            <a:r>
              <a:rPr kumimoji="1" lang="zh-CN" altLang="en-US" sz="2400" b="1">
                <a:latin typeface="Lucida Sans Unicode" pitchFamily="34" charset="0"/>
                <a:ea typeface="楷体_GB2312" pitchFamily="49" charset="-122"/>
              </a:rPr>
              <a:t>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数组</a:t>
            </a:r>
            <a:r>
              <a:rPr kumimoji="1" lang="en-US" altLang="zh-CN" sz="2400" b="1">
                <a:latin typeface="Lucida Sans Unicode" pitchFamily="34" charset="0"/>
              </a:rPr>
              <a:t>ary1</a:t>
            </a:r>
            <a:r>
              <a:rPr kumimoji="1" lang="zh-CN" altLang="zh-CN" sz="2400" b="1">
                <a:latin typeface="Lucida Sans Unicode" pitchFamily="34" charset="0"/>
                <a:ea typeface="楷体_GB2312" pitchFamily="49" charset="-122"/>
              </a:rPr>
              <a:t>中的元素不能用同一个子程序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proadd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9FA969-17D2-4685-BCB9-311BC587AAF3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0" y="4763"/>
            <a:ext cx="9144000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6.4 </a:t>
            </a:r>
            <a:r>
              <a:rPr kumimoji="1" lang="zh-CN" altLang="en-US" sz="2400" b="1">
                <a:latin typeface="Times New Roman" pitchFamily="18" charset="0"/>
              </a:rPr>
              <a:t>累加数组中的元素（</a:t>
            </a:r>
            <a:r>
              <a:rPr kumimoji="1" lang="zh-CN" altLang="en-US" sz="2400" b="1" u="sng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通过地址表传送参数地址</a:t>
            </a:r>
            <a:r>
              <a:rPr kumimoji="1" lang="zh-CN" altLang="en-US" sz="2200" b="1">
                <a:latin typeface="Times New Roman" pitchFamily="18" charset="0"/>
              </a:rPr>
              <a:t>）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data  segment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ary       dw   10H,20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,30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,40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,50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,60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,70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,80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,90</a:t>
            </a:r>
            <a:r>
              <a:rPr kumimoji="1" lang="en-US" altLang="zh-CN" b="1"/>
              <a:t>H</a:t>
            </a:r>
            <a:r>
              <a:rPr kumimoji="1" lang="en-US" altLang="zh-CN" sz="2000" b="1">
                <a:latin typeface="Lucida Sans Unicode" pitchFamily="34" charset="0"/>
              </a:rPr>
              <a:t>,100</a:t>
            </a:r>
            <a:r>
              <a:rPr kumimoji="1" lang="en-US" altLang="zh-CN" b="1"/>
              <a:t>H</a:t>
            </a:r>
            <a:endParaRPr kumimoji="1" lang="en-US" altLang="zh-CN" sz="2000" b="1">
              <a:latin typeface="Lucida Sans Unicode" pitchFamily="34" charset="0"/>
            </a:endParaRP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count   dw   10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sum     dw    ?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</a:t>
            </a:r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table    dw   3  dup  (?)           </a:t>
            </a:r>
            <a:r>
              <a:rPr kumimoji="1" lang="en-US" altLang="zh-CN" sz="2000" b="1">
                <a:latin typeface="Lucida Sans Unicode" pitchFamily="34" charset="0"/>
              </a:rPr>
              <a:t>;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地址表</a:t>
            </a:r>
            <a:endParaRPr kumimoji="1" lang="zh-CN" altLang="en-US" sz="2000" b="1">
              <a:latin typeface="Lucida Sans Unicode" pitchFamily="34" charset="0"/>
            </a:endParaRP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data  ends</a:t>
            </a:r>
          </a:p>
          <a:p>
            <a:pPr algn="just"/>
            <a:r>
              <a:rPr kumimoji="1" lang="en-US" altLang="zh-CN" sz="2000" b="1">
                <a:latin typeface="Lucida Sans Unicode" pitchFamily="34" charset="0"/>
              </a:rPr>
              <a:t>     code  segment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main  proc  far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   assume cs:code, ds:data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start: push  ds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   sub    ax, ax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   push  ax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   mov   ax, data</a:t>
            </a:r>
          </a:p>
          <a:p>
            <a:pPr lvl="1" algn="just"/>
            <a:r>
              <a:rPr kumimoji="1" lang="en-US" altLang="zh-CN" sz="2000" b="1">
                <a:latin typeface="Lucida Sans Unicode" pitchFamily="34" charset="0"/>
              </a:rPr>
              <a:t>         mov   ds, ax</a:t>
            </a:r>
          </a:p>
          <a:p>
            <a:pPr lvl="1"/>
            <a:r>
              <a:rPr kumimoji="1" lang="en-US" altLang="zh-CN" sz="2000" b="1">
                <a:solidFill>
                  <a:srgbClr val="CC66FF"/>
                </a:solidFill>
                <a:latin typeface="Lucida Sans Unicode" pitchFamily="34" charset="0"/>
              </a:rPr>
              <a:t>         </a:t>
            </a:r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mov   table,      offset  ary</a:t>
            </a:r>
          </a:p>
          <a:p>
            <a:pPr lvl="1"/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 mov   table+2,  offset  count</a:t>
            </a:r>
          </a:p>
          <a:p>
            <a:pPr lvl="1"/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 mov   table+4,  offset  sum</a:t>
            </a:r>
          </a:p>
          <a:p>
            <a:pPr lvl="1"/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 mov   bx,          offset  table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   </a:t>
            </a:r>
            <a:r>
              <a:rPr kumimoji="1" lang="en-US" altLang="zh-CN" sz="2000" b="1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000" b="1">
                <a:latin typeface="Lucida Sans Unicode" pitchFamily="34" charset="0"/>
              </a:rPr>
              <a:t>    </a:t>
            </a:r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proadd</a:t>
            </a:r>
            <a:endParaRPr kumimoji="1" lang="en-US" altLang="zh-CN" sz="2000" b="1">
              <a:latin typeface="Lucida Sans Unicode" pitchFamily="34" charset="0"/>
            </a:endParaRP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   ret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main  endp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51B2BE-4AA0-4CE2-AE57-E2B614C0D097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09600" y="0"/>
            <a:ext cx="38100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solidFill>
                  <a:srgbClr val="990099"/>
                </a:solidFill>
                <a:latin typeface="Lucida Sans Unicode" pitchFamily="34" charset="0"/>
              </a:rPr>
              <a:t>proadd  proc  near</a:t>
            </a: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>
                <a:latin typeface="Lucida Sans Unicode" pitchFamily="34" charset="0"/>
              </a:rPr>
              <a:t>push  ax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push  cx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push  si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push  di</a:t>
            </a: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 i="1">
                <a:latin typeface="Lucida Sans Unicode" pitchFamily="34" charset="0"/>
              </a:rPr>
              <a:t>mov   si, [bx]</a:t>
            </a:r>
          </a:p>
          <a:p>
            <a:pPr lvl="1"/>
            <a:r>
              <a:rPr kumimoji="1" lang="en-US" altLang="zh-CN" sz="2000" b="1" i="1">
                <a:latin typeface="Lucida Sans Unicode" pitchFamily="34" charset="0"/>
              </a:rPr>
              <a:t>      mov   di, [bx+2]</a:t>
            </a:r>
          </a:p>
          <a:p>
            <a:pPr lvl="1"/>
            <a:r>
              <a:rPr kumimoji="1" lang="en-US" altLang="zh-CN" sz="2000" b="1" i="1">
                <a:latin typeface="Lucida Sans Unicode" pitchFamily="34" charset="0"/>
              </a:rPr>
              <a:t>      mov   cx, [di]</a:t>
            </a:r>
          </a:p>
          <a:p>
            <a:pPr lvl="1"/>
            <a:r>
              <a:rPr kumimoji="1" lang="en-US" altLang="zh-CN" sz="2000" b="1" i="1">
                <a:latin typeface="Lucida Sans Unicode" pitchFamily="34" charset="0"/>
              </a:rPr>
              <a:t>      mov   di, [bx+4]</a:t>
            </a: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xor    ax, ax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next:    add   ax, [si]</a:t>
            </a:r>
          </a:p>
          <a:p>
            <a:pPr lvl="1"/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add   si, 2</a:t>
            </a:r>
          </a:p>
          <a:p>
            <a:pPr lvl="1"/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loop  next</a:t>
            </a: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mov   [di], ax</a:t>
            </a:r>
            <a:endParaRPr kumimoji="1" lang="en-US" altLang="zh-CN" sz="20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>
                <a:latin typeface="Lucida Sans Unicode" pitchFamily="34" charset="0"/>
              </a:rPr>
              <a:t>pop   di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pop   si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pop   cx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pop   ax</a:t>
            </a:r>
            <a:endParaRPr kumimoji="1" lang="en-US" altLang="zh-CN" sz="20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000" b="1">
                <a:latin typeface="Lucida Sans Unicode" pitchFamily="34" charset="0"/>
              </a:rPr>
              <a:t>ret</a:t>
            </a:r>
            <a:endParaRPr kumimoji="1" lang="en-US" altLang="zh-CN" sz="2000" b="1">
              <a:solidFill>
                <a:schemeClr val="accent2"/>
              </a:solidFill>
              <a:latin typeface="Lucida Sans Unicode" pitchFamily="34" charset="0"/>
            </a:endParaRPr>
          </a:p>
          <a:p>
            <a:r>
              <a:rPr kumimoji="1" lang="en-US" altLang="zh-CN" sz="2000" b="1">
                <a:solidFill>
                  <a:srgbClr val="990099"/>
                </a:solidFill>
                <a:latin typeface="Lucida Sans Unicode" pitchFamily="34" charset="0"/>
              </a:rPr>
              <a:t>proadd  endp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code     ends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    end  start</a:t>
            </a:r>
            <a:endParaRPr kumimoji="1" lang="en-US" altLang="zh-CN" sz="2000" b="1">
              <a:solidFill>
                <a:schemeClr val="accent2"/>
              </a:solidFill>
              <a:latin typeface="Lucida Sans Unicode" pitchFamily="34" charset="0"/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4800600" y="533400"/>
            <a:ext cx="3810000" cy="5730875"/>
            <a:chOff x="3024" y="336"/>
            <a:chExt cx="2400" cy="3610"/>
          </a:xfrm>
        </p:grpSpPr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3840" y="33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Text Box 5"/>
            <p:cNvSpPr txBox="1">
              <a:spLocks noChangeArrowheads="1"/>
            </p:cNvSpPr>
            <p:nvPr/>
          </p:nvSpPr>
          <p:spPr bwMode="auto">
            <a:xfrm>
              <a:off x="3072" y="336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    </a:t>
              </a:r>
              <a:r>
                <a:rPr kumimoji="1" lang="en-US" altLang="zh-CN" sz="2000" b="1">
                  <a:latin typeface="Lucida Sans Unicode" pitchFamily="34" charset="0"/>
                </a:rPr>
                <a:t>ary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   </a:t>
              </a:r>
              <a:r>
                <a:rPr kumimoji="1" lang="en-US" altLang="zh-CN" sz="2000" b="1">
                  <a:latin typeface="Lucida Sans Unicode" pitchFamily="34" charset="0"/>
                </a:rPr>
                <a:t>10     </a:t>
              </a:r>
              <a:r>
                <a:rPr kumimoji="1" lang="en-US" altLang="zh-CN" sz="2000" b="1">
                  <a:solidFill>
                    <a:srgbClr val="FF3300"/>
                  </a:solidFill>
                  <a:latin typeface="Lucida Sans Unicode" pitchFamily="34" charset="0"/>
                </a:rPr>
                <a:t>0000</a:t>
              </a:r>
              <a:r>
                <a:rPr kumimoji="1" lang="en-US" altLang="zh-CN" sz="2000" b="1">
                  <a:latin typeface="Lucida Sans Unicode" pitchFamily="34" charset="0"/>
                </a:rPr>
                <a:t>  </a:t>
              </a:r>
              <a:endParaRPr kumimoji="1" lang="en-US" altLang="zh-CN" sz="2000">
                <a:latin typeface="Lucida Sans Unicode" pitchFamily="34" charset="0"/>
              </a:endParaRPr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840" y="5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2" name="Text Box 7"/>
            <p:cNvSpPr txBox="1">
              <a:spLocks noChangeArrowheads="1"/>
            </p:cNvSpPr>
            <p:nvPr/>
          </p:nvSpPr>
          <p:spPr bwMode="auto">
            <a:xfrm>
              <a:off x="3840" y="576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</a:t>
              </a:r>
              <a:r>
                <a:rPr kumimoji="1" lang="en-US" altLang="zh-CN" sz="2000" b="1">
                  <a:latin typeface="Lucida Sans Unicode" pitchFamily="34" charset="0"/>
                </a:rPr>
                <a:t>20     0002</a:t>
              </a:r>
            </a:p>
          </p:txBody>
        </p:sp>
        <p:grpSp>
          <p:nvGrpSpPr>
            <p:cNvPr id="18443" name="Group 8"/>
            <p:cNvGrpSpPr>
              <a:grpSpLocks/>
            </p:cNvGrpSpPr>
            <p:nvPr/>
          </p:nvGrpSpPr>
          <p:grpSpPr bwMode="auto">
            <a:xfrm>
              <a:off x="3840" y="816"/>
              <a:ext cx="576" cy="250"/>
              <a:chOff x="3792" y="576"/>
              <a:chExt cx="576" cy="250"/>
            </a:xfrm>
          </p:grpSpPr>
          <p:sp>
            <p:nvSpPr>
              <p:cNvPr id="18477" name="Rectangle 9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8" name="Text Box 10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30</a:t>
                </a:r>
              </a:p>
            </p:txBody>
          </p:sp>
        </p:grpSp>
        <p:grpSp>
          <p:nvGrpSpPr>
            <p:cNvPr id="18444" name="Group 11"/>
            <p:cNvGrpSpPr>
              <a:grpSpLocks/>
            </p:cNvGrpSpPr>
            <p:nvPr/>
          </p:nvGrpSpPr>
          <p:grpSpPr bwMode="auto">
            <a:xfrm>
              <a:off x="3840" y="1056"/>
              <a:ext cx="576" cy="250"/>
              <a:chOff x="3792" y="576"/>
              <a:chExt cx="576" cy="260"/>
            </a:xfrm>
          </p:grpSpPr>
          <p:sp>
            <p:nvSpPr>
              <p:cNvPr id="18475" name="Rectangle 12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6" name="Text Box 13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40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grpSp>
          <p:nvGrpSpPr>
            <p:cNvPr id="18445" name="Group 14"/>
            <p:cNvGrpSpPr>
              <a:grpSpLocks/>
            </p:cNvGrpSpPr>
            <p:nvPr/>
          </p:nvGrpSpPr>
          <p:grpSpPr bwMode="auto">
            <a:xfrm>
              <a:off x="3840" y="1296"/>
              <a:ext cx="576" cy="250"/>
              <a:chOff x="3792" y="576"/>
              <a:chExt cx="576" cy="250"/>
            </a:xfrm>
          </p:grpSpPr>
          <p:sp>
            <p:nvSpPr>
              <p:cNvPr id="18473" name="Rectangle 15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4" name="Text Box 16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50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grpSp>
          <p:nvGrpSpPr>
            <p:cNvPr id="18446" name="Group 17"/>
            <p:cNvGrpSpPr>
              <a:grpSpLocks/>
            </p:cNvGrpSpPr>
            <p:nvPr/>
          </p:nvGrpSpPr>
          <p:grpSpPr bwMode="auto">
            <a:xfrm>
              <a:off x="3840" y="1536"/>
              <a:ext cx="576" cy="250"/>
              <a:chOff x="3792" y="576"/>
              <a:chExt cx="576" cy="250"/>
            </a:xfrm>
          </p:grpSpPr>
          <p:sp>
            <p:nvSpPr>
              <p:cNvPr id="18471" name="Rectangle 18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2" name="Text Box 19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60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grpSp>
          <p:nvGrpSpPr>
            <p:cNvPr id="18447" name="Group 20"/>
            <p:cNvGrpSpPr>
              <a:grpSpLocks/>
            </p:cNvGrpSpPr>
            <p:nvPr/>
          </p:nvGrpSpPr>
          <p:grpSpPr bwMode="auto">
            <a:xfrm>
              <a:off x="3840" y="1776"/>
              <a:ext cx="576" cy="250"/>
              <a:chOff x="3792" y="576"/>
              <a:chExt cx="576" cy="250"/>
            </a:xfrm>
          </p:grpSpPr>
          <p:sp>
            <p:nvSpPr>
              <p:cNvPr id="18469" name="Rectangle 21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0" name="Text Box 22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70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grpSp>
          <p:nvGrpSpPr>
            <p:cNvPr id="18448" name="Group 23"/>
            <p:cNvGrpSpPr>
              <a:grpSpLocks/>
            </p:cNvGrpSpPr>
            <p:nvPr/>
          </p:nvGrpSpPr>
          <p:grpSpPr bwMode="auto">
            <a:xfrm>
              <a:off x="3840" y="2016"/>
              <a:ext cx="576" cy="250"/>
              <a:chOff x="3792" y="576"/>
              <a:chExt cx="576" cy="250"/>
            </a:xfrm>
          </p:grpSpPr>
          <p:sp>
            <p:nvSpPr>
              <p:cNvPr id="18467" name="Rectangle 24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8" name="Text Box 25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80</a:t>
                </a:r>
              </a:p>
            </p:txBody>
          </p:sp>
        </p:grpSp>
        <p:grpSp>
          <p:nvGrpSpPr>
            <p:cNvPr id="18449" name="Group 26"/>
            <p:cNvGrpSpPr>
              <a:grpSpLocks/>
            </p:cNvGrpSpPr>
            <p:nvPr/>
          </p:nvGrpSpPr>
          <p:grpSpPr bwMode="auto">
            <a:xfrm>
              <a:off x="3840" y="2256"/>
              <a:ext cx="576" cy="250"/>
              <a:chOff x="3792" y="576"/>
              <a:chExt cx="576" cy="250"/>
            </a:xfrm>
          </p:grpSpPr>
          <p:sp>
            <p:nvSpPr>
              <p:cNvPr id="18465" name="Rectangle 27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6" name="Text Box 28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90</a:t>
                </a:r>
              </a:p>
            </p:txBody>
          </p:sp>
        </p:grpSp>
        <p:grpSp>
          <p:nvGrpSpPr>
            <p:cNvPr id="18450" name="Group 29"/>
            <p:cNvGrpSpPr>
              <a:grpSpLocks/>
            </p:cNvGrpSpPr>
            <p:nvPr/>
          </p:nvGrpSpPr>
          <p:grpSpPr bwMode="auto">
            <a:xfrm>
              <a:off x="3840" y="2496"/>
              <a:ext cx="576" cy="250"/>
              <a:chOff x="3792" y="576"/>
              <a:chExt cx="576" cy="250"/>
            </a:xfrm>
          </p:grpSpPr>
          <p:sp>
            <p:nvSpPr>
              <p:cNvPr id="18463" name="Rectangle 30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4" name="Text Box 31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</a:t>
                </a:r>
                <a:r>
                  <a:rPr kumimoji="1" lang="en-US" altLang="zh-CN" sz="2000" b="1">
                    <a:latin typeface="Lucida Sans Unicode" pitchFamily="34" charset="0"/>
                  </a:rPr>
                  <a:t>100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sp>
          <p:nvSpPr>
            <p:cNvPr id="18451" name="Rectangle 32"/>
            <p:cNvSpPr>
              <a:spLocks noChangeArrowheads="1"/>
            </p:cNvSpPr>
            <p:nvPr/>
          </p:nvSpPr>
          <p:spPr bwMode="auto">
            <a:xfrm>
              <a:off x="3840" y="273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2" name="Text Box 33"/>
            <p:cNvSpPr txBox="1">
              <a:spLocks noChangeArrowheads="1"/>
            </p:cNvSpPr>
            <p:nvPr/>
          </p:nvSpPr>
          <p:spPr bwMode="auto">
            <a:xfrm>
              <a:off x="3120" y="2736"/>
              <a:ext cx="18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</a:t>
              </a:r>
              <a:r>
                <a:rPr kumimoji="1" lang="en-US" altLang="zh-CN" sz="2000" b="1">
                  <a:latin typeface="Lucida Sans Unicode" pitchFamily="34" charset="0"/>
                </a:rPr>
                <a:t>count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  </a:t>
              </a:r>
              <a:r>
                <a:rPr kumimoji="1" lang="en-US" altLang="zh-CN" sz="2000" b="1">
                  <a:latin typeface="Lucida Sans Unicode" pitchFamily="34" charset="0"/>
                </a:rPr>
                <a:t>10     </a:t>
              </a:r>
              <a:r>
                <a:rPr kumimoji="1" lang="en-US" altLang="zh-CN" sz="2000" b="1">
                  <a:solidFill>
                    <a:srgbClr val="0000FF"/>
                  </a:solidFill>
                  <a:latin typeface="Lucida Sans Unicode" pitchFamily="34" charset="0"/>
                </a:rPr>
                <a:t>0014</a:t>
              </a:r>
              <a:endParaRPr kumimoji="1" lang="en-US" altLang="zh-CN" sz="2000" b="1">
                <a:latin typeface="Lucida Sans Unicode" pitchFamily="34" charset="0"/>
              </a:endParaRPr>
            </a:p>
          </p:txBody>
        </p:sp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3840" y="297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3120" y="2976"/>
              <a:ext cx="17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 </a:t>
              </a:r>
              <a:r>
                <a:rPr kumimoji="1" lang="en-US" altLang="zh-CN" sz="2000" b="1">
                  <a:latin typeface="Lucida Sans Unicode" pitchFamily="34" charset="0"/>
                </a:rPr>
                <a:t>sum 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</a:t>
              </a:r>
              <a:r>
                <a:rPr kumimoji="1" lang="en-US" altLang="zh-CN" sz="2000" b="1">
                  <a:latin typeface="Lucida Sans Unicode" pitchFamily="34" charset="0"/>
                </a:rPr>
                <a:t>     ?     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Lucida Sans Unicode" pitchFamily="34" charset="0"/>
                </a:rPr>
                <a:t>0016</a:t>
              </a:r>
              <a:endParaRPr kumimoji="1" lang="en-US" altLang="zh-CN" sz="2000">
                <a:latin typeface="Lucida Sans Unicode" pitchFamily="34" charset="0"/>
              </a:endParaRPr>
            </a:p>
          </p:txBody>
        </p:sp>
        <p:sp>
          <p:nvSpPr>
            <p:cNvPr id="18455" name="Rectangle 36"/>
            <p:cNvSpPr>
              <a:spLocks noChangeArrowheads="1"/>
            </p:cNvSpPr>
            <p:nvPr/>
          </p:nvSpPr>
          <p:spPr bwMode="auto">
            <a:xfrm>
              <a:off x="3840" y="3216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6" name="Text Box 37"/>
            <p:cNvSpPr txBox="1">
              <a:spLocks noChangeArrowheads="1"/>
            </p:cNvSpPr>
            <p:nvPr/>
          </p:nvSpPr>
          <p:spPr bwMode="auto">
            <a:xfrm>
              <a:off x="3024" y="3216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  </a:t>
              </a:r>
              <a:r>
                <a:rPr kumimoji="1" lang="en-US" altLang="zh-CN" sz="2000" b="1">
                  <a:latin typeface="Lucida Sans Unicode" pitchFamily="34" charset="0"/>
                </a:rPr>
                <a:t>table 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</a:t>
              </a:r>
              <a:r>
                <a:rPr kumimoji="1" lang="en-US" altLang="zh-CN" sz="2000" b="1">
                  <a:latin typeface="Lucida Sans Unicode" pitchFamily="34" charset="0"/>
                </a:rPr>
                <a:t> </a:t>
              </a:r>
              <a:r>
                <a:rPr kumimoji="1" lang="en-US" altLang="zh-CN" sz="2000" b="1">
                  <a:solidFill>
                    <a:srgbClr val="FF3300"/>
                  </a:solidFill>
                  <a:latin typeface="Lucida Sans Unicode" pitchFamily="34" charset="0"/>
                </a:rPr>
                <a:t>0000</a:t>
              </a:r>
              <a:r>
                <a:rPr kumimoji="1" lang="en-US" altLang="zh-CN" sz="2000" b="1">
                  <a:latin typeface="Lucida Sans Unicode" pitchFamily="34" charset="0"/>
                </a:rPr>
                <a:t>  0018 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(bx)</a:t>
              </a:r>
              <a:endParaRPr kumimoji="1" lang="en-US" altLang="zh-CN" sz="2000">
                <a:latin typeface="Lucida Sans Unicode" pitchFamily="34" charset="0"/>
                <a:sym typeface="Symbol" pitchFamily="18" charset="2"/>
              </a:endParaRPr>
            </a:p>
          </p:txBody>
        </p:sp>
        <p:grpSp>
          <p:nvGrpSpPr>
            <p:cNvPr id="18457" name="Group 38"/>
            <p:cNvGrpSpPr>
              <a:grpSpLocks/>
            </p:cNvGrpSpPr>
            <p:nvPr/>
          </p:nvGrpSpPr>
          <p:grpSpPr bwMode="auto">
            <a:xfrm>
              <a:off x="3840" y="3456"/>
              <a:ext cx="576" cy="250"/>
              <a:chOff x="3792" y="576"/>
              <a:chExt cx="576" cy="250"/>
            </a:xfrm>
          </p:grpSpPr>
          <p:sp>
            <p:nvSpPr>
              <p:cNvPr id="18461" name="Rectangle 39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2" name="Text Box 40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FF"/>
                    </a:solidFill>
                    <a:latin typeface="Lucida Sans Unicode" pitchFamily="34" charset="0"/>
                  </a:rPr>
                  <a:t>0014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</p:grpSp>
        <p:grpSp>
          <p:nvGrpSpPr>
            <p:cNvPr id="18458" name="Group 41"/>
            <p:cNvGrpSpPr>
              <a:grpSpLocks/>
            </p:cNvGrpSpPr>
            <p:nvPr/>
          </p:nvGrpSpPr>
          <p:grpSpPr bwMode="auto">
            <a:xfrm>
              <a:off x="3840" y="3696"/>
              <a:ext cx="576" cy="250"/>
              <a:chOff x="3792" y="576"/>
              <a:chExt cx="576" cy="250"/>
            </a:xfrm>
          </p:grpSpPr>
          <p:sp>
            <p:nvSpPr>
              <p:cNvPr id="18459" name="Rectangle 42"/>
              <p:cNvSpPr>
                <a:spLocks noChangeArrowheads="1"/>
              </p:cNvSpPr>
              <p:nvPr/>
            </p:nvSpPr>
            <p:spPr bwMode="auto">
              <a:xfrm>
                <a:off x="3792" y="5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60" name="Text Box 43"/>
              <p:cNvSpPr txBox="1">
                <a:spLocks noChangeArrowheads="1"/>
              </p:cNvSpPr>
              <p:nvPr/>
            </p:nvSpPr>
            <p:spPr bwMode="auto">
              <a:xfrm>
                <a:off x="3792" y="576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chemeClr val="accent2"/>
                    </a:solidFill>
                    <a:latin typeface="Lucida Sans Unicode" pitchFamily="34" charset="0"/>
                  </a:rPr>
                  <a:t>0016</a:t>
                </a:r>
                <a:endParaRPr kumimoji="1" lang="en-US" altLang="zh-CN" sz="2000" b="1">
                  <a:latin typeface="Lucida Sans Unicode" pitchFamily="34" charset="0"/>
                </a:endParaRPr>
              </a:p>
            </p:txBody>
          </p:sp>
        </p:grpSp>
      </p:grpSp>
      <p:sp>
        <p:nvSpPr>
          <p:cNvPr id="18437" name="Text Box 45"/>
          <p:cNvSpPr txBox="1">
            <a:spLocks noChangeArrowheads="1"/>
          </p:cNvSpPr>
          <p:nvPr/>
        </p:nvSpPr>
        <p:spPr bwMode="auto">
          <a:xfrm>
            <a:off x="7664450" y="50323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(si)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438" name="Text Box 46"/>
          <p:cNvSpPr txBox="1">
            <a:spLocks noChangeArrowheads="1"/>
          </p:cNvSpPr>
          <p:nvPr/>
        </p:nvSpPr>
        <p:spPr bwMode="auto">
          <a:xfrm>
            <a:off x="7620000" y="4648200"/>
            <a:ext cx="56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(di)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17901A-B5C7-4BB4-9476-7D3597713E90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6.4 </a:t>
            </a:r>
            <a:r>
              <a:rPr kumimoji="1" lang="zh-CN" altLang="en-US" sz="2400" b="1" dirty="0">
                <a:latin typeface="Times New Roman" pitchFamily="18" charset="0"/>
              </a:rPr>
              <a:t>累加数组中的元素（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通过堆栈传送参数地址</a:t>
            </a:r>
            <a:r>
              <a:rPr kumimoji="1" lang="zh-CN" altLang="en-US" sz="2200" b="1" dirty="0">
                <a:latin typeface="Times New Roman" pitchFamily="18" charset="0"/>
              </a:rPr>
              <a:t>）</a:t>
            </a:r>
          </a:p>
          <a:p>
            <a:pPr algn="just"/>
            <a:endParaRPr kumimoji="1" lang="zh-CN" altLang="en-US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data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ary</a:t>
            </a:r>
            <a:r>
              <a:rPr kumimoji="1" lang="en-US" altLang="zh-CN" sz="2400" b="1" dirty="0">
                <a:latin typeface="Lucida Sans Unicode" pitchFamily="34" charset="0"/>
              </a:rPr>
              <a:t>  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10,20,30,40,50,60,70,80,90,100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count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10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sum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 ?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data  ends</a:t>
            </a:r>
          </a:p>
          <a:p>
            <a:pPr lvl="1" algn="just"/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stack  segment	  stack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   100  dup  (?)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latin typeface="Lucida Sans Unicode" pitchFamily="34" charset="0"/>
              </a:rPr>
              <a:t>tos</a:t>
            </a:r>
            <a:r>
              <a:rPr kumimoji="1" lang="en-US" altLang="zh-CN" sz="2400" b="1" dirty="0">
                <a:latin typeface="Lucida Sans Unicode" pitchFamily="34" charset="0"/>
              </a:rPr>
              <a:t>      label   word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stack  ends</a:t>
            </a:r>
          </a:p>
          <a:p>
            <a:pPr algn="just"/>
            <a:endParaRPr kumimoji="1" lang="en-US" altLang="zh-CN" sz="2400" dirty="0">
              <a:latin typeface="Lucida Sans Unicode" pitchFamily="34" charset="0"/>
            </a:endParaRPr>
          </a:p>
          <a:p>
            <a:pPr algn="just"/>
            <a:endParaRPr kumimoji="1" lang="en-US" altLang="zh-CN" sz="2400" dirty="0">
              <a:latin typeface="Lucida Sans Unicode" pitchFamily="34" charset="0"/>
            </a:endParaRPr>
          </a:p>
          <a:p>
            <a:pPr algn="just"/>
            <a:r>
              <a:rPr kumimoji="1" lang="en-US" altLang="zh-CN" sz="2400" dirty="0">
                <a:latin typeface="Lucida Sans Unicode" pitchFamily="34" charset="0"/>
              </a:rPr>
              <a:t>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15C28D-A1E1-4E46-9B6F-10849AF89874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62000" y="0"/>
            <a:ext cx="73914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latin typeface="Lucida Sans Unicode" pitchFamily="34" charset="0"/>
              </a:rPr>
              <a:t>code1 segment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main  proc  far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 assume  cs:code1, ds:data, </a:t>
            </a:r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ss:stack</a:t>
            </a:r>
            <a:endParaRPr kumimoji="1" lang="en-US" altLang="zh-CN" sz="2000" b="1">
              <a:latin typeface="Lucida Sans Unicode" pitchFamily="34" charset="0"/>
            </a:endParaRPr>
          </a:p>
          <a:p>
            <a:r>
              <a:rPr kumimoji="1" lang="en-US" altLang="zh-CN" sz="2000" b="1">
                <a:latin typeface="Lucida Sans Unicode" pitchFamily="34" charset="0"/>
              </a:rPr>
              <a:t>start: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</a:t>
            </a:r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mov   ax,  stack</a:t>
            </a:r>
          </a:p>
          <a:p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        mov   ss,  ax</a:t>
            </a:r>
          </a:p>
          <a:p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        mov   sp,  offset  tos</a:t>
            </a:r>
            <a:endParaRPr kumimoji="1" lang="en-US" altLang="zh-CN" sz="2000" b="1">
              <a:latin typeface="Lucida Sans Unicode" pitchFamily="34" charset="0"/>
            </a:endParaRPr>
          </a:p>
          <a:p>
            <a:r>
              <a:rPr kumimoji="1" lang="en-US" altLang="zh-CN" sz="2000" b="1">
                <a:latin typeface="Lucida Sans Unicode" pitchFamily="34" charset="0"/>
              </a:rPr>
              <a:t>        push  ds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sub   ax,  ax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push  ax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mov   ax,  data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mov   ds,  ax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</a:t>
            </a:r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mov   bx, offset  ary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mov   bx, offset  count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mov   bx, offset  sum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call    far ptr  </a:t>
            </a:r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proadd</a:t>
            </a:r>
            <a:endParaRPr kumimoji="1" lang="en-US" altLang="zh-CN" sz="2000" b="1">
              <a:latin typeface="Lucida Sans Unicode" pitchFamily="34" charset="0"/>
            </a:endParaRP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ret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main   endp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code1 ends</a:t>
            </a:r>
            <a:endParaRPr kumimoji="1" lang="en-US" altLang="zh-CN" sz="2400" b="1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DD92D8-6154-43BC-94E8-F37A7C282E36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32766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200" b="1" dirty="0">
                <a:latin typeface="Lucida Sans Unicode" pitchFamily="34" charset="0"/>
              </a:rPr>
              <a:t>code2 segment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assume  cs: code2</a:t>
            </a:r>
          </a:p>
          <a:p>
            <a:r>
              <a:rPr kumimoji="1" lang="en-US" altLang="zh-CN" sz="2200" b="1" dirty="0" err="1">
                <a:solidFill>
                  <a:schemeClr val="accent2"/>
                </a:solidFill>
                <a:latin typeface="Lucida Sans Unicode" pitchFamily="34" charset="0"/>
              </a:rPr>
              <a:t>proadd</a:t>
            </a:r>
            <a:r>
              <a:rPr kumimoji="1" lang="en-US" altLang="zh-CN" sz="2200" b="1" dirty="0">
                <a:solidFill>
                  <a:schemeClr val="accent2"/>
                </a:solidFill>
                <a:latin typeface="Lucida Sans Unicode" pitchFamily="34" charset="0"/>
              </a:rPr>
              <a:t>  proc  far</a:t>
            </a:r>
          </a:p>
          <a:p>
            <a:endParaRPr kumimoji="1" lang="en-US" altLang="zh-CN" sz="2200" b="1" dirty="0">
              <a:solidFill>
                <a:schemeClr val="accent2"/>
              </a:solidFill>
              <a:latin typeface="Lucida Sans Unicode" pitchFamily="34" charset="0"/>
            </a:endParaRPr>
          </a:p>
          <a:p>
            <a:r>
              <a:rPr kumimoji="1" lang="en-US" altLang="zh-CN" sz="2200" b="1" dirty="0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</a:rPr>
              <a:t>push  bp</a:t>
            </a:r>
            <a:endParaRPr kumimoji="1" lang="en-US" altLang="zh-CN" sz="2200" b="1" dirty="0">
              <a:latin typeface="Lucida Sans Unicode" pitchFamily="34" charset="0"/>
            </a:endParaRPr>
          </a:p>
          <a:p>
            <a:r>
              <a:rPr kumimoji="1" lang="en-US" altLang="zh-CN" sz="2200" b="1" dirty="0">
                <a:latin typeface="Lucida Sans Unicode" pitchFamily="34" charset="0"/>
              </a:rPr>
              <a:t>      mov   bp, </a:t>
            </a:r>
            <a:r>
              <a:rPr kumimoji="1" lang="en-US" altLang="zh-CN" sz="2200" b="1" dirty="0" err="1">
                <a:latin typeface="Lucida Sans Unicode" pitchFamily="34" charset="0"/>
              </a:rPr>
              <a:t>sp</a:t>
            </a:r>
            <a:endParaRPr kumimoji="1" lang="en-US" altLang="zh-CN" sz="2200" b="1" dirty="0">
              <a:latin typeface="Lucida Sans Unicode" pitchFamily="34" charset="0"/>
            </a:endParaRPr>
          </a:p>
          <a:p>
            <a:endParaRPr kumimoji="1" lang="en-US" altLang="zh-CN" sz="2200" b="1" dirty="0">
              <a:latin typeface="Lucida Sans Unicode" pitchFamily="34" charset="0"/>
            </a:endParaRPr>
          </a:p>
          <a:p>
            <a:r>
              <a:rPr kumimoji="1" lang="en-US" altLang="zh-CN" sz="2200" b="1" dirty="0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dirty="0">
                <a:latin typeface="Lucida Sans Unicode" pitchFamily="34" charset="0"/>
              </a:rPr>
              <a:t>push  ax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   push  cx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   push  </a:t>
            </a:r>
            <a:r>
              <a:rPr kumimoji="1" lang="en-US" altLang="zh-CN" sz="2200" b="1" dirty="0" err="1">
                <a:latin typeface="Lucida Sans Unicode" pitchFamily="34" charset="0"/>
              </a:rPr>
              <a:t>si</a:t>
            </a:r>
            <a:endParaRPr kumimoji="1" lang="en-US" altLang="zh-CN" sz="2200" b="1" dirty="0">
              <a:latin typeface="Lucida Sans Unicode" pitchFamily="34" charset="0"/>
            </a:endParaRPr>
          </a:p>
          <a:p>
            <a:r>
              <a:rPr kumimoji="1" lang="en-US" altLang="zh-CN" sz="2200" b="1" dirty="0">
                <a:latin typeface="Lucida Sans Unicode" pitchFamily="34" charset="0"/>
              </a:rPr>
              <a:t>      push  di</a:t>
            </a:r>
          </a:p>
          <a:p>
            <a:endParaRPr kumimoji="1" lang="en-US" altLang="zh-CN" sz="2200" b="1" dirty="0">
              <a:latin typeface="Lucida Sans Unicode" pitchFamily="34" charset="0"/>
            </a:endParaRPr>
          </a:p>
          <a:p>
            <a:r>
              <a:rPr kumimoji="1" lang="en-US" altLang="zh-CN" sz="2200" b="1" dirty="0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dirty="0">
                <a:latin typeface="Lucida Sans Unicode" pitchFamily="34" charset="0"/>
              </a:rPr>
              <a:t>mov   </a:t>
            </a:r>
            <a:r>
              <a:rPr kumimoji="1" lang="en-US" altLang="zh-CN" sz="2200" b="1" dirty="0" err="1">
                <a:latin typeface="Lucida Sans Unicode" pitchFamily="34" charset="0"/>
              </a:rPr>
              <a:t>si</a:t>
            </a:r>
            <a:r>
              <a:rPr kumimoji="1" lang="en-US" altLang="zh-CN" sz="2200" b="1" dirty="0">
                <a:latin typeface="Lucida Sans Unicode" pitchFamily="34" charset="0"/>
              </a:rPr>
              <a:t>, [</a:t>
            </a:r>
            <a:r>
              <a:rPr kumimoji="1" lang="en-US" altLang="zh-CN" sz="2200" b="1" dirty="0">
                <a:solidFill>
                  <a:srgbClr val="7030A0"/>
                </a:solidFill>
                <a:latin typeface="Lucida Sans Unicode" pitchFamily="34" charset="0"/>
              </a:rPr>
              <a:t>bp+0ah</a:t>
            </a:r>
            <a:r>
              <a:rPr kumimoji="1" lang="en-US" altLang="zh-CN" sz="2200" b="1" dirty="0">
                <a:latin typeface="Lucida Sans Unicode" pitchFamily="34" charset="0"/>
              </a:rPr>
              <a:t>]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   mov   di, [</a:t>
            </a:r>
            <a:r>
              <a:rPr kumimoji="1" lang="en-US" altLang="zh-CN" sz="2200" b="1" dirty="0">
                <a:solidFill>
                  <a:srgbClr val="7030A0"/>
                </a:solidFill>
                <a:latin typeface="Lucida Sans Unicode" pitchFamily="34" charset="0"/>
              </a:rPr>
              <a:t>bp+8</a:t>
            </a:r>
            <a:r>
              <a:rPr kumimoji="1" lang="en-US" altLang="zh-CN" sz="2200" b="1" dirty="0">
                <a:latin typeface="Lucida Sans Unicode" pitchFamily="34" charset="0"/>
              </a:rPr>
              <a:t>]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   mov   cx, [di]</a:t>
            </a:r>
          </a:p>
          <a:p>
            <a:r>
              <a:rPr kumimoji="1" lang="en-US" altLang="zh-CN" sz="2200" b="1" dirty="0">
                <a:latin typeface="Lucida Sans Unicode" pitchFamily="34" charset="0"/>
              </a:rPr>
              <a:t>      mov   di, [</a:t>
            </a:r>
            <a:r>
              <a:rPr kumimoji="1" lang="en-US" altLang="zh-CN" sz="2200" b="1" dirty="0">
                <a:solidFill>
                  <a:srgbClr val="7030A0"/>
                </a:solidFill>
                <a:latin typeface="Lucida Sans Unicode" pitchFamily="34" charset="0"/>
              </a:rPr>
              <a:t>bp+6</a:t>
            </a:r>
            <a:r>
              <a:rPr kumimoji="1" lang="en-US" altLang="zh-CN" sz="2200" b="1" dirty="0">
                <a:latin typeface="Lucida Sans Unicode" pitchFamily="34" charset="0"/>
              </a:rPr>
              <a:t>]</a:t>
            </a:r>
          </a:p>
          <a:p>
            <a:r>
              <a:rPr kumimoji="1" lang="en-US" altLang="zh-CN" sz="1600" b="1" dirty="0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</a:p>
        </p:txBody>
      </p:sp>
      <p:grpSp>
        <p:nvGrpSpPr>
          <p:cNvPr id="21508" name="Group 36"/>
          <p:cNvGrpSpPr>
            <a:grpSpLocks/>
          </p:cNvGrpSpPr>
          <p:nvPr/>
        </p:nvGrpSpPr>
        <p:grpSpPr bwMode="auto">
          <a:xfrm>
            <a:off x="6248400" y="1371600"/>
            <a:ext cx="3657600" cy="4587875"/>
            <a:chOff x="3456" y="912"/>
            <a:chExt cx="2304" cy="2890"/>
          </a:xfrm>
        </p:grpSpPr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3600" y="3072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</a:t>
              </a:r>
              <a:r>
                <a:rPr kumimoji="1" lang="en-US" altLang="zh-CN" sz="2000" b="1">
                  <a:latin typeface="Lucida Sans Unicode" pitchFamily="34" charset="0"/>
                </a:rPr>
                <a:t>(bp)+0a 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</a:t>
              </a:r>
              <a:r>
                <a:rPr kumimoji="1" lang="en-US" altLang="zh-CN" sz="2000" b="1">
                  <a:latin typeface="Lucida Sans Unicode" pitchFamily="34" charset="0"/>
                </a:rPr>
                <a:t>  0000</a:t>
              </a:r>
              <a:r>
                <a:rPr kumimoji="1" lang="en-US" altLang="zh-CN" sz="2000">
                  <a:latin typeface="Lucida Sans Unicode" pitchFamily="34" charset="0"/>
                </a:rPr>
                <a:t>  </a:t>
              </a:r>
            </a:p>
          </p:txBody>
        </p:sp>
        <p:grpSp>
          <p:nvGrpSpPr>
            <p:cNvPr id="21516" name="Group 34"/>
            <p:cNvGrpSpPr>
              <a:grpSpLocks/>
            </p:cNvGrpSpPr>
            <p:nvPr/>
          </p:nvGrpSpPr>
          <p:grpSpPr bwMode="auto">
            <a:xfrm>
              <a:off x="3456" y="912"/>
              <a:ext cx="2304" cy="2890"/>
              <a:chOff x="2688" y="1056"/>
              <a:chExt cx="2304" cy="2890"/>
            </a:xfrm>
          </p:grpSpPr>
          <p:sp>
            <p:nvSpPr>
              <p:cNvPr id="21517" name="Rectangle 3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480" cy="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8" name="Text Box 4"/>
              <p:cNvSpPr txBox="1">
                <a:spLocks noChangeArrowheads="1"/>
              </p:cNvSpPr>
              <p:nvPr/>
            </p:nvSpPr>
            <p:spPr bwMode="auto">
              <a:xfrm>
                <a:off x="3120" y="1056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(sp) 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(di)</a:t>
                </a:r>
              </a:p>
            </p:txBody>
          </p:sp>
          <p:grpSp>
            <p:nvGrpSpPr>
              <p:cNvPr id="21519" name="Group 5"/>
              <p:cNvGrpSpPr>
                <a:grpSpLocks/>
              </p:cNvGrpSpPr>
              <p:nvPr/>
            </p:nvGrpSpPr>
            <p:grpSpPr bwMode="auto">
              <a:xfrm>
                <a:off x="3840" y="1296"/>
                <a:ext cx="576" cy="250"/>
                <a:chOff x="3792" y="576"/>
                <a:chExt cx="576" cy="250"/>
              </a:xfrm>
            </p:grpSpPr>
            <p:sp>
              <p:nvSpPr>
                <p:cNvPr id="21545" name="Rectangle 6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(si)</a:t>
                  </a:r>
                </a:p>
              </p:txBody>
            </p:sp>
          </p:grpSp>
          <p:grpSp>
            <p:nvGrpSpPr>
              <p:cNvPr id="21520" name="Group 8"/>
              <p:cNvGrpSpPr>
                <a:grpSpLocks/>
              </p:cNvGrpSpPr>
              <p:nvPr/>
            </p:nvGrpSpPr>
            <p:grpSpPr bwMode="auto">
              <a:xfrm>
                <a:off x="3840" y="1536"/>
                <a:ext cx="576" cy="250"/>
                <a:chOff x="3792" y="576"/>
                <a:chExt cx="576" cy="250"/>
              </a:xfrm>
            </p:grpSpPr>
            <p:sp>
              <p:nvSpPr>
                <p:cNvPr id="21543" name="Rectangle 9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(cx)</a:t>
                  </a:r>
                </a:p>
              </p:txBody>
            </p:sp>
          </p:grpSp>
          <p:grpSp>
            <p:nvGrpSpPr>
              <p:cNvPr id="21521" name="Group 11"/>
              <p:cNvGrpSpPr>
                <a:grpSpLocks/>
              </p:cNvGrpSpPr>
              <p:nvPr/>
            </p:nvGrpSpPr>
            <p:grpSpPr bwMode="auto">
              <a:xfrm>
                <a:off x="3840" y="1776"/>
                <a:ext cx="576" cy="250"/>
                <a:chOff x="3792" y="576"/>
                <a:chExt cx="576" cy="250"/>
              </a:xfrm>
            </p:grpSpPr>
            <p:sp>
              <p:nvSpPr>
                <p:cNvPr id="21541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(ax)</a:t>
                  </a:r>
                </a:p>
              </p:txBody>
            </p:sp>
          </p:grpSp>
          <p:sp>
            <p:nvSpPr>
              <p:cNvPr id="21522" name="Rectangle 14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3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016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srgbClr val="7030A0"/>
                    </a:solidFill>
                    <a:latin typeface="Lucida Sans Unicode" pitchFamily="34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</a:rPr>
                  <a:t>(bp)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  <a:sym typeface="Symbol" pitchFamily="18" charset="2"/>
                  </a:rPr>
                  <a:t>  (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</a:rPr>
                  <a:t>bp)</a:t>
                </a:r>
              </a:p>
            </p:txBody>
          </p:sp>
          <p:grpSp>
            <p:nvGrpSpPr>
              <p:cNvPr id="21524" name="Group 16"/>
              <p:cNvGrpSpPr>
                <a:grpSpLocks/>
              </p:cNvGrpSpPr>
              <p:nvPr/>
            </p:nvGrpSpPr>
            <p:grpSpPr bwMode="auto">
              <a:xfrm>
                <a:off x="3840" y="2256"/>
                <a:ext cx="576" cy="250"/>
                <a:chOff x="3792" y="576"/>
                <a:chExt cx="576" cy="250"/>
              </a:xfrm>
            </p:grpSpPr>
            <p:sp>
              <p:nvSpPr>
                <p:cNvPr id="21539" name="Rectangle 17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(</a:t>
                  </a:r>
                  <a:r>
                    <a:rPr kumimoji="1" lang="en-US" altLang="zh-CN" sz="2000" b="1" dirty="0" err="1">
                      <a:solidFill>
                        <a:srgbClr val="FF3300"/>
                      </a:solidFill>
                      <a:latin typeface="Lucida Sans Unicode" pitchFamily="34" charset="0"/>
                    </a:rPr>
                    <a:t>ip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21525" name="Group 19"/>
              <p:cNvGrpSpPr>
                <a:grpSpLocks/>
              </p:cNvGrpSpPr>
              <p:nvPr/>
            </p:nvGrpSpPr>
            <p:grpSpPr bwMode="auto">
              <a:xfrm>
                <a:off x="3840" y="2496"/>
                <a:ext cx="576" cy="250"/>
                <a:chOff x="3792" y="576"/>
                <a:chExt cx="576" cy="250"/>
              </a:xfrm>
            </p:grpSpPr>
            <p:sp>
              <p:nvSpPr>
                <p:cNvPr id="21537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(cs)</a:t>
                  </a:r>
                </a:p>
              </p:txBody>
            </p:sp>
          </p:grpSp>
          <p:sp>
            <p:nvSpPr>
              <p:cNvPr id="21526" name="Rectangle 22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2688" y="2736"/>
                <a:ext cx="2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 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(bp)+6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  0016</a:t>
                </a:r>
                <a:endParaRPr kumimoji="1" lang="en-US" altLang="zh-CN" sz="2000">
                  <a:latin typeface="Lucida Sans Unicode" pitchFamily="34" charset="0"/>
                  <a:sym typeface="Symbol" pitchFamily="18" charset="2"/>
                </a:endParaRPr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2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(bp)+8 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</a:t>
                </a:r>
                <a:r>
                  <a:rPr kumimoji="1" lang="en-US" altLang="zh-CN" sz="2000" b="1">
                    <a:latin typeface="Lucida Sans Unicode" pitchFamily="34" charset="0"/>
                  </a:rPr>
                  <a:t>  0014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1531" name="Group 28"/>
              <p:cNvGrpSpPr>
                <a:grpSpLocks/>
              </p:cNvGrpSpPr>
              <p:nvPr/>
            </p:nvGrpSpPr>
            <p:grpSpPr bwMode="auto">
              <a:xfrm>
                <a:off x="3840" y="3456"/>
                <a:ext cx="576" cy="250"/>
                <a:chOff x="3792" y="576"/>
                <a:chExt cx="576" cy="250"/>
              </a:xfrm>
            </p:grpSpPr>
            <p:sp>
              <p:nvSpPr>
                <p:cNvPr id="21535" name="Rectangle 29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 0</a:t>
                  </a:r>
                  <a:endParaRPr kumimoji="1" lang="en-US" altLang="zh-CN" sz="2000">
                    <a:latin typeface="Lucida Sans Unicode" pitchFamily="34" charset="0"/>
                  </a:endParaRPr>
                </a:p>
              </p:txBody>
            </p:sp>
          </p:grpSp>
          <p:grpSp>
            <p:nvGrpSpPr>
              <p:cNvPr id="21532" name="Group 31"/>
              <p:cNvGrpSpPr>
                <a:grpSpLocks/>
              </p:cNvGrpSpPr>
              <p:nvPr/>
            </p:nvGrpSpPr>
            <p:grpSpPr bwMode="auto">
              <a:xfrm>
                <a:off x="3840" y="3696"/>
                <a:ext cx="576" cy="250"/>
                <a:chOff x="3792" y="576"/>
                <a:chExt cx="576" cy="250"/>
              </a:xfrm>
            </p:grpSpPr>
            <p:sp>
              <p:nvSpPr>
                <p:cNvPr id="215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(ds)</a:t>
                  </a:r>
                </a:p>
              </p:txBody>
            </p:sp>
          </p:grpSp>
        </p:grpSp>
      </p:grpSp>
      <p:sp>
        <p:nvSpPr>
          <p:cNvPr id="21509" name="Text Box 37"/>
          <p:cNvSpPr txBox="1">
            <a:spLocks noChangeArrowheads="1"/>
          </p:cNvSpPr>
          <p:nvPr/>
        </p:nvSpPr>
        <p:spPr bwMode="auto">
          <a:xfrm>
            <a:off x="3429000" y="261938"/>
            <a:ext cx="3011488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xor    ax, ax</a:t>
            </a:r>
          </a:p>
          <a:p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next:   add   ax, [si]</a:t>
            </a:r>
          </a:p>
          <a:p>
            <a:pPr lvl="1"/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      add   si, 2</a:t>
            </a:r>
          </a:p>
          <a:p>
            <a:pPr lvl="1"/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      loop  next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mov   [di], ax</a:t>
            </a:r>
            <a:endParaRPr kumimoji="1" lang="en-US" altLang="zh-CN" sz="2200" b="1">
              <a:latin typeface="Lucida Sans Unicode" pitchFamily="34" charset="0"/>
            </a:endParaRPr>
          </a:p>
          <a:p>
            <a:pPr lvl="1"/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di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si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pop   cx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pop   ax</a:t>
            </a:r>
          </a:p>
          <a:p>
            <a:pPr lvl="1"/>
            <a:endParaRPr kumimoji="1" lang="en-US" altLang="zh-CN" sz="2200" b="1"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pop   bp</a:t>
            </a:r>
            <a:endParaRPr kumimoji="1" lang="en-US" altLang="zh-CN" sz="2200" b="1">
              <a:latin typeface="Lucida Sans Unicode" pitchFamily="34" charset="0"/>
            </a:endParaRPr>
          </a:p>
          <a:p>
            <a:pPr lvl="1"/>
            <a:endParaRPr kumimoji="1" lang="en-US" altLang="zh-CN" sz="2200" b="1"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ret     6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proadd  endp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code2    ends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      end  start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21510" name="Oval 39"/>
          <p:cNvSpPr>
            <a:spLocks noChangeArrowheads="1"/>
          </p:cNvSpPr>
          <p:nvPr/>
        </p:nvSpPr>
        <p:spPr bwMode="auto">
          <a:xfrm>
            <a:off x="304800" y="2895600"/>
            <a:ext cx="2362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Oval 40"/>
          <p:cNvSpPr>
            <a:spLocks noChangeArrowheads="1"/>
          </p:cNvSpPr>
          <p:nvPr/>
        </p:nvSpPr>
        <p:spPr bwMode="auto">
          <a:xfrm>
            <a:off x="3810000" y="2133600"/>
            <a:ext cx="2362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Line 41"/>
          <p:cNvSpPr>
            <a:spLocks noChangeShapeType="1"/>
          </p:cNvSpPr>
          <p:nvPr/>
        </p:nvSpPr>
        <p:spPr bwMode="auto">
          <a:xfrm>
            <a:off x="3429000" y="304800"/>
            <a:ext cx="0" cy="6019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Line 42"/>
          <p:cNvSpPr>
            <a:spLocks noChangeShapeType="1"/>
          </p:cNvSpPr>
          <p:nvPr/>
        </p:nvSpPr>
        <p:spPr bwMode="auto">
          <a:xfrm>
            <a:off x="6553200" y="304800"/>
            <a:ext cx="0" cy="6019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 bwMode="auto">
          <a:xfrm>
            <a:off x="2411413" y="1738313"/>
            <a:ext cx="1852612" cy="579437"/>
          </a:xfrm>
          <a:prstGeom prst="wedgeRoundRectCallout">
            <a:avLst>
              <a:gd name="adj1" fmla="val -67246"/>
              <a:gd name="adj2" fmla="val 28565"/>
              <a:gd name="adj3" fmla="val 16667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为什么是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</a:rPr>
              <a:t>bp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？</a:t>
            </a:r>
            <a:b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别的寄存器行不行？</a:t>
            </a:r>
          </a:p>
        </p:txBody>
      </p:sp>
      <p:pic>
        <p:nvPicPr>
          <p:cNvPr id="43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22" y="460374"/>
            <a:ext cx="4778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CD9FF26-5FCB-4968-BDF3-F843011EDEB0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第六章  子程序结构</a:t>
            </a:r>
            <a:endParaRPr lang="zh-CN" altLang="en-US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85800" y="1143000"/>
            <a:ext cx="8001000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6.1 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子程序的设计方法</a:t>
            </a:r>
            <a:endParaRPr kumimoji="1" lang="zh-CN" altLang="en-US" sz="2800" dirty="0">
              <a:latin typeface="Times New Roman" pitchFamily="18" charset="0"/>
              <a:sym typeface="Monotype Sorts" pitchFamily="2" charset="2"/>
            </a:endParaRPr>
          </a:p>
          <a:p>
            <a:pPr algn="just"/>
            <a:r>
              <a:rPr kumimoji="1" lang="zh-CN" altLang="en-US" sz="2800" dirty="0">
                <a:latin typeface="Times New Roman" pitchFamily="18" charset="0"/>
                <a:sym typeface="Monotype Sorts" pitchFamily="2" charset="2"/>
              </a:rPr>
              <a:t>     </a:t>
            </a:r>
          </a:p>
          <a:p>
            <a:pPr algn="just"/>
            <a:r>
              <a:rPr kumimoji="1" lang="zh-CN" altLang="en-US" sz="2800" dirty="0">
                <a:latin typeface="Times New Roman" pitchFamily="18" charset="0"/>
                <a:sym typeface="Monotype Sorts" pitchFamily="2" charset="2"/>
              </a:rPr>
              <a:t>     </a:t>
            </a:r>
            <a:r>
              <a:rPr kumimoji="1" lang="zh-CN" altLang="en-US" sz="2800" b="1" u="sng" dirty="0">
                <a:solidFill>
                  <a:srgbClr val="990099"/>
                </a:solidFill>
                <a:latin typeface="Times New Roman" pitchFamily="18" charset="0"/>
              </a:rPr>
              <a:t>过程（子程序）定义伪操作</a:t>
            </a:r>
            <a:endParaRPr kumimoji="1" lang="zh-CN" altLang="en-US" sz="2400" b="1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endParaRPr kumimoji="1" lang="zh-CN" altLang="en-US" sz="2400" b="1" dirty="0">
              <a:latin typeface="Times New Roman" pitchFamily="18" charset="0"/>
            </a:endParaRP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procedure_name</a:t>
            </a:r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PROC</a:t>
            </a:r>
            <a:r>
              <a:rPr kumimoji="1" lang="en-US" altLang="zh-CN" sz="2400" b="1" dirty="0">
                <a:latin typeface="Lucida Sans Unicode" pitchFamily="34" charset="0"/>
              </a:rPr>
              <a:t>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NEAR </a:t>
            </a:r>
            <a:r>
              <a:rPr kumimoji="1" lang="en-US" altLang="zh-CN" sz="2400" b="1" dirty="0">
                <a:latin typeface="Lucida Sans Unicode" pitchFamily="34" charset="0"/>
              </a:rPr>
              <a:t>(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FAR</a:t>
            </a:r>
            <a:r>
              <a:rPr kumimoji="1" lang="en-US" altLang="zh-CN" sz="2400" b="1" dirty="0">
                <a:solidFill>
                  <a:schemeClr val="accent2"/>
                </a:solidFill>
                <a:latin typeface="Lucida Sans Unicode" pitchFamily="34" charset="0"/>
              </a:rPr>
              <a:t> </a:t>
            </a:r>
            <a:r>
              <a:rPr kumimoji="1" lang="en-US" altLang="zh-CN" sz="2400" b="1" dirty="0">
                <a:latin typeface="Lucida Sans Unicode" pitchFamily="34" charset="0"/>
              </a:rPr>
              <a:t>)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        ……</a:t>
            </a: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procedure_name</a:t>
            </a:r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ENDP</a:t>
            </a:r>
          </a:p>
          <a:p>
            <a:pPr lvl="1" algn="just"/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zh-CN" altLang="en-US" sz="2400" b="1" dirty="0">
                <a:latin typeface="Lucida Sans Unicode" pitchFamily="34" charset="0"/>
              </a:rPr>
              <a:t>（</a:t>
            </a:r>
            <a:r>
              <a:rPr kumimoji="1" lang="en-US" altLang="zh-CN" sz="2400" b="1" dirty="0">
                <a:latin typeface="Lucida Sans Unicode" pitchFamily="34" charset="0"/>
              </a:rPr>
              <a:t>1</a:t>
            </a:r>
            <a:r>
              <a:rPr kumimoji="1" lang="zh-CN" altLang="en-US" sz="2400" b="1" dirty="0">
                <a:latin typeface="Lucida Sans Unicode" pitchFamily="34" charset="0"/>
              </a:rPr>
              <a:t>）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NEAR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属性：调用程序和子程序在同一代码段中</a:t>
            </a:r>
          </a:p>
          <a:p>
            <a:pPr lvl="1" algn="just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 （段内调用）</a:t>
            </a:r>
          </a:p>
          <a:p>
            <a:pPr lvl="1" algn="just"/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algn="just"/>
            <a:r>
              <a:rPr kumimoji="1" lang="zh-CN" altLang="en-US" sz="2400" b="1" dirty="0">
                <a:latin typeface="Lucida Sans Unicode" pitchFamily="34" charset="0"/>
              </a:rPr>
              <a:t>（</a:t>
            </a:r>
            <a:r>
              <a:rPr kumimoji="1" lang="en-US" altLang="zh-CN" sz="2400" b="1" dirty="0">
                <a:latin typeface="Lucida Sans Unicode" pitchFamily="34" charset="0"/>
              </a:rPr>
              <a:t>2</a:t>
            </a:r>
            <a:r>
              <a:rPr kumimoji="1" lang="zh-CN" altLang="en-US" sz="2400" b="1" dirty="0">
                <a:latin typeface="Lucida Sans Unicode" pitchFamily="34" charset="0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FAR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属性：调用程序和子程序不在同一代码段中</a:t>
            </a:r>
          </a:p>
          <a:p>
            <a:pPr lvl="1" algn="just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（段间调用）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472EC6-72B7-454D-A333-19FB0D3AC44D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80772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990099"/>
                </a:solidFill>
                <a:latin typeface="Times New Roman" pitchFamily="18" charset="0"/>
              </a:rPr>
              <a:t>子程序的参数传送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）多模块之间的参数传递（不要求）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</a:rPr>
              <a:t>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 多个模块的程序连接时，并不一定要把所有的代码段或数据段连接在一起，形成一个大段。而是严格按照前面介绍的段组合方法进行。这样，当调用程序与子程序不在同一程序模块时，参数如何传递呢？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  ①外部符号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    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PUBLIC  symbol [, ……]       ;</a:t>
            </a:r>
            <a:r>
              <a:rPr kumimoji="1" lang="zh-CN" altLang="en-US" sz="2400" b="1" u="sng">
                <a:solidFill>
                  <a:srgbClr val="990099"/>
                </a:solidFill>
                <a:latin typeface="Times New Roman" pitchFamily="18" charset="0"/>
                <a:sym typeface="Monotype Sorts" pitchFamily="2" charset="2"/>
              </a:rPr>
              <a:t>变量定义处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   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EXTRN symbol name: type [, ……]       ;</a:t>
            </a:r>
            <a:r>
              <a:rPr kumimoji="1" lang="zh-CN" altLang="en-US" sz="2400" b="1" u="sng">
                <a:solidFill>
                  <a:srgbClr val="990099"/>
                </a:solidFill>
                <a:latin typeface="Times New Roman" pitchFamily="18" charset="0"/>
                <a:sym typeface="Monotype Sorts" pitchFamily="2" charset="2"/>
              </a:rPr>
              <a:t>变量使用处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  ②参数传递方法一：定义同名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COMMON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数据段； 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P211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  ③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采用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PUBLIC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和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EXTRN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，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ES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段指向另一个模块； 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P213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  ④</a:t>
            </a:r>
            <a:r>
              <a:rPr kumimoji="1" lang="zh-CN" altLang="en-US" sz="2400" b="1">
                <a:latin typeface="Times New Roman" pitchFamily="18" charset="0"/>
                <a:sym typeface="Monotype Sorts" pitchFamily="2" charset="2"/>
              </a:rPr>
              <a:t>上述两种方法的结合； </a:t>
            </a:r>
            <a:r>
              <a:rPr kumimoji="1" lang="en-US" altLang="zh-CN" sz="2400" b="1">
                <a:latin typeface="Times New Roman" pitchFamily="18" charset="0"/>
                <a:sym typeface="Monotype Sorts" pitchFamily="2" charset="2"/>
              </a:rPr>
              <a:t>P216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本周实验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1752600"/>
          </a:xfrm>
        </p:spPr>
        <p:txBody>
          <a:bodyPr/>
          <a:lstStyle/>
          <a:p>
            <a:r>
              <a:rPr lang="en-US" altLang="zh-CN" dirty="0"/>
              <a:t>P29 </a:t>
            </a:r>
            <a:r>
              <a:rPr lang="zh-CN" altLang="en-US" dirty="0"/>
              <a:t>实验</a:t>
            </a:r>
            <a:r>
              <a:rPr lang="en-US" altLang="zh-CN" dirty="0"/>
              <a:t>2.2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3B19C-7C92-484A-BCD6-EF9B67F84AD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53C7C28-5D59-4DAE-92AB-717746D8CD7E}"/>
              </a:ext>
            </a:extLst>
          </p:cNvPr>
          <p:cNvSpPr txBox="1">
            <a:spLocks/>
          </p:cNvSpPr>
          <p:nvPr/>
        </p:nvSpPr>
        <p:spPr bwMode="auto">
          <a:xfrm>
            <a:off x="692271" y="4089276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/>
              <a:t>下下周实验考试</a:t>
            </a:r>
          </a:p>
        </p:txBody>
      </p:sp>
    </p:spTree>
    <p:extLst>
      <p:ext uri="{BB962C8B-B14F-4D97-AF65-F5344CB8AC3E}">
        <p14:creationId xmlns:p14="http://schemas.microsoft.com/office/powerpoint/2010/main" val="70711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862497-5D0D-4462-AD1B-63863EBE76E9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2743200" cy="55784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code  segment</a:t>
            </a:r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main  proc  far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......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subr1</a:t>
            </a:r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......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ret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main  endp</a:t>
            </a:r>
          </a:p>
          <a:p>
            <a:pPr algn="just"/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subr1  proc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near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 ......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 ret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subr1  endp</a:t>
            </a:r>
          </a:p>
          <a:p>
            <a:pPr algn="just"/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code  ends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953000" y="989013"/>
            <a:ext cx="2819400" cy="55784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code  segment</a:t>
            </a:r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main  proc  far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......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subr1</a:t>
            </a:r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......</a:t>
            </a: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          ret</a:t>
            </a:r>
          </a:p>
          <a:p>
            <a:pPr algn="just"/>
            <a:endParaRPr kumimoji="1" lang="en-US" altLang="zh-CN" sz="2400" b="1"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subr1  proc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near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 ......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         ret</a:t>
            </a:r>
          </a:p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subr1  endp</a:t>
            </a:r>
          </a:p>
          <a:p>
            <a:pPr algn="just"/>
            <a:endParaRPr kumimoji="1" lang="en-US" altLang="zh-CN" sz="2400" b="1">
              <a:solidFill>
                <a:srgbClr val="FF3300"/>
              </a:solidFill>
              <a:latin typeface="Lucida Sans Unicode" pitchFamily="34" charset="0"/>
            </a:endParaRPr>
          </a:p>
          <a:p>
            <a:pPr algn="just"/>
            <a:r>
              <a:rPr kumimoji="1" lang="en-US" altLang="zh-CN" sz="2400" b="1">
                <a:latin typeface="Lucida Sans Unicode" pitchFamily="34" charset="0"/>
              </a:rPr>
              <a:t>main   endp</a:t>
            </a:r>
          </a:p>
          <a:p>
            <a:pPr algn="just"/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code   ends</a:t>
            </a:r>
            <a:endParaRPr kumimoji="1" lang="en-US" altLang="zh-CN" sz="2400" b="1" i="1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宋体" pitchFamily="2" charset="-122"/>
              </a:rPr>
              <a:t>例</a:t>
            </a:r>
            <a:r>
              <a:rPr kumimoji="1" lang="en-US" altLang="zh-CN" sz="2400" b="1">
                <a:latin typeface="宋体" pitchFamily="2" charset="-122"/>
              </a:rPr>
              <a:t>6.1  </a:t>
            </a:r>
            <a:r>
              <a:rPr kumimoji="1" lang="zh-CN" altLang="en-US" sz="2400" b="1">
                <a:latin typeface="宋体" pitchFamily="2" charset="-122"/>
              </a:rPr>
              <a:t>调用程序和子程序在同一代码段中</a:t>
            </a:r>
            <a:r>
              <a:rPr kumimoji="1" lang="en-US" altLang="zh-CN" sz="2400" b="1" u="sng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kumimoji="1" lang="zh-CN" altLang="en-US" sz="2400" b="1" u="sng">
                <a:solidFill>
                  <a:srgbClr val="990099"/>
                </a:solidFill>
                <a:latin typeface="宋体" pitchFamily="2" charset="-122"/>
              </a:rPr>
              <a:t>两种结构形式</a:t>
            </a:r>
            <a:r>
              <a:rPr kumimoji="1" lang="en-US" altLang="zh-CN" sz="2400" b="1" u="sng">
                <a:solidFill>
                  <a:srgbClr val="990099"/>
                </a:solidFill>
                <a:latin typeface="宋体" pitchFamily="2" charset="-122"/>
              </a:rPr>
              <a:t>)</a:t>
            </a:r>
            <a:endParaRPr kumimoji="1" lang="en-US" altLang="zh-CN" sz="2400" b="1" i="1" u="sng">
              <a:solidFill>
                <a:srgbClr val="990099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05806F-81A0-4383-AC5F-256081E9A96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457200"/>
            <a:ext cx="76962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宋体" pitchFamily="2" charset="-122"/>
              </a:rPr>
              <a:t>例</a:t>
            </a:r>
            <a:r>
              <a:rPr kumimoji="1" lang="en-US" altLang="zh-CN" sz="2400" b="1" dirty="0">
                <a:latin typeface="宋体" pitchFamily="2" charset="-122"/>
              </a:rPr>
              <a:t>6.2  </a:t>
            </a:r>
            <a:r>
              <a:rPr kumimoji="1" lang="zh-CN" altLang="en-US" sz="2400" b="1" dirty="0">
                <a:latin typeface="宋体" pitchFamily="2" charset="-122"/>
              </a:rPr>
              <a:t>调用程序和子程序不在同一代码段中</a:t>
            </a:r>
          </a:p>
          <a:p>
            <a:pPr lvl="2" algn="just"/>
            <a:endParaRPr kumimoji="1" lang="zh-CN" altLang="en-US" sz="2400" dirty="0">
              <a:solidFill>
                <a:schemeClr val="accent2"/>
              </a:solidFill>
              <a:latin typeface="Lucida Sans Unicode" pitchFamily="34" charset="0"/>
            </a:endParaRPr>
          </a:p>
          <a:p>
            <a:pPr lvl="2" algn="just"/>
            <a:r>
              <a:rPr kumimoji="1" lang="zh-CN" altLang="en-US" sz="2400" b="1" dirty="0">
                <a:solidFill>
                  <a:srgbClr val="0000FF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segx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segment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/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subt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proc 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far</a:t>
            </a:r>
          </a:p>
          <a:p>
            <a:pPr lvl="2" algn="just"/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           ......</a:t>
            </a:r>
          </a:p>
          <a:p>
            <a:pPr lvl="2" algn="just"/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           ret</a:t>
            </a:r>
          </a:p>
          <a:p>
            <a:pPr lvl="2" algn="just"/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subt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endp</a:t>
            </a:r>
            <a:endParaRPr kumimoji="1" lang="en-US" altLang="zh-CN" sz="2400" b="1" dirty="0">
              <a:solidFill>
                <a:srgbClr val="FF3300"/>
              </a:solidFill>
              <a:latin typeface="Lucida Sans Unicode" pitchFamily="34" charset="0"/>
            </a:endParaRPr>
          </a:p>
          <a:p>
            <a:pPr lvl="2" algn="just"/>
            <a:r>
              <a:rPr kumimoji="1" lang="en-US" altLang="zh-CN" sz="2400" b="1" dirty="0">
                <a:latin typeface="Lucida Sans Unicode" pitchFamily="34" charset="0"/>
              </a:rPr>
              <a:t>                ......</a:t>
            </a:r>
          </a:p>
          <a:p>
            <a:pPr lvl="2" algn="just"/>
            <a:r>
              <a:rPr kumimoji="1" lang="en-US" altLang="zh-CN" sz="2400" b="1" dirty="0">
                <a:latin typeface="Lucida Sans Unicode" pitchFamily="34" charset="0"/>
              </a:rPr>
              <a:t>               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subt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</a:t>
            </a:r>
            <a:r>
              <a:rPr kumimoji="1" lang="zh-CN" altLang="en-US" sz="2400" b="1" dirty="0">
                <a:solidFill>
                  <a:srgbClr val="FF3300"/>
                </a:solidFill>
                <a:latin typeface="Lucida Sans Unicode" pitchFamily="34" charset="0"/>
              </a:rPr>
              <a:t>；同一段内</a:t>
            </a:r>
            <a:endParaRPr kumimoji="1" lang="zh-CN" altLang="en-US" sz="2400" b="1" dirty="0">
              <a:latin typeface="Lucida Sans Unicode" pitchFamily="34" charset="0"/>
            </a:endParaRPr>
          </a:p>
          <a:p>
            <a:pPr lvl="2" algn="just"/>
            <a:r>
              <a:rPr kumimoji="1" lang="zh-CN" altLang="en-US" sz="2400" b="1" dirty="0">
                <a:latin typeface="Lucida Sans Unicode" pitchFamily="34" charset="0"/>
              </a:rPr>
              <a:t>                </a:t>
            </a:r>
            <a:r>
              <a:rPr kumimoji="1" lang="en-US" altLang="zh-CN" sz="2400" b="1" dirty="0">
                <a:latin typeface="Lucida Sans Unicode" pitchFamily="34" charset="0"/>
              </a:rPr>
              <a:t>......</a:t>
            </a:r>
          </a:p>
          <a:p>
            <a:pPr lvl="2"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segx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ends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/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segy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segment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/>
            <a:r>
              <a:rPr kumimoji="1" lang="en-US" altLang="zh-CN" sz="2400" b="1" dirty="0">
                <a:latin typeface="Lucida Sans Unicode" pitchFamily="34" charset="0"/>
              </a:rPr>
              <a:t>                ......</a:t>
            </a:r>
          </a:p>
          <a:p>
            <a:pPr lvl="2" algn="just"/>
            <a:r>
              <a:rPr kumimoji="1" lang="en-US" altLang="zh-CN" sz="2400" b="1" dirty="0">
                <a:solidFill>
                  <a:srgbClr val="9900FF"/>
                </a:solidFill>
                <a:latin typeface="Lucida Sans Unicode" pitchFamily="34" charset="0"/>
              </a:rPr>
              <a:t>        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f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ar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ptr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subt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</a:t>
            </a:r>
            <a:r>
              <a:rPr kumimoji="1" lang="zh-CN" altLang="en-US" sz="2400" b="1" dirty="0">
                <a:solidFill>
                  <a:srgbClr val="FF3300"/>
                </a:solidFill>
                <a:latin typeface="Lucida Sans Unicode" pitchFamily="34" charset="0"/>
              </a:rPr>
              <a:t>；不同段</a:t>
            </a:r>
            <a:endParaRPr kumimoji="1" lang="zh-CN" altLang="en-US" sz="2400" b="1" dirty="0">
              <a:latin typeface="Lucida Sans Unicode" pitchFamily="34" charset="0"/>
            </a:endParaRPr>
          </a:p>
          <a:p>
            <a:pPr lvl="2" algn="just"/>
            <a:r>
              <a:rPr kumimoji="1" lang="zh-CN" altLang="en-US" sz="2400" b="1" dirty="0">
                <a:latin typeface="Lucida Sans Unicode" pitchFamily="34" charset="0"/>
              </a:rPr>
              <a:t>                </a:t>
            </a:r>
            <a:r>
              <a:rPr kumimoji="1" lang="en-US" altLang="zh-CN" sz="2400" b="1" dirty="0">
                <a:latin typeface="Lucida Sans Unicode" pitchFamily="34" charset="0"/>
              </a:rPr>
              <a:t>......</a:t>
            </a:r>
          </a:p>
          <a:p>
            <a:pPr lvl="2"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segy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ends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981200" y="1600200"/>
            <a:ext cx="2743200" cy="1524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3962400" y="1524000"/>
            <a:ext cx="685800" cy="4572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EE9A48-2AAD-441C-BA00-6AF74B432F5E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dirty="0">
                <a:latin typeface="Times New Roman" pitchFamily="18" charset="0"/>
              </a:rPr>
              <a:t>      </a:t>
            </a:r>
            <a:r>
              <a:rPr kumimoji="1" lang="zh-CN" altLang="en-US" sz="2400" b="1" dirty="0">
                <a:latin typeface="Times New Roman" pitchFamily="18" charset="0"/>
              </a:rPr>
              <a:t>子程序调用：隐含使用堆栈保存返回地址</a:t>
            </a:r>
          </a:p>
          <a:p>
            <a:pPr lvl="1"/>
            <a:endParaRPr kumimoji="1" lang="zh-CN" altLang="en-US" sz="2400" b="1" dirty="0">
              <a:latin typeface="Times New Roman" pitchFamily="18" charset="0"/>
            </a:endParaRPr>
          </a:p>
          <a:p>
            <a:pPr lvl="1"/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near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ptr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subp</a:t>
            </a: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  </a:t>
            </a:r>
            <a:r>
              <a:rPr kumimoji="1" lang="en-US" altLang="zh-CN" sz="2400" b="1" dirty="0">
                <a:latin typeface="Times New Roman" pitchFamily="18" charset="0"/>
              </a:rPr>
              <a:t>(1) </a:t>
            </a:r>
            <a:r>
              <a:rPr kumimoji="1" lang="zh-CN" altLang="en-US" sz="2400" b="1" dirty="0">
                <a:latin typeface="宋体" pitchFamily="2" charset="-122"/>
              </a:rPr>
              <a:t>保存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宋体" pitchFamily="2" charset="-122"/>
              </a:rPr>
              <a:t>返回地址</a:t>
            </a:r>
          </a:p>
          <a:p>
            <a:pPr lvl="1"/>
            <a:r>
              <a:rPr kumimoji="1" lang="zh-CN" altLang="en-US" sz="2400" b="1" dirty="0">
                <a:latin typeface="宋体" pitchFamily="2" charset="-122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(2) </a:t>
            </a:r>
            <a:r>
              <a:rPr kumimoji="1" lang="zh-CN" altLang="en-US" sz="2400" b="1" dirty="0">
                <a:latin typeface="宋体" pitchFamily="2" charset="-122"/>
              </a:rPr>
              <a:t>转子程序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lvl="1"/>
            <a:r>
              <a:rPr kumimoji="1" lang="zh-CN" altLang="en-US" sz="2400" b="1" dirty="0">
                <a:latin typeface="Lucida Sans Unicode" pitchFamily="34" charset="0"/>
              </a:rPr>
              <a:t>             </a:t>
            </a:r>
            <a:r>
              <a:rPr kumimoji="1" lang="en-US" altLang="zh-CN" sz="2400" b="1" dirty="0">
                <a:latin typeface="Lucida Sans Unicode" pitchFamily="34" charset="0"/>
              </a:rPr>
              <a:t>(IP) ← </a:t>
            </a:r>
            <a:r>
              <a:rPr kumimoji="1" lang="en-US" altLang="zh-CN" sz="2400" b="1" dirty="0" err="1">
                <a:latin typeface="Lucida Sans Unicode" pitchFamily="34" charset="0"/>
              </a:rPr>
              <a:t>subp</a:t>
            </a:r>
            <a:r>
              <a:rPr kumimoji="1" lang="zh-CN" altLang="en-US" sz="2400" b="1" dirty="0">
                <a:latin typeface="宋体" pitchFamily="2" charset="-122"/>
              </a:rPr>
              <a:t>的偏移地址</a:t>
            </a:r>
          </a:p>
          <a:p>
            <a:pPr lvl="1"/>
            <a:endParaRPr kumimoji="1" lang="zh-CN" altLang="en-US" sz="2400" dirty="0">
              <a:latin typeface="宋体" pitchFamily="2" charset="-122"/>
            </a:endParaRPr>
          </a:p>
          <a:p>
            <a:pPr lvl="1"/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call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far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ptr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subp</a:t>
            </a:r>
            <a:r>
              <a:rPr kumimoji="1" lang="en-US" altLang="zh-CN" sz="2400" b="1" dirty="0">
                <a:latin typeface="Lucida Sans Unicode" pitchFamily="34" charset="0"/>
              </a:rPr>
              <a:t> </a:t>
            </a:r>
          </a:p>
          <a:p>
            <a:pPr lvl="2" algn="just"/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</a:rPr>
              <a:t>(1) </a:t>
            </a:r>
            <a:r>
              <a:rPr kumimoji="1" lang="zh-CN" altLang="en-US" sz="2400" b="1" dirty="0">
                <a:latin typeface="宋体" pitchFamily="2" charset="-122"/>
              </a:rPr>
              <a:t>保存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返回地址</a:t>
            </a:r>
          </a:p>
          <a:p>
            <a:pPr lvl="2" algn="just"/>
            <a:r>
              <a:rPr kumimoji="1" lang="zh-CN" altLang="en-US" sz="2400" b="1" dirty="0">
                <a:latin typeface="宋体" pitchFamily="2" charset="-122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(2) </a:t>
            </a:r>
            <a:r>
              <a:rPr kumimoji="1" lang="zh-CN" altLang="en-US" sz="2400" b="1" dirty="0">
                <a:latin typeface="宋体" pitchFamily="2" charset="-122"/>
              </a:rPr>
              <a:t>转子程序</a:t>
            </a:r>
          </a:p>
          <a:p>
            <a:pPr algn="just"/>
            <a:r>
              <a:rPr kumimoji="1" lang="zh-CN" altLang="en-US" sz="2400" b="1" dirty="0">
                <a:latin typeface="宋体" pitchFamily="2" charset="-122"/>
              </a:rPr>
              <a:t>           </a:t>
            </a:r>
            <a:r>
              <a:rPr kumimoji="1" lang="en-US" altLang="zh-CN" sz="2400" b="1" dirty="0">
                <a:latin typeface="Lucida Sans Unicode" pitchFamily="34" charset="0"/>
              </a:rPr>
              <a:t>(CS) ← </a:t>
            </a:r>
            <a:r>
              <a:rPr kumimoji="1" lang="en-US" altLang="zh-CN" sz="2400" b="1" dirty="0" err="1">
                <a:latin typeface="Lucida Sans Unicode" pitchFamily="34" charset="0"/>
              </a:rPr>
              <a:t>subp</a:t>
            </a:r>
            <a:r>
              <a:rPr kumimoji="1" lang="zh-CN" altLang="en-US" sz="2400" b="1" dirty="0">
                <a:latin typeface="宋体" pitchFamily="2" charset="-122"/>
              </a:rPr>
              <a:t>的段地址</a:t>
            </a:r>
            <a:endParaRPr kumimoji="1" lang="zh-CN" altLang="en-US" sz="2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latin typeface="宋体" pitchFamily="2" charset="-122"/>
              </a:rPr>
              <a:t>           </a:t>
            </a:r>
            <a:r>
              <a:rPr kumimoji="1" lang="en-US" altLang="zh-CN" sz="2400" b="1" dirty="0">
                <a:latin typeface="Lucida Sans Unicode" pitchFamily="34" charset="0"/>
              </a:rPr>
              <a:t>(IP) ← </a:t>
            </a:r>
            <a:r>
              <a:rPr kumimoji="1" lang="en-US" altLang="zh-CN" sz="2400" b="1" dirty="0" err="1">
                <a:latin typeface="Lucida Sans Unicode" pitchFamily="34" charset="0"/>
              </a:rPr>
              <a:t>subp</a:t>
            </a:r>
            <a:r>
              <a:rPr kumimoji="1" lang="zh-CN" altLang="en-US" sz="2400" b="1" dirty="0">
                <a:latin typeface="宋体" pitchFamily="2" charset="-122"/>
              </a:rPr>
              <a:t>的偏移地址</a:t>
            </a:r>
          </a:p>
          <a:p>
            <a:pPr algn="just"/>
            <a:endParaRPr kumimoji="1" lang="zh-CN" altLang="en-US" sz="2400" b="1" dirty="0">
              <a:latin typeface="宋体" pitchFamily="2" charset="-122"/>
            </a:endParaRPr>
          </a:p>
          <a:p>
            <a:pPr algn="just"/>
            <a:r>
              <a:rPr kumimoji="1" lang="zh-CN" altLang="en-US" sz="2400" b="1" dirty="0">
                <a:latin typeface="宋体" pitchFamily="2" charset="-122"/>
              </a:rPr>
              <a:t>	返回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ret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5943600" y="2209800"/>
            <a:ext cx="1905000" cy="1684338"/>
            <a:chOff x="3648" y="1344"/>
            <a:chExt cx="1200" cy="1061"/>
          </a:xfrm>
        </p:grpSpPr>
        <p:sp>
          <p:nvSpPr>
            <p:cNvPr id="7181" name="Rectangle 4"/>
            <p:cNvSpPr>
              <a:spLocks noChangeArrowheads="1"/>
            </p:cNvSpPr>
            <p:nvPr/>
          </p:nvSpPr>
          <p:spPr bwMode="auto">
            <a:xfrm>
              <a:off x="4167" y="1344"/>
              <a:ext cx="681" cy="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Rectangle 5"/>
            <p:cNvSpPr>
              <a:spLocks noChangeArrowheads="1"/>
            </p:cNvSpPr>
            <p:nvPr/>
          </p:nvSpPr>
          <p:spPr bwMode="auto">
            <a:xfrm>
              <a:off x="4167" y="1611"/>
              <a:ext cx="681" cy="26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Rectangle 6"/>
            <p:cNvSpPr>
              <a:spLocks noChangeArrowheads="1"/>
            </p:cNvSpPr>
            <p:nvPr/>
          </p:nvSpPr>
          <p:spPr bwMode="auto">
            <a:xfrm>
              <a:off x="4167" y="1877"/>
              <a:ext cx="681" cy="2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Text Box 7"/>
            <p:cNvSpPr txBox="1">
              <a:spLocks noChangeArrowheads="1"/>
            </p:cNvSpPr>
            <p:nvPr/>
          </p:nvSpPr>
          <p:spPr bwMode="auto">
            <a:xfrm>
              <a:off x="4272" y="1872"/>
              <a:ext cx="454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latin typeface="Times New Roman" pitchFamily="18" charset="0"/>
                </a:rPr>
                <a:t>(IP)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  <p:sp>
          <p:nvSpPr>
            <p:cNvPr id="7185" name="Text Box 8"/>
            <p:cNvSpPr txBox="1">
              <a:spLocks noChangeArrowheads="1"/>
            </p:cNvSpPr>
            <p:nvPr/>
          </p:nvSpPr>
          <p:spPr bwMode="auto">
            <a:xfrm>
              <a:off x="3648" y="1872"/>
              <a:ext cx="90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(SP)</a:t>
              </a:r>
              <a:r>
                <a:rPr kumimoji="1" lang="en-US" altLang="zh-CN" sz="2000" b="1">
                  <a:latin typeface="宋体" pitchFamily="2" charset="-122"/>
                </a:rPr>
                <a:t>→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7173" name="Group 9"/>
          <p:cNvGrpSpPr>
            <a:grpSpLocks/>
          </p:cNvGrpSpPr>
          <p:nvPr/>
        </p:nvGrpSpPr>
        <p:grpSpPr bwMode="auto">
          <a:xfrm>
            <a:off x="5867400" y="4495800"/>
            <a:ext cx="1981200" cy="1828800"/>
            <a:chOff x="3744" y="2736"/>
            <a:chExt cx="1248" cy="1152"/>
          </a:xfrm>
        </p:grpSpPr>
        <p:sp>
          <p:nvSpPr>
            <p:cNvPr id="7175" name="Rectangle 10"/>
            <p:cNvSpPr>
              <a:spLocks noChangeArrowheads="1"/>
            </p:cNvSpPr>
            <p:nvPr/>
          </p:nvSpPr>
          <p:spPr bwMode="auto">
            <a:xfrm>
              <a:off x="4285" y="2736"/>
              <a:ext cx="707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" name="Rectangle 11"/>
            <p:cNvSpPr>
              <a:spLocks noChangeArrowheads="1"/>
            </p:cNvSpPr>
            <p:nvPr/>
          </p:nvSpPr>
          <p:spPr bwMode="auto">
            <a:xfrm>
              <a:off x="4285" y="3024"/>
              <a:ext cx="707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Rectangle 12"/>
            <p:cNvSpPr>
              <a:spLocks noChangeArrowheads="1"/>
            </p:cNvSpPr>
            <p:nvPr/>
          </p:nvSpPr>
          <p:spPr bwMode="auto">
            <a:xfrm>
              <a:off x="4285" y="3312"/>
              <a:ext cx="707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13"/>
            <p:cNvSpPr txBox="1">
              <a:spLocks noChangeArrowheads="1"/>
            </p:cNvSpPr>
            <p:nvPr/>
          </p:nvSpPr>
          <p:spPr bwMode="auto">
            <a:xfrm>
              <a:off x="4416" y="3024"/>
              <a:ext cx="47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 </a:t>
              </a:r>
              <a:r>
                <a:rPr kumimoji="1" lang="en-US" altLang="zh-CN" sz="2000" b="1">
                  <a:latin typeface="Times New Roman" pitchFamily="18" charset="0"/>
                </a:rPr>
                <a:t>(IP)</a:t>
              </a:r>
              <a:endParaRPr kumimoji="1" lang="en-US" altLang="zh-CN" sz="2000">
                <a:latin typeface="Times New Roman" pitchFamily="18" charset="0"/>
              </a:endParaRPr>
            </a:p>
          </p:txBody>
        </p:sp>
        <p:sp>
          <p:nvSpPr>
            <p:cNvPr id="7179" name="Text Box 14"/>
            <p:cNvSpPr txBox="1">
              <a:spLocks noChangeArrowheads="1"/>
            </p:cNvSpPr>
            <p:nvPr/>
          </p:nvSpPr>
          <p:spPr bwMode="auto">
            <a:xfrm>
              <a:off x="3744" y="3024"/>
              <a:ext cx="943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(SP)</a:t>
              </a:r>
              <a:r>
                <a:rPr kumimoji="1" lang="en-US" altLang="zh-CN" sz="2000" b="1">
                  <a:latin typeface="宋体" pitchFamily="2" charset="-122"/>
                </a:rPr>
                <a:t>→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  <p:sp>
          <p:nvSpPr>
            <p:cNvPr id="7180" name="Text Box 15"/>
            <p:cNvSpPr txBox="1">
              <a:spLocks noChangeArrowheads="1"/>
            </p:cNvSpPr>
            <p:nvPr/>
          </p:nvSpPr>
          <p:spPr bwMode="auto">
            <a:xfrm>
              <a:off x="4368" y="3312"/>
              <a:ext cx="6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itchFamily="18" charset="0"/>
                </a:rPr>
                <a:t>  </a:t>
              </a:r>
              <a:r>
                <a:rPr kumimoji="1" lang="en-US" altLang="zh-CN" sz="2000" b="1">
                  <a:latin typeface="Times New Roman" pitchFamily="18" charset="0"/>
                </a:rPr>
                <a:t>(CS)</a:t>
              </a:r>
            </a:p>
          </p:txBody>
        </p:sp>
      </p:grpSp>
      <p:sp>
        <p:nvSpPr>
          <p:cNvPr id="7174" name="Text Box 16"/>
          <p:cNvSpPr txBox="1">
            <a:spLocks noChangeArrowheads="1"/>
          </p:cNvSpPr>
          <p:nvPr/>
        </p:nvSpPr>
        <p:spPr bwMode="auto">
          <a:xfrm>
            <a:off x="533400" y="3810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990099"/>
                </a:solidFill>
                <a:latin typeface="Times New Roman" pitchFamily="18" charset="0"/>
              </a:rPr>
              <a:t>子程序的调用和返回</a:t>
            </a:r>
            <a:endParaRPr kumimoji="1" lang="zh-CN" altLang="en-US" sz="2400" b="1" u="sng">
              <a:solidFill>
                <a:srgbClr val="99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D6506E9-4E90-4476-B86D-3B653F8D31C5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636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 u="sng">
                <a:solidFill>
                  <a:srgbClr val="990099"/>
                </a:solidFill>
                <a:latin typeface="Times New Roman" pitchFamily="18" charset="0"/>
              </a:rPr>
              <a:t>保存与恢复寄存器</a:t>
            </a:r>
            <a:endParaRPr kumimoji="1" lang="zh-CN" altLang="en-US" sz="2400" b="1" u="sng">
              <a:solidFill>
                <a:srgbClr val="990099"/>
              </a:solidFill>
              <a:latin typeface="Times New Roman" pitchFamily="18" charset="0"/>
            </a:endParaRPr>
          </a:p>
          <a:p>
            <a:pPr lvl="3" algn="just"/>
            <a:endParaRPr kumimoji="1" lang="zh-CN" altLang="en-US" sz="2400">
              <a:latin typeface="Lucida Sans Unicode" pitchFamily="34" charset="0"/>
            </a:endParaRP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subt    proc     far</a:t>
            </a:r>
          </a:p>
          <a:p>
            <a:pPr lvl="3" algn="just"/>
            <a:endParaRPr kumimoji="1" lang="en-US" altLang="zh-CN" sz="2400" b="1">
              <a:latin typeface="Lucida Sans Unicode" pitchFamily="34" charset="0"/>
            </a:endParaRP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push    ax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push    bx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push    cx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push    dx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......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pop     dx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pop     cx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pop     bx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pop     ax</a:t>
            </a:r>
          </a:p>
          <a:p>
            <a:pPr lvl="3" algn="just"/>
            <a:endParaRPr kumimoji="1" lang="en-US" altLang="zh-CN" sz="2400" b="1">
              <a:latin typeface="Lucida Sans Unicode" pitchFamily="34" charset="0"/>
            </a:endParaRP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ret</a:t>
            </a:r>
          </a:p>
          <a:p>
            <a:pPr lvl="3" algn="just"/>
            <a:endParaRPr kumimoji="1" lang="en-US" altLang="zh-CN" sz="2400" b="1">
              <a:latin typeface="Lucida Sans Unicode" pitchFamily="34" charset="0"/>
            </a:endParaRP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subt    endp</a:t>
            </a:r>
            <a:endParaRPr kumimoji="1" lang="en-US" altLang="zh-CN" sz="24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6B7886-794B-4E14-8D08-17E950B352E6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8077200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990099"/>
                </a:solidFill>
                <a:latin typeface="Times New Roman" pitchFamily="18" charset="0"/>
              </a:rPr>
              <a:t>子程序的参数传送</a:t>
            </a:r>
          </a:p>
          <a:p>
            <a:pPr algn="just">
              <a:spcBef>
                <a:spcPct val="50000"/>
              </a:spcBef>
            </a:pPr>
            <a:endParaRPr kumimoji="1" lang="zh-CN" altLang="en-US" sz="28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）通过寄存器传送参数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）通过存储器传送参数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</a:t>
            </a:r>
            <a:r>
              <a:rPr kumimoji="1" lang="zh-CN" altLang="en-US" sz="2400" dirty="0">
                <a:latin typeface="Times New Roman" pitchFamily="18" charset="0"/>
                <a:sym typeface="Monotype Sorts" pitchFamily="2" charset="2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子程序和调用程序在同一程序模块中，则子程序可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直接访问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模块中的变量。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latin typeface="Times New Roman" pitchFamily="18" charset="0"/>
                <a:sym typeface="Monotype Sorts" pitchFamily="2" charset="2"/>
              </a:rPr>
              <a:t> *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子程序和调用程序不在同一程序模块中，则有两种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    传送方式：建立公共数据区和使用外部符号（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参见多模块的参数传递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）通过地址表传送参数地址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）通过堆栈传送参数或参数地址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43496C-1BC2-43CA-9FBA-E8D0AFEC1021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2296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6.3 </a:t>
            </a:r>
            <a:r>
              <a:rPr kumimoji="1" lang="zh-CN" altLang="en-US" sz="2400" b="1" dirty="0">
                <a:latin typeface="Times New Roman" pitchFamily="18" charset="0"/>
              </a:rPr>
              <a:t>十进制到十六进制的转换程序（</a:t>
            </a:r>
            <a:r>
              <a:rPr kumimoji="1" lang="zh-CN" altLang="en-US" sz="22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通过寄存器传送参数</a:t>
            </a:r>
            <a:r>
              <a:rPr kumimoji="1" lang="zh-CN" altLang="en-US" sz="2200" b="1" dirty="0">
                <a:latin typeface="Times New Roman" pitchFamily="18" charset="0"/>
              </a:rPr>
              <a:t>）</a:t>
            </a:r>
          </a:p>
          <a:p>
            <a:pPr lvl="1" algn="just">
              <a:defRPr/>
            </a:pPr>
            <a:endParaRPr kumimoji="1" lang="zh-CN" altLang="en-US" sz="2400" dirty="0">
              <a:latin typeface="宋体" pitchFamily="2" charset="-122"/>
            </a:endParaRPr>
          </a:p>
          <a:p>
            <a:pPr lvl="2" algn="just">
              <a:defRPr/>
            </a:pP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decihex</a:t>
            </a:r>
            <a:r>
              <a:rPr kumimoji="1" lang="en-US" altLang="zh-CN" sz="2400" b="1" dirty="0">
                <a:latin typeface="Lucida Sans Unicode" pitchFamily="34" charset="0"/>
              </a:rPr>
              <a:t>  segment                  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16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       assume  </a:t>
            </a:r>
            <a:r>
              <a:rPr kumimoji="1" lang="en-US" altLang="zh-CN" sz="2400" b="1" dirty="0" err="1">
                <a:latin typeface="Lucida Sans Unicode" pitchFamily="34" charset="0"/>
              </a:rPr>
              <a:t>cs</a:t>
            </a:r>
            <a:r>
              <a:rPr kumimoji="1" lang="en-US" altLang="zh-CN" sz="2400" b="1" dirty="0">
                <a:latin typeface="Lucida Sans Unicode" pitchFamily="34" charset="0"/>
              </a:rPr>
              <a:t>: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decihex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main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proc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far</a:t>
            </a:r>
            <a:endParaRPr kumimoji="1" lang="en-US" altLang="zh-CN" sz="2400" b="1" dirty="0">
              <a:solidFill>
                <a:schemeClr val="bg2"/>
              </a:solidFill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</a:rPr>
              <a:t>push  ds</a:t>
            </a:r>
          </a:p>
          <a:p>
            <a:pPr lvl="2" algn="just">
              <a:defRPr/>
            </a:pP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</a:rPr>
              <a:t>              sub    ax, ax</a:t>
            </a:r>
          </a:p>
          <a:p>
            <a:pPr lvl="2" algn="just">
              <a:defRPr/>
            </a:pP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</a:rPr>
              <a:t>              push  ax</a:t>
            </a: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repeat:   </a:t>
            </a:r>
            <a:r>
              <a:rPr kumimoji="1" lang="en-US" altLang="zh-CN" sz="2400" b="1" i="1" dirty="0">
                <a:solidFill>
                  <a:srgbClr val="990099"/>
                </a:solidFill>
                <a:latin typeface="Lucida Sans Unicode" pitchFamily="34" charset="0"/>
              </a:rPr>
              <a:t>call </a:t>
            </a:r>
            <a:r>
              <a:rPr kumimoji="1" lang="en-US" altLang="zh-CN" sz="2400" b="1" i="1" dirty="0">
                <a:latin typeface="Lucida Sans Unicode" pitchFamily="34" charset="0"/>
              </a:rPr>
              <a:t>    </a:t>
            </a:r>
            <a:r>
              <a:rPr kumimoji="1" lang="en-US" altLang="zh-CN" sz="2400" b="1" i="1" dirty="0" err="1">
                <a:latin typeface="Lucida Sans Unicode" pitchFamily="34" charset="0"/>
              </a:rPr>
              <a:t>decibin</a:t>
            </a:r>
            <a:r>
              <a:rPr kumimoji="1" lang="en-US" altLang="zh-CN" sz="2400" b="1" dirty="0">
                <a:latin typeface="Lucida Sans Unicode" pitchFamily="34" charset="0"/>
              </a:rPr>
              <a:t> 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2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i="1" dirty="0">
                <a:solidFill>
                  <a:srgbClr val="990099"/>
                </a:solidFill>
                <a:latin typeface="Lucida Sans Unicode" pitchFamily="34" charset="0"/>
              </a:rPr>
              <a:t>	    call</a:t>
            </a:r>
            <a:r>
              <a:rPr kumimoji="1" lang="en-US" altLang="zh-CN" sz="2400" b="1" i="1" dirty="0">
                <a:latin typeface="Lucida Sans Unicode" pitchFamily="34" charset="0"/>
              </a:rPr>
              <a:t>     </a:t>
            </a:r>
            <a:r>
              <a:rPr kumimoji="1" lang="en-US" altLang="zh-CN" sz="2400" b="1" i="1" dirty="0" err="1">
                <a:latin typeface="Lucida Sans Unicode" pitchFamily="34" charset="0"/>
              </a:rPr>
              <a:t>binihex</a:t>
            </a:r>
            <a:r>
              <a:rPr kumimoji="1" lang="en-US" altLang="zh-CN" sz="2400" b="1" dirty="0">
                <a:latin typeface="Lucida Sans Unicode" pitchFamily="34" charset="0"/>
              </a:rPr>
              <a:t>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16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      </a:t>
            </a:r>
            <a:r>
              <a:rPr kumimoji="1" lang="en-US" altLang="zh-CN" sz="2400" b="1" i="1" dirty="0">
                <a:solidFill>
                  <a:srgbClr val="990099"/>
                </a:solidFill>
                <a:latin typeface="Lucida Sans Unicode" pitchFamily="34" charset="0"/>
              </a:rPr>
              <a:t>call </a:t>
            </a:r>
            <a:r>
              <a:rPr kumimoji="1" lang="en-US" altLang="zh-CN" sz="2400" b="1" i="1" dirty="0">
                <a:latin typeface="Lucida Sans Unicode" pitchFamily="34" charset="0"/>
              </a:rPr>
              <a:t>    </a:t>
            </a:r>
            <a:r>
              <a:rPr kumimoji="1" lang="en-US" altLang="zh-CN" sz="2400" b="1" i="1" dirty="0" err="1">
                <a:latin typeface="Lucida Sans Unicode" pitchFamily="34" charset="0"/>
              </a:rPr>
              <a:t>crlf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	    </a:t>
            </a:r>
            <a:r>
              <a:rPr kumimoji="1" lang="en-US" altLang="zh-CN" sz="2400" b="1" i="1" dirty="0">
                <a:solidFill>
                  <a:srgbClr val="990099"/>
                </a:solidFill>
                <a:latin typeface="Lucida Sans Unicode" pitchFamily="34" charset="0"/>
              </a:rPr>
              <a:t>call </a:t>
            </a:r>
            <a:r>
              <a:rPr kumimoji="1" lang="en-US" altLang="zh-CN" sz="2400" b="1" i="1" dirty="0">
                <a:latin typeface="Lucida Sans Unicode" pitchFamily="34" charset="0"/>
              </a:rPr>
              <a:t>    </a:t>
            </a:r>
            <a:r>
              <a:rPr kumimoji="1" lang="en-US" altLang="zh-CN" sz="2400" b="1" i="1" dirty="0" err="1">
                <a:latin typeface="Lucida Sans Unicode" pitchFamily="34" charset="0"/>
              </a:rPr>
              <a:t>crlf</a:t>
            </a:r>
            <a:endParaRPr kumimoji="1" lang="en-US" altLang="zh-CN" sz="2400" b="1" i="1" dirty="0">
              <a:latin typeface="Lucida Sans Unicode" pitchFamily="34" charset="0"/>
            </a:endParaRP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	    </a:t>
            </a:r>
            <a:r>
              <a:rPr kumimoji="1" lang="en-US" altLang="zh-CN" sz="2400" b="1" dirty="0" err="1">
                <a:latin typeface="Lucida Sans Unicode" pitchFamily="34" charset="0"/>
              </a:rPr>
              <a:t>jmp</a:t>
            </a:r>
            <a:r>
              <a:rPr kumimoji="1" lang="en-US" altLang="zh-CN" sz="2400" b="1" dirty="0">
                <a:latin typeface="Lucida Sans Unicode" pitchFamily="34" charset="0"/>
              </a:rPr>
              <a:t>    repeat</a:t>
            </a:r>
          </a:p>
          <a:p>
            <a:pPr lvl="2" algn="just"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>
                <a:solidFill>
                  <a:schemeClr val="bg1">
                    <a:lumMod val="75000"/>
                  </a:schemeClr>
                </a:solidFill>
                <a:latin typeface="Lucida Sans Unicode" pitchFamily="34" charset="0"/>
              </a:rPr>
              <a:t>ret</a:t>
            </a:r>
          </a:p>
          <a:p>
            <a:pPr lvl="2" algn="just"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main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endp</a:t>
            </a:r>
            <a:endParaRPr kumimoji="1" lang="en-US" altLang="zh-CN" sz="2400" b="1" dirty="0">
              <a:solidFill>
                <a:srgbClr val="0000FF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086A7B-DC81-4B06-B95A-CBD4B759066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70866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decibin    proc  near</a:t>
            </a:r>
            <a:r>
              <a:rPr kumimoji="1" lang="en-US" altLang="zh-CN" sz="2400" b="1">
                <a:latin typeface="Lucida Sans Unicode" pitchFamily="34" charset="0"/>
              </a:rPr>
              <a:t>            ;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2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      mov  bx, 0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newchar: </a:t>
            </a:r>
            <a:r>
              <a:rPr kumimoji="1" lang="en-US" altLang="zh-CN" sz="2400" b="1">
                <a:solidFill>
                  <a:srgbClr val="339933"/>
                </a:solidFill>
                <a:latin typeface="Lucida Sans Unicode" pitchFamily="34" charset="0"/>
              </a:rPr>
              <a:t>mov  ah, 1</a:t>
            </a:r>
          </a:p>
          <a:p>
            <a:pPr lvl="1"/>
            <a:r>
              <a:rPr kumimoji="1" lang="en-US" altLang="zh-CN" sz="2400" b="1">
                <a:solidFill>
                  <a:srgbClr val="339933"/>
                </a:solidFill>
                <a:latin typeface="Lucida Sans Unicode" pitchFamily="34" charset="0"/>
              </a:rPr>
              <a:t>          int    21h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sub   al, 30h         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jl       exit              ;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&lt;0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退出</a:t>
            </a:r>
            <a:endParaRPr kumimoji="1" lang="zh-CN" altLang="en-US" sz="2400" b="1">
              <a:latin typeface="Lucida Sans Unicode" pitchFamily="34" charset="0"/>
            </a:endParaRPr>
          </a:p>
          <a:p>
            <a:pPr lvl="1"/>
            <a:r>
              <a:rPr kumimoji="1" lang="zh-CN" altLang="en-US" sz="2400" b="1">
                <a:latin typeface="Lucida Sans Unicode" pitchFamily="34" charset="0"/>
              </a:rPr>
              <a:t>          </a:t>
            </a:r>
            <a:r>
              <a:rPr kumimoji="1" lang="en-US" altLang="zh-CN" sz="2400" b="1">
                <a:latin typeface="Lucida Sans Unicode" pitchFamily="34" charset="0"/>
              </a:rPr>
              <a:t>cmp  al, 9d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jg      exit              ;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&gt;9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退出</a:t>
            </a:r>
            <a:endParaRPr kumimoji="1" lang="zh-CN" altLang="en-US" sz="2400" b="1">
              <a:latin typeface="Lucida Sans Unicode" pitchFamily="34" charset="0"/>
            </a:endParaRPr>
          </a:p>
          <a:p>
            <a:pPr lvl="1"/>
            <a:r>
              <a:rPr kumimoji="1" lang="zh-CN" altLang="en-US" sz="2400" b="1">
                <a:latin typeface="Lucida Sans Unicode" pitchFamily="34" charset="0"/>
              </a:rPr>
              <a:t>          </a:t>
            </a:r>
            <a:r>
              <a:rPr kumimoji="1" lang="en-US" altLang="zh-CN" sz="2400" b="1">
                <a:latin typeface="Lucida Sans Unicode" pitchFamily="34" charset="0"/>
              </a:rPr>
              <a:t>cbw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xchg  ax, bx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mov   cx, 10d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mul   cx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xchg  ax, bx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add   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bx</a:t>
            </a:r>
            <a:r>
              <a:rPr kumimoji="1" lang="en-US" altLang="zh-CN" sz="2400" b="1">
                <a:latin typeface="Lucida Sans Unicode" pitchFamily="34" charset="0"/>
              </a:rPr>
              <a:t>, ax</a:t>
            </a:r>
          </a:p>
          <a:p>
            <a:pPr lvl="1"/>
            <a:r>
              <a:rPr kumimoji="1" lang="en-US" altLang="zh-CN" sz="2400" b="1">
                <a:latin typeface="Lucida Sans Unicode" pitchFamily="34" charset="0"/>
              </a:rPr>
              <a:t>          jmp    newchar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exit:        </a:t>
            </a:r>
            <a:r>
              <a:rPr kumimoji="1" lang="en-US" altLang="zh-CN" sz="2400" b="1">
                <a:solidFill>
                  <a:srgbClr val="990099"/>
                </a:solidFill>
                <a:latin typeface="Lucida Sans Unicode" pitchFamily="34" charset="0"/>
              </a:rPr>
              <a:t>ret</a:t>
            </a: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decibin   endp</a:t>
            </a:r>
            <a:endParaRPr kumimoji="1" lang="en-US" altLang="zh-CN" sz="2400" b="1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6436</TotalTime>
  <Words>1685</Words>
  <Application>Microsoft Office PowerPoint</Application>
  <PresentationFormat>全屏显示(4:3)</PresentationFormat>
  <Paragraphs>400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黑体</vt:lpstr>
      <vt:lpstr>楷体_GB2312</vt:lpstr>
      <vt:lpstr>宋体</vt:lpstr>
      <vt:lpstr>Arial</vt:lpstr>
      <vt:lpstr>Lucida Sans Unicode</vt:lpstr>
      <vt:lpstr>Times New Roman</vt:lpstr>
      <vt:lpstr>Wingdings</vt:lpstr>
      <vt:lpstr>万里长城</vt:lpstr>
      <vt:lpstr>汇编语言程序设计</vt:lpstr>
      <vt:lpstr>第六章  子程序结构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本周实验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202</cp:revision>
  <cp:lastPrinted>2001-03-21T04:19:29Z</cp:lastPrinted>
  <dcterms:created xsi:type="dcterms:W3CDTF">2000-09-18T08:05:18Z</dcterms:created>
  <dcterms:modified xsi:type="dcterms:W3CDTF">2024-11-10T15:00:46Z</dcterms:modified>
</cp:coreProperties>
</file>