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470" r:id="rId2"/>
    <p:sldId id="423" r:id="rId3"/>
    <p:sldId id="439" r:id="rId4"/>
    <p:sldId id="440" r:id="rId5"/>
    <p:sldId id="441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47" r:id="rId23"/>
  </p:sldIdLst>
  <p:sldSz cx="9144000" cy="6858000" type="screen4x3"/>
  <p:notesSz cx="6659563" cy="98694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99"/>
    <a:srgbClr val="FF3300"/>
    <a:srgbClr val="996633"/>
    <a:srgbClr val="336600"/>
    <a:srgbClr val="339933"/>
    <a:srgbClr val="FF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4611" autoAdjust="0"/>
  </p:normalViewPr>
  <p:slideViewPr>
    <p:cSldViewPr>
      <p:cViewPr varScale="1">
        <p:scale>
          <a:sx n="85" d="100"/>
          <a:sy n="85" d="100"/>
        </p:scale>
        <p:origin x="1272" y="90"/>
      </p:cViewPr>
      <p:guideLst>
        <p:guide orient="horz" pos="2880"/>
        <p:guide pos="2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76"/>
    </p:cViewPr>
  </p:sorterViewPr>
  <p:notesViewPr>
    <p:cSldViewPr>
      <p:cViewPr varScale="1">
        <p:scale>
          <a:sx n="37" d="100"/>
          <a:sy n="37" d="100"/>
        </p:scale>
        <p:origin x="-1572" y="-96"/>
      </p:cViewPr>
      <p:guideLst>
        <p:guide orient="horz" pos="3108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604DAE55-3253-44CE-9A80-1543ECFB40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80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620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87888"/>
            <a:ext cx="4884737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D1D43FCA-6D71-42A5-91DA-F86D6DC851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048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3997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902C3-FA93-4E59-ACBA-5F2EABDEB9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57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279C8-6B06-44DC-933A-3B267599FC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51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381000"/>
            <a:ext cx="2135187" cy="5641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381000"/>
            <a:ext cx="6253163" cy="5641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15E0F8-EA39-401D-956C-CA361079AA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13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23BA0-197E-4D94-8D93-07A4D65FBD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72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54745-1D10-4179-9531-4872E1CB93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126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FE3E8-177E-4CA5-9980-637E301727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89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E2931-D3E7-49E6-88EF-0E11E0160C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853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4C786-EE94-4F99-9514-509E6090A3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97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88E17-A5CD-4FD5-B04E-9413605385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52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EE29C-2C4E-4544-BCD5-2E91C8C8E3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869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00F8C-007E-4347-8CB8-858F8C46E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60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3810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752600"/>
            <a:ext cx="8540750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25318DB-5AFE-4D94-AADF-6ABA36BEE2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5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7ABB231-BDBE-4E75-AA96-D4A5698B1676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  <p:sp>
        <p:nvSpPr>
          <p:cNvPr id="3075" name="Rectangle 4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汇编语言程序设计</a:t>
            </a:r>
          </a:p>
        </p:txBody>
      </p:sp>
      <p:sp>
        <p:nvSpPr>
          <p:cNvPr id="3076" name="Rectangle 5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42A0E4D-E0CC-4B13-9515-C64077E2B3FA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533400" y="0"/>
            <a:ext cx="4648200" cy="617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kumimoji="1" lang="en-US" altLang="zh-CN" sz="2000">
              <a:latin typeface="Lucida Sans Unicode" pitchFamily="34" charset="0"/>
            </a:endParaRPr>
          </a:p>
          <a:p>
            <a:endParaRPr kumimoji="1" lang="en-US" altLang="zh-CN" sz="2000">
              <a:latin typeface="Lucida Sans Unicode" pitchFamily="34" charset="0"/>
            </a:endParaRPr>
          </a:p>
          <a:p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binidec</a:t>
            </a:r>
            <a:r>
              <a:rPr kumimoji="1" lang="en-US" altLang="zh-CN" sz="2400" b="1">
                <a:latin typeface="Lucida Sans Unicode" pitchFamily="34" charset="0"/>
              </a:rPr>
              <a:t>  proc  near       ;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10</a:t>
            </a:r>
            <a:r>
              <a:rPr kumimoji="1" lang="en-US" altLang="zh-CN" sz="2400" b="1">
                <a:latin typeface="Lucida Sans Unicode" pitchFamily="34" charset="0"/>
              </a:rPr>
              <a:t> 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mov  cx, 10000d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</a:t>
            </a:r>
            <a:r>
              <a:rPr kumimoji="1" lang="en-US" altLang="zh-CN" sz="2400" b="1" i="1">
                <a:solidFill>
                  <a:srgbClr val="336600"/>
                </a:solidFill>
                <a:latin typeface="Lucida Sans Unicode" pitchFamily="34" charset="0"/>
              </a:rPr>
              <a:t>call   dec_div</a:t>
            </a:r>
            <a:endParaRPr kumimoji="1" lang="en-US" altLang="zh-CN" sz="2400" b="1">
              <a:latin typeface="Lucida Sans Unicode" pitchFamily="34" charset="0"/>
            </a:endParaRPr>
          </a:p>
          <a:p>
            <a:r>
              <a:rPr kumimoji="1" lang="en-US" altLang="zh-CN" sz="2400" b="1">
                <a:latin typeface="Lucida Sans Unicode" pitchFamily="34" charset="0"/>
              </a:rPr>
              <a:t>         mov  cx, 1000d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</a:t>
            </a:r>
            <a:r>
              <a:rPr kumimoji="1" lang="en-US" altLang="zh-CN" sz="2400" b="1" i="1">
                <a:solidFill>
                  <a:srgbClr val="336600"/>
                </a:solidFill>
                <a:latin typeface="Lucida Sans Unicode" pitchFamily="34" charset="0"/>
              </a:rPr>
              <a:t>call   dec_div</a:t>
            </a:r>
            <a:endParaRPr kumimoji="1" lang="en-US" altLang="zh-CN" sz="2400" b="1">
              <a:latin typeface="Lucida Sans Unicode" pitchFamily="34" charset="0"/>
            </a:endParaRPr>
          </a:p>
          <a:p>
            <a:r>
              <a:rPr kumimoji="1" lang="en-US" altLang="zh-CN" sz="2400" b="1">
                <a:latin typeface="Lucida Sans Unicode" pitchFamily="34" charset="0"/>
              </a:rPr>
              <a:t>         mov  cx, 100d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</a:t>
            </a:r>
            <a:r>
              <a:rPr kumimoji="1" lang="en-US" altLang="zh-CN" sz="2400" b="1" i="1">
                <a:solidFill>
                  <a:srgbClr val="336600"/>
                </a:solidFill>
                <a:latin typeface="Lucida Sans Unicode" pitchFamily="34" charset="0"/>
              </a:rPr>
              <a:t>call   dec_div</a:t>
            </a:r>
            <a:endParaRPr kumimoji="1" lang="en-US" altLang="zh-CN" sz="2400" b="1">
              <a:latin typeface="Lucida Sans Unicode" pitchFamily="34" charset="0"/>
            </a:endParaRPr>
          </a:p>
          <a:p>
            <a:r>
              <a:rPr kumimoji="1" lang="en-US" altLang="zh-CN" sz="2400" b="1">
                <a:latin typeface="Lucida Sans Unicode" pitchFamily="34" charset="0"/>
              </a:rPr>
              <a:t>         mov  cx, 10d</a:t>
            </a:r>
          </a:p>
          <a:p>
            <a:r>
              <a:rPr kumimoji="1" lang="en-US" altLang="zh-CN" sz="2400" b="1">
                <a:solidFill>
                  <a:srgbClr val="336600"/>
                </a:solidFill>
                <a:latin typeface="Lucida Sans Unicode" pitchFamily="34" charset="0"/>
              </a:rPr>
              <a:t>         </a:t>
            </a:r>
            <a:r>
              <a:rPr kumimoji="1" lang="en-US" altLang="zh-CN" sz="2400" b="1" i="1">
                <a:solidFill>
                  <a:srgbClr val="336600"/>
                </a:solidFill>
                <a:latin typeface="Lucida Sans Unicode" pitchFamily="34" charset="0"/>
              </a:rPr>
              <a:t>call   dec_div</a:t>
            </a:r>
            <a:endParaRPr kumimoji="1" lang="en-US" altLang="zh-CN" sz="2400" b="1">
              <a:latin typeface="Lucida Sans Unicode" pitchFamily="34" charset="0"/>
            </a:endParaRPr>
          </a:p>
          <a:p>
            <a:r>
              <a:rPr kumimoji="1" lang="en-US" altLang="zh-CN" sz="2400" b="1">
                <a:latin typeface="Lucida Sans Unicode" pitchFamily="34" charset="0"/>
              </a:rPr>
              <a:t>         mov  cx, 1d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</a:t>
            </a:r>
            <a:r>
              <a:rPr kumimoji="1" lang="en-US" altLang="zh-CN" sz="2400" b="1" i="1">
                <a:solidFill>
                  <a:srgbClr val="336600"/>
                </a:solidFill>
                <a:latin typeface="Lucida Sans Unicode" pitchFamily="34" charset="0"/>
              </a:rPr>
              <a:t>call   dec_div</a:t>
            </a:r>
            <a:endParaRPr kumimoji="1" lang="en-US" altLang="zh-CN" sz="2400" b="1">
              <a:latin typeface="Lucida Sans Unicode" pitchFamily="34" charset="0"/>
            </a:endParaRPr>
          </a:p>
          <a:p>
            <a:r>
              <a:rPr kumimoji="1" lang="en-US" altLang="zh-CN" sz="2400" b="1">
                <a:latin typeface="Lucida Sans Unicode" pitchFamily="34" charset="0"/>
              </a:rPr>
              <a:t>         ret</a:t>
            </a:r>
          </a:p>
          <a:p>
            <a:endParaRPr kumimoji="1" lang="en-US" altLang="zh-CN" sz="2400" b="1">
              <a:latin typeface="Lucida Sans Unicode" pitchFamily="34" charset="0"/>
            </a:endParaRPr>
          </a:p>
          <a:p>
            <a:endParaRPr kumimoji="1" lang="en-US" altLang="zh-CN" sz="2400" b="1">
              <a:latin typeface="Lucida Sans Unicode" pitchFamily="34" charset="0"/>
            </a:endParaRPr>
          </a:p>
          <a:p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binidec</a:t>
            </a:r>
            <a:r>
              <a:rPr kumimoji="1" lang="en-US" altLang="zh-CN" sz="2400" b="1">
                <a:latin typeface="Lucida Sans Unicode" pitchFamily="34" charset="0"/>
              </a:rPr>
              <a:t>  endp</a:t>
            </a:r>
            <a:endParaRPr kumimoji="1" lang="en-US" altLang="zh-CN" sz="2400">
              <a:latin typeface="Lucida Sans Unicode" pitchFamily="34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410200" y="1371600"/>
            <a:ext cx="3124200" cy="411797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>
                <a:solidFill>
                  <a:srgbClr val="336600"/>
                </a:solidFill>
                <a:latin typeface="Lucida Sans Unicode" pitchFamily="34" charset="0"/>
              </a:rPr>
              <a:t>dec_div</a:t>
            </a:r>
            <a:r>
              <a:rPr kumimoji="1" lang="en-US" altLang="zh-CN" sz="2400" b="1">
                <a:latin typeface="Lucida Sans Unicode" pitchFamily="34" charset="0"/>
              </a:rPr>
              <a:t>  proc  near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mov  ax, bx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mov  dx, 0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div    cx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mov  bx, dx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</a:t>
            </a:r>
            <a:r>
              <a:rPr kumimoji="1" lang="en-US" altLang="zh-CN" sz="2400" b="1" i="1">
                <a:latin typeface="Lucida Sans Unicode" pitchFamily="34" charset="0"/>
              </a:rPr>
              <a:t>mov  dl, al</a:t>
            </a:r>
          </a:p>
          <a:p>
            <a:r>
              <a:rPr kumimoji="1" lang="en-US" altLang="zh-CN" sz="2400" b="1" i="1">
                <a:latin typeface="Lucida Sans Unicode" pitchFamily="34" charset="0"/>
              </a:rPr>
              <a:t>         add   dl, 30h</a:t>
            </a:r>
          </a:p>
          <a:p>
            <a:r>
              <a:rPr kumimoji="1" lang="en-US" altLang="zh-CN" sz="2400" b="1" i="1">
                <a:latin typeface="Lucida Sans Unicode" pitchFamily="34" charset="0"/>
              </a:rPr>
              <a:t>         mov  ah, 2</a:t>
            </a:r>
          </a:p>
          <a:p>
            <a:r>
              <a:rPr kumimoji="1" lang="en-US" altLang="zh-CN" sz="2400" b="1" i="1">
                <a:latin typeface="Lucida Sans Unicode" pitchFamily="34" charset="0"/>
              </a:rPr>
              <a:t>         int    21h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ret</a:t>
            </a:r>
          </a:p>
          <a:p>
            <a:r>
              <a:rPr kumimoji="1" lang="en-US" altLang="zh-CN" sz="2400" b="1">
                <a:solidFill>
                  <a:srgbClr val="336600"/>
                </a:solidFill>
                <a:latin typeface="Lucida Sans Unicode" pitchFamily="34" charset="0"/>
              </a:rPr>
              <a:t>dec_div</a:t>
            </a:r>
            <a:r>
              <a:rPr kumimoji="1" lang="en-US" altLang="zh-CN" sz="2400" b="1">
                <a:latin typeface="Lucida Sans Unicode" pitchFamily="34" charset="0"/>
              </a:rPr>
              <a:t>  endp</a:t>
            </a:r>
            <a:endParaRPr kumimoji="1" lang="en-US" altLang="zh-CN" sz="2400" b="1">
              <a:solidFill>
                <a:schemeClr val="accent2"/>
              </a:solidFill>
              <a:latin typeface="Lucida Sans Unicode" pitchFamily="34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600200" y="5105400"/>
            <a:ext cx="1905000" cy="533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 flipH="1">
            <a:off x="3733800" y="4114800"/>
            <a:ext cx="1524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Picture 2" descr="C:\Users\fofo\AppData\Local\Microsoft\Windows\Temporary Internet Files\Content.IE5\5TVG3A71\MM900288869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422" y="460374"/>
            <a:ext cx="47783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29E8D8E-3AF7-440A-A0F7-DBAC33CA438A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914400" y="762000"/>
            <a:ext cx="716280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>
                <a:solidFill>
                  <a:srgbClr val="FF0000"/>
                </a:solidFill>
                <a:latin typeface="Lucida Sans Unicode" pitchFamily="34" charset="0"/>
              </a:rPr>
              <a:t>crlf</a:t>
            </a:r>
            <a:r>
              <a:rPr kumimoji="1" lang="en-US" altLang="zh-CN" sz="2400" b="1">
                <a:latin typeface="Lucida Sans Unicode" pitchFamily="34" charset="0"/>
              </a:rPr>
              <a:t>     proc  near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 mov  dl, 0ah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 mov  ah, 2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 int  21h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 mov  dl, 0dh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 mov  ah, 2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 int  21h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 ret</a:t>
            </a:r>
          </a:p>
          <a:p>
            <a:r>
              <a:rPr kumimoji="1" lang="en-US" altLang="zh-CN" sz="2400" b="1">
                <a:solidFill>
                  <a:srgbClr val="FF0000"/>
                </a:solidFill>
                <a:latin typeface="Lucida Sans Unicode" pitchFamily="34" charset="0"/>
              </a:rPr>
              <a:t>crlf</a:t>
            </a:r>
            <a:r>
              <a:rPr kumimoji="1" lang="en-US" altLang="zh-CN" sz="2400" b="1">
                <a:latin typeface="Lucida Sans Unicode" pitchFamily="34" charset="0"/>
              </a:rPr>
              <a:t>     endp    </a:t>
            </a:r>
          </a:p>
          <a:p>
            <a:endParaRPr kumimoji="1" lang="en-US" altLang="zh-CN" sz="2400" b="1">
              <a:latin typeface="Lucida Sans Unicode" pitchFamily="34" charset="0"/>
            </a:endParaRPr>
          </a:p>
          <a:p>
            <a:r>
              <a:rPr kumimoji="1" lang="en-US" altLang="zh-CN" sz="2800" b="1">
                <a:solidFill>
                  <a:schemeClr val="accent2"/>
                </a:solidFill>
                <a:latin typeface="Lucida Sans Unicode" pitchFamily="34" charset="0"/>
              </a:rPr>
              <a:t>hexidec </a:t>
            </a:r>
            <a:r>
              <a:rPr kumimoji="1" lang="en-US" altLang="zh-CN" sz="2400" b="1">
                <a:latin typeface="Lucida Sans Unicode" pitchFamily="34" charset="0"/>
              </a:rPr>
              <a:t> ends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          end  start</a:t>
            </a:r>
            <a:endParaRPr kumimoji="1" lang="en-US" altLang="zh-CN" sz="2400">
              <a:solidFill>
                <a:schemeClr val="accent2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6.10</a:t>
            </a:r>
            <a:endParaRPr lang="zh-CN" altLang="en-US"/>
          </a:p>
        </p:txBody>
      </p:sp>
      <p:sp>
        <p:nvSpPr>
          <p:cNvPr id="10243" name="内容占位符 3"/>
          <p:cNvSpPr>
            <a:spLocks noGrp="1"/>
          </p:cNvSpPr>
          <p:nvPr>
            <p:ph idx="1"/>
          </p:nvPr>
        </p:nvSpPr>
        <p:spPr>
          <a:xfrm>
            <a:off x="301625" y="2565400"/>
            <a:ext cx="8540750" cy="3457575"/>
          </a:xfrm>
        </p:spPr>
        <p:txBody>
          <a:bodyPr/>
          <a:lstStyle/>
          <a:p>
            <a:r>
              <a:rPr lang="zh-CN" altLang="en-US"/>
              <a:t>在数据区里，有</a:t>
            </a:r>
            <a:r>
              <a:rPr lang="en-US" altLang="zh-CN"/>
              <a:t>10</a:t>
            </a:r>
            <a:r>
              <a:rPr lang="zh-CN" altLang="en-US"/>
              <a:t>个不同的信息，编号为</a:t>
            </a:r>
            <a:r>
              <a:rPr lang="en-US" altLang="zh-CN"/>
              <a:t>0~9</a:t>
            </a:r>
            <a:r>
              <a:rPr lang="zh-CN" altLang="en-US"/>
              <a:t>，每个信息包括</a:t>
            </a:r>
            <a:r>
              <a:rPr lang="en-US" altLang="zh-CN"/>
              <a:t>30</a:t>
            </a:r>
            <a:r>
              <a:rPr lang="zh-CN" altLang="en-US"/>
              <a:t>个字符。现在要求编制一个程序：从键盘接收</a:t>
            </a:r>
            <a:r>
              <a:rPr lang="en-US" altLang="zh-CN"/>
              <a:t>0~9</a:t>
            </a:r>
            <a:r>
              <a:rPr lang="zh-CN" altLang="en-US"/>
              <a:t>之间的一个编号，然后在屏幕上显示出相应编号的信息内容。</a:t>
            </a:r>
          </a:p>
        </p:txBody>
      </p:sp>
      <p:sp>
        <p:nvSpPr>
          <p:cNvPr id="102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23673C8-5A58-447F-9E9A-C62F79201ECE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主程序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68313" y="1196975"/>
            <a:ext cx="7991475" cy="5472113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begin: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mov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	ah , 1   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int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	21h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sub     al , '0'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jc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	error                  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cmp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al , 9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ja      	error                  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mov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bx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, offset msg0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mul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</a:t>
            </a:r>
            <a:r>
              <a:rPr lang="en-US" altLang="zh-CN" sz="2400" dirty="0">
                <a:solidFill>
                  <a:srgbClr val="00B050"/>
                </a:solidFill>
                <a:latin typeface="Adobe Gothic Std B" pitchFamily="34" charset="-128"/>
                <a:ea typeface="Adobe Gothic Std B" pitchFamily="34" charset="-128"/>
              </a:rPr>
              <a:t>thirty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add     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bx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, ax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call    	</a:t>
            </a:r>
            <a:r>
              <a:rPr lang="en-US" altLang="zh-CN" sz="2400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display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        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jmp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begin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error:  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mov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bx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, offset 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errmsg</a:t>
            </a:r>
            <a:endParaRPr lang="en-US" altLang="zh-CN" sz="2400" dirty="0">
              <a:latin typeface="Adobe Gothic Std B" pitchFamily="34" charset="-128"/>
              <a:ea typeface="Adobe Gothic Std B" pitchFamily="34" charset="-128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call    	</a:t>
            </a:r>
            <a:r>
              <a:rPr lang="en-US" altLang="zh-CN" sz="2400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display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ret</a:t>
            </a:r>
            <a:endParaRPr lang="zh-CN" altLang="en-US" sz="2400" dirty="0">
              <a:latin typeface="Adobe Gothic Std B" pitchFamily="3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044075-3FDE-4C66-9299-320FE2A03432}" type="slidenum">
              <a:rPr lang="en-US" altLang="zh-CN" sz="1050" smtClean="0"/>
              <a:pPr>
                <a:defRPr/>
              </a:pPr>
              <a:t>13</a:t>
            </a:fld>
            <a:endParaRPr lang="en-US" altLang="zh-CN" sz="10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显示子程序（子程序的子程序）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sz="half" idx="1"/>
          </p:nvPr>
        </p:nvSpPr>
        <p:spPr>
          <a:xfrm>
            <a:off x="301625" y="1752600"/>
            <a:ext cx="4194175" cy="4556125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display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	proc    near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mov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	cx , 30                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disp1: 	mov	dl , [bx]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call	</a:t>
            </a:r>
            <a:r>
              <a:rPr lang="en-US" altLang="zh-CN" sz="2400" dirty="0" err="1">
                <a:solidFill>
                  <a:srgbClr val="336600"/>
                </a:solidFill>
                <a:latin typeface="Adobe Gothic Std B" pitchFamily="34" charset="-128"/>
                <a:ea typeface="Adobe Gothic Std B" pitchFamily="34" charset="-128"/>
              </a:rPr>
              <a:t>dispchar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       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inc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bx</a:t>
            </a:r>
            <a:endParaRPr lang="en-US" altLang="zh-CN" sz="2400" dirty="0">
              <a:latin typeface="Adobe Gothic Std B" pitchFamily="34" charset="-128"/>
              <a:ea typeface="Adobe Gothic Std B" pitchFamily="34" charset="-128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loop	disp1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mov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	dl , 0dh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call    	</a:t>
            </a:r>
            <a:r>
              <a:rPr lang="en-US" altLang="zh-CN" sz="2400" dirty="0" err="1">
                <a:solidFill>
                  <a:srgbClr val="336600"/>
                </a:solidFill>
                <a:latin typeface="Adobe Gothic Std B" pitchFamily="34" charset="-128"/>
                <a:ea typeface="Adobe Gothic Std B" pitchFamily="34" charset="-128"/>
              </a:rPr>
              <a:t>dispchar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       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mov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	dl , 0ah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call    	</a:t>
            </a:r>
            <a:r>
              <a:rPr lang="en-US" altLang="zh-CN" sz="2400" dirty="0" err="1">
                <a:solidFill>
                  <a:srgbClr val="336600"/>
                </a:solidFill>
                <a:latin typeface="Adobe Gothic Std B" pitchFamily="34" charset="-128"/>
                <a:ea typeface="Adobe Gothic Std B" pitchFamily="34" charset="-128"/>
              </a:rPr>
              <a:t>dispchar</a:t>
            </a:r>
            <a:endParaRPr lang="en-US" altLang="zh-CN" sz="2400" dirty="0">
              <a:solidFill>
                <a:srgbClr val="336600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ret                            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Adobe Gothic Std B" pitchFamily="34" charset="-128"/>
                <a:ea typeface="Adobe Gothic Std B" pitchFamily="34" charset="-128"/>
              </a:rPr>
              <a:t>display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endp</a:t>
            </a:r>
            <a:endParaRPr lang="en-US" altLang="zh-CN" sz="24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 err="1">
                <a:solidFill>
                  <a:srgbClr val="336600"/>
                </a:solidFill>
                <a:latin typeface="Adobe Gothic Std B" pitchFamily="34" charset="-128"/>
                <a:ea typeface="Adobe Gothic Std B" pitchFamily="34" charset="-128"/>
              </a:rPr>
              <a:t>dispchar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proc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near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mov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	ah , 2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int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	21h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		ret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400" dirty="0" err="1">
                <a:solidFill>
                  <a:srgbClr val="336600"/>
                </a:solidFill>
                <a:latin typeface="Adobe Gothic Std B" pitchFamily="34" charset="-128"/>
                <a:ea typeface="Adobe Gothic Std B" pitchFamily="34" charset="-128"/>
              </a:rPr>
              <a:t>dispchar</a:t>
            </a:r>
            <a:r>
              <a:rPr lang="en-US" altLang="zh-CN" sz="2400" dirty="0">
                <a:latin typeface="Adobe Gothic Std B" pitchFamily="34" charset="-128"/>
                <a:ea typeface="Adobe Gothic Std B" pitchFamily="34" charset="-128"/>
              </a:rPr>
              <a:t>        </a:t>
            </a:r>
            <a:r>
              <a:rPr lang="en-US" altLang="zh-CN" sz="2400" dirty="0" err="1">
                <a:latin typeface="Adobe Gothic Std B" pitchFamily="34" charset="-128"/>
                <a:ea typeface="Adobe Gothic Std B" pitchFamily="34" charset="-128"/>
              </a:rPr>
              <a:t>endp</a:t>
            </a:r>
            <a:endParaRPr lang="zh-CN" altLang="en-US" sz="2400" dirty="0">
              <a:latin typeface="Adobe Gothic Std B" pitchFamily="34" charset="-128"/>
              <a:ea typeface="Adobe Gothic Std B" pitchFamily="34" charset="-128"/>
            </a:endParaRPr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1229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D38FB91-1F49-4FA7-AF31-F7E81AAEBA70}" type="slidenum">
              <a:rPr lang="en-US" altLang="zh-CN" sz="1100" smtClean="0"/>
              <a:pPr eaLnBrk="1" hangingPunct="1"/>
              <a:t>14</a:t>
            </a:fld>
            <a:endParaRPr lang="en-US" altLang="zh-CN"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6.11</a:t>
            </a:r>
            <a:endParaRPr lang="zh-CN" altLang="en-US"/>
          </a:p>
        </p:txBody>
      </p:sp>
      <p:sp>
        <p:nvSpPr>
          <p:cNvPr id="13315" name="内容占位符 6"/>
          <p:cNvSpPr>
            <a:spLocks noGrp="1"/>
          </p:cNvSpPr>
          <p:nvPr>
            <p:ph idx="1"/>
          </p:nvPr>
        </p:nvSpPr>
        <p:spPr>
          <a:xfrm>
            <a:off x="301625" y="1484313"/>
            <a:ext cx="8540750" cy="4538662"/>
          </a:xfrm>
        </p:spPr>
        <p:txBody>
          <a:bodyPr/>
          <a:lstStyle/>
          <a:p>
            <a:r>
              <a:rPr lang="zh-CN" altLang="en-US"/>
              <a:t>先从终端键入最多</a:t>
            </a:r>
            <a:r>
              <a:rPr lang="en-US" altLang="zh-CN"/>
              <a:t>30</a:t>
            </a:r>
            <a:r>
              <a:rPr lang="zh-CN" altLang="en-US"/>
              <a:t>个人名，当所有人名都进入后，按字母上升的次序将人名排序，并在屏幕上显示已经排好序的人名。</a:t>
            </a:r>
            <a:endParaRPr lang="en-US" altLang="zh-CN"/>
          </a:p>
          <a:p>
            <a:r>
              <a:rPr lang="zh-CN" altLang="en-US"/>
              <a:t>数据段</a:t>
            </a:r>
            <a:endParaRPr lang="en-US" altLang="zh-CN"/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	</a:t>
            </a:r>
            <a:r>
              <a:rPr lang="en-US" altLang="zh-CN" sz="2000">
                <a:solidFill>
                  <a:srgbClr val="7030A0"/>
                </a:solidFill>
              </a:rPr>
              <a:t>namepar 	label	byte            ;name parameter list:</a:t>
            </a:r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7030A0"/>
                </a:solidFill>
              </a:rPr>
              <a:t>      	maxnlen 	db      	21              ;max. length</a:t>
            </a:r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7030A0"/>
                </a:solidFill>
              </a:rPr>
              <a:t> 	</a:t>
            </a:r>
            <a:r>
              <a:rPr lang="en-US" altLang="zh-CN" sz="2000" b="1">
                <a:solidFill>
                  <a:srgbClr val="7030A0"/>
                </a:solidFill>
              </a:rPr>
              <a:t>namelen</a:t>
            </a:r>
            <a:r>
              <a:rPr lang="en-US" altLang="zh-CN" sz="2000">
                <a:solidFill>
                  <a:srgbClr val="7030A0"/>
                </a:solidFill>
              </a:rPr>
              <a:t> 	db      	?               ;no. chars entered</a:t>
            </a:r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	</a:t>
            </a:r>
            <a:r>
              <a:rPr lang="en-US" altLang="zh-CN" sz="2000">
                <a:solidFill>
                  <a:srgbClr val="7030A0"/>
                </a:solidFill>
              </a:rPr>
              <a:t>namefld 	db      	21 dup(?)       ;name</a:t>
            </a:r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    	crlf    		db      	13 , 10 , '$'</a:t>
            </a:r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 	endaddr 	dw      	?</a:t>
            </a:r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  	messg1  	db      	'Name?' , '$'</a:t>
            </a:r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  	messg2  	db      	'Sorted names:' , 13 , 10 , '$'</a:t>
            </a:r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   	</a:t>
            </a:r>
            <a:r>
              <a:rPr lang="en-US" altLang="zh-CN" sz="2000" b="1">
                <a:solidFill>
                  <a:srgbClr val="339933"/>
                </a:solidFill>
              </a:rPr>
              <a:t>namectr</a:t>
            </a:r>
            <a:r>
              <a:rPr lang="en-US" altLang="zh-CN" sz="2000"/>
              <a:t> 	db      	0</a:t>
            </a:r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 	nametab 	db      	30 dup(20 dup(' '))</a:t>
            </a:r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 	</a:t>
            </a:r>
            <a:r>
              <a:rPr lang="en-US" altLang="zh-CN" sz="2000">
                <a:solidFill>
                  <a:srgbClr val="990099"/>
                </a:solidFill>
              </a:rPr>
              <a:t>namesav</a:t>
            </a:r>
            <a:r>
              <a:rPr lang="en-US" altLang="zh-CN" sz="2000"/>
              <a:t> 	db      	20 dup(?) , 13 , 10 , '$'</a:t>
            </a:r>
          </a:p>
          <a:p>
            <a:pPr marL="457200" lvl="1" indent="0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2000"/>
              <a:t>  	</a:t>
            </a:r>
            <a:r>
              <a:rPr lang="en-US" altLang="zh-CN" sz="2000">
                <a:solidFill>
                  <a:srgbClr val="FF3300"/>
                </a:solidFill>
              </a:rPr>
              <a:t>swapped</a:t>
            </a:r>
            <a:r>
              <a:rPr lang="en-US" altLang="zh-CN" sz="2000"/>
              <a:t> 	db      	0</a:t>
            </a:r>
            <a:endParaRPr lang="zh-CN" altLang="en-US" sz="2000"/>
          </a:p>
        </p:txBody>
      </p:sp>
      <p:sp>
        <p:nvSpPr>
          <p:cNvPr id="1331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3354D3E-CA21-47C2-BFDF-7FB1166B5A18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主程序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250825" y="1412875"/>
            <a:ext cx="8540750" cy="511175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cld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lea	di ,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nametab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a20loop:	call    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b10read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cmp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namelen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jz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	a30                     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cmp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solidFill>
                  <a:srgbClr val="339933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namectr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30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je      	a30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call    	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d10stor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jmp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a20loop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a30: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cmp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solidFill>
                  <a:srgbClr val="339933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namectr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1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jbe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a40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call    	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g10sort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call    	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k10disp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a40: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ax , 4c00h</a:t>
            </a:r>
          </a:p>
          <a:p>
            <a:pPr marL="0" indent="0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21h</a:t>
            </a:r>
            <a:endParaRPr lang="zh-CN" altLang="en-US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5D07961-CA50-431F-9DC8-DF236AEEB87C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接收人名输入子程序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1625" y="1268413"/>
            <a:ext cx="8540750" cy="5256212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b10read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proc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	near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	ah , 09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lea     	dx , messg1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21h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ah , 0ah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lea     	dx , 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namepar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21h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ah , 09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lea     	dx , 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crlf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21h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bh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0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bl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sz="2000" b="1" dirty="0" err="1">
                <a:solidFill>
                  <a:srgbClr val="7030A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namelen</a:t>
            </a:r>
            <a:endParaRPr lang="en-US" altLang="zh-CN" sz="2000" b="1" dirty="0">
              <a:solidFill>
                <a:srgbClr val="7030A0"/>
              </a:solidFill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cx , 21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sub     	cx , 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bx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b20:    		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namefld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[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bx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] , 20h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inc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bx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loop    	b20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ret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b10read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endp</a:t>
            </a:r>
            <a:endParaRPr lang="zh-CN" altLang="en-US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9ABE747-EE96-4CB3-9C55-A1AE1F4F7948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人名存储子程序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d10stor</a:t>
            </a: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 	</a:t>
            </a:r>
            <a:r>
              <a:rPr lang="en-US" altLang="zh-CN" sz="2800" dirty="0" err="1">
                <a:latin typeface="Adobe Gothic Std B" pitchFamily="34" charset="-128"/>
                <a:ea typeface="Adobe Gothic Std B" pitchFamily="34" charset="-128"/>
              </a:rPr>
              <a:t>proc</a:t>
            </a: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	near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800" dirty="0" err="1">
                <a:latin typeface="Adobe Gothic Std B" pitchFamily="34" charset="-128"/>
                <a:ea typeface="Adobe Gothic Std B" pitchFamily="34" charset="-128"/>
              </a:rPr>
              <a:t>inc</a:t>
            </a: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     </a:t>
            </a:r>
            <a:r>
              <a:rPr lang="en-US" altLang="zh-CN" sz="2800" dirty="0" err="1">
                <a:solidFill>
                  <a:srgbClr val="339933"/>
                </a:solidFill>
                <a:latin typeface="Adobe Gothic Std B" pitchFamily="34" charset="-128"/>
                <a:ea typeface="Adobe Gothic Std B" pitchFamily="34" charset="-128"/>
              </a:rPr>
              <a:t>namectr</a:t>
            </a:r>
            <a:endParaRPr lang="en-US" altLang="zh-CN" sz="2800" dirty="0">
              <a:solidFill>
                <a:srgbClr val="339933"/>
              </a:solidFill>
              <a:latin typeface="Adobe Gothic Std B" pitchFamily="34" charset="-128"/>
              <a:ea typeface="Adobe Gothic Std B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800" dirty="0" err="1">
                <a:latin typeface="Adobe Gothic Std B" pitchFamily="34" charset="-128"/>
                <a:ea typeface="Adobe Gothic Std B" pitchFamily="34" charset="-128"/>
              </a:rPr>
              <a:t>cld</a:t>
            </a:r>
            <a:endParaRPr lang="en-US" altLang="zh-CN" sz="2800" dirty="0">
              <a:latin typeface="Adobe Gothic Std B" pitchFamily="34" charset="-128"/>
              <a:ea typeface="Adobe Gothic Std B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        		lea     </a:t>
            </a:r>
            <a:r>
              <a:rPr lang="en-US" altLang="zh-CN" sz="2800" dirty="0" err="1">
                <a:latin typeface="Adobe Gothic Std B" pitchFamily="34" charset="-128"/>
                <a:ea typeface="Adobe Gothic Std B" pitchFamily="34" charset="-128"/>
              </a:rPr>
              <a:t>si</a:t>
            </a: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 , </a:t>
            </a:r>
            <a:r>
              <a:rPr lang="en-US" altLang="zh-CN" sz="2800" dirty="0" err="1">
                <a:latin typeface="Adobe Gothic Std B" pitchFamily="34" charset="-128"/>
                <a:ea typeface="Adobe Gothic Std B" pitchFamily="34" charset="-128"/>
              </a:rPr>
              <a:t>namefld</a:t>
            </a:r>
            <a:endParaRPr lang="en-US" altLang="zh-CN" sz="2800" dirty="0">
              <a:latin typeface="Adobe Gothic Std B" pitchFamily="34" charset="-128"/>
              <a:ea typeface="Adobe Gothic Std B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        		</a:t>
            </a:r>
            <a:r>
              <a:rPr lang="en-US" altLang="zh-CN" sz="2800" dirty="0" err="1">
                <a:latin typeface="Adobe Gothic Std B" pitchFamily="34" charset="-128"/>
                <a:ea typeface="Adobe Gothic Std B" pitchFamily="34" charset="-128"/>
              </a:rPr>
              <a:t>mov</a:t>
            </a: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	cx , 10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        		rep	</a:t>
            </a:r>
            <a:r>
              <a:rPr lang="en-US" altLang="zh-CN" sz="2800" dirty="0" err="1">
                <a:latin typeface="Adobe Gothic Std B" pitchFamily="34" charset="-128"/>
                <a:ea typeface="Adobe Gothic Std B" pitchFamily="34" charset="-128"/>
              </a:rPr>
              <a:t>movsw</a:t>
            </a:r>
            <a:endParaRPr lang="en-US" altLang="zh-CN" sz="2800" dirty="0">
              <a:latin typeface="Adobe Gothic Std B" pitchFamily="34" charset="-128"/>
              <a:ea typeface="Adobe Gothic Std B" pitchFamily="34" charset="-128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        		ret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Adobe Gothic Std B" pitchFamily="34" charset="-128"/>
                <a:ea typeface="Adobe Gothic Std B" pitchFamily="34" charset="-128"/>
              </a:rPr>
              <a:t>d10stor</a:t>
            </a:r>
            <a:r>
              <a:rPr lang="en-US" altLang="zh-CN" sz="2800" dirty="0">
                <a:latin typeface="Adobe Gothic Std B" pitchFamily="34" charset="-128"/>
                <a:ea typeface="Adobe Gothic Std B" pitchFamily="34" charset="-128"/>
              </a:rPr>
              <a:t> 	</a:t>
            </a:r>
            <a:r>
              <a:rPr lang="en-US" altLang="zh-CN" sz="2800" dirty="0" err="1">
                <a:latin typeface="Adobe Gothic Std B" pitchFamily="34" charset="-128"/>
                <a:ea typeface="Adobe Gothic Std B" pitchFamily="34" charset="-128"/>
              </a:rPr>
              <a:t>endp</a:t>
            </a:r>
            <a:endParaRPr lang="zh-CN" altLang="en-US" sz="2800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3B21791-9132-4035-95A7-20C065816600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人名排序子程序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301625" y="1268413"/>
            <a:ext cx="8540750" cy="4754562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g10sort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		proc	near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sub     	di , 40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endaddr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di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g20: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swapped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0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lea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si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nametab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g30: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cx , 20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di , 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si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add     	di , 20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ax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di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bx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si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repe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	</a:t>
            </a:r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cmpsb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jbe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g40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call    	</a:t>
            </a:r>
            <a:r>
              <a:rPr lang="en-US" altLang="zh-CN" sz="2000" b="1" dirty="0">
                <a:solidFill>
                  <a:srgbClr val="3366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h10xchg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g40: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si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ax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cmp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si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endaddr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jbe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g30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cmp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swapped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0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jnz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g20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ret</a:t>
            </a:r>
          </a:p>
          <a:p>
            <a:pPr marL="0" indent="0">
              <a:lnSpc>
                <a:spcPts val="2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g10sort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endp</a:t>
            </a:r>
            <a:endParaRPr lang="zh-CN" altLang="en-US" sz="28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88677AE-48C4-4093-BFB3-8F4166A77151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D6B7886-794B-4E14-8D08-17E950B352E6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762000" y="5334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endParaRPr kumimoji="1" lang="zh-CN" altLang="zh-CN" sz="2400" b="1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609600" y="457200"/>
            <a:ext cx="8077200" cy="597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800" b="1" u="sng" dirty="0">
                <a:solidFill>
                  <a:srgbClr val="990099"/>
                </a:solidFill>
                <a:latin typeface="Times New Roman" pitchFamily="18" charset="0"/>
              </a:rPr>
              <a:t>子程序的参数传送</a:t>
            </a:r>
          </a:p>
          <a:p>
            <a:pPr algn="just">
              <a:spcBef>
                <a:spcPct val="50000"/>
              </a:spcBef>
            </a:pPr>
            <a:endParaRPr kumimoji="1" lang="zh-CN" altLang="en-US" sz="2800" b="1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 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）通过寄存器传送参数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    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）通过存储器传送参数</a:t>
            </a:r>
            <a:endParaRPr kumimoji="1" lang="zh-CN" altLang="en-US" sz="2400" dirty="0">
              <a:solidFill>
                <a:srgbClr val="0000FF"/>
              </a:solidFill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   </a:t>
            </a:r>
            <a:r>
              <a:rPr kumimoji="1" lang="zh-CN" altLang="en-US" sz="2400" dirty="0">
                <a:latin typeface="Times New Roman" pitchFamily="18" charset="0"/>
                <a:sym typeface="Monotype Sorts" pitchFamily="2" charset="2"/>
              </a:rPr>
              <a:t>  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子程序和调用程序在同一程序模块中，则子程序可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            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直接访问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模块中的变量。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kumimoji="1" lang="zh-CN" altLang="en-US" sz="2400" b="1" dirty="0">
                <a:latin typeface="Times New Roman" pitchFamily="18" charset="0"/>
                <a:sym typeface="Monotype Sorts" pitchFamily="2" charset="2"/>
              </a:rPr>
              <a:t> *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子程序和调用程序不在同一程序模块中，则有两种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              传送方式：建立公共数据区和使用外部符号（</a:t>
            </a:r>
            <a:r>
              <a:rPr kumimoji="1" lang="zh-CN" altLang="en-US" sz="2400" b="1" u="sng" dirty="0">
                <a:solidFill>
                  <a:srgbClr val="990099"/>
                </a:solidFill>
                <a:latin typeface="Times New Roman" pitchFamily="18" charset="0"/>
                <a:ea typeface="楷体_GB2312" pitchFamily="49" charset="-122"/>
              </a:rPr>
              <a:t>参见多模块的参数传递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）。</a:t>
            </a:r>
            <a:endParaRPr kumimoji="1" lang="zh-CN" altLang="en-US" sz="2400" dirty="0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）通过地址表传送参数地址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    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）通过堆栈传送参数或参数地址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子程序的子程序：交换人名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01625" y="1341438"/>
            <a:ext cx="8540750" cy="5256212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66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h10xchg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proc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	near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cx , 10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lea     	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di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sz="2000" b="1" dirty="0" err="1">
                <a:solidFill>
                  <a:srgbClr val="990099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namesav</a:t>
            </a:r>
            <a:endParaRPr lang="en-US" altLang="zh-CN" sz="2000" b="1" dirty="0">
              <a:solidFill>
                <a:srgbClr val="990099"/>
              </a:solidFill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si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bx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rep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movsw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cx , 10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bx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rep     	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movsw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cx , 10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lea     	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si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sz="2000" b="1" dirty="0" err="1">
                <a:solidFill>
                  <a:srgbClr val="990099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namesav</a:t>
            </a:r>
            <a:endParaRPr lang="en-US" altLang="zh-CN" sz="2000" b="1" dirty="0">
              <a:solidFill>
                <a:srgbClr val="990099"/>
              </a:solidFill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rep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movsw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swapped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1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ret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66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h10xchg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endp</a:t>
            </a:r>
            <a:endParaRPr lang="zh-CN" altLang="en-US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994139-94E0-421F-BAD8-3CDCA8FBCB4A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  <p:sp>
        <p:nvSpPr>
          <p:cNvPr id="18437" name="矩形 1"/>
          <p:cNvSpPr>
            <a:spLocks noChangeArrowheads="1"/>
          </p:cNvSpPr>
          <p:nvPr/>
        </p:nvSpPr>
        <p:spPr bwMode="auto">
          <a:xfrm>
            <a:off x="2195513" y="3213100"/>
            <a:ext cx="1871662" cy="10795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显示人名子程序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01625" y="1268413"/>
            <a:ext cx="8540750" cy="5545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k10disp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proc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	near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ah , 09     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lea     	dx , messg2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21h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lea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si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, 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nametab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k20:    		lea     	di , </a:t>
            </a:r>
            <a:r>
              <a:rPr lang="en-US" altLang="zh-CN" sz="2000" b="1" dirty="0" err="1">
                <a:solidFill>
                  <a:srgbClr val="990099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namesav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cx , 10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rep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movsw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mov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ah , 9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lea    	dx , </a:t>
            </a:r>
            <a:r>
              <a:rPr lang="en-US" altLang="zh-CN" sz="2000" b="1" dirty="0" err="1">
                <a:solidFill>
                  <a:srgbClr val="990099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namesav</a:t>
            </a:r>
            <a:endParaRPr lang="en-US" altLang="zh-CN" sz="2000" b="1" dirty="0">
              <a:solidFill>
                <a:srgbClr val="990099"/>
              </a:solidFill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21h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dec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namectr</a:t>
            </a:r>
            <a:endParaRPr lang="en-US" altLang="zh-CN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jnz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	k20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       		ret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k10disp</a:t>
            </a:r>
            <a:r>
              <a:rPr lang="en-US" altLang="zh-CN" sz="2000" b="1" dirty="0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 	</a:t>
            </a:r>
            <a:r>
              <a:rPr lang="en-US" altLang="zh-CN" sz="2000" b="1" dirty="0" err="1">
                <a:latin typeface="Times New Roman" panose="02020603050405020304" pitchFamily="18" charset="0"/>
                <a:ea typeface="Adobe Gothic Std B" pitchFamily="34" charset="-128"/>
                <a:cs typeface="Times New Roman" panose="02020603050405020304" pitchFamily="18" charset="0"/>
              </a:rPr>
              <a:t>endp</a:t>
            </a:r>
            <a:endParaRPr lang="zh-CN" altLang="en-US" sz="20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53B8085-CE33-4A20-B8EE-1638B5B2A230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98098F8-CC80-4023-81E1-AA8667DCF76F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990600" y="685800"/>
            <a:ext cx="7543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3600" b="1">
                <a:latin typeface="Times New Roman" pitchFamily="18" charset="0"/>
              </a:rPr>
              <a:t>第六章作业</a:t>
            </a:r>
            <a:endParaRPr kumimoji="1" lang="en-US" altLang="zh-CN" sz="36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kumimoji="1" lang="en-US" altLang="zh-CN" sz="36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kumimoji="1" lang="zh-CN" altLang="en-US" sz="36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6.5    6.9</a:t>
            </a:r>
          </a:p>
          <a:p>
            <a:pPr algn="just">
              <a:spcBef>
                <a:spcPct val="50000"/>
              </a:spcBef>
            </a:pPr>
            <a:endParaRPr kumimoji="1" lang="en-US" altLang="zh-CN" sz="3600" b="1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617901A-B5C7-4BB4-9476-7D3597713E90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533400" y="533400"/>
            <a:ext cx="80772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例</a:t>
            </a:r>
            <a:r>
              <a:rPr kumimoji="1" lang="en-US" altLang="zh-CN" sz="2400" b="1" dirty="0">
                <a:latin typeface="Times New Roman" pitchFamily="18" charset="0"/>
              </a:rPr>
              <a:t>6.4 </a:t>
            </a:r>
            <a:r>
              <a:rPr kumimoji="1" lang="zh-CN" altLang="en-US" sz="2400" b="1" dirty="0">
                <a:latin typeface="Times New Roman" pitchFamily="18" charset="0"/>
              </a:rPr>
              <a:t>累加数组中的元素（</a:t>
            </a:r>
            <a:r>
              <a:rPr kumimoji="1" lang="zh-CN" altLang="en-US" sz="2400" b="1" u="sng" dirty="0">
                <a:solidFill>
                  <a:srgbClr val="990099"/>
                </a:solidFill>
                <a:latin typeface="Times New Roman" pitchFamily="18" charset="0"/>
                <a:ea typeface="楷体_GB2312" pitchFamily="49" charset="-122"/>
              </a:rPr>
              <a:t>通过堆栈传送参数地址</a:t>
            </a:r>
            <a:r>
              <a:rPr kumimoji="1" lang="zh-CN" altLang="en-US" sz="2200" b="1" dirty="0">
                <a:latin typeface="Times New Roman" pitchFamily="18" charset="0"/>
              </a:rPr>
              <a:t>）</a:t>
            </a:r>
          </a:p>
          <a:p>
            <a:pPr algn="just"/>
            <a:endParaRPr kumimoji="1" lang="zh-CN" altLang="en-US" sz="2400" dirty="0">
              <a:latin typeface="Lucida Sans Unicode" pitchFamily="34" charset="0"/>
            </a:endParaRP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data  segment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</a:t>
            </a:r>
            <a:r>
              <a:rPr kumimoji="1" lang="en-US" altLang="zh-CN" sz="2400" b="1" dirty="0" err="1">
                <a:latin typeface="Lucida Sans Unicode" pitchFamily="34" charset="0"/>
              </a:rPr>
              <a:t>ary</a:t>
            </a:r>
            <a:r>
              <a:rPr kumimoji="1" lang="en-US" altLang="zh-CN" sz="2400" b="1" dirty="0">
                <a:latin typeface="Lucida Sans Unicode" pitchFamily="34" charset="0"/>
              </a:rPr>
              <a:t>       </a:t>
            </a:r>
            <a:r>
              <a:rPr kumimoji="1" lang="en-US" altLang="zh-CN" sz="2400" b="1" dirty="0" err="1">
                <a:latin typeface="Lucida Sans Unicode" pitchFamily="34" charset="0"/>
              </a:rPr>
              <a:t>dw</a:t>
            </a:r>
            <a:r>
              <a:rPr kumimoji="1" lang="en-US" altLang="zh-CN" sz="2400" b="1" dirty="0">
                <a:latin typeface="Lucida Sans Unicode" pitchFamily="34" charset="0"/>
              </a:rPr>
              <a:t>   10,20,30,40,50,60,70,80,90,100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count   </a:t>
            </a:r>
            <a:r>
              <a:rPr kumimoji="1" lang="en-US" altLang="zh-CN" sz="2400" b="1" dirty="0" err="1">
                <a:latin typeface="Lucida Sans Unicode" pitchFamily="34" charset="0"/>
              </a:rPr>
              <a:t>dw</a:t>
            </a:r>
            <a:r>
              <a:rPr kumimoji="1" lang="en-US" altLang="zh-CN" sz="2400" b="1" dirty="0">
                <a:latin typeface="Lucida Sans Unicode" pitchFamily="34" charset="0"/>
              </a:rPr>
              <a:t>   10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sum     </a:t>
            </a:r>
            <a:r>
              <a:rPr kumimoji="1" lang="en-US" altLang="zh-CN" sz="2400" b="1" dirty="0" err="1">
                <a:latin typeface="Lucida Sans Unicode" pitchFamily="34" charset="0"/>
              </a:rPr>
              <a:t>dw</a:t>
            </a:r>
            <a:r>
              <a:rPr kumimoji="1" lang="en-US" altLang="zh-CN" sz="2400" b="1" dirty="0">
                <a:latin typeface="Lucida Sans Unicode" pitchFamily="34" charset="0"/>
              </a:rPr>
              <a:t>    ?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data  ends</a:t>
            </a:r>
          </a:p>
          <a:p>
            <a:pPr lvl="1" algn="just"/>
            <a:endParaRPr kumimoji="1" lang="en-US" altLang="zh-CN" sz="2400" b="1" dirty="0">
              <a:latin typeface="Lucida Sans Unicode" pitchFamily="34" charset="0"/>
            </a:endParaRP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stack  segment	  stack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dw</a:t>
            </a:r>
            <a:r>
              <a:rPr kumimoji="1" lang="en-US" altLang="zh-CN" sz="2400" b="1" dirty="0">
                <a:latin typeface="Lucida Sans Unicode" pitchFamily="34" charset="0"/>
              </a:rPr>
              <a:t>      100  dup  (?)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</a:t>
            </a:r>
            <a:r>
              <a:rPr kumimoji="1" lang="en-US" altLang="zh-CN" sz="2400" b="1" dirty="0" err="1">
                <a:latin typeface="Lucida Sans Unicode" pitchFamily="34" charset="0"/>
              </a:rPr>
              <a:t>tos</a:t>
            </a:r>
            <a:r>
              <a:rPr kumimoji="1" lang="en-US" altLang="zh-CN" sz="2400" b="1" dirty="0">
                <a:latin typeface="Lucida Sans Unicode" pitchFamily="34" charset="0"/>
              </a:rPr>
              <a:t>      label   word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stack  ends</a:t>
            </a:r>
          </a:p>
          <a:p>
            <a:pPr algn="just"/>
            <a:endParaRPr kumimoji="1" lang="en-US" altLang="zh-CN" sz="2400" dirty="0">
              <a:latin typeface="Lucida Sans Unicode" pitchFamily="34" charset="0"/>
            </a:endParaRPr>
          </a:p>
          <a:p>
            <a:pPr algn="just"/>
            <a:endParaRPr kumimoji="1" lang="en-US" altLang="zh-CN" sz="2400" dirty="0">
              <a:latin typeface="Lucida Sans Unicode" pitchFamily="34" charset="0"/>
            </a:endParaRPr>
          </a:p>
          <a:p>
            <a:pPr algn="just"/>
            <a:r>
              <a:rPr kumimoji="1" lang="en-US" altLang="zh-CN" sz="2400" dirty="0">
                <a:latin typeface="Lucida Sans Unicode" pitchFamily="34" charset="0"/>
              </a:rPr>
              <a:t>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B15C28D-A1E1-4E46-9B6F-10849AF89874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762000" y="0"/>
            <a:ext cx="7391400" cy="679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000" b="1">
                <a:latin typeface="Lucida Sans Unicode" pitchFamily="34" charset="0"/>
              </a:rPr>
              <a:t>code1 segment</a:t>
            </a:r>
          </a:p>
          <a:p>
            <a:r>
              <a:rPr kumimoji="1" lang="en-US" altLang="zh-CN" sz="2000" b="1">
                <a:latin typeface="Lucida Sans Unicode" pitchFamily="34" charset="0"/>
              </a:rPr>
              <a:t>main  proc  far</a:t>
            </a:r>
          </a:p>
          <a:p>
            <a:r>
              <a:rPr kumimoji="1" lang="en-US" altLang="zh-CN" sz="2000" b="1">
                <a:latin typeface="Lucida Sans Unicode" pitchFamily="34" charset="0"/>
              </a:rPr>
              <a:t>         assume  cs:code1, ds:data, </a:t>
            </a:r>
            <a:r>
              <a:rPr kumimoji="1" lang="en-US" altLang="zh-CN" sz="2000" b="1">
                <a:solidFill>
                  <a:srgbClr val="FF3300"/>
                </a:solidFill>
                <a:latin typeface="Lucida Sans Unicode" pitchFamily="34" charset="0"/>
              </a:rPr>
              <a:t>ss:stack</a:t>
            </a:r>
            <a:endParaRPr kumimoji="1" lang="en-US" altLang="zh-CN" sz="2000" b="1">
              <a:latin typeface="Lucida Sans Unicode" pitchFamily="34" charset="0"/>
            </a:endParaRPr>
          </a:p>
          <a:p>
            <a:r>
              <a:rPr kumimoji="1" lang="en-US" altLang="zh-CN" sz="2000" b="1">
                <a:latin typeface="Lucida Sans Unicode" pitchFamily="34" charset="0"/>
              </a:rPr>
              <a:t>start:</a:t>
            </a:r>
          </a:p>
          <a:p>
            <a:r>
              <a:rPr kumimoji="1" lang="en-US" altLang="zh-CN" sz="2000" b="1">
                <a:latin typeface="Lucida Sans Unicode" pitchFamily="34" charset="0"/>
              </a:rPr>
              <a:t>        </a:t>
            </a:r>
            <a:r>
              <a:rPr kumimoji="1" lang="en-US" altLang="zh-CN" sz="2000" b="1">
                <a:solidFill>
                  <a:srgbClr val="FF3300"/>
                </a:solidFill>
                <a:latin typeface="Lucida Sans Unicode" pitchFamily="34" charset="0"/>
              </a:rPr>
              <a:t>mov   ax,  stack</a:t>
            </a:r>
          </a:p>
          <a:p>
            <a:r>
              <a:rPr kumimoji="1" lang="en-US" altLang="zh-CN" sz="2000" b="1">
                <a:solidFill>
                  <a:srgbClr val="FF3300"/>
                </a:solidFill>
                <a:latin typeface="Lucida Sans Unicode" pitchFamily="34" charset="0"/>
              </a:rPr>
              <a:t>        mov   ss,  ax</a:t>
            </a:r>
          </a:p>
          <a:p>
            <a:r>
              <a:rPr kumimoji="1" lang="en-US" altLang="zh-CN" sz="2000" b="1">
                <a:solidFill>
                  <a:srgbClr val="FF3300"/>
                </a:solidFill>
                <a:latin typeface="Lucida Sans Unicode" pitchFamily="34" charset="0"/>
              </a:rPr>
              <a:t>        mov   sp,  offset  tos</a:t>
            </a:r>
            <a:endParaRPr kumimoji="1" lang="en-US" altLang="zh-CN" sz="2000" b="1">
              <a:latin typeface="Lucida Sans Unicode" pitchFamily="34" charset="0"/>
            </a:endParaRPr>
          </a:p>
          <a:p>
            <a:r>
              <a:rPr kumimoji="1" lang="en-US" altLang="zh-CN" sz="2000" b="1">
                <a:latin typeface="Lucida Sans Unicode" pitchFamily="34" charset="0"/>
              </a:rPr>
              <a:t>        push  ds</a:t>
            </a:r>
          </a:p>
          <a:p>
            <a:r>
              <a:rPr kumimoji="1" lang="en-US" altLang="zh-CN" sz="2000" b="1">
                <a:latin typeface="Lucida Sans Unicode" pitchFamily="34" charset="0"/>
              </a:rPr>
              <a:t>        sub   ax,  ax</a:t>
            </a:r>
          </a:p>
          <a:p>
            <a:r>
              <a:rPr kumimoji="1" lang="en-US" altLang="zh-CN" sz="2000" b="1">
                <a:latin typeface="Lucida Sans Unicode" pitchFamily="34" charset="0"/>
              </a:rPr>
              <a:t>        push  ax</a:t>
            </a:r>
          </a:p>
          <a:p>
            <a:r>
              <a:rPr kumimoji="1" lang="en-US" altLang="zh-CN" sz="2000" b="1">
                <a:latin typeface="Lucida Sans Unicode" pitchFamily="34" charset="0"/>
              </a:rPr>
              <a:t>        mov   ax,  data</a:t>
            </a:r>
          </a:p>
          <a:p>
            <a:r>
              <a:rPr kumimoji="1" lang="en-US" altLang="zh-CN" sz="2000" b="1">
                <a:latin typeface="Lucida Sans Unicode" pitchFamily="34" charset="0"/>
              </a:rPr>
              <a:t>        mov   ds,  ax</a:t>
            </a:r>
          </a:p>
          <a:p>
            <a:pPr lvl="1"/>
            <a:r>
              <a:rPr kumimoji="1" lang="en-US" altLang="zh-CN" sz="2000" b="1">
                <a:latin typeface="Lucida Sans Unicode" pitchFamily="34" charset="0"/>
              </a:rPr>
              <a:t>  </a:t>
            </a:r>
            <a:r>
              <a:rPr kumimoji="1" lang="en-US" altLang="zh-CN" sz="2000" b="1" i="1">
                <a:solidFill>
                  <a:srgbClr val="0000FF"/>
                </a:solidFill>
                <a:latin typeface="Lucida Sans Unicode" pitchFamily="34" charset="0"/>
              </a:rPr>
              <a:t>mov   bx, offset  ary</a:t>
            </a:r>
          </a:p>
          <a:p>
            <a:r>
              <a:rPr kumimoji="1" lang="en-US" altLang="zh-CN" sz="2000" b="1" i="1">
                <a:solidFill>
                  <a:srgbClr val="0000FF"/>
                </a:solidFill>
                <a:latin typeface="Lucida Sans Unicode" pitchFamily="34" charset="0"/>
              </a:rPr>
              <a:t>        push  bx</a:t>
            </a:r>
          </a:p>
          <a:p>
            <a:r>
              <a:rPr kumimoji="1" lang="en-US" altLang="zh-CN" sz="2000" b="1" i="1">
                <a:solidFill>
                  <a:srgbClr val="0000FF"/>
                </a:solidFill>
                <a:latin typeface="Lucida Sans Unicode" pitchFamily="34" charset="0"/>
              </a:rPr>
              <a:t>        mov   bx, offset  count</a:t>
            </a:r>
          </a:p>
          <a:p>
            <a:r>
              <a:rPr kumimoji="1" lang="en-US" altLang="zh-CN" sz="2000" b="1" i="1">
                <a:solidFill>
                  <a:srgbClr val="0000FF"/>
                </a:solidFill>
                <a:latin typeface="Lucida Sans Unicode" pitchFamily="34" charset="0"/>
              </a:rPr>
              <a:t>        push  bx</a:t>
            </a:r>
          </a:p>
          <a:p>
            <a:r>
              <a:rPr kumimoji="1" lang="en-US" altLang="zh-CN" sz="2000" b="1" i="1">
                <a:solidFill>
                  <a:srgbClr val="0000FF"/>
                </a:solidFill>
                <a:latin typeface="Lucida Sans Unicode" pitchFamily="34" charset="0"/>
              </a:rPr>
              <a:t>        mov   bx, offset  sum</a:t>
            </a:r>
          </a:p>
          <a:p>
            <a:r>
              <a:rPr kumimoji="1" lang="en-US" altLang="zh-CN" sz="2000" b="1" i="1">
                <a:solidFill>
                  <a:srgbClr val="0000FF"/>
                </a:solidFill>
                <a:latin typeface="Lucida Sans Unicode" pitchFamily="34" charset="0"/>
              </a:rPr>
              <a:t>        push  bx</a:t>
            </a:r>
          </a:p>
          <a:p>
            <a:pPr lvl="1"/>
            <a:r>
              <a:rPr kumimoji="1" lang="en-US" altLang="zh-CN" sz="2000" b="1">
                <a:latin typeface="Lucida Sans Unicode" pitchFamily="34" charset="0"/>
              </a:rPr>
              <a:t>  call    far ptr  </a:t>
            </a:r>
            <a:r>
              <a:rPr kumimoji="1" lang="en-US" altLang="zh-CN" sz="2000" b="1">
                <a:solidFill>
                  <a:schemeClr val="accent2"/>
                </a:solidFill>
                <a:latin typeface="Lucida Sans Unicode" pitchFamily="34" charset="0"/>
              </a:rPr>
              <a:t>proadd</a:t>
            </a:r>
            <a:endParaRPr kumimoji="1" lang="en-US" altLang="zh-CN" sz="2000" b="1">
              <a:latin typeface="Lucida Sans Unicode" pitchFamily="34" charset="0"/>
            </a:endParaRPr>
          </a:p>
          <a:p>
            <a:pPr lvl="1"/>
            <a:r>
              <a:rPr kumimoji="1" lang="en-US" altLang="zh-CN" sz="2000" b="1">
                <a:latin typeface="Lucida Sans Unicode" pitchFamily="34" charset="0"/>
              </a:rPr>
              <a:t>  ret</a:t>
            </a:r>
          </a:p>
          <a:p>
            <a:r>
              <a:rPr kumimoji="1" lang="en-US" altLang="zh-CN" sz="2000" b="1">
                <a:latin typeface="Lucida Sans Unicode" pitchFamily="34" charset="0"/>
              </a:rPr>
              <a:t>main   endp</a:t>
            </a:r>
          </a:p>
          <a:p>
            <a:r>
              <a:rPr kumimoji="1" lang="en-US" altLang="zh-CN" sz="2000" b="1">
                <a:latin typeface="Lucida Sans Unicode" pitchFamily="34" charset="0"/>
              </a:rPr>
              <a:t>code1 ends</a:t>
            </a:r>
            <a:endParaRPr kumimoji="1" lang="en-US" altLang="zh-CN" sz="2400" b="1">
              <a:solidFill>
                <a:schemeClr val="accent2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BDD92D8-6154-43BC-94E8-F37A7C282E36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28600" y="685800"/>
            <a:ext cx="3276600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200" b="1">
                <a:latin typeface="Lucida Sans Unicode" pitchFamily="34" charset="0"/>
              </a:rPr>
              <a:t>code2 segment</a:t>
            </a:r>
          </a:p>
          <a:p>
            <a:r>
              <a:rPr kumimoji="1" lang="en-US" altLang="zh-CN" sz="2200" b="1">
                <a:latin typeface="Lucida Sans Unicode" pitchFamily="34" charset="0"/>
              </a:rPr>
              <a:t>   assume  cs: code2</a:t>
            </a:r>
          </a:p>
          <a:p>
            <a:r>
              <a:rPr kumimoji="1" lang="en-US" altLang="zh-CN" sz="2200" b="1">
                <a:solidFill>
                  <a:schemeClr val="accent2"/>
                </a:solidFill>
                <a:latin typeface="Lucida Sans Unicode" pitchFamily="34" charset="0"/>
              </a:rPr>
              <a:t>proadd  proc  far</a:t>
            </a:r>
          </a:p>
          <a:p>
            <a:endParaRPr kumimoji="1" lang="en-US" altLang="zh-CN" sz="2200" b="1">
              <a:solidFill>
                <a:schemeClr val="accent2"/>
              </a:solidFill>
              <a:latin typeface="Lucida Sans Unicode" pitchFamily="34" charset="0"/>
            </a:endParaRPr>
          </a:p>
          <a:p>
            <a:r>
              <a:rPr kumimoji="1" lang="en-US" altLang="zh-CN" sz="2200" b="1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push  bp</a:t>
            </a:r>
            <a:endParaRPr kumimoji="1" lang="en-US" altLang="zh-CN" sz="2200" b="1">
              <a:latin typeface="Lucida Sans Unicode" pitchFamily="34" charset="0"/>
            </a:endParaRPr>
          </a:p>
          <a:p>
            <a:r>
              <a:rPr kumimoji="1" lang="en-US" altLang="zh-CN" sz="2200" b="1">
                <a:latin typeface="Lucida Sans Unicode" pitchFamily="34" charset="0"/>
              </a:rPr>
              <a:t>      mov   bp, sp</a:t>
            </a:r>
          </a:p>
          <a:p>
            <a:endParaRPr kumimoji="1" lang="en-US" altLang="zh-CN" sz="2200" b="1">
              <a:latin typeface="Lucida Sans Unicode" pitchFamily="34" charset="0"/>
            </a:endParaRPr>
          </a:p>
          <a:p>
            <a:r>
              <a:rPr kumimoji="1" lang="en-US" altLang="zh-CN" sz="2200" b="1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200" b="1">
                <a:latin typeface="Lucida Sans Unicode" pitchFamily="34" charset="0"/>
              </a:rPr>
              <a:t>push  ax</a:t>
            </a:r>
          </a:p>
          <a:p>
            <a:r>
              <a:rPr kumimoji="1" lang="en-US" altLang="zh-CN" sz="2200" b="1">
                <a:latin typeface="Lucida Sans Unicode" pitchFamily="34" charset="0"/>
              </a:rPr>
              <a:t>      push  cx</a:t>
            </a:r>
          </a:p>
          <a:p>
            <a:r>
              <a:rPr kumimoji="1" lang="en-US" altLang="zh-CN" sz="2200" b="1">
                <a:latin typeface="Lucida Sans Unicode" pitchFamily="34" charset="0"/>
              </a:rPr>
              <a:t>      push  si</a:t>
            </a:r>
          </a:p>
          <a:p>
            <a:r>
              <a:rPr kumimoji="1" lang="en-US" altLang="zh-CN" sz="2200" b="1">
                <a:latin typeface="Lucida Sans Unicode" pitchFamily="34" charset="0"/>
              </a:rPr>
              <a:t>      push  di</a:t>
            </a:r>
          </a:p>
          <a:p>
            <a:endParaRPr kumimoji="1" lang="en-US" altLang="zh-CN" sz="2200" b="1">
              <a:latin typeface="Lucida Sans Unicode" pitchFamily="34" charset="0"/>
            </a:endParaRPr>
          </a:p>
          <a:p>
            <a:r>
              <a:rPr kumimoji="1" lang="en-US" altLang="zh-CN" sz="2200" b="1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200" b="1">
                <a:latin typeface="Lucida Sans Unicode" pitchFamily="34" charset="0"/>
              </a:rPr>
              <a:t>mov   si, [bp+0ah]</a:t>
            </a:r>
          </a:p>
          <a:p>
            <a:r>
              <a:rPr kumimoji="1" lang="en-US" altLang="zh-CN" sz="2200" b="1">
                <a:latin typeface="Lucida Sans Unicode" pitchFamily="34" charset="0"/>
              </a:rPr>
              <a:t>      mov   di, [bp+8]</a:t>
            </a:r>
          </a:p>
          <a:p>
            <a:r>
              <a:rPr kumimoji="1" lang="en-US" altLang="zh-CN" sz="2200" b="1">
                <a:latin typeface="Lucida Sans Unicode" pitchFamily="34" charset="0"/>
              </a:rPr>
              <a:t>      mov   cx, [di]</a:t>
            </a:r>
          </a:p>
          <a:p>
            <a:r>
              <a:rPr kumimoji="1" lang="en-US" altLang="zh-CN" sz="2200" b="1">
                <a:latin typeface="Lucida Sans Unicode" pitchFamily="34" charset="0"/>
              </a:rPr>
              <a:t>      mov   di, [bp+6]</a:t>
            </a:r>
          </a:p>
          <a:p>
            <a:r>
              <a:rPr kumimoji="1" lang="en-US" altLang="zh-CN" sz="1600" b="1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</a:p>
        </p:txBody>
      </p:sp>
      <p:grpSp>
        <p:nvGrpSpPr>
          <p:cNvPr id="21508" name="Group 36"/>
          <p:cNvGrpSpPr>
            <a:grpSpLocks/>
          </p:cNvGrpSpPr>
          <p:nvPr/>
        </p:nvGrpSpPr>
        <p:grpSpPr bwMode="auto">
          <a:xfrm>
            <a:off x="6248400" y="1371600"/>
            <a:ext cx="3657600" cy="4587875"/>
            <a:chOff x="3456" y="912"/>
            <a:chExt cx="2304" cy="2890"/>
          </a:xfrm>
        </p:grpSpPr>
        <p:sp>
          <p:nvSpPr>
            <p:cNvPr id="21515" name="Text Box 27"/>
            <p:cNvSpPr txBox="1">
              <a:spLocks noChangeArrowheads="1"/>
            </p:cNvSpPr>
            <p:nvPr/>
          </p:nvSpPr>
          <p:spPr bwMode="auto">
            <a:xfrm>
              <a:off x="3600" y="3072"/>
              <a:ext cx="15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kumimoji="1" lang="en-US" altLang="zh-CN" sz="2000">
                  <a:latin typeface="Lucida Sans Unicode" pitchFamily="34" charset="0"/>
                </a:rPr>
                <a:t> </a:t>
              </a:r>
              <a:r>
                <a:rPr kumimoji="1" lang="en-US" altLang="zh-CN" sz="2000" b="1">
                  <a:latin typeface="Lucida Sans Unicode" pitchFamily="34" charset="0"/>
                </a:rPr>
                <a:t>(bp)+0a </a:t>
              </a:r>
              <a:r>
                <a:rPr kumimoji="1" lang="en-US" altLang="zh-CN" sz="2000" b="1">
                  <a:latin typeface="Lucida Sans Unicode" pitchFamily="34" charset="0"/>
                  <a:sym typeface="Symbol" pitchFamily="18" charset="2"/>
                </a:rPr>
                <a:t></a:t>
              </a:r>
              <a:r>
                <a:rPr kumimoji="1" lang="en-US" altLang="zh-CN" sz="2000" b="1">
                  <a:latin typeface="Lucida Sans Unicode" pitchFamily="34" charset="0"/>
                </a:rPr>
                <a:t>  0000</a:t>
              </a:r>
              <a:r>
                <a:rPr kumimoji="1" lang="en-US" altLang="zh-CN" sz="2000">
                  <a:latin typeface="Lucida Sans Unicode" pitchFamily="34" charset="0"/>
                </a:rPr>
                <a:t>  </a:t>
              </a:r>
            </a:p>
          </p:txBody>
        </p:sp>
        <p:grpSp>
          <p:nvGrpSpPr>
            <p:cNvPr id="21516" name="Group 34"/>
            <p:cNvGrpSpPr>
              <a:grpSpLocks/>
            </p:cNvGrpSpPr>
            <p:nvPr/>
          </p:nvGrpSpPr>
          <p:grpSpPr bwMode="auto">
            <a:xfrm>
              <a:off x="3456" y="912"/>
              <a:ext cx="2304" cy="2890"/>
              <a:chOff x="2688" y="1056"/>
              <a:chExt cx="2304" cy="2890"/>
            </a:xfrm>
          </p:grpSpPr>
          <p:sp>
            <p:nvSpPr>
              <p:cNvPr id="21517" name="Rectangle 3"/>
              <p:cNvSpPr>
                <a:spLocks noChangeArrowheads="1"/>
              </p:cNvSpPr>
              <p:nvPr/>
            </p:nvSpPr>
            <p:spPr bwMode="auto">
              <a:xfrm>
                <a:off x="3840" y="1056"/>
                <a:ext cx="480" cy="2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18" name="Text Box 4"/>
              <p:cNvSpPr txBox="1">
                <a:spLocks noChangeArrowheads="1"/>
              </p:cNvSpPr>
              <p:nvPr/>
            </p:nvSpPr>
            <p:spPr bwMode="auto">
              <a:xfrm>
                <a:off x="3120" y="1056"/>
                <a:ext cx="1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kumimoji="1" lang="en-US" altLang="zh-CN" sz="2000">
                    <a:latin typeface="Lucida Sans Unicode" pitchFamily="34" charset="0"/>
                  </a:rPr>
                  <a:t>   </a:t>
                </a:r>
                <a:r>
                  <a:rPr kumimoji="1" lang="en-US" altLang="zh-CN" sz="2000" b="1">
                    <a:latin typeface="Lucida Sans Unicode" pitchFamily="34" charset="0"/>
                  </a:rPr>
                  <a:t>(sp) </a:t>
                </a:r>
                <a:r>
                  <a:rPr kumimoji="1" lang="en-US" altLang="zh-CN" sz="2000" b="1">
                    <a:latin typeface="Lucida Sans Unicode" pitchFamily="34" charset="0"/>
                    <a:sym typeface="Symbol" pitchFamily="18" charset="2"/>
                  </a:rPr>
                  <a:t>  </a:t>
                </a:r>
                <a:r>
                  <a:rPr kumimoji="1" lang="en-US" altLang="zh-CN" sz="2000" b="1">
                    <a:latin typeface="Lucida Sans Unicode" pitchFamily="34" charset="0"/>
                  </a:rPr>
                  <a:t>(di)</a:t>
                </a:r>
              </a:p>
            </p:txBody>
          </p:sp>
          <p:grpSp>
            <p:nvGrpSpPr>
              <p:cNvPr id="21519" name="Group 5"/>
              <p:cNvGrpSpPr>
                <a:grpSpLocks/>
              </p:cNvGrpSpPr>
              <p:nvPr/>
            </p:nvGrpSpPr>
            <p:grpSpPr bwMode="auto">
              <a:xfrm>
                <a:off x="3840" y="1296"/>
                <a:ext cx="576" cy="250"/>
                <a:chOff x="3792" y="576"/>
                <a:chExt cx="576" cy="250"/>
              </a:xfrm>
            </p:grpSpPr>
            <p:sp>
              <p:nvSpPr>
                <p:cNvPr id="21545" name="Rectangle 6"/>
                <p:cNvSpPr>
                  <a:spLocks noChangeArrowheads="1"/>
                </p:cNvSpPr>
                <p:nvPr/>
              </p:nvSpPr>
              <p:spPr bwMode="auto">
                <a:xfrm>
                  <a:off x="3792" y="576"/>
                  <a:ext cx="48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4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792" y="576"/>
                  <a:ext cx="5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en-US" altLang="zh-CN" sz="2000">
                      <a:latin typeface="Lucida Sans Unicode" pitchFamily="34" charset="0"/>
                    </a:rPr>
                    <a:t> </a:t>
                  </a:r>
                  <a:r>
                    <a:rPr kumimoji="1" lang="en-US" altLang="zh-CN" sz="2000" b="1">
                      <a:latin typeface="Lucida Sans Unicode" pitchFamily="34" charset="0"/>
                    </a:rPr>
                    <a:t>(si)</a:t>
                  </a:r>
                </a:p>
              </p:txBody>
            </p:sp>
          </p:grpSp>
          <p:grpSp>
            <p:nvGrpSpPr>
              <p:cNvPr id="21520" name="Group 8"/>
              <p:cNvGrpSpPr>
                <a:grpSpLocks/>
              </p:cNvGrpSpPr>
              <p:nvPr/>
            </p:nvGrpSpPr>
            <p:grpSpPr bwMode="auto">
              <a:xfrm>
                <a:off x="3840" y="1536"/>
                <a:ext cx="576" cy="250"/>
                <a:chOff x="3792" y="576"/>
                <a:chExt cx="576" cy="250"/>
              </a:xfrm>
            </p:grpSpPr>
            <p:sp>
              <p:nvSpPr>
                <p:cNvPr id="21543" name="Rectangle 9"/>
                <p:cNvSpPr>
                  <a:spLocks noChangeArrowheads="1"/>
                </p:cNvSpPr>
                <p:nvPr/>
              </p:nvSpPr>
              <p:spPr bwMode="auto">
                <a:xfrm>
                  <a:off x="3792" y="576"/>
                  <a:ext cx="48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4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792" y="576"/>
                  <a:ext cx="5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en-US" altLang="zh-CN" sz="2000">
                      <a:latin typeface="Lucida Sans Unicode" pitchFamily="34" charset="0"/>
                    </a:rPr>
                    <a:t> </a:t>
                  </a:r>
                  <a:r>
                    <a:rPr kumimoji="1" lang="en-US" altLang="zh-CN" sz="2000" b="1">
                      <a:latin typeface="Lucida Sans Unicode" pitchFamily="34" charset="0"/>
                    </a:rPr>
                    <a:t>(cx)</a:t>
                  </a:r>
                </a:p>
              </p:txBody>
            </p:sp>
          </p:grpSp>
          <p:grpSp>
            <p:nvGrpSpPr>
              <p:cNvPr id="21521" name="Group 11"/>
              <p:cNvGrpSpPr>
                <a:grpSpLocks/>
              </p:cNvGrpSpPr>
              <p:nvPr/>
            </p:nvGrpSpPr>
            <p:grpSpPr bwMode="auto">
              <a:xfrm>
                <a:off x="3840" y="1776"/>
                <a:ext cx="576" cy="250"/>
                <a:chOff x="3792" y="576"/>
                <a:chExt cx="576" cy="250"/>
              </a:xfrm>
            </p:grpSpPr>
            <p:sp>
              <p:nvSpPr>
                <p:cNvPr id="21541" name="Rectangle 12"/>
                <p:cNvSpPr>
                  <a:spLocks noChangeArrowheads="1"/>
                </p:cNvSpPr>
                <p:nvPr/>
              </p:nvSpPr>
              <p:spPr bwMode="auto">
                <a:xfrm>
                  <a:off x="3792" y="576"/>
                  <a:ext cx="48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4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792" y="576"/>
                  <a:ext cx="5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en-US" altLang="zh-CN" sz="2000">
                      <a:latin typeface="Lucida Sans Unicode" pitchFamily="34" charset="0"/>
                    </a:rPr>
                    <a:t> </a:t>
                  </a:r>
                  <a:r>
                    <a:rPr kumimoji="1" lang="en-US" altLang="zh-CN" sz="2000" b="1">
                      <a:latin typeface="Lucida Sans Unicode" pitchFamily="34" charset="0"/>
                    </a:rPr>
                    <a:t>(ax)</a:t>
                  </a:r>
                </a:p>
              </p:txBody>
            </p:sp>
          </p:grpSp>
          <p:sp>
            <p:nvSpPr>
              <p:cNvPr id="21522" name="Rectangle 14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3" name="Text Box 15"/>
              <p:cNvSpPr txBox="1">
                <a:spLocks noChangeArrowheads="1"/>
              </p:cNvSpPr>
              <p:nvPr/>
            </p:nvSpPr>
            <p:spPr bwMode="auto">
              <a:xfrm>
                <a:off x="2784" y="2016"/>
                <a:ext cx="16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kumimoji="1" lang="en-US" altLang="zh-CN" sz="2000" dirty="0">
                    <a:solidFill>
                      <a:srgbClr val="7030A0"/>
                    </a:solidFill>
                    <a:latin typeface="Lucida Sans Unicode" pitchFamily="34" charset="0"/>
                  </a:rPr>
                  <a:t>        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  <a:latin typeface="Lucida Sans Unicode" pitchFamily="34" charset="0"/>
                  </a:rPr>
                  <a:t>(bp) 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  <a:latin typeface="Lucida Sans Unicode" pitchFamily="34" charset="0"/>
                    <a:sym typeface="Symbol" pitchFamily="18" charset="2"/>
                  </a:rPr>
                  <a:t>  (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  <a:latin typeface="Lucida Sans Unicode" pitchFamily="34" charset="0"/>
                  </a:rPr>
                  <a:t>bp)</a:t>
                </a:r>
              </a:p>
            </p:txBody>
          </p:sp>
          <p:grpSp>
            <p:nvGrpSpPr>
              <p:cNvPr id="21524" name="Group 16"/>
              <p:cNvGrpSpPr>
                <a:grpSpLocks/>
              </p:cNvGrpSpPr>
              <p:nvPr/>
            </p:nvGrpSpPr>
            <p:grpSpPr bwMode="auto">
              <a:xfrm>
                <a:off x="3840" y="2256"/>
                <a:ext cx="576" cy="250"/>
                <a:chOff x="3792" y="576"/>
                <a:chExt cx="576" cy="250"/>
              </a:xfrm>
            </p:grpSpPr>
            <p:sp>
              <p:nvSpPr>
                <p:cNvPr id="21539" name="Rectangle 17"/>
                <p:cNvSpPr>
                  <a:spLocks noChangeArrowheads="1"/>
                </p:cNvSpPr>
                <p:nvPr/>
              </p:nvSpPr>
              <p:spPr bwMode="auto">
                <a:xfrm>
                  <a:off x="3792" y="576"/>
                  <a:ext cx="48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4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792" y="576"/>
                  <a:ext cx="5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en-US" altLang="zh-CN" sz="2000" dirty="0">
                      <a:solidFill>
                        <a:srgbClr val="FF3300"/>
                      </a:solidFill>
                      <a:latin typeface="Lucida Sans Unicode" pitchFamily="34" charset="0"/>
                    </a:rPr>
                    <a:t> </a:t>
                  </a:r>
                  <a:r>
                    <a:rPr kumimoji="1" lang="en-US" altLang="zh-CN" sz="2000" b="1" dirty="0">
                      <a:solidFill>
                        <a:srgbClr val="FF3300"/>
                      </a:solidFill>
                      <a:latin typeface="Lucida Sans Unicode" pitchFamily="34" charset="0"/>
                    </a:rPr>
                    <a:t>(</a:t>
                  </a:r>
                  <a:r>
                    <a:rPr kumimoji="1" lang="en-US" altLang="zh-CN" sz="2000" b="1" dirty="0" err="1">
                      <a:solidFill>
                        <a:srgbClr val="FF3300"/>
                      </a:solidFill>
                      <a:latin typeface="Lucida Sans Unicode" pitchFamily="34" charset="0"/>
                    </a:rPr>
                    <a:t>ip</a:t>
                  </a:r>
                  <a:r>
                    <a:rPr kumimoji="1" lang="en-US" altLang="zh-CN" sz="2000" b="1" dirty="0">
                      <a:solidFill>
                        <a:srgbClr val="FF3300"/>
                      </a:solidFill>
                      <a:latin typeface="Lucida Sans Unicode" pitchFamily="34" charset="0"/>
                    </a:rPr>
                    <a:t>)</a:t>
                  </a:r>
                </a:p>
              </p:txBody>
            </p:sp>
          </p:grpSp>
          <p:grpSp>
            <p:nvGrpSpPr>
              <p:cNvPr id="21525" name="Group 19"/>
              <p:cNvGrpSpPr>
                <a:grpSpLocks/>
              </p:cNvGrpSpPr>
              <p:nvPr/>
            </p:nvGrpSpPr>
            <p:grpSpPr bwMode="auto">
              <a:xfrm>
                <a:off x="3840" y="2496"/>
                <a:ext cx="576" cy="250"/>
                <a:chOff x="3792" y="576"/>
                <a:chExt cx="576" cy="250"/>
              </a:xfrm>
            </p:grpSpPr>
            <p:sp>
              <p:nvSpPr>
                <p:cNvPr id="21537" name="Rectangle 20"/>
                <p:cNvSpPr>
                  <a:spLocks noChangeArrowheads="1"/>
                </p:cNvSpPr>
                <p:nvPr/>
              </p:nvSpPr>
              <p:spPr bwMode="auto">
                <a:xfrm>
                  <a:off x="3792" y="576"/>
                  <a:ext cx="48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3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792" y="576"/>
                  <a:ext cx="5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en-US" altLang="zh-CN" sz="2000" dirty="0">
                      <a:solidFill>
                        <a:srgbClr val="FF3300"/>
                      </a:solidFill>
                      <a:latin typeface="Lucida Sans Unicode" pitchFamily="34" charset="0"/>
                    </a:rPr>
                    <a:t> </a:t>
                  </a:r>
                  <a:r>
                    <a:rPr kumimoji="1" lang="en-US" altLang="zh-CN" sz="2000" b="1" dirty="0">
                      <a:solidFill>
                        <a:srgbClr val="FF3300"/>
                      </a:solidFill>
                      <a:latin typeface="Lucida Sans Unicode" pitchFamily="34" charset="0"/>
                    </a:rPr>
                    <a:t>(cs)</a:t>
                  </a:r>
                </a:p>
              </p:txBody>
            </p:sp>
          </p:grpSp>
          <p:sp>
            <p:nvSpPr>
              <p:cNvPr id="21526" name="Rectangle 22"/>
              <p:cNvSpPr>
                <a:spLocks noChangeArrowheads="1"/>
              </p:cNvSpPr>
              <p:nvPr/>
            </p:nvSpPr>
            <p:spPr bwMode="auto">
              <a:xfrm>
                <a:off x="3840" y="2736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7" name="Text Box 23"/>
              <p:cNvSpPr txBox="1">
                <a:spLocks noChangeArrowheads="1"/>
              </p:cNvSpPr>
              <p:nvPr/>
            </p:nvSpPr>
            <p:spPr bwMode="auto">
              <a:xfrm>
                <a:off x="2688" y="2736"/>
                <a:ext cx="230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kumimoji="1" lang="en-US" altLang="zh-CN" sz="2000">
                    <a:latin typeface="Lucida Sans Unicode" pitchFamily="34" charset="0"/>
                  </a:rPr>
                  <a:t>       </a:t>
                </a:r>
                <a:r>
                  <a:rPr kumimoji="1" lang="en-US" altLang="zh-CN" sz="2000" b="1">
                    <a:latin typeface="Lucida Sans Unicode" pitchFamily="34" charset="0"/>
                  </a:rPr>
                  <a:t>(bp)+6</a:t>
                </a:r>
                <a:r>
                  <a:rPr kumimoji="1" lang="en-US" altLang="zh-CN" sz="2000" b="1">
                    <a:latin typeface="Lucida Sans Unicode" pitchFamily="34" charset="0"/>
                    <a:sym typeface="Symbol" pitchFamily="18" charset="2"/>
                  </a:rPr>
                  <a:t>  0016</a:t>
                </a:r>
                <a:endParaRPr kumimoji="1" lang="en-US" altLang="zh-CN" sz="2000">
                  <a:latin typeface="Lucida Sans Unicode" pitchFamily="34" charset="0"/>
                  <a:sym typeface="Symbol" pitchFamily="18" charset="2"/>
                </a:endParaRPr>
              </a:p>
            </p:txBody>
          </p:sp>
          <p:sp>
            <p:nvSpPr>
              <p:cNvPr id="21528" name="Rectangle 24"/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29" name="Text Box 25"/>
              <p:cNvSpPr txBox="1">
                <a:spLocks noChangeArrowheads="1"/>
              </p:cNvSpPr>
              <p:nvPr/>
            </p:nvSpPr>
            <p:spPr bwMode="auto">
              <a:xfrm>
                <a:off x="2736" y="2976"/>
                <a:ext cx="216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just">
                  <a:spcBef>
                    <a:spcPct val="50000"/>
                  </a:spcBef>
                </a:pPr>
                <a:r>
                  <a:rPr kumimoji="1" lang="en-US" altLang="zh-CN" sz="2000">
                    <a:latin typeface="Lucida Sans Unicode" pitchFamily="34" charset="0"/>
                  </a:rPr>
                  <a:t>     </a:t>
                </a:r>
                <a:r>
                  <a:rPr kumimoji="1" lang="en-US" altLang="zh-CN" sz="2000" b="1">
                    <a:latin typeface="Lucida Sans Unicode" pitchFamily="34" charset="0"/>
                  </a:rPr>
                  <a:t>(bp)+8 </a:t>
                </a:r>
                <a:r>
                  <a:rPr kumimoji="1" lang="en-US" altLang="zh-CN" sz="2000" b="1">
                    <a:latin typeface="Lucida Sans Unicode" pitchFamily="34" charset="0"/>
                    <a:sym typeface="Symbol" pitchFamily="18" charset="2"/>
                  </a:rPr>
                  <a:t></a:t>
                </a:r>
                <a:r>
                  <a:rPr kumimoji="1" lang="en-US" altLang="zh-CN" sz="2000" b="1">
                    <a:latin typeface="Lucida Sans Unicode" pitchFamily="34" charset="0"/>
                  </a:rPr>
                  <a:t>  0014</a:t>
                </a:r>
                <a:endParaRPr kumimoji="1" lang="en-US" altLang="zh-CN" sz="2000">
                  <a:latin typeface="Lucida Sans Unicode" pitchFamily="34" charset="0"/>
                </a:endParaRPr>
              </a:p>
            </p:txBody>
          </p:sp>
          <p:sp>
            <p:nvSpPr>
              <p:cNvPr id="21530" name="Rectangle 26"/>
              <p:cNvSpPr>
                <a:spLocks noChangeArrowheads="1"/>
              </p:cNvSpPr>
              <p:nvPr/>
            </p:nvSpPr>
            <p:spPr bwMode="auto">
              <a:xfrm>
                <a:off x="3840" y="3216"/>
                <a:ext cx="480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1531" name="Group 28"/>
              <p:cNvGrpSpPr>
                <a:grpSpLocks/>
              </p:cNvGrpSpPr>
              <p:nvPr/>
            </p:nvGrpSpPr>
            <p:grpSpPr bwMode="auto">
              <a:xfrm>
                <a:off x="3840" y="3456"/>
                <a:ext cx="576" cy="250"/>
                <a:chOff x="3792" y="576"/>
                <a:chExt cx="576" cy="250"/>
              </a:xfrm>
            </p:grpSpPr>
            <p:sp>
              <p:nvSpPr>
                <p:cNvPr id="21535" name="Rectangle 29"/>
                <p:cNvSpPr>
                  <a:spLocks noChangeArrowheads="1"/>
                </p:cNvSpPr>
                <p:nvPr/>
              </p:nvSpPr>
              <p:spPr bwMode="auto">
                <a:xfrm>
                  <a:off x="3792" y="576"/>
                  <a:ext cx="48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3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792" y="576"/>
                  <a:ext cx="5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en-US" altLang="zh-CN" sz="2000">
                      <a:latin typeface="Lucida Sans Unicode" pitchFamily="34" charset="0"/>
                    </a:rPr>
                    <a:t> </a:t>
                  </a:r>
                  <a:r>
                    <a:rPr kumimoji="1" lang="en-US" altLang="zh-CN" sz="2000" b="1">
                      <a:latin typeface="Lucida Sans Unicode" pitchFamily="34" charset="0"/>
                    </a:rPr>
                    <a:t> 0</a:t>
                  </a:r>
                  <a:endParaRPr kumimoji="1" lang="en-US" altLang="zh-CN" sz="2000">
                    <a:latin typeface="Lucida Sans Unicode" pitchFamily="34" charset="0"/>
                  </a:endParaRPr>
                </a:p>
              </p:txBody>
            </p:sp>
          </p:grpSp>
          <p:grpSp>
            <p:nvGrpSpPr>
              <p:cNvPr id="21532" name="Group 31"/>
              <p:cNvGrpSpPr>
                <a:grpSpLocks/>
              </p:cNvGrpSpPr>
              <p:nvPr/>
            </p:nvGrpSpPr>
            <p:grpSpPr bwMode="auto">
              <a:xfrm>
                <a:off x="3840" y="3696"/>
                <a:ext cx="576" cy="250"/>
                <a:chOff x="3792" y="576"/>
                <a:chExt cx="576" cy="250"/>
              </a:xfrm>
            </p:grpSpPr>
            <p:sp>
              <p:nvSpPr>
                <p:cNvPr id="21533" name="Rectangle 32"/>
                <p:cNvSpPr>
                  <a:spLocks noChangeArrowheads="1"/>
                </p:cNvSpPr>
                <p:nvPr/>
              </p:nvSpPr>
              <p:spPr bwMode="auto">
                <a:xfrm>
                  <a:off x="3792" y="576"/>
                  <a:ext cx="480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53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792" y="576"/>
                  <a:ext cx="57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prstDash val="dash"/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</a:pPr>
                  <a:r>
                    <a:rPr kumimoji="1" lang="en-US" altLang="zh-CN" sz="2000">
                      <a:latin typeface="Lucida Sans Unicode" pitchFamily="34" charset="0"/>
                    </a:rPr>
                    <a:t> </a:t>
                  </a:r>
                  <a:r>
                    <a:rPr kumimoji="1" lang="en-US" altLang="zh-CN" sz="2000" b="1">
                      <a:latin typeface="Lucida Sans Unicode" pitchFamily="34" charset="0"/>
                    </a:rPr>
                    <a:t>(ds)</a:t>
                  </a:r>
                </a:p>
              </p:txBody>
            </p:sp>
          </p:grpSp>
        </p:grpSp>
      </p:grpSp>
      <p:sp>
        <p:nvSpPr>
          <p:cNvPr id="21509" name="Text Box 37"/>
          <p:cNvSpPr txBox="1">
            <a:spLocks noChangeArrowheads="1"/>
          </p:cNvSpPr>
          <p:nvPr/>
        </p:nvSpPr>
        <p:spPr bwMode="auto">
          <a:xfrm>
            <a:off x="3429000" y="261938"/>
            <a:ext cx="3011488" cy="628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/>
            <a:r>
              <a:rPr kumimoji="1" lang="en-US" altLang="zh-CN" sz="2200" b="1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200" b="1" i="1">
                <a:solidFill>
                  <a:srgbClr val="336600"/>
                </a:solidFill>
                <a:latin typeface="Lucida Sans Unicode" pitchFamily="34" charset="0"/>
              </a:rPr>
              <a:t>xor    ax, ax</a:t>
            </a:r>
          </a:p>
          <a:p>
            <a:r>
              <a:rPr kumimoji="1" lang="en-US" altLang="zh-CN" sz="2200" b="1" i="1">
                <a:solidFill>
                  <a:srgbClr val="336600"/>
                </a:solidFill>
                <a:latin typeface="Lucida Sans Unicode" pitchFamily="34" charset="0"/>
              </a:rPr>
              <a:t>next:   add   ax, [si]</a:t>
            </a:r>
          </a:p>
          <a:p>
            <a:pPr lvl="1"/>
            <a:r>
              <a:rPr kumimoji="1" lang="en-US" altLang="zh-CN" sz="2200" b="1" i="1">
                <a:solidFill>
                  <a:srgbClr val="336600"/>
                </a:solidFill>
                <a:latin typeface="Lucida Sans Unicode" pitchFamily="34" charset="0"/>
              </a:rPr>
              <a:t>      add   si, 2</a:t>
            </a:r>
          </a:p>
          <a:p>
            <a:pPr lvl="1"/>
            <a:r>
              <a:rPr kumimoji="1" lang="en-US" altLang="zh-CN" sz="2200" b="1" i="1">
                <a:solidFill>
                  <a:srgbClr val="336600"/>
                </a:solidFill>
                <a:latin typeface="Lucida Sans Unicode" pitchFamily="34" charset="0"/>
              </a:rPr>
              <a:t>      loop  next</a:t>
            </a:r>
            <a:endParaRPr kumimoji="1" lang="en-US" altLang="zh-CN" sz="2200" b="1">
              <a:solidFill>
                <a:schemeClr val="accent2"/>
              </a:solidFill>
              <a:latin typeface="Lucida Sans Unicode" pitchFamily="34" charset="0"/>
            </a:endParaRPr>
          </a:p>
          <a:p>
            <a:pPr lvl="1"/>
            <a:r>
              <a:rPr kumimoji="1" lang="en-US" altLang="zh-CN" sz="2200" b="1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200" b="1" i="1">
                <a:solidFill>
                  <a:srgbClr val="336600"/>
                </a:solidFill>
                <a:latin typeface="Lucida Sans Unicode" pitchFamily="34" charset="0"/>
              </a:rPr>
              <a:t>mov   [di], ax</a:t>
            </a:r>
            <a:endParaRPr kumimoji="1" lang="en-US" altLang="zh-CN" sz="2200" b="1">
              <a:latin typeface="Lucida Sans Unicode" pitchFamily="34" charset="0"/>
            </a:endParaRPr>
          </a:p>
          <a:p>
            <a:pPr lvl="1"/>
            <a:endParaRPr kumimoji="1" lang="en-US" altLang="zh-CN" sz="2200" b="1">
              <a:solidFill>
                <a:schemeClr val="accent2"/>
              </a:solidFill>
              <a:latin typeface="Lucida Sans Unicode" pitchFamily="34" charset="0"/>
            </a:endParaRPr>
          </a:p>
          <a:p>
            <a:pPr lvl="1"/>
            <a:r>
              <a:rPr kumimoji="1" lang="en-US" altLang="zh-CN" sz="2200" b="1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200" b="1">
                <a:latin typeface="Lucida Sans Unicode" pitchFamily="34" charset="0"/>
              </a:rPr>
              <a:t>pop   di</a:t>
            </a:r>
            <a:endParaRPr kumimoji="1" lang="en-US" altLang="zh-CN" sz="2200" b="1">
              <a:solidFill>
                <a:schemeClr val="accent2"/>
              </a:solidFill>
              <a:latin typeface="Lucida Sans Unicode" pitchFamily="34" charset="0"/>
            </a:endParaRPr>
          </a:p>
          <a:p>
            <a:pPr lvl="1"/>
            <a:r>
              <a:rPr kumimoji="1" lang="en-US" altLang="zh-CN" sz="2200" b="1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200" b="1">
                <a:latin typeface="Lucida Sans Unicode" pitchFamily="34" charset="0"/>
              </a:rPr>
              <a:t>pop   si</a:t>
            </a:r>
          </a:p>
          <a:p>
            <a:pPr lvl="1"/>
            <a:r>
              <a:rPr kumimoji="1" lang="en-US" altLang="zh-CN" sz="2200" b="1">
                <a:latin typeface="Lucida Sans Unicode" pitchFamily="34" charset="0"/>
              </a:rPr>
              <a:t>      pop   cx</a:t>
            </a:r>
          </a:p>
          <a:p>
            <a:pPr lvl="1"/>
            <a:r>
              <a:rPr kumimoji="1" lang="en-US" altLang="zh-CN" sz="2200" b="1">
                <a:latin typeface="Lucida Sans Unicode" pitchFamily="34" charset="0"/>
              </a:rPr>
              <a:t>      pop   ax</a:t>
            </a:r>
          </a:p>
          <a:p>
            <a:pPr lvl="1"/>
            <a:endParaRPr kumimoji="1" lang="en-US" altLang="zh-CN" sz="2200" b="1">
              <a:latin typeface="Lucida Sans Unicode" pitchFamily="34" charset="0"/>
            </a:endParaRPr>
          </a:p>
          <a:p>
            <a:pPr lvl="1"/>
            <a:r>
              <a:rPr kumimoji="1" lang="en-US" altLang="zh-CN" sz="2200" b="1">
                <a:latin typeface="Lucida Sans Unicode" pitchFamily="34" charset="0"/>
              </a:rPr>
              <a:t>      </a:t>
            </a: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pop   bp</a:t>
            </a:r>
            <a:endParaRPr kumimoji="1" lang="en-US" altLang="zh-CN" sz="2200" b="1">
              <a:latin typeface="Lucida Sans Unicode" pitchFamily="34" charset="0"/>
            </a:endParaRPr>
          </a:p>
          <a:p>
            <a:pPr lvl="1"/>
            <a:endParaRPr kumimoji="1" lang="en-US" altLang="zh-CN" sz="2200" b="1">
              <a:latin typeface="Lucida Sans Unicode" pitchFamily="34" charset="0"/>
            </a:endParaRPr>
          </a:p>
          <a:p>
            <a:pPr lvl="1"/>
            <a:r>
              <a:rPr kumimoji="1" lang="en-US" altLang="zh-CN" sz="2200" b="1">
                <a:solidFill>
                  <a:schemeClr val="accent2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200" b="1">
                <a:solidFill>
                  <a:srgbClr val="FF3300"/>
                </a:solidFill>
                <a:latin typeface="Lucida Sans Unicode" pitchFamily="34" charset="0"/>
              </a:rPr>
              <a:t>ret     6</a:t>
            </a:r>
            <a:endParaRPr kumimoji="1" lang="en-US" altLang="zh-CN" sz="2200" b="1">
              <a:solidFill>
                <a:schemeClr val="accent2"/>
              </a:solidFill>
              <a:latin typeface="Lucida Sans Unicode" pitchFamily="34" charset="0"/>
            </a:endParaRPr>
          </a:p>
          <a:p>
            <a:pPr lvl="1"/>
            <a:r>
              <a:rPr kumimoji="1" lang="en-US" altLang="zh-CN" sz="2200" b="1">
                <a:solidFill>
                  <a:schemeClr val="accent2"/>
                </a:solidFill>
                <a:latin typeface="Lucida Sans Unicode" pitchFamily="34" charset="0"/>
              </a:rPr>
              <a:t>proadd  endp</a:t>
            </a:r>
          </a:p>
          <a:p>
            <a:pPr lvl="1"/>
            <a:r>
              <a:rPr kumimoji="1" lang="en-US" altLang="zh-CN" sz="2200" b="1">
                <a:latin typeface="Lucida Sans Unicode" pitchFamily="34" charset="0"/>
              </a:rPr>
              <a:t>code2    ends</a:t>
            </a:r>
          </a:p>
          <a:p>
            <a:pPr lvl="1"/>
            <a:r>
              <a:rPr kumimoji="1" lang="en-US" altLang="zh-CN" sz="2200" b="1">
                <a:latin typeface="Lucida Sans Unicode" pitchFamily="34" charset="0"/>
              </a:rPr>
              <a:t>            end  start</a:t>
            </a:r>
            <a:endParaRPr kumimoji="1" lang="en-US" altLang="zh-CN" sz="2200" b="1">
              <a:solidFill>
                <a:schemeClr val="accent2"/>
              </a:solidFill>
              <a:latin typeface="Lucida Sans Unicode" pitchFamily="34" charset="0"/>
            </a:endParaRPr>
          </a:p>
          <a:p>
            <a:pPr>
              <a:spcBef>
                <a:spcPct val="50000"/>
              </a:spcBef>
            </a:pPr>
            <a:endParaRPr kumimoji="1" lang="en-US" altLang="zh-CN" sz="2200">
              <a:latin typeface="Times New Roman" pitchFamily="18" charset="0"/>
            </a:endParaRPr>
          </a:p>
        </p:txBody>
      </p:sp>
      <p:sp>
        <p:nvSpPr>
          <p:cNvPr id="21510" name="Oval 39"/>
          <p:cNvSpPr>
            <a:spLocks noChangeArrowheads="1"/>
          </p:cNvSpPr>
          <p:nvPr/>
        </p:nvSpPr>
        <p:spPr bwMode="auto">
          <a:xfrm>
            <a:off x="304800" y="2895600"/>
            <a:ext cx="2362200" cy="16764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1" name="Oval 40"/>
          <p:cNvSpPr>
            <a:spLocks noChangeArrowheads="1"/>
          </p:cNvSpPr>
          <p:nvPr/>
        </p:nvSpPr>
        <p:spPr bwMode="auto">
          <a:xfrm>
            <a:off x="3810000" y="2133600"/>
            <a:ext cx="2362200" cy="16764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2" name="Line 41"/>
          <p:cNvSpPr>
            <a:spLocks noChangeShapeType="1"/>
          </p:cNvSpPr>
          <p:nvPr/>
        </p:nvSpPr>
        <p:spPr bwMode="auto">
          <a:xfrm>
            <a:off x="3429000" y="304800"/>
            <a:ext cx="0" cy="6019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3" name="Line 42"/>
          <p:cNvSpPr>
            <a:spLocks noChangeShapeType="1"/>
          </p:cNvSpPr>
          <p:nvPr/>
        </p:nvSpPr>
        <p:spPr bwMode="auto">
          <a:xfrm>
            <a:off x="6553200" y="304800"/>
            <a:ext cx="0" cy="6019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圆角矩形标注 1"/>
          <p:cNvSpPr/>
          <p:nvPr/>
        </p:nvSpPr>
        <p:spPr bwMode="auto">
          <a:xfrm>
            <a:off x="2411413" y="1738313"/>
            <a:ext cx="1852612" cy="579437"/>
          </a:xfrm>
          <a:prstGeom prst="wedgeRoundRectCallout">
            <a:avLst>
              <a:gd name="adj1" fmla="val -67246"/>
              <a:gd name="adj2" fmla="val 28565"/>
              <a:gd name="adj3" fmla="val 16667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</a:rPr>
              <a:t>为什么是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</a:rPr>
              <a:t>bp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</a:rPr>
              <a:t>？</a:t>
            </a:r>
            <a:br>
              <a:rPr lang="en-US" altLang="zh-CN" sz="14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</a:rPr>
              <a:t>别的寄存器行不行？</a:t>
            </a:r>
          </a:p>
        </p:txBody>
      </p:sp>
      <p:pic>
        <p:nvPicPr>
          <p:cNvPr id="43" name="Picture 2" descr="C:\Users\fofo\AppData\Local\Microsoft\Windows\Temporary Internet Files\Content.IE5\5TVG3A71\MM900288869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422" y="460374"/>
            <a:ext cx="477838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2890AF4-1464-4747-A928-214A68E5BFD6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800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endParaRPr kumimoji="1" lang="zh-CN" altLang="zh-CN" sz="22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9251" name="Text Box 3"/>
          <p:cNvSpPr txBox="1">
            <a:spLocks noChangeArrowheads="1"/>
          </p:cNvSpPr>
          <p:nvPr/>
        </p:nvSpPr>
        <p:spPr bwMode="auto">
          <a:xfrm>
            <a:off x="762000" y="533400"/>
            <a:ext cx="7772400" cy="49545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kumimoji="1" lang="en-US" altLang="zh-CN" sz="2800" b="1" dirty="0">
                <a:latin typeface="黑体" pitchFamily="2" charset="-122"/>
                <a:ea typeface="黑体" pitchFamily="2" charset="-122"/>
                <a:sym typeface="Monotype Sorts" pitchFamily="2" charset="2"/>
              </a:rPr>
              <a:t>6.2  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  <a:sym typeface="Monotype Sorts" pitchFamily="2" charset="2"/>
              </a:rPr>
              <a:t>嵌套与递归子程序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Monotype Sorts" pitchFamily="2" charset="2"/>
            </a:endParaRPr>
          </a:p>
          <a:p>
            <a:pPr algn="just" eaLnBrk="0" hangingPunct="0">
              <a:spcBef>
                <a:spcPct val="50000"/>
              </a:spcBef>
              <a:defRPr/>
            </a:pPr>
            <a:endParaRPr kumimoji="1" lang="zh-CN" altLang="en-US" sz="2400" b="1" dirty="0">
              <a:latin typeface="Times New Roman" pitchFamily="18" charset="0"/>
              <a:sym typeface="Monotype Sorts" pitchFamily="2" charset="2"/>
            </a:endParaRPr>
          </a:p>
          <a:p>
            <a:pPr algn="just" eaLnBrk="0" hangingPunct="0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  <a:sym typeface="Monotype Sorts" pitchFamily="2" charset="2"/>
              </a:rPr>
              <a:t>子程序的嵌套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主程序</a:t>
            </a:r>
            <a:r>
              <a:rPr kumimoji="1" lang="zh-CN" altLang="en-US" sz="2400" b="1" dirty="0">
                <a:latin typeface="Times New Roman" pitchFamily="18" charset="0"/>
                <a:sym typeface="Monotype Sorts" pitchFamily="2" charset="2"/>
              </a:rPr>
              <a:t>                        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子程序</a:t>
            </a:r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  <a:sym typeface="Monotype Sorts" pitchFamily="2" charset="2"/>
              </a:rPr>
              <a:t>A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sym typeface="Monotype Sorts" pitchFamily="2" charset="2"/>
              </a:rPr>
              <a:t> </a:t>
            </a: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                    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sym typeface="Monotype Sorts" pitchFamily="2" charset="2"/>
              </a:rPr>
              <a:t>子程序</a:t>
            </a:r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  <a:sym typeface="Monotype Sorts" pitchFamily="2" charset="2"/>
              </a:rPr>
              <a:t>B</a:t>
            </a:r>
            <a:endParaRPr kumimoji="1" lang="en-US" altLang="zh-CN" sz="2400" b="1" dirty="0">
              <a:latin typeface="Times New Roman" pitchFamily="18" charset="0"/>
              <a:sym typeface="Monotype Sorts" pitchFamily="2" charset="2"/>
            </a:endParaRPr>
          </a:p>
          <a:p>
            <a:pPr algn="just" eaLnBrk="0" hangingPunct="0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  <a:sym typeface="Monotype Sorts" pitchFamily="2" charset="2"/>
              </a:rPr>
              <a:t>                                  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Lucida Sans Unicode" pitchFamily="34" charset="0"/>
                <a:sym typeface="Monotype Sorts" pitchFamily="2" charset="2"/>
              </a:rPr>
              <a:t>proc_A</a:t>
            </a:r>
            <a:r>
              <a:rPr kumimoji="1" lang="en-US" altLang="zh-CN" sz="2400" b="1" dirty="0">
                <a:latin typeface="Lucida Sans Unicode" pitchFamily="34" charset="0"/>
                <a:sym typeface="Monotype Sorts" pitchFamily="2" charset="2"/>
              </a:rPr>
              <a:t>                    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Lucida Sans Unicode" pitchFamily="34" charset="0"/>
                <a:sym typeface="Monotype Sorts" pitchFamily="2" charset="2"/>
              </a:rPr>
              <a:t>proc_B</a:t>
            </a:r>
            <a:endParaRPr kumimoji="1" lang="en-US" altLang="zh-CN" sz="2400" b="1" dirty="0">
              <a:latin typeface="Lucida Sans Unicode" pitchFamily="34" charset="0"/>
              <a:sym typeface="Monotype Sorts" pitchFamily="2" charset="2"/>
            </a:endParaRPr>
          </a:p>
          <a:p>
            <a:pPr algn="just" eaLnBrk="0" hangingPunct="0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Lucida Sans Unicode" pitchFamily="34" charset="0"/>
                <a:sym typeface="Monotype Sorts" pitchFamily="2" charset="2"/>
              </a:rPr>
              <a:t>…...                        ……                   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  <a:sym typeface="Monotype Sorts" pitchFamily="2" charset="2"/>
              </a:rPr>
              <a:t>…... </a:t>
            </a:r>
            <a:r>
              <a:rPr kumimoji="1" lang="en-US" altLang="zh-CN" sz="2400" b="1" dirty="0">
                <a:latin typeface="Lucida Sans Unicode" pitchFamily="34" charset="0"/>
                <a:sym typeface="Monotype Sorts" pitchFamily="2" charset="2"/>
              </a:rPr>
              <a:t>  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  <a:sym typeface="Monotype Sorts" pitchFamily="2" charset="2"/>
              </a:rPr>
              <a:t>call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Lucida Sans Unicode" pitchFamily="34" charset="0"/>
                <a:sym typeface="Monotype Sorts" pitchFamily="2" charset="2"/>
              </a:rPr>
              <a:t>proc_A</a:t>
            </a:r>
            <a:r>
              <a:rPr kumimoji="1" lang="en-US" altLang="zh-CN" sz="2400" b="1" dirty="0">
                <a:latin typeface="Lucida Sans Unicode" pitchFamily="34" charset="0"/>
                <a:sym typeface="Monotype Sorts" pitchFamily="2" charset="2"/>
              </a:rPr>
              <a:t>            call  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Lucida Sans Unicode" pitchFamily="34" charset="0"/>
                <a:sym typeface="Monotype Sorts" pitchFamily="2" charset="2"/>
              </a:rPr>
              <a:t>proc_B</a:t>
            </a:r>
            <a:r>
              <a:rPr kumimoji="1" lang="en-US" altLang="zh-CN" sz="2400" b="1" dirty="0">
                <a:latin typeface="Lucida Sans Unicode" pitchFamily="34" charset="0"/>
                <a:sym typeface="Monotype Sorts" pitchFamily="2" charset="2"/>
              </a:rPr>
              <a:t>        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  <a:sym typeface="Monotype Sorts" pitchFamily="2" charset="2"/>
              </a:rPr>
              <a:t>…...</a:t>
            </a:r>
            <a:endParaRPr kumimoji="1" lang="en-US" altLang="zh-CN" sz="2400" b="1" dirty="0">
              <a:latin typeface="Lucida Sans Unicode" pitchFamily="34" charset="0"/>
              <a:sym typeface="Monotype Sorts" pitchFamily="2" charset="2"/>
            </a:endParaRPr>
          </a:p>
          <a:p>
            <a:pPr algn="just" eaLnBrk="0" hangingPunct="0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Lucida Sans Unicode" pitchFamily="34" charset="0"/>
                <a:sym typeface="Monotype Sorts" pitchFamily="2" charset="2"/>
              </a:rPr>
              <a:t>……                        ……                        ret</a:t>
            </a:r>
          </a:p>
          <a:p>
            <a:pPr algn="just" eaLnBrk="0" hangingPunct="0"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Lucida Sans Unicode" pitchFamily="34" charset="0"/>
                <a:sym typeface="Monotype Sorts" pitchFamily="2" charset="2"/>
              </a:rPr>
              <a:t>                              </a:t>
            </a:r>
            <a:r>
              <a:rPr kumimoji="1" lang="en-US" altLang="zh-CN" sz="2400" b="1" dirty="0">
                <a:solidFill>
                  <a:srgbClr val="7030A0"/>
                </a:solidFill>
                <a:latin typeface="Lucida Sans Unicode" pitchFamily="34" charset="0"/>
                <a:sym typeface="Monotype Sorts" pitchFamily="2" charset="2"/>
              </a:rPr>
              <a:t>ret</a:t>
            </a:r>
          </a:p>
        </p:txBody>
      </p:sp>
      <p:sp>
        <p:nvSpPr>
          <p:cNvPr id="4101" name="Line 6"/>
          <p:cNvSpPr>
            <a:spLocks noChangeShapeType="1"/>
          </p:cNvSpPr>
          <p:nvPr/>
        </p:nvSpPr>
        <p:spPr bwMode="auto">
          <a:xfrm flipH="1" flipV="1">
            <a:off x="5257800" y="42672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2" name="Line 7"/>
          <p:cNvSpPr>
            <a:spLocks noChangeShapeType="1"/>
          </p:cNvSpPr>
          <p:nvPr/>
        </p:nvSpPr>
        <p:spPr bwMode="auto">
          <a:xfrm flipH="1" flipV="1">
            <a:off x="2438400" y="43434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3" name="Line 8"/>
          <p:cNvSpPr>
            <a:spLocks noChangeShapeType="1"/>
          </p:cNvSpPr>
          <p:nvPr/>
        </p:nvSpPr>
        <p:spPr bwMode="auto">
          <a:xfrm flipV="1">
            <a:off x="2590800" y="3124200"/>
            <a:ext cx="1066800" cy="990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 flipV="1">
            <a:off x="5486400" y="3048000"/>
            <a:ext cx="1143000" cy="1066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A5C1332-DD65-460C-9471-DC94D07E6AD8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212725" y="304800"/>
            <a:ext cx="326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例：将字符串反序输出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0" y="1447800"/>
            <a:ext cx="36322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>
                <a:latin typeface="宋体" pitchFamily="2" charset="-122"/>
              </a:rPr>
              <a:t>    </a:t>
            </a:r>
            <a:r>
              <a:rPr kumimoji="1" lang="en-US" altLang="zh-CN" sz="2400" b="1">
                <a:latin typeface="Lucida Sans Unicode" pitchFamily="34" charset="0"/>
              </a:rPr>
              <a:t>mov   bx, offset str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push  bx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</a:t>
            </a:r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call    revers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pop   bx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mov   dl, [bx]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mov   ah, 2</a:t>
            </a:r>
          </a:p>
          <a:p>
            <a:r>
              <a:rPr kumimoji="1" lang="en-US" altLang="zh-CN" sz="2400" b="1">
                <a:latin typeface="Lucida Sans Unicode" pitchFamily="34" charset="0"/>
              </a:rPr>
              <a:t>      int     21h</a:t>
            </a:r>
          </a:p>
          <a:p>
            <a:pPr>
              <a:spcBef>
                <a:spcPct val="50000"/>
              </a:spcBef>
            </a:pPr>
            <a:endParaRPr kumimoji="1" lang="en-US" altLang="zh-CN" sz="2400" b="1">
              <a:latin typeface="Lucida Sans Unicode" pitchFamily="34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4724400" y="502160"/>
            <a:ext cx="2787943" cy="62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zh-CN" sz="2000" b="1" dirty="0">
                <a:solidFill>
                  <a:srgbClr val="FF3300"/>
                </a:solidFill>
                <a:latin typeface="Lucida Sans Unicode" pitchFamily="34" charset="0"/>
              </a:rPr>
              <a:t>revers  </a:t>
            </a:r>
            <a:r>
              <a:rPr kumimoji="1" lang="en-US" altLang="zh-CN" sz="2000" b="1" dirty="0" err="1">
                <a:solidFill>
                  <a:srgbClr val="FF3300"/>
                </a:solidFill>
                <a:latin typeface="Lucida Sans Unicode" pitchFamily="34" charset="0"/>
              </a:rPr>
              <a:t>proc</a:t>
            </a:r>
            <a:r>
              <a:rPr kumimoji="1" lang="en-US" altLang="zh-CN" sz="2000" b="1" dirty="0">
                <a:solidFill>
                  <a:srgbClr val="FF3300"/>
                </a:solidFill>
                <a:latin typeface="Lucida Sans Unicode" pitchFamily="34" charset="0"/>
              </a:rPr>
              <a:t>  near</a:t>
            </a:r>
            <a:endParaRPr kumimoji="1" lang="en-US" altLang="zh-CN" sz="2000" b="1" dirty="0">
              <a:latin typeface="Lucida Sans Unicode" pitchFamily="34" charset="0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>
                <a:latin typeface="Lucida Sans Unicode" pitchFamily="34" charset="0"/>
              </a:rPr>
              <a:t>      </a:t>
            </a:r>
            <a:r>
              <a:rPr kumimoji="1" lang="en-US" altLang="zh-CN" sz="2000" b="1" i="1" dirty="0">
                <a:solidFill>
                  <a:srgbClr val="336600"/>
                </a:solidFill>
                <a:latin typeface="Lucida Sans Unicode" pitchFamily="34" charset="0"/>
              </a:rPr>
              <a:t>push  bp</a:t>
            </a:r>
          </a:p>
          <a:p>
            <a:pPr>
              <a:lnSpc>
                <a:spcPct val="80000"/>
              </a:lnSpc>
            </a:pPr>
            <a:r>
              <a:rPr kumimoji="1" lang="en-US" altLang="zh-CN" sz="2000" b="1" dirty="0">
                <a:latin typeface="Lucida Sans Unicode" pitchFamily="34" charset="0"/>
              </a:rPr>
              <a:t>      mov   bp, </a:t>
            </a:r>
            <a:r>
              <a:rPr kumimoji="1" lang="en-US" altLang="zh-CN" sz="2000" b="1" dirty="0" err="1">
                <a:latin typeface="Lucida Sans Unicode" pitchFamily="34" charset="0"/>
              </a:rPr>
              <a:t>sp</a:t>
            </a:r>
            <a:endParaRPr kumimoji="1" lang="en-US" altLang="zh-CN" sz="2000" b="1" dirty="0">
              <a:latin typeface="Lucida Sans Unicode" pitchFamily="34" charset="0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i="1" dirty="0">
                <a:solidFill>
                  <a:srgbClr val="336600"/>
                </a:solidFill>
                <a:latin typeface="Lucida Sans Unicode" pitchFamily="34" charset="0"/>
              </a:rPr>
              <a:t>      push  ax</a:t>
            </a:r>
          </a:p>
          <a:p>
            <a:pPr>
              <a:lnSpc>
                <a:spcPct val="80000"/>
              </a:lnSpc>
            </a:pPr>
            <a:r>
              <a:rPr kumimoji="1" lang="en-US" altLang="zh-CN" sz="2000" b="1" i="1" dirty="0">
                <a:solidFill>
                  <a:srgbClr val="336600"/>
                </a:solidFill>
                <a:latin typeface="Lucida Sans Unicode" pitchFamily="34" charset="0"/>
              </a:rPr>
              <a:t>      push  </a:t>
            </a:r>
            <a:r>
              <a:rPr kumimoji="1" lang="en-US" altLang="zh-CN" sz="2000" b="1" i="1" dirty="0" err="1">
                <a:solidFill>
                  <a:srgbClr val="336600"/>
                </a:solidFill>
                <a:latin typeface="Lucida Sans Unicode" pitchFamily="34" charset="0"/>
              </a:rPr>
              <a:t>bx</a:t>
            </a:r>
            <a:endParaRPr kumimoji="1" lang="en-US" altLang="zh-CN" sz="2000" b="1" i="1" dirty="0">
              <a:solidFill>
                <a:srgbClr val="336600"/>
              </a:solidFill>
              <a:latin typeface="Lucida Sans Unicode" pitchFamily="34" charset="0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i="1" dirty="0">
                <a:solidFill>
                  <a:srgbClr val="336600"/>
                </a:solidFill>
                <a:latin typeface="Lucida Sans Unicode" pitchFamily="34" charset="0"/>
              </a:rPr>
              <a:t>      push  dx</a:t>
            </a:r>
          </a:p>
          <a:p>
            <a:pPr>
              <a:lnSpc>
                <a:spcPct val="80000"/>
              </a:lnSpc>
            </a:pPr>
            <a:r>
              <a:rPr kumimoji="1" lang="en-US" altLang="zh-CN" sz="2000" b="1" dirty="0">
                <a:latin typeface="Lucida Sans Unicode" pitchFamily="34" charset="0"/>
              </a:rPr>
              <a:t>      mov   bx, [</a:t>
            </a:r>
            <a:r>
              <a:rPr kumimoji="1" lang="en-US" altLang="zh-CN" sz="2000" b="1">
                <a:latin typeface="Lucida Sans Unicode" pitchFamily="34" charset="0"/>
              </a:rPr>
              <a:t>bp+4]</a:t>
            </a:r>
            <a:endParaRPr kumimoji="1" lang="en-US" altLang="zh-CN" sz="2000" b="1" dirty="0">
              <a:latin typeface="Lucida Sans Unicode" pitchFamily="34" charset="0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>
                <a:latin typeface="Lucida Sans Unicode" pitchFamily="34" charset="0"/>
              </a:rPr>
              <a:t>      </a:t>
            </a:r>
            <a:r>
              <a:rPr kumimoji="1" lang="en-US" altLang="zh-CN" sz="2000" b="1" dirty="0" err="1">
                <a:latin typeface="Lucida Sans Unicode" pitchFamily="34" charset="0"/>
              </a:rPr>
              <a:t>mov</a:t>
            </a:r>
            <a:r>
              <a:rPr kumimoji="1" lang="en-US" altLang="zh-CN" sz="2000" b="1" dirty="0">
                <a:latin typeface="Lucida Sans Unicode" pitchFamily="34" charset="0"/>
              </a:rPr>
              <a:t>   al, [</a:t>
            </a:r>
            <a:r>
              <a:rPr kumimoji="1" lang="en-US" altLang="zh-CN" sz="2000" b="1" dirty="0" err="1">
                <a:latin typeface="Lucida Sans Unicode" pitchFamily="34" charset="0"/>
              </a:rPr>
              <a:t>bx</a:t>
            </a:r>
            <a:r>
              <a:rPr kumimoji="1" lang="en-US" altLang="zh-CN" sz="2000" b="1" dirty="0">
                <a:latin typeface="Lucida Sans Unicode" pitchFamily="34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kumimoji="1" lang="en-US" altLang="zh-CN" sz="2000" b="1" dirty="0">
                <a:latin typeface="Lucida Sans Unicode" pitchFamily="34" charset="0"/>
              </a:rPr>
              <a:t>      </a:t>
            </a:r>
            <a:r>
              <a:rPr kumimoji="1" lang="en-US" altLang="zh-CN" sz="2000" b="1" dirty="0" err="1">
                <a:latin typeface="Lucida Sans Unicode" pitchFamily="34" charset="0"/>
              </a:rPr>
              <a:t>cmp</a:t>
            </a:r>
            <a:r>
              <a:rPr kumimoji="1" lang="en-US" altLang="zh-CN" sz="2000" b="1" dirty="0">
                <a:latin typeface="Lucida Sans Unicode" pitchFamily="34" charset="0"/>
              </a:rPr>
              <a:t>   al, '$'</a:t>
            </a:r>
          </a:p>
          <a:p>
            <a:pPr>
              <a:lnSpc>
                <a:spcPct val="80000"/>
              </a:lnSpc>
            </a:pPr>
            <a:r>
              <a:rPr kumimoji="1" lang="en-US" altLang="zh-CN" sz="2000" b="1" dirty="0">
                <a:latin typeface="Lucida Sans Unicode" pitchFamily="34" charset="0"/>
              </a:rPr>
              <a:t>      je      return</a:t>
            </a:r>
          </a:p>
          <a:p>
            <a:pPr>
              <a:lnSpc>
                <a:spcPct val="80000"/>
              </a:lnSpc>
            </a:pPr>
            <a:r>
              <a:rPr kumimoji="1" lang="en-US" altLang="zh-CN" sz="2000" b="1" dirty="0" err="1">
                <a:latin typeface="Lucida Sans Unicode" pitchFamily="34" charset="0"/>
              </a:rPr>
              <a:t>re_call</a:t>
            </a:r>
            <a:r>
              <a:rPr kumimoji="1" lang="en-US" altLang="zh-CN" sz="2000" b="1" dirty="0">
                <a:latin typeface="Lucida Sans Unicode" pitchFamily="34" charset="0"/>
              </a:rPr>
              <a:t>:</a:t>
            </a:r>
          </a:p>
          <a:p>
            <a:pPr>
              <a:lnSpc>
                <a:spcPct val="80000"/>
              </a:lnSpc>
            </a:pPr>
            <a:r>
              <a:rPr kumimoji="1" lang="en-US" altLang="zh-CN" sz="2000" b="1" dirty="0">
                <a:latin typeface="Lucida Sans Unicode" pitchFamily="34" charset="0"/>
              </a:rPr>
              <a:t>      </a:t>
            </a:r>
            <a:r>
              <a:rPr kumimoji="1" lang="en-US" altLang="zh-CN" sz="2000" b="1" dirty="0" err="1">
                <a:latin typeface="Lucida Sans Unicode" pitchFamily="34" charset="0"/>
              </a:rPr>
              <a:t>inc</a:t>
            </a:r>
            <a:r>
              <a:rPr kumimoji="1" lang="en-US" altLang="zh-CN" sz="2000" b="1" dirty="0">
                <a:latin typeface="Lucida Sans Unicode" pitchFamily="34" charset="0"/>
              </a:rPr>
              <a:t>     </a:t>
            </a:r>
            <a:r>
              <a:rPr kumimoji="1" lang="en-US" altLang="zh-CN" sz="2000" b="1" dirty="0" err="1">
                <a:latin typeface="Lucida Sans Unicode" pitchFamily="34" charset="0"/>
              </a:rPr>
              <a:t>bx</a:t>
            </a:r>
            <a:endParaRPr kumimoji="1" lang="en-US" altLang="zh-CN" sz="2000" b="1" dirty="0">
              <a:latin typeface="Lucida Sans Unicode" pitchFamily="34" charset="0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>
                <a:latin typeface="Lucida Sans Unicode" pitchFamily="34" charset="0"/>
              </a:rPr>
              <a:t>      </a:t>
            </a:r>
            <a:r>
              <a:rPr kumimoji="1" lang="en-US" altLang="zh-CN" sz="2000" b="1" i="1" dirty="0">
                <a:solidFill>
                  <a:srgbClr val="336600"/>
                </a:solidFill>
                <a:latin typeface="Lucida Sans Unicode" pitchFamily="34" charset="0"/>
              </a:rPr>
              <a:t>push  </a:t>
            </a:r>
            <a:r>
              <a:rPr kumimoji="1" lang="en-US" altLang="zh-CN" sz="2000" b="1" i="1" dirty="0" err="1">
                <a:solidFill>
                  <a:srgbClr val="336600"/>
                </a:solidFill>
                <a:latin typeface="Lucida Sans Unicode" pitchFamily="34" charset="0"/>
              </a:rPr>
              <a:t>bx</a:t>
            </a:r>
            <a:endParaRPr kumimoji="1" lang="en-US" altLang="zh-CN" sz="2000" b="1" dirty="0">
              <a:latin typeface="Lucida Sans Unicode" pitchFamily="34" charset="0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>
                <a:latin typeface="Lucida Sans Unicode" pitchFamily="34" charset="0"/>
              </a:rPr>
              <a:t>      </a:t>
            </a:r>
            <a:r>
              <a:rPr kumimoji="1" lang="en-US" altLang="zh-CN" sz="2000" b="1" dirty="0">
                <a:solidFill>
                  <a:srgbClr val="FF3300"/>
                </a:solidFill>
                <a:latin typeface="Lucida Sans Unicode" pitchFamily="34" charset="0"/>
              </a:rPr>
              <a:t>call    revers</a:t>
            </a:r>
          </a:p>
          <a:p>
            <a:pPr>
              <a:lnSpc>
                <a:spcPct val="80000"/>
              </a:lnSpc>
            </a:pPr>
            <a:r>
              <a:rPr kumimoji="1" lang="en-US" altLang="zh-CN" sz="2000" b="1" dirty="0">
                <a:latin typeface="Lucida Sans Unicode" pitchFamily="34" charset="0"/>
              </a:rPr>
              <a:t>      </a:t>
            </a:r>
            <a:r>
              <a:rPr kumimoji="1" lang="en-US" altLang="zh-CN" sz="2000" b="1" i="1" dirty="0">
                <a:solidFill>
                  <a:srgbClr val="336600"/>
                </a:solidFill>
                <a:latin typeface="Lucida Sans Unicode" pitchFamily="34" charset="0"/>
              </a:rPr>
              <a:t>pop   </a:t>
            </a:r>
            <a:r>
              <a:rPr kumimoji="1" lang="en-US" altLang="zh-CN" sz="2000" b="1" i="1" dirty="0" err="1">
                <a:solidFill>
                  <a:srgbClr val="336600"/>
                </a:solidFill>
                <a:latin typeface="Lucida Sans Unicode" pitchFamily="34" charset="0"/>
              </a:rPr>
              <a:t>bx</a:t>
            </a:r>
            <a:endParaRPr kumimoji="1" lang="en-US" altLang="zh-CN" sz="2000" b="1" i="1" dirty="0">
              <a:solidFill>
                <a:srgbClr val="336600"/>
              </a:solidFill>
              <a:latin typeface="Lucida Sans Unicode" pitchFamily="34" charset="0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dirty="0">
                <a:latin typeface="Lucida Sans Unicode" pitchFamily="34" charset="0"/>
              </a:rPr>
              <a:t>      </a:t>
            </a:r>
            <a:r>
              <a:rPr kumimoji="1" lang="en-US" altLang="zh-CN" sz="2000" b="1" dirty="0" err="1">
                <a:latin typeface="Lucida Sans Unicode" pitchFamily="34" charset="0"/>
              </a:rPr>
              <a:t>mov</a:t>
            </a:r>
            <a:r>
              <a:rPr kumimoji="1" lang="en-US" altLang="zh-CN" sz="2000" b="1" dirty="0">
                <a:latin typeface="Lucida Sans Unicode" pitchFamily="34" charset="0"/>
              </a:rPr>
              <a:t>  dl, [</a:t>
            </a:r>
            <a:r>
              <a:rPr kumimoji="1" lang="en-US" altLang="zh-CN" sz="2000" b="1" dirty="0" err="1">
                <a:latin typeface="Lucida Sans Unicode" pitchFamily="34" charset="0"/>
              </a:rPr>
              <a:t>bx</a:t>
            </a:r>
            <a:r>
              <a:rPr kumimoji="1" lang="en-US" altLang="zh-CN" sz="2000" b="1" dirty="0">
                <a:latin typeface="Lucida Sans Unicode" pitchFamily="34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kumimoji="1" lang="en-US" altLang="zh-CN" sz="2000" b="1" dirty="0">
                <a:latin typeface="Lucida Sans Unicode" pitchFamily="34" charset="0"/>
              </a:rPr>
              <a:t>      </a:t>
            </a:r>
            <a:r>
              <a:rPr kumimoji="1" lang="en-US" altLang="zh-CN" sz="2000" b="1" dirty="0" err="1">
                <a:latin typeface="Lucida Sans Unicode" pitchFamily="34" charset="0"/>
              </a:rPr>
              <a:t>mov</a:t>
            </a:r>
            <a:r>
              <a:rPr kumimoji="1" lang="en-US" altLang="zh-CN" sz="2000" b="1" dirty="0">
                <a:latin typeface="Lucida Sans Unicode" pitchFamily="34" charset="0"/>
              </a:rPr>
              <a:t>  ah, 2</a:t>
            </a:r>
          </a:p>
          <a:p>
            <a:pPr>
              <a:lnSpc>
                <a:spcPct val="80000"/>
              </a:lnSpc>
            </a:pPr>
            <a:r>
              <a:rPr kumimoji="1" lang="en-US" altLang="zh-CN" sz="2000" b="1" dirty="0">
                <a:latin typeface="Lucida Sans Unicode" pitchFamily="34" charset="0"/>
              </a:rPr>
              <a:t>      </a:t>
            </a:r>
            <a:r>
              <a:rPr kumimoji="1" lang="en-US" altLang="zh-CN" sz="2000" b="1" dirty="0" err="1">
                <a:latin typeface="Lucida Sans Unicode" pitchFamily="34" charset="0"/>
              </a:rPr>
              <a:t>int</a:t>
            </a:r>
            <a:r>
              <a:rPr kumimoji="1" lang="en-US" altLang="zh-CN" sz="2000" b="1" dirty="0">
                <a:latin typeface="Lucida Sans Unicode" pitchFamily="34" charset="0"/>
              </a:rPr>
              <a:t>     21h</a:t>
            </a:r>
          </a:p>
          <a:p>
            <a:pPr>
              <a:lnSpc>
                <a:spcPct val="80000"/>
              </a:lnSpc>
            </a:pPr>
            <a:r>
              <a:rPr kumimoji="1" lang="en-US" altLang="zh-CN" sz="2000" b="1" dirty="0">
                <a:latin typeface="Lucida Sans Unicode" pitchFamily="34" charset="0"/>
              </a:rPr>
              <a:t>return:      </a:t>
            </a:r>
            <a:endParaRPr kumimoji="1" lang="en-US" altLang="zh-CN" sz="2000" b="1" i="1" dirty="0">
              <a:solidFill>
                <a:srgbClr val="336600"/>
              </a:solidFill>
              <a:latin typeface="Lucida Sans Unicode" pitchFamily="34" charset="0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i="1" dirty="0">
                <a:solidFill>
                  <a:srgbClr val="336600"/>
                </a:solidFill>
                <a:latin typeface="Lucida Sans Unicode" pitchFamily="34" charset="0"/>
              </a:rPr>
              <a:t>      pop  dx</a:t>
            </a:r>
          </a:p>
          <a:p>
            <a:pPr>
              <a:lnSpc>
                <a:spcPct val="80000"/>
              </a:lnSpc>
            </a:pPr>
            <a:r>
              <a:rPr kumimoji="1" lang="en-US" altLang="zh-CN" sz="2000" b="1" i="1" dirty="0">
                <a:solidFill>
                  <a:srgbClr val="336600"/>
                </a:solidFill>
                <a:latin typeface="Lucida Sans Unicode" pitchFamily="34" charset="0"/>
              </a:rPr>
              <a:t>      pop  </a:t>
            </a:r>
            <a:r>
              <a:rPr kumimoji="1" lang="en-US" altLang="zh-CN" sz="2000" b="1" i="1" dirty="0" err="1">
                <a:solidFill>
                  <a:srgbClr val="336600"/>
                </a:solidFill>
                <a:latin typeface="Lucida Sans Unicode" pitchFamily="34" charset="0"/>
              </a:rPr>
              <a:t>bx</a:t>
            </a:r>
            <a:endParaRPr kumimoji="1" lang="en-US" altLang="zh-CN" sz="2000" b="1" i="1" dirty="0">
              <a:solidFill>
                <a:srgbClr val="336600"/>
              </a:solidFill>
              <a:latin typeface="Lucida Sans Unicode" pitchFamily="34" charset="0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000" b="1" i="1" dirty="0">
                <a:solidFill>
                  <a:srgbClr val="336600"/>
                </a:solidFill>
                <a:latin typeface="Lucida Sans Unicode" pitchFamily="34" charset="0"/>
              </a:rPr>
              <a:t>      pop  ax</a:t>
            </a:r>
          </a:p>
          <a:p>
            <a:pPr>
              <a:lnSpc>
                <a:spcPct val="80000"/>
              </a:lnSpc>
            </a:pPr>
            <a:r>
              <a:rPr kumimoji="1" lang="en-US" altLang="zh-CN" sz="2000" b="1" dirty="0">
                <a:latin typeface="Lucida Sans Unicode" pitchFamily="34" charset="0"/>
              </a:rPr>
              <a:t>      </a:t>
            </a:r>
            <a:r>
              <a:rPr kumimoji="1" lang="en-US" altLang="zh-CN" sz="2000" b="1" i="1" dirty="0">
                <a:solidFill>
                  <a:srgbClr val="336600"/>
                </a:solidFill>
                <a:latin typeface="Lucida Sans Unicode" pitchFamily="34" charset="0"/>
              </a:rPr>
              <a:t>pop  bp</a:t>
            </a:r>
          </a:p>
          <a:p>
            <a:pPr>
              <a:lnSpc>
                <a:spcPct val="80000"/>
              </a:lnSpc>
            </a:pPr>
            <a:r>
              <a:rPr kumimoji="1" lang="en-US" altLang="zh-CN" sz="2000" b="1" dirty="0">
                <a:latin typeface="Lucida Sans Unicode" pitchFamily="34" charset="0"/>
              </a:rPr>
              <a:t>ret</a:t>
            </a:r>
          </a:p>
          <a:p>
            <a:pPr>
              <a:lnSpc>
                <a:spcPct val="80000"/>
              </a:lnSpc>
            </a:pPr>
            <a:r>
              <a:rPr kumimoji="1" lang="en-US" altLang="zh-CN" sz="2000" b="1" dirty="0">
                <a:solidFill>
                  <a:srgbClr val="FF3300"/>
                </a:solidFill>
                <a:latin typeface="Lucida Sans Unicode" pitchFamily="34" charset="0"/>
              </a:rPr>
              <a:t>revers  </a:t>
            </a:r>
            <a:r>
              <a:rPr kumimoji="1" lang="en-US" altLang="zh-CN" sz="2000" b="1" dirty="0" err="1">
                <a:solidFill>
                  <a:srgbClr val="FF3300"/>
                </a:solidFill>
                <a:latin typeface="Lucida Sans Unicode" pitchFamily="34" charset="0"/>
              </a:rPr>
              <a:t>endp</a:t>
            </a:r>
            <a:endParaRPr kumimoji="1" lang="en-US" altLang="zh-CN" sz="2000" b="1" dirty="0">
              <a:latin typeface="Lucida Sans Unicode" pitchFamily="34" charset="0"/>
            </a:endParaRP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533400" y="1447800"/>
            <a:ext cx="3048000" cy="2667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5FD5C5D-E604-48AA-B141-552D25435326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762000" y="6096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endParaRPr kumimoji="1" lang="zh-CN" altLang="zh-CN" sz="2400" b="1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304800" y="314325"/>
            <a:ext cx="8382000" cy="646023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kumimoji="1" lang="en-US" altLang="zh-CN" sz="2800" b="1" dirty="0">
                <a:latin typeface="黑体" pitchFamily="2" charset="-122"/>
                <a:ea typeface="黑体" pitchFamily="2" charset="-122"/>
                <a:sym typeface="Monotype Sorts" pitchFamily="2" charset="2"/>
              </a:rPr>
              <a:t>6.3  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  <a:sym typeface="Monotype Sorts" pitchFamily="2" charset="2"/>
              </a:rPr>
              <a:t>子程序举例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sym typeface="Monotype Sorts" pitchFamily="2" charset="2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例</a:t>
            </a:r>
            <a:r>
              <a:rPr kumimoji="1" lang="en-US" altLang="zh-CN" sz="2400" b="1" dirty="0">
                <a:latin typeface="Times New Roman" pitchFamily="18" charset="0"/>
              </a:rPr>
              <a:t>6.9  </a:t>
            </a:r>
            <a:r>
              <a:rPr kumimoji="1" lang="zh-CN" altLang="en-US" sz="2400" b="1" dirty="0">
                <a:latin typeface="Times New Roman" pitchFamily="18" charset="0"/>
              </a:rPr>
              <a:t>十六进制到十进制的转换程序（</a:t>
            </a:r>
            <a:r>
              <a:rPr kumimoji="1" lang="zh-CN" altLang="en-US" sz="2200" b="1" dirty="0">
                <a:latin typeface="Times New Roman" pitchFamily="18" charset="0"/>
                <a:ea typeface="楷体_GB2312" pitchFamily="49" charset="-122"/>
              </a:rPr>
              <a:t>通过寄存器传送变量</a:t>
            </a:r>
            <a:r>
              <a:rPr kumimoji="1" lang="zh-CN" altLang="en-US" sz="2200" b="1" dirty="0">
                <a:latin typeface="Times New Roman" pitchFamily="18" charset="0"/>
              </a:rPr>
              <a:t>）</a:t>
            </a:r>
          </a:p>
          <a:p>
            <a:pPr lvl="2" algn="just" eaLnBrk="0" hangingPunct="0">
              <a:lnSpc>
                <a:spcPct val="90000"/>
              </a:lnSpc>
              <a:defRPr/>
            </a:pPr>
            <a:endParaRPr kumimoji="1" lang="zh-CN" altLang="en-US" sz="2400" b="1" dirty="0">
              <a:latin typeface="Lucida Sans Unicode" pitchFamily="34" charset="0"/>
            </a:endParaRPr>
          </a:p>
          <a:p>
            <a:pPr lvl="2" algn="just" eaLnBrk="0" hangingPunct="0">
              <a:lnSpc>
                <a:spcPct val="90000"/>
              </a:lnSpc>
              <a:defRPr/>
            </a:pPr>
            <a:r>
              <a:rPr kumimoji="1" lang="en-US" altLang="zh-CN" sz="2800" b="1" dirty="0" err="1">
                <a:solidFill>
                  <a:schemeClr val="accent2"/>
                </a:solidFill>
                <a:latin typeface="Lucida Sans Unicode" pitchFamily="34" charset="0"/>
              </a:rPr>
              <a:t>hexidec</a:t>
            </a:r>
            <a:r>
              <a:rPr kumimoji="1" lang="en-US" altLang="zh-CN" sz="2400" b="1" dirty="0">
                <a:latin typeface="Lucida Sans Unicode" pitchFamily="34" charset="0"/>
              </a:rPr>
              <a:t>  segment</a:t>
            </a:r>
            <a:r>
              <a:rPr kumimoji="1" lang="en-US" altLang="zh-CN" sz="2400" dirty="0">
                <a:latin typeface="Lucida Sans Unicode" pitchFamily="34" charset="0"/>
              </a:rPr>
              <a:t>                      </a:t>
            </a:r>
            <a:r>
              <a:rPr kumimoji="1" lang="en-US" altLang="zh-CN" sz="2400" b="1" dirty="0">
                <a:latin typeface="Lucida Sans Unicode" pitchFamily="34" charset="0"/>
              </a:rPr>
              <a:t>;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10</a:t>
            </a:r>
            <a:r>
              <a:rPr kumimoji="1" lang="en-US" altLang="zh-CN" sz="2400" dirty="0">
                <a:latin typeface="Lucida Sans Unicode" pitchFamily="34" charset="0"/>
              </a:rPr>
              <a:t> </a:t>
            </a:r>
          </a:p>
          <a:p>
            <a:pPr lvl="2" algn="just" eaLnBrk="0" hangingPunct="0">
              <a:lnSpc>
                <a:spcPct val="90000"/>
              </a:lnSpc>
              <a:defRPr/>
            </a:pPr>
            <a:r>
              <a:rPr kumimoji="1" lang="en-US" altLang="zh-CN" sz="2400" b="1" dirty="0">
                <a:latin typeface="Lucida Sans Unicode" pitchFamily="34" charset="0"/>
              </a:rPr>
              <a:t>main    proc  far</a:t>
            </a:r>
          </a:p>
          <a:p>
            <a:pPr lvl="2" algn="just" eaLnBrk="0" hangingPunct="0">
              <a:lnSpc>
                <a:spcPct val="90000"/>
              </a:lnSpc>
              <a:defRPr/>
            </a:pPr>
            <a:r>
              <a:rPr kumimoji="1" lang="en-US" altLang="zh-CN" sz="2400" b="1" dirty="0">
                <a:latin typeface="Lucida Sans Unicode" pitchFamily="34" charset="0"/>
              </a:rPr>
              <a:t>           assume  cs: </a:t>
            </a:r>
            <a:r>
              <a:rPr kumimoji="1" lang="en-US" altLang="zh-CN" sz="2400" b="1" dirty="0" err="1">
                <a:latin typeface="Lucida Sans Unicode" pitchFamily="34" charset="0"/>
              </a:rPr>
              <a:t>hexidec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2" algn="just" eaLnBrk="0" hangingPunct="0">
              <a:lnSpc>
                <a:spcPct val="90000"/>
              </a:lnSpc>
              <a:defRPr/>
            </a:pPr>
            <a:r>
              <a:rPr kumimoji="1" lang="en-US" altLang="zh-CN" sz="2400" b="1" dirty="0">
                <a:latin typeface="Lucida Sans Unicode" pitchFamily="34" charset="0"/>
              </a:rPr>
              <a:t>start:</a:t>
            </a:r>
          </a:p>
          <a:p>
            <a:pPr lvl="3" algn="just" eaLnBrk="0" hangingPunct="0">
              <a:lnSpc>
                <a:spcPct val="90000"/>
              </a:lnSpc>
              <a:defRPr/>
            </a:pPr>
            <a:r>
              <a:rPr kumimoji="1" lang="en-US" altLang="zh-CN" sz="2400" b="1" dirty="0">
                <a:latin typeface="Lucida Sans Unicode" pitchFamily="34" charset="0"/>
              </a:rPr>
              <a:t>       push  ds</a:t>
            </a:r>
          </a:p>
          <a:p>
            <a:pPr lvl="3" algn="just" eaLnBrk="0" hangingPunct="0">
              <a:lnSpc>
                <a:spcPct val="90000"/>
              </a:lnSpc>
              <a:defRPr/>
            </a:pPr>
            <a:r>
              <a:rPr kumimoji="1" lang="en-US" altLang="zh-CN" sz="2400" b="1" dirty="0">
                <a:latin typeface="Lucida Sans Unicode" pitchFamily="34" charset="0"/>
              </a:rPr>
              <a:t>       sub    ax, ax</a:t>
            </a:r>
          </a:p>
          <a:p>
            <a:pPr lvl="3" algn="just" eaLnBrk="0" hangingPunct="0">
              <a:lnSpc>
                <a:spcPct val="90000"/>
              </a:lnSpc>
              <a:defRPr/>
            </a:pPr>
            <a:r>
              <a:rPr kumimoji="1" lang="en-US" altLang="zh-CN" sz="2400" b="1" dirty="0">
                <a:latin typeface="Lucida Sans Unicode" pitchFamily="34" charset="0"/>
              </a:rPr>
              <a:t>       push  ax</a:t>
            </a:r>
          </a:p>
          <a:p>
            <a:pPr lvl="2" algn="just" eaLnBrk="0" hangingPunct="0">
              <a:lnSpc>
                <a:spcPct val="90000"/>
              </a:lnSpc>
              <a:defRPr/>
            </a:pPr>
            <a:r>
              <a:rPr kumimoji="1" lang="en-US" altLang="zh-CN" sz="2400" b="1" dirty="0">
                <a:latin typeface="Lucida Sans Unicode" pitchFamily="34" charset="0"/>
              </a:rPr>
              <a:t>repeat:</a:t>
            </a:r>
          </a:p>
          <a:p>
            <a:pPr lvl="3" algn="just" eaLnBrk="0" hangingPunct="0">
              <a:lnSpc>
                <a:spcPct val="90000"/>
              </a:lnSpc>
              <a:defRPr/>
            </a:pPr>
            <a:r>
              <a:rPr kumimoji="1" lang="en-US" altLang="zh-CN" sz="2400" b="1" dirty="0">
                <a:latin typeface="Lucida Sans Unicode" pitchFamily="34" charset="0"/>
              </a:rPr>
              <a:t>       call    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Lucida Sans Unicode" pitchFamily="34" charset="0"/>
              </a:rPr>
              <a:t>hexibin</a:t>
            </a:r>
            <a:r>
              <a:rPr kumimoji="1" lang="en-US" altLang="zh-CN" sz="2400" b="1" dirty="0">
                <a:latin typeface="Lucida Sans Unicode" pitchFamily="34" charset="0"/>
              </a:rPr>
              <a:t>                   ;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2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3" algn="just" eaLnBrk="0" hangingPunct="0">
              <a:lnSpc>
                <a:spcPct val="90000"/>
              </a:lnSpc>
              <a:defRPr/>
            </a:pPr>
            <a:r>
              <a:rPr kumimoji="1" lang="en-US" altLang="zh-CN" sz="2400" b="1" dirty="0">
                <a:latin typeface="Lucida Sans Unicode" pitchFamily="34" charset="0"/>
              </a:rPr>
              <a:t>       call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Lucida Sans Unicode" pitchFamily="34" charset="0"/>
              </a:rPr>
              <a:t>binidec</a:t>
            </a:r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 </a:t>
            </a:r>
            <a:r>
              <a:rPr kumimoji="1" lang="en-US" altLang="zh-CN" sz="2400" b="1" dirty="0">
                <a:latin typeface="Lucida Sans Unicode" pitchFamily="34" charset="0"/>
              </a:rPr>
              <a:t>                  ;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10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3" algn="just" eaLnBrk="0" hangingPunct="0">
              <a:lnSpc>
                <a:spcPct val="90000"/>
              </a:lnSpc>
              <a:defRPr/>
            </a:pPr>
            <a:r>
              <a:rPr kumimoji="1" lang="en-US" altLang="zh-CN" sz="2400" b="1" dirty="0">
                <a:latin typeface="Lucida Sans Unicode" pitchFamily="34" charset="0"/>
              </a:rPr>
              <a:t>       call    </a:t>
            </a:r>
            <a:r>
              <a:rPr kumimoji="1" lang="en-US" altLang="zh-CN" sz="2400" b="1" dirty="0" err="1">
                <a:latin typeface="Lucida Sans Unicode" pitchFamily="34" charset="0"/>
              </a:rPr>
              <a:t>crlf</a:t>
            </a:r>
            <a:r>
              <a:rPr kumimoji="1" lang="en-US" altLang="zh-CN" sz="2400" b="1" dirty="0">
                <a:latin typeface="Lucida Sans Unicode" pitchFamily="34" charset="0"/>
              </a:rPr>
              <a:t>       </a:t>
            </a:r>
          </a:p>
          <a:p>
            <a:pPr lvl="3" algn="just" eaLnBrk="0" hangingPunct="0">
              <a:lnSpc>
                <a:spcPct val="90000"/>
              </a:lnSpc>
              <a:defRPr/>
            </a:pPr>
            <a:r>
              <a:rPr kumimoji="1" lang="en-US" altLang="zh-CN" sz="2400" b="1" dirty="0">
                <a:latin typeface="Lucida Sans Unicode" pitchFamily="34" charset="0"/>
              </a:rPr>
              <a:t>       call    </a:t>
            </a:r>
            <a:r>
              <a:rPr kumimoji="1" lang="en-US" altLang="zh-CN" sz="2400" b="1" dirty="0" err="1">
                <a:latin typeface="Lucida Sans Unicode" pitchFamily="34" charset="0"/>
              </a:rPr>
              <a:t>crlf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3" algn="just" eaLnBrk="0" hangingPunct="0">
              <a:lnSpc>
                <a:spcPct val="90000"/>
              </a:lnSpc>
              <a:defRPr/>
            </a:pPr>
            <a:r>
              <a:rPr kumimoji="1" lang="en-US" altLang="zh-CN" sz="2400" b="1" dirty="0">
                <a:latin typeface="Lucida Sans Unicode" pitchFamily="34" charset="0"/>
              </a:rPr>
              <a:t>       </a:t>
            </a:r>
            <a:r>
              <a:rPr kumimoji="1" lang="en-US" altLang="zh-CN" sz="2400" b="1" dirty="0" err="1">
                <a:latin typeface="Lucida Sans Unicode" pitchFamily="34" charset="0"/>
              </a:rPr>
              <a:t>jmp</a:t>
            </a:r>
            <a:r>
              <a:rPr kumimoji="1" lang="en-US" altLang="zh-CN" sz="2400" b="1" dirty="0">
                <a:latin typeface="Lucida Sans Unicode" pitchFamily="34" charset="0"/>
              </a:rPr>
              <a:t>   repeat</a:t>
            </a:r>
          </a:p>
          <a:p>
            <a:pPr lvl="3" algn="just" eaLnBrk="0" hangingPunct="0">
              <a:lnSpc>
                <a:spcPct val="90000"/>
              </a:lnSpc>
              <a:defRPr/>
            </a:pPr>
            <a:r>
              <a:rPr kumimoji="1" lang="en-US" altLang="zh-CN" sz="2400" b="1" dirty="0">
                <a:latin typeface="Lucida Sans Unicode" pitchFamily="34" charset="0"/>
              </a:rPr>
              <a:t>       ret</a:t>
            </a:r>
          </a:p>
          <a:p>
            <a:pPr lvl="2" algn="just" eaLnBrk="0" hangingPunct="0">
              <a:lnSpc>
                <a:spcPct val="90000"/>
              </a:lnSpc>
              <a:defRPr/>
            </a:pPr>
            <a:r>
              <a:rPr kumimoji="1" lang="en-US" altLang="zh-CN" sz="2400" b="1" dirty="0">
                <a:latin typeface="Lucida Sans Unicode" pitchFamily="34" charset="0"/>
              </a:rPr>
              <a:t>main    </a:t>
            </a:r>
            <a:r>
              <a:rPr kumimoji="1" lang="en-US" altLang="zh-CN" sz="2400" b="1" dirty="0" err="1">
                <a:latin typeface="Lucida Sans Unicode" pitchFamily="34" charset="0"/>
              </a:rPr>
              <a:t>endp</a:t>
            </a:r>
            <a:endParaRPr kumimoji="1" lang="en-US" altLang="zh-CN" sz="2400" b="1" dirty="0"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9FA4F06-C6D6-452F-812C-70235F9308CB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50825" y="71438"/>
            <a:ext cx="8569325" cy="661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zh-CN" sz="2400" b="1" dirty="0" err="1">
                <a:solidFill>
                  <a:srgbClr val="FF3300"/>
                </a:solidFill>
                <a:latin typeface="Lucida Sans Unicode" pitchFamily="34" charset="0"/>
              </a:rPr>
              <a:t>hexibin</a:t>
            </a:r>
            <a:r>
              <a:rPr kumimoji="1" lang="en-US" altLang="zh-CN" sz="2400" b="1" dirty="0">
                <a:latin typeface="Lucida Sans Unicode" pitchFamily="34" charset="0"/>
              </a:rPr>
              <a:t>   </a:t>
            </a:r>
            <a:r>
              <a:rPr kumimoji="1" lang="en-US" altLang="zh-CN" sz="2400" b="1" dirty="0" err="1">
                <a:latin typeface="Lucida Sans Unicode" pitchFamily="34" charset="0"/>
              </a:rPr>
              <a:t>proc</a:t>
            </a:r>
            <a:r>
              <a:rPr kumimoji="1" lang="en-US" altLang="zh-CN" sz="2400" b="1" dirty="0">
                <a:latin typeface="Lucida Sans Unicode" pitchFamily="34" charset="0"/>
              </a:rPr>
              <a:t>  near                ;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2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mov</a:t>
            </a:r>
            <a:r>
              <a:rPr kumimoji="1" lang="en-US" altLang="zh-CN" sz="2400" b="1" dirty="0">
                <a:latin typeface="Lucida Sans Unicode" pitchFamily="34" charset="0"/>
              </a:rPr>
              <a:t>  </a:t>
            </a:r>
            <a:r>
              <a:rPr kumimoji="1" lang="en-US" altLang="zh-CN" sz="2400" b="1" dirty="0" err="1">
                <a:latin typeface="Lucida Sans Unicode" pitchFamily="34" charset="0"/>
              </a:rPr>
              <a:t>bx</a:t>
            </a:r>
            <a:r>
              <a:rPr kumimoji="1" lang="en-US" altLang="zh-CN" sz="2400" b="1" dirty="0">
                <a:latin typeface="Lucida Sans Unicode" pitchFamily="34" charset="0"/>
              </a:rPr>
              <a:t>, 0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b="1" dirty="0" err="1">
                <a:latin typeface="Lucida Sans Unicode" pitchFamily="34" charset="0"/>
              </a:rPr>
              <a:t>newchar</a:t>
            </a:r>
            <a:r>
              <a:rPr kumimoji="1" lang="en-US" altLang="zh-CN" sz="2400" b="1" dirty="0">
                <a:latin typeface="Lucida Sans Unicode" pitchFamily="34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</a:t>
            </a:r>
            <a:r>
              <a:rPr kumimoji="1" lang="en-US" altLang="zh-CN" sz="2400" b="1" i="1" dirty="0" err="1">
                <a:solidFill>
                  <a:srgbClr val="336600"/>
                </a:solidFill>
                <a:latin typeface="Lucida Sans Unicode" pitchFamily="34" charset="0"/>
              </a:rPr>
              <a:t>mov</a:t>
            </a:r>
            <a:r>
              <a:rPr kumimoji="1" lang="en-US" altLang="zh-CN" sz="2400" b="1" i="1" dirty="0">
                <a:solidFill>
                  <a:srgbClr val="336600"/>
                </a:solidFill>
                <a:latin typeface="Lucida Sans Unicode" pitchFamily="34" charset="0"/>
              </a:rPr>
              <a:t>  ah, 1</a:t>
            </a:r>
          </a:p>
          <a:p>
            <a:pPr lvl="1">
              <a:lnSpc>
                <a:spcPct val="80000"/>
              </a:lnSpc>
            </a:pPr>
            <a:r>
              <a:rPr kumimoji="1" lang="en-US" altLang="zh-CN" sz="2400" b="1" i="1" dirty="0">
                <a:solidFill>
                  <a:srgbClr val="336600"/>
                </a:solidFill>
                <a:latin typeface="Lucida Sans Unicode" pitchFamily="34" charset="0"/>
              </a:rPr>
              <a:t>         </a:t>
            </a:r>
            <a:r>
              <a:rPr kumimoji="1" lang="en-US" altLang="zh-CN" sz="2400" b="1" i="1" dirty="0" err="1">
                <a:solidFill>
                  <a:srgbClr val="336600"/>
                </a:solidFill>
                <a:latin typeface="Lucida Sans Unicode" pitchFamily="34" charset="0"/>
              </a:rPr>
              <a:t>int</a:t>
            </a:r>
            <a:r>
              <a:rPr kumimoji="1" lang="en-US" altLang="zh-CN" sz="2400" b="1" i="1" dirty="0">
                <a:solidFill>
                  <a:srgbClr val="336600"/>
                </a:solidFill>
                <a:latin typeface="Lucida Sans Unicode" pitchFamily="34" charset="0"/>
              </a:rPr>
              <a:t>    21h</a:t>
            </a:r>
          </a:p>
          <a:p>
            <a:pPr lvl="1">
              <a:lnSpc>
                <a:spcPct val="8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sub  al, 30h</a:t>
            </a:r>
          </a:p>
          <a:p>
            <a:pPr lvl="1">
              <a:lnSpc>
                <a:spcPct val="8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jl</a:t>
            </a:r>
            <a:r>
              <a:rPr kumimoji="1" lang="en-US" altLang="zh-CN" sz="2400" b="1" dirty="0">
                <a:latin typeface="Lucida Sans Unicode" pitchFamily="34" charset="0"/>
              </a:rPr>
              <a:t>      exit</a:t>
            </a:r>
          </a:p>
          <a:p>
            <a:pPr lvl="1">
              <a:lnSpc>
                <a:spcPct val="8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cmp</a:t>
            </a:r>
            <a:r>
              <a:rPr kumimoji="1" lang="en-US" altLang="zh-CN" sz="2400" b="1" dirty="0">
                <a:latin typeface="Lucida Sans Unicode" pitchFamily="34" charset="0"/>
              </a:rPr>
              <a:t>  al, 10d</a:t>
            </a:r>
          </a:p>
          <a:p>
            <a:pPr lvl="1">
              <a:lnSpc>
                <a:spcPct val="8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jl</a:t>
            </a:r>
            <a:r>
              <a:rPr kumimoji="1" lang="en-US" altLang="zh-CN" sz="2400" b="1" dirty="0">
                <a:latin typeface="Lucida Sans Unicode" pitchFamily="34" charset="0"/>
              </a:rPr>
              <a:t>      </a:t>
            </a:r>
            <a:r>
              <a:rPr kumimoji="1" lang="en-US" altLang="zh-CN" sz="2400" b="1" dirty="0" err="1">
                <a:latin typeface="Lucida Sans Unicode" pitchFamily="34" charset="0"/>
              </a:rPr>
              <a:t>add_to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1">
              <a:lnSpc>
                <a:spcPct val="8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sub  al, 27h             ;  </a:t>
            </a:r>
            <a:r>
              <a:rPr kumimoji="1" lang="en-US" altLang="zh-CN" sz="2400" b="1" dirty="0">
                <a:latin typeface="Times New Roman" pitchFamily="18" charset="0"/>
              </a:rPr>
              <a:t>‘ a </a:t>
            </a: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</a:rPr>
              <a:t>61h</a:t>
            </a:r>
            <a:r>
              <a:rPr kumimoji="1" lang="zh-CN" altLang="en-US" sz="2400" b="1" dirty="0">
                <a:latin typeface="Times New Roman" pitchFamily="18" charset="0"/>
              </a:rPr>
              <a:t>）’ </a:t>
            </a:r>
            <a:r>
              <a:rPr kumimoji="1" lang="en-US" altLang="zh-CN" sz="2400" b="1" dirty="0">
                <a:latin typeface="Times New Roman" pitchFamily="18" charset="0"/>
              </a:rPr>
              <a:t>~ ‘ f </a:t>
            </a:r>
            <a:r>
              <a:rPr kumimoji="1" lang="zh-CN" altLang="en-US" sz="2400" b="1" dirty="0">
                <a:latin typeface="Times New Roman" pitchFamily="18" charset="0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</a:rPr>
              <a:t>66h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  <a:endParaRPr kumimoji="1" lang="zh-CN" altLang="en-US" sz="2400" b="1" dirty="0">
              <a:latin typeface="Lucida Sans Unicode" pitchFamily="34" charset="0"/>
            </a:endParaRPr>
          </a:p>
          <a:p>
            <a:pPr lvl="1">
              <a:lnSpc>
                <a:spcPct val="80000"/>
              </a:lnSpc>
            </a:pPr>
            <a:r>
              <a:rPr kumimoji="1" lang="zh-CN" altLang="en-US" sz="2400" b="1" dirty="0">
                <a:latin typeface="Lucida Sans Unicode" pitchFamily="34" charset="0"/>
              </a:rPr>
              <a:t>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cmp</a:t>
            </a:r>
            <a:r>
              <a:rPr kumimoji="1" lang="en-US" altLang="zh-CN" sz="2400" b="1" dirty="0">
                <a:latin typeface="Lucida Sans Unicode" pitchFamily="34" charset="0"/>
              </a:rPr>
              <a:t>  al, 0ah</a:t>
            </a:r>
          </a:p>
          <a:p>
            <a:pPr lvl="1">
              <a:lnSpc>
                <a:spcPct val="8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jl</a:t>
            </a:r>
            <a:r>
              <a:rPr kumimoji="1" lang="en-US" altLang="zh-CN" sz="2400" b="1" dirty="0">
                <a:latin typeface="Lucida Sans Unicode" pitchFamily="34" charset="0"/>
              </a:rPr>
              <a:t>       exit</a:t>
            </a:r>
          </a:p>
          <a:p>
            <a:pPr lvl="1">
              <a:lnSpc>
                <a:spcPct val="8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cmp</a:t>
            </a:r>
            <a:r>
              <a:rPr kumimoji="1" lang="en-US" altLang="zh-CN" sz="2400" b="1" dirty="0">
                <a:latin typeface="Lucida Sans Unicode" pitchFamily="34" charset="0"/>
              </a:rPr>
              <a:t>  al, 10h</a:t>
            </a:r>
          </a:p>
          <a:p>
            <a:pPr lvl="1">
              <a:lnSpc>
                <a:spcPct val="8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jge</a:t>
            </a:r>
            <a:r>
              <a:rPr kumimoji="1" lang="en-US" altLang="zh-CN" sz="2400" b="1" dirty="0">
                <a:latin typeface="Lucida Sans Unicode" pitchFamily="34" charset="0"/>
              </a:rPr>
              <a:t>    exit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b="1" dirty="0" err="1">
                <a:latin typeface="Lucida Sans Unicode" pitchFamily="34" charset="0"/>
              </a:rPr>
              <a:t>add_to</a:t>
            </a:r>
            <a:r>
              <a:rPr kumimoji="1" lang="en-US" altLang="zh-CN" sz="2400" b="1" dirty="0">
                <a:latin typeface="Lucida Sans Unicode" pitchFamily="34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mov</a:t>
            </a:r>
            <a:r>
              <a:rPr kumimoji="1" lang="en-US" altLang="zh-CN" sz="2400" b="1" dirty="0">
                <a:latin typeface="Lucida Sans Unicode" pitchFamily="34" charset="0"/>
              </a:rPr>
              <a:t>  cl, 4</a:t>
            </a:r>
          </a:p>
          <a:p>
            <a:pPr lvl="1">
              <a:lnSpc>
                <a:spcPct val="80000"/>
              </a:lnSpc>
            </a:pPr>
            <a:r>
              <a:rPr kumimoji="1" lang="en-US" altLang="zh-CN" sz="2400" b="1" dirty="0">
                <a:solidFill>
                  <a:srgbClr val="336600"/>
                </a:solidFill>
                <a:latin typeface="Lucida Sans Unicode" pitchFamily="34" charset="0"/>
              </a:rPr>
              <a:t>         </a:t>
            </a:r>
            <a:r>
              <a:rPr kumimoji="1" lang="en-US" altLang="zh-CN" sz="2400" b="1" i="1" dirty="0" err="1">
                <a:solidFill>
                  <a:srgbClr val="336600"/>
                </a:solidFill>
                <a:latin typeface="Lucida Sans Unicode" pitchFamily="34" charset="0"/>
              </a:rPr>
              <a:t>shl</a:t>
            </a:r>
            <a:r>
              <a:rPr kumimoji="1" lang="en-US" altLang="zh-CN" sz="2400" b="1" i="1" dirty="0">
                <a:solidFill>
                  <a:srgbClr val="336600"/>
                </a:solidFill>
                <a:latin typeface="Lucida Sans Unicode" pitchFamily="34" charset="0"/>
              </a:rPr>
              <a:t>    </a:t>
            </a:r>
            <a:r>
              <a:rPr kumimoji="1" lang="en-US" altLang="zh-CN" sz="2400" b="1" i="1" dirty="0" err="1">
                <a:solidFill>
                  <a:srgbClr val="336600"/>
                </a:solidFill>
                <a:latin typeface="Lucida Sans Unicode" pitchFamily="34" charset="0"/>
              </a:rPr>
              <a:t>bx</a:t>
            </a:r>
            <a:r>
              <a:rPr kumimoji="1" lang="en-US" altLang="zh-CN" sz="2400" b="1" i="1" dirty="0">
                <a:solidFill>
                  <a:srgbClr val="336600"/>
                </a:solidFill>
                <a:latin typeface="Lucida Sans Unicode" pitchFamily="34" charset="0"/>
              </a:rPr>
              <a:t>, cl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1">
              <a:lnSpc>
                <a:spcPct val="8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mov</a:t>
            </a:r>
            <a:r>
              <a:rPr kumimoji="1" lang="en-US" altLang="zh-CN" sz="2400" b="1" dirty="0">
                <a:latin typeface="Lucida Sans Unicode" pitchFamily="34" charset="0"/>
              </a:rPr>
              <a:t>  ah, 0</a:t>
            </a:r>
          </a:p>
          <a:p>
            <a:pPr lvl="1">
              <a:lnSpc>
                <a:spcPct val="8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</a:t>
            </a:r>
            <a:r>
              <a:rPr kumimoji="1" lang="en-US" altLang="zh-CN" sz="2400" b="1" i="1" dirty="0">
                <a:solidFill>
                  <a:srgbClr val="336600"/>
                </a:solidFill>
                <a:latin typeface="Lucida Sans Unicode" pitchFamily="34" charset="0"/>
              </a:rPr>
              <a:t>add   </a:t>
            </a:r>
            <a:r>
              <a:rPr kumimoji="1" lang="en-US" altLang="zh-CN" sz="2400" b="1" i="1" dirty="0" err="1">
                <a:solidFill>
                  <a:srgbClr val="336600"/>
                </a:solidFill>
                <a:latin typeface="Lucida Sans Unicode" pitchFamily="34" charset="0"/>
              </a:rPr>
              <a:t>bx</a:t>
            </a:r>
            <a:r>
              <a:rPr kumimoji="1" lang="en-US" altLang="zh-CN" sz="2400" b="1" i="1" dirty="0">
                <a:solidFill>
                  <a:srgbClr val="336600"/>
                </a:solidFill>
                <a:latin typeface="Lucida Sans Unicode" pitchFamily="34" charset="0"/>
              </a:rPr>
              <a:t>, ax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1">
              <a:lnSpc>
                <a:spcPct val="8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jmp</a:t>
            </a:r>
            <a:r>
              <a:rPr kumimoji="1" lang="en-US" altLang="zh-CN" sz="2400" b="1" dirty="0">
                <a:latin typeface="Lucida Sans Unicode" pitchFamily="34" charset="0"/>
              </a:rPr>
              <a:t>   </a:t>
            </a:r>
            <a:r>
              <a:rPr kumimoji="1" lang="en-US" altLang="zh-CN" sz="2400" b="1" dirty="0" err="1">
                <a:latin typeface="Lucida Sans Unicode" pitchFamily="34" charset="0"/>
              </a:rPr>
              <a:t>newchar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>
              <a:lnSpc>
                <a:spcPct val="80000"/>
              </a:lnSpc>
            </a:pPr>
            <a:r>
              <a:rPr kumimoji="1" lang="en-US" altLang="zh-CN" sz="2400" b="1" dirty="0">
                <a:latin typeface="Lucida Sans Unicode" pitchFamily="34" charset="0"/>
              </a:rPr>
              <a:t>exit:       ret</a:t>
            </a:r>
          </a:p>
          <a:p>
            <a:pPr>
              <a:lnSpc>
                <a:spcPct val="80000"/>
              </a:lnSpc>
            </a:pPr>
            <a:r>
              <a:rPr kumimoji="1" lang="en-US" altLang="zh-CN" sz="2400" b="1" dirty="0" err="1">
                <a:solidFill>
                  <a:srgbClr val="FF3300"/>
                </a:solidFill>
                <a:latin typeface="Lucida Sans Unicode" pitchFamily="34" charset="0"/>
              </a:rPr>
              <a:t>hexibin</a:t>
            </a:r>
            <a:r>
              <a:rPr kumimoji="1" lang="en-US" altLang="zh-CN" sz="2400" b="1" dirty="0">
                <a:latin typeface="Lucida Sans Unicode" pitchFamily="34" charset="0"/>
              </a:rPr>
              <a:t>  </a:t>
            </a:r>
            <a:r>
              <a:rPr kumimoji="1" lang="en-US" altLang="zh-CN" sz="2400" b="1" dirty="0" err="1">
                <a:latin typeface="Lucida Sans Unicode" pitchFamily="34" charset="0"/>
              </a:rPr>
              <a:t>endp</a:t>
            </a:r>
            <a:endParaRPr kumimoji="1" lang="en-US" altLang="zh-CN" sz="2400" b="1" dirty="0"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万里长城">
  <a:themeElements>
    <a:clrScheme name="万里长城 1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FFFF99"/>
      </a:accent1>
      <a:accent2>
        <a:srgbClr val="0066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005C5C"/>
      </a:accent6>
      <a:hlink>
        <a:srgbClr val="800080"/>
      </a:hlink>
      <a:folHlink>
        <a:srgbClr val="FF6600"/>
      </a:folHlink>
    </a:clrScheme>
    <a:fontScheme name="万里长城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万里长城 1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8000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2">
        <a:dk1>
          <a:srgbClr val="000000"/>
        </a:dk1>
        <a:lt1>
          <a:srgbClr val="8EA4EA"/>
        </a:lt1>
        <a:dk2>
          <a:srgbClr val="0033CC"/>
        </a:dk2>
        <a:lt2>
          <a:srgbClr val="969696"/>
        </a:lt2>
        <a:accent1>
          <a:srgbClr val="86B5B6"/>
        </a:accent1>
        <a:accent2>
          <a:srgbClr val="FFCC66"/>
        </a:accent2>
        <a:accent3>
          <a:srgbClr val="C6CFF3"/>
        </a:accent3>
        <a:accent4>
          <a:srgbClr val="000000"/>
        </a:accent4>
        <a:accent5>
          <a:srgbClr val="C3D7D7"/>
        </a:accent5>
        <a:accent6>
          <a:srgbClr val="E7B95C"/>
        </a:accent6>
        <a:hlink>
          <a:srgbClr val="626292"/>
        </a:hlink>
        <a:folHlink>
          <a:srgbClr val="A23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3">
        <a:dk1>
          <a:srgbClr val="0000FF"/>
        </a:dk1>
        <a:lt1>
          <a:srgbClr val="C0C0C0"/>
        </a:lt1>
        <a:dk2>
          <a:srgbClr val="000000"/>
        </a:dk2>
        <a:lt2>
          <a:srgbClr val="B2B2B2"/>
        </a:lt2>
        <a:accent1>
          <a:srgbClr val="FFCC99"/>
        </a:accent1>
        <a:accent2>
          <a:srgbClr val="FF99CC"/>
        </a:accent2>
        <a:accent3>
          <a:srgbClr val="DCDCDC"/>
        </a:accent3>
        <a:accent4>
          <a:srgbClr val="0000DA"/>
        </a:accent4>
        <a:accent5>
          <a:srgbClr val="FFE2CA"/>
        </a:accent5>
        <a:accent6>
          <a:srgbClr val="E78AB9"/>
        </a:accent6>
        <a:hlink>
          <a:srgbClr val="9C4070"/>
        </a:hlink>
        <a:folHlink>
          <a:srgbClr val="0071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4">
        <a:dk1>
          <a:srgbClr val="0029AC"/>
        </a:dk1>
        <a:lt1>
          <a:srgbClr val="CCFFCC"/>
        </a:lt1>
        <a:dk2>
          <a:srgbClr val="993366"/>
        </a:dk2>
        <a:lt2>
          <a:srgbClr val="969696"/>
        </a:lt2>
        <a:accent1>
          <a:srgbClr val="FFCC99"/>
        </a:accent1>
        <a:accent2>
          <a:srgbClr val="6699FF"/>
        </a:accent2>
        <a:accent3>
          <a:srgbClr val="E2FFE2"/>
        </a:accent3>
        <a:accent4>
          <a:srgbClr val="002192"/>
        </a:accent4>
        <a:accent5>
          <a:srgbClr val="FFE2CA"/>
        </a:accent5>
        <a:accent6>
          <a:srgbClr val="5C8AE7"/>
        </a:accent6>
        <a:hlink>
          <a:srgbClr val="006600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5">
        <a:dk1>
          <a:srgbClr val="333333"/>
        </a:dk1>
        <a:lt1>
          <a:srgbClr val="FF99CC"/>
        </a:lt1>
        <a:dk2>
          <a:srgbClr val="006600"/>
        </a:dk2>
        <a:lt2>
          <a:srgbClr val="B2B2B2"/>
        </a:lt2>
        <a:accent1>
          <a:srgbClr val="FFFF66"/>
        </a:accent1>
        <a:accent2>
          <a:srgbClr val="33CCFF"/>
        </a:accent2>
        <a:accent3>
          <a:srgbClr val="FFCAE2"/>
        </a:accent3>
        <a:accent4>
          <a:srgbClr val="2A2A2A"/>
        </a:accent4>
        <a:accent5>
          <a:srgbClr val="FFFFB8"/>
        </a:accent5>
        <a:accent6>
          <a:srgbClr val="2DB9E7"/>
        </a:accent6>
        <a:hlink>
          <a:srgbClr val="6600FF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6">
        <a:dk1>
          <a:srgbClr val="000000"/>
        </a:dk1>
        <a:lt1>
          <a:srgbClr val="FFFFCC"/>
        </a:lt1>
        <a:dk2>
          <a:srgbClr val="6756A6"/>
        </a:dk2>
        <a:lt2>
          <a:srgbClr val="969696"/>
        </a:lt2>
        <a:accent1>
          <a:srgbClr val="99CCFF"/>
        </a:accent1>
        <a:accent2>
          <a:srgbClr val="008000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007300"/>
        </a:accent6>
        <a:hlink>
          <a:srgbClr val="990033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7">
        <a:dk1>
          <a:srgbClr val="CC3300"/>
        </a:dk1>
        <a:lt1>
          <a:srgbClr val="99CCFF"/>
        </a:lt1>
        <a:dk2>
          <a:srgbClr val="003399"/>
        </a:dk2>
        <a:lt2>
          <a:srgbClr val="969696"/>
        </a:lt2>
        <a:accent1>
          <a:srgbClr val="CED7FE"/>
        </a:accent1>
        <a:accent2>
          <a:srgbClr val="FFFFFF"/>
        </a:accent2>
        <a:accent3>
          <a:srgbClr val="CAE2FF"/>
        </a:accent3>
        <a:accent4>
          <a:srgbClr val="AE2A00"/>
        </a:accent4>
        <a:accent5>
          <a:srgbClr val="E3E8FE"/>
        </a:accent5>
        <a:accent6>
          <a:srgbClr val="E7E7E7"/>
        </a:accent6>
        <a:hlink>
          <a:srgbClr val="00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8">
        <a:dk1>
          <a:srgbClr val="006600"/>
        </a:dk1>
        <a:lt1>
          <a:srgbClr val="FFCC99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FFFF66"/>
        </a:accent2>
        <a:accent3>
          <a:srgbClr val="FFE2CA"/>
        </a:accent3>
        <a:accent4>
          <a:srgbClr val="005600"/>
        </a:accent4>
        <a:accent5>
          <a:srgbClr val="FFFFFF"/>
        </a:accent5>
        <a:accent6>
          <a:srgbClr val="E7E75C"/>
        </a:accent6>
        <a:hlink>
          <a:srgbClr val="5B5B89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CDESIGNA</Template>
  <TotalTime>6124</TotalTime>
  <Words>2003</Words>
  <Application>Microsoft Office PowerPoint</Application>
  <PresentationFormat>全屏显示(4:3)</PresentationFormat>
  <Paragraphs>391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Adobe Gothic Std B</vt:lpstr>
      <vt:lpstr>黑体</vt:lpstr>
      <vt:lpstr>宋体</vt:lpstr>
      <vt:lpstr>Arial</vt:lpstr>
      <vt:lpstr>Lucida Sans Unicode</vt:lpstr>
      <vt:lpstr>Times New Roman</vt:lpstr>
      <vt:lpstr>Wingdings</vt:lpstr>
      <vt:lpstr>万里长城</vt:lpstr>
      <vt:lpstr>汇编语言程序设计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例6.10</vt:lpstr>
      <vt:lpstr>主程序</vt:lpstr>
      <vt:lpstr>显示子程序（子程序的子程序）</vt:lpstr>
      <vt:lpstr>例6.11</vt:lpstr>
      <vt:lpstr>主程序</vt:lpstr>
      <vt:lpstr>接收人名输入子程序</vt:lpstr>
      <vt:lpstr>人名存储子程序</vt:lpstr>
      <vt:lpstr>人名排序子程序</vt:lpstr>
      <vt:lpstr>子程序的子程序：交换人名</vt:lpstr>
      <vt:lpstr>显示人名子程序</vt:lpstr>
      <vt:lpstr>PowerPoint 演示文稿</vt:lpstr>
    </vt:vector>
  </TitlesOfParts>
  <Company>计算机系应用组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IBM PC机的指令系统和寻址方式</dc:title>
  <dc:creator>毛希平</dc:creator>
  <cp:lastModifiedBy>颖 鞠</cp:lastModifiedBy>
  <cp:revision>220</cp:revision>
  <cp:lastPrinted>2001-03-21T04:19:29Z</cp:lastPrinted>
  <dcterms:created xsi:type="dcterms:W3CDTF">2000-09-18T08:05:18Z</dcterms:created>
  <dcterms:modified xsi:type="dcterms:W3CDTF">2024-11-17T13:35:34Z</dcterms:modified>
</cp:coreProperties>
</file>