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470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47" r:id="rId13"/>
  </p:sldIdLst>
  <p:sldSz cx="9144000" cy="6858000" type="screen4x3"/>
  <p:notesSz cx="6659563" cy="98694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FF3300"/>
    <a:srgbClr val="996633"/>
    <a:srgbClr val="336600"/>
    <a:srgbClr val="339933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4611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880"/>
        <p:guide pos="2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6"/>
    </p:cViewPr>
  </p:sorterViewPr>
  <p:notesViewPr>
    <p:cSldViewPr>
      <p:cViewPr varScale="1">
        <p:scale>
          <a:sx n="37" d="100"/>
          <a:sy n="37" d="100"/>
        </p:scale>
        <p:origin x="-1572" y="-96"/>
      </p:cViewPr>
      <p:guideLst>
        <p:guide orient="horz" pos="310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604DAE55-3253-44CE-9A80-1543ECFB4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80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7888"/>
            <a:ext cx="4884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D1D43FCA-6D71-42A5-91DA-F86D6DC85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048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399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02C3-FA93-4E59-ACBA-5F2EABDEB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5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79C8-6B06-44DC-933A-3B267599F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5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5E0F8-EA39-401D-956C-CA361079AA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1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BA0-197E-4D94-8D93-07A4D65FB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7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54745-1D10-4179-9531-4872E1CB9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26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FE3E8-177E-4CA5-9980-637E30172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8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E2931-D3E7-49E6-88EF-0E11E0160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53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4C786-EE94-4F99-9514-509E6090A3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97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8E17-A5CD-4FD5-B04E-941360538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E29C-2C4E-4544-BCD5-2E91C8C8E3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69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00F8C-007E-4347-8CB8-858F8C46E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60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25318DB-5AFE-4D94-AADF-6ABA36BEE2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ABB231-BDBE-4E75-AA96-D4A5698B1676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075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汇编语言程序设计</a:t>
            </a:r>
          </a:p>
        </p:txBody>
      </p:sp>
      <p:sp>
        <p:nvSpPr>
          <p:cNvPr id="3076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子程序的子程序：交换人名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01625" y="1341438"/>
            <a:ext cx="8540750" cy="525621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66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h10xchg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proc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	near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di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solidFill>
                  <a:srgbClr val="990099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namesav</a:t>
            </a:r>
            <a:endParaRPr lang="en-US" altLang="zh-CN" sz="2000" b="1" dirty="0">
              <a:solidFill>
                <a:srgbClr val="990099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rep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movsw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rep     	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movsw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solidFill>
                  <a:srgbClr val="990099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namesav</a:t>
            </a:r>
            <a:endParaRPr lang="en-US" altLang="zh-CN" sz="2000" b="1" dirty="0">
              <a:solidFill>
                <a:srgbClr val="990099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rep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movsw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swapped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66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h10xchg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endp</a:t>
            </a:r>
            <a:endParaRPr lang="zh-CN" altLang="en-US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994139-94E0-421F-BAD8-3CDCA8FBCB4A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18437" name="矩形 1"/>
          <p:cNvSpPr>
            <a:spLocks noChangeArrowheads="1"/>
          </p:cNvSpPr>
          <p:nvPr/>
        </p:nvSpPr>
        <p:spPr bwMode="auto">
          <a:xfrm>
            <a:off x="2195513" y="3213100"/>
            <a:ext cx="1871662" cy="10795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显示人名子程序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01625" y="1268413"/>
            <a:ext cx="8540750" cy="5545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k10disp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proc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	near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ah , 09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dx , messg2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nametab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k20:    		lea     	di , </a:t>
            </a:r>
            <a:r>
              <a:rPr lang="en-US" altLang="zh-CN" sz="2000" b="1" dirty="0" err="1">
                <a:solidFill>
                  <a:srgbClr val="990099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namesav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10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rep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movsw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ah , 9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	dx , </a:t>
            </a:r>
            <a:r>
              <a:rPr lang="en-US" altLang="zh-CN" sz="2000" b="1" dirty="0" err="1">
                <a:solidFill>
                  <a:srgbClr val="990099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namesav</a:t>
            </a:r>
            <a:endParaRPr lang="en-US" altLang="zh-CN" sz="2000" b="1" dirty="0">
              <a:solidFill>
                <a:srgbClr val="990099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dec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namectr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jnz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k20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k10disp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endp</a:t>
            </a:r>
            <a:endParaRPr lang="zh-CN" altLang="en-US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3B8085-CE33-4A20-B8EE-1638B5B2A230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8098F8-CC80-4023-81E1-AA8667DCF76F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543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第六章作业</a:t>
            </a:r>
            <a:endParaRPr kumimoji="1" lang="en-US" altLang="zh-CN" sz="36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en-US" altLang="zh-CN" sz="36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36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6.5    6.9</a:t>
            </a:r>
          </a:p>
          <a:p>
            <a:pPr algn="just">
              <a:spcBef>
                <a:spcPct val="50000"/>
              </a:spcBef>
            </a:pPr>
            <a:endParaRPr kumimoji="1" lang="en-US" altLang="zh-CN" sz="3600" b="1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6.10</a:t>
            </a:r>
            <a:endParaRPr lang="zh-CN" altLang="en-US"/>
          </a:p>
        </p:txBody>
      </p:sp>
      <p:sp>
        <p:nvSpPr>
          <p:cNvPr id="10243" name="内容占位符 3"/>
          <p:cNvSpPr>
            <a:spLocks noGrp="1"/>
          </p:cNvSpPr>
          <p:nvPr>
            <p:ph idx="1"/>
          </p:nvPr>
        </p:nvSpPr>
        <p:spPr>
          <a:xfrm>
            <a:off x="301625" y="2565400"/>
            <a:ext cx="8540750" cy="3457575"/>
          </a:xfrm>
        </p:spPr>
        <p:txBody>
          <a:bodyPr/>
          <a:lstStyle/>
          <a:p>
            <a:r>
              <a:rPr lang="zh-CN" altLang="en-US"/>
              <a:t>在数据区里，有</a:t>
            </a:r>
            <a:r>
              <a:rPr lang="en-US" altLang="zh-CN"/>
              <a:t>10</a:t>
            </a:r>
            <a:r>
              <a:rPr lang="zh-CN" altLang="en-US"/>
              <a:t>个不同的信息，编号为</a:t>
            </a:r>
            <a:r>
              <a:rPr lang="en-US" altLang="zh-CN"/>
              <a:t>0~9</a:t>
            </a:r>
            <a:r>
              <a:rPr lang="zh-CN" altLang="en-US"/>
              <a:t>，每个信息包括</a:t>
            </a:r>
            <a:r>
              <a:rPr lang="en-US" altLang="zh-CN"/>
              <a:t>30</a:t>
            </a:r>
            <a:r>
              <a:rPr lang="zh-CN" altLang="en-US"/>
              <a:t>个字符。现在要求编制一个程序：从键盘接收</a:t>
            </a:r>
            <a:r>
              <a:rPr lang="en-US" altLang="zh-CN"/>
              <a:t>0~9</a:t>
            </a:r>
            <a:r>
              <a:rPr lang="zh-CN" altLang="en-US"/>
              <a:t>之间的一个编号，然后在屏幕上显示出相应编号的信息内容。</a:t>
            </a: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3673C8-5A58-447F-9E9A-C62F79201ECE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主程序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7991475" cy="547211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begin: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ah , 1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int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	21h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sub     al , '0'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jc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	error  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cmp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al , 9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ja      	error  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bx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, offset msg0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mul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</a:t>
            </a:r>
            <a:r>
              <a:rPr lang="en-US" altLang="zh-CN" sz="2400" dirty="0">
                <a:solidFill>
                  <a:srgbClr val="00B050"/>
                </a:solidFill>
                <a:latin typeface="Adobe Gothic Std B" pitchFamily="34" charset="-128"/>
                <a:ea typeface="Adobe Gothic Std B" pitchFamily="34" charset="-128"/>
              </a:rPr>
              <a:t>thirty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add    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bx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, ax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call    	</a:t>
            </a:r>
            <a:r>
              <a:rPr lang="en-US" altLang="zh-CN" sz="240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display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jmp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begin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error:  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bx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, offset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errmsg</a:t>
            </a:r>
            <a:endParaRPr lang="en-US" altLang="zh-CN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call    	</a:t>
            </a:r>
            <a:r>
              <a:rPr lang="en-US" altLang="zh-CN" sz="240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display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ret</a:t>
            </a:r>
            <a:endParaRPr lang="zh-CN" altLang="en-US" sz="2400" dirty="0">
              <a:latin typeface="Adobe Gothic Std B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44075-3FDE-4C66-9299-320FE2A03432}" type="slidenum">
              <a:rPr lang="en-US" altLang="zh-CN" sz="1050" smtClean="0"/>
              <a:pPr>
                <a:defRPr/>
              </a:pPr>
              <a:t>3</a:t>
            </a:fld>
            <a:endParaRPr lang="en-US" altLang="zh-CN"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显示子程序（子程序的子程序）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556125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display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proc    near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cx , 30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disp1: 	mov	dl , [bx]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call	</a:t>
            </a:r>
            <a:r>
              <a:rPr lang="en-US" altLang="zh-CN" sz="2400" dirty="0" err="1">
                <a:solidFill>
                  <a:srgbClr val="336600"/>
                </a:solidFill>
                <a:latin typeface="Adobe Gothic Std B" pitchFamily="34" charset="-128"/>
                <a:ea typeface="Adobe Gothic Std B" pitchFamily="34" charset="-128"/>
              </a:rPr>
              <a:t>dispchar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inc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bx</a:t>
            </a:r>
            <a:endParaRPr lang="en-US" altLang="zh-CN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loop	disp1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dl , 0dh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call    	</a:t>
            </a:r>
            <a:r>
              <a:rPr lang="en-US" altLang="zh-CN" sz="2400" dirty="0" err="1">
                <a:solidFill>
                  <a:srgbClr val="336600"/>
                </a:solidFill>
                <a:latin typeface="Adobe Gothic Std B" pitchFamily="34" charset="-128"/>
                <a:ea typeface="Adobe Gothic Std B" pitchFamily="34" charset="-128"/>
              </a:rPr>
              <a:t>dispchar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dl , 0ah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call    	</a:t>
            </a:r>
            <a:r>
              <a:rPr lang="en-US" altLang="zh-CN" sz="2400" dirty="0" err="1">
                <a:solidFill>
                  <a:srgbClr val="336600"/>
                </a:solidFill>
                <a:latin typeface="Adobe Gothic Std B" pitchFamily="34" charset="-128"/>
                <a:ea typeface="Adobe Gothic Std B" pitchFamily="34" charset="-128"/>
              </a:rPr>
              <a:t>dispchar</a:t>
            </a:r>
            <a:endParaRPr lang="en-US" altLang="zh-CN" sz="2400" dirty="0">
              <a:solidFill>
                <a:srgbClr val="3366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ret            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display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endp</a:t>
            </a:r>
            <a:endParaRPr lang="en-US" altLang="zh-CN" sz="24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 err="1">
                <a:solidFill>
                  <a:srgbClr val="336600"/>
                </a:solidFill>
                <a:latin typeface="Adobe Gothic Std B" pitchFamily="34" charset="-128"/>
                <a:ea typeface="Adobe Gothic Std B" pitchFamily="34" charset="-128"/>
              </a:rPr>
              <a:t>dispchar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proc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near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ah , 2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int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21h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ret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 err="1">
                <a:solidFill>
                  <a:srgbClr val="336600"/>
                </a:solidFill>
                <a:latin typeface="Adobe Gothic Std B" pitchFamily="34" charset="-128"/>
                <a:ea typeface="Adobe Gothic Std B" pitchFamily="34" charset="-128"/>
              </a:rPr>
              <a:t>dispchar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endp</a:t>
            </a:r>
            <a:endParaRPr lang="zh-CN" altLang="en-US" sz="2400" dirty="0">
              <a:latin typeface="Adobe Gothic Std B" pitchFamily="34" charset="-128"/>
              <a:ea typeface="Adobe Gothic Std B" pitchFamily="34" charset="-128"/>
            </a:endParaRP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1229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38FB91-1F49-4FA7-AF31-F7E81AAEBA70}" type="slidenum">
              <a:rPr lang="en-US" altLang="zh-CN" sz="1100" smtClean="0"/>
              <a:pPr eaLnBrk="1" hangingPunct="1"/>
              <a:t>4</a:t>
            </a:fld>
            <a:endParaRPr lang="en-US" altLang="zh-CN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6.11</a:t>
            </a:r>
            <a:endParaRPr lang="zh-CN" altLang="en-US"/>
          </a:p>
        </p:txBody>
      </p:sp>
      <p:sp>
        <p:nvSpPr>
          <p:cNvPr id="13315" name="内容占位符 6"/>
          <p:cNvSpPr>
            <a:spLocks noGrp="1"/>
          </p:cNvSpPr>
          <p:nvPr>
            <p:ph idx="1"/>
          </p:nvPr>
        </p:nvSpPr>
        <p:spPr>
          <a:xfrm>
            <a:off x="301625" y="1484313"/>
            <a:ext cx="8540750" cy="4538662"/>
          </a:xfrm>
        </p:spPr>
        <p:txBody>
          <a:bodyPr/>
          <a:lstStyle/>
          <a:p>
            <a:r>
              <a:rPr lang="zh-CN" altLang="en-US"/>
              <a:t>先从终端键入最多</a:t>
            </a:r>
            <a:r>
              <a:rPr lang="en-US" altLang="zh-CN"/>
              <a:t>30</a:t>
            </a:r>
            <a:r>
              <a:rPr lang="zh-CN" altLang="en-US"/>
              <a:t>个人名，当所有人名都进入后，按字母上升的次序将人名排序，并在屏幕上显示已经排好序的人名。</a:t>
            </a:r>
            <a:endParaRPr lang="en-US" altLang="zh-CN"/>
          </a:p>
          <a:p>
            <a:r>
              <a:rPr lang="zh-CN" altLang="en-US"/>
              <a:t>数据段</a:t>
            </a:r>
            <a:endParaRPr lang="en-US" altLang="zh-CN"/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7030A0"/>
                </a:solidFill>
              </a:rPr>
              <a:t>namepar 	label	byte            ;name parameter list: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7030A0"/>
                </a:solidFill>
              </a:rPr>
              <a:t>      	maxnlen 	db      	21              ;max. length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7030A0"/>
                </a:solidFill>
              </a:rPr>
              <a:t> 	</a:t>
            </a:r>
            <a:r>
              <a:rPr lang="en-US" altLang="zh-CN" sz="2000" b="1">
                <a:solidFill>
                  <a:srgbClr val="7030A0"/>
                </a:solidFill>
              </a:rPr>
              <a:t>namelen</a:t>
            </a:r>
            <a:r>
              <a:rPr lang="en-US" altLang="zh-CN" sz="2000">
                <a:solidFill>
                  <a:srgbClr val="7030A0"/>
                </a:solidFill>
              </a:rPr>
              <a:t> 	db      	?               ;no. chars entered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	</a:t>
            </a:r>
            <a:r>
              <a:rPr lang="en-US" altLang="zh-CN" sz="2000">
                <a:solidFill>
                  <a:srgbClr val="7030A0"/>
                </a:solidFill>
              </a:rPr>
              <a:t>namefld 	db      	21 dup(?)       ;name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  	crlf    		db      	13 , 10 , '$'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	endaddr 	dw      	?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	messg1  	db      	'Name?' , '$'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	messg2  	db      	'Sorted names:' , 13 , 10 , '$'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 	</a:t>
            </a:r>
            <a:r>
              <a:rPr lang="en-US" altLang="zh-CN" sz="2000" b="1">
                <a:solidFill>
                  <a:srgbClr val="339933"/>
                </a:solidFill>
              </a:rPr>
              <a:t>namectr</a:t>
            </a:r>
            <a:r>
              <a:rPr lang="en-US" altLang="zh-CN" sz="2000"/>
              <a:t> 	db      	0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	nametab 	db      	30 dup(20 dup(' '))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	</a:t>
            </a:r>
            <a:r>
              <a:rPr lang="en-US" altLang="zh-CN" sz="2000">
                <a:solidFill>
                  <a:srgbClr val="990099"/>
                </a:solidFill>
              </a:rPr>
              <a:t>namesav</a:t>
            </a:r>
            <a:r>
              <a:rPr lang="en-US" altLang="zh-CN" sz="2000"/>
              <a:t> 	db      	20 dup(?) , 13 , 10 , '$'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	</a:t>
            </a:r>
            <a:r>
              <a:rPr lang="en-US" altLang="zh-CN" sz="2000">
                <a:solidFill>
                  <a:srgbClr val="FF3300"/>
                </a:solidFill>
              </a:rPr>
              <a:t>swapped</a:t>
            </a:r>
            <a:r>
              <a:rPr lang="en-US" altLang="zh-CN" sz="2000"/>
              <a:t> 	db      	0</a:t>
            </a:r>
            <a:endParaRPr lang="zh-CN" altLang="en-US" sz="2000"/>
          </a:p>
        </p:txBody>
      </p:sp>
      <p:sp>
        <p:nvSpPr>
          <p:cNvPr id="133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354D3E-CA21-47C2-BFDF-7FB1166B5A18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主程序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540750" cy="511175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cld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lea	di ,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nametab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a20loop:	call    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b10read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namelen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jz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	a30    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339933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namectr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30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je      	a30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call    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d10stor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a20loop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a30: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339933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namectr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jbe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a40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call    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g10sort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call    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k10disp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a40: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ax , 4c00h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  <a:endParaRPr lang="zh-CN" altLang="en-US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D07961-CA50-431F-9DC8-DF236AEEB87C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接收人名输入子程序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625" y="1268413"/>
            <a:ext cx="8540750" cy="5256212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b10read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proc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	near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	ah , 09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dx , messg1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ah , 0ah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dx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namepar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ah , 09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dx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crlf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bh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bl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namelen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21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sub     	cx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b20:    	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namefld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] , 20h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inc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loop    	b20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ret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b10read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endp</a:t>
            </a:r>
            <a:endParaRPr lang="zh-CN" altLang="en-US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ABE747-EE96-4CB3-9C55-A1AE1F4F7948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人名存储子程序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d10stor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proc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	near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inc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</a:t>
            </a:r>
            <a:r>
              <a:rPr lang="en-US" altLang="zh-CN" sz="2800" dirty="0" err="1">
                <a:solidFill>
                  <a:srgbClr val="339933"/>
                </a:solidFill>
                <a:latin typeface="Adobe Gothic Std B" pitchFamily="34" charset="-128"/>
                <a:ea typeface="Adobe Gothic Std B" pitchFamily="34" charset="-128"/>
              </a:rPr>
              <a:t>namectr</a:t>
            </a:r>
            <a:endParaRPr lang="en-US" altLang="zh-CN" sz="2800" dirty="0">
              <a:solidFill>
                <a:srgbClr val="339933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cld</a:t>
            </a:r>
            <a:endParaRPr lang="en-US" altLang="zh-CN" sz="28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lea     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si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, 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namefld</a:t>
            </a:r>
            <a:endParaRPr lang="en-US" altLang="zh-CN" sz="28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	cx , 10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rep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movsw</a:t>
            </a:r>
            <a:endParaRPr lang="en-US" altLang="zh-CN" sz="28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ret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d10stor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endp</a:t>
            </a:r>
            <a:endParaRPr lang="zh-CN" alt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3B21791-9132-4035-95A7-20C065816600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人名排序子程序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01625" y="1268413"/>
            <a:ext cx="8540750" cy="4754562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g10sort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	proc	near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sub     	di , 40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endaddr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di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g20: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swapped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nametab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g30: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20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di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add     	di , 20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ax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di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repe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	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cmpsb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jbe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g40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call    	</a:t>
            </a:r>
            <a:r>
              <a:rPr lang="en-US" altLang="zh-CN" sz="2000" b="1" dirty="0">
                <a:solidFill>
                  <a:srgbClr val="3366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h10xchg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g40: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ax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endaddr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jbe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g30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swapped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jnz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g20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ret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g10sort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endp</a:t>
            </a:r>
            <a:endParaRPr lang="zh-CN" altLang="en-US" sz="28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8677AE-48C4-4093-BFB3-8F4166A77151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6128</TotalTime>
  <Words>1073</Words>
  <Application>Microsoft Office PowerPoint</Application>
  <PresentationFormat>全屏显示(4:3)</PresentationFormat>
  <Paragraphs>165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Adobe Gothic Std B</vt:lpstr>
      <vt:lpstr>Arial</vt:lpstr>
      <vt:lpstr>Times New Roman</vt:lpstr>
      <vt:lpstr>Wingdings</vt:lpstr>
      <vt:lpstr>万里长城</vt:lpstr>
      <vt:lpstr>汇编语言程序设计</vt:lpstr>
      <vt:lpstr>例6.10</vt:lpstr>
      <vt:lpstr>主程序</vt:lpstr>
      <vt:lpstr>显示子程序（子程序的子程序）</vt:lpstr>
      <vt:lpstr>例6.11</vt:lpstr>
      <vt:lpstr>主程序</vt:lpstr>
      <vt:lpstr>接收人名输入子程序</vt:lpstr>
      <vt:lpstr>人名存储子程序</vt:lpstr>
      <vt:lpstr>人名排序子程序</vt:lpstr>
      <vt:lpstr>子程序的子程序：交换人名</vt:lpstr>
      <vt:lpstr>显示人名子程序</vt:lpstr>
      <vt:lpstr>PowerPoint 演示文稿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IBM PC机的指令系统和寻址方式</dc:title>
  <dc:creator>毛希平</dc:creator>
  <cp:lastModifiedBy>颖 鞠</cp:lastModifiedBy>
  <cp:revision>221</cp:revision>
  <cp:lastPrinted>2001-03-21T04:19:29Z</cp:lastPrinted>
  <dcterms:created xsi:type="dcterms:W3CDTF">2000-09-18T08:05:18Z</dcterms:created>
  <dcterms:modified xsi:type="dcterms:W3CDTF">2024-11-24T13:53:38Z</dcterms:modified>
</cp:coreProperties>
</file>