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22" r:id="rId10"/>
    <p:sldId id="310" r:id="rId11"/>
    <p:sldId id="269" r:id="rId12"/>
    <p:sldId id="270" r:id="rId13"/>
    <p:sldId id="282" r:id="rId14"/>
    <p:sldId id="285" r:id="rId15"/>
    <p:sldId id="283" r:id="rId16"/>
    <p:sldId id="271" r:id="rId17"/>
    <p:sldId id="272" r:id="rId18"/>
    <p:sldId id="273" r:id="rId19"/>
    <p:sldId id="30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3" r:id="rId28"/>
    <p:sldId id="294" r:id="rId29"/>
    <p:sldId id="321" r:id="rId30"/>
    <p:sldId id="311" r:id="rId31"/>
    <p:sldId id="32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03DB9C-F31D-4F86-8411-5C0C7B738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76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25C013-5DF7-4547-AC09-834FEE867E8B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462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AD9B-8CE8-43FC-B234-9384E9653B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344507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290E3-D32C-4A1B-A150-628369FA9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56641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F37F-3464-40E0-AA4C-BEB27ECEF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02707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929A-1C76-4DD1-B29B-CAF1D5E9B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192068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68833-DDA2-40CB-AE64-C82C97E43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225756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0B30-B0B0-42B6-83D1-A32979FA8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3089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9ACE2-7398-446E-AEB3-50FB7442A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88468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780-A32C-47E3-A812-A78E928A6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9335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3EFB7-A4CD-4938-92CC-E51A710EE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0329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A5124-6650-42AE-BD08-3ADCB3C4F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12149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408E-0EA8-4899-9510-885605E74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29666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3A71E71-9249-4011-B0E8-CC5547CD4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randomBar dir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9AD9B-8CE8-43FC-B234-9384E9653B9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62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8.3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</a:rPr>
              <a:t>CPU</a:t>
            </a:r>
            <a:r>
              <a:rPr kumimoji="1" lang="zh-CN" altLang="en-US" sz="2400" b="1" dirty="0">
                <a:latin typeface="Times New Roman" pitchFamily="18" charset="0"/>
              </a:rPr>
              <a:t>要从</a:t>
            </a: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个设备轮流输入数据，设备</a:t>
            </a:r>
            <a:r>
              <a:rPr kumimoji="1" lang="en-US" altLang="zh-CN" sz="2400" b="1" dirty="0">
                <a:latin typeface="Times New Roman" pitchFamily="18" charset="0"/>
              </a:rPr>
              <a:t>1,2,3</a:t>
            </a:r>
            <a:r>
              <a:rPr kumimoji="1" lang="zh-CN" altLang="en-US" sz="2400" b="1" dirty="0">
                <a:latin typeface="Times New Roman" pitchFamily="18" charset="0"/>
              </a:rPr>
              <a:t>的状态寄存器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  端口号分别用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pitchFamily="18" charset="0"/>
              </a:rPr>
              <a:t>STAT1,STAT2,STAT3</a:t>
            </a:r>
            <a:r>
              <a:rPr kumimoji="1" lang="zh-CN" altLang="en-US" sz="2400" b="1" dirty="0">
                <a:latin typeface="Times New Roman" pitchFamily="18" charset="0"/>
              </a:rPr>
              <a:t>表示，第</a:t>
            </a:r>
            <a:r>
              <a:rPr kumimoji="1" lang="en-US" altLang="zh-CN" sz="2400" b="1" dirty="0">
                <a:latin typeface="Times New Roman" pitchFamily="18" charset="0"/>
              </a:rPr>
              <a:t>5</a:t>
            </a:r>
            <a:r>
              <a:rPr kumimoji="1" lang="zh-CN" altLang="en-US" sz="2400" b="1" dirty="0">
                <a:latin typeface="Times New Roman" pitchFamily="18" charset="0"/>
              </a:rPr>
              <a:t>位是输入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  准备位（为“</a:t>
            </a:r>
            <a:r>
              <a:rPr kumimoji="1" lang="en-US" altLang="zh-CN" sz="2400" b="1" dirty="0">
                <a:latin typeface="Times New Roman" pitchFamily="18" charset="0"/>
              </a:rPr>
              <a:t>1”</a:t>
            </a:r>
            <a:r>
              <a:rPr kumimoji="1" lang="zh-CN" altLang="en-US" sz="2400" b="1" dirty="0">
                <a:latin typeface="Times New Roman" pitchFamily="18" charset="0"/>
              </a:rPr>
              <a:t>表示准备就绪）。</a:t>
            </a:r>
          </a:p>
          <a:p>
            <a:pPr lvl="4" algn="just"/>
            <a:endParaRPr kumimoji="1" lang="zh-CN" altLang="en-US" sz="2400" dirty="0">
              <a:latin typeface="Times New Roman" pitchFamily="18" charset="0"/>
            </a:endParaRP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INPUT:     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IN      AL, STAT1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TEST  AL, 20H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 JZ      DEV2</a:t>
            </a: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CALL  FAR PTR  </a:t>
            </a:r>
            <a:r>
              <a:rPr kumimoji="1" lang="en-US" altLang="zh-CN" sz="2400" b="1" dirty="0">
                <a:solidFill>
                  <a:srgbClr val="7030A0"/>
                </a:solidFill>
                <a:latin typeface="Lucida Sans Unicode" pitchFamily="34" charset="0"/>
              </a:rPr>
              <a:t>PROC1</a:t>
            </a: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DEV2:     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IN       AL, STAT2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TEST   AL, 20H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JZ       DEV3</a:t>
            </a: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CALL  FAR PTR  </a:t>
            </a:r>
            <a:r>
              <a:rPr kumimoji="1" lang="en-US" altLang="zh-CN" sz="2400" b="1" dirty="0">
                <a:solidFill>
                  <a:srgbClr val="7030A0"/>
                </a:solidFill>
                <a:latin typeface="Lucida Sans Unicode" pitchFamily="34" charset="0"/>
              </a:rPr>
              <a:t>PROC2</a:t>
            </a: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DEV3:     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IN      AL, STAT3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TEST  AL, 20H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JZ      NO_INPUT</a:t>
            </a: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CALL  FAR PTR  </a:t>
            </a:r>
            <a:r>
              <a:rPr kumimoji="1" lang="en-US" altLang="zh-CN" sz="2400" b="1" dirty="0">
                <a:solidFill>
                  <a:srgbClr val="7030A0"/>
                </a:solidFill>
                <a:latin typeface="Lucida Sans Unicode" pitchFamily="34" charset="0"/>
              </a:rPr>
              <a:t>PROC3</a:t>
            </a: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NO_INPUT:</a:t>
            </a:r>
          </a:p>
          <a:p>
            <a:pPr lvl="4" algn="just">
              <a:lnSpc>
                <a:spcPct val="9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……</a:t>
            </a:r>
            <a:endParaRPr kumimoji="1" lang="en-US" altLang="zh-CN" sz="2400" b="1" dirty="0">
              <a:solidFill>
                <a:schemeClr val="accent2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2814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6062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8.3 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中断传送方式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dirty="0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中断源</a:t>
            </a:r>
            <a:r>
              <a:rPr kumimoji="1" lang="zh-CN" altLang="en-US" sz="2400" b="1" dirty="0">
                <a:latin typeface="Times New Roman" pitchFamily="18" charset="0"/>
              </a:rPr>
              <a:t>：引起中断的事件</a:t>
            </a: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外中断</a:t>
            </a:r>
            <a:r>
              <a:rPr kumimoji="1" lang="zh-CN" altLang="en-US" sz="2400" b="1" dirty="0">
                <a:latin typeface="Times New Roman" pitchFamily="18" charset="0"/>
              </a:rPr>
              <a:t>（硬中断）：外设的</a:t>
            </a:r>
            <a:r>
              <a:rPr kumimoji="1" lang="en-US" altLang="zh-CN" sz="2400" b="1" dirty="0">
                <a:latin typeface="Times New Roman" pitchFamily="18" charset="0"/>
              </a:rPr>
              <a:t>I/O</a:t>
            </a:r>
            <a:r>
              <a:rPr kumimoji="1" lang="zh-CN" altLang="en-US" sz="2400" b="1" dirty="0">
                <a:latin typeface="Times New Roman" pitchFamily="18" charset="0"/>
              </a:rPr>
              <a:t>请求    </a:t>
            </a:r>
            <a:r>
              <a:rPr kumimoji="1" lang="en-US" altLang="zh-CN" sz="2400" b="1" dirty="0">
                <a:latin typeface="Times New Roman" pitchFamily="18" charset="0"/>
              </a:rPr>
              <a:t>—— </a:t>
            </a:r>
            <a:r>
              <a:rPr kumimoji="1" lang="zh-CN" altLang="en-US" sz="2400" b="1" dirty="0">
                <a:latin typeface="Times New Roman" pitchFamily="18" charset="0"/>
              </a:rPr>
              <a:t>可屏蔽中断</a:t>
            </a:r>
          </a:p>
          <a:p>
            <a:pPr algn="just" eaLnBrk="0" hangingPunct="0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                                电源掉电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奇偶错 </a:t>
            </a:r>
            <a:r>
              <a:rPr kumimoji="1" lang="en-US" altLang="zh-CN" sz="2400" b="1" dirty="0">
                <a:latin typeface="Times New Roman" pitchFamily="18" charset="0"/>
              </a:rPr>
              <a:t>—— </a:t>
            </a:r>
            <a:r>
              <a:rPr kumimoji="1" lang="zh-CN" altLang="en-US" sz="2400" b="1" dirty="0">
                <a:latin typeface="Times New Roman" pitchFamily="18" charset="0"/>
              </a:rPr>
              <a:t>非屏蔽中断</a:t>
            </a:r>
          </a:p>
          <a:p>
            <a:pPr algn="just" eaLnBrk="0" hangingPunct="0">
              <a:defRPr/>
            </a:pP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内中断</a:t>
            </a:r>
            <a:r>
              <a:rPr kumimoji="1" lang="zh-CN" altLang="en-US" sz="2400" b="1" dirty="0">
                <a:latin typeface="Times New Roman" pitchFamily="18" charset="0"/>
              </a:rPr>
              <a:t>（软中断）：</a:t>
            </a:r>
            <a:r>
              <a:rPr kumimoji="1" lang="en-US" altLang="zh-CN" sz="2400" b="1" dirty="0">
                <a:latin typeface="Times New Roman" pitchFamily="18" charset="0"/>
              </a:rPr>
              <a:t>INT</a:t>
            </a: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en-US" altLang="zh-CN" sz="2400" b="1" dirty="0">
                <a:latin typeface="Times New Roman" pitchFamily="18" charset="0"/>
              </a:rPr>
              <a:t>/CPU</a:t>
            </a:r>
            <a:r>
              <a:rPr kumimoji="1" lang="zh-CN" altLang="en-US" sz="2400" b="1" dirty="0">
                <a:latin typeface="Times New Roman" pitchFamily="18" charset="0"/>
              </a:rPr>
              <a:t>错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latin typeface="Times New Roman" pitchFamily="18" charset="0"/>
              </a:rPr>
              <a:t>除法错、溢出</a:t>
            </a:r>
            <a:r>
              <a:rPr kumimoji="1" lang="en-US" altLang="zh-CN" sz="2400" b="1" dirty="0">
                <a:latin typeface="Times New Roman" pitchFamily="18" charset="0"/>
              </a:rPr>
              <a:t>)/</a:t>
            </a:r>
            <a:r>
              <a:rPr kumimoji="1" lang="zh-CN" altLang="en-US" sz="2400" b="1" dirty="0">
                <a:latin typeface="Times New Roman" pitchFamily="18" charset="0"/>
              </a:rPr>
              <a:t>调试中断</a:t>
            </a: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IBM-PC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中断系统能处理</a:t>
            </a:r>
            <a:r>
              <a:rPr kumimoji="1" lang="en-US" altLang="zh-CN" sz="2400" b="1" dirty="0">
                <a:latin typeface="Times New Roman" pitchFamily="18" charset="0"/>
              </a:rPr>
              <a:t>256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种类型的中断，类型号为</a:t>
            </a:r>
            <a:r>
              <a:rPr kumimoji="1" lang="en-US" altLang="zh-CN" sz="2400" b="1" dirty="0">
                <a:latin typeface="Times New Roman" pitchFamily="18" charset="0"/>
              </a:rPr>
              <a:t>0~0FFH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中断向量表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是各种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中断处理程序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的地址表。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pic>
        <p:nvPicPr>
          <p:cNvPr id="4099" name="Picture 3" descr="中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62658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6106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u="sng">
                <a:solidFill>
                  <a:srgbClr val="990099"/>
                </a:solidFill>
              </a:rPr>
              <a:t>中断向量表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/>
              <a:t>    </a:t>
            </a:r>
            <a:r>
              <a:rPr lang="zh-CN" altLang="en-US" b="1"/>
              <a:t>存储器的最低</a:t>
            </a:r>
            <a:r>
              <a:rPr lang="en-US" altLang="zh-CN" b="1"/>
              <a:t>1K</a:t>
            </a:r>
            <a:r>
              <a:rPr lang="zh-CN" altLang="en-US" b="1"/>
              <a:t>字节（</a:t>
            </a:r>
            <a:r>
              <a:rPr lang="en-US" altLang="zh-CN" b="1"/>
              <a:t>000</a:t>
            </a:r>
            <a:r>
              <a:rPr lang="zh-CN" altLang="en-US" b="1"/>
              <a:t>－</a:t>
            </a:r>
            <a:r>
              <a:rPr lang="en-US" altLang="zh-CN" b="1"/>
              <a:t>3FFH</a:t>
            </a:r>
            <a:r>
              <a:rPr lang="zh-CN" altLang="en-US" b="1"/>
              <a:t>）为中断向量，具体分配参见表</a:t>
            </a:r>
            <a:r>
              <a:rPr lang="en-US" altLang="zh-CN" b="1"/>
              <a:t>8.2</a:t>
            </a:r>
            <a:r>
              <a:rPr lang="zh-CN" altLang="en-US" b="1"/>
              <a:t>（</a:t>
            </a:r>
            <a:r>
              <a:rPr lang="en-US" altLang="zh-CN" b="1"/>
              <a:t>P295</a:t>
            </a:r>
            <a:r>
              <a:rPr lang="zh-CN" altLang="en-US" b="1"/>
              <a:t>）所示。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45720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kumimoji="1" lang="zh-CN" altLang="zh-CN" sz="2400">
              <a:solidFill>
                <a:schemeClr val="accent2"/>
              </a:solidFill>
              <a:latin typeface="Lucida Sans Unicode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15000" y="4572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kumimoji="1" lang="zh-CN" altLang="zh-CN" sz="2400" b="1">
              <a:latin typeface="Times New Roman" pitchFamily="18" charset="0"/>
            </a:endParaRPr>
          </a:p>
        </p:txBody>
      </p:sp>
      <p:pic>
        <p:nvPicPr>
          <p:cNvPr id="5125" name="Picture 5" descr="中断向量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33600"/>
            <a:ext cx="48244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b="1" u="sng">
                <a:solidFill>
                  <a:srgbClr val="990099"/>
                </a:solidFill>
              </a:rPr>
              <a:t>图</a:t>
            </a:r>
            <a:r>
              <a:rPr lang="en-US" altLang="zh-CN" sz="3400" b="1" u="sng">
                <a:solidFill>
                  <a:srgbClr val="990099"/>
                </a:solidFill>
              </a:rPr>
              <a:t>8.6</a:t>
            </a:r>
            <a:r>
              <a:rPr lang="zh-CN" altLang="en-US" sz="3400" b="1" u="sng">
                <a:solidFill>
                  <a:srgbClr val="990099"/>
                </a:solidFill>
              </a:rPr>
              <a:t>以</a:t>
            </a:r>
            <a:r>
              <a:rPr lang="en-US" altLang="zh-CN" sz="3400" b="1" u="sng">
                <a:solidFill>
                  <a:srgbClr val="990099"/>
                </a:solidFill>
              </a:rPr>
              <a:t>BIOS</a:t>
            </a:r>
            <a:r>
              <a:rPr lang="zh-CN" altLang="en-US" sz="3400" b="1" u="sng">
                <a:solidFill>
                  <a:srgbClr val="990099"/>
                </a:solidFill>
              </a:rPr>
              <a:t>中断</a:t>
            </a:r>
            <a:r>
              <a:rPr lang="en-US" altLang="zh-CN" sz="3400" b="1" u="sng">
                <a:solidFill>
                  <a:srgbClr val="990099"/>
                </a:solidFill>
              </a:rPr>
              <a:t>INT 4AH</a:t>
            </a:r>
            <a:r>
              <a:rPr lang="zh-CN" altLang="en-US" sz="3400" b="1" u="sng">
                <a:solidFill>
                  <a:srgbClr val="990099"/>
                </a:solidFill>
              </a:rPr>
              <a:t>为例，表示出中断操作的</a:t>
            </a:r>
            <a:r>
              <a:rPr lang="en-US" altLang="zh-CN" sz="3400" b="1" u="sng">
                <a:solidFill>
                  <a:srgbClr val="990099"/>
                </a:solidFill>
              </a:rPr>
              <a:t>5</a:t>
            </a:r>
            <a:r>
              <a:rPr lang="zh-CN" altLang="en-US" sz="3400" b="1" u="sng">
                <a:solidFill>
                  <a:srgbClr val="990099"/>
                </a:solidFill>
              </a:rPr>
              <a:t>个步骤</a:t>
            </a:r>
            <a:r>
              <a:rPr lang="zh-CN" altLang="en-US" sz="340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b="1"/>
              <a:t>(1)  </a:t>
            </a:r>
            <a:r>
              <a:rPr kumimoji="1" lang="zh-CN" altLang="en-US" b="1"/>
              <a:t>取中断类型号</a:t>
            </a:r>
          </a:p>
          <a:p>
            <a:pPr eaLnBrk="1" hangingPunct="1"/>
            <a:r>
              <a:rPr kumimoji="1" lang="en-US" altLang="zh-CN" b="1"/>
              <a:t>(2)  </a:t>
            </a:r>
            <a:r>
              <a:rPr kumimoji="1" lang="zh-CN" altLang="en-US" b="1"/>
              <a:t>计算中断向量地址</a:t>
            </a:r>
          </a:p>
          <a:p>
            <a:pPr eaLnBrk="1" hangingPunct="1"/>
            <a:r>
              <a:rPr kumimoji="1" lang="en-US" altLang="zh-CN" b="1"/>
              <a:t>(3)  </a:t>
            </a:r>
            <a:r>
              <a:rPr kumimoji="1" lang="zh-CN" altLang="en-US" b="1"/>
              <a:t>取中断向量，偏移地址送</a:t>
            </a:r>
            <a:r>
              <a:rPr kumimoji="1" lang="en-US" altLang="zh-CN" b="1"/>
              <a:t>IP</a:t>
            </a:r>
            <a:r>
              <a:rPr kumimoji="1" lang="zh-CN" altLang="en-US" b="1"/>
              <a:t>，段地址送</a:t>
            </a:r>
            <a:r>
              <a:rPr kumimoji="1" lang="en-US" altLang="zh-CN" b="1"/>
              <a:t>CS</a:t>
            </a:r>
          </a:p>
          <a:p>
            <a:pPr eaLnBrk="1" hangingPunct="1"/>
            <a:r>
              <a:rPr kumimoji="1" lang="en-US" altLang="zh-CN" b="1"/>
              <a:t>(4)  </a:t>
            </a:r>
            <a:r>
              <a:rPr kumimoji="1" lang="zh-CN" altLang="en-US" b="1"/>
              <a:t>转入中断处理程序</a:t>
            </a:r>
          </a:p>
          <a:p>
            <a:pPr eaLnBrk="1" hangingPunct="1"/>
            <a:r>
              <a:rPr kumimoji="1" lang="en-US" altLang="zh-CN" b="1"/>
              <a:t>(5)  </a:t>
            </a:r>
            <a:r>
              <a:rPr kumimoji="1" lang="zh-CN" altLang="en-US" b="1"/>
              <a:t>中断返回</a:t>
            </a:r>
            <a:r>
              <a:rPr kumimoji="1" lang="en-US" altLang="zh-CN" b="1"/>
              <a:t>(IRET)</a:t>
            </a:r>
            <a:r>
              <a:rPr kumimoji="1" lang="zh-CN" altLang="en-US" b="1"/>
              <a:t>到</a:t>
            </a:r>
            <a:r>
              <a:rPr kumimoji="1" lang="en-US" altLang="zh-CN" b="1"/>
              <a:t>INT</a:t>
            </a:r>
            <a:r>
              <a:rPr kumimoji="1" lang="zh-CN" altLang="en-US" b="1"/>
              <a:t>指令的下一条指令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495800" cy="4530725"/>
          </a:xfrm>
        </p:spPr>
        <p:txBody>
          <a:bodyPr/>
          <a:lstStyle/>
          <a:p>
            <a:pPr eaLnBrk="1" hangingPunct="1"/>
            <a:r>
              <a:rPr kumimoji="1" lang="zh-CN" altLang="en-US" b="1"/>
              <a:t>例</a:t>
            </a:r>
            <a:r>
              <a:rPr kumimoji="1" lang="zh-CN" altLang="en-US"/>
              <a:t>：</a:t>
            </a:r>
            <a:r>
              <a:rPr kumimoji="1" lang="en-US" altLang="zh-CN" b="1"/>
              <a:t>BIOS</a:t>
            </a:r>
            <a:r>
              <a:rPr kumimoji="1" lang="zh-CN" altLang="en-US" b="1"/>
              <a:t>中断 </a:t>
            </a:r>
            <a:r>
              <a:rPr kumimoji="1" lang="en-US" altLang="zh-CN" b="1"/>
              <a:t>INT  4AH</a:t>
            </a:r>
          </a:p>
          <a:p>
            <a:pPr eaLnBrk="1" hangingPunct="1"/>
            <a:r>
              <a:rPr kumimoji="1" lang="en-US" altLang="zh-CN" b="1"/>
              <a:t>4AH</a:t>
            </a:r>
            <a:r>
              <a:rPr kumimoji="1" lang="en-US" altLang="zh-CN" b="1">
                <a:sym typeface="Symbol" pitchFamily="18" charset="2"/>
              </a:rPr>
              <a:t></a:t>
            </a:r>
            <a:r>
              <a:rPr kumimoji="1" lang="en-US" altLang="zh-CN" b="1"/>
              <a:t>4 = 128H</a:t>
            </a:r>
          </a:p>
          <a:p>
            <a:pPr eaLnBrk="1" hangingPunct="1"/>
            <a:r>
              <a:rPr kumimoji="1" lang="en-US" altLang="zh-CN" b="1"/>
              <a:t>4AH</a:t>
            </a:r>
            <a:r>
              <a:rPr kumimoji="1" lang="en-US" altLang="zh-CN" b="1">
                <a:sym typeface="Symbol" pitchFamily="18" charset="2"/>
              </a:rPr>
              <a:t></a:t>
            </a:r>
            <a:r>
              <a:rPr kumimoji="1" lang="en-US" altLang="zh-CN" b="1"/>
              <a:t>4+2 = 12AH</a:t>
            </a:r>
          </a:p>
          <a:p>
            <a:pPr lvl="1" eaLnBrk="1" hangingPunct="1"/>
            <a:r>
              <a:rPr kumimoji="1" lang="en-US" altLang="zh-CN" sz="2300" b="1"/>
              <a:t> (128H) </a:t>
            </a:r>
            <a:r>
              <a:rPr kumimoji="1" lang="en-US" altLang="zh-CN" sz="2300" b="1">
                <a:sym typeface="Symbol" pitchFamily="18" charset="2"/>
              </a:rPr>
              <a:t></a:t>
            </a:r>
            <a:r>
              <a:rPr kumimoji="1" lang="en-US" altLang="zh-CN" sz="2300" b="1"/>
              <a:t> IP</a:t>
            </a:r>
          </a:p>
          <a:p>
            <a:pPr lvl="1" eaLnBrk="1" hangingPunct="1"/>
            <a:r>
              <a:rPr kumimoji="1" lang="en-US" altLang="zh-CN" sz="2300" b="1"/>
              <a:t> (12AH) </a:t>
            </a:r>
            <a:r>
              <a:rPr kumimoji="1" lang="en-US" altLang="zh-CN" sz="2300" b="1">
                <a:sym typeface="Symbol" pitchFamily="18" charset="2"/>
              </a:rPr>
              <a:t></a:t>
            </a:r>
            <a:r>
              <a:rPr kumimoji="1" lang="en-US" altLang="zh-CN" sz="2300" b="1"/>
              <a:t> CS</a:t>
            </a:r>
          </a:p>
          <a:p>
            <a:pPr eaLnBrk="1" hangingPunct="1"/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CA0B30-B0B0-42B6-83D1-A32979FA826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图8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92150"/>
            <a:ext cx="6048375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solidFill>
                  <a:srgbClr val="990099"/>
                </a:solidFill>
              </a:rPr>
              <a:t>设置中断向量 </a:t>
            </a:r>
            <a:r>
              <a:rPr kumimoji="1" lang="en-US" altLang="zh-CN">
                <a:solidFill>
                  <a:srgbClr val="990099"/>
                </a:solidFill>
              </a:rPr>
              <a:t>/ </a:t>
            </a:r>
            <a:r>
              <a:rPr kumimoji="1" lang="zh-CN" altLang="en-US">
                <a:solidFill>
                  <a:srgbClr val="990099"/>
                </a:solidFill>
              </a:rPr>
              <a:t>取中断向量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1" lang="zh-CN" altLang="en-US" b="1"/>
              <a:t>用户可利用保留的中断类型号扩充自己需要的中断功能。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u="sng">
                <a:solidFill>
                  <a:srgbClr val="990099"/>
                </a:solidFill>
              </a:rPr>
              <a:t>DOS</a:t>
            </a:r>
            <a:r>
              <a:rPr lang="zh-CN" altLang="en-US" b="1" u="sng">
                <a:solidFill>
                  <a:srgbClr val="990099"/>
                </a:solidFill>
              </a:rPr>
              <a:t>功能调用中的中断向量存取</a:t>
            </a:r>
            <a:r>
              <a:rPr lang="zh-CN" altLang="en-US" b="1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设置中断向量                         取中断向量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设置：</a:t>
            </a:r>
            <a:r>
              <a:rPr lang="en-US" altLang="zh-CN" sz="2400" b="1"/>
              <a:t>AH</a:t>
            </a:r>
            <a:r>
              <a:rPr lang="zh-CN" altLang="en-US" sz="2400" b="1"/>
              <a:t>＝</a:t>
            </a:r>
            <a:r>
              <a:rPr lang="en-US" altLang="zh-CN" sz="2400" b="1">
                <a:solidFill>
                  <a:srgbClr val="008000"/>
                </a:solidFill>
              </a:rPr>
              <a:t>25</a:t>
            </a:r>
            <a:r>
              <a:rPr lang="en-US" altLang="zh-CN" sz="2400" b="1"/>
              <a:t>H, AL=</a:t>
            </a:r>
            <a:r>
              <a:rPr lang="zh-CN" altLang="en-US" sz="2400" b="1"/>
              <a:t>中断号            </a:t>
            </a:r>
            <a:r>
              <a:rPr lang="en-US" altLang="zh-CN" sz="2400" b="1"/>
              <a:t>AH=</a:t>
            </a:r>
            <a:r>
              <a:rPr lang="en-US" altLang="zh-CN" sz="2400" b="1">
                <a:solidFill>
                  <a:srgbClr val="008000"/>
                </a:solidFill>
              </a:rPr>
              <a:t>35</a:t>
            </a:r>
            <a:r>
              <a:rPr lang="en-US" altLang="zh-CN" sz="2400" b="1"/>
              <a:t>H, AL=</a:t>
            </a:r>
            <a:r>
              <a:rPr lang="zh-CN" altLang="en-US" sz="2400" b="1"/>
              <a:t>中断号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            </a:t>
            </a:r>
            <a:r>
              <a:rPr lang="en-US" altLang="zh-CN" sz="2400" b="1">
                <a:solidFill>
                  <a:schemeClr val="folHlink"/>
                </a:solidFill>
              </a:rPr>
              <a:t>DS:DX</a:t>
            </a:r>
            <a:r>
              <a:rPr lang="en-US" altLang="zh-CN" sz="2400" b="1"/>
              <a:t>=</a:t>
            </a:r>
            <a:r>
              <a:rPr lang="zh-CN" altLang="en-US" sz="2400" b="1"/>
              <a:t>中断向量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执行：      </a:t>
            </a:r>
            <a:r>
              <a:rPr lang="en-US" altLang="zh-CN" sz="2400" b="1"/>
              <a:t>INT  21H                           INT   21H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返回：          无                                  </a:t>
            </a:r>
            <a:r>
              <a:rPr lang="en-US" altLang="zh-CN" sz="2400" b="1">
                <a:solidFill>
                  <a:schemeClr val="folHlink"/>
                </a:solidFill>
              </a:rPr>
              <a:t>ES:BX</a:t>
            </a:r>
            <a:r>
              <a:rPr lang="en-US" altLang="zh-CN" sz="2400" b="1"/>
              <a:t>=</a:t>
            </a:r>
            <a:r>
              <a:rPr lang="zh-CN" altLang="en-US" sz="2400" b="1"/>
              <a:t>中断向量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45820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3200" b="1" u="sng" dirty="0">
                <a:solidFill>
                  <a:srgbClr val="990099"/>
                </a:solidFill>
              </a:rPr>
              <a:t>直接设置，不采用</a:t>
            </a:r>
            <a:r>
              <a:rPr kumimoji="1" lang="en-US" altLang="zh-CN" sz="3200" b="1" u="sng" dirty="0">
                <a:solidFill>
                  <a:srgbClr val="990099"/>
                </a:solidFill>
              </a:rPr>
              <a:t>DOS</a:t>
            </a:r>
            <a:r>
              <a:rPr kumimoji="1" lang="zh-CN" altLang="en-US" sz="3200" b="1" u="sng" dirty="0">
                <a:solidFill>
                  <a:srgbClr val="990099"/>
                </a:solidFill>
              </a:rPr>
              <a:t>功能调用</a:t>
            </a:r>
            <a:endParaRPr kumimoji="1" lang="zh-CN" altLang="en-US" sz="4000" b="1" dirty="0">
              <a:latin typeface="Times New Roman" pitchFamily="18" charset="0"/>
              <a:ea typeface="楷体_GB2312" pitchFamily="49" charset="-122"/>
            </a:endParaRPr>
          </a:p>
          <a:p>
            <a:pPr algn="just"/>
            <a:endParaRPr kumimoji="1" lang="zh-CN" altLang="en-US" sz="2400" dirty="0"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zh-CN" altLang="en-US" sz="2400" dirty="0">
                <a:latin typeface="Times New Roman" pitchFamily="18" charset="0"/>
              </a:rPr>
              <a:t>：</a:t>
            </a:r>
            <a:r>
              <a:rPr kumimoji="1" lang="zh-CN" altLang="en-US" sz="2400" b="1" dirty="0">
                <a:latin typeface="Times New Roman" pitchFamily="18" charset="0"/>
              </a:rPr>
              <a:t>为中断类型</a:t>
            </a:r>
            <a:r>
              <a:rPr kumimoji="1" lang="en-US" altLang="zh-CN" sz="2400" b="1" dirty="0">
                <a:latin typeface="Times New Roman" pitchFamily="18" charset="0"/>
              </a:rPr>
              <a:t>N</a:t>
            </a:r>
            <a:r>
              <a:rPr kumimoji="1" lang="zh-CN" altLang="en-US" sz="2400" b="1" dirty="0">
                <a:latin typeface="Times New Roman" pitchFamily="18" charset="0"/>
              </a:rPr>
              <a:t>设置中断向量</a:t>
            </a:r>
            <a:endParaRPr kumimoji="1" lang="zh-CN" altLang="en-US" sz="1600" u="sng" dirty="0">
              <a:solidFill>
                <a:srgbClr val="990099"/>
              </a:solidFill>
              <a:latin typeface="Times New Roman" pitchFamily="18" charset="0"/>
            </a:endParaRPr>
          </a:p>
          <a:p>
            <a:pPr lvl="3" algn="just"/>
            <a:r>
              <a:rPr kumimoji="1" lang="en-US" altLang="zh-CN" sz="2200" b="1" dirty="0">
                <a:latin typeface="Times New Roman" pitchFamily="18" charset="0"/>
              </a:rPr>
              <a:t>MOV  AX, 0</a:t>
            </a:r>
          </a:p>
          <a:p>
            <a:pPr lvl="3" algn="just"/>
            <a:r>
              <a:rPr kumimoji="1" lang="en-US" altLang="zh-CN" sz="2200" b="1" dirty="0">
                <a:latin typeface="Times New Roman" pitchFamily="18" charset="0"/>
              </a:rPr>
              <a:t>MOV  ES, AX</a:t>
            </a:r>
          </a:p>
          <a:p>
            <a:pPr lvl="3" algn="just"/>
            <a:r>
              <a:rPr kumimoji="1" lang="en-US" altLang="zh-CN" sz="2200" b="1" dirty="0">
                <a:latin typeface="Times New Roman" pitchFamily="18" charset="0"/>
              </a:rPr>
              <a:t>MOV  BX, </a:t>
            </a:r>
            <a:r>
              <a:rPr kumimoji="1" lang="en-US" altLang="zh-CN" sz="2200" b="1" dirty="0">
                <a:solidFill>
                  <a:srgbClr val="00B050"/>
                </a:solidFill>
                <a:latin typeface="Times New Roman" pitchFamily="18" charset="0"/>
              </a:rPr>
              <a:t>N*4</a:t>
            </a:r>
          </a:p>
          <a:p>
            <a:pPr lvl="3" algn="just"/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MOV  AX, OFFSET  INTHAND</a:t>
            </a:r>
            <a:endParaRPr kumimoji="1" lang="en-US" altLang="zh-CN" sz="2200" b="1" dirty="0">
              <a:solidFill>
                <a:srgbClr val="FF3300"/>
              </a:solidFill>
              <a:latin typeface="Times New Roman" pitchFamily="18" charset="0"/>
            </a:endParaRPr>
          </a:p>
          <a:p>
            <a:pPr lvl="3" algn="just"/>
            <a:r>
              <a:rPr kumimoji="1"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MOV  ES: WORD PTR[BX], AX</a:t>
            </a:r>
            <a:r>
              <a:rPr kumimoji="1" lang="en-US" altLang="zh-CN" sz="2200" b="1" dirty="0">
                <a:latin typeface="Times New Roman" pitchFamily="18" charset="0"/>
              </a:rPr>
              <a:t>         ; </a:t>
            </a:r>
            <a:r>
              <a:rPr kumimoji="1" lang="zh-CN" altLang="en-US" sz="2200" b="1" dirty="0">
                <a:latin typeface="Times New Roman" pitchFamily="18" charset="0"/>
                <a:ea typeface="楷体_GB2312" pitchFamily="49" charset="-122"/>
              </a:rPr>
              <a:t>偏移地址</a:t>
            </a:r>
            <a:r>
              <a:rPr kumimoji="1" lang="zh-CN" altLang="en-US" sz="2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200" b="1" dirty="0">
                <a:latin typeface="Times New Roman" pitchFamily="18" charset="0"/>
              </a:rPr>
              <a:t>(N*4)</a:t>
            </a:r>
          </a:p>
          <a:p>
            <a:pPr lvl="3" algn="just"/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MOV  AX, SEG  INTHAND</a:t>
            </a:r>
            <a:endParaRPr kumimoji="1" lang="en-US" altLang="zh-CN" sz="2200" b="1" dirty="0">
              <a:solidFill>
                <a:schemeClr val="accent2"/>
              </a:solidFill>
              <a:latin typeface="Times New Roman" pitchFamily="18" charset="0"/>
            </a:endParaRPr>
          </a:p>
          <a:p>
            <a:pPr lvl="3" algn="just"/>
            <a:r>
              <a:rPr kumimoji="1" lang="en-US" altLang="zh-CN" sz="2200" b="1" dirty="0">
                <a:solidFill>
                  <a:srgbClr val="FF3300"/>
                </a:solidFill>
                <a:latin typeface="Times New Roman" pitchFamily="18" charset="0"/>
              </a:rPr>
              <a:t>MOV  ES: WORD PTR[BX+2], AX</a:t>
            </a:r>
            <a:r>
              <a:rPr kumimoji="1" lang="en-US" altLang="zh-CN" sz="2200" b="1" dirty="0">
                <a:latin typeface="Times New Roman" pitchFamily="18" charset="0"/>
              </a:rPr>
              <a:t>     ; </a:t>
            </a:r>
            <a:r>
              <a:rPr kumimoji="1" lang="zh-CN" altLang="en-US" sz="2200" b="1" dirty="0">
                <a:latin typeface="Times New Roman" pitchFamily="18" charset="0"/>
                <a:ea typeface="楷体_GB2312" pitchFamily="49" charset="-122"/>
              </a:rPr>
              <a:t>段地址</a:t>
            </a:r>
            <a:r>
              <a:rPr kumimoji="1" lang="zh-CN" altLang="en-US" sz="22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200" b="1" dirty="0">
                <a:latin typeface="Times New Roman" pitchFamily="18" charset="0"/>
              </a:rPr>
              <a:t>(N*4+2)</a:t>
            </a:r>
          </a:p>
          <a:p>
            <a:pPr lvl="3" algn="just"/>
            <a:r>
              <a:rPr kumimoji="1" lang="en-US" altLang="zh-CN" sz="2200" b="1" dirty="0">
                <a:latin typeface="Times New Roman" pitchFamily="18" charset="0"/>
              </a:rPr>
              <a:t>……</a:t>
            </a:r>
          </a:p>
          <a:p>
            <a:pPr algn="just"/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</a:rPr>
              <a:t>INTHAND:</a:t>
            </a:r>
          </a:p>
          <a:p>
            <a:pPr algn="just"/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</a:rPr>
              <a:t>               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</a:rPr>
              <a:t>……</a:t>
            </a:r>
            <a:endParaRPr kumimoji="1" lang="en-US" altLang="zh-CN" sz="2200" b="1" dirty="0">
              <a:solidFill>
                <a:srgbClr val="0000FF"/>
              </a:solidFill>
              <a:latin typeface="Lucida Sans Unicode" pitchFamily="34" charset="0"/>
            </a:endParaRPr>
          </a:p>
          <a:p>
            <a:pPr algn="just"/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</a:rPr>
              <a:t>               IRET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0"/>
            <a:ext cx="7696200" cy="677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en-US" altLang="zh-CN" sz="2400" b="1">
                <a:latin typeface="Times New Roman" pitchFamily="18" charset="0"/>
              </a:rPr>
              <a:t>8.4	</a:t>
            </a:r>
            <a:r>
              <a:rPr kumimoji="1" lang="zh-CN" altLang="en-US" sz="2400" b="1">
                <a:latin typeface="Times New Roman" pitchFamily="18" charset="0"/>
              </a:rPr>
              <a:t>用</a:t>
            </a:r>
            <a:r>
              <a:rPr kumimoji="1" lang="en-US" altLang="zh-CN" sz="2400" b="1">
                <a:latin typeface="Times New Roman" pitchFamily="18" charset="0"/>
              </a:rPr>
              <a:t>DOS</a:t>
            </a:r>
            <a:r>
              <a:rPr kumimoji="1" lang="zh-CN" altLang="en-US" sz="2400" b="1">
                <a:latin typeface="Times New Roman" pitchFamily="18" charset="0"/>
              </a:rPr>
              <a:t>功能调用存取中断向量</a:t>
            </a:r>
            <a:endParaRPr kumimoji="1" lang="zh-CN" altLang="en-US">
              <a:latin typeface="Lucida Sans Unicode" pitchFamily="34" charset="0"/>
            </a:endParaRPr>
          </a:p>
          <a:p>
            <a:pPr algn="just"/>
            <a:r>
              <a:rPr kumimoji="1" lang="zh-CN" altLang="en-US">
                <a:latin typeface="Lucida Sans Unicode" pitchFamily="34" charset="0"/>
              </a:rPr>
              <a:t>             </a:t>
            </a:r>
            <a:r>
              <a:rPr kumimoji="1" lang="en-US" altLang="zh-CN" b="1">
                <a:solidFill>
                  <a:srgbClr val="FF3300"/>
                </a:solidFill>
                <a:latin typeface="Lucida Sans Unicode" pitchFamily="34" charset="0"/>
              </a:rPr>
              <a:t>MOV  AL, N</a:t>
            </a:r>
          </a:p>
          <a:p>
            <a:pPr algn="just"/>
            <a:r>
              <a:rPr kumimoji="1" lang="en-US" altLang="zh-CN" b="1">
                <a:solidFill>
                  <a:srgbClr val="FF3300"/>
                </a:solidFill>
                <a:latin typeface="Lucida Sans Unicode" pitchFamily="34" charset="0"/>
              </a:rPr>
              <a:t>             MOV  AH, 35H</a:t>
            </a:r>
          </a:p>
          <a:p>
            <a:pPr algn="just"/>
            <a:r>
              <a:rPr kumimoji="1" lang="en-US" altLang="zh-CN" b="1">
                <a:solidFill>
                  <a:srgbClr val="FF3300"/>
                </a:solidFill>
                <a:latin typeface="Lucida Sans Unicode" pitchFamily="34" charset="0"/>
              </a:rPr>
              <a:t>             INT   21H</a:t>
            </a:r>
            <a:r>
              <a:rPr kumimoji="1" lang="en-US" altLang="zh-CN" b="1">
                <a:latin typeface="Lucida Sans Unicode" pitchFamily="34" charset="0"/>
              </a:rPr>
              <a:t>                          ; </a:t>
            </a:r>
            <a:r>
              <a:rPr kumimoji="1" lang="zh-CN" altLang="en-US" b="1">
                <a:latin typeface="Lucida Sans Unicode" pitchFamily="34" charset="0"/>
              </a:rPr>
              <a:t>取原中断向量</a:t>
            </a:r>
          </a:p>
          <a:p>
            <a:pPr algn="just"/>
            <a:r>
              <a:rPr kumimoji="1" lang="zh-CN" altLang="en-US" b="1">
                <a:latin typeface="Lucida Sans Unicode" pitchFamily="34" charset="0"/>
              </a:rPr>
              <a:t>             </a:t>
            </a:r>
            <a:r>
              <a:rPr kumimoji="1" lang="en-US" altLang="zh-CN" b="1">
                <a:solidFill>
                  <a:schemeClr val="folHlink"/>
                </a:solidFill>
                <a:latin typeface="Lucida Sans Unicode" pitchFamily="34" charset="0"/>
              </a:rPr>
              <a:t>PUSH  ES</a:t>
            </a:r>
          </a:p>
          <a:p>
            <a:pPr algn="just"/>
            <a:r>
              <a:rPr kumimoji="1" lang="en-US" altLang="zh-CN" b="1">
                <a:solidFill>
                  <a:schemeClr val="folHlink"/>
                </a:solidFill>
                <a:latin typeface="Lucida Sans Unicode" pitchFamily="34" charset="0"/>
              </a:rPr>
              <a:t>             PUSH  BX</a:t>
            </a:r>
            <a:r>
              <a:rPr kumimoji="1" lang="en-US" altLang="zh-CN" b="1">
                <a:latin typeface="Lucida Sans Unicode" pitchFamily="34" charset="0"/>
              </a:rPr>
              <a:t>                          ; </a:t>
            </a:r>
            <a:r>
              <a:rPr kumimoji="1" lang="zh-CN" altLang="en-US" b="1">
                <a:latin typeface="Lucida Sans Unicode" pitchFamily="34" charset="0"/>
              </a:rPr>
              <a:t>保存原中断向量</a:t>
            </a:r>
          </a:p>
          <a:p>
            <a:pPr algn="just"/>
            <a:r>
              <a:rPr kumimoji="1" lang="zh-CN" altLang="en-US" b="1">
                <a:latin typeface="Lucida Sans Unicode" pitchFamily="34" charset="0"/>
              </a:rPr>
              <a:t>             </a:t>
            </a:r>
            <a:r>
              <a:rPr kumimoji="1" lang="en-US" altLang="zh-CN" b="1">
                <a:latin typeface="Lucida Sans Unicode" pitchFamily="34" charset="0"/>
              </a:rPr>
              <a:t>PUSH  DS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AX, SEG  INTHAND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DS, AX    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DX, OFFSET  INTHAND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AL, N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AH, 25H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INT   21H</a:t>
            </a:r>
            <a:r>
              <a:rPr kumimoji="1" lang="en-US" altLang="zh-CN" b="1">
                <a:latin typeface="Lucida Sans Unicode" pitchFamily="34" charset="0"/>
              </a:rPr>
              <a:t>                           ; </a:t>
            </a:r>
            <a:r>
              <a:rPr kumimoji="1" lang="zh-CN" altLang="en-US" b="1">
                <a:latin typeface="Lucida Sans Unicode" pitchFamily="34" charset="0"/>
              </a:rPr>
              <a:t>设置新的中断向量</a:t>
            </a:r>
          </a:p>
          <a:p>
            <a:pPr lvl="2" algn="just"/>
            <a:r>
              <a:rPr kumimoji="1" lang="en-US" altLang="zh-CN" b="1">
                <a:latin typeface="Lucida Sans Unicode" pitchFamily="34" charset="0"/>
              </a:rPr>
              <a:t>POP   DS</a:t>
            </a:r>
          </a:p>
          <a:p>
            <a:pPr lvl="2" algn="just"/>
            <a:r>
              <a:rPr kumimoji="1" lang="en-US" altLang="zh-CN" b="1">
                <a:latin typeface="Lucida Sans Unicode" pitchFamily="34" charset="0"/>
              </a:rPr>
              <a:t>……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POP   DX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POP   DS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AL, N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AH, 25H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INT   21H</a:t>
            </a:r>
            <a:r>
              <a:rPr kumimoji="1" lang="en-US" altLang="zh-CN" b="1">
                <a:latin typeface="Lucida Sans Unicode" pitchFamily="34" charset="0"/>
              </a:rPr>
              <a:t>                            ; </a:t>
            </a:r>
            <a:r>
              <a:rPr kumimoji="1" lang="zh-CN" altLang="en-US" b="1">
                <a:latin typeface="Lucida Sans Unicode" pitchFamily="34" charset="0"/>
              </a:rPr>
              <a:t>恢复原中断向量</a:t>
            </a:r>
          </a:p>
          <a:p>
            <a:pPr lvl="2" algn="just"/>
            <a:r>
              <a:rPr kumimoji="1" lang="en-US" altLang="zh-CN" b="1">
                <a:latin typeface="Lucida Sans Unicode" pitchFamily="34" charset="0"/>
              </a:rPr>
              <a:t>RET</a:t>
            </a:r>
          </a:p>
          <a:p>
            <a:pPr algn="just"/>
            <a:r>
              <a:rPr kumimoji="1" lang="en-US" altLang="zh-CN" b="1">
                <a:latin typeface="Lucida Sans Unicode" pitchFamily="34" charset="0"/>
              </a:rPr>
              <a:t>;</a:t>
            </a:r>
          </a:p>
          <a:p>
            <a:pPr algn="just"/>
            <a:r>
              <a:rPr kumimoji="1" lang="en-US" altLang="zh-CN" b="1">
                <a:latin typeface="Lucida Sans Unicode" pitchFamily="34" charset="0"/>
              </a:rPr>
              <a:t>INTHAND:  ……</a:t>
            </a:r>
          </a:p>
          <a:p>
            <a:pPr algn="just"/>
            <a:r>
              <a:rPr kumimoji="1" lang="en-US" altLang="zh-CN" b="1">
                <a:latin typeface="Lucida Sans Unicode" pitchFamily="34" charset="0"/>
              </a:rPr>
              <a:t>            IRET</a:t>
            </a:r>
            <a:endParaRPr kumimoji="1" lang="en-US" altLang="zh-CN" b="1">
              <a:solidFill>
                <a:schemeClr val="accent2"/>
              </a:solidFill>
              <a:latin typeface="Lucida Sans Unicode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4" name="Picture 2" descr="C:\Users\fofo\AppData\Local\Microsoft\Windows\Temporary Internet Files\Content.IE5\5TVG3A71\MM90028886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53" y="2348880"/>
            <a:ext cx="4778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3058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8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中断的条件</a:t>
            </a:r>
          </a:p>
          <a:p>
            <a:pPr algn="just"/>
            <a:endParaRPr kumimoji="1" lang="zh-CN" altLang="en-US" sz="2800" b="1" u="sng" dirty="0">
              <a:solidFill>
                <a:srgbClr val="9900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/>
            <a:r>
              <a:rPr kumimoji="1" lang="en-US" altLang="zh-CN" sz="2400" b="1" u="sng" dirty="0">
                <a:solidFill>
                  <a:srgbClr val="990099"/>
                </a:solidFill>
                <a:latin typeface="Times New Roman" pitchFamily="18" charset="0"/>
              </a:rPr>
              <a:t>CPU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可以响应中断</a:t>
            </a:r>
            <a:r>
              <a:rPr kumimoji="1" lang="zh-CN" altLang="en-US" sz="2400" u="sng" dirty="0">
                <a:solidFill>
                  <a:srgbClr val="990099"/>
                </a:solidFill>
                <a:latin typeface="Times New Roman" pitchFamily="18" charset="0"/>
              </a:rPr>
              <a:t>（设置</a:t>
            </a:r>
            <a:r>
              <a:rPr kumimoji="1" lang="en-US" altLang="zh-CN" sz="2400" u="sng" dirty="0">
                <a:solidFill>
                  <a:srgbClr val="990099"/>
                </a:solidFill>
                <a:latin typeface="Times New Roman" pitchFamily="18" charset="0"/>
              </a:rPr>
              <a:t>CPU</a:t>
            </a:r>
            <a:r>
              <a:rPr kumimoji="1" lang="zh-CN" altLang="en-US" sz="2400" u="sng" dirty="0">
                <a:solidFill>
                  <a:srgbClr val="990099"/>
                </a:solidFill>
                <a:latin typeface="Times New Roman" pitchFamily="18" charset="0"/>
              </a:rPr>
              <a:t>中断允许位）</a:t>
            </a:r>
          </a:p>
          <a:p>
            <a:pPr algn="just"/>
            <a:endParaRPr kumimoji="1" lang="zh-CN" altLang="en-US" sz="2400" u="sng" dirty="0">
              <a:solidFill>
                <a:srgbClr val="990099"/>
              </a:solidFill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    </a:t>
            </a:r>
            <a:r>
              <a:rPr kumimoji="1" lang="en-US" altLang="zh-CN" sz="2400" b="1" dirty="0">
                <a:latin typeface="Times New Roman" pitchFamily="18" charset="0"/>
              </a:rPr>
              <a:t>PSW</a:t>
            </a:r>
            <a:r>
              <a:rPr kumimoji="1" lang="zh-CN" altLang="en-US" sz="2400" b="1" dirty="0">
                <a:latin typeface="Times New Roman" pitchFamily="18" charset="0"/>
              </a:rPr>
              <a:t>中的</a:t>
            </a:r>
            <a:r>
              <a:rPr kumimoji="1" lang="en-US" altLang="zh-CN" sz="2400" b="1" dirty="0">
                <a:latin typeface="Times New Roman" pitchFamily="18" charset="0"/>
              </a:rPr>
              <a:t>IF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  <a:r>
              <a:rPr kumimoji="1" lang="en-US" altLang="zh-CN" sz="2400" b="1" dirty="0">
                <a:latin typeface="Times New Roman" pitchFamily="18" charset="0"/>
              </a:rPr>
              <a:t>=1  </a:t>
            </a:r>
            <a:r>
              <a:rPr kumimoji="1" lang="zh-CN" altLang="en-US" sz="2400" b="1" dirty="0">
                <a:latin typeface="Times New Roman" pitchFamily="18" charset="0"/>
              </a:rPr>
              <a:t>允许中断   （</a:t>
            </a:r>
            <a:r>
              <a:rPr kumimoji="1" lang="en-US" altLang="zh-CN" sz="2400" b="1" dirty="0">
                <a:latin typeface="Times New Roman" pitchFamily="18" charset="0"/>
              </a:rPr>
              <a:t>STI  </a:t>
            </a:r>
            <a:r>
              <a:rPr kumimoji="1" lang="zh-CN" altLang="en-US" sz="2400" b="1" dirty="0">
                <a:latin typeface="Times New Roman" pitchFamily="18" charset="0"/>
              </a:rPr>
              <a:t>开中断）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                    </a:t>
            </a:r>
            <a:r>
              <a:rPr kumimoji="1" lang="en-US" altLang="zh-CN" sz="2400" b="1" dirty="0">
                <a:latin typeface="Times New Roman" pitchFamily="18" charset="0"/>
              </a:rPr>
              <a:t>=0  </a:t>
            </a:r>
            <a:r>
              <a:rPr kumimoji="1" lang="zh-CN" altLang="en-US" sz="2400" b="1" dirty="0">
                <a:latin typeface="Times New Roman" pitchFamily="18" charset="0"/>
              </a:rPr>
              <a:t>禁止中断   （</a:t>
            </a:r>
            <a:r>
              <a:rPr kumimoji="1" lang="en-US" altLang="zh-CN" sz="2400" b="1" dirty="0">
                <a:latin typeface="Times New Roman" pitchFamily="18" charset="0"/>
              </a:rPr>
              <a:t>CLI  </a:t>
            </a:r>
            <a:r>
              <a:rPr kumimoji="1" lang="zh-CN" altLang="en-US" sz="2400" b="1" dirty="0">
                <a:latin typeface="Times New Roman" pitchFamily="18" charset="0"/>
              </a:rPr>
              <a:t>关中断）</a:t>
            </a:r>
          </a:p>
          <a:p>
            <a:pPr algn="just"/>
            <a:endParaRPr kumimoji="1" lang="zh-CN" altLang="en-US" sz="2400" b="1" dirty="0">
              <a:latin typeface="Times New Roman" pitchFamily="18" charset="0"/>
            </a:endParaRPr>
          </a:p>
          <a:p>
            <a:pPr algn="just"/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外设的中断请求可以进入</a:t>
            </a:r>
            <a:r>
              <a:rPr kumimoji="1" lang="zh-CN" altLang="en-US" sz="2400" u="sng" dirty="0">
                <a:solidFill>
                  <a:srgbClr val="990099"/>
                </a:solidFill>
                <a:latin typeface="Times New Roman" pitchFamily="18" charset="0"/>
              </a:rPr>
              <a:t>（设置外设的中断请求屏蔽位）</a:t>
            </a:r>
          </a:p>
          <a:p>
            <a:pPr algn="just"/>
            <a:endParaRPr kumimoji="1" lang="zh-CN" altLang="en-US" sz="2400" b="1" u="sng" dirty="0">
              <a:solidFill>
                <a:srgbClr val="990099"/>
              </a:solidFill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NMI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非屏蔽中断（类型号为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）：一种特殊的外部中断，与</a:t>
            </a:r>
            <a:r>
              <a:rPr kumimoji="1" lang="en-US" altLang="zh-CN" sz="2400" b="1" dirty="0">
                <a:latin typeface="Times New Roman" pitchFamily="18" charset="0"/>
              </a:rPr>
              <a:t>IF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位的设置情况无关，</a:t>
            </a:r>
            <a:r>
              <a:rPr kumimoji="1" lang="en-US" altLang="zh-CN" sz="2400" b="1" dirty="0">
                <a:latin typeface="Times New Roman" pitchFamily="18" charset="0"/>
              </a:rPr>
              <a:t>CPU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不能禁止此类中断。</a:t>
            </a: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   </a:t>
            </a:r>
            <a:endParaRPr kumimoji="1" lang="en-US" altLang="zh-CN" sz="2400" dirty="0"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21H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中断屏蔽寄存器</a:t>
            </a:r>
            <a:endParaRPr kumimoji="1" lang="zh-CN" altLang="en-US" b="1" dirty="0">
              <a:latin typeface="Times New Roman" pitchFamily="18" charset="0"/>
            </a:endParaRP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           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中断屏蔽位</a:t>
            </a:r>
            <a:r>
              <a:rPr kumimoji="1" lang="en-US" altLang="zh-CN" sz="2400" b="1" dirty="0">
                <a:latin typeface="Times New Roman" pitchFamily="18" charset="0"/>
              </a:rPr>
              <a:t>=0 / 1   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允许中断 或 禁止中断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pic>
        <p:nvPicPr>
          <p:cNvPr id="11267" name="图片 3" descr="293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4" b="29501"/>
          <a:stretch>
            <a:fillRect/>
          </a:stretch>
        </p:blipFill>
        <p:spPr bwMode="auto">
          <a:xfrm>
            <a:off x="4000500" y="4429125"/>
            <a:ext cx="39290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Picture 3" descr="中断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2"/>
            <a:ext cx="2952750" cy="120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u="sng" kern="1200" dirty="0">
                <a:solidFill>
                  <a:srgbClr val="990099"/>
                </a:solidFill>
                <a:latin typeface="Times New Roman" pitchFamily="18" charset="0"/>
                <a:cs typeface="+mn-cs"/>
              </a:rPr>
              <a:t>中断优先级（不能有更高级的未完中断）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高                       软中断（除法错，</a:t>
            </a:r>
            <a:r>
              <a:rPr lang="en-US" altLang="zh-CN" sz="2400" b="1" dirty="0"/>
              <a:t>INTO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INT</a:t>
            </a:r>
            <a:r>
              <a:rPr lang="zh-CN" altLang="en-US" sz="2400" b="1" dirty="0"/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                           非屏蔽中断（</a:t>
            </a:r>
            <a:r>
              <a:rPr lang="en-US" altLang="zh-CN" sz="2400" b="1" dirty="0"/>
              <a:t>NMI</a:t>
            </a:r>
            <a:r>
              <a:rPr lang="zh-CN" altLang="en-US" sz="2400" b="1" dirty="0"/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                           可屏蔽中断（</a:t>
            </a:r>
            <a:r>
              <a:rPr lang="en-US" altLang="zh-CN" sz="2400" b="1" dirty="0"/>
              <a:t>INTR</a:t>
            </a:r>
            <a:r>
              <a:rPr lang="zh-CN" altLang="en-US" sz="2400" b="1" dirty="0"/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低                       单步中断</a:t>
            </a:r>
            <a:endParaRPr lang="zh-CN" altLang="en-US" sz="2400" b="1" dirty="0">
              <a:solidFill>
                <a:srgbClr val="990099"/>
              </a:solidFill>
            </a:endParaRPr>
          </a:p>
          <a:p>
            <a:pPr algn="just">
              <a:defRPr/>
            </a:pPr>
            <a:endParaRPr kumimoji="1" lang="en-US" altLang="zh-CN" sz="2400" b="1" kern="1200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>
              <a:defRPr/>
            </a:pPr>
            <a:r>
              <a:rPr kumimoji="1" lang="zh-CN" altLang="en-US" sz="2400" b="1" kern="1200" dirty="0">
                <a:latin typeface="Times New Roman" pitchFamily="18" charset="0"/>
              </a:rPr>
              <a:t>所以</a:t>
            </a:r>
            <a:r>
              <a:rPr kumimoji="1" lang="zh-CN" altLang="en-US" sz="2400" b="1" kern="1200" dirty="0">
                <a:solidFill>
                  <a:srgbClr val="C00000"/>
                </a:solidFill>
                <a:latin typeface="Times New Roman" pitchFamily="18" charset="0"/>
              </a:rPr>
              <a:t>在一次中断处理结束前</a:t>
            </a:r>
            <a:r>
              <a:rPr kumimoji="1" lang="zh-CN" altLang="en-US" sz="2400" b="1" kern="1200" dirty="0">
                <a:latin typeface="Times New Roman" pitchFamily="18" charset="0"/>
              </a:rPr>
              <a:t>，还应该给</a:t>
            </a:r>
            <a:r>
              <a:rPr kumimoji="1" lang="en-US" altLang="zh-CN" sz="2400" b="1" kern="1200" dirty="0">
                <a:latin typeface="Times New Roman" pitchFamily="18" charset="0"/>
              </a:rPr>
              <a:t>8259A</a:t>
            </a:r>
            <a:r>
              <a:rPr kumimoji="1" lang="zh-CN" altLang="en-US" sz="2400" b="1" kern="1200" dirty="0">
                <a:latin typeface="Times New Roman" pitchFamily="18" charset="0"/>
              </a:rPr>
              <a:t>中断控制器的</a:t>
            </a:r>
            <a:r>
              <a:rPr kumimoji="1" lang="zh-CN" altLang="en-US" sz="2400" b="1" kern="1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中断命令寄存器</a:t>
            </a:r>
            <a:r>
              <a:rPr kumimoji="1" lang="zh-CN" altLang="en-US" sz="2400" b="1" kern="1200" dirty="0">
                <a:latin typeface="Times New Roman" pitchFamily="18" charset="0"/>
              </a:rPr>
              <a:t>发出“中断结束命令”（</a:t>
            </a:r>
            <a:r>
              <a:rPr kumimoji="1" lang="en-US" altLang="zh-CN" sz="2400" b="1" kern="1200" dirty="0">
                <a:solidFill>
                  <a:srgbClr val="C00000"/>
                </a:solidFill>
                <a:latin typeface="Times New Roman" pitchFamily="18" charset="0"/>
              </a:rPr>
              <a:t>EOI</a:t>
            </a:r>
            <a:r>
              <a:rPr kumimoji="1" lang="zh-CN" altLang="en-US" sz="2400" b="1" kern="1200" dirty="0">
                <a:latin typeface="Times New Roman" pitchFamily="18" charset="0"/>
              </a:rPr>
              <a:t>），也就是向</a:t>
            </a:r>
            <a:r>
              <a:rPr kumimoji="1" lang="en-US" altLang="zh-CN" sz="2400" b="1" kern="1200" dirty="0">
                <a:latin typeface="Times New Roman" pitchFamily="18" charset="0"/>
              </a:rPr>
              <a:t>ICR</a:t>
            </a:r>
            <a:r>
              <a:rPr kumimoji="1" lang="zh-CN" altLang="en-US" sz="2400" b="1" kern="1200" dirty="0">
                <a:latin typeface="Times New Roman" pitchFamily="18" charset="0"/>
              </a:rPr>
              <a:t>的第</a:t>
            </a:r>
            <a:r>
              <a:rPr kumimoji="1" lang="en-US" altLang="zh-CN" sz="2400" b="1" kern="1200" dirty="0">
                <a:latin typeface="Times New Roman" pitchFamily="18" charset="0"/>
              </a:rPr>
              <a:t>5</a:t>
            </a:r>
            <a:r>
              <a:rPr kumimoji="1" lang="zh-CN" altLang="en-US" sz="2400" b="1" kern="1200" dirty="0">
                <a:latin typeface="Times New Roman" pitchFamily="18" charset="0"/>
              </a:rPr>
              <a:t>位置“</a:t>
            </a:r>
            <a:r>
              <a:rPr kumimoji="1" lang="en-US" altLang="zh-CN" sz="2400" b="1" kern="1200" dirty="0">
                <a:latin typeface="Times New Roman" pitchFamily="18" charset="0"/>
              </a:rPr>
              <a:t>1”</a:t>
            </a:r>
            <a:r>
              <a:rPr kumimoji="1" lang="zh-CN" altLang="en-US" sz="2400" b="1" kern="1200" dirty="0">
                <a:latin typeface="Times New Roman" pitchFamily="18" charset="0"/>
              </a:rPr>
              <a:t>，使得</a:t>
            </a:r>
            <a:r>
              <a:rPr kumimoji="1" lang="en-US" altLang="zh-CN" sz="2400" b="1" kern="1200" dirty="0">
                <a:latin typeface="Times New Roman" pitchFamily="18" charset="0"/>
              </a:rPr>
              <a:t>CPU</a:t>
            </a:r>
            <a:r>
              <a:rPr kumimoji="1" lang="zh-CN" altLang="en-US" sz="2400" b="1" kern="1200" dirty="0">
                <a:latin typeface="Times New Roman" pitchFamily="18" charset="0"/>
              </a:rPr>
              <a:t>可以响应</a:t>
            </a:r>
            <a:r>
              <a:rPr kumimoji="1" lang="zh-CN" altLang="en-US" sz="2400" b="1" kern="1200" dirty="0">
                <a:solidFill>
                  <a:srgbClr val="C00000"/>
                </a:solidFill>
                <a:latin typeface="Times New Roman" pitchFamily="18" charset="0"/>
              </a:rPr>
              <a:t>同级或低级</a:t>
            </a:r>
            <a:r>
              <a:rPr kumimoji="1" lang="zh-CN" altLang="en-US" sz="2400" b="1" kern="1200" dirty="0">
                <a:latin typeface="Times New Roman" pitchFamily="18" charset="0"/>
              </a:rPr>
              <a:t>中断。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14375" y="2000250"/>
            <a:ext cx="0" cy="9144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2293" name="图片 4" descr="293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47426" b="18408"/>
          <a:stretch>
            <a:fillRect/>
          </a:stretch>
        </p:blipFill>
        <p:spPr bwMode="auto">
          <a:xfrm>
            <a:off x="2071688" y="5072063"/>
            <a:ext cx="521493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457200"/>
          </a:xfrm>
        </p:spPr>
        <p:txBody>
          <a:bodyPr/>
          <a:lstStyle/>
          <a:p>
            <a:pPr eaLnBrk="1" hangingPunct="1"/>
            <a:r>
              <a:rPr lang="zh-CN" altLang="en-US" sz="3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第八章   </a:t>
            </a:r>
            <a:r>
              <a:rPr lang="zh-CN" altLang="en-US" sz="3000" b="1"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3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输入</a:t>
            </a:r>
            <a:r>
              <a:rPr lang="en-US" altLang="zh-CN" sz="3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3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输出程序设计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86800" cy="520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8.1  I/O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设备的数据传送方式</a:t>
            </a:r>
            <a:r>
              <a:rPr kumimoji="1" lang="zh-CN" altLang="en-US" sz="2200">
                <a:latin typeface="Times New Roman" pitchFamily="18" charset="0"/>
              </a:rPr>
              <a:t>    </a:t>
            </a:r>
          </a:p>
          <a:p>
            <a:pPr algn="just"/>
            <a:r>
              <a:rPr kumimoji="1" lang="zh-CN" altLang="en-US" sz="2200">
                <a:latin typeface="Times New Roman" pitchFamily="18" charset="0"/>
              </a:rPr>
              <a:t>     </a:t>
            </a:r>
            <a:r>
              <a:rPr kumimoji="1" lang="en-US" altLang="zh-CN" sz="2200" b="1">
                <a:latin typeface="Times New Roman" pitchFamily="18" charset="0"/>
              </a:rPr>
              <a:t>I/O</a:t>
            </a:r>
            <a:r>
              <a:rPr kumimoji="1" lang="zh-CN" altLang="en-US" sz="2200" b="1">
                <a:latin typeface="Times New Roman" pitchFamily="18" charset="0"/>
              </a:rPr>
              <a:t>设备与主机</a:t>
            </a:r>
            <a:r>
              <a:rPr kumimoji="1" lang="en-US" altLang="zh-CN" sz="2200" b="1">
                <a:latin typeface="Times New Roman" pitchFamily="18" charset="0"/>
              </a:rPr>
              <a:t>(CPU</a:t>
            </a:r>
            <a:r>
              <a:rPr kumimoji="1" lang="zh-CN" altLang="en-US" sz="2200" b="1">
                <a:latin typeface="Times New Roman" pitchFamily="18" charset="0"/>
              </a:rPr>
              <a:t>和存储器</a:t>
            </a:r>
            <a:r>
              <a:rPr kumimoji="1" lang="en-US" altLang="zh-CN" sz="2200" b="1">
                <a:latin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</a:rPr>
              <a:t>的通信是通过外设接口进行的，传送：控制、状态、数据三种不同的信息，采用</a:t>
            </a:r>
            <a:r>
              <a:rPr kumimoji="1" lang="en-US" altLang="zh-CN" sz="2200" b="1">
                <a:latin typeface="Times New Roman" pitchFamily="18" charset="0"/>
              </a:rPr>
              <a:t>IN/OUT</a:t>
            </a:r>
            <a:r>
              <a:rPr kumimoji="1" lang="zh-CN" altLang="en-US" sz="2200" b="1">
                <a:latin typeface="Times New Roman" pitchFamily="18" charset="0"/>
              </a:rPr>
              <a:t>指令执行这些操作。</a:t>
            </a:r>
          </a:p>
          <a:p>
            <a:pPr algn="just"/>
            <a:r>
              <a:rPr kumimoji="1" lang="zh-CN" altLang="en-US" sz="2200" b="1" u="sng">
                <a:solidFill>
                  <a:srgbClr val="990099"/>
                </a:solidFill>
                <a:latin typeface="Times New Roman" pitchFamily="18" charset="0"/>
              </a:rPr>
              <a:t>控制信息</a:t>
            </a:r>
            <a:r>
              <a:rPr kumimoji="1" lang="zh-CN" altLang="en-US" sz="2200" b="1">
                <a:latin typeface="Times New Roman" pitchFamily="18" charset="0"/>
              </a:rPr>
              <a:t>：由控制端口传送。</a:t>
            </a:r>
          </a:p>
          <a:p>
            <a:pPr algn="just"/>
            <a:r>
              <a:rPr kumimoji="1" lang="zh-CN" altLang="en-US" sz="2200" b="1" u="sng">
                <a:solidFill>
                  <a:srgbClr val="990099"/>
                </a:solidFill>
                <a:latin typeface="Times New Roman" pitchFamily="18" charset="0"/>
              </a:rPr>
              <a:t>状态信息</a:t>
            </a:r>
            <a:r>
              <a:rPr kumimoji="1" lang="zh-CN" altLang="en-US" sz="2200" b="1">
                <a:latin typeface="Times New Roman" pitchFamily="18" charset="0"/>
              </a:rPr>
              <a:t>：由状态端口传送。</a:t>
            </a:r>
          </a:p>
          <a:p>
            <a:pPr algn="just"/>
            <a:r>
              <a:rPr kumimoji="1" lang="zh-CN" altLang="en-US" sz="2200" b="1" u="sng">
                <a:solidFill>
                  <a:srgbClr val="990099"/>
                </a:solidFill>
                <a:latin typeface="Times New Roman" pitchFamily="18" charset="0"/>
              </a:rPr>
              <a:t>数据信息</a:t>
            </a:r>
            <a:r>
              <a:rPr kumimoji="1" lang="zh-CN" altLang="en-US" sz="2200" b="1">
                <a:latin typeface="Times New Roman" pitchFamily="18" charset="0"/>
              </a:rPr>
              <a:t>：由数据端口传送。</a:t>
            </a:r>
          </a:p>
          <a:p>
            <a:pPr algn="just"/>
            <a:endParaRPr kumimoji="1" lang="zh-CN" altLang="en-US" sz="2200" b="1">
              <a:latin typeface="Times New Roman" pitchFamily="18" charset="0"/>
            </a:endParaRPr>
          </a:p>
          <a:p>
            <a:pPr algn="just"/>
            <a:r>
              <a:rPr kumimoji="1" lang="zh-CN" altLang="en-US" sz="2200" b="1" u="sng">
                <a:solidFill>
                  <a:srgbClr val="990099"/>
                </a:solidFill>
                <a:latin typeface="Times New Roman" pitchFamily="18" charset="0"/>
              </a:rPr>
              <a:t>查询方式</a:t>
            </a:r>
            <a:r>
              <a:rPr kumimoji="1" lang="zh-CN" altLang="en-US" sz="2200" b="1">
                <a:latin typeface="Times New Roman" pitchFamily="18" charset="0"/>
              </a:rPr>
              <a:t>（程序控制方式）</a:t>
            </a:r>
            <a:endParaRPr kumimoji="1" lang="zh-CN" altLang="en-US" sz="2200">
              <a:latin typeface="Times New Roman" pitchFamily="18" charset="0"/>
            </a:endParaRPr>
          </a:p>
          <a:p>
            <a:pPr algn="just"/>
            <a:r>
              <a:rPr kumimoji="1" lang="zh-CN" altLang="en-US" sz="2200">
                <a:latin typeface="Times New Roman" pitchFamily="18" charset="0"/>
              </a:rPr>
              <a:t>        </a:t>
            </a:r>
            <a:r>
              <a:rPr kumimoji="1" lang="en-US" altLang="zh-CN" sz="2200" b="1">
                <a:latin typeface="Times New Roman" pitchFamily="18" charset="0"/>
              </a:rPr>
              <a:t>CPU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利用指令反复查询</a:t>
            </a:r>
            <a:r>
              <a:rPr kumimoji="1" lang="en-US" altLang="zh-CN" sz="2200" b="1">
                <a:latin typeface="Times New Roman" pitchFamily="18" charset="0"/>
              </a:rPr>
              <a:t>I/O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的状态，直到</a:t>
            </a:r>
            <a:r>
              <a:rPr kumimoji="1" lang="en-US" altLang="zh-CN" sz="2200" b="1">
                <a:latin typeface="Times New Roman" pitchFamily="18" charset="0"/>
              </a:rPr>
              <a:t>I/O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准备好，才进行输入</a:t>
            </a:r>
            <a:r>
              <a:rPr kumimoji="1" lang="en-US" altLang="zh-CN" sz="2200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输出。此间</a:t>
            </a:r>
            <a:r>
              <a:rPr kumimoji="1" lang="en-US" altLang="zh-CN" sz="2200" b="1">
                <a:latin typeface="Times New Roman" pitchFamily="18" charset="0"/>
              </a:rPr>
              <a:t>CPU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处于循环等待状态，未做有效的工作。</a:t>
            </a:r>
            <a:endParaRPr kumimoji="1" lang="zh-CN" altLang="en-US" sz="2200" b="1">
              <a:latin typeface="Times New Roman" pitchFamily="18" charset="0"/>
            </a:endParaRPr>
          </a:p>
          <a:p>
            <a:pPr algn="just"/>
            <a:r>
              <a:rPr kumimoji="1" lang="zh-CN" altLang="en-US" sz="2200" b="1" u="sng">
                <a:solidFill>
                  <a:srgbClr val="990099"/>
                </a:solidFill>
                <a:latin typeface="Times New Roman" pitchFamily="18" charset="0"/>
              </a:rPr>
              <a:t>中断方式</a:t>
            </a:r>
            <a:endParaRPr kumimoji="1" lang="zh-CN" altLang="en-US" sz="2200" u="sng">
              <a:solidFill>
                <a:srgbClr val="990099"/>
              </a:solidFill>
              <a:latin typeface="Times New Roman" pitchFamily="18" charset="0"/>
            </a:endParaRPr>
          </a:p>
          <a:p>
            <a:pPr algn="just"/>
            <a:r>
              <a:rPr kumimoji="1" lang="zh-CN" altLang="en-US" sz="2200">
                <a:latin typeface="Times New Roman" pitchFamily="18" charset="0"/>
              </a:rPr>
              <a:t>       </a:t>
            </a:r>
            <a:r>
              <a:rPr kumimoji="1" lang="en-US" altLang="zh-CN" sz="2200" b="1">
                <a:latin typeface="Times New Roman" pitchFamily="18" charset="0"/>
              </a:rPr>
              <a:t>CPU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在执行程序的同时兼顾对</a:t>
            </a:r>
            <a:r>
              <a:rPr kumimoji="1" lang="en-US" altLang="zh-CN" sz="2200" b="1">
                <a:latin typeface="Times New Roman" pitchFamily="18" charset="0"/>
              </a:rPr>
              <a:t>I/O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设备的控制或数据传送。当</a:t>
            </a:r>
            <a:r>
              <a:rPr kumimoji="1" lang="en-US" altLang="zh-CN" sz="2200" b="1">
                <a:latin typeface="Times New Roman" pitchFamily="18" charset="0"/>
              </a:rPr>
              <a:t>I/O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设备准备好（空闲），由</a:t>
            </a:r>
            <a:r>
              <a:rPr kumimoji="1" lang="en-US" altLang="zh-CN" sz="2200" b="1">
                <a:latin typeface="Times New Roman" pitchFamily="18" charset="0"/>
              </a:rPr>
              <a:t>I/O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通知</a:t>
            </a:r>
            <a:r>
              <a:rPr kumimoji="1" lang="en-US" altLang="zh-CN" sz="2200" b="1">
                <a:latin typeface="Times New Roman" pitchFamily="18" charset="0"/>
              </a:rPr>
              <a:t>CPU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暂停正在运行的程序，转而处理</a:t>
            </a:r>
            <a:r>
              <a:rPr kumimoji="1" lang="en-US" altLang="zh-CN" sz="2200" b="1">
                <a:latin typeface="Times New Roman" pitchFamily="18" charset="0"/>
              </a:rPr>
              <a:t>I/O</a:t>
            </a:r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设备的请求，处理完即返回主程序继续执行。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2795699160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382000" cy="6248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u="sng" dirty="0">
                <a:solidFill>
                  <a:srgbClr val="990099"/>
                </a:solidFill>
              </a:rPr>
              <a:t>中断处理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endParaRPr lang="en-US" altLang="zh-CN" sz="2400" b="1" dirty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/>
          </a:p>
          <a:p>
            <a:pPr eaLnBrk="1" hangingPunct="1">
              <a:buFont typeface="Wingdings" pitchFamily="2" charset="2"/>
              <a:buNone/>
            </a:pPr>
            <a:endParaRPr lang="en-US" altLang="zh-CN" sz="24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中断机构</a:t>
            </a:r>
            <a:r>
              <a:rPr lang="zh-CN" altLang="en-US" sz="2400" b="1" dirty="0">
                <a:solidFill>
                  <a:srgbClr val="C00000"/>
                </a:solidFill>
              </a:rPr>
              <a:t>自动</a:t>
            </a:r>
            <a:r>
              <a:rPr lang="zh-CN" altLang="en-US" sz="2400" b="1" dirty="0"/>
              <a:t>完成下列动作：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   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）取中断类型号；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  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FLAG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入栈；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    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）设置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以及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TF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为“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</a:rPr>
              <a:t>0”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   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）取中断向量送：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   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）转中断服务程序。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914400" y="2438400"/>
            <a:ext cx="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248400"/>
          </a:xfrm>
        </p:spPr>
        <p:txBody>
          <a:bodyPr/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800" b="1" u="sng" dirty="0">
                <a:solidFill>
                  <a:srgbClr val="990099"/>
                </a:solidFill>
              </a:rPr>
              <a:t>中断程序的编写步骤</a:t>
            </a:r>
            <a:r>
              <a:rPr lang="zh-CN" altLang="en-US" sz="2000" b="1" dirty="0"/>
              <a:t>：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endParaRPr lang="zh-CN" altLang="en-US" sz="2000" b="1" dirty="0"/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>
                <a:solidFill>
                  <a:srgbClr val="990099"/>
                </a:solidFill>
              </a:rPr>
              <a:t>主程序</a:t>
            </a:r>
            <a:r>
              <a:rPr lang="zh-CN" altLang="en-US" sz="2000" b="1" dirty="0"/>
              <a:t>： </a:t>
            </a:r>
            <a:r>
              <a:rPr lang="en-US" altLang="zh-CN" sz="2000" b="1" dirty="0">
                <a:solidFill>
                  <a:srgbClr val="C00000"/>
                </a:solidFill>
              </a:rPr>
              <a:t>(1)  </a:t>
            </a:r>
            <a:r>
              <a:rPr lang="zh-CN" altLang="en-US" sz="2000" b="1" dirty="0">
                <a:solidFill>
                  <a:srgbClr val="C00000"/>
                </a:solidFill>
              </a:rPr>
              <a:t>设置中断向量（接管中断）</a:t>
            </a: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(2)  </a:t>
            </a:r>
            <a:r>
              <a:rPr lang="zh-CN" altLang="en-US" b="1" dirty="0">
                <a:solidFill>
                  <a:srgbClr val="C00000"/>
                </a:solidFill>
              </a:rPr>
              <a:t>设置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C00000"/>
                </a:solidFill>
              </a:rPr>
              <a:t>中断允许位</a:t>
            </a:r>
            <a:r>
              <a:rPr lang="en-US" altLang="zh-CN" b="1" dirty="0">
                <a:solidFill>
                  <a:srgbClr val="C00000"/>
                </a:solidFill>
              </a:rPr>
              <a:t>IF(</a:t>
            </a:r>
            <a:r>
              <a:rPr lang="zh-CN" altLang="en-US" b="1" dirty="0">
                <a:solidFill>
                  <a:srgbClr val="C00000"/>
                </a:solidFill>
              </a:rPr>
              <a:t>开中断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(3)  </a:t>
            </a:r>
            <a:r>
              <a:rPr lang="zh-CN" altLang="en-US" b="1" dirty="0">
                <a:solidFill>
                  <a:srgbClr val="C00000"/>
                </a:solidFill>
              </a:rPr>
              <a:t>设置设备的中断屏蔽位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</a:rPr>
              <a:t>(4)  </a:t>
            </a:r>
            <a:r>
              <a:rPr lang="zh-CN" altLang="en-US" sz="2000" b="1" dirty="0">
                <a:solidFill>
                  <a:srgbClr val="C00000"/>
                </a:solidFill>
              </a:rPr>
              <a:t>恢复中断向量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>
                <a:solidFill>
                  <a:srgbClr val="990099"/>
                </a:solidFill>
              </a:rPr>
              <a:t>系统</a:t>
            </a:r>
            <a:r>
              <a:rPr lang="zh-CN" altLang="en-US" sz="2000" b="1" dirty="0"/>
              <a:t>：      </a:t>
            </a:r>
            <a:r>
              <a:rPr lang="en-US" altLang="zh-CN" sz="2000" b="1" dirty="0"/>
              <a:t>(4)  </a:t>
            </a:r>
            <a:r>
              <a:rPr lang="zh-CN" altLang="en-US" sz="2000" b="1" dirty="0"/>
              <a:t>外设接口送中断请求给</a:t>
            </a:r>
            <a:r>
              <a:rPr lang="en-US" altLang="zh-CN" sz="2000" b="1" dirty="0"/>
              <a:t>CPU, CPU</a:t>
            </a:r>
            <a:r>
              <a:rPr lang="zh-CN" altLang="en-US" sz="2000" b="1" dirty="0"/>
              <a:t>得中断类型号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(5)  </a:t>
            </a:r>
            <a:r>
              <a:rPr lang="zh-CN" altLang="en-US" sz="2000" b="1" dirty="0"/>
              <a:t>当前指令执行完毕后，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送相应信号给外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     设接口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(6)  </a:t>
            </a:r>
            <a:r>
              <a:rPr lang="zh-CN" altLang="en-US" sz="2000" b="1" dirty="0"/>
              <a:t>当前的</a:t>
            </a:r>
            <a:r>
              <a:rPr lang="en-US" altLang="zh-CN" sz="2000" b="1" dirty="0"/>
              <a:t>FLAG, CS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保存入堆栈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(7)  </a:t>
            </a:r>
            <a:r>
              <a:rPr lang="zh-CN" altLang="en-US" sz="2000" b="1" dirty="0"/>
              <a:t>清除</a:t>
            </a:r>
            <a:r>
              <a:rPr lang="en-US" altLang="zh-CN" sz="2000" b="1" dirty="0"/>
              <a:t>IF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TF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/>
              <a:t>                 (8)  </a:t>
            </a:r>
            <a:r>
              <a:rPr lang="zh-CN" altLang="en-US" sz="2000" b="1" dirty="0"/>
              <a:t>根据中断类型号得中断向量，并分别送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CS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>
                <a:solidFill>
                  <a:srgbClr val="990099"/>
                </a:solidFill>
              </a:rPr>
              <a:t>中断处理子程序</a:t>
            </a:r>
            <a:r>
              <a:rPr lang="zh-CN" altLang="en-US" sz="2000" b="1" dirty="0"/>
              <a:t>：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(1)  </a:t>
            </a:r>
            <a:r>
              <a:rPr lang="zh-CN" altLang="en-US" sz="2000" b="1" dirty="0">
                <a:solidFill>
                  <a:srgbClr val="002060"/>
                </a:solidFill>
              </a:rPr>
              <a:t>保存寄存器内容 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(2)  </a:t>
            </a:r>
            <a:r>
              <a:rPr lang="zh-CN" altLang="en-US" sz="2000" b="1" dirty="0">
                <a:solidFill>
                  <a:srgbClr val="002060"/>
                </a:solidFill>
              </a:rPr>
              <a:t>如允许中断</a:t>
            </a:r>
            <a:r>
              <a:rPr lang="zh-CN" altLang="en-US" sz="2000" b="1" dirty="0">
                <a:solidFill>
                  <a:srgbClr val="7030A0"/>
                </a:solidFill>
              </a:rPr>
              <a:t>嵌套</a:t>
            </a:r>
            <a:r>
              <a:rPr lang="zh-CN" altLang="en-US" sz="2000" b="1" dirty="0">
                <a:solidFill>
                  <a:srgbClr val="002060"/>
                </a:solidFill>
              </a:rPr>
              <a:t>，则开中断（</a:t>
            </a:r>
            <a:r>
              <a:rPr lang="en-US" altLang="zh-CN" sz="2000" b="1" dirty="0">
                <a:solidFill>
                  <a:srgbClr val="002060"/>
                </a:solidFill>
              </a:rPr>
              <a:t>STI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(3)  </a:t>
            </a:r>
            <a:r>
              <a:rPr lang="zh-CN" altLang="en-US" sz="2000" b="1" dirty="0">
                <a:solidFill>
                  <a:srgbClr val="002060"/>
                </a:solidFill>
              </a:rPr>
              <a:t>执行中断处理程序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(4)  </a:t>
            </a:r>
            <a:r>
              <a:rPr lang="zh-CN" altLang="en-US" sz="2000" b="1" dirty="0">
                <a:solidFill>
                  <a:srgbClr val="002060"/>
                </a:solidFill>
              </a:rPr>
              <a:t>关中断（</a:t>
            </a:r>
            <a:r>
              <a:rPr lang="en-US" altLang="zh-CN" sz="2000" b="1" dirty="0">
                <a:solidFill>
                  <a:srgbClr val="002060"/>
                </a:solidFill>
              </a:rPr>
              <a:t>CLI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(5)  </a:t>
            </a:r>
            <a:r>
              <a:rPr lang="zh-CN" altLang="en-US" sz="2000" b="1" dirty="0">
                <a:solidFill>
                  <a:srgbClr val="002060"/>
                </a:solidFill>
              </a:rPr>
              <a:t>送中断结束命令（</a:t>
            </a:r>
            <a:r>
              <a:rPr lang="en-US" altLang="zh-CN" sz="2000" b="1" dirty="0">
                <a:solidFill>
                  <a:srgbClr val="002060"/>
                </a:solidFill>
              </a:rPr>
              <a:t>EOI</a:t>
            </a:r>
            <a:r>
              <a:rPr lang="zh-CN" altLang="en-US" sz="2000" b="1" dirty="0">
                <a:solidFill>
                  <a:srgbClr val="002060"/>
                </a:solidFill>
              </a:rPr>
              <a:t>）给中断命令寄存器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(6)  </a:t>
            </a:r>
            <a:r>
              <a:rPr lang="zh-CN" altLang="en-US" sz="2000" b="1" dirty="0">
                <a:solidFill>
                  <a:srgbClr val="002060"/>
                </a:solidFill>
              </a:rPr>
              <a:t>恢复寄存器内容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(7)  IRET</a:t>
            </a:r>
            <a:r>
              <a:rPr lang="zh-CN" altLang="en-US" sz="2000" b="1" dirty="0">
                <a:solidFill>
                  <a:srgbClr val="002060"/>
                </a:solidFill>
              </a:rPr>
              <a:t>中断返回</a:t>
            </a:r>
            <a:endParaRPr lang="zh-CN" altLang="en-US" sz="2300" dirty="0">
              <a:solidFill>
                <a:srgbClr val="00206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106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Lucida Sans Unicode" pitchFamily="34" charset="0"/>
              </a:rPr>
              <a:t>例</a:t>
            </a:r>
            <a:r>
              <a:rPr kumimoji="1" lang="en-US" altLang="zh-CN" sz="2400" b="1" dirty="0">
                <a:latin typeface="Lucida Sans Unicode" pitchFamily="34" charset="0"/>
              </a:rPr>
              <a:t>8.5</a:t>
            </a:r>
            <a:r>
              <a:rPr kumimoji="1" lang="en-US" altLang="zh-CN" sz="2400" dirty="0">
                <a:latin typeface="Lucida Sans Unicode" pitchFamily="34" charset="0"/>
              </a:rPr>
              <a:t>  </a:t>
            </a:r>
            <a:r>
              <a:rPr kumimoji="1" lang="zh-CN" altLang="en-US" sz="2400" b="1" dirty="0">
                <a:latin typeface="Lucida Sans Unicode" pitchFamily="34" charset="0"/>
              </a:rPr>
              <a:t>编写一个中断处理程序，要求在主程序运行期间，每隔 </a:t>
            </a:r>
            <a:r>
              <a:rPr kumimoji="1" lang="en-US" altLang="zh-CN" sz="2400" b="1" dirty="0">
                <a:latin typeface="Lucida Sans Unicode" pitchFamily="34" charset="0"/>
              </a:rPr>
              <a:t>10</a:t>
            </a:r>
            <a:r>
              <a:rPr kumimoji="1" lang="zh-CN" altLang="en-US" sz="2400" b="1" dirty="0">
                <a:latin typeface="Lucida Sans Unicode" pitchFamily="34" charset="0"/>
              </a:rPr>
              <a:t>秒响铃一次，同时显示‘</a:t>
            </a:r>
            <a:r>
              <a:rPr kumimoji="1" lang="en-US" altLang="zh-CN" sz="2400" b="1" dirty="0">
                <a:latin typeface="Lucida Sans Unicode" pitchFamily="34" charset="0"/>
              </a:rPr>
              <a:t>The bell is ring!’</a:t>
            </a:r>
            <a:endParaRPr kumimoji="1" lang="en-US" altLang="zh-CN" sz="2400" b="1" dirty="0">
              <a:solidFill>
                <a:schemeClr val="accent2"/>
              </a:solidFill>
              <a:latin typeface="Lucida Sans Unicode" pitchFamily="34" charset="0"/>
            </a:endParaRPr>
          </a:p>
          <a:p>
            <a:pPr lvl="1" algn="just"/>
            <a:endParaRPr kumimoji="1" lang="en-US" altLang="zh-CN" sz="2400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 err="1">
                <a:latin typeface="Lucida Sans Unicode" pitchFamily="34" charset="0"/>
              </a:rPr>
              <a:t>dseg</a:t>
            </a:r>
            <a:r>
              <a:rPr kumimoji="1" lang="en-US" altLang="zh-CN" sz="2400" b="1" dirty="0">
                <a:latin typeface="Lucida Sans Unicode" pitchFamily="34" charset="0"/>
              </a:rPr>
              <a:t>  segment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count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1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mess   </a:t>
            </a:r>
            <a:r>
              <a:rPr kumimoji="1" lang="en-US" altLang="zh-CN" sz="2400" b="1" dirty="0" err="1">
                <a:latin typeface="Lucida Sans Unicode" pitchFamily="34" charset="0"/>
              </a:rPr>
              <a:t>db</a:t>
            </a:r>
            <a:r>
              <a:rPr kumimoji="1" lang="en-US" altLang="zh-CN" sz="2400" b="1" dirty="0">
                <a:latin typeface="Lucida Sans Unicode" pitchFamily="34" charset="0"/>
              </a:rPr>
              <a:t>  'The bell is ring!',0ah,0dh,'$'</a:t>
            </a:r>
          </a:p>
          <a:p>
            <a:pPr lvl="1" algn="just"/>
            <a:r>
              <a:rPr kumimoji="1" lang="en-US" altLang="zh-CN" sz="2400" b="1" dirty="0" err="1">
                <a:latin typeface="Lucida Sans Unicode" pitchFamily="34" charset="0"/>
              </a:rPr>
              <a:t>dseg</a:t>
            </a:r>
            <a:r>
              <a:rPr kumimoji="1" lang="en-US" altLang="zh-CN" sz="2400" b="1" dirty="0">
                <a:latin typeface="Lucida Sans Unicode" pitchFamily="34" charset="0"/>
              </a:rPr>
              <a:t>  ends</a:t>
            </a:r>
          </a:p>
          <a:p>
            <a:pPr lvl="1" algn="just"/>
            <a:endParaRPr kumimoji="1" lang="en-US" altLang="zh-CN" sz="2400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 err="1">
                <a:latin typeface="Lucida Sans Unicode" pitchFamily="34" charset="0"/>
              </a:rPr>
              <a:t>cseg</a:t>
            </a:r>
            <a:r>
              <a:rPr kumimoji="1" lang="en-US" altLang="zh-CN" sz="2400" b="1" dirty="0">
                <a:latin typeface="Lucida Sans Unicode" pitchFamily="34" charset="0"/>
              </a:rPr>
              <a:t>  segment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main  </a:t>
            </a:r>
            <a:r>
              <a:rPr kumimoji="1" lang="en-US" altLang="zh-CN" sz="2400" b="1" dirty="0" err="1">
                <a:latin typeface="Lucida Sans Unicode" pitchFamily="34" charset="0"/>
              </a:rPr>
              <a:t>proc</a:t>
            </a:r>
            <a:r>
              <a:rPr kumimoji="1" lang="en-US" altLang="zh-CN" sz="2400" b="1" dirty="0">
                <a:latin typeface="Lucida Sans Unicode" pitchFamily="34" charset="0"/>
              </a:rPr>
              <a:t>  far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assume </a:t>
            </a:r>
            <a:r>
              <a:rPr kumimoji="1" lang="en-US" altLang="zh-CN" sz="2400" b="1" dirty="0" err="1">
                <a:latin typeface="Lucida Sans Unicode" pitchFamily="34" charset="0"/>
              </a:rPr>
              <a:t>cs:cseg</a:t>
            </a:r>
            <a:r>
              <a:rPr kumimoji="1" lang="en-US" altLang="zh-CN" sz="2400" b="1" dirty="0">
                <a:latin typeface="Lucida Sans Unicode" pitchFamily="34" charset="0"/>
              </a:rPr>
              <a:t>, </a:t>
            </a:r>
            <a:r>
              <a:rPr kumimoji="1" lang="en-US" altLang="zh-CN" sz="2400" b="1" dirty="0" err="1">
                <a:latin typeface="Lucida Sans Unicode" pitchFamily="34" charset="0"/>
              </a:rPr>
              <a:t>ds:dseg</a:t>
            </a:r>
            <a:r>
              <a:rPr kumimoji="1" lang="en-US" altLang="zh-CN" sz="2400" b="1" dirty="0">
                <a:latin typeface="Lucida Sans Unicode" pitchFamily="34" charset="0"/>
              </a:rPr>
              <a:t>, </a:t>
            </a:r>
            <a:r>
              <a:rPr kumimoji="1" lang="en-US" altLang="zh-CN" sz="2400" b="1" dirty="0" err="1">
                <a:latin typeface="Lucida Sans Unicode" pitchFamily="34" charset="0"/>
              </a:rPr>
              <a:t>es:dseg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start: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push  ds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latin typeface="Lucida Sans Unicode" pitchFamily="34" charset="0"/>
              </a:rPr>
              <a:t>   ax, ax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push  ax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mov   ax, </a:t>
            </a:r>
            <a:r>
              <a:rPr kumimoji="1" lang="en-US" altLang="zh-CN" sz="2400" b="1" dirty="0" err="1">
                <a:latin typeface="Lucida Sans Unicode" pitchFamily="34" charset="0"/>
              </a:rPr>
              <a:t>dseg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latin typeface="Lucida Sans Unicode" pitchFamily="34" charset="0"/>
              </a:rPr>
              <a:t>   ds, ax      </a:t>
            </a:r>
            <a:endParaRPr kumimoji="1" lang="en-US" altLang="zh-CN" sz="2400" b="1" dirty="0">
              <a:solidFill>
                <a:schemeClr val="accent2"/>
              </a:solidFill>
              <a:latin typeface="Lucida Sans Unicode" pitchFamily="34" charset="0"/>
            </a:endParaRPr>
          </a:p>
        </p:txBody>
      </p:sp>
      <p:pic>
        <p:nvPicPr>
          <p:cNvPr id="15363" name="Picture 3" descr="C:\Users\fifo\AppData\Local\Microsoft\Windows\Temporary Internet Files\Content.IE5\XILTHFJ7\MM90028886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567690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4582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>
                <a:latin typeface="Lucida Sans Unicode" pitchFamily="34" charset="0"/>
              </a:rPr>
              <a:t>      </a:t>
            </a:r>
            <a:r>
              <a:rPr kumimoji="1" lang="en-US" altLang="zh-CN" sz="2400" b="1">
                <a:solidFill>
                  <a:schemeClr val="folHlink"/>
                </a:solidFill>
                <a:latin typeface="Lucida Sans Unicode" pitchFamily="34" charset="0"/>
              </a:rPr>
              <a:t>mov   al, 1ch</a:t>
            </a:r>
          </a:p>
          <a:p>
            <a:r>
              <a:rPr kumimoji="1" lang="en-US" altLang="zh-CN" sz="2400" b="1">
                <a:solidFill>
                  <a:schemeClr val="folHlink"/>
                </a:solidFill>
                <a:latin typeface="Lucida Sans Unicode" pitchFamily="34" charset="0"/>
              </a:rPr>
              <a:t>      mov   ah, 35h</a:t>
            </a:r>
          </a:p>
          <a:p>
            <a:r>
              <a:rPr kumimoji="1" lang="en-US" altLang="zh-CN" sz="2400" b="1">
                <a:solidFill>
                  <a:schemeClr val="folHlink"/>
                </a:solidFill>
                <a:latin typeface="Lucida Sans Unicode" pitchFamily="34" charset="0"/>
              </a:rPr>
              <a:t>      int     21h</a:t>
            </a:r>
            <a:r>
              <a:rPr kumimoji="1" lang="en-US" altLang="zh-CN" sz="2400" b="1">
                <a:latin typeface="Lucida Sans Unicode" pitchFamily="34" charset="0"/>
              </a:rPr>
              <a:t>                         </a:t>
            </a:r>
            <a:r>
              <a:rPr kumimoji="1" lang="en-US" altLang="zh-CN" sz="2000" b="1">
                <a:latin typeface="Lucida Sans Unicode" pitchFamily="34" charset="0"/>
              </a:rPr>
              <a:t>; </a:t>
            </a:r>
            <a:r>
              <a:rPr kumimoji="1" lang="zh-CN" altLang="en-US" sz="2000" b="1">
                <a:latin typeface="Lucida Sans Unicode" pitchFamily="34" charset="0"/>
              </a:rPr>
              <a:t>取原中断向量</a:t>
            </a:r>
            <a:endParaRPr kumimoji="1" lang="zh-CN" altLang="en-US" sz="2400" b="1">
              <a:latin typeface="Lucida Sans Unicode" pitchFamily="34" charset="0"/>
            </a:endParaRPr>
          </a:p>
          <a:p>
            <a:r>
              <a:rPr kumimoji="1" lang="zh-CN" altLang="en-US" sz="2400" b="1">
                <a:latin typeface="Lucida Sans Unicode" pitchFamily="34" charset="0"/>
              </a:rPr>
              <a:t>      </a:t>
            </a:r>
            <a:r>
              <a:rPr kumimoji="1" lang="en-US" altLang="zh-CN" sz="2400" b="1">
                <a:latin typeface="Lucida Sans Unicode" pitchFamily="34" charset="0"/>
              </a:rPr>
              <a:t>push  es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push  bx                           </a:t>
            </a:r>
            <a:r>
              <a:rPr kumimoji="1" lang="en-US" altLang="zh-CN" sz="2000" b="1">
                <a:latin typeface="Lucida Sans Unicode" pitchFamily="34" charset="0"/>
              </a:rPr>
              <a:t>; </a:t>
            </a:r>
            <a:r>
              <a:rPr kumimoji="1" lang="zh-CN" altLang="en-US" sz="2000" b="1">
                <a:latin typeface="Lucida Sans Unicode" pitchFamily="34" charset="0"/>
              </a:rPr>
              <a:t>保存原中断向量</a:t>
            </a:r>
            <a:endParaRPr kumimoji="1" lang="zh-CN" altLang="en-US" sz="2400" b="1">
              <a:latin typeface="Lucida Sans Unicode" pitchFamily="34" charset="0"/>
            </a:endParaRPr>
          </a:p>
          <a:p>
            <a:r>
              <a:rPr kumimoji="1" lang="zh-CN" altLang="en-US" sz="2400" b="1">
                <a:latin typeface="Lucida Sans Unicode" pitchFamily="34" charset="0"/>
              </a:rPr>
              <a:t>      </a:t>
            </a:r>
            <a:r>
              <a:rPr kumimoji="1" lang="en-US" altLang="zh-CN" sz="2400" b="1">
                <a:latin typeface="Lucida Sans Unicode" pitchFamily="34" charset="0"/>
              </a:rPr>
              <a:t>push  ds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</a:t>
            </a:r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mov   dx, offset 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ring</a:t>
            </a:r>
            <a:endParaRPr kumimoji="1" lang="en-US" altLang="zh-CN" sz="2400" b="1">
              <a:solidFill>
                <a:srgbClr val="0000FF"/>
              </a:solidFill>
              <a:latin typeface="Lucida Sans Unicode" pitchFamily="34" charset="0"/>
            </a:endParaRP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mov   ax, seg 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ring</a:t>
            </a:r>
            <a:endParaRPr kumimoji="1" lang="en-US" altLang="zh-CN" sz="2400" b="1">
              <a:solidFill>
                <a:srgbClr val="0000FF"/>
              </a:solidFill>
              <a:latin typeface="Lucida Sans Unicode" pitchFamily="34" charset="0"/>
            </a:endParaRP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mov   ds, ax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mov   al, 1ch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mov   ah, 25h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int     21h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                   </a:t>
            </a:r>
            <a:r>
              <a:rPr kumimoji="1" lang="en-US" altLang="zh-CN" sz="2000" b="1">
                <a:latin typeface="Lucida Sans Unicode" pitchFamily="34" charset="0"/>
              </a:rPr>
              <a:t>; </a:t>
            </a:r>
            <a:r>
              <a:rPr kumimoji="1" lang="zh-CN" altLang="en-US" sz="2000" b="1">
                <a:latin typeface="Lucida Sans Unicode" pitchFamily="34" charset="0"/>
              </a:rPr>
              <a:t>设置新的中断向量</a:t>
            </a:r>
            <a:endParaRPr kumimoji="1" lang="zh-CN" altLang="en-US" sz="2400" b="1">
              <a:solidFill>
                <a:srgbClr val="FF3300"/>
              </a:solidFill>
              <a:latin typeface="Lucida Sans Unicode" pitchFamily="34" charset="0"/>
            </a:endParaRPr>
          </a:p>
          <a:p>
            <a:r>
              <a:rPr kumimoji="1" lang="zh-CN" altLang="en-US" sz="2400" b="1">
                <a:latin typeface="Lucida Sans Unicode" pitchFamily="34" charset="0"/>
              </a:rPr>
              <a:t>      </a:t>
            </a:r>
            <a:r>
              <a:rPr kumimoji="1" lang="en-US" altLang="zh-CN" sz="2400" b="1">
                <a:latin typeface="Lucida Sans Unicode" pitchFamily="34" charset="0"/>
              </a:rPr>
              <a:t>pop   ds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</a:t>
            </a:r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in      al, 21h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and   al, 11111110b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out   21h, al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                     </a:t>
            </a:r>
            <a:r>
              <a:rPr kumimoji="1" lang="en-US" altLang="zh-CN" sz="2000" b="1">
                <a:latin typeface="Lucida Sans Unicode" pitchFamily="34" charset="0"/>
              </a:rPr>
              <a:t>; </a:t>
            </a:r>
            <a:r>
              <a:rPr kumimoji="1" lang="zh-CN" altLang="en-US" sz="2000" b="1">
                <a:latin typeface="Lucida Sans Unicode" pitchFamily="34" charset="0"/>
              </a:rPr>
              <a:t>设置中断屏蔽位</a:t>
            </a:r>
            <a:r>
              <a:rPr kumimoji="1" lang="en-US" altLang="zh-CN" sz="2000" b="1">
                <a:latin typeface="Lucida Sans Unicode" pitchFamily="34" charset="0"/>
              </a:rPr>
              <a:t>,</a:t>
            </a:r>
            <a:r>
              <a:rPr kumimoji="1" lang="zh-CN" altLang="en-US" sz="2000" b="1">
                <a:latin typeface="Lucida Sans Unicode" pitchFamily="34" charset="0"/>
              </a:rPr>
              <a:t>允许定时器中断</a:t>
            </a:r>
            <a:endParaRPr kumimoji="1" lang="zh-CN" altLang="en-US" sz="2400" b="1">
              <a:solidFill>
                <a:srgbClr val="990099"/>
              </a:solidFill>
              <a:latin typeface="Lucida Sans Unicode" pitchFamily="34" charset="0"/>
            </a:endParaRPr>
          </a:p>
          <a:p>
            <a:r>
              <a:rPr kumimoji="1" lang="zh-CN" altLang="en-US" sz="2400" b="1">
                <a:latin typeface="Lucida Sans Unicode" pitchFamily="34" charset="0"/>
              </a:rPr>
              <a:t>      </a:t>
            </a:r>
            <a:r>
              <a:rPr kumimoji="1" lang="en-US" altLang="zh-CN" sz="2400" b="1">
                <a:latin typeface="Lucida Sans Unicode" pitchFamily="34" charset="0"/>
              </a:rPr>
              <a:t>sti                                    </a:t>
            </a:r>
            <a:r>
              <a:rPr kumimoji="1" lang="en-US" altLang="zh-CN" sz="2000" b="1">
                <a:latin typeface="Lucida Sans Unicode" pitchFamily="34" charset="0"/>
              </a:rPr>
              <a:t>; </a:t>
            </a:r>
            <a:r>
              <a:rPr kumimoji="1" lang="zh-CN" altLang="en-US" sz="2000" b="1">
                <a:latin typeface="Lucida Sans Unicode" pitchFamily="34" charset="0"/>
              </a:rPr>
              <a:t>开中断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4" name="Picture 3" descr="中断">
            <a:extLst>
              <a:ext uri="{FF2B5EF4-FFF2-40B4-BE49-F238E27FC236}">
                <a16:creationId xmlns:a16="http://schemas.microsoft.com/office/drawing/2014/main" id="{34761DB6-2CC9-474B-B84C-393E955F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681685" cy="191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86106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>
                <a:latin typeface="宋体" pitchFamily="2" charset="-122"/>
              </a:rPr>
              <a:t>       </a:t>
            </a:r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mov   di, 2000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delay:  mov   si, 3000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delay1: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     dec   si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     jnz   delay1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     dec   di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           jnz   delay</a:t>
            </a:r>
            <a:r>
              <a:rPr kumimoji="1" lang="en-US" altLang="zh-CN" sz="2400" b="1">
                <a:solidFill>
                  <a:srgbClr val="996633"/>
                </a:solidFill>
                <a:latin typeface="Lucida Sans Unicode" pitchFamily="34" charset="0"/>
              </a:rPr>
              <a:t>          </a:t>
            </a:r>
            <a:r>
              <a:rPr kumimoji="1" lang="en-US" altLang="zh-CN" sz="2000" b="1">
                <a:latin typeface="Lucida Sans Unicode" pitchFamily="34" charset="0"/>
              </a:rPr>
              <a:t>; </a:t>
            </a:r>
            <a:r>
              <a:rPr kumimoji="1" lang="zh-CN" altLang="en-US" sz="2000" b="1">
                <a:latin typeface="Lucida Sans Unicode" pitchFamily="34" charset="0"/>
              </a:rPr>
              <a:t>主程序工作（期间每秒产生中断</a:t>
            </a:r>
            <a:r>
              <a:rPr kumimoji="1" lang="en-US" altLang="zh-CN" sz="2000" b="1">
                <a:latin typeface="Lucida Sans Unicode" pitchFamily="34" charset="0"/>
              </a:rPr>
              <a:t>18.2</a:t>
            </a:r>
            <a:r>
              <a:rPr kumimoji="1" lang="zh-CN" altLang="en-US" sz="2000" b="1">
                <a:latin typeface="Lucida Sans Unicode" pitchFamily="34" charset="0"/>
              </a:rPr>
              <a:t>次）</a:t>
            </a:r>
            <a:endParaRPr kumimoji="1" lang="zh-CN" altLang="en-US" sz="2000" b="1">
              <a:solidFill>
                <a:srgbClr val="996633"/>
              </a:solidFill>
              <a:latin typeface="Lucida Sans Unicode" pitchFamily="34" charset="0"/>
            </a:endParaRPr>
          </a:p>
          <a:p>
            <a:pPr algn="just"/>
            <a:endParaRPr kumimoji="1" lang="zh-CN" altLang="en-US" sz="2400" b="1">
              <a:latin typeface="Lucida Sans Unicode" pitchFamily="34" charset="0"/>
            </a:endParaRPr>
          </a:p>
          <a:p>
            <a:pPr algn="just"/>
            <a:r>
              <a:rPr kumimoji="1" lang="zh-CN" altLang="en-US" sz="2400" b="1">
                <a:latin typeface="Lucida Sans Unicode" pitchFamily="34" charset="0"/>
              </a:rPr>
              <a:t>           </a:t>
            </a:r>
            <a:r>
              <a:rPr kumimoji="1" lang="en-US" altLang="zh-CN" sz="2400" b="1">
                <a:solidFill>
                  <a:schemeClr val="folHlink"/>
                </a:solidFill>
                <a:latin typeface="Lucida Sans Unicode" pitchFamily="34" charset="0"/>
              </a:rPr>
              <a:t>pop   dx</a:t>
            </a:r>
          </a:p>
          <a:p>
            <a:pPr algn="just"/>
            <a:r>
              <a:rPr kumimoji="1" lang="en-US" altLang="zh-CN" sz="2400" b="1">
                <a:solidFill>
                  <a:schemeClr val="folHlink"/>
                </a:solidFill>
                <a:latin typeface="Lucida Sans Unicode" pitchFamily="34" charset="0"/>
              </a:rPr>
              <a:t>           pop   ds</a:t>
            </a:r>
          </a:p>
          <a:p>
            <a:pPr algn="just"/>
            <a:r>
              <a:rPr kumimoji="1" lang="en-US" altLang="zh-CN" sz="2400" b="1">
                <a:solidFill>
                  <a:schemeClr val="folHlink"/>
                </a:solidFill>
                <a:latin typeface="Lucida Sans Unicode" pitchFamily="34" charset="0"/>
              </a:rPr>
              <a:t>           mov   al, 1ch</a:t>
            </a:r>
          </a:p>
          <a:p>
            <a:pPr algn="just"/>
            <a:r>
              <a:rPr kumimoji="1" lang="en-US" altLang="zh-CN" sz="2400" b="1">
                <a:solidFill>
                  <a:schemeClr val="folHlink"/>
                </a:solidFill>
                <a:latin typeface="Lucida Sans Unicode" pitchFamily="34" charset="0"/>
              </a:rPr>
              <a:t>           mov   ah, 25h</a:t>
            </a:r>
          </a:p>
          <a:p>
            <a:pPr algn="just"/>
            <a:r>
              <a:rPr kumimoji="1" lang="en-US" altLang="zh-CN" sz="2400" b="1">
                <a:solidFill>
                  <a:schemeClr val="folHlink"/>
                </a:solidFill>
                <a:latin typeface="Lucida Sans Unicode" pitchFamily="34" charset="0"/>
              </a:rPr>
              <a:t>           int   21h</a:t>
            </a:r>
            <a:r>
              <a:rPr kumimoji="1" lang="en-US" altLang="zh-CN" sz="2400" b="1">
                <a:solidFill>
                  <a:srgbClr val="CC66FF"/>
                </a:solidFill>
                <a:latin typeface="Lucida Sans Unicode" pitchFamily="34" charset="0"/>
              </a:rPr>
              <a:t>              </a:t>
            </a:r>
            <a:r>
              <a:rPr kumimoji="1" lang="en-US" altLang="zh-CN" sz="2000" b="1">
                <a:latin typeface="Lucida Sans Unicode" pitchFamily="34" charset="0"/>
              </a:rPr>
              <a:t>; </a:t>
            </a:r>
            <a:r>
              <a:rPr kumimoji="1" lang="zh-CN" altLang="en-US" sz="2000" b="1">
                <a:latin typeface="Lucida Sans Unicode" pitchFamily="34" charset="0"/>
              </a:rPr>
              <a:t>恢复原中断向量</a:t>
            </a:r>
            <a:endParaRPr kumimoji="1" lang="zh-CN" altLang="en-US" sz="2400" b="1">
              <a:solidFill>
                <a:srgbClr val="CC66FF"/>
              </a:solidFill>
              <a:latin typeface="Lucida Sans Unicode" pitchFamily="34" charset="0"/>
            </a:endParaRPr>
          </a:p>
          <a:p>
            <a:pPr algn="just"/>
            <a:r>
              <a:rPr kumimoji="1" lang="zh-CN" altLang="en-US" sz="2400" b="1">
                <a:latin typeface="Lucida Sans Unicode" pitchFamily="34" charset="0"/>
              </a:rPr>
              <a:t>           </a:t>
            </a:r>
            <a:r>
              <a:rPr kumimoji="1" lang="en-US" altLang="zh-CN" sz="2400" b="1">
                <a:latin typeface="Lucida Sans Unicode" pitchFamily="34" charset="0"/>
              </a:rPr>
              <a:t>ret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main  endp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534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ring    proc   far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      push  ds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push  ax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push  cx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push  dx</a:t>
            </a:r>
          </a:p>
          <a:p>
            <a:pPr lvl="1"/>
            <a:endParaRPr kumimoji="1" lang="en-US" altLang="zh-CN" sz="2400" b="1" dirty="0"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   ax, </a:t>
            </a:r>
            <a:r>
              <a:rPr kumimoji="1"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dseg</a:t>
            </a:r>
            <a:endParaRPr kumimoji="1" lang="en-US" altLang="zh-CN" sz="2400" b="1" dirty="0">
              <a:solidFill>
                <a:schemeClr val="accent1">
                  <a:lumMod val="50000"/>
                </a:schemeClr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   ds, ax</a:t>
            </a:r>
          </a:p>
          <a:p>
            <a:pPr lvl="1"/>
            <a:endParaRPr kumimoji="1" lang="en-US" altLang="zh-CN" sz="2400" b="1" dirty="0"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latin typeface="Lucida Sans Unicode" pitchFamily="34" charset="0"/>
              </a:rPr>
              <a:t>sti</a:t>
            </a:r>
            <a:r>
              <a:rPr kumimoji="1" lang="en-US" altLang="zh-CN" sz="2400" b="1" dirty="0">
                <a:latin typeface="Lucida Sans Unicode" pitchFamily="34" charset="0"/>
              </a:rPr>
              <a:t>                        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开中断</a:t>
            </a:r>
            <a:r>
              <a:rPr kumimoji="1" lang="en-US" altLang="zh-CN" sz="2000" b="1" dirty="0">
                <a:latin typeface="Lucida Sans Unicode" pitchFamily="34" charset="0"/>
              </a:rPr>
              <a:t>,</a:t>
            </a:r>
            <a:r>
              <a:rPr kumimoji="1" lang="zh-CN" altLang="en-US" sz="2000" b="1" dirty="0">
                <a:latin typeface="Lucida Sans Unicode" pitchFamily="34" charset="0"/>
              </a:rPr>
              <a:t>允许更高级的中断</a:t>
            </a:r>
            <a:endParaRPr kumimoji="1" lang="en-US" altLang="zh-CN" sz="2000" b="1" dirty="0"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solidFill>
                  <a:schemeClr val="accent3">
                    <a:lumMod val="65000"/>
                  </a:schemeClr>
                </a:solidFill>
                <a:latin typeface="Lucida Sans Unicode" pitchFamily="34" charset="0"/>
              </a:rPr>
              <a:t>	 EOI				     </a:t>
            </a:r>
            <a:r>
              <a:rPr kumimoji="1" lang="zh-CN" altLang="en-US" sz="2400" b="1" dirty="0">
                <a:solidFill>
                  <a:schemeClr val="accent3">
                    <a:lumMod val="65000"/>
                  </a:schemeClr>
                </a:solidFill>
                <a:latin typeface="Lucida Sans Unicode" pitchFamily="34" charset="0"/>
              </a:rPr>
              <a:t>；允许同或低级的中断</a:t>
            </a:r>
            <a:endParaRPr kumimoji="1" lang="en-US" altLang="zh-CN" sz="2400" b="1" dirty="0">
              <a:solidFill>
                <a:schemeClr val="accent3">
                  <a:lumMod val="65000"/>
                </a:schemeClr>
              </a:solidFill>
              <a:latin typeface="Lucida Sans Unicode" pitchFamily="34" charset="0"/>
            </a:endParaRPr>
          </a:p>
          <a:p>
            <a:pPr lvl="1"/>
            <a:r>
              <a:rPr kumimoji="1" lang="zh-CN" altLang="en-US" sz="2400" b="1" dirty="0">
                <a:solidFill>
                  <a:schemeClr val="accent3">
                    <a:lumMod val="65000"/>
                  </a:schemeClr>
                </a:solidFill>
                <a:latin typeface="Lucida Sans Unicode" pitchFamily="34" charset="0"/>
              </a:rPr>
              <a:t>                                                   否则放在返回前</a:t>
            </a:r>
          </a:p>
          <a:p>
            <a:pPr lvl="1"/>
            <a:r>
              <a:rPr kumimoji="1" lang="zh-CN" altLang="en-US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latin typeface="Lucida Sans Unicode" pitchFamily="34" charset="0"/>
              </a:rPr>
              <a:t>dec</a:t>
            </a:r>
            <a:r>
              <a:rPr kumimoji="1" lang="en-US" altLang="zh-CN" sz="2400" b="1" dirty="0">
                <a:latin typeface="Lucida Sans Unicode" pitchFamily="34" charset="0"/>
              </a:rPr>
              <a:t>    count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latin typeface="Lucida Sans Unicode" pitchFamily="34" charset="0"/>
              </a:rPr>
              <a:t>jnz</a:t>
            </a:r>
            <a:r>
              <a:rPr kumimoji="1" lang="en-US" altLang="zh-CN" sz="2400" b="1" dirty="0">
                <a:latin typeface="Lucida Sans Unicode" pitchFamily="34" charset="0"/>
              </a:rPr>
              <a:t>     exit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dx, offset mess</a:t>
            </a:r>
          </a:p>
          <a:p>
            <a:pPr lvl="1"/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ah, 09</a:t>
            </a:r>
          </a:p>
          <a:p>
            <a:pPr lvl="1"/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int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  21h</a:t>
            </a:r>
            <a:r>
              <a:rPr kumimoji="1" lang="en-US" altLang="zh-CN" sz="2400" b="1" dirty="0">
                <a:solidFill>
                  <a:srgbClr val="336600"/>
                </a:solidFill>
                <a:latin typeface="Lucida Sans Unicode" pitchFamily="34" charset="0"/>
              </a:rPr>
              <a:t>           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显示‘</a:t>
            </a:r>
            <a:r>
              <a:rPr kumimoji="1" lang="en-US" altLang="zh-CN" sz="2000" b="1" dirty="0">
                <a:latin typeface="Lucida Sans Unicode" pitchFamily="34" charset="0"/>
              </a:rPr>
              <a:t>The bell is ring!’</a:t>
            </a:r>
            <a:endParaRPr kumimoji="1" lang="en-US" altLang="zh-CN" sz="2400" b="1" dirty="0">
              <a:latin typeface="Lucida Sans Unicode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69620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2400">
                <a:latin typeface="Lucida Sans Unicode" pitchFamily="34" charset="0"/>
              </a:rPr>
              <a:t>     </a:t>
            </a: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mov   dx, 100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in      al,   61h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and   al,   11111100b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sound: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xor    al,    2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out    61h, al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mov   cx,   140h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wait1: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loop   wait1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dec    dx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jne     sound</a:t>
            </a: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</a:rPr>
              <a:t>                                  </a:t>
            </a:r>
            <a:r>
              <a:rPr kumimoji="1" lang="en-US" altLang="zh-CN" sz="2200" b="1">
                <a:latin typeface="Lucida Sans Unicode" pitchFamily="34" charset="0"/>
              </a:rPr>
              <a:t>; </a:t>
            </a:r>
            <a:r>
              <a:rPr kumimoji="1" lang="zh-CN" altLang="en-US" sz="2200" b="1">
                <a:latin typeface="Lucida Sans Unicode" pitchFamily="34" charset="0"/>
              </a:rPr>
              <a:t>响铃</a:t>
            </a:r>
            <a:endParaRPr kumimoji="1" lang="zh-CN" altLang="en-US" sz="2200" b="1">
              <a:solidFill>
                <a:srgbClr val="FF3300"/>
              </a:solidFill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200" b="1"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mov   count, 182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exit: cli                                                ; </a:t>
            </a:r>
            <a:r>
              <a:rPr kumimoji="1" lang="zh-CN" altLang="en-US" sz="2200" b="1">
                <a:latin typeface="Lucida Sans Unicode" pitchFamily="34" charset="0"/>
              </a:rPr>
              <a:t>关中断</a:t>
            </a:r>
          </a:p>
          <a:p>
            <a:pPr>
              <a:lnSpc>
                <a:spcPct val="90000"/>
              </a:lnSpc>
            </a:pPr>
            <a:r>
              <a:rPr kumimoji="1" lang="zh-CN" altLang="en-US" sz="2200" b="1"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pop   dx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      pop   cx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      pop   ax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      pop   ds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      iret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</a:rPr>
              <a:t>ring  endp</a:t>
            </a:r>
            <a:endParaRPr kumimoji="1" lang="en-US" altLang="zh-CN" sz="2200" b="1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cseg  ends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 </a:t>
            </a:r>
            <a:r>
              <a:rPr kumimoji="1" lang="en-US" altLang="zh-CN" sz="2200" b="1">
                <a:latin typeface="Lucida Sans Unicode" pitchFamily="34" charset="0"/>
              </a:rPr>
              <a:t>end start</a:t>
            </a:r>
            <a:r>
              <a:rPr kumimoji="1" lang="en-US" altLang="zh-CN" sz="2000" b="1">
                <a:latin typeface="Lucida Sans Unicode" pitchFamily="34" charset="0"/>
              </a:rPr>
              <a:t>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键盘</a:t>
            </a:r>
            <a:r>
              <a:rPr lang="en-US" altLang="zh-CN"/>
              <a:t>I/O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当键盘上“按下”或“放开”一个键时，如果键盘中断是</a:t>
            </a:r>
            <a:r>
              <a:rPr lang="zh-CN" altLang="en-US" b="1" dirty="0">
                <a:solidFill>
                  <a:srgbClr val="990099"/>
                </a:solidFill>
              </a:rPr>
              <a:t>允许</a:t>
            </a:r>
            <a:r>
              <a:rPr lang="zh-CN" altLang="en-US" dirty="0"/>
              <a:t>的，就会产生一个</a:t>
            </a:r>
            <a:r>
              <a:rPr lang="en-US" altLang="zh-CN" dirty="0">
                <a:solidFill>
                  <a:srgbClr val="990099"/>
                </a:solidFill>
              </a:rPr>
              <a:t>9</a:t>
            </a:r>
            <a:r>
              <a:rPr lang="zh-CN" altLang="en-US" dirty="0">
                <a:solidFill>
                  <a:srgbClr val="990099"/>
                </a:solidFill>
              </a:rPr>
              <a:t>号</a:t>
            </a:r>
            <a:r>
              <a:rPr lang="zh-CN" altLang="en-US" dirty="0"/>
              <a:t>中断</a:t>
            </a:r>
          </a:p>
          <a:p>
            <a:pPr eaLnBrk="1" hangingPunct="1"/>
            <a:r>
              <a:rPr lang="zh-CN" altLang="en-US" dirty="0"/>
              <a:t>键盘触点电路按照</a:t>
            </a:r>
            <a:r>
              <a:rPr lang="en-US" altLang="zh-CN" dirty="0"/>
              <a:t>16×8</a:t>
            </a:r>
            <a:r>
              <a:rPr lang="zh-CN" altLang="en-US" dirty="0"/>
              <a:t>＝</a:t>
            </a:r>
            <a:r>
              <a:rPr lang="en-US" altLang="zh-CN" dirty="0"/>
              <a:t>128</a:t>
            </a:r>
            <a:r>
              <a:rPr lang="zh-CN" altLang="en-US" dirty="0"/>
              <a:t>矩阵排列</a:t>
            </a:r>
          </a:p>
          <a:p>
            <a:pPr eaLnBrk="1" hangingPunct="1"/>
            <a:r>
              <a:rPr lang="zh-CN" altLang="en-US" dirty="0"/>
              <a:t>每个按键分为“按下”和“放开”两种情况，</a:t>
            </a:r>
          </a:p>
          <a:p>
            <a:pPr lvl="1" eaLnBrk="1" hangingPunct="1"/>
            <a:r>
              <a:rPr lang="zh-CN" altLang="en-US" dirty="0"/>
              <a:t>通码：最高位为</a:t>
            </a:r>
            <a:r>
              <a:rPr lang="en-US" altLang="zh-CN" dirty="0"/>
              <a:t>0</a:t>
            </a:r>
          </a:p>
          <a:p>
            <a:pPr lvl="1" eaLnBrk="1" hangingPunct="1"/>
            <a:r>
              <a:rPr lang="zh-CN" altLang="en-US" dirty="0"/>
              <a:t>断码：最高位为</a:t>
            </a:r>
            <a:r>
              <a:rPr lang="en-US" altLang="zh-CN" dirty="0"/>
              <a:t>1</a:t>
            </a:r>
          </a:p>
          <a:p>
            <a:pPr eaLnBrk="1" hangingPunct="1"/>
            <a:r>
              <a:rPr lang="zh-CN" altLang="en-US" b="1" dirty="0">
                <a:solidFill>
                  <a:srgbClr val="7030A0"/>
                </a:solidFill>
              </a:rPr>
              <a:t>扫描码：</a:t>
            </a:r>
            <a:r>
              <a:rPr lang="zh-CN" altLang="en-US" dirty="0"/>
              <a:t>一个字节，</a:t>
            </a:r>
            <a:r>
              <a:rPr lang="en-US" altLang="zh-CN" dirty="0"/>
              <a:t>8</a:t>
            </a:r>
            <a:r>
              <a:rPr lang="zh-CN" altLang="en-US" dirty="0"/>
              <a:t>位（</a:t>
            </a:r>
            <a:r>
              <a:rPr lang="en-US" altLang="zh-CN" dirty="0"/>
              <a:t>256</a:t>
            </a:r>
            <a:r>
              <a:rPr lang="zh-CN" altLang="en-US" dirty="0"/>
              <a:t>种情况），入</a:t>
            </a:r>
            <a:r>
              <a:rPr lang="en-US" altLang="zh-CN" dirty="0">
                <a:solidFill>
                  <a:srgbClr val="FF0000"/>
                </a:solidFill>
              </a:rPr>
              <a:t>60H</a:t>
            </a:r>
            <a:r>
              <a:rPr lang="zh-CN" altLang="en-US" dirty="0">
                <a:solidFill>
                  <a:srgbClr val="FF0000"/>
                </a:solidFill>
              </a:rPr>
              <a:t>号端口寄存器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键盘扫描码</a:t>
            </a:r>
          </a:p>
        </p:txBody>
      </p:sp>
      <p:pic>
        <p:nvPicPr>
          <p:cNvPr id="29699" name="Picture 3" descr="键盘扫描码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6327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0780-A32C-47E3-A812-A78E928A63A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0780-A32C-47E3-A812-A78E928A63A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2501" r="13177" b="14286"/>
          <a:stretch/>
        </p:blipFill>
        <p:spPr>
          <a:xfrm>
            <a:off x="61840" y="1412776"/>
            <a:ext cx="904666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5563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200" b="1" u="sng">
                <a:solidFill>
                  <a:srgbClr val="990099"/>
                </a:solidFill>
              </a:rPr>
              <a:t>DMA</a:t>
            </a:r>
            <a:r>
              <a:rPr lang="zh-CN" altLang="en-US" sz="2200" b="1" u="sng">
                <a:solidFill>
                  <a:srgbClr val="990099"/>
                </a:solidFill>
              </a:rPr>
              <a:t>方式</a:t>
            </a:r>
            <a:r>
              <a:rPr lang="zh-CN" altLang="en-US" sz="2200" b="1"/>
              <a:t>（直接存储器存取方式或成组数据传送方式）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200" b="1"/>
              <a:t>      </a:t>
            </a:r>
            <a:r>
              <a:rPr lang="zh-CN" altLang="en-US" sz="2200" b="1">
                <a:ea typeface="楷体_GB2312" pitchFamily="49" charset="-122"/>
              </a:rPr>
              <a:t>主要适用于高速</a:t>
            </a:r>
            <a:r>
              <a:rPr lang="en-US" altLang="zh-CN" sz="2200" b="1"/>
              <a:t>I/O</a:t>
            </a:r>
            <a:r>
              <a:rPr lang="zh-CN" altLang="en-US" sz="2200" b="1">
                <a:ea typeface="楷体_GB2312" pitchFamily="49" charset="-122"/>
              </a:rPr>
              <a:t>设备（如磁盘），</a:t>
            </a:r>
            <a:r>
              <a:rPr lang="en-US" altLang="zh-CN" sz="2200" b="1"/>
              <a:t>CPU</a:t>
            </a:r>
            <a:r>
              <a:rPr lang="zh-CN" altLang="en-US" sz="2200" b="1">
                <a:ea typeface="楷体_GB2312" pitchFamily="49" charset="-122"/>
              </a:rPr>
              <a:t>向</a:t>
            </a:r>
            <a:r>
              <a:rPr lang="en-US" altLang="zh-CN" sz="2200" b="1"/>
              <a:t>I/O</a:t>
            </a:r>
            <a:r>
              <a:rPr lang="zh-CN" altLang="en-US" sz="2200" b="1">
                <a:ea typeface="楷体_GB2312" pitchFamily="49" charset="-122"/>
              </a:rPr>
              <a:t>接口提供控制信息（如数据块的首地址及字节数），</a:t>
            </a:r>
            <a:r>
              <a:rPr lang="en-US" altLang="zh-CN" sz="2200" b="1"/>
              <a:t>I/O</a:t>
            </a:r>
            <a:r>
              <a:rPr lang="zh-CN" altLang="en-US" sz="2200" b="1">
                <a:ea typeface="楷体_GB2312" pitchFamily="49" charset="-122"/>
              </a:rPr>
              <a:t>设备直接和存储器进行成批数据的快速传送。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    </a:t>
            </a:r>
            <a:r>
              <a:rPr lang="en-US" altLang="zh-CN" sz="2400" b="1" u="sng">
                <a:solidFill>
                  <a:srgbClr val="990099"/>
                </a:solidFill>
                <a:ea typeface="楷体_GB2312" pitchFamily="49" charset="-122"/>
              </a:rPr>
              <a:t>DMA</a:t>
            </a:r>
            <a:r>
              <a:rPr lang="zh-CN" altLang="en-US" sz="2400" b="1" u="sng">
                <a:solidFill>
                  <a:srgbClr val="990099"/>
                </a:solidFill>
                <a:ea typeface="楷体_GB2312" pitchFamily="49" charset="-122"/>
              </a:rPr>
              <a:t>控制器</a:t>
            </a:r>
            <a:r>
              <a:rPr lang="zh-CN" altLang="en-US" sz="2400" b="1">
                <a:ea typeface="楷体_GB2312" pitchFamily="49" charset="-122"/>
              </a:rPr>
              <a:t>：</a:t>
            </a:r>
            <a:r>
              <a:rPr lang="en-US" altLang="zh-CN" sz="2400" b="1">
                <a:ea typeface="楷体_GB2312" pitchFamily="49" charset="-122"/>
              </a:rPr>
              <a:t>Intel8237A</a:t>
            </a:r>
            <a:r>
              <a:rPr lang="zh-CN" altLang="en-US" sz="2400" b="1">
                <a:ea typeface="楷体_GB2312" pitchFamily="49" charset="-122"/>
              </a:rPr>
              <a:t>，主要包括：控制寄存器、状态寄存器、地址寄存器和字节计数器。这些寄存器在信息传送之前应进行初始化。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990099"/>
                </a:solidFill>
                <a:ea typeface="楷体_GB2312" pitchFamily="49" charset="-122"/>
              </a:rPr>
              <a:t>     </a:t>
            </a:r>
            <a:r>
              <a:rPr lang="en-US" altLang="zh-CN" sz="2400" b="1" u="sng">
                <a:solidFill>
                  <a:srgbClr val="990099"/>
                </a:solidFill>
                <a:ea typeface="楷体_GB2312" pitchFamily="49" charset="-122"/>
              </a:rPr>
              <a:t>DMA</a:t>
            </a:r>
            <a:r>
              <a:rPr lang="zh-CN" altLang="en-US" sz="2400" b="1" u="sng">
                <a:solidFill>
                  <a:srgbClr val="990099"/>
                </a:solidFill>
                <a:ea typeface="楷体_GB2312" pitchFamily="49" charset="-122"/>
              </a:rPr>
              <a:t>传送步骤</a:t>
            </a:r>
            <a:r>
              <a:rPr lang="zh-CN" altLang="en-US" sz="2400" b="1">
                <a:ea typeface="楷体_GB2312" pitchFamily="49" charset="-122"/>
              </a:rPr>
              <a:t>：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   </a:t>
            </a:r>
            <a:r>
              <a:rPr lang="en-US" altLang="zh-CN" sz="2400" b="1">
                <a:ea typeface="楷体_GB2312" pitchFamily="49" charset="-122"/>
              </a:rPr>
              <a:t>(1) DMAC</a:t>
            </a:r>
            <a:r>
              <a:rPr lang="zh-CN" altLang="en-US" sz="2400" b="1">
                <a:ea typeface="楷体_GB2312" pitchFamily="49" charset="-122"/>
              </a:rPr>
              <a:t>向</a:t>
            </a:r>
            <a:r>
              <a:rPr lang="en-US" altLang="zh-CN" sz="2400" b="1">
                <a:ea typeface="楷体_GB2312" pitchFamily="49" charset="-122"/>
              </a:rPr>
              <a:t>CPU</a:t>
            </a:r>
            <a:r>
              <a:rPr lang="zh-CN" altLang="en-US" sz="2400" b="1">
                <a:ea typeface="楷体_GB2312" pitchFamily="49" charset="-122"/>
              </a:rPr>
              <a:t>发总线请求。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   </a:t>
            </a:r>
            <a:r>
              <a:rPr lang="en-US" altLang="zh-CN" sz="2400" b="1">
                <a:ea typeface="楷体_GB2312" pitchFamily="49" charset="-122"/>
              </a:rPr>
              <a:t>(2) CPU</a:t>
            </a:r>
            <a:r>
              <a:rPr lang="zh-CN" altLang="en-US" sz="2400" b="1">
                <a:ea typeface="楷体_GB2312" pitchFamily="49" charset="-122"/>
              </a:rPr>
              <a:t>发出相应信号，让出总线控制权。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   </a:t>
            </a:r>
            <a:r>
              <a:rPr lang="en-US" altLang="zh-CN" sz="2400" b="1">
                <a:ea typeface="楷体_GB2312" pitchFamily="49" charset="-122"/>
              </a:rPr>
              <a:t>(3) DMAC</a:t>
            </a:r>
            <a:r>
              <a:rPr lang="zh-CN" altLang="en-US" sz="2400" b="1">
                <a:ea typeface="楷体_GB2312" pitchFamily="49" charset="-122"/>
              </a:rPr>
              <a:t>发出地址信号。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   </a:t>
            </a:r>
            <a:r>
              <a:rPr lang="en-US" altLang="zh-CN" sz="2400" b="1">
                <a:ea typeface="楷体_GB2312" pitchFamily="49" charset="-122"/>
              </a:rPr>
              <a:t>(4) </a:t>
            </a:r>
            <a:r>
              <a:rPr lang="zh-CN" altLang="en-US" sz="2400" b="1">
                <a:ea typeface="楷体_GB2312" pitchFamily="49" charset="-122"/>
              </a:rPr>
              <a:t>发出交换的数据信息。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   </a:t>
            </a:r>
            <a:r>
              <a:rPr lang="en-US" altLang="zh-CN" sz="2400" b="1">
                <a:ea typeface="楷体_GB2312" pitchFamily="49" charset="-122"/>
              </a:rPr>
              <a:t>(5) </a:t>
            </a:r>
            <a:r>
              <a:rPr lang="zh-CN" altLang="en-US" sz="2400" b="1">
                <a:ea typeface="楷体_GB2312" pitchFamily="49" charset="-122"/>
              </a:rPr>
              <a:t>地址寄存器加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，指向下一个要传送的数据。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   </a:t>
            </a:r>
            <a:r>
              <a:rPr lang="en-US" altLang="zh-CN" sz="2400" b="1">
                <a:ea typeface="楷体_GB2312" pitchFamily="49" charset="-122"/>
              </a:rPr>
              <a:t>(6) </a:t>
            </a:r>
            <a:r>
              <a:rPr lang="zh-CN" altLang="en-US" sz="2400" b="1">
                <a:ea typeface="楷体_GB2312" pitchFamily="49" charset="-122"/>
              </a:rPr>
              <a:t>字节计数器减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，若结果非</a:t>
            </a:r>
            <a:r>
              <a:rPr lang="en-US" altLang="zh-CN" sz="2400" b="1">
                <a:ea typeface="楷体_GB2312" pitchFamily="49" charset="-122"/>
              </a:rPr>
              <a:t>0</a:t>
            </a:r>
            <a:r>
              <a:rPr lang="zh-CN" altLang="en-US" sz="2400" b="1">
                <a:ea typeface="楷体_GB2312" pitchFamily="49" charset="-122"/>
              </a:rPr>
              <a:t>，则转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。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       </a:t>
            </a:r>
            <a:r>
              <a:rPr lang="en-US" altLang="zh-CN" sz="2400" b="1">
                <a:ea typeface="楷体_GB2312" pitchFamily="49" charset="-122"/>
              </a:rPr>
              <a:t>(7) </a:t>
            </a:r>
            <a:r>
              <a:rPr lang="zh-CN" altLang="en-US" sz="2400" b="1">
                <a:ea typeface="楷体_GB2312" pitchFamily="49" charset="-122"/>
              </a:rPr>
              <a:t>否则，</a:t>
            </a:r>
            <a:r>
              <a:rPr lang="en-US" altLang="zh-CN" sz="2400" b="1">
                <a:ea typeface="楷体_GB2312" pitchFamily="49" charset="-122"/>
              </a:rPr>
              <a:t>DMAC</a:t>
            </a:r>
            <a:r>
              <a:rPr lang="zh-CN" altLang="en-US" sz="2400" b="1">
                <a:ea typeface="楷体_GB2312" pitchFamily="49" charset="-122"/>
              </a:rPr>
              <a:t>撤销总线请求，本次传送结束。</a:t>
            </a:r>
          </a:p>
        </p:txBody>
      </p:sp>
    </p:spTree>
    <p:extLst>
      <p:ext uri="{BB962C8B-B14F-4D97-AF65-F5344CB8AC3E}">
        <p14:creationId xmlns:p14="http://schemas.microsoft.com/office/powerpoint/2010/main" val="3932023009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实验例</a:t>
            </a:r>
            <a:r>
              <a:rPr lang="en-US" altLang="zh-CN" dirty="0"/>
              <a:t>3.6-</a:t>
            </a:r>
            <a:r>
              <a:rPr lang="zh-CN" altLang="en-US" dirty="0"/>
              <a:t>模拟</a:t>
            </a:r>
            <a:r>
              <a:rPr lang="en-US" altLang="zh-CN" dirty="0"/>
              <a:t>BIOS</a:t>
            </a:r>
            <a:r>
              <a:rPr lang="zh-CN" altLang="en-US" dirty="0"/>
              <a:t>的</a:t>
            </a:r>
            <a:r>
              <a:rPr lang="en-US" altLang="zh-CN" dirty="0"/>
              <a:t>9</a:t>
            </a:r>
            <a:r>
              <a:rPr lang="zh-CN" altLang="en-US" dirty="0"/>
              <a:t>号中断响应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数据段中定义了扫描码与字符码对应表（只有小写字母，功能码一律为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主程序接管</a:t>
            </a:r>
            <a:r>
              <a:rPr lang="en-US" altLang="zh-CN" dirty="0"/>
              <a:t>9</a:t>
            </a:r>
            <a:r>
              <a:rPr lang="zh-CN" altLang="en-US" dirty="0"/>
              <a:t>号中断，处理缓冲区中字符的显示，如发现所按为功能键程序退出（取消接管）。</a:t>
            </a:r>
            <a:endParaRPr lang="en-US" altLang="zh-CN" dirty="0"/>
          </a:p>
          <a:p>
            <a:r>
              <a:rPr lang="en-US" altLang="zh-CN" dirty="0" err="1"/>
              <a:t>kbget</a:t>
            </a:r>
            <a:r>
              <a:rPr lang="zh-CN" altLang="en-US" dirty="0"/>
              <a:t>子程序，取缓冲区中的未处理字符</a:t>
            </a:r>
            <a:endParaRPr lang="en-US" altLang="zh-CN" dirty="0"/>
          </a:p>
          <a:p>
            <a:r>
              <a:rPr lang="en-US" altLang="zh-CN" dirty="0" err="1"/>
              <a:t>kbint</a:t>
            </a:r>
            <a:r>
              <a:rPr lang="zh-CN" altLang="en-US" dirty="0"/>
              <a:t>子程序，接管后</a:t>
            </a:r>
            <a:r>
              <a:rPr lang="en-US" altLang="zh-CN" dirty="0"/>
              <a:t>9</a:t>
            </a:r>
            <a:r>
              <a:rPr lang="zh-CN" altLang="en-US" dirty="0"/>
              <a:t>号</a:t>
            </a:r>
            <a:r>
              <a:rPr lang="zh-CN" altLang="en-US" b="1" dirty="0">
                <a:solidFill>
                  <a:srgbClr val="7030A0"/>
                </a:solidFill>
              </a:rPr>
              <a:t>中断的响应程序</a:t>
            </a:r>
            <a:r>
              <a:rPr lang="zh-CN" altLang="en-US" dirty="0"/>
              <a:t>，当键盘有按下或松开时立刻执行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248212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71932D-DE91-4B6F-A8E7-4B80EAA9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68597DB-A7DD-4E4F-BA71-DBEB89E16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643981"/>
            <a:ext cx="71024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下周实验内容：</a:t>
            </a:r>
            <a:endParaRPr lang="en-US" altLang="zh-CN" sz="3200" b="1" dirty="0"/>
          </a:p>
          <a:p>
            <a:pPr eaLnBrk="1" hangingPunct="1"/>
            <a:br>
              <a:rPr lang="en-US" altLang="zh-CN" sz="3200" b="1" dirty="0"/>
            </a:br>
            <a:r>
              <a:rPr lang="zh-CN" altLang="en-US" sz="3200" b="1" dirty="0"/>
              <a:t>实验指导书</a:t>
            </a:r>
            <a:r>
              <a:rPr lang="en-US" altLang="zh-CN" sz="3200" b="1" dirty="0"/>
              <a:t>105</a:t>
            </a:r>
            <a:r>
              <a:rPr lang="zh-CN" altLang="en-US" sz="3200" b="1" dirty="0"/>
              <a:t>页，实验</a:t>
            </a:r>
            <a:r>
              <a:rPr lang="en-US" altLang="zh-CN" sz="3200" b="1" dirty="0"/>
              <a:t>3.6</a:t>
            </a:r>
            <a:r>
              <a:rPr lang="zh-CN" altLang="en-US" sz="3200" b="1" dirty="0"/>
              <a:t>（在</a:t>
            </a:r>
            <a:r>
              <a:rPr lang="en-US" altLang="zh-CN" sz="3200" b="1" dirty="0"/>
              <a:t>93</a:t>
            </a:r>
            <a:r>
              <a:rPr lang="zh-CN" altLang="en-US" sz="3200" b="1" dirty="0"/>
              <a:t>页例</a:t>
            </a:r>
            <a:r>
              <a:rPr lang="en-US" altLang="zh-CN" sz="3200" b="1" dirty="0"/>
              <a:t>3.6</a:t>
            </a:r>
            <a:r>
              <a:rPr lang="zh-CN" altLang="en-US" sz="3200" b="1" dirty="0"/>
              <a:t>的基础上，接管</a:t>
            </a:r>
            <a:r>
              <a:rPr lang="en-US" altLang="zh-CN" sz="3200" b="1" dirty="0"/>
              <a:t>09</a:t>
            </a:r>
            <a:r>
              <a:rPr lang="zh-CN" altLang="en-US" sz="3200" b="1" dirty="0"/>
              <a:t>中断）</a:t>
            </a:r>
          </a:p>
        </p:txBody>
      </p:sp>
    </p:spTree>
    <p:extLst>
      <p:ext uri="{BB962C8B-B14F-4D97-AF65-F5344CB8AC3E}">
        <p14:creationId xmlns:p14="http://schemas.microsoft.com/office/powerpoint/2010/main" val="394974800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0010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8.2  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程序直接控制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I/O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方式</a:t>
            </a:r>
            <a:endParaRPr kumimoji="1" lang="zh-CN" altLang="en-US" sz="2800" b="1">
              <a:latin typeface="Times New Roman" pitchFamily="18" charset="0"/>
            </a:endParaRPr>
          </a:p>
          <a:p>
            <a:pPr algn="just"/>
            <a:r>
              <a:rPr kumimoji="1" lang="en-US" altLang="zh-CN" sz="2400" b="1" u="sng">
                <a:solidFill>
                  <a:srgbClr val="990099"/>
                </a:solidFill>
                <a:latin typeface="Times New Roman" pitchFamily="18" charset="0"/>
              </a:rPr>
              <a:t>I/O</a:t>
            </a:r>
            <a:r>
              <a:rPr kumimoji="1" lang="zh-CN" altLang="en-US" sz="2400" b="1" u="sng">
                <a:solidFill>
                  <a:srgbClr val="990099"/>
                </a:solidFill>
                <a:latin typeface="Times New Roman" pitchFamily="18" charset="0"/>
              </a:rPr>
              <a:t>端口</a:t>
            </a:r>
          </a:p>
          <a:p>
            <a:pPr algn="just"/>
            <a:r>
              <a:rPr kumimoji="1" lang="zh-CN" altLang="en-US" sz="2400">
                <a:latin typeface="Times New Roman" pitchFamily="18" charset="0"/>
              </a:rPr>
              <a:t>      </a:t>
            </a:r>
            <a:r>
              <a:rPr kumimoji="1" lang="zh-CN" altLang="en-US" sz="2400" b="1">
                <a:latin typeface="Times New Roman" pitchFamily="18" charset="0"/>
              </a:rPr>
              <a:t>外设接口由一组寄存器（数据寄存器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状态寄存器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命令寄存器）组成，每个寄存器有一个端口地址</a:t>
            </a:r>
            <a:r>
              <a:rPr kumimoji="1" lang="en-US" altLang="zh-CN" sz="2400" b="1">
                <a:latin typeface="Times New Roman" pitchFamily="18" charset="0"/>
              </a:rPr>
              <a:t>(</a:t>
            </a:r>
            <a:r>
              <a:rPr kumimoji="1" lang="zh-CN" altLang="en-US" sz="2400" b="1">
                <a:latin typeface="Times New Roman" pitchFamily="18" charset="0"/>
              </a:rPr>
              <a:t>端口号</a:t>
            </a:r>
            <a:r>
              <a:rPr kumimoji="1" lang="en-US" altLang="zh-CN" sz="2400" b="1">
                <a:latin typeface="Times New Roman" pitchFamily="18" charset="0"/>
              </a:rPr>
              <a:t>)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endParaRPr kumimoji="1" lang="zh-CN" altLang="en-US" sz="2400">
              <a:latin typeface="Times New Roman" pitchFamily="18" charset="0"/>
            </a:endParaRPr>
          </a:p>
        </p:txBody>
      </p:sp>
      <p:pic>
        <p:nvPicPr>
          <p:cNvPr id="9219" name="Picture 3" descr="8i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58975"/>
            <a:ext cx="7861300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10620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u="sng">
                <a:solidFill>
                  <a:srgbClr val="990099"/>
                </a:solidFill>
              </a:rPr>
              <a:t>I/O</a:t>
            </a:r>
            <a:r>
              <a:rPr lang="zh-CN" altLang="en-US" b="1" u="sng">
                <a:solidFill>
                  <a:srgbClr val="990099"/>
                </a:solidFill>
              </a:rPr>
              <a:t>指令</a:t>
            </a:r>
            <a:r>
              <a:rPr lang="zh-CN" altLang="en-US" b="1"/>
              <a:t>    </a:t>
            </a:r>
            <a:r>
              <a:rPr lang="zh-CN" altLang="en-US" b="1">
                <a:solidFill>
                  <a:srgbClr val="FF3300"/>
                </a:solidFill>
              </a:rPr>
              <a:t>详见第三章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989888" cy="5327650"/>
          </a:xfrm>
        </p:spPr>
        <p:txBody>
          <a:bodyPr/>
          <a:lstStyle/>
          <a:p>
            <a:pPr eaLnBrk="1" hangingPunct="1"/>
            <a:r>
              <a:rPr lang="zh-CN" altLang="en-US" b="1"/>
              <a:t>字节</a:t>
            </a:r>
            <a:r>
              <a:rPr lang="en-US" altLang="zh-CN" b="1"/>
              <a:t>/</a:t>
            </a:r>
            <a:r>
              <a:rPr lang="zh-CN" altLang="en-US" b="1"/>
              <a:t>字   直接寻址</a:t>
            </a:r>
            <a:r>
              <a:rPr lang="en-US" altLang="zh-CN" b="1"/>
              <a:t>/</a:t>
            </a:r>
            <a:r>
              <a:rPr lang="zh-CN" altLang="en-US" b="1"/>
              <a:t>间接寻址</a:t>
            </a:r>
          </a:p>
          <a:p>
            <a:pPr lvl="1" eaLnBrk="1" hangingPunct="1"/>
            <a:r>
              <a:rPr lang="en-US" altLang="zh-CN" b="1"/>
              <a:t>IN	AL , PORT	;(AL) ←(PORT)</a:t>
            </a:r>
          </a:p>
          <a:p>
            <a:pPr lvl="1" eaLnBrk="1" hangingPunct="1"/>
            <a:r>
              <a:rPr lang="en-US" altLang="zh-CN" b="1"/>
              <a:t>IN	AX , PORT	;(AX) ←(PORT+1 : PORT)</a:t>
            </a:r>
          </a:p>
          <a:p>
            <a:pPr lvl="1" eaLnBrk="1" hangingPunct="1"/>
            <a:r>
              <a:rPr lang="en-US" altLang="zh-CN" b="1"/>
              <a:t>IN	AL , DX	;(AL) ←((DX))</a:t>
            </a:r>
          </a:p>
          <a:p>
            <a:pPr lvl="1" eaLnBrk="1" hangingPunct="1"/>
            <a:r>
              <a:rPr lang="en-US" altLang="zh-CN" b="1"/>
              <a:t>IN	AX , DX	;(AX) ←((DX)+1</a:t>
            </a:r>
            <a:r>
              <a:rPr lang="en-US" altLang="zh-CN" b="1">
                <a:sym typeface="Wingdings" pitchFamily="2" charset="2"/>
              </a:rPr>
              <a:t> : (DX))</a:t>
            </a:r>
          </a:p>
          <a:p>
            <a:pPr lvl="1" eaLnBrk="1" hangingPunct="1"/>
            <a:endParaRPr lang="en-US" altLang="zh-CN" b="1">
              <a:sym typeface="Wingdings" pitchFamily="2" charset="2"/>
            </a:endParaRPr>
          </a:p>
          <a:p>
            <a:pPr lvl="1" eaLnBrk="1" hangingPunct="1"/>
            <a:r>
              <a:rPr lang="en-US" altLang="zh-CN" b="1"/>
              <a:t>OUT	PORT , AL	;(PORT) ←(AL)</a:t>
            </a:r>
          </a:p>
          <a:p>
            <a:pPr lvl="1" eaLnBrk="1" hangingPunct="1"/>
            <a:r>
              <a:rPr lang="en-US" altLang="zh-CN" b="1"/>
              <a:t>OUT	PORT , AX	;(PORT+1 : PORT) ←(AX)</a:t>
            </a:r>
          </a:p>
          <a:p>
            <a:pPr lvl="1" eaLnBrk="1" hangingPunct="1"/>
            <a:r>
              <a:rPr lang="en-US" altLang="zh-CN" b="1"/>
              <a:t>OUT	DX , AL	;((DX)) ←(AL)</a:t>
            </a:r>
          </a:p>
          <a:p>
            <a:pPr lvl="1" eaLnBrk="1" hangingPunct="1"/>
            <a:r>
              <a:rPr lang="en-US" altLang="zh-CN" b="1"/>
              <a:t>OUT	DX , AX	;((DX)+1 : (DX)) ←(AX)</a:t>
            </a:r>
          </a:p>
        </p:txBody>
      </p:sp>
    </p:spTree>
    <p:extLst>
      <p:ext uri="{BB962C8B-B14F-4D97-AF65-F5344CB8AC3E}">
        <p14:creationId xmlns:p14="http://schemas.microsoft.com/office/powerpoint/2010/main" val="333249995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指令示例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7989888" cy="48117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/>
              <a:t>把一个字从端口地址</a:t>
            </a:r>
            <a:r>
              <a:rPr lang="en-US" altLang="zh-CN" sz="2400" b="1"/>
              <a:t>0028</a:t>
            </a:r>
            <a:r>
              <a:rPr lang="zh-CN" altLang="en-US" sz="2400" b="1"/>
              <a:t>＆</a:t>
            </a:r>
            <a:r>
              <a:rPr lang="en-US" altLang="zh-CN" sz="2400" b="1"/>
              <a:t>0029</a:t>
            </a:r>
            <a:r>
              <a:rPr lang="zh-CN" altLang="en-US" sz="2400" b="1"/>
              <a:t>传送到变量</a:t>
            </a:r>
            <a:r>
              <a:rPr lang="en-US" altLang="zh-CN" sz="2400" b="1"/>
              <a:t>DATA_WORD</a:t>
            </a:r>
            <a:r>
              <a:rPr lang="zh-CN" altLang="en-US" sz="2400" b="1"/>
              <a:t>中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IN	AX , 28H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MOV	DATA_WORD , AX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/>
              <a:t>测试某状态寄存器（端口号</a:t>
            </a:r>
            <a:r>
              <a:rPr lang="en-US" altLang="zh-CN" sz="2400" b="1"/>
              <a:t>27H</a:t>
            </a:r>
            <a:r>
              <a:rPr lang="zh-CN" altLang="en-US" sz="2400" b="1"/>
              <a:t>）的第</a:t>
            </a:r>
            <a:r>
              <a:rPr lang="en-US" altLang="zh-CN" sz="2400" b="1"/>
              <a:t>2</a:t>
            </a:r>
            <a:r>
              <a:rPr lang="zh-CN" altLang="en-US" sz="2400" b="1"/>
              <a:t>位是否为</a:t>
            </a:r>
            <a:r>
              <a:rPr lang="en-US" altLang="zh-CN" sz="2400" b="1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IN        AL, 27H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TEST   AL, 00000100B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JNZ     ERROR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/>
              <a:t>将某接口的命令寄存器（端口为</a:t>
            </a:r>
            <a:r>
              <a:rPr lang="en-US" altLang="zh-CN" sz="2400" b="1"/>
              <a:t>126H</a:t>
            </a:r>
            <a:r>
              <a:rPr lang="zh-CN" altLang="en-US" sz="2400" b="1"/>
              <a:t>）的第</a:t>
            </a:r>
            <a:r>
              <a:rPr lang="en-US" altLang="zh-CN" sz="2400" b="1"/>
              <a:t>7</a:t>
            </a:r>
            <a:r>
              <a:rPr lang="zh-CN" altLang="en-US" sz="2400" b="1"/>
              <a:t>位置</a:t>
            </a:r>
            <a:r>
              <a:rPr lang="en-US" altLang="zh-CN" sz="2400" b="1"/>
              <a:t>1</a:t>
            </a:r>
            <a:r>
              <a:rPr lang="zh-CN" altLang="en-US" sz="2400" b="1"/>
              <a:t>，并输出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MOV	DX , 126H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IN	AL , DX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OR	AL , 80H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/>
              <a:t>OUT	DX , AL</a:t>
            </a:r>
          </a:p>
        </p:txBody>
      </p:sp>
    </p:spTree>
    <p:extLst>
      <p:ext uri="{BB962C8B-B14F-4D97-AF65-F5344CB8AC3E}">
        <p14:creationId xmlns:p14="http://schemas.microsoft.com/office/powerpoint/2010/main" val="165916362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533400" y="1068388"/>
            <a:ext cx="8680450" cy="2289175"/>
            <a:chOff x="528" y="624"/>
            <a:chExt cx="5468" cy="1442"/>
          </a:xfrm>
        </p:grpSpPr>
        <p:grpSp>
          <p:nvGrpSpPr>
            <p:cNvPr id="12293" name="Group 3"/>
            <p:cNvGrpSpPr>
              <a:grpSpLocks/>
            </p:cNvGrpSpPr>
            <p:nvPr/>
          </p:nvGrpSpPr>
          <p:grpSpPr bwMode="auto">
            <a:xfrm>
              <a:off x="1200" y="960"/>
              <a:ext cx="1536" cy="240"/>
              <a:chOff x="1584" y="960"/>
              <a:chExt cx="1536" cy="240"/>
            </a:xfrm>
          </p:grpSpPr>
          <p:sp>
            <p:nvSpPr>
              <p:cNvPr id="12331" name="Rectangle 4"/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384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2" name="Rectangle 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84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3" name="Rectangle 6"/>
              <p:cNvSpPr>
                <a:spLocks noChangeArrowheads="1"/>
              </p:cNvSpPr>
              <p:nvPr/>
            </p:nvSpPr>
            <p:spPr bwMode="auto">
              <a:xfrm>
                <a:off x="2736" y="960"/>
                <a:ext cx="384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4" name="Rectangle 7"/>
              <p:cNvSpPr>
                <a:spLocks noChangeArrowheads="1"/>
              </p:cNvSpPr>
              <p:nvPr/>
            </p:nvSpPr>
            <p:spPr bwMode="auto">
              <a:xfrm>
                <a:off x="1968" y="960"/>
                <a:ext cx="384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294" name="Group 8"/>
            <p:cNvGrpSpPr>
              <a:grpSpLocks/>
            </p:cNvGrpSpPr>
            <p:nvPr/>
          </p:nvGrpSpPr>
          <p:grpSpPr bwMode="auto">
            <a:xfrm>
              <a:off x="2736" y="960"/>
              <a:ext cx="1536" cy="240"/>
              <a:chOff x="1584" y="960"/>
              <a:chExt cx="1536" cy="240"/>
            </a:xfrm>
          </p:grpSpPr>
          <p:sp>
            <p:nvSpPr>
              <p:cNvPr id="12327" name="Rectangle 9"/>
              <p:cNvSpPr>
                <a:spLocks noChangeArrowheads="1"/>
              </p:cNvSpPr>
              <p:nvPr/>
            </p:nvSpPr>
            <p:spPr bwMode="auto">
              <a:xfrm>
                <a:off x="1584" y="960"/>
                <a:ext cx="384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8" name="Rectangle 1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384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9" name="Rectangle 11"/>
              <p:cNvSpPr>
                <a:spLocks noChangeArrowheads="1"/>
              </p:cNvSpPr>
              <p:nvPr/>
            </p:nvSpPr>
            <p:spPr bwMode="auto">
              <a:xfrm>
                <a:off x="2736" y="960"/>
                <a:ext cx="384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0" name="Rectangle 12"/>
              <p:cNvSpPr>
                <a:spLocks noChangeArrowheads="1"/>
              </p:cNvSpPr>
              <p:nvPr/>
            </p:nvSpPr>
            <p:spPr bwMode="auto">
              <a:xfrm>
                <a:off x="1968" y="960"/>
                <a:ext cx="384" cy="24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295" name="Text Box 13"/>
            <p:cNvSpPr txBox="1">
              <a:spLocks noChangeArrowheads="1"/>
            </p:cNvSpPr>
            <p:nvPr/>
          </p:nvSpPr>
          <p:spPr bwMode="auto">
            <a:xfrm>
              <a:off x="1248" y="624"/>
              <a:ext cx="14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设备控制寄存器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2296" name="Text Box 14"/>
            <p:cNvSpPr txBox="1">
              <a:spLocks noChangeArrowheads="1"/>
            </p:cNvSpPr>
            <p:nvPr/>
          </p:nvSpPr>
          <p:spPr bwMode="auto">
            <a:xfrm>
              <a:off x="528" y="960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端口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61H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7" name="Text Box 15"/>
            <p:cNvSpPr txBox="1">
              <a:spLocks noChangeArrowheads="1"/>
            </p:cNvSpPr>
            <p:nvPr/>
          </p:nvSpPr>
          <p:spPr bwMode="auto">
            <a:xfrm>
              <a:off x="3504" y="960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1 / 0     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298" name="AutoShape 16"/>
            <p:cNvSpPr>
              <a:spLocks/>
            </p:cNvSpPr>
            <p:nvPr/>
          </p:nvSpPr>
          <p:spPr bwMode="auto">
            <a:xfrm rot="-5400000">
              <a:off x="2280" y="168"/>
              <a:ext cx="144" cy="2304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299" name="Text Box 17"/>
            <p:cNvSpPr txBox="1">
              <a:spLocks noChangeArrowheads="1"/>
            </p:cNvSpPr>
            <p:nvPr/>
          </p:nvSpPr>
          <p:spPr bwMode="auto">
            <a:xfrm>
              <a:off x="1584" y="1392"/>
              <a:ext cx="1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  </a:t>
              </a:r>
              <a:r>
                <a:rPr kumimoji="1" lang="zh-CN" altLang="en-US" sz="2000" b="1">
                  <a:latin typeface="Times New Roman" pitchFamily="18" charset="0"/>
                </a:rPr>
                <a:t>控制其它外部设备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2300" name="Text Box 18"/>
            <p:cNvSpPr txBox="1">
              <a:spLocks noChangeArrowheads="1"/>
            </p:cNvSpPr>
            <p:nvPr/>
          </p:nvSpPr>
          <p:spPr bwMode="auto">
            <a:xfrm>
              <a:off x="3840" y="1680"/>
              <a:ext cx="316" cy="3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</a:rPr>
                <a:t>与门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2301" name="Text Box 19"/>
            <p:cNvSpPr txBox="1">
              <a:spLocks noChangeArrowheads="1"/>
            </p:cNvSpPr>
            <p:nvPr/>
          </p:nvSpPr>
          <p:spPr bwMode="auto">
            <a:xfrm>
              <a:off x="4348" y="1728"/>
              <a:ext cx="604" cy="25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</a:rPr>
                <a:t>放大器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sp>
          <p:nvSpPr>
            <p:cNvPr id="12302" name="Line 20"/>
            <p:cNvSpPr>
              <a:spLocks noChangeShapeType="1"/>
            </p:cNvSpPr>
            <p:nvPr/>
          </p:nvSpPr>
          <p:spPr bwMode="auto">
            <a:xfrm>
              <a:off x="3696" y="1200"/>
              <a:ext cx="0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Line 21"/>
            <p:cNvSpPr>
              <a:spLocks noChangeShapeType="1"/>
            </p:cNvSpPr>
            <p:nvPr/>
          </p:nvSpPr>
          <p:spPr bwMode="auto">
            <a:xfrm>
              <a:off x="3696" y="187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4" name="Line 22"/>
            <p:cNvSpPr>
              <a:spLocks noChangeShapeType="1"/>
            </p:cNvSpPr>
            <p:nvPr/>
          </p:nvSpPr>
          <p:spPr bwMode="auto">
            <a:xfrm>
              <a:off x="4159" y="187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305" name="Group 23"/>
            <p:cNvGrpSpPr>
              <a:grpSpLocks/>
            </p:cNvGrpSpPr>
            <p:nvPr/>
          </p:nvGrpSpPr>
          <p:grpSpPr bwMode="auto">
            <a:xfrm>
              <a:off x="5184" y="1709"/>
              <a:ext cx="144" cy="336"/>
              <a:chOff x="4272" y="2688"/>
              <a:chExt cx="144" cy="336"/>
            </a:xfrm>
          </p:grpSpPr>
          <p:sp>
            <p:nvSpPr>
              <p:cNvPr id="12325" name="Rectangle 24"/>
              <p:cNvSpPr>
                <a:spLocks noChangeArrowheads="1"/>
              </p:cNvSpPr>
              <p:nvPr/>
            </p:nvSpPr>
            <p:spPr bwMode="auto">
              <a:xfrm>
                <a:off x="4272" y="2784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6" name="AutoShape 25"/>
              <p:cNvSpPr>
                <a:spLocks noChangeArrowheads="1"/>
              </p:cNvSpPr>
              <p:nvPr/>
            </p:nvSpPr>
            <p:spPr bwMode="auto">
              <a:xfrm rot="5400000">
                <a:off x="4200" y="2808"/>
                <a:ext cx="336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6" name="Line 26"/>
            <p:cNvSpPr>
              <a:spLocks noChangeShapeType="1"/>
            </p:cNvSpPr>
            <p:nvPr/>
          </p:nvSpPr>
          <p:spPr bwMode="auto">
            <a:xfrm>
              <a:off x="4955" y="187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307" name="Group 27"/>
            <p:cNvGrpSpPr>
              <a:grpSpLocks/>
            </p:cNvGrpSpPr>
            <p:nvPr/>
          </p:nvGrpSpPr>
          <p:grpSpPr bwMode="auto">
            <a:xfrm>
              <a:off x="4176" y="1488"/>
              <a:ext cx="336" cy="144"/>
              <a:chOff x="3648" y="2592"/>
              <a:chExt cx="336" cy="144"/>
            </a:xfrm>
          </p:grpSpPr>
          <p:sp>
            <p:nvSpPr>
              <p:cNvPr id="12312" name="Line 28"/>
              <p:cNvSpPr>
                <a:spLocks noChangeShapeType="1"/>
              </p:cNvSpPr>
              <p:nvPr/>
            </p:nvSpPr>
            <p:spPr bwMode="auto">
              <a:xfrm>
                <a:off x="3648" y="2736"/>
                <a:ext cx="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3" name="Line 29"/>
              <p:cNvSpPr>
                <a:spLocks noChangeShapeType="1"/>
              </p:cNvSpPr>
              <p:nvPr/>
            </p:nvSpPr>
            <p:spPr bwMode="auto">
              <a:xfrm flipV="1">
                <a:off x="3696" y="2592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4" name="Line 30"/>
              <p:cNvSpPr>
                <a:spLocks noChangeShapeType="1"/>
              </p:cNvSpPr>
              <p:nvPr/>
            </p:nvSpPr>
            <p:spPr bwMode="auto">
              <a:xfrm flipV="1">
                <a:off x="3744" y="2592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5" name="Line 31"/>
              <p:cNvSpPr>
                <a:spLocks noChangeShapeType="1"/>
              </p:cNvSpPr>
              <p:nvPr/>
            </p:nvSpPr>
            <p:spPr bwMode="auto">
              <a:xfrm>
                <a:off x="3696" y="2592"/>
                <a:ext cx="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6" name="Line 32"/>
              <p:cNvSpPr>
                <a:spLocks noChangeShapeType="1"/>
              </p:cNvSpPr>
              <p:nvPr/>
            </p:nvSpPr>
            <p:spPr bwMode="auto">
              <a:xfrm>
                <a:off x="3744" y="2736"/>
                <a:ext cx="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7" name="Line 33"/>
              <p:cNvSpPr>
                <a:spLocks noChangeShapeType="1"/>
              </p:cNvSpPr>
              <p:nvPr/>
            </p:nvSpPr>
            <p:spPr bwMode="auto">
              <a:xfrm>
                <a:off x="3792" y="2592"/>
                <a:ext cx="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8" name="Line 34"/>
              <p:cNvSpPr>
                <a:spLocks noChangeShapeType="1"/>
              </p:cNvSpPr>
              <p:nvPr/>
            </p:nvSpPr>
            <p:spPr bwMode="auto">
              <a:xfrm flipV="1">
                <a:off x="3792" y="2592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19" name="Line 35"/>
              <p:cNvSpPr>
                <a:spLocks noChangeShapeType="1"/>
              </p:cNvSpPr>
              <p:nvPr/>
            </p:nvSpPr>
            <p:spPr bwMode="auto">
              <a:xfrm flipV="1">
                <a:off x="3840" y="2592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0" name="Line 36"/>
              <p:cNvSpPr>
                <a:spLocks noChangeShapeType="1"/>
              </p:cNvSpPr>
              <p:nvPr/>
            </p:nvSpPr>
            <p:spPr bwMode="auto">
              <a:xfrm>
                <a:off x="3840" y="2736"/>
                <a:ext cx="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1" name="Line 37"/>
              <p:cNvSpPr>
                <a:spLocks noChangeShapeType="1"/>
              </p:cNvSpPr>
              <p:nvPr/>
            </p:nvSpPr>
            <p:spPr bwMode="auto">
              <a:xfrm>
                <a:off x="3936" y="2736"/>
                <a:ext cx="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2" name="Line 38"/>
              <p:cNvSpPr>
                <a:spLocks noChangeShapeType="1"/>
              </p:cNvSpPr>
              <p:nvPr/>
            </p:nvSpPr>
            <p:spPr bwMode="auto">
              <a:xfrm>
                <a:off x="3888" y="2592"/>
                <a:ext cx="4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3" name="Line 39"/>
              <p:cNvSpPr>
                <a:spLocks noChangeShapeType="1"/>
              </p:cNvSpPr>
              <p:nvPr/>
            </p:nvSpPr>
            <p:spPr bwMode="auto">
              <a:xfrm flipV="1">
                <a:off x="3888" y="2592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4" name="Line 40"/>
              <p:cNvSpPr>
                <a:spLocks noChangeShapeType="1"/>
              </p:cNvSpPr>
              <p:nvPr/>
            </p:nvSpPr>
            <p:spPr bwMode="auto">
              <a:xfrm flipV="1">
                <a:off x="3936" y="2592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08" name="Line 41"/>
            <p:cNvSpPr>
              <a:spLocks noChangeShapeType="1"/>
            </p:cNvSpPr>
            <p:nvPr/>
          </p:nvSpPr>
          <p:spPr bwMode="auto">
            <a:xfrm>
              <a:off x="4080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Line 42"/>
            <p:cNvSpPr>
              <a:spLocks noChangeShapeType="1"/>
            </p:cNvSpPr>
            <p:nvPr/>
          </p:nvSpPr>
          <p:spPr bwMode="auto">
            <a:xfrm>
              <a:off x="4080" y="1344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0" name="Text Box 43"/>
            <p:cNvSpPr txBox="1">
              <a:spLocks noChangeArrowheads="1"/>
            </p:cNvSpPr>
            <p:nvPr/>
          </p:nvSpPr>
          <p:spPr bwMode="auto">
            <a:xfrm>
              <a:off x="4416" y="1200"/>
              <a:ext cx="1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2</a:t>
              </a:r>
              <a:r>
                <a:rPr kumimoji="1" lang="zh-CN" altLang="en-US" b="1">
                  <a:latin typeface="Times New Roman" pitchFamily="18" charset="0"/>
                </a:rPr>
                <a:t>号定时器门控</a:t>
              </a:r>
              <a:r>
                <a:rPr kumimoji="1" lang="en-US" altLang="zh-CN" b="1">
                  <a:latin typeface="Times New Roman" pitchFamily="18" charset="0"/>
                </a:rPr>
                <a:t>(</a:t>
              </a:r>
              <a:r>
                <a:rPr kumimoji="1" lang="zh-CN" altLang="en-US" b="1">
                  <a:latin typeface="Times New Roman" pitchFamily="18" charset="0"/>
                </a:rPr>
                <a:t>振荡器</a:t>
              </a:r>
              <a:r>
                <a:rPr kumimoji="1" lang="en-US" altLang="zh-CN" b="1">
                  <a:latin typeface="Times New Roman" pitchFamily="18" charset="0"/>
                </a:rPr>
                <a:t>)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12311" name="Text Box 44"/>
            <p:cNvSpPr txBox="1">
              <a:spLocks noChangeArrowheads="1"/>
            </p:cNvSpPr>
            <p:nvPr/>
          </p:nvSpPr>
          <p:spPr bwMode="auto">
            <a:xfrm>
              <a:off x="3600" y="72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1        0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2291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8.1	</a:t>
            </a:r>
            <a:r>
              <a:rPr lang="zh-CN" altLang="en-US"/>
              <a:t>发声程序</a:t>
            </a:r>
            <a:r>
              <a:rPr lang="en-US" altLang="zh-CN"/>
              <a:t>sound</a:t>
            </a:r>
          </a:p>
        </p:txBody>
      </p:sp>
      <p:sp>
        <p:nvSpPr>
          <p:cNvPr id="12292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684213" y="2924175"/>
            <a:ext cx="7772400" cy="3387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			</a:t>
            </a:r>
            <a:r>
              <a:rPr lang="en-US" altLang="zh-CN" sz="2400" b="1"/>
              <a:t>mov	dx, 100h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            	</a:t>
            </a:r>
            <a:r>
              <a:rPr lang="en-US" altLang="zh-CN" sz="2400" b="1">
                <a:solidFill>
                  <a:srgbClr val="0000FF"/>
                </a:solidFill>
              </a:rPr>
              <a:t>in       al, 61h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            	and    al, 11111100b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sound:    	xor     al, 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              	</a:t>
            </a:r>
            <a:r>
              <a:rPr lang="en-US" altLang="zh-CN" sz="2400" b="1">
                <a:solidFill>
                  <a:srgbClr val="0000FF"/>
                </a:solidFill>
              </a:rPr>
              <a:t>out     61h, al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              	mov    cx, 140h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wait1:     	loop    wait1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              	dec     dx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/>
              <a:t>              	jne      sound</a:t>
            </a:r>
          </a:p>
        </p:txBody>
      </p:sp>
    </p:spTree>
    <p:extLst>
      <p:ext uri="{BB962C8B-B14F-4D97-AF65-F5344CB8AC3E}">
        <p14:creationId xmlns:p14="http://schemas.microsoft.com/office/powerpoint/2010/main" val="92583933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例 </a:t>
            </a:r>
            <a:r>
              <a:rPr lang="en-US" altLang="zh-CN" sz="3400"/>
              <a:t>8.2 </a:t>
            </a:r>
            <a:r>
              <a:rPr lang="zh-CN" altLang="en-US" sz="3400"/>
              <a:t>打印字符程序</a:t>
            </a:r>
            <a:r>
              <a:rPr lang="en-US" altLang="zh-CN" sz="3400"/>
              <a:t>PRT_CHAR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/>
              <a:t>数据寄存器的端口地址为</a:t>
            </a:r>
            <a:r>
              <a:rPr lang="en-US" altLang="zh-CN"/>
              <a:t>378H</a:t>
            </a:r>
          </a:p>
        </p:txBody>
      </p:sp>
      <p:pic>
        <p:nvPicPr>
          <p:cNvPr id="13316" name="Picture 4" descr="82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41525"/>
            <a:ext cx="78486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81948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3D1CF-B141-C5E4-419C-4EA5A0B5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0129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start:	mov   	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 , offset mess	;message offset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mov  	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cx</a:t>
            </a:r>
            <a:r>
              <a:rPr lang="en-US" altLang="zh-CN" sz="2400" dirty="0"/>
              <a:t> , count         	;count of char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next:   mov  	dx , </a:t>
            </a:r>
            <a:r>
              <a:rPr lang="en-US" altLang="zh-CN" sz="2400" dirty="0">
                <a:solidFill>
                  <a:srgbClr val="7030A0"/>
                </a:solidFill>
              </a:rPr>
              <a:t>379h</a:t>
            </a:r>
            <a:r>
              <a:rPr lang="en-US" altLang="zh-CN" sz="2400" dirty="0"/>
              <a:t>   		;</a:t>
            </a:r>
            <a:r>
              <a:rPr lang="zh-CN" altLang="en-US" sz="2400" dirty="0"/>
              <a:t>状态寄存器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wait1: 	in      	al , dx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test    	al , 80h              	;</a:t>
            </a:r>
            <a:r>
              <a:rPr lang="zh-CN" altLang="en-US" sz="2400" dirty="0"/>
              <a:t>最高位是否为</a:t>
            </a:r>
            <a:r>
              <a:rPr lang="en-US" altLang="zh-CN" sz="2400" dirty="0"/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	je      	wait1                       	;yes, test again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mov   	al , [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]              	;no, read a char.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mov   	dx , </a:t>
            </a:r>
            <a:r>
              <a:rPr lang="en-US" altLang="zh-CN" sz="2400" dirty="0">
                <a:solidFill>
                  <a:srgbClr val="7030A0"/>
                </a:solidFill>
              </a:rPr>
              <a:t>378h</a:t>
            </a:r>
            <a:r>
              <a:rPr lang="en-US" altLang="zh-CN" sz="2400" dirty="0"/>
              <a:t>        	;</a:t>
            </a:r>
            <a:r>
              <a:rPr lang="zh-CN" altLang="en-US" sz="2400" dirty="0"/>
              <a:t>数据寄存器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out     	dx , al                      	;putout to data port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mov  	dx , </a:t>
            </a:r>
            <a:r>
              <a:rPr lang="en-US" altLang="zh-CN" sz="2400" dirty="0">
                <a:solidFill>
                  <a:srgbClr val="7030A0"/>
                </a:solidFill>
              </a:rPr>
              <a:t>37ah</a:t>
            </a:r>
            <a:r>
              <a:rPr lang="en-US" altLang="zh-CN" sz="2400" dirty="0"/>
              <a:t>          	;</a:t>
            </a:r>
            <a:r>
              <a:rPr lang="zh-CN" altLang="en-US" sz="2400" dirty="0"/>
              <a:t>控制寄存器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mov  	al , 0dh                	;00001101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out     	dx , al                   	;send a strobe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mov  	al , 0ch                	;00001100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out     	dx , al                    	;strobe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inc</a:t>
            </a:r>
            <a:r>
              <a:rPr lang="en-US" altLang="zh-CN" sz="2400" dirty="0"/>
              <a:t>     	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                             	;</a:t>
            </a:r>
            <a:r>
              <a:rPr lang="en-US" altLang="zh-CN" sz="2400" dirty="0" err="1"/>
              <a:t>addr</a:t>
            </a:r>
            <a:r>
              <a:rPr lang="en-US" altLang="zh-CN" sz="2400" dirty="0"/>
              <a:t>. of mess increment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loop</a:t>
            </a:r>
            <a:r>
              <a:rPr lang="en-US" altLang="zh-CN" sz="2400" dirty="0"/>
              <a:t>  	next                 	;next char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91636-A31C-891E-FB18-9579B82E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3954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2815</TotalTime>
  <Words>2574</Words>
  <Application>Microsoft Office PowerPoint</Application>
  <PresentationFormat>全屏显示(4:3)</PresentationFormat>
  <Paragraphs>358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楷体_GB2312</vt:lpstr>
      <vt:lpstr>宋体</vt:lpstr>
      <vt:lpstr>Arial</vt:lpstr>
      <vt:lpstr>Lucida Sans Unicode</vt:lpstr>
      <vt:lpstr>Symbol</vt:lpstr>
      <vt:lpstr>Times New Roman</vt:lpstr>
      <vt:lpstr>Wingdings</vt:lpstr>
      <vt:lpstr>Watermark</vt:lpstr>
      <vt:lpstr>汇编语言程序设计</vt:lpstr>
      <vt:lpstr>第八章      输入/输出程序设计</vt:lpstr>
      <vt:lpstr>PowerPoint 演示文稿</vt:lpstr>
      <vt:lpstr>PowerPoint 演示文稿</vt:lpstr>
      <vt:lpstr>I/O指令    详见第三章</vt:lpstr>
      <vt:lpstr>I/O指令示例</vt:lpstr>
      <vt:lpstr>例8.1 发声程序sound</vt:lpstr>
      <vt:lpstr>例 8.2 打印字符程序PRT_CHAR</vt:lpstr>
      <vt:lpstr>PowerPoint 演示文稿</vt:lpstr>
      <vt:lpstr>PowerPoint 演示文稿</vt:lpstr>
      <vt:lpstr>PowerPoint 演示文稿</vt:lpstr>
      <vt:lpstr>PowerPoint 演示文稿</vt:lpstr>
      <vt:lpstr>图8.6以BIOS中断INT 4AH为例，表示出中断操作的5个步骤：</vt:lpstr>
      <vt:lpstr>PowerPoint 演示文稿</vt:lpstr>
      <vt:lpstr>设置中断向量 / 取中断向量</vt:lpstr>
      <vt:lpstr>PowerPoint 演示文稿</vt:lpstr>
      <vt:lpstr>PowerPoint 演示文稿</vt:lpstr>
      <vt:lpstr>PowerPoint 演示文稿</vt:lpstr>
      <vt:lpstr>中断优先级（不能有更高级的未完中断）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键盘I/O</vt:lpstr>
      <vt:lpstr>键盘扫描码</vt:lpstr>
      <vt:lpstr>PowerPoint 演示文稿</vt:lpstr>
      <vt:lpstr>实验例3.6-模拟BIOS的9号中断响应</vt:lpstr>
      <vt:lpstr>PowerPoint 演示文稿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</dc:title>
  <dc:creator>fofo</dc:creator>
  <cp:lastModifiedBy>颖 鞠</cp:lastModifiedBy>
  <cp:revision>89</cp:revision>
  <dcterms:created xsi:type="dcterms:W3CDTF">2006-12-13T11:02:37Z</dcterms:created>
  <dcterms:modified xsi:type="dcterms:W3CDTF">2024-12-01T12:28:33Z</dcterms:modified>
</cp:coreProperties>
</file>