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0"/>
  </p:notesMasterIdLst>
  <p:sldIdLst>
    <p:sldId id="256" r:id="rId2"/>
    <p:sldId id="269" r:id="rId3"/>
    <p:sldId id="270" r:id="rId4"/>
    <p:sldId id="285" r:id="rId5"/>
    <p:sldId id="283" r:id="rId6"/>
    <p:sldId id="272" r:id="rId7"/>
    <p:sldId id="273" r:id="rId8"/>
    <p:sldId id="302" r:id="rId9"/>
    <p:sldId id="275" r:id="rId10"/>
    <p:sldId id="276" r:id="rId11"/>
    <p:sldId id="277" r:id="rId12"/>
    <p:sldId id="278" r:id="rId13"/>
    <p:sldId id="279" r:id="rId14"/>
    <p:sldId id="280" r:id="rId15"/>
    <p:sldId id="322" r:id="rId16"/>
    <p:sldId id="293" r:id="rId17"/>
    <p:sldId id="294" r:id="rId18"/>
    <p:sldId id="321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9" r:id="rId27"/>
    <p:sldId id="318" r:id="rId28"/>
    <p:sldId id="320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503DB9C-F31D-4F86-8411-5C0C7B738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76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    segment para    public  'data'</a:t>
            </a:r>
          </a:p>
          <a:p>
            <a:r>
              <a:rPr lang="en-US" altLang="zh-CN" dirty="0"/>
              <a:t>buffer  </a:t>
            </a:r>
            <a:r>
              <a:rPr lang="en-US" altLang="zh-CN" dirty="0" err="1"/>
              <a:t>db</a:t>
            </a:r>
            <a:r>
              <a:rPr lang="en-US" altLang="zh-CN" dirty="0"/>
              <a:t>      16h dup(0)</a:t>
            </a:r>
          </a:p>
          <a:p>
            <a:r>
              <a:rPr lang="en-US" altLang="zh-CN" dirty="0"/>
              <a:t>bufpt1  </a:t>
            </a:r>
            <a:r>
              <a:rPr lang="en-US" altLang="zh-CN" dirty="0" err="1"/>
              <a:t>dw</a:t>
            </a:r>
            <a:r>
              <a:rPr lang="en-US" altLang="zh-CN" dirty="0"/>
              <a:t>      0</a:t>
            </a:r>
          </a:p>
          <a:p>
            <a:r>
              <a:rPr lang="en-US" altLang="zh-CN" dirty="0"/>
              <a:t>bufpt2  </a:t>
            </a:r>
            <a:r>
              <a:rPr lang="en-US" altLang="zh-CN" dirty="0" err="1"/>
              <a:t>dw</a:t>
            </a:r>
            <a:r>
              <a:rPr lang="en-US" altLang="zh-CN" dirty="0"/>
              <a:t>      0</a:t>
            </a:r>
          </a:p>
          <a:p>
            <a:r>
              <a:rPr lang="en-US" altLang="zh-CN" dirty="0"/>
              <a:t>;bufpt1 = bufpt2, the buffer is empty</a:t>
            </a:r>
          </a:p>
          <a:p>
            <a:r>
              <a:rPr lang="en-US" altLang="zh-CN" dirty="0" err="1"/>
              <a:t>kbflag</a:t>
            </a:r>
            <a:r>
              <a:rPr lang="en-US" altLang="zh-CN" dirty="0"/>
              <a:t>  </a:t>
            </a:r>
            <a:r>
              <a:rPr lang="en-US" altLang="zh-CN" dirty="0" err="1"/>
              <a:t>db</a:t>
            </a:r>
            <a:r>
              <a:rPr lang="en-US" altLang="zh-CN" dirty="0"/>
              <a:t>      0</a:t>
            </a:r>
          </a:p>
          <a:p>
            <a:r>
              <a:rPr lang="en-US" altLang="zh-CN" dirty="0"/>
              <a:t>prompt  </a:t>
            </a:r>
            <a:r>
              <a:rPr lang="en-US" altLang="zh-CN" dirty="0" err="1"/>
              <a:t>db</a:t>
            </a:r>
            <a:r>
              <a:rPr lang="en-US" altLang="zh-CN" dirty="0"/>
              <a:t>      '---</a:t>
            </a:r>
            <a:r>
              <a:rPr lang="en-US" altLang="zh-CN" dirty="0" err="1"/>
              <a:t>kbd_io</a:t>
            </a:r>
            <a:r>
              <a:rPr lang="en-US" altLang="zh-CN" dirty="0"/>
              <a:t> program begin---' , 0dh , 0ah , '$'</a:t>
            </a:r>
          </a:p>
          <a:p>
            <a:r>
              <a:rPr lang="en-US" altLang="zh-CN" dirty="0" err="1"/>
              <a:t>scantab</a:t>
            </a:r>
            <a:r>
              <a:rPr lang="en-US" altLang="zh-CN" dirty="0"/>
              <a:t> </a:t>
            </a:r>
            <a:r>
              <a:rPr lang="en-US" altLang="zh-CN" dirty="0" err="1"/>
              <a:t>db</a:t>
            </a:r>
            <a:r>
              <a:rPr lang="en-US" altLang="zh-CN" dirty="0"/>
              <a:t>      0 , 0 , '1234567890-=' , 8 ,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     '</a:t>
            </a:r>
            <a:r>
              <a:rPr lang="en-US" altLang="zh-CN" dirty="0" err="1"/>
              <a:t>qwertyuiop</a:t>
            </a:r>
            <a:r>
              <a:rPr lang="en-US" altLang="zh-CN" dirty="0"/>
              <a:t>[]' , 0dh ,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     '</a:t>
            </a:r>
            <a:r>
              <a:rPr lang="en-US" altLang="zh-CN" dirty="0" err="1"/>
              <a:t>asdfghjkl</a:t>
            </a:r>
            <a:r>
              <a:rPr lang="en-US" altLang="zh-CN" dirty="0"/>
              <a:t>;' , 0 , 0 , 0 ,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     '</a:t>
            </a:r>
            <a:r>
              <a:rPr lang="en-US" altLang="zh-CN" dirty="0" err="1"/>
              <a:t>zxcvbnm</a:t>
            </a:r>
            <a:r>
              <a:rPr lang="en-US" altLang="zh-CN" dirty="0"/>
              <a:t>,./',0 , 0 ,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     ' ' , 0 , 0 , 0 , 0 , 0 , 0 , 0 , 0 , 0 , 0 , 0 , 0 , 0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db</a:t>
            </a:r>
            <a:r>
              <a:rPr lang="en-US" altLang="zh-CN" dirty="0"/>
              <a:t>      '789-456+1230.'</a:t>
            </a:r>
          </a:p>
          <a:p>
            <a:r>
              <a:rPr lang="en-US" altLang="zh-CN" dirty="0"/>
              <a:t>oldcs9  </a:t>
            </a:r>
            <a:r>
              <a:rPr lang="en-US" altLang="zh-CN" dirty="0" err="1"/>
              <a:t>dw</a:t>
            </a:r>
            <a:r>
              <a:rPr lang="en-US" altLang="zh-CN" dirty="0"/>
              <a:t>      ?</a:t>
            </a:r>
          </a:p>
          <a:p>
            <a:r>
              <a:rPr lang="en-US" altLang="zh-CN" dirty="0"/>
              <a:t>oldip9  </a:t>
            </a:r>
            <a:r>
              <a:rPr lang="en-US" altLang="zh-CN" dirty="0" err="1"/>
              <a:t>dw</a:t>
            </a:r>
            <a:r>
              <a:rPr lang="en-US" altLang="zh-CN" dirty="0"/>
              <a:t>      ?</a:t>
            </a:r>
          </a:p>
          <a:p>
            <a:r>
              <a:rPr lang="en-US" altLang="zh-CN" dirty="0"/>
              <a:t>data    ends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3DB9C-F31D-4F86-8411-5C0C7B738DD7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10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99AD9B-8CE8-43FC-B234-9384E9653B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3344507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290E3-D32C-4A1B-A150-628369FA9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566412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F37F-3464-40E0-AA4C-BEB27ECEF1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27072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A929A-1C76-4DD1-B29B-CAF1D5E9B7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192068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68833-DDA2-40CB-AE64-C82C97E438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225756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A0B30-B0B0-42B6-83D1-A32979FA82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30898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ACE2-7398-446E-AEB3-50FB7442A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884681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80780-A32C-47E3-A812-A78E928A6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933526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3EFB7-A4CD-4938-92CC-E51A710EE8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03297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A5124-6650-42AE-BD08-3ADCB3C4F7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121499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408E-0EA8-4899-9510-885605E74F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7296664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3A71E71-9249-4011-B0E8-CC5547CD4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ransition spd="slow">
    <p:randomBar dir="vert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99AD9B-8CE8-43FC-B234-9384E9653B9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8600" y="304800"/>
            <a:ext cx="8610600" cy="62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Lucida Sans Unicode" pitchFamily="34" charset="0"/>
              </a:rPr>
              <a:t>例</a:t>
            </a:r>
            <a:r>
              <a:rPr kumimoji="1" lang="en-US" altLang="zh-CN" sz="2400" b="1" dirty="0">
                <a:latin typeface="Lucida Sans Unicode" pitchFamily="34" charset="0"/>
              </a:rPr>
              <a:t>8.5</a:t>
            </a:r>
            <a:r>
              <a:rPr kumimoji="1" lang="en-US" altLang="zh-CN" sz="2400" dirty="0">
                <a:latin typeface="Lucida Sans Unicode" pitchFamily="34" charset="0"/>
              </a:rPr>
              <a:t>  </a:t>
            </a:r>
            <a:r>
              <a:rPr kumimoji="1" lang="zh-CN" altLang="en-US" sz="2400" b="1" dirty="0">
                <a:latin typeface="Lucida Sans Unicode" pitchFamily="34" charset="0"/>
              </a:rPr>
              <a:t>编写一个中断处理程序，要求在主程序运行期间，每隔 </a:t>
            </a:r>
            <a:r>
              <a:rPr kumimoji="1" lang="en-US" altLang="zh-CN" sz="2400" b="1" dirty="0">
                <a:latin typeface="Lucida Sans Unicode" pitchFamily="34" charset="0"/>
              </a:rPr>
              <a:t>10</a:t>
            </a:r>
            <a:r>
              <a:rPr kumimoji="1" lang="zh-CN" altLang="en-US" sz="2400" b="1" dirty="0">
                <a:latin typeface="Lucida Sans Unicode" pitchFamily="34" charset="0"/>
              </a:rPr>
              <a:t>秒响铃一次，同时显示‘</a:t>
            </a:r>
            <a:r>
              <a:rPr kumimoji="1" lang="en-US" altLang="zh-CN" sz="2400" b="1" dirty="0">
                <a:latin typeface="Lucida Sans Unicode" pitchFamily="34" charset="0"/>
              </a:rPr>
              <a:t>The bell is ring!’</a:t>
            </a:r>
            <a:endParaRPr kumimoji="1" lang="en-US" altLang="zh-CN" sz="2400" b="1" dirty="0">
              <a:solidFill>
                <a:schemeClr val="accent2"/>
              </a:solidFill>
              <a:latin typeface="Lucida Sans Unicode" pitchFamily="34" charset="0"/>
            </a:endParaRPr>
          </a:p>
          <a:p>
            <a:pPr lvl="1" algn="just"/>
            <a:endParaRPr kumimoji="1" lang="en-US" altLang="zh-CN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r>
              <a:rPr kumimoji="1" lang="en-US" altLang="zh-CN" sz="2400" b="1" dirty="0">
                <a:latin typeface="Lucida Sans Unicode" pitchFamily="34" charset="0"/>
              </a:rPr>
              <a:t>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count  </a:t>
            </a:r>
            <a:r>
              <a:rPr kumimoji="1" lang="en-US" altLang="zh-CN" sz="2400" b="1" dirty="0" err="1"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latin typeface="Lucida Sans Unicode" pitchFamily="34" charset="0"/>
              </a:rPr>
              <a:t>  1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mess   </a:t>
            </a:r>
            <a:r>
              <a:rPr kumimoji="1" lang="en-US" altLang="zh-CN" sz="2400" b="1" dirty="0" err="1">
                <a:latin typeface="Lucida Sans Unicode" pitchFamily="34" charset="0"/>
              </a:rPr>
              <a:t>db</a:t>
            </a:r>
            <a:r>
              <a:rPr kumimoji="1" lang="en-US" altLang="zh-CN" sz="2400" b="1" dirty="0">
                <a:latin typeface="Lucida Sans Unicode" pitchFamily="34" charset="0"/>
              </a:rPr>
              <a:t>  'The bell is ring!',0ah,0dh,'$'</a:t>
            </a: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r>
              <a:rPr kumimoji="1" lang="en-US" altLang="zh-CN" sz="2400" b="1" dirty="0">
                <a:latin typeface="Lucida Sans Unicode" pitchFamily="34" charset="0"/>
              </a:rPr>
              <a:t>  ends</a:t>
            </a:r>
          </a:p>
          <a:p>
            <a:pPr lvl="1" algn="just"/>
            <a:endParaRPr kumimoji="1" lang="en-US" altLang="zh-CN" sz="2400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 err="1">
                <a:latin typeface="Lucida Sans Unicode" pitchFamily="34" charset="0"/>
              </a:rPr>
              <a:t>cseg</a:t>
            </a:r>
            <a:r>
              <a:rPr kumimoji="1" lang="en-US" altLang="zh-CN" sz="2400" b="1" dirty="0">
                <a:latin typeface="Lucida Sans Unicode" pitchFamily="34" charset="0"/>
              </a:rPr>
              <a:t>  segment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main  </a:t>
            </a:r>
            <a:r>
              <a:rPr kumimoji="1" lang="en-US" altLang="zh-CN" sz="2400" b="1" dirty="0" err="1">
                <a:latin typeface="Lucida Sans Unicode" pitchFamily="34" charset="0"/>
              </a:rPr>
              <a:t>proc</a:t>
            </a:r>
            <a:r>
              <a:rPr kumimoji="1" lang="en-US" altLang="zh-CN" sz="2400" b="1" dirty="0">
                <a:latin typeface="Lucida Sans Unicode" pitchFamily="34" charset="0"/>
              </a:rPr>
              <a:t>  far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assume </a:t>
            </a:r>
            <a:r>
              <a:rPr kumimoji="1" lang="en-US" altLang="zh-CN" sz="2400" b="1" dirty="0" err="1">
                <a:latin typeface="Lucida Sans Unicode" pitchFamily="34" charset="0"/>
              </a:rPr>
              <a:t>cs:cseg</a:t>
            </a:r>
            <a:r>
              <a:rPr kumimoji="1" lang="en-US" altLang="zh-CN" sz="2400" b="1" dirty="0">
                <a:latin typeface="Lucida Sans Unicode" pitchFamily="34" charset="0"/>
              </a:rPr>
              <a:t>, </a:t>
            </a:r>
            <a:r>
              <a:rPr kumimoji="1" lang="en-US" altLang="zh-CN" sz="2400" b="1" dirty="0" err="1">
                <a:latin typeface="Lucida Sans Unicode" pitchFamily="34" charset="0"/>
              </a:rPr>
              <a:t>ds:dseg</a:t>
            </a:r>
            <a:r>
              <a:rPr kumimoji="1" lang="en-US" altLang="zh-CN" sz="2400" b="1" dirty="0">
                <a:latin typeface="Lucida Sans Unicode" pitchFamily="34" charset="0"/>
              </a:rPr>
              <a:t>, </a:t>
            </a:r>
            <a:r>
              <a:rPr kumimoji="1" lang="en-US" altLang="zh-CN" sz="2400" b="1" dirty="0" err="1">
                <a:latin typeface="Lucida Sans Unicode" pitchFamily="34" charset="0"/>
              </a:rPr>
              <a:t>es:dseg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start: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push  ds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 ax, ax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push  ax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mov   ax, </a:t>
            </a:r>
            <a:r>
              <a:rPr kumimoji="1" lang="en-US" altLang="zh-CN" sz="2400" b="1" dirty="0" err="1">
                <a:latin typeface="Lucida Sans Unicode" pitchFamily="34" charset="0"/>
              </a:rPr>
              <a:t>dseg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latin typeface="Lucida Sans Unicode" pitchFamily="34" charset="0"/>
              </a:rPr>
              <a:t>   ds, ax      </a:t>
            </a:r>
            <a:endParaRPr kumimoji="1" lang="en-US" altLang="zh-CN" sz="2400" b="1" dirty="0">
              <a:solidFill>
                <a:schemeClr val="accent2"/>
              </a:solidFill>
              <a:latin typeface="Lucida Sans Unicode" pitchFamily="34" charset="0"/>
            </a:endParaRPr>
          </a:p>
        </p:txBody>
      </p:sp>
      <p:pic>
        <p:nvPicPr>
          <p:cNvPr id="15363" name="Picture 3" descr="C:\Users\fifo\AppData\Local\Microsoft\Windows\Temporary Internet Files\Content.IE5\XILTHFJ7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0" y="567690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304800" y="304800"/>
            <a:ext cx="84582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mov   al, 1ch</a:t>
            </a:r>
          </a:p>
          <a:p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mov   ah, 35h</a:t>
            </a:r>
          </a:p>
          <a:p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int     21h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取原中断向量</a:t>
            </a:r>
            <a:endParaRPr kumimoji="1" lang="zh-CN" altLang="en-US" sz="2400" b="1" dirty="0">
              <a:latin typeface="Lucida Sans Unicode" pitchFamily="34" charset="0"/>
            </a:endParaRPr>
          </a:p>
          <a:p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rgbClr val="CC00CC"/>
                </a:solidFill>
                <a:latin typeface="Lucida Sans Unicode" pitchFamily="34" charset="0"/>
              </a:rPr>
              <a:t>push  es</a:t>
            </a:r>
          </a:p>
          <a:p>
            <a:r>
              <a:rPr kumimoji="1" lang="en-US" altLang="zh-CN" sz="2400" b="1" dirty="0">
                <a:solidFill>
                  <a:srgbClr val="CC00CC"/>
                </a:solidFill>
                <a:latin typeface="Lucida Sans Unicode" pitchFamily="34" charset="0"/>
              </a:rPr>
              <a:t>      push  bx  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保存原中断向量</a:t>
            </a:r>
            <a:endParaRPr kumimoji="1" lang="zh-CN" altLang="en-US" sz="2400" b="1" dirty="0">
              <a:latin typeface="Lucida Sans Unicode" pitchFamily="34" charset="0"/>
            </a:endParaRPr>
          </a:p>
          <a:p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chemeClr val="accent1">
                    <a:lumMod val="90000"/>
                  </a:schemeClr>
                </a:solidFill>
                <a:latin typeface="Lucida Sans Unicode" pitchFamily="34" charset="0"/>
              </a:rPr>
              <a:t>push  ds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mov   dx, offset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ring</a:t>
            </a:r>
            <a:endParaRPr kumimoji="1" lang="en-US" altLang="zh-CN" sz="2400" b="1" dirty="0">
              <a:solidFill>
                <a:srgbClr val="0000FF"/>
              </a:solidFill>
              <a:latin typeface="Lucida Sans Unicode" pitchFamily="34" charset="0"/>
            </a:endParaRP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mov   ax, seg 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ring</a:t>
            </a:r>
            <a:endParaRPr kumimoji="1" lang="en-US" altLang="zh-CN" sz="2400" b="1" dirty="0">
              <a:solidFill>
                <a:srgbClr val="0000FF"/>
              </a:solidFill>
              <a:latin typeface="Lucida Sans Unicode" pitchFamily="34" charset="0"/>
            </a:endParaRP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mov   ds, ax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mov   al, 1ch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mov   ah, 25h</a:t>
            </a:r>
          </a:p>
          <a:p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 int     21h</a:t>
            </a:r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设置新的中断向量</a:t>
            </a:r>
            <a:endParaRPr kumimoji="1" lang="zh-CN" altLang="en-US" sz="2400" b="1" dirty="0">
              <a:solidFill>
                <a:srgbClr val="FF3300"/>
              </a:solidFill>
              <a:latin typeface="Lucida Sans Unicode" pitchFamily="34" charset="0"/>
            </a:endParaRPr>
          </a:p>
          <a:p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chemeClr val="accent1">
                    <a:lumMod val="90000"/>
                  </a:schemeClr>
                </a:solidFill>
                <a:latin typeface="Lucida Sans Unicode" pitchFamily="34" charset="0"/>
              </a:rPr>
              <a:t>pop   ds</a:t>
            </a:r>
          </a:p>
          <a:p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>
                <a:solidFill>
                  <a:srgbClr val="00B050"/>
                </a:solidFill>
                <a:latin typeface="Lucida Sans Unicode" pitchFamily="34" charset="0"/>
              </a:rPr>
              <a:t>in      al, 21h</a:t>
            </a:r>
          </a:p>
          <a:p>
            <a:r>
              <a:rPr kumimoji="1" lang="en-US" altLang="zh-CN" sz="2400" b="1" dirty="0">
                <a:solidFill>
                  <a:srgbClr val="00B050"/>
                </a:solidFill>
                <a:latin typeface="Lucida Sans Unicode" pitchFamily="34" charset="0"/>
              </a:rPr>
              <a:t>      and   al, 11111110b</a:t>
            </a:r>
          </a:p>
          <a:p>
            <a:r>
              <a:rPr kumimoji="1" lang="en-US" altLang="zh-CN" sz="2400" b="1" dirty="0">
                <a:solidFill>
                  <a:srgbClr val="00B050"/>
                </a:solidFill>
                <a:latin typeface="Lucida Sans Unicode" pitchFamily="34" charset="0"/>
              </a:rPr>
              <a:t>      out   21h, al         </a:t>
            </a:r>
            <a:r>
              <a:rPr kumimoji="1" lang="en-US" altLang="zh-CN" sz="2400" b="1" dirty="0">
                <a:solidFill>
                  <a:srgbClr val="990099"/>
                </a:solidFill>
                <a:latin typeface="Lucida Sans Unicode" pitchFamily="34" charset="0"/>
              </a:rPr>
              <a:t>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设置中断屏蔽位</a:t>
            </a:r>
            <a:r>
              <a:rPr kumimoji="1" lang="en-US" altLang="zh-CN" sz="2000" b="1" dirty="0">
                <a:latin typeface="Lucida Sans Unicode" pitchFamily="34" charset="0"/>
              </a:rPr>
              <a:t>,</a:t>
            </a:r>
            <a:r>
              <a:rPr kumimoji="1" lang="zh-CN" altLang="en-US" sz="2000" b="1" dirty="0">
                <a:latin typeface="Lucida Sans Unicode" pitchFamily="34" charset="0"/>
              </a:rPr>
              <a:t>允许定时器中断</a:t>
            </a:r>
            <a:endParaRPr kumimoji="1" lang="zh-CN" altLang="en-US" sz="2400" b="1" dirty="0">
              <a:solidFill>
                <a:srgbClr val="990099"/>
              </a:solidFill>
              <a:latin typeface="Lucida Sans Unicode" pitchFamily="34" charset="0"/>
            </a:endParaRPr>
          </a:p>
          <a:p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Lucida Sans Unicode" pitchFamily="34" charset="0"/>
              </a:rPr>
              <a:t>sti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开中断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pic>
        <p:nvPicPr>
          <p:cNvPr id="4" name="Picture 3" descr="中断">
            <a:extLst>
              <a:ext uri="{FF2B5EF4-FFF2-40B4-BE49-F238E27FC236}">
                <a16:creationId xmlns:a16="http://schemas.microsoft.com/office/drawing/2014/main" id="{34761DB6-2CC9-474B-B84C-393E955F8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204864"/>
            <a:ext cx="4681685" cy="191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28600" y="609600"/>
            <a:ext cx="86106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400" dirty="0">
                <a:latin typeface="宋体" pitchFamily="2" charset="-122"/>
              </a:rPr>
              <a:t>       </a:t>
            </a:r>
            <a:r>
              <a:rPr kumimoji="1" lang="en-US" altLang="zh-CN" sz="2400" b="1" dirty="0">
                <a:latin typeface="Lucida Sans Unicode" pitchFamily="34" charset="0"/>
              </a:rPr>
              <a:t>mov   di, 2000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delay:  mov   </a:t>
            </a:r>
            <a:r>
              <a:rPr kumimoji="1" lang="en-US" altLang="zh-CN" sz="2400" b="1" dirty="0" err="1">
                <a:latin typeface="Lucida Sans Unicode" pitchFamily="34" charset="0"/>
              </a:rPr>
              <a:t>si</a:t>
            </a:r>
            <a:r>
              <a:rPr kumimoji="1" lang="en-US" altLang="zh-CN" sz="2400" b="1" dirty="0">
                <a:latin typeface="Lucida Sans Unicode" pitchFamily="34" charset="0"/>
              </a:rPr>
              <a:t>, 3000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delay1: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           dec   </a:t>
            </a:r>
            <a:r>
              <a:rPr kumimoji="1" lang="en-US" altLang="zh-CN" sz="2400" b="1" dirty="0" err="1">
                <a:latin typeface="Lucida Sans Unicode" pitchFamily="34" charset="0"/>
              </a:rPr>
              <a:t>si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jnz</a:t>
            </a:r>
            <a:r>
              <a:rPr kumimoji="1" lang="en-US" altLang="zh-CN" sz="2400" b="1" dirty="0">
                <a:latin typeface="Lucida Sans Unicode" pitchFamily="34" charset="0"/>
              </a:rPr>
              <a:t>   delay1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           dec   di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   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jnz</a:t>
            </a:r>
            <a:r>
              <a:rPr kumimoji="1" lang="en-US" altLang="zh-CN" sz="2400" b="1" dirty="0">
                <a:latin typeface="Lucida Sans Unicode" pitchFamily="34" charset="0"/>
              </a:rPr>
              <a:t>   delay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主程序工作（期间每秒产生中断</a:t>
            </a:r>
            <a:r>
              <a:rPr kumimoji="1" lang="en-US" altLang="zh-CN" sz="2000" b="1" dirty="0">
                <a:latin typeface="Lucida Sans Unicode" pitchFamily="34" charset="0"/>
              </a:rPr>
              <a:t>18.2</a:t>
            </a:r>
            <a:r>
              <a:rPr kumimoji="1" lang="zh-CN" altLang="en-US" sz="2000" b="1" dirty="0">
                <a:latin typeface="Lucida Sans Unicode" pitchFamily="34" charset="0"/>
              </a:rPr>
              <a:t>次）</a:t>
            </a:r>
          </a:p>
          <a:p>
            <a:pPr algn="just"/>
            <a:endParaRPr kumimoji="1" lang="zh-CN" altLang="en-US" sz="2400" b="1" dirty="0">
              <a:latin typeface="Lucida Sans Unicode" pitchFamily="34" charset="0"/>
            </a:endParaRPr>
          </a:p>
          <a:p>
            <a:pPr algn="just"/>
            <a:r>
              <a:rPr kumimoji="1" lang="zh-CN" altLang="en-US" sz="2400" b="1" dirty="0">
                <a:latin typeface="Lucida Sans Unicode" pitchFamily="34" charset="0"/>
              </a:rPr>
              <a:t>           </a:t>
            </a:r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pop   dx</a:t>
            </a:r>
          </a:p>
          <a:p>
            <a:pPr algn="just"/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     pop   ds</a:t>
            </a:r>
          </a:p>
          <a:p>
            <a:pPr algn="just"/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     mov   al, 1ch</a:t>
            </a:r>
          </a:p>
          <a:p>
            <a:pPr algn="just"/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     mov   ah, 25h</a:t>
            </a:r>
          </a:p>
          <a:p>
            <a:pPr algn="just"/>
            <a:r>
              <a:rPr kumimoji="1" lang="en-US" altLang="zh-CN" sz="2400" b="1" dirty="0">
                <a:solidFill>
                  <a:schemeClr val="folHlink"/>
                </a:solidFill>
                <a:latin typeface="Lucida Sans Unicode" pitchFamily="34" charset="0"/>
              </a:rPr>
              <a:t>           int   21h</a:t>
            </a:r>
            <a:r>
              <a:rPr kumimoji="1" lang="en-US" altLang="zh-CN" sz="2400" b="1" dirty="0">
                <a:solidFill>
                  <a:srgbClr val="CC66FF"/>
                </a:solidFill>
                <a:latin typeface="Lucida Sans Unicode" pitchFamily="34" charset="0"/>
              </a:rPr>
              <a:t>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恢复原中断向量</a:t>
            </a:r>
            <a:endParaRPr kumimoji="1" lang="zh-CN" altLang="en-US" sz="2400" b="1" dirty="0">
              <a:solidFill>
                <a:srgbClr val="CC66FF"/>
              </a:solidFill>
              <a:latin typeface="Lucida Sans Unicode" pitchFamily="34" charset="0"/>
            </a:endParaRPr>
          </a:p>
          <a:p>
            <a:pPr algn="just"/>
            <a:r>
              <a:rPr kumimoji="1" lang="zh-CN" altLang="en-US" sz="2400" b="1" dirty="0">
                <a:latin typeface="Lucida Sans Unicode" pitchFamily="34" charset="0"/>
              </a:rPr>
              <a:t>           </a:t>
            </a:r>
            <a:r>
              <a:rPr kumimoji="1" lang="en-US" altLang="zh-CN" sz="2400" b="1" dirty="0">
                <a:latin typeface="Lucida Sans Unicode" pitchFamily="34" charset="0"/>
              </a:rPr>
              <a:t>ret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main  </a:t>
            </a:r>
            <a:r>
              <a:rPr kumimoji="1" lang="en-US" altLang="zh-CN" sz="2400" b="1" dirty="0" err="1">
                <a:latin typeface="Lucida Sans Unicode" pitchFamily="34" charset="0"/>
              </a:rPr>
              <a:t>endp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5344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 dirty="0">
                <a:solidFill>
                  <a:srgbClr val="FF3300"/>
                </a:solidFill>
                <a:latin typeface="Lucida Sans Unicode" pitchFamily="34" charset="0"/>
              </a:rPr>
              <a:t>ring    proc   far</a:t>
            </a:r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   push  ds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ax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cx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push  dx</a:t>
            </a:r>
          </a:p>
          <a:p>
            <a:pPr lvl="1"/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ax,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dseg</a:t>
            </a:r>
            <a:endParaRPr kumimoji="1" lang="en-US" altLang="zh-CN" sz="2400" b="1" dirty="0">
              <a:solidFill>
                <a:schemeClr val="accent1">
                  <a:lumMod val="50000"/>
                </a:schemeClr>
              </a:solidFill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dirty="0">
                <a:solidFill>
                  <a:schemeClr val="accent1">
                    <a:lumMod val="50000"/>
                  </a:schemeClr>
                </a:solidFill>
                <a:latin typeface="Lucida Sans Unicode" pitchFamily="34" charset="0"/>
              </a:rPr>
              <a:t>   ds, ax</a:t>
            </a:r>
          </a:p>
          <a:p>
            <a:pPr lvl="1"/>
            <a:endParaRPr kumimoji="1" lang="en-US" altLang="zh-CN" sz="24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solidFill>
                  <a:srgbClr val="FFC000"/>
                </a:solidFill>
                <a:latin typeface="Lucida Sans Unicode" pitchFamily="34" charset="0"/>
              </a:rPr>
              <a:t>sti</a:t>
            </a:r>
            <a:r>
              <a:rPr kumimoji="1" lang="en-US" altLang="zh-CN" sz="2400" b="1" dirty="0">
                <a:solidFill>
                  <a:srgbClr val="FFC000"/>
                </a:solidFill>
                <a:latin typeface="Lucida Sans Unicode" pitchFamily="34" charset="0"/>
              </a:rPr>
              <a:t> </a:t>
            </a:r>
            <a:r>
              <a:rPr kumimoji="1" lang="en-US" altLang="zh-CN" sz="2400" b="1" dirty="0">
                <a:latin typeface="Lucida Sans Unicode" pitchFamily="34" charset="0"/>
              </a:rPr>
              <a:t>            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开中断</a:t>
            </a:r>
            <a:r>
              <a:rPr kumimoji="1" lang="en-US" altLang="zh-CN" sz="2000" b="1" dirty="0">
                <a:latin typeface="Lucida Sans Unicode" pitchFamily="34" charset="0"/>
              </a:rPr>
              <a:t>,</a:t>
            </a:r>
            <a:r>
              <a:rPr kumimoji="1" lang="zh-CN" altLang="en-US" sz="2000" b="1" dirty="0">
                <a:latin typeface="Lucida Sans Unicode" pitchFamily="34" charset="0"/>
              </a:rPr>
              <a:t>允许更高级的中断</a:t>
            </a:r>
            <a:endParaRPr kumimoji="1" lang="en-US" altLang="zh-CN" sz="2000" b="1" dirty="0">
              <a:latin typeface="Lucida Sans Unicode" pitchFamily="34" charset="0"/>
            </a:endParaRPr>
          </a:p>
          <a:p>
            <a:pPr lvl="1"/>
            <a:r>
              <a:rPr kumimoji="1" lang="en-US" altLang="zh-CN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	 EOI				     </a:t>
            </a:r>
            <a:r>
              <a:rPr kumimoji="1" lang="zh-CN" altLang="en-US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；允许同或低级的中断</a:t>
            </a:r>
            <a:endParaRPr kumimoji="1" lang="en-US" altLang="zh-CN" sz="2400" b="1" dirty="0">
              <a:solidFill>
                <a:schemeClr val="accent3">
                  <a:lumMod val="65000"/>
                </a:schemeClr>
              </a:solidFill>
              <a:latin typeface="Lucida Sans Unicode" pitchFamily="34" charset="0"/>
            </a:endParaRPr>
          </a:p>
          <a:p>
            <a:pPr lvl="1"/>
            <a:r>
              <a:rPr kumimoji="1" lang="zh-CN" altLang="en-US" sz="2400" b="1" dirty="0">
                <a:solidFill>
                  <a:schemeClr val="accent3">
                    <a:lumMod val="65000"/>
                  </a:schemeClr>
                </a:solidFill>
                <a:latin typeface="Lucida Sans Unicode" pitchFamily="34" charset="0"/>
              </a:rPr>
              <a:t>                                                   否则放在返回前</a:t>
            </a:r>
          </a:p>
          <a:p>
            <a:pPr lvl="1"/>
            <a:r>
              <a:rPr kumimoji="1" lang="zh-CN" altLang="en-US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dec</a:t>
            </a:r>
            <a:r>
              <a:rPr kumimoji="1" lang="en-US" altLang="zh-CN" sz="2400" b="1" dirty="0">
                <a:latin typeface="Lucida Sans Unicode" pitchFamily="34" charset="0"/>
              </a:rPr>
              <a:t>    count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dirty="0" err="1">
                <a:latin typeface="Lucida Sans Unicode" pitchFamily="34" charset="0"/>
              </a:rPr>
              <a:t>jnz</a:t>
            </a:r>
            <a:r>
              <a:rPr kumimoji="1" lang="en-US" altLang="zh-CN" sz="2400" b="1" dirty="0">
                <a:latin typeface="Lucida Sans Unicode" pitchFamily="34" charset="0"/>
              </a:rPr>
              <a:t>     exit</a:t>
            </a:r>
          </a:p>
          <a:p>
            <a:pPr lvl="1"/>
            <a:r>
              <a:rPr kumimoji="1" lang="en-US" altLang="zh-CN" sz="2400" b="1" dirty="0"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dx, offset mess</a:t>
            </a:r>
          </a:p>
          <a:p>
            <a:pPr lvl="1"/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mov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ah, 09</a:t>
            </a:r>
          </a:p>
          <a:p>
            <a:pPr lvl="1"/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</a:t>
            </a:r>
            <a:r>
              <a:rPr kumimoji="1" lang="en-US" altLang="zh-CN" sz="2400" b="1" i="1" dirty="0" err="1">
                <a:solidFill>
                  <a:srgbClr val="336600"/>
                </a:solidFill>
                <a:latin typeface="Lucida Sans Unicode" pitchFamily="34" charset="0"/>
              </a:rPr>
              <a:t>int</a:t>
            </a:r>
            <a:r>
              <a:rPr kumimoji="1" lang="en-US" altLang="zh-CN" sz="2400" b="1" i="1" dirty="0">
                <a:solidFill>
                  <a:srgbClr val="336600"/>
                </a:solidFill>
                <a:latin typeface="Lucida Sans Unicode" pitchFamily="34" charset="0"/>
              </a:rPr>
              <a:t>      21h</a:t>
            </a:r>
            <a:r>
              <a:rPr kumimoji="1" lang="en-US" altLang="zh-CN" sz="2400" b="1" dirty="0">
                <a:solidFill>
                  <a:srgbClr val="336600"/>
                </a:solidFill>
                <a:latin typeface="Lucida Sans Unicode" pitchFamily="34" charset="0"/>
              </a:rPr>
              <a:t>                         </a:t>
            </a:r>
            <a:r>
              <a:rPr kumimoji="1" lang="en-US" altLang="zh-CN" sz="2000" b="1" dirty="0">
                <a:latin typeface="Lucida Sans Unicode" pitchFamily="34" charset="0"/>
              </a:rPr>
              <a:t>; </a:t>
            </a:r>
            <a:r>
              <a:rPr kumimoji="1" lang="zh-CN" altLang="en-US" sz="2000" b="1" dirty="0">
                <a:latin typeface="Lucida Sans Unicode" pitchFamily="34" charset="0"/>
              </a:rPr>
              <a:t>显示‘</a:t>
            </a:r>
            <a:r>
              <a:rPr kumimoji="1" lang="en-US" altLang="zh-CN" sz="2000" b="1" dirty="0">
                <a:latin typeface="Lucida Sans Unicode" pitchFamily="34" charset="0"/>
              </a:rPr>
              <a:t>The bell is ring!’</a:t>
            </a:r>
            <a:endParaRPr kumimoji="1" lang="en-US" altLang="zh-CN" sz="2400" b="1" dirty="0">
              <a:latin typeface="Lucida Sans Unicode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838200" y="228600"/>
            <a:ext cx="7696200" cy="648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zh-CN" sz="2400">
                <a:latin typeface="Lucida Sans Unicode" pitchFamily="34" charset="0"/>
              </a:rPr>
              <a:t>   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mov   dx, 100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in      al,   61h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and   al,   11111100b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sound: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xor    al,    2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out    61h, al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mov   cx,   140h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wait1: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loop   wait1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dec    dx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</a:rPr>
              <a:t>      jne     sound</a:t>
            </a: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                                  </a:t>
            </a:r>
            <a:r>
              <a:rPr kumimoji="1" lang="en-US" altLang="zh-CN" sz="2200" b="1">
                <a:latin typeface="Lucida Sans Unicode" pitchFamily="34" charset="0"/>
              </a:rPr>
              <a:t>; </a:t>
            </a:r>
            <a:r>
              <a:rPr kumimoji="1" lang="zh-CN" altLang="en-US" sz="2200" b="1">
                <a:latin typeface="Lucida Sans Unicode" pitchFamily="34" charset="0"/>
              </a:rPr>
              <a:t>响铃</a:t>
            </a:r>
            <a:endParaRPr kumimoji="1" lang="zh-CN" altLang="en-US" sz="2200" b="1">
              <a:solidFill>
                <a:srgbClr val="FF3300"/>
              </a:solidFill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mov   count, 182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exit: cli                                                ; </a:t>
            </a:r>
            <a:r>
              <a:rPr kumimoji="1" lang="zh-CN" altLang="en-US" sz="2200" b="1">
                <a:latin typeface="Lucida Sans Unicode" pitchFamily="34" charset="0"/>
              </a:rPr>
              <a:t>关中断</a:t>
            </a:r>
          </a:p>
          <a:p>
            <a:pPr>
              <a:lnSpc>
                <a:spcPct val="90000"/>
              </a:lnSpc>
            </a:pPr>
            <a:r>
              <a:rPr kumimoji="1" lang="zh-CN" altLang="en-US" sz="2200" b="1">
                <a:latin typeface="Lucida Sans Unicode" pitchFamily="34" charset="0"/>
              </a:rPr>
              <a:t>      </a:t>
            </a:r>
            <a:r>
              <a:rPr kumimoji="1" lang="en-US" altLang="zh-CN" sz="2200" b="1">
                <a:latin typeface="Lucida Sans Unicode" pitchFamily="34" charset="0"/>
              </a:rPr>
              <a:t>pop   dx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cx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ax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pop   ds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      iret</a:t>
            </a: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</a:rPr>
              <a:t>ring  endp</a:t>
            </a:r>
            <a:endParaRPr kumimoji="1" lang="en-US" altLang="zh-CN" sz="2200" b="1">
              <a:latin typeface="Lucida Sans Unicode" pitchFamily="34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200" b="1">
                <a:latin typeface="Lucida Sans Unicode" pitchFamily="34" charset="0"/>
              </a:rPr>
              <a:t>cseg  ends</a:t>
            </a:r>
          </a:p>
          <a:p>
            <a:r>
              <a:rPr kumimoji="1" lang="en-US" altLang="zh-CN" sz="2000" b="1">
                <a:latin typeface="Lucida Sans Unicode" pitchFamily="34" charset="0"/>
              </a:rPr>
              <a:t>         </a:t>
            </a:r>
            <a:r>
              <a:rPr kumimoji="1" lang="en-US" altLang="zh-CN" sz="2200" b="1">
                <a:latin typeface="Lucida Sans Unicode" pitchFamily="34" charset="0"/>
              </a:rPr>
              <a:t>end start</a:t>
            </a:r>
            <a:r>
              <a:rPr kumimoji="1" lang="en-US" altLang="zh-CN" sz="2000" b="1">
                <a:latin typeface="Lucida Sans Unicode" pitchFamily="34" charset="0"/>
              </a:rPr>
              <a:t>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9F6CE-ED7F-7C1A-5844-021E700CB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9F0E00-34FE-F03C-7857-6B380AA86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368752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800" b="1" u="sng" dirty="0">
                <a:solidFill>
                  <a:srgbClr val="990099"/>
                </a:solidFill>
              </a:rPr>
              <a:t>中断程序的编写步骤</a:t>
            </a:r>
            <a:r>
              <a:rPr lang="zh-CN" altLang="en-US" sz="2000" b="1" dirty="0"/>
              <a:t>：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lang="zh-CN" altLang="en-US" sz="2000" b="1" dirty="0"/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主程序</a:t>
            </a:r>
            <a:r>
              <a:rPr lang="zh-CN" altLang="en-US" sz="2000" b="1" dirty="0"/>
              <a:t>： </a:t>
            </a:r>
            <a:r>
              <a:rPr lang="en-US" altLang="zh-CN" sz="2000" b="1" dirty="0">
                <a:solidFill>
                  <a:srgbClr val="C00000"/>
                </a:solidFill>
              </a:rPr>
              <a:t>(1)  </a:t>
            </a:r>
            <a:r>
              <a:rPr lang="zh-CN" altLang="en-US" sz="2000" b="1" dirty="0">
                <a:solidFill>
                  <a:srgbClr val="C00000"/>
                </a:solidFill>
              </a:rPr>
              <a:t>设置中断向量（接管中断）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(2)  </a:t>
            </a:r>
            <a:r>
              <a:rPr lang="zh-CN" altLang="en-US" b="1" dirty="0">
                <a:solidFill>
                  <a:srgbClr val="C00000"/>
                </a:solidFill>
              </a:rPr>
              <a:t>设置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中断允许位</a:t>
            </a:r>
            <a:r>
              <a:rPr lang="en-US" altLang="zh-CN" b="1" dirty="0">
                <a:solidFill>
                  <a:srgbClr val="C00000"/>
                </a:solidFill>
              </a:rPr>
              <a:t>IF(</a:t>
            </a:r>
            <a:r>
              <a:rPr lang="zh-CN" altLang="en-US" b="1" dirty="0">
                <a:solidFill>
                  <a:srgbClr val="C00000"/>
                </a:solidFill>
              </a:rPr>
              <a:t>开中断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(3)  </a:t>
            </a:r>
            <a:r>
              <a:rPr lang="zh-CN" altLang="en-US" b="1" dirty="0">
                <a:solidFill>
                  <a:srgbClr val="C00000"/>
                </a:solidFill>
              </a:rPr>
              <a:t>设置设备的中断屏蔽位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………………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</a:rPr>
              <a:t>(4)  </a:t>
            </a:r>
            <a:r>
              <a:rPr lang="zh-CN" altLang="en-US" sz="2000" b="1" dirty="0">
                <a:solidFill>
                  <a:srgbClr val="C00000"/>
                </a:solidFill>
              </a:rPr>
              <a:t>恢复中断向量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/>
              <a:t>系统</a:t>
            </a:r>
            <a:r>
              <a:rPr lang="zh-CN" altLang="en-US" sz="2000" b="1" dirty="0"/>
              <a:t>：      </a:t>
            </a:r>
            <a:r>
              <a:rPr lang="en-US" altLang="zh-CN" sz="2000" b="1" dirty="0"/>
              <a:t>(4)  </a:t>
            </a:r>
            <a:r>
              <a:rPr lang="zh-CN" altLang="en-US" sz="2000" b="1" dirty="0"/>
              <a:t>外设接口送中断请求给</a:t>
            </a:r>
            <a:r>
              <a:rPr lang="en-US" altLang="zh-CN" sz="2000" b="1" dirty="0"/>
              <a:t>CPU, CPU</a:t>
            </a:r>
            <a:r>
              <a:rPr lang="zh-CN" altLang="en-US" sz="2000" b="1" dirty="0"/>
              <a:t>得中断类型号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(5)  </a:t>
            </a:r>
            <a:r>
              <a:rPr lang="zh-CN" altLang="en-US" sz="2000" b="1" dirty="0"/>
              <a:t>当前指令执行完毕后，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送相应信号给外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     设接口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(6)  </a:t>
            </a:r>
            <a:r>
              <a:rPr lang="zh-CN" altLang="en-US" sz="2000" b="1" dirty="0"/>
              <a:t>当前的</a:t>
            </a:r>
            <a:r>
              <a:rPr lang="en-US" altLang="zh-CN" sz="2000" b="1" dirty="0"/>
              <a:t>FLAG, CS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保存入堆栈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(7)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清除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TF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                 (8)  </a:t>
            </a:r>
            <a:r>
              <a:rPr lang="zh-CN" altLang="en-US" sz="2000" b="1" dirty="0"/>
              <a:t>根据中断类型号得中断向量，并分别送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CS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中断处理子程序</a:t>
            </a:r>
            <a:r>
              <a:rPr lang="zh-CN" altLang="en-US" sz="2000" b="1" dirty="0"/>
              <a:t>：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(1)  </a:t>
            </a:r>
            <a:r>
              <a:rPr lang="zh-CN" altLang="en-US" sz="2000" b="1" dirty="0">
                <a:solidFill>
                  <a:srgbClr val="002060"/>
                </a:solidFill>
              </a:rPr>
              <a:t>保存寄存器内容 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(2)  </a:t>
            </a:r>
            <a:r>
              <a:rPr lang="zh-CN" altLang="en-US" sz="2000" b="1" dirty="0">
                <a:solidFill>
                  <a:srgbClr val="002060"/>
                </a:solidFill>
              </a:rPr>
              <a:t>如允许中断</a:t>
            </a:r>
            <a:r>
              <a:rPr lang="zh-CN" altLang="en-US" sz="2000" b="1" dirty="0">
                <a:solidFill>
                  <a:srgbClr val="7030A0"/>
                </a:solidFill>
              </a:rPr>
              <a:t>嵌套</a:t>
            </a:r>
            <a:r>
              <a:rPr lang="zh-CN" altLang="en-US" sz="2000" b="1" dirty="0">
                <a:solidFill>
                  <a:srgbClr val="002060"/>
                </a:solidFill>
              </a:rPr>
              <a:t>，则开中断（</a:t>
            </a:r>
            <a:r>
              <a:rPr lang="en-US" altLang="zh-CN" sz="2000" b="1" dirty="0">
                <a:solidFill>
                  <a:srgbClr val="002060"/>
                </a:solidFill>
              </a:rPr>
              <a:t>STI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(3)  </a:t>
            </a:r>
            <a:r>
              <a:rPr lang="zh-CN" altLang="en-US" sz="2000" b="1" dirty="0">
                <a:solidFill>
                  <a:srgbClr val="002060"/>
                </a:solidFill>
              </a:rPr>
              <a:t>执行中断处理程序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(4)  </a:t>
            </a:r>
            <a:r>
              <a:rPr lang="zh-CN" altLang="en-US" sz="2000" b="1" dirty="0">
                <a:solidFill>
                  <a:srgbClr val="002060"/>
                </a:solidFill>
              </a:rPr>
              <a:t>关中断（</a:t>
            </a:r>
            <a:r>
              <a:rPr lang="en-US" altLang="zh-CN" sz="2000" b="1" dirty="0">
                <a:solidFill>
                  <a:srgbClr val="002060"/>
                </a:solidFill>
              </a:rPr>
              <a:t>CLI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(5)  </a:t>
            </a:r>
            <a:r>
              <a:rPr lang="zh-CN" altLang="en-US" sz="2000" b="1" dirty="0">
                <a:solidFill>
                  <a:srgbClr val="002060"/>
                </a:solidFill>
              </a:rPr>
              <a:t>送中断结束命令（</a:t>
            </a:r>
            <a:r>
              <a:rPr lang="en-US" altLang="zh-CN" sz="2000" b="1" dirty="0">
                <a:solidFill>
                  <a:srgbClr val="002060"/>
                </a:solidFill>
              </a:rPr>
              <a:t>EOI</a:t>
            </a:r>
            <a:r>
              <a:rPr lang="zh-CN" altLang="en-US" sz="2000" b="1" dirty="0">
                <a:solidFill>
                  <a:srgbClr val="002060"/>
                </a:solidFill>
              </a:rPr>
              <a:t>）给中断命令寄存器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(6)  </a:t>
            </a:r>
            <a:r>
              <a:rPr lang="zh-CN" altLang="en-US" sz="2000" b="1" dirty="0">
                <a:solidFill>
                  <a:srgbClr val="002060"/>
                </a:solidFill>
              </a:rPr>
              <a:t>恢复寄存器内容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(7)  IRET</a:t>
            </a:r>
            <a:r>
              <a:rPr lang="zh-CN" altLang="en-US" sz="2000" b="1" dirty="0">
                <a:solidFill>
                  <a:srgbClr val="002060"/>
                </a:solidFill>
              </a:rPr>
              <a:t>中断返回</a:t>
            </a:r>
            <a:endParaRPr lang="zh-CN" altLang="en-US" sz="23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92A101-D002-2CA0-8C0D-48293814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276395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</a:t>
            </a:r>
            <a:r>
              <a:rPr lang="en-US" altLang="zh-CN"/>
              <a:t>I/O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当键盘上“按下”或“放开”一个键时，如果键盘中断是</a:t>
            </a:r>
            <a:r>
              <a:rPr lang="zh-CN" altLang="en-US" b="1" dirty="0">
                <a:solidFill>
                  <a:srgbClr val="990099"/>
                </a:solidFill>
              </a:rPr>
              <a:t>允许</a:t>
            </a:r>
            <a:r>
              <a:rPr lang="zh-CN" altLang="en-US" dirty="0"/>
              <a:t>的，就会产生一个</a:t>
            </a:r>
            <a:r>
              <a:rPr lang="en-US" altLang="zh-CN" dirty="0">
                <a:solidFill>
                  <a:srgbClr val="990099"/>
                </a:solidFill>
              </a:rPr>
              <a:t>9</a:t>
            </a:r>
            <a:r>
              <a:rPr lang="zh-CN" altLang="en-US" dirty="0">
                <a:solidFill>
                  <a:srgbClr val="990099"/>
                </a:solidFill>
              </a:rPr>
              <a:t>号</a:t>
            </a:r>
            <a:r>
              <a:rPr lang="zh-CN" altLang="en-US" dirty="0"/>
              <a:t>中断</a:t>
            </a:r>
          </a:p>
          <a:p>
            <a:pPr eaLnBrk="1" hangingPunct="1"/>
            <a:r>
              <a:rPr lang="zh-CN" altLang="en-US" dirty="0"/>
              <a:t>键盘触点电路按照</a:t>
            </a:r>
            <a:r>
              <a:rPr lang="en-US" altLang="zh-CN" dirty="0"/>
              <a:t>16×8</a:t>
            </a:r>
            <a:r>
              <a:rPr lang="zh-CN" altLang="en-US" dirty="0"/>
              <a:t>＝</a:t>
            </a:r>
            <a:r>
              <a:rPr lang="en-US" altLang="zh-CN" dirty="0"/>
              <a:t>128</a:t>
            </a:r>
            <a:r>
              <a:rPr lang="zh-CN" altLang="en-US" dirty="0"/>
              <a:t>矩阵排列</a:t>
            </a:r>
          </a:p>
          <a:p>
            <a:pPr eaLnBrk="1" hangingPunct="1"/>
            <a:r>
              <a:rPr lang="zh-CN" altLang="en-US" dirty="0"/>
              <a:t>每个按键分为“按下”和“放开”两种情况，</a:t>
            </a:r>
          </a:p>
          <a:p>
            <a:pPr lvl="1" eaLnBrk="1" hangingPunct="1"/>
            <a:r>
              <a:rPr lang="zh-CN" altLang="en-US" dirty="0"/>
              <a:t>通码：最高位为</a:t>
            </a:r>
            <a:r>
              <a:rPr lang="en-US" altLang="zh-CN" dirty="0"/>
              <a:t>0</a:t>
            </a:r>
          </a:p>
          <a:p>
            <a:pPr lvl="1" eaLnBrk="1" hangingPunct="1"/>
            <a:r>
              <a:rPr lang="zh-CN" altLang="en-US" dirty="0"/>
              <a:t>断码：最高位为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扫描码：</a:t>
            </a:r>
            <a:r>
              <a:rPr lang="zh-CN" altLang="en-US" dirty="0"/>
              <a:t>一个字节，</a:t>
            </a:r>
            <a:r>
              <a:rPr lang="en-US" altLang="zh-CN" dirty="0"/>
              <a:t>8</a:t>
            </a:r>
            <a:r>
              <a:rPr lang="zh-CN" altLang="en-US" dirty="0"/>
              <a:t>位（</a:t>
            </a:r>
            <a:r>
              <a:rPr lang="en-US" altLang="zh-CN" dirty="0"/>
              <a:t>256</a:t>
            </a:r>
            <a:r>
              <a:rPr lang="zh-CN" altLang="en-US" dirty="0"/>
              <a:t>种情况），入</a:t>
            </a:r>
            <a:r>
              <a:rPr lang="en-US" altLang="zh-CN" dirty="0">
                <a:solidFill>
                  <a:srgbClr val="FF0000"/>
                </a:solidFill>
              </a:rPr>
              <a:t>60H</a:t>
            </a:r>
            <a:r>
              <a:rPr lang="zh-CN" altLang="en-US" dirty="0">
                <a:solidFill>
                  <a:srgbClr val="FF0000"/>
                </a:solidFill>
              </a:rPr>
              <a:t>号端口寄存器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键盘扫描码</a:t>
            </a:r>
          </a:p>
        </p:txBody>
      </p:sp>
      <p:pic>
        <p:nvPicPr>
          <p:cNvPr id="29699" name="Picture 3" descr="键盘扫描码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6327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80780-A32C-47E3-A812-A78E928A63A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2" t="12501" r="13177" b="14286"/>
          <a:stretch/>
        </p:blipFill>
        <p:spPr>
          <a:xfrm>
            <a:off x="61840" y="1412776"/>
            <a:ext cx="9046664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5563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实验例</a:t>
            </a:r>
            <a:r>
              <a:rPr lang="en-US" altLang="zh-CN" dirty="0"/>
              <a:t>3.6-</a:t>
            </a:r>
            <a:r>
              <a:rPr lang="zh-CN" altLang="en-US" dirty="0"/>
              <a:t>模拟</a:t>
            </a:r>
            <a:r>
              <a:rPr lang="en-US" altLang="zh-CN" dirty="0"/>
              <a:t>BIOS</a:t>
            </a:r>
            <a:r>
              <a:rPr lang="zh-CN" altLang="en-US" dirty="0"/>
              <a:t>的</a:t>
            </a:r>
            <a:r>
              <a:rPr lang="en-US" altLang="zh-CN" dirty="0"/>
              <a:t>9</a:t>
            </a:r>
            <a:r>
              <a:rPr lang="zh-CN" altLang="en-US" dirty="0"/>
              <a:t>号中断响应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数据段中定义了扫描码与字符码对应表（只有小写字母，功能码一律为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主程序接管</a:t>
            </a:r>
            <a:r>
              <a:rPr lang="en-US" altLang="zh-CN" dirty="0"/>
              <a:t>9</a:t>
            </a:r>
            <a:r>
              <a:rPr lang="zh-CN" altLang="en-US" dirty="0"/>
              <a:t>号中断，处理缓冲区中字符的显示，如发现所按为功能键程序退出（取消接管）。</a:t>
            </a:r>
            <a:endParaRPr lang="en-US" altLang="zh-CN" dirty="0"/>
          </a:p>
          <a:p>
            <a:r>
              <a:rPr lang="en-US" altLang="zh-CN" dirty="0" err="1"/>
              <a:t>kbget</a:t>
            </a:r>
            <a:r>
              <a:rPr lang="zh-CN" altLang="en-US" dirty="0"/>
              <a:t>子程序，取缓冲区中的未处理字符</a:t>
            </a:r>
            <a:endParaRPr lang="en-US" altLang="zh-CN" dirty="0"/>
          </a:p>
          <a:p>
            <a:r>
              <a:rPr lang="en-US" altLang="zh-CN" dirty="0" err="1"/>
              <a:t>kbint</a:t>
            </a:r>
            <a:r>
              <a:rPr lang="zh-CN" altLang="en-US" dirty="0"/>
              <a:t>子程序，接管后</a:t>
            </a:r>
            <a:r>
              <a:rPr lang="en-US" altLang="zh-CN" dirty="0"/>
              <a:t>9</a:t>
            </a:r>
            <a:r>
              <a:rPr lang="zh-CN" altLang="en-US" dirty="0"/>
              <a:t>号</a:t>
            </a:r>
            <a:r>
              <a:rPr lang="zh-CN" altLang="en-US" b="1" dirty="0">
                <a:solidFill>
                  <a:srgbClr val="7030A0"/>
                </a:solidFill>
              </a:rPr>
              <a:t>中断的响应程序</a:t>
            </a:r>
            <a:r>
              <a:rPr lang="zh-CN" altLang="en-US" dirty="0"/>
              <a:t>，当键盘有按下或松开时立刻执行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4248212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8686800" cy="60626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defRPr/>
            </a:pP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8.3  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中断传送方式</a:t>
            </a:r>
            <a:endParaRPr kumimoji="1"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中断源</a:t>
            </a:r>
            <a:r>
              <a:rPr kumimoji="1" lang="zh-CN" altLang="en-US" sz="2400" b="1" dirty="0">
                <a:latin typeface="Times New Roman" pitchFamily="18" charset="0"/>
              </a:rPr>
              <a:t>：引起中断的事件</a:t>
            </a: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外中断</a:t>
            </a:r>
            <a:r>
              <a:rPr kumimoji="1" lang="zh-CN" altLang="en-US" sz="2400" b="1" dirty="0">
                <a:latin typeface="Times New Roman" pitchFamily="18" charset="0"/>
              </a:rPr>
              <a:t>（硬中断）：外设的</a:t>
            </a:r>
            <a:r>
              <a:rPr kumimoji="1" lang="en-US" altLang="zh-CN" sz="2400" b="1" dirty="0">
                <a:latin typeface="Times New Roman" pitchFamily="18" charset="0"/>
              </a:rPr>
              <a:t>I/O</a:t>
            </a:r>
            <a:r>
              <a:rPr kumimoji="1" lang="zh-CN" altLang="en-US" sz="2400" b="1" dirty="0">
                <a:latin typeface="Times New Roman" pitchFamily="18" charset="0"/>
              </a:rPr>
              <a:t>请求    </a:t>
            </a:r>
            <a:r>
              <a:rPr kumimoji="1" lang="en-US" altLang="zh-CN" sz="2400" b="1" dirty="0">
                <a:latin typeface="Times New Roman" pitchFamily="18" charset="0"/>
              </a:rPr>
              <a:t>—— </a:t>
            </a:r>
            <a:r>
              <a:rPr kumimoji="1" lang="zh-CN" altLang="en-US" sz="2400" b="1" dirty="0">
                <a:latin typeface="Times New Roman" pitchFamily="18" charset="0"/>
              </a:rPr>
              <a:t>可屏蔽中断</a:t>
            </a:r>
          </a:p>
          <a:p>
            <a:pPr algn="just" eaLnBrk="0" hangingPunct="0">
              <a:defRPr/>
            </a:pPr>
            <a:r>
              <a:rPr kumimoji="1" lang="zh-CN" altLang="en-US" sz="2400" b="1" dirty="0">
                <a:latin typeface="Times New Roman" pitchFamily="18" charset="0"/>
              </a:rPr>
              <a:t>                                    电源掉电</a:t>
            </a:r>
            <a:r>
              <a:rPr kumimoji="1" lang="en-US" altLang="zh-CN" sz="2400" b="1" dirty="0">
                <a:latin typeface="Times New Roman" pitchFamily="18" charset="0"/>
              </a:rPr>
              <a:t>/</a:t>
            </a:r>
            <a:r>
              <a:rPr kumimoji="1" lang="zh-CN" altLang="en-US" sz="2400" b="1" dirty="0">
                <a:latin typeface="Times New Roman" pitchFamily="18" charset="0"/>
              </a:rPr>
              <a:t>奇偶错 </a:t>
            </a:r>
            <a:r>
              <a:rPr kumimoji="1" lang="en-US" altLang="zh-CN" sz="2400" b="1" dirty="0">
                <a:latin typeface="Times New Roman" pitchFamily="18" charset="0"/>
              </a:rPr>
              <a:t>—— </a:t>
            </a:r>
            <a:r>
              <a:rPr kumimoji="1" lang="zh-CN" altLang="en-US" sz="2400" b="1" dirty="0">
                <a:latin typeface="Times New Roman" pitchFamily="18" charset="0"/>
              </a:rPr>
              <a:t>非屏蔽中断</a:t>
            </a:r>
          </a:p>
          <a:p>
            <a:pPr algn="just" eaLnBrk="0" hangingPunct="0">
              <a:defRPr/>
            </a:pP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内中断</a:t>
            </a:r>
            <a:r>
              <a:rPr kumimoji="1" lang="zh-CN" altLang="en-US" sz="2400" b="1" dirty="0">
                <a:latin typeface="Times New Roman" pitchFamily="18" charset="0"/>
              </a:rPr>
              <a:t>（软中断）：</a:t>
            </a:r>
            <a:r>
              <a:rPr kumimoji="1" lang="en-US" altLang="zh-CN" sz="2400" b="1" dirty="0">
                <a:latin typeface="Times New Roman" pitchFamily="18" charset="0"/>
              </a:rPr>
              <a:t>INT</a:t>
            </a:r>
            <a:r>
              <a:rPr kumimoji="1" lang="zh-CN" altLang="en-US" sz="2400" b="1" dirty="0">
                <a:latin typeface="Times New Roman" pitchFamily="18" charset="0"/>
              </a:rPr>
              <a:t>指令</a:t>
            </a:r>
            <a:r>
              <a:rPr kumimoji="1" lang="en-US" altLang="zh-CN" sz="2400" b="1" dirty="0">
                <a:latin typeface="Times New Roman" pitchFamily="18" charset="0"/>
              </a:rPr>
              <a:t>/CPU</a:t>
            </a:r>
            <a:r>
              <a:rPr kumimoji="1" lang="zh-CN" altLang="en-US" sz="2400" b="1" dirty="0">
                <a:latin typeface="Times New Roman" pitchFamily="18" charset="0"/>
              </a:rPr>
              <a:t>错</a:t>
            </a:r>
            <a:r>
              <a:rPr kumimoji="1" lang="en-US" altLang="zh-CN" sz="2400" b="1" dirty="0">
                <a:latin typeface="Times New Roman" pitchFamily="18" charset="0"/>
              </a:rPr>
              <a:t>(</a:t>
            </a:r>
            <a:r>
              <a:rPr kumimoji="1" lang="zh-CN" altLang="en-US" sz="2400" b="1" dirty="0">
                <a:latin typeface="Times New Roman" pitchFamily="18" charset="0"/>
              </a:rPr>
              <a:t>除法错、溢出</a:t>
            </a:r>
            <a:r>
              <a:rPr kumimoji="1" lang="en-US" altLang="zh-CN" sz="2400" b="1" dirty="0">
                <a:latin typeface="Times New Roman" pitchFamily="18" charset="0"/>
              </a:rPr>
              <a:t>)/</a:t>
            </a:r>
            <a:r>
              <a:rPr kumimoji="1" lang="zh-CN" altLang="en-US" sz="2400" b="1" dirty="0">
                <a:latin typeface="Times New Roman" pitchFamily="18" charset="0"/>
              </a:rPr>
              <a:t>调试中断</a:t>
            </a:r>
          </a:p>
          <a:p>
            <a:pPr algn="just" eaLnBrk="0" hangingPunct="0">
              <a:defRPr/>
            </a:pPr>
            <a:endParaRPr kumimoji="1" lang="zh-CN" altLang="en-US" sz="2400" b="1" dirty="0">
              <a:latin typeface="Times New Roman" pitchFamily="18" charset="0"/>
            </a:endParaRPr>
          </a:p>
          <a:p>
            <a:pPr algn="just" eaLnBrk="0" hangingPunct="0">
              <a:defRPr/>
            </a:pPr>
            <a:r>
              <a:rPr kumimoji="1" lang="en-US" altLang="zh-CN" sz="2400" b="1" dirty="0">
                <a:latin typeface="Times New Roman" pitchFamily="18" charset="0"/>
              </a:rPr>
              <a:t>IBM-PC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中断系统能处理</a:t>
            </a:r>
            <a:r>
              <a:rPr kumimoji="1" lang="en-US" altLang="zh-CN" sz="2400" b="1" dirty="0">
                <a:latin typeface="Times New Roman" pitchFamily="18" charset="0"/>
              </a:rPr>
              <a:t>256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种类型的中断，类型号为</a:t>
            </a:r>
            <a:r>
              <a:rPr kumimoji="1" lang="en-US" altLang="zh-CN" sz="2400" b="1" dirty="0">
                <a:latin typeface="Times New Roman" pitchFamily="18" charset="0"/>
              </a:rPr>
              <a:t>0~0FFH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。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中断向量表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是各种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中断处理程序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的地址表。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pic>
        <p:nvPicPr>
          <p:cNvPr id="4099" name="Picture 3" descr="中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412875"/>
            <a:ext cx="6265862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39552" y="27856"/>
            <a:ext cx="8208912" cy="6689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d</a:t>
            </a:r>
            <a:r>
              <a:rPr lang="zh-CN" altLang="en-US" b="1" dirty="0">
                <a:solidFill>
                  <a:srgbClr val="FF0000"/>
                </a:solidFill>
              </a:rPr>
              <a:t>ata</a:t>
            </a:r>
            <a:r>
              <a:rPr lang="en-US" altLang="zh-CN" dirty="0"/>
              <a:t>	</a:t>
            </a:r>
            <a:r>
              <a:rPr lang="zh-CN" altLang="en-US" dirty="0"/>
              <a:t>segment para    public  'data'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buffer     db      16h dup(0)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bufpt1    dw     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bufpt2    dw     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;bufpt1 = bufpt2, the buffer is empty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kbflag</a:t>
            </a:r>
            <a:r>
              <a:rPr lang="zh-CN" altLang="en-US" dirty="0"/>
              <a:t>    db     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prompt  db      '---kbd_io program begin---' , 0dh , 0ah , '$'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scantab db      0 , 0 , '1234567890-=' , 8 ,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db      'qwertyuiop[]' , 0dh ,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db      'asdfghjkl;' , 0 , 0 , 0 ,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db      'zxcvbnm,./',0 , 0 ,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db      ' ' , 0 , 0 , 0 , 0 , 0 , 0 , 0 , 0 , 0 , 0 , 0 , 0 , 0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db      '789-456+1230.'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oldcs9   dw      ?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oldip9    dw      ?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data</a:t>
            </a:r>
            <a:r>
              <a:rPr lang="zh-CN" altLang="en-US" dirty="0"/>
              <a:t>       ends</a:t>
            </a:r>
          </a:p>
        </p:txBody>
      </p:sp>
    </p:spTree>
    <p:extLst>
      <p:ext uri="{BB962C8B-B14F-4D97-AF65-F5344CB8AC3E}">
        <p14:creationId xmlns:p14="http://schemas.microsoft.com/office/powerpoint/2010/main" val="2379856248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635224" y="44624"/>
            <a:ext cx="698477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start</a:t>
            </a:r>
            <a:r>
              <a:rPr lang="zh-CN" altLang="en-US" dirty="0"/>
              <a:t>   proc    far</a:t>
            </a:r>
          </a:p>
          <a:p>
            <a:r>
              <a:rPr lang="zh-CN" altLang="en-US" dirty="0"/>
              <a:t>        assume  cs:code , ds:data</a:t>
            </a:r>
          </a:p>
          <a:p>
            <a:r>
              <a:rPr lang="zh-CN" altLang="en-US" dirty="0"/>
              <a:t>        push    ds                      ;save for return</a:t>
            </a:r>
          </a:p>
          <a:p>
            <a:r>
              <a:rPr lang="zh-CN" altLang="en-US" dirty="0"/>
              <a:t>        mov     ax , 0</a:t>
            </a:r>
          </a:p>
          <a:p>
            <a:r>
              <a:rPr lang="zh-CN" altLang="en-US" dirty="0"/>
              <a:t>        push    ax</a:t>
            </a:r>
          </a:p>
          <a:p>
            <a:r>
              <a:rPr lang="zh-CN" altLang="en-US" dirty="0"/>
              <a:t>        mov     ax , data</a:t>
            </a:r>
          </a:p>
          <a:p>
            <a:r>
              <a:rPr lang="zh-CN" altLang="en-US" dirty="0"/>
              <a:t>        mov     ds , ax                 ;set DS to data seg</a:t>
            </a:r>
          </a:p>
          <a:p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cli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mov     al , 09                 </a:t>
            </a:r>
            <a:r>
              <a:rPr lang="zh-CN" altLang="en-US" dirty="0"/>
              <a:t>;save interrupt vector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mov     ah , 35h                </a:t>
            </a:r>
            <a:r>
              <a:rPr lang="zh-CN" altLang="en-US" dirty="0"/>
              <a:t>; of KBD BIOS routing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int     21h</a:t>
            </a:r>
          </a:p>
          <a:p>
            <a:r>
              <a:rPr lang="zh-CN" altLang="en-US" dirty="0"/>
              <a:t>        mov     oldcs9 , es</a:t>
            </a:r>
          </a:p>
          <a:p>
            <a:r>
              <a:rPr lang="zh-CN" altLang="en-US" dirty="0"/>
              <a:t>        mov     oldip9 , bx</a:t>
            </a:r>
          </a:p>
          <a:p>
            <a:endParaRPr lang="zh-CN" altLang="en-US" dirty="0"/>
          </a:p>
          <a:p>
            <a:r>
              <a:rPr lang="zh-CN" altLang="en-US" dirty="0"/>
              <a:t>        push    ds                      ;set interrupt vector</a:t>
            </a:r>
          </a:p>
          <a:p>
            <a:r>
              <a:rPr lang="zh-CN" altLang="en-US" dirty="0"/>
              <a:t>        mov     dx , offset kbint       ; of kbint</a:t>
            </a:r>
          </a:p>
          <a:p>
            <a:r>
              <a:rPr lang="zh-CN" altLang="en-US" dirty="0"/>
              <a:t>        mov     ax , seg kbint</a:t>
            </a:r>
          </a:p>
          <a:p>
            <a:r>
              <a:rPr lang="zh-CN" altLang="en-US" dirty="0"/>
              <a:t>        mov     ds , ax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mov     al , 09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mov     ah , 25h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int     21h</a:t>
            </a:r>
          </a:p>
          <a:p>
            <a:r>
              <a:rPr lang="zh-CN" altLang="en-US" dirty="0"/>
              <a:t>        pop     ds</a:t>
            </a:r>
          </a:p>
        </p:txBody>
      </p:sp>
    </p:spTree>
    <p:extLst>
      <p:ext uri="{BB962C8B-B14F-4D97-AF65-F5344CB8AC3E}">
        <p14:creationId xmlns:p14="http://schemas.microsoft.com/office/powerpoint/2010/main" val="2761847763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11560" y="616089"/>
            <a:ext cx="7560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       </a:t>
            </a:r>
            <a:r>
              <a:rPr lang="zh-CN" altLang="en-US" dirty="0"/>
              <a:t>in      al , 21h                ;</a:t>
            </a:r>
            <a:r>
              <a:rPr lang="zh-CN" altLang="en-US" dirty="0">
                <a:solidFill>
                  <a:srgbClr val="CC00CC"/>
                </a:solidFill>
              </a:rPr>
              <a:t>set kbd interrupt</a:t>
            </a:r>
          </a:p>
          <a:p>
            <a:r>
              <a:rPr lang="zh-CN" altLang="en-US" dirty="0"/>
              <a:t>        and     al , 0fdh               </a:t>
            </a:r>
            <a:r>
              <a:rPr lang="zh-CN" altLang="en-US" dirty="0">
                <a:solidFill>
                  <a:srgbClr val="CC00CC"/>
                </a:solidFill>
              </a:rPr>
              <a:t>; mask bit</a:t>
            </a:r>
          </a:p>
          <a:p>
            <a:r>
              <a:rPr lang="zh-CN" altLang="en-US" dirty="0"/>
              <a:t>        out     21h , al</a:t>
            </a:r>
          </a:p>
          <a:p>
            <a:endParaRPr lang="zh-CN" altLang="en-US" dirty="0"/>
          </a:p>
          <a:p>
            <a:r>
              <a:rPr lang="zh-CN" altLang="en-US" dirty="0"/>
              <a:t>        mov     dx , offset prompt</a:t>
            </a:r>
          </a:p>
          <a:p>
            <a:r>
              <a:rPr lang="zh-CN" altLang="en-US" dirty="0"/>
              <a:t>        mov     ah , 9</a:t>
            </a:r>
          </a:p>
          <a:p>
            <a:r>
              <a:rPr lang="zh-CN" altLang="en-US" dirty="0"/>
              <a:t>        int     21h</a:t>
            </a:r>
          </a:p>
          <a:p>
            <a:r>
              <a:rPr lang="zh-CN" altLang="en-US" dirty="0"/>
              <a:t>        sti</a:t>
            </a:r>
          </a:p>
          <a:p>
            <a:r>
              <a:rPr lang="zh-CN" altLang="en-US" b="1" dirty="0">
                <a:solidFill>
                  <a:srgbClr val="00B050"/>
                </a:solidFill>
              </a:rPr>
              <a:t>forever</a:t>
            </a:r>
            <a:r>
              <a:rPr lang="zh-CN" altLang="en-US" dirty="0">
                <a:solidFill>
                  <a:srgbClr val="00B050"/>
                </a:solidFill>
              </a:rPr>
              <a:t>:</a:t>
            </a:r>
          </a:p>
          <a:p>
            <a:r>
              <a:rPr lang="zh-CN" altLang="en-US" dirty="0"/>
              <a:t>        call    </a:t>
            </a:r>
            <a:r>
              <a:rPr lang="zh-CN" altLang="en-US" dirty="0">
                <a:solidFill>
                  <a:srgbClr val="7030A0"/>
                </a:solidFill>
              </a:rPr>
              <a:t>kbget </a:t>
            </a:r>
            <a:r>
              <a:rPr lang="zh-CN" altLang="en-US" dirty="0"/>
              <a:t>                  ;wait enter a key</a:t>
            </a:r>
          </a:p>
          <a:p>
            <a:r>
              <a:rPr lang="zh-CN" altLang="en-US" dirty="0"/>
              <a:t>        test    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kbflag</a:t>
            </a:r>
            <a:r>
              <a:rPr lang="zh-CN" altLang="en-US" dirty="0"/>
              <a:t> , 80h</a:t>
            </a:r>
          </a:p>
          <a:p>
            <a:r>
              <a:rPr lang="zh-CN" altLang="en-US" dirty="0"/>
              <a:t>        jnz     </a:t>
            </a:r>
            <a:r>
              <a:rPr lang="zh-CN" altLang="en-US" dirty="0">
                <a:solidFill>
                  <a:srgbClr val="FFC000"/>
                </a:solidFill>
              </a:rPr>
              <a:t>endint</a:t>
            </a:r>
          </a:p>
          <a:p>
            <a:r>
              <a:rPr lang="zh-CN" altLang="en-US" dirty="0"/>
              <a:t>        push    ax</a:t>
            </a:r>
          </a:p>
          <a:p>
            <a:r>
              <a:rPr lang="zh-CN" altLang="en-US" dirty="0"/>
              <a:t>        call    </a:t>
            </a:r>
            <a:r>
              <a:rPr lang="zh-CN" altLang="en-US" dirty="0">
                <a:solidFill>
                  <a:srgbClr val="7030A0"/>
                </a:solidFill>
              </a:rPr>
              <a:t>dispchar</a:t>
            </a:r>
            <a:r>
              <a:rPr lang="zh-CN" altLang="en-US" dirty="0"/>
              <a:t>                ;display the character</a:t>
            </a:r>
          </a:p>
          <a:p>
            <a:r>
              <a:rPr lang="zh-CN" altLang="en-US" dirty="0"/>
              <a:t>        pop     ax</a:t>
            </a:r>
          </a:p>
          <a:p>
            <a:r>
              <a:rPr lang="zh-CN" altLang="en-US" dirty="0"/>
              <a:t>        cmp     al , 0dh</a:t>
            </a:r>
          </a:p>
          <a:p>
            <a:r>
              <a:rPr lang="zh-CN" altLang="en-US" dirty="0"/>
              <a:t>        jnz     forever</a:t>
            </a:r>
          </a:p>
          <a:p>
            <a:r>
              <a:rPr lang="zh-CN" altLang="en-US" dirty="0"/>
              <a:t>        mov     al , 0ah</a:t>
            </a:r>
          </a:p>
          <a:p>
            <a:r>
              <a:rPr lang="zh-CN" altLang="en-US" dirty="0"/>
              <a:t>        call    </a:t>
            </a:r>
            <a:r>
              <a:rPr lang="zh-CN" altLang="en-US" b="1" dirty="0">
                <a:solidFill>
                  <a:srgbClr val="7030A0"/>
                </a:solidFill>
              </a:rPr>
              <a:t>dispchar  </a:t>
            </a:r>
            <a:r>
              <a:rPr lang="zh-CN" altLang="en-US" dirty="0"/>
              <a:t>              ;display CR/LF</a:t>
            </a:r>
          </a:p>
          <a:p>
            <a:r>
              <a:rPr lang="zh-CN" altLang="en-US" dirty="0"/>
              <a:t>        jmp     </a:t>
            </a:r>
            <a:r>
              <a:rPr lang="zh-CN" altLang="en-US" dirty="0">
                <a:solidFill>
                  <a:srgbClr val="00B050"/>
                </a:solidFill>
              </a:rPr>
              <a:t>forever</a:t>
            </a:r>
            <a:r>
              <a:rPr lang="zh-CN" altLang="en-US" dirty="0"/>
              <a:t>                 ;loop for continue</a:t>
            </a:r>
          </a:p>
        </p:txBody>
      </p:sp>
      <p:pic>
        <p:nvPicPr>
          <p:cNvPr id="4" name="Picture 3" descr="中断">
            <a:extLst>
              <a:ext uri="{FF2B5EF4-FFF2-40B4-BE49-F238E27FC236}">
                <a16:creationId xmlns:a16="http://schemas.microsoft.com/office/drawing/2014/main" id="{7172DC0D-8078-478E-A95E-A7E16910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052736"/>
            <a:ext cx="4681685" cy="1912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 descr="293.jpg">
            <a:extLst>
              <a:ext uri="{FF2B5EF4-FFF2-40B4-BE49-F238E27FC236}">
                <a16:creationId xmlns:a16="http://schemas.microsoft.com/office/drawing/2014/main" id="{066898C8-3925-7DCC-9A73-F92D1C35E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4" b="29501"/>
          <a:stretch>
            <a:fillRect/>
          </a:stretch>
        </p:blipFill>
        <p:spPr bwMode="auto">
          <a:xfrm>
            <a:off x="6687627" y="80217"/>
            <a:ext cx="1917403" cy="1171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2563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1691680" y="2060848"/>
            <a:ext cx="57423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endint:</a:t>
            </a:r>
          </a:p>
          <a:p>
            <a:r>
              <a:rPr lang="zh-CN" altLang="en-US" dirty="0"/>
              <a:t>        mov     dx , oldip9             ;interrupt vector</a:t>
            </a:r>
          </a:p>
          <a:p>
            <a:r>
              <a:rPr lang="zh-CN" altLang="en-US" dirty="0"/>
              <a:t>        mov     ax , oldcs9</a:t>
            </a:r>
          </a:p>
          <a:p>
            <a:r>
              <a:rPr lang="zh-CN" altLang="en-US" dirty="0"/>
              <a:t>        mov     ds , ax                 ;restore old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mov     al , 09h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mov     ah , 25h</a:t>
            </a:r>
          </a:p>
          <a:p>
            <a:r>
              <a:rPr lang="zh-CN" altLang="en-US" dirty="0">
                <a:solidFill>
                  <a:srgbClr val="7030A0"/>
                </a:solidFill>
              </a:rPr>
              <a:t>        int     21h</a:t>
            </a:r>
          </a:p>
          <a:p>
            <a:endParaRPr lang="zh-CN" altLang="en-US" dirty="0"/>
          </a:p>
          <a:p>
            <a:r>
              <a:rPr lang="zh-CN" altLang="en-US" dirty="0"/>
              <a:t>        ret</a:t>
            </a:r>
          </a:p>
          <a:p>
            <a:r>
              <a:rPr lang="zh-CN" altLang="en-US" dirty="0"/>
              <a:t>start   endp</a:t>
            </a:r>
          </a:p>
        </p:txBody>
      </p:sp>
    </p:spTree>
    <p:extLst>
      <p:ext uri="{BB962C8B-B14F-4D97-AF65-F5344CB8AC3E}">
        <p14:creationId xmlns:p14="http://schemas.microsoft.com/office/powerpoint/2010/main" val="21408587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755576" y="260648"/>
            <a:ext cx="76328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kbint </a:t>
            </a:r>
            <a:r>
              <a:rPr lang="zh-CN" altLang="en-US" dirty="0"/>
              <a:t>  proc    far                     ;keyboard interrupt routine</a:t>
            </a:r>
          </a:p>
          <a:p>
            <a:r>
              <a:rPr lang="zh-CN" altLang="en-US" dirty="0"/>
              <a:t>        push    bx</a:t>
            </a:r>
          </a:p>
          <a:p>
            <a:r>
              <a:rPr lang="zh-CN" altLang="en-US" dirty="0"/>
              <a:t>        push    ax</a:t>
            </a:r>
          </a:p>
          <a:p>
            <a:endParaRPr lang="zh-CN" altLang="en-US" dirty="0"/>
          </a:p>
          <a:p>
            <a:r>
              <a:rPr lang="zh-CN" altLang="en-US" dirty="0"/>
              <a:t>        in      al , 60h                ;取得扫描码</a:t>
            </a:r>
          </a:p>
          <a:p>
            <a:r>
              <a:rPr lang="zh-CN" altLang="en-US" dirty="0"/>
              <a:t>        push    ax                      ;save it</a:t>
            </a:r>
          </a:p>
          <a:p>
            <a:r>
              <a:rPr lang="zh-CN" altLang="en-US" dirty="0"/>
              <a:t>        in      al , 61h                ;get the </a:t>
            </a:r>
            <a:r>
              <a:rPr lang="zh-CN" altLang="en-US" dirty="0">
                <a:solidFill>
                  <a:srgbClr val="FF0000"/>
                </a:solidFill>
              </a:rPr>
              <a:t>control port</a:t>
            </a:r>
          </a:p>
          <a:p>
            <a:r>
              <a:rPr lang="zh-CN" altLang="en-US" dirty="0"/>
              <a:t>        or      al , 80h                ;应答键盘</a:t>
            </a:r>
          </a:p>
          <a:p>
            <a:r>
              <a:rPr lang="zh-CN" altLang="en-US" dirty="0"/>
              <a:t>        out     61h , al</a:t>
            </a:r>
          </a:p>
          <a:p>
            <a:r>
              <a:rPr lang="zh-CN" altLang="en-US" dirty="0"/>
              <a:t>        and     al , 7fh                ;应答复位</a:t>
            </a:r>
          </a:p>
          <a:p>
            <a:r>
              <a:rPr lang="zh-CN" altLang="en-US" dirty="0"/>
              <a:t>        out     61h , al</a:t>
            </a:r>
          </a:p>
          <a:p>
            <a:endParaRPr lang="zh-CN" altLang="en-US" dirty="0"/>
          </a:p>
          <a:p>
            <a:r>
              <a:rPr lang="zh-CN" altLang="en-US" dirty="0"/>
              <a:t>        pop     ax                      ;recover scan code</a:t>
            </a:r>
          </a:p>
          <a:p>
            <a:r>
              <a:rPr lang="zh-CN" altLang="en-US" dirty="0"/>
              <a:t>        test    al , 80h                ;is press or release code?</a:t>
            </a:r>
          </a:p>
          <a:p>
            <a:r>
              <a:rPr lang="zh-CN" altLang="en-US" dirty="0"/>
              <a:t>        jnz     kbint2                  ;is release code, return</a:t>
            </a:r>
          </a:p>
          <a:p>
            <a:r>
              <a:rPr lang="zh-CN" altLang="en-US" dirty="0"/>
              <a:t>        mov     bx , offset scantab</a:t>
            </a:r>
          </a:p>
          <a:p>
            <a:r>
              <a:rPr lang="zh-CN" altLang="en-US" dirty="0"/>
              <a:t>;        xlat    scantab                 ;根据扫描码获得</a:t>
            </a:r>
            <a:r>
              <a:rPr lang="en-US" altLang="zh-CN" dirty="0"/>
              <a:t>ASCII</a:t>
            </a:r>
            <a:r>
              <a:rPr lang="zh-CN" altLang="en-US" dirty="0"/>
              <a:t>码</a:t>
            </a:r>
          </a:p>
          <a:p>
            <a:r>
              <a:rPr lang="zh-CN" altLang="en-US" dirty="0"/>
              <a:t>        xlat</a:t>
            </a:r>
          </a:p>
          <a:p>
            <a:r>
              <a:rPr lang="zh-CN" altLang="en-US" dirty="0"/>
              <a:t>        cmp     al , 0</a:t>
            </a:r>
            <a:r>
              <a:rPr lang="en-US" altLang="zh-CN" dirty="0"/>
              <a:t>		</a:t>
            </a:r>
            <a:r>
              <a:rPr lang="zh-CN" altLang="en-US" dirty="0"/>
              <a:t>；判断是否为功能键</a:t>
            </a:r>
          </a:p>
          <a:p>
            <a:r>
              <a:rPr lang="zh-CN" altLang="en-US" dirty="0"/>
              <a:t>        jnz     kbint4</a:t>
            </a:r>
          </a:p>
          <a:p>
            <a:r>
              <a:rPr lang="zh-CN" altLang="en-US" dirty="0"/>
              <a:t>        mov    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kbflag</a:t>
            </a:r>
            <a:r>
              <a:rPr lang="zh-CN" altLang="en-US" dirty="0"/>
              <a:t> , 80h</a:t>
            </a:r>
          </a:p>
          <a:p>
            <a:r>
              <a:rPr lang="zh-CN" altLang="en-US" dirty="0"/>
              <a:t>        jmp     kbint2</a:t>
            </a:r>
          </a:p>
        </p:txBody>
      </p:sp>
    </p:spTree>
    <p:extLst>
      <p:ext uri="{BB962C8B-B14F-4D97-AF65-F5344CB8AC3E}">
        <p14:creationId xmlns:p14="http://schemas.microsoft.com/office/powerpoint/2010/main" val="392508964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09936" y="548680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kbint4:</a:t>
            </a:r>
          </a:p>
          <a:p>
            <a:r>
              <a:rPr lang="zh-CN" altLang="en-US" dirty="0"/>
              <a:t>        mov     bx , bufpt2             ;buffer tail pointer</a:t>
            </a:r>
          </a:p>
          <a:p>
            <a:r>
              <a:rPr lang="zh-CN" altLang="en-US" dirty="0"/>
              <a:t>        mov     [buffer+bx] , al        ;ASCII码入显示缓冲区</a:t>
            </a:r>
          </a:p>
          <a:p>
            <a:r>
              <a:rPr lang="zh-CN" altLang="en-US" dirty="0"/>
              <a:t>        inc     bx</a:t>
            </a:r>
          </a:p>
          <a:p>
            <a:r>
              <a:rPr lang="zh-CN" altLang="en-US" dirty="0"/>
              <a:t>        cmp     bx , 16                 ;is end of buffer?</a:t>
            </a:r>
          </a:p>
          <a:p>
            <a:r>
              <a:rPr lang="zh-CN" altLang="en-US" dirty="0"/>
              <a:t>        jc      kbint3                  ;no</a:t>
            </a:r>
          </a:p>
          <a:p>
            <a:r>
              <a:rPr lang="zh-CN" altLang="en-US" dirty="0"/>
              <a:t>        mov     bx , 0                  ;reset to buf beginning</a:t>
            </a:r>
          </a:p>
          <a:p>
            <a:r>
              <a:rPr lang="zh-CN" altLang="en-US" dirty="0"/>
              <a:t>kbint3:</a:t>
            </a:r>
          </a:p>
          <a:p>
            <a:r>
              <a:rPr lang="zh-CN" altLang="en-US" dirty="0"/>
              <a:t>        cmp     bx , bufpt1             ;is buffer full?</a:t>
            </a:r>
          </a:p>
          <a:p>
            <a:r>
              <a:rPr lang="zh-CN" altLang="en-US" dirty="0"/>
              <a:t>        jz      kbint2                  ;yes, lose character</a:t>
            </a:r>
          </a:p>
          <a:p>
            <a:r>
              <a:rPr lang="zh-CN" altLang="en-US" dirty="0"/>
              <a:t>        mov     bufpt2 , bx             ;save buf tail pointer</a:t>
            </a:r>
          </a:p>
          <a:p>
            <a:r>
              <a:rPr lang="zh-CN" altLang="en-US" dirty="0"/>
              <a:t>kbint2: cli</a:t>
            </a:r>
          </a:p>
          <a:p>
            <a:r>
              <a:rPr lang="zh-CN" altLang="en-US" dirty="0"/>
              <a:t>        mov     al , 20h                ;end of interrupt：</a:t>
            </a:r>
            <a:r>
              <a:rPr lang="en-US" altLang="zh-CN" dirty="0"/>
              <a:t>EOI</a:t>
            </a:r>
            <a:endParaRPr lang="zh-CN" altLang="en-US" dirty="0"/>
          </a:p>
          <a:p>
            <a:r>
              <a:rPr lang="zh-CN" altLang="en-US" dirty="0"/>
              <a:t>        out     20h , al</a:t>
            </a:r>
          </a:p>
          <a:p>
            <a:r>
              <a:rPr lang="zh-CN" altLang="en-US" dirty="0"/>
              <a:t>        pop     ax</a:t>
            </a:r>
          </a:p>
          <a:p>
            <a:r>
              <a:rPr lang="zh-CN" altLang="en-US" dirty="0"/>
              <a:t>        pop     bx</a:t>
            </a:r>
          </a:p>
          <a:p>
            <a:r>
              <a:rPr lang="zh-CN" altLang="en-US" dirty="0"/>
              <a:t>        sti</a:t>
            </a:r>
          </a:p>
          <a:p>
            <a:r>
              <a:rPr lang="zh-CN" altLang="en-US" dirty="0"/>
              <a:t>        iret                            ;interrupt return</a:t>
            </a:r>
          </a:p>
          <a:p>
            <a:r>
              <a:rPr lang="zh-CN" altLang="en-US" dirty="0"/>
              <a:t>kbint   endp</a:t>
            </a:r>
          </a:p>
        </p:txBody>
      </p:sp>
    </p:spTree>
    <p:extLst>
      <p:ext uri="{BB962C8B-B14F-4D97-AF65-F5344CB8AC3E}">
        <p14:creationId xmlns:p14="http://schemas.microsoft.com/office/powerpoint/2010/main" val="3915799412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493395"/>
            <a:ext cx="712879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kbget</a:t>
            </a:r>
            <a:r>
              <a:rPr lang="zh-CN" altLang="en-US" dirty="0"/>
              <a:t>   proc    near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00B050"/>
                </a:solidFill>
              </a:rPr>
              <a:t>push    bx</a:t>
            </a:r>
          </a:p>
          <a:p>
            <a:r>
              <a:rPr lang="zh-CN" altLang="en-US" dirty="0"/>
              <a:t>        cli                             ;interrupt back off</a:t>
            </a:r>
          </a:p>
          <a:p>
            <a:r>
              <a:rPr lang="zh-CN" altLang="en-US" dirty="0"/>
              <a:t>        mov     bx , bufpt1             ;get pointer to head</a:t>
            </a:r>
          </a:p>
          <a:p>
            <a:r>
              <a:rPr lang="zh-CN" altLang="en-US" dirty="0"/>
              <a:t>        cmp     bx , bufpt2             ;test empty of buffer</a:t>
            </a:r>
          </a:p>
          <a:p>
            <a:r>
              <a:rPr lang="zh-CN" altLang="en-US" dirty="0"/>
              <a:t>        jnz     kbget2                  ;no, fetch a character</a:t>
            </a:r>
          </a:p>
          <a:p>
            <a:r>
              <a:rPr lang="zh-CN" altLang="en-US" dirty="0"/>
              <a:t>        cmp    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kbflag</a:t>
            </a:r>
            <a:r>
              <a:rPr lang="zh-CN" altLang="en-US" dirty="0"/>
              <a:t> , 0</a:t>
            </a:r>
          </a:p>
          <a:p>
            <a:r>
              <a:rPr lang="zh-CN" altLang="en-US" dirty="0"/>
              <a:t>        jnz     kbget3</a:t>
            </a:r>
          </a:p>
          <a:p>
            <a:r>
              <a:rPr lang="zh-CN" altLang="en-US" dirty="0"/>
              <a:t>        sti                             ;allow an interrupt to occur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pop     bx</a:t>
            </a:r>
          </a:p>
          <a:p>
            <a:r>
              <a:rPr lang="zh-CN" altLang="en-US" dirty="0"/>
              <a:t>        jmp     </a:t>
            </a:r>
            <a:r>
              <a:rPr lang="zh-CN" altLang="en-US" dirty="0">
                <a:solidFill>
                  <a:srgbClr val="FF0000"/>
                </a:solidFill>
              </a:rPr>
              <a:t>kbget</a:t>
            </a:r>
            <a:r>
              <a:rPr lang="zh-CN" altLang="en-US" dirty="0"/>
              <a:t>                   ;loop until something in buf</a:t>
            </a:r>
          </a:p>
          <a:p>
            <a:r>
              <a:rPr lang="zh-CN" altLang="en-US" dirty="0"/>
              <a:t>kbget2:</a:t>
            </a:r>
          </a:p>
          <a:p>
            <a:r>
              <a:rPr lang="zh-CN" altLang="en-US" dirty="0"/>
              <a:t>        </a:t>
            </a:r>
            <a:r>
              <a:rPr lang="zh-CN" altLang="en-US" dirty="0">
                <a:solidFill>
                  <a:srgbClr val="7030A0"/>
                </a:solidFill>
              </a:rPr>
              <a:t>mov     al , [buffer+bx]        </a:t>
            </a:r>
            <a:r>
              <a:rPr lang="zh-CN" altLang="en-US" dirty="0"/>
              <a:t>;get ascii code</a:t>
            </a:r>
          </a:p>
          <a:p>
            <a:r>
              <a:rPr lang="zh-CN" altLang="en-US" dirty="0"/>
              <a:t>        inc     bx                      ;inc a buffer pointer</a:t>
            </a:r>
          </a:p>
          <a:p>
            <a:r>
              <a:rPr lang="zh-CN" altLang="en-US" dirty="0"/>
              <a:t>        cmp     bx , 16                 ;at end of buffer?</a:t>
            </a:r>
          </a:p>
          <a:p>
            <a:r>
              <a:rPr lang="zh-CN" altLang="en-US" dirty="0"/>
              <a:t>        jc      kbget3                  ;no, continue</a:t>
            </a:r>
          </a:p>
          <a:p>
            <a:r>
              <a:rPr lang="zh-CN" altLang="en-US" dirty="0"/>
              <a:t>        mov     bx , 0                  ;reset to buf beginning</a:t>
            </a:r>
          </a:p>
          <a:p>
            <a:r>
              <a:rPr lang="zh-CN" altLang="en-US" dirty="0"/>
              <a:t>kbget3:</a:t>
            </a:r>
          </a:p>
          <a:p>
            <a:r>
              <a:rPr lang="zh-CN" altLang="en-US" dirty="0"/>
              <a:t>        mov     bufpt1 , bx             ;store value in variable</a:t>
            </a:r>
          </a:p>
          <a:p>
            <a:r>
              <a:rPr lang="zh-CN" altLang="en-US" dirty="0">
                <a:solidFill>
                  <a:srgbClr val="00B050"/>
                </a:solidFill>
              </a:rPr>
              <a:t>        pop     bx</a:t>
            </a:r>
          </a:p>
          <a:p>
            <a:r>
              <a:rPr lang="zh-CN" altLang="en-US" dirty="0"/>
              <a:t>        ret</a:t>
            </a:r>
          </a:p>
          <a:p>
            <a:r>
              <a:rPr lang="zh-CN" altLang="en-US" b="1" dirty="0">
                <a:solidFill>
                  <a:srgbClr val="FF0000"/>
                </a:solidFill>
              </a:rPr>
              <a:t>kbget</a:t>
            </a:r>
            <a:r>
              <a:rPr lang="zh-CN" altLang="en-US" dirty="0"/>
              <a:t>   endp</a:t>
            </a:r>
          </a:p>
        </p:txBody>
      </p:sp>
    </p:spTree>
    <p:extLst>
      <p:ext uri="{BB962C8B-B14F-4D97-AF65-F5344CB8AC3E}">
        <p14:creationId xmlns:p14="http://schemas.microsoft.com/office/powerpoint/2010/main" val="2526168001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971600" y="1305342"/>
            <a:ext cx="741682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dispchar</a:t>
            </a:r>
            <a:r>
              <a:rPr lang="en-US" altLang="zh-CN" dirty="0"/>
              <a:t>        proc    near            ;(AL)=displaying char.</a:t>
            </a:r>
          </a:p>
          <a:p>
            <a:r>
              <a:rPr lang="en-US" altLang="zh-CN" dirty="0"/>
              <a:t>;        push   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;        </a:t>
            </a:r>
            <a:r>
              <a:rPr lang="en-US" altLang="zh-CN" dirty="0" err="1"/>
              <a:t>mov</a:t>
            </a:r>
            <a:r>
              <a:rPr lang="en-US" altLang="zh-CN" dirty="0"/>
              <a:t>     </a:t>
            </a:r>
            <a:r>
              <a:rPr lang="en-US" altLang="zh-CN" dirty="0" err="1"/>
              <a:t>bx</a:t>
            </a:r>
            <a:r>
              <a:rPr lang="en-US" altLang="zh-CN" dirty="0"/>
              <a:t> , 0</a:t>
            </a:r>
          </a:p>
          <a:p>
            <a:r>
              <a:rPr lang="en-US" altLang="zh-CN" dirty="0"/>
              <a:t>;        </a:t>
            </a:r>
            <a:r>
              <a:rPr lang="en-US" altLang="zh-CN" dirty="0" err="1"/>
              <a:t>mov</a:t>
            </a:r>
            <a:r>
              <a:rPr lang="en-US" altLang="zh-CN" dirty="0"/>
              <a:t>     ah , 0eh</a:t>
            </a:r>
          </a:p>
          <a:p>
            <a:r>
              <a:rPr lang="en-US" altLang="zh-CN" dirty="0"/>
              <a:t>;        </a:t>
            </a:r>
            <a:r>
              <a:rPr lang="en-US" altLang="zh-CN" dirty="0" err="1"/>
              <a:t>int</a:t>
            </a:r>
            <a:r>
              <a:rPr lang="en-US" altLang="zh-CN" dirty="0"/>
              <a:t>     10h                     ;call video routine</a:t>
            </a:r>
          </a:p>
          <a:p>
            <a:r>
              <a:rPr lang="en-US" altLang="zh-CN" dirty="0"/>
              <a:t>;        pop     </a:t>
            </a:r>
            <a:r>
              <a:rPr lang="en-US" altLang="zh-CN" dirty="0" err="1"/>
              <a:t>bx</a:t>
            </a:r>
            <a:endParaRPr lang="en-US" altLang="zh-CN" dirty="0"/>
          </a:p>
          <a:p>
            <a:r>
              <a:rPr lang="en-US" altLang="zh-CN" dirty="0"/>
              <a:t>        push    dx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mov</a:t>
            </a:r>
            <a:r>
              <a:rPr lang="en-US" altLang="zh-CN" dirty="0"/>
              <a:t>     dl , al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mov</a:t>
            </a:r>
            <a:r>
              <a:rPr lang="en-US" altLang="zh-CN" dirty="0"/>
              <a:t>     ah , 02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    21h</a:t>
            </a:r>
          </a:p>
          <a:p>
            <a:r>
              <a:rPr lang="en-US" altLang="zh-CN" dirty="0"/>
              <a:t>        pop     dx</a:t>
            </a:r>
          </a:p>
          <a:p>
            <a:r>
              <a:rPr lang="en-US" altLang="zh-CN" dirty="0"/>
              <a:t>        ret</a:t>
            </a:r>
          </a:p>
          <a:p>
            <a:r>
              <a:rPr lang="en-US" altLang="zh-CN" dirty="0" err="1"/>
              <a:t>dispchar</a:t>
            </a:r>
            <a:r>
              <a:rPr lang="en-US" altLang="zh-CN" dirty="0"/>
              <a:t>        </a:t>
            </a:r>
            <a:r>
              <a:rPr lang="en-US" altLang="zh-CN" dirty="0" err="1"/>
              <a:t>endp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520578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1932D-DE91-4B6F-A8E7-4B80EAA9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168597DB-A7DD-4E4F-BA71-DBEB89E16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2643981"/>
            <a:ext cx="710247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本周三实验内容：</a:t>
            </a:r>
            <a:endParaRPr lang="en-US" altLang="zh-CN" sz="3200" b="1" dirty="0"/>
          </a:p>
          <a:p>
            <a:pPr eaLnBrk="1" hangingPunct="1"/>
            <a:br>
              <a:rPr lang="en-US" altLang="zh-CN" sz="3200" b="1" dirty="0"/>
            </a:br>
            <a:r>
              <a:rPr lang="zh-CN" altLang="en-US" sz="3200" b="1" dirty="0"/>
              <a:t>实验指导书</a:t>
            </a:r>
            <a:r>
              <a:rPr lang="en-US" altLang="zh-CN" sz="3200" b="1" dirty="0"/>
              <a:t>105</a:t>
            </a:r>
            <a:r>
              <a:rPr lang="zh-CN" altLang="en-US" sz="3200" b="1" dirty="0"/>
              <a:t>页，实验</a:t>
            </a:r>
            <a:r>
              <a:rPr lang="en-US" altLang="zh-CN" sz="3200" b="1" dirty="0"/>
              <a:t>3.6</a:t>
            </a:r>
            <a:r>
              <a:rPr lang="zh-CN" altLang="en-US" sz="3200" b="1" dirty="0"/>
              <a:t>（在</a:t>
            </a:r>
            <a:r>
              <a:rPr lang="en-US" altLang="zh-CN" sz="3200" b="1" dirty="0"/>
              <a:t>93</a:t>
            </a:r>
            <a:r>
              <a:rPr lang="zh-CN" altLang="en-US" sz="3200" b="1" dirty="0"/>
              <a:t>页例</a:t>
            </a:r>
            <a:r>
              <a:rPr lang="en-US" altLang="zh-CN" sz="3200" b="1" dirty="0"/>
              <a:t>3.6</a:t>
            </a:r>
            <a:r>
              <a:rPr lang="zh-CN" altLang="en-US" sz="3200" b="1" dirty="0"/>
              <a:t>的基础上，接管</a:t>
            </a:r>
            <a:r>
              <a:rPr lang="en-US" altLang="zh-CN" sz="3200" b="1" dirty="0"/>
              <a:t>09</a:t>
            </a:r>
            <a:r>
              <a:rPr lang="zh-CN" altLang="en-US" sz="3200" b="1" dirty="0"/>
              <a:t>中断）</a:t>
            </a:r>
          </a:p>
        </p:txBody>
      </p:sp>
    </p:spTree>
    <p:extLst>
      <p:ext uri="{BB962C8B-B14F-4D97-AF65-F5344CB8AC3E}">
        <p14:creationId xmlns:p14="http://schemas.microsoft.com/office/powerpoint/2010/main" val="3949748007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457200"/>
            <a:ext cx="86106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3600" b="1" u="sng">
                <a:solidFill>
                  <a:srgbClr val="990099"/>
                </a:solidFill>
              </a:rPr>
              <a:t>中断向量表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/>
              <a:t>    </a:t>
            </a:r>
            <a:r>
              <a:rPr lang="zh-CN" altLang="en-US" b="1"/>
              <a:t>存储器的最低</a:t>
            </a:r>
            <a:r>
              <a:rPr lang="en-US" altLang="zh-CN" b="1"/>
              <a:t>1K</a:t>
            </a:r>
            <a:r>
              <a:rPr lang="zh-CN" altLang="en-US" b="1"/>
              <a:t>字节（</a:t>
            </a:r>
            <a:r>
              <a:rPr lang="en-US" altLang="zh-CN" b="1"/>
              <a:t>000</a:t>
            </a:r>
            <a:r>
              <a:rPr lang="zh-CN" altLang="en-US" b="1"/>
              <a:t>－</a:t>
            </a:r>
            <a:r>
              <a:rPr lang="en-US" altLang="zh-CN" b="1"/>
              <a:t>3FFH</a:t>
            </a:r>
            <a:r>
              <a:rPr lang="zh-CN" altLang="en-US" b="1"/>
              <a:t>）为中断向量，具体分配参见表</a:t>
            </a:r>
            <a:r>
              <a:rPr lang="en-US" altLang="zh-CN" b="1"/>
              <a:t>8.2</a:t>
            </a:r>
            <a:r>
              <a:rPr lang="zh-CN" altLang="en-US" b="1"/>
              <a:t>（</a:t>
            </a:r>
            <a:r>
              <a:rPr lang="en-US" altLang="zh-CN" b="1"/>
              <a:t>P295</a:t>
            </a:r>
            <a:r>
              <a:rPr lang="zh-CN" altLang="en-US" b="1"/>
              <a:t>）所示。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04800" y="4572000"/>
            <a:ext cx="617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zh-CN" altLang="zh-CN" sz="2400">
              <a:solidFill>
                <a:schemeClr val="accent2"/>
              </a:solidFill>
              <a:latin typeface="Lucida Sans Unicode" pitchFamily="34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715000" y="4572000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kumimoji="1" lang="zh-CN" altLang="zh-CN" sz="2400" b="1">
              <a:latin typeface="Times New Roman" pitchFamily="18" charset="0"/>
            </a:endParaRPr>
          </a:p>
        </p:txBody>
      </p:sp>
      <p:pic>
        <p:nvPicPr>
          <p:cNvPr id="5125" name="Picture 5" descr="中断向量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133600"/>
            <a:ext cx="48244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图8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692150"/>
            <a:ext cx="6048375" cy="570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99"/>
                </a:solidFill>
              </a:rPr>
              <a:t>设置中断向量 </a:t>
            </a:r>
            <a:r>
              <a:rPr kumimoji="1" lang="en-US" altLang="zh-CN">
                <a:solidFill>
                  <a:srgbClr val="990099"/>
                </a:solidFill>
              </a:rPr>
              <a:t>/ </a:t>
            </a:r>
            <a:r>
              <a:rPr kumimoji="1" lang="zh-CN" altLang="en-US">
                <a:solidFill>
                  <a:srgbClr val="990099"/>
                </a:solidFill>
              </a:rPr>
              <a:t>取中断向量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1" lang="zh-CN" altLang="en-US" b="1"/>
              <a:t>用户可利用保留的中断类型号扩充自己需要的中断功能。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b="1" u="sng">
                <a:solidFill>
                  <a:srgbClr val="990099"/>
                </a:solidFill>
              </a:rPr>
              <a:t>DOS</a:t>
            </a:r>
            <a:r>
              <a:rPr lang="zh-CN" altLang="en-US" b="1" u="sng">
                <a:solidFill>
                  <a:srgbClr val="990099"/>
                </a:solidFill>
              </a:rPr>
              <a:t>功能调用中的中断向量存取</a:t>
            </a:r>
            <a:r>
              <a:rPr lang="zh-CN" altLang="en-US" b="1"/>
              <a:t>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b="1"/>
              <a:t>设置中断向量                         取中断向量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设置：</a:t>
            </a:r>
            <a:r>
              <a:rPr lang="en-US" altLang="zh-CN" sz="2400" b="1"/>
              <a:t>AH</a:t>
            </a:r>
            <a:r>
              <a:rPr lang="zh-CN" altLang="en-US" sz="2400" b="1"/>
              <a:t>＝</a:t>
            </a:r>
            <a:r>
              <a:rPr lang="en-US" altLang="zh-CN" sz="2400" b="1">
                <a:solidFill>
                  <a:srgbClr val="008000"/>
                </a:solidFill>
              </a:rPr>
              <a:t>25</a:t>
            </a:r>
            <a:r>
              <a:rPr lang="en-US" altLang="zh-CN" sz="2400" b="1"/>
              <a:t>H, AL=</a:t>
            </a:r>
            <a:r>
              <a:rPr lang="zh-CN" altLang="en-US" sz="2400" b="1"/>
              <a:t>中断号            </a:t>
            </a:r>
            <a:r>
              <a:rPr lang="en-US" altLang="zh-CN" sz="2400" b="1"/>
              <a:t>AH=</a:t>
            </a:r>
            <a:r>
              <a:rPr lang="en-US" altLang="zh-CN" sz="2400" b="1">
                <a:solidFill>
                  <a:srgbClr val="008000"/>
                </a:solidFill>
              </a:rPr>
              <a:t>35</a:t>
            </a:r>
            <a:r>
              <a:rPr lang="en-US" altLang="zh-CN" sz="2400" b="1"/>
              <a:t>H, AL=</a:t>
            </a:r>
            <a:r>
              <a:rPr lang="zh-CN" altLang="en-US" sz="2400" b="1"/>
              <a:t>中断号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            </a:t>
            </a:r>
            <a:r>
              <a:rPr lang="en-US" altLang="zh-CN" sz="2400" b="1">
                <a:solidFill>
                  <a:schemeClr val="folHlink"/>
                </a:solidFill>
              </a:rPr>
              <a:t>DS:DX</a:t>
            </a:r>
            <a:r>
              <a:rPr lang="en-US" altLang="zh-CN" sz="2400" b="1"/>
              <a:t>=</a:t>
            </a:r>
            <a:r>
              <a:rPr lang="zh-CN" altLang="en-US" sz="2400" b="1"/>
              <a:t>中断向量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执行：      </a:t>
            </a:r>
            <a:r>
              <a:rPr lang="en-US" altLang="zh-CN" sz="2400" b="1"/>
              <a:t>INT  21H                           INT   21H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/>
              <a:t>返回：          无                                  </a:t>
            </a:r>
            <a:r>
              <a:rPr lang="en-US" altLang="zh-CN" sz="2400" b="1">
                <a:solidFill>
                  <a:schemeClr val="folHlink"/>
                </a:solidFill>
              </a:rPr>
              <a:t>ES:BX</a:t>
            </a:r>
            <a:r>
              <a:rPr lang="en-US" altLang="zh-CN" sz="2400" b="1"/>
              <a:t>=</a:t>
            </a:r>
            <a:r>
              <a:rPr lang="zh-CN" altLang="en-US" sz="2400" b="1"/>
              <a:t>中断向量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09600" y="0"/>
            <a:ext cx="7696200" cy="677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8.4	</a:t>
            </a:r>
            <a:r>
              <a:rPr kumimoji="1" lang="zh-CN" altLang="en-US" sz="2400" b="1">
                <a:latin typeface="Times New Roman" pitchFamily="18" charset="0"/>
              </a:rPr>
              <a:t>用</a:t>
            </a:r>
            <a:r>
              <a:rPr kumimoji="1" lang="en-US" altLang="zh-CN" sz="2400" b="1">
                <a:latin typeface="Times New Roman" pitchFamily="18" charset="0"/>
              </a:rPr>
              <a:t>DOS</a:t>
            </a:r>
            <a:r>
              <a:rPr kumimoji="1" lang="zh-CN" altLang="en-US" sz="2400" b="1">
                <a:latin typeface="Times New Roman" pitchFamily="18" charset="0"/>
              </a:rPr>
              <a:t>功能调用存取中断向量</a:t>
            </a:r>
            <a:endParaRPr kumimoji="1" lang="zh-CN" altLang="en-US">
              <a:latin typeface="Lucida Sans Unicode" pitchFamily="34" charset="0"/>
            </a:endParaRPr>
          </a:p>
          <a:p>
            <a:pPr algn="just"/>
            <a:r>
              <a:rPr kumimoji="1" lang="zh-CN" altLang="en-US">
                <a:latin typeface="Lucida Sans Unicode" pitchFamily="34" charset="0"/>
              </a:rPr>
              <a:t>             </a:t>
            </a:r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MOV  AL, N</a:t>
            </a:r>
          </a:p>
          <a:p>
            <a:pPr algn="just"/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             MOV  AH, 35H</a:t>
            </a:r>
          </a:p>
          <a:p>
            <a:pPr algn="just"/>
            <a:r>
              <a:rPr kumimoji="1" lang="en-US" altLang="zh-CN" b="1">
                <a:solidFill>
                  <a:srgbClr val="FF3300"/>
                </a:solidFill>
                <a:latin typeface="Lucida Sans Unicode" pitchFamily="34" charset="0"/>
              </a:rPr>
              <a:t>             INT   21H</a:t>
            </a:r>
            <a:r>
              <a:rPr kumimoji="1" lang="en-US" altLang="zh-CN" b="1">
                <a:latin typeface="Lucida Sans Unicode" pitchFamily="34" charset="0"/>
              </a:rPr>
              <a:t>                          ; </a:t>
            </a:r>
            <a:r>
              <a:rPr kumimoji="1" lang="zh-CN" altLang="en-US" b="1">
                <a:latin typeface="Lucida Sans Unicode" pitchFamily="34" charset="0"/>
              </a:rPr>
              <a:t>取原中断向量</a:t>
            </a:r>
          </a:p>
          <a:p>
            <a:pPr algn="just"/>
            <a:r>
              <a:rPr kumimoji="1" lang="zh-CN" altLang="en-US" b="1">
                <a:latin typeface="Lucida Sans Unicode" pitchFamily="34" charset="0"/>
              </a:rPr>
              <a:t>             </a:t>
            </a:r>
            <a:r>
              <a:rPr kumimoji="1" lang="en-US" altLang="zh-CN" b="1">
                <a:solidFill>
                  <a:schemeClr val="folHlink"/>
                </a:solidFill>
                <a:latin typeface="Lucida Sans Unicode" pitchFamily="34" charset="0"/>
              </a:rPr>
              <a:t>PUSH  ES</a:t>
            </a:r>
          </a:p>
          <a:p>
            <a:pPr algn="just"/>
            <a:r>
              <a:rPr kumimoji="1" lang="en-US" altLang="zh-CN" b="1">
                <a:solidFill>
                  <a:schemeClr val="folHlink"/>
                </a:solidFill>
                <a:latin typeface="Lucida Sans Unicode" pitchFamily="34" charset="0"/>
              </a:rPr>
              <a:t>             PUSH  BX</a:t>
            </a:r>
            <a:r>
              <a:rPr kumimoji="1" lang="en-US" altLang="zh-CN" b="1">
                <a:latin typeface="Lucida Sans Unicode" pitchFamily="34" charset="0"/>
              </a:rPr>
              <a:t>                          ; </a:t>
            </a:r>
            <a:r>
              <a:rPr kumimoji="1" lang="zh-CN" altLang="en-US" b="1">
                <a:latin typeface="Lucida Sans Unicode" pitchFamily="34" charset="0"/>
              </a:rPr>
              <a:t>保存原中断向量</a:t>
            </a:r>
          </a:p>
          <a:p>
            <a:pPr algn="just"/>
            <a:r>
              <a:rPr kumimoji="1" lang="zh-CN" altLang="en-US" b="1">
                <a:latin typeface="Lucida Sans Unicode" pitchFamily="34" charset="0"/>
              </a:rPr>
              <a:t>             </a:t>
            </a:r>
            <a:r>
              <a:rPr kumimoji="1" lang="en-US" altLang="zh-CN" b="1">
                <a:latin typeface="Lucida Sans Unicode" pitchFamily="34" charset="0"/>
              </a:rPr>
              <a:t>PUSH  DS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AX, SEG  INTHAND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DS, AX    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DX, OFFSET  INTHAND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AL, N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AH, 25H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INT   21H</a:t>
            </a:r>
            <a:r>
              <a:rPr kumimoji="1" lang="en-US" altLang="zh-CN" b="1">
                <a:latin typeface="Lucida Sans Unicode" pitchFamily="34" charset="0"/>
              </a:rPr>
              <a:t>                           ; </a:t>
            </a:r>
            <a:r>
              <a:rPr kumimoji="1" lang="zh-CN" altLang="en-US" b="1">
                <a:latin typeface="Lucida Sans Unicode" pitchFamily="34" charset="0"/>
              </a:rPr>
              <a:t>设置新的中断向量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POP   DS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……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POP   DX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POP   DS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AL, N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MOV  AH, 25H</a:t>
            </a:r>
          </a:p>
          <a:p>
            <a:pPr lvl="2" algn="just"/>
            <a:r>
              <a:rPr kumimoji="1" lang="en-US" altLang="zh-CN" b="1">
                <a:solidFill>
                  <a:srgbClr val="0000FF"/>
                </a:solidFill>
                <a:latin typeface="Lucida Sans Unicode" pitchFamily="34" charset="0"/>
              </a:rPr>
              <a:t>INT   21H</a:t>
            </a:r>
            <a:r>
              <a:rPr kumimoji="1" lang="en-US" altLang="zh-CN" b="1">
                <a:latin typeface="Lucida Sans Unicode" pitchFamily="34" charset="0"/>
              </a:rPr>
              <a:t>                            ; </a:t>
            </a:r>
            <a:r>
              <a:rPr kumimoji="1" lang="zh-CN" altLang="en-US" b="1">
                <a:latin typeface="Lucida Sans Unicode" pitchFamily="34" charset="0"/>
              </a:rPr>
              <a:t>恢复原中断向量</a:t>
            </a:r>
          </a:p>
          <a:p>
            <a:pPr lvl="2" algn="just"/>
            <a:r>
              <a:rPr kumimoji="1" lang="en-US" altLang="zh-CN" b="1">
                <a:latin typeface="Lucida Sans Unicode" pitchFamily="34" charset="0"/>
              </a:rPr>
              <a:t>RET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;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INTHAND:  ……</a:t>
            </a:r>
          </a:p>
          <a:p>
            <a:pPr algn="just"/>
            <a:r>
              <a:rPr kumimoji="1" lang="en-US" altLang="zh-CN" b="1">
                <a:latin typeface="Lucida Sans Unicode" pitchFamily="34" charset="0"/>
              </a:rPr>
              <a:t>            IRET</a:t>
            </a:r>
            <a:endParaRPr kumimoji="1" lang="en-US" altLang="zh-CN" b="1">
              <a:solidFill>
                <a:schemeClr val="accent2"/>
              </a:solidFill>
              <a:latin typeface="Lucida Sans Unicode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" name="Picture 2" descr="C:\Users\fofo\AppData\Local\Microsoft\Windows\Temporary Internet Files\Content.IE5\5TVG3A71\MM900288869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053" y="2348880"/>
            <a:ext cx="477837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305800" cy="649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800" b="1" u="sng" dirty="0">
                <a:solidFill>
                  <a:srgbClr val="990099"/>
                </a:solidFill>
                <a:latin typeface="Times New Roman" pitchFamily="18" charset="0"/>
                <a:ea typeface="楷体_GB2312" pitchFamily="49" charset="-122"/>
              </a:rPr>
              <a:t>中断的条件</a:t>
            </a:r>
          </a:p>
          <a:p>
            <a:pPr algn="just"/>
            <a:endParaRPr kumimoji="1" lang="zh-CN" altLang="en-US" sz="2800" b="1" u="sng" dirty="0">
              <a:solidFill>
                <a:srgbClr val="990099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en-US" altLang="zh-CN" sz="2400" b="1" u="sng" dirty="0">
                <a:solidFill>
                  <a:srgbClr val="990099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可以响应中断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（设置</a:t>
            </a:r>
            <a:r>
              <a:rPr kumimoji="1" lang="en-US" altLang="zh-CN" sz="2400" u="sng" dirty="0">
                <a:solidFill>
                  <a:srgbClr val="990099"/>
                </a:solidFill>
                <a:latin typeface="Times New Roman" pitchFamily="18" charset="0"/>
              </a:rPr>
              <a:t>CPU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中断允许位）</a:t>
            </a:r>
          </a:p>
          <a:p>
            <a:pPr algn="just"/>
            <a:endParaRPr kumimoji="1" lang="zh-CN" altLang="en-US" sz="2400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 </a:t>
            </a:r>
            <a:r>
              <a:rPr kumimoji="1" lang="en-US" altLang="zh-CN" sz="2400" b="1" dirty="0">
                <a:latin typeface="Times New Roman" pitchFamily="18" charset="0"/>
              </a:rPr>
              <a:t>PSW</a:t>
            </a:r>
            <a:r>
              <a:rPr kumimoji="1" lang="zh-CN" altLang="en-US" sz="2400" b="1" dirty="0">
                <a:latin typeface="Times New Roman" pitchFamily="18" charset="0"/>
              </a:rPr>
              <a:t>中的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zh-CN" altLang="en-US" sz="2400" b="1" dirty="0">
                <a:latin typeface="Times New Roman" pitchFamily="18" charset="0"/>
              </a:rPr>
              <a:t>位</a:t>
            </a:r>
            <a:r>
              <a:rPr kumimoji="1" lang="en-US" altLang="zh-CN" sz="2400" b="1" dirty="0">
                <a:latin typeface="Times New Roman" pitchFamily="18" charset="0"/>
              </a:rPr>
              <a:t>=1  </a:t>
            </a:r>
            <a:r>
              <a:rPr kumimoji="1" lang="zh-CN" altLang="en-US" sz="2400" b="1" dirty="0">
                <a:latin typeface="Times New Roman" pitchFamily="18" charset="0"/>
              </a:rPr>
              <a:t>允许中断   （</a:t>
            </a:r>
            <a:r>
              <a:rPr kumimoji="1" lang="en-US" altLang="zh-CN" sz="2400" b="1" dirty="0">
                <a:latin typeface="Times New Roman" pitchFamily="18" charset="0"/>
              </a:rPr>
              <a:t>STI  </a:t>
            </a:r>
            <a:r>
              <a:rPr kumimoji="1" lang="zh-CN" altLang="en-US" sz="2400" b="1" dirty="0">
                <a:latin typeface="Times New Roman" pitchFamily="18" charset="0"/>
              </a:rPr>
              <a:t>开中断）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        </a:t>
            </a:r>
            <a:r>
              <a:rPr kumimoji="1" lang="en-US" altLang="zh-CN" sz="2400" b="1" dirty="0">
                <a:latin typeface="Times New Roman" pitchFamily="18" charset="0"/>
              </a:rPr>
              <a:t>=0  </a:t>
            </a:r>
            <a:r>
              <a:rPr kumimoji="1" lang="zh-CN" altLang="en-US" sz="2400" b="1" dirty="0">
                <a:latin typeface="Times New Roman" pitchFamily="18" charset="0"/>
              </a:rPr>
              <a:t>禁止中断   （</a:t>
            </a:r>
            <a:r>
              <a:rPr kumimoji="1" lang="en-US" altLang="zh-CN" sz="2400" b="1" dirty="0">
                <a:latin typeface="Times New Roman" pitchFamily="18" charset="0"/>
              </a:rPr>
              <a:t>CLI  </a:t>
            </a:r>
            <a:r>
              <a:rPr kumimoji="1" lang="zh-CN" altLang="en-US" sz="2400" b="1" dirty="0">
                <a:latin typeface="Times New Roman" pitchFamily="18" charset="0"/>
              </a:rPr>
              <a:t>关中断）</a:t>
            </a:r>
          </a:p>
          <a:p>
            <a:pPr algn="just"/>
            <a:endParaRPr kumimoji="1" lang="zh-CN" altLang="en-US" sz="2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u="sng" dirty="0">
                <a:solidFill>
                  <a:srgbClr val="990099"/>
                </a:solidFill>
                <a:latin typeface="Times New Roman" pitchFamily="18" charset="0"/>
              </a:rPr>
              <a:t>外设的中断请求可以进入</a:t>
            </a:r>
            <a:r>
              <a:rPr kumimoji="1" lang="zh-CN" altLang="en-US" sz="2400" u="sng" dirty="0">
                <a:solidFill>
                  <a:srgbClr val="990099"/>
                </a:solidFill>
                <a:latin typeface="Times New Roman" pitchFamily="18" charset="0"/>
              </a:rPr>
              <a:t>（设置外设的中断请求屏蔽位）</a:t>
            </a:r>
          </a:p>
          <a:p>
            <a:pPr algn="just"/>
            <a:endParaRPr kumimoji="1" lang="zh-CN" altLang="en-US" sz="2400" b="1" u="sng" dirty="0">
              <a:solidFill>
                <a:srgbClr val="990099"/>
              </a:solidFill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rPr>
              <a:t>NMI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非屏蔽中断（类型号为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）：一种特殊的外部中断，与</a:t>
            </a:r>
            <a:r>
              <a:rPr kumimoji="1" lang="en-US" altLang="zh-CN" sz="2400" b="1" dirty="0">
                <a:latin typeface="Times New Roman" pitchFamily="18" charset="0"/>
              </a:rPr>
              <a:t>IF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位的设置情况无关，</a:t>
            </a:r>
            <a:r>
              <a:rPr kumimoji="1" lang="en-US" altLang="zh-CN" sz="2400" b="1" dirty="0">
                <a:latin typeface="Times New Roman" pitchFamily="18" charset="0"/>
              </a:rPr>
              <a:t>CPU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不能禁止此类中断。</a:t>
            </a: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   </a:t>
            </a:r>
            <a:endParaRPr kumimoji="1" lang="en-US" altLang="zh-CN" sz="2400" dirty="0">
              <a:latin typeface="Times New Roman" pitchFamily="18" charset="0"/>
            </a:endParaRPr>
          </a:p>
          <a:p>
            <a:pPr algn="just"/>
            <a:r>
              <a:rPr kumimoji="1" lang="zh-CN" altLang="en-US" sz="2400" dirty="0"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latin typeface="Times New Roman" pitchFamily="18" charset="0"/>
              </a:rPr>
              <a:t>21H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中断屏蔽寄存器</a:t>
            </a:r>
            <a:endParaRPr kumimoji="1" lang="zh-CN" altLang="en-US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                  </a:t>
            </a:r>
            <a:endParaRPr kumimoji="1" lang="en-US" altLang="zh-CN" sz="2400" b="1" dirty="0">
              <a:latin typeface="Times New Roman" pitchFamily="18" charset="0"/>
            </a:endParaRP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中断屏蔽位</a:t>
            </a:r>
            <a:r>
              <a:rPr kumimoji="1" lang="en-US" altLang="zh-CN" sz="2400" b="1" dirty="0">
                <a:latin typeface="Times New Roman" pitchFamily="18" charset="0"/>
              </a:rPr>
              <a:t>=0 / 1   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允许中断 或 禁止中断</a:t>
            </a:r>
          </a:p>
          <a:p>
            <a:pPr algn="just"/>
            <a:r>
              <a:rPr kumimoji="1" lang="zh-CN" altLang="en-US" sz="2400" b="1" dirty="0">
                <a:latin typeface="Times New Roman" pitchFamily="18" charset="0"/>
              </a:rPr>
              <a:t>    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pic>
        <p:nvPicPr>
          <p:cNvPr id="11267" name="图片 3" descr="29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74" b="29501"/>
          <a:stretch>
            <a:fillRect/>
          </a:stretch>
        </p:blipFill>
        <p:spPr bwMode="auto">
          <a:xfrm>
            <a:off x="4000500" y="4429125"/>
            <a:ext cx="3929063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73EFB7-A4CD-4938-92CC-E51A710EE8A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3" descr="中断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16632"/>
            <a:ext cx="2952750" cy="120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zh-CN" altLang="en-US" sz="2400" b="1" u="sng" kern="1200" dirty="0">
                <a:solidFill>
                  <a:srgbClr val="990099"/>
                </a:solidFill>
                <a:latin typeface="Times New Roman" pitchFamily="18" charset="0"/>
                <a:cs typeface="+mn-cs"/>
              </a:rPr>
              <a:t>中断优先级（不能有更高级的未完中断）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高                       软中断（除法错，</a:t>
            </a:r>
            <a:r>
              <a:rPr lang="en-US" altLang="zh-CN" sz="2400" b="1" dirty="0"/>
              <a:t>INTO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INT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                           非屏蔽中断（</a:t>
            </a:r>
            <a:r>
              <a:rPr lang="en-US" altLang="zh-CN" sz="2400" b="1" dirty="0"/>
              <a:t>NMI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                           可屏蔽中断（</a:t>
            </a:r>
            <a:r>
              <a:rPr lang="en-US" altLang="zh-CN" sz="2400" b="1" dirty="0"/>
              <a:t>INTR</a:t>
            </a:r>
            <a:r>
              <a:rPr lang="zh-CN" altLang="en-US" sz="2400" b="1" dirty="0"/>
              <a:t>）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b="1" dirty="0"/>
              <a:t>低                       单步中断</a:t>
            </a:r>
            <a:endParaRPr lang="zh-CN" altLang="en-US" sz="2400" b="1" dirty="0">
              <a:solidFill>
                <a:srgbClr val="990099"/>
              </a:solidFill>
            </a:endParaRPr>
          </a:p>
          <a:p>
            <a:pPr algn="just">
              <a:defRPr/>
            </a:pPr>
            <a:endParaRPr kumimoji="1" lang="en-US" altLang="zh-CN" sz="2400" b="1" kern="1200" dirty="0">
              <a:solidFill>
                <a:srgbClr val="C00000"/>
              </a:solidFill>
              <a:latin typeface="Times New Roman" pitchFamily="18" charset="0"/>
            </a:endParaRPr>
          </a:p>
          <a:p>
            <a:pPr algn="just">
              <a:defRPr/>
            </a:pPr>
            <a:r>
              <a:rPr kumimoji="1" lang="zh-CN" altLang="en-US" sz="2400" b="1" kern="1200" dirty="0">
                <a:latin typeface="Times New Roman" pitchFamily="18" charset="0"/>
              </a:rPr>
              <a:t>所以</a:t>
            </a:r>
            <a:r>
              <a:rPr kumimoji="1" lang="zh-CN" altLang="en-US" sz="2400" b="1" kern="1200" dirty="0">
                <a:solidFill>
                  <a:srgbClr val="C00000"/>
                </a:solidFill>
                <a:latin typeface="Times New Roman" pitchFamily="18" charset="0"/>
              </a:rPr>
              <a:t>在一次中断处理结束前</a:t>
            </a:r>
            <a:r>
              <a:rPr kumimoji="1" lang="zh-CN" altLang="en-US" sz="2400" b="1" kern="1200" dirty="0">
                <a:latin typeface="Times New Roman" pitchFamily="18" charset="0"/>
              </a:rPr>
              <a:t>，还应该给</a:t>
            </a:r>
            <a:r>
              <a:rPr kumimoji="1" lang="en-US" altLang="zh-CN" sz="2400" b="1" kern="1200" dirty="0">
                <a:latin typeface="Times New Roman" pitchFamily="18" charset="0"/>
              </a:rPr>
              <a:t>8259A</a:t>
            </a:r>
            <a:r>
              <a:rPr kumimoji="1" lang="zh-CN" altLang="en-US" sz="2400" b="1" kern="1200" dirty="0">
                <a:latin typeface="Times New Roman" pitchFamily="18" charset="0"/>
              </a:rPr>
              <a:t>中断控制器的</a:t>
            </a:r>
            <a:r>
              <a:rPr kumimoji="1" lang="zh-CN" altLang="en-US" sz="2400" b="1" kern="1200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中断命令寄存器</a:t>
            </a:r>
            <a:r>
              <a:rPr kumimoji="1" lang="zh-CN" altLang="en-US" sz="2400" b="1" kern="1200" dirty="0">
                <a:latin typeface="Times New Roman" pitchFamily="18" charset="0"/>
              </a:rPr>
              <a:t>发出“中断结束命令”（</a:t>
            </a:r>
            <a:r>
              <a:rPr kumimoji="1" lang="en-US" altLang="zh-CN" sz="2400" b="1" kern="1200" dirty="0">
                <a:solidFill>
                  <a:srgbClr val="C00000"/>
                </a:solidFill>
                <a:latin typeface="Times New Roman" pitchFamily="18" charset="0"/>
              </a:rPr>
              <a:t>EOI</a:t>
            </a:r>
            <a:r>
              <a:rPr kumimoji="1" lang="zh-CN" altLang="en-US" sz="2400" b="1" kern="1200" dirty="0">
                <a:latin typeface="Times New Roman" pitchFamily="18" charset="0"/>
              </a:rPr>
              <a:t>），也就是向</a:t>
            </a:r>
            <a:r>
              <a:rPr kumimoji="1" lang="en-US" altLang="zh-CN" sz="2400" b="1" kern="1200" dirty="0">
                <a:latin typeface="Times New Roman" pitchFamily="18" charset="0"/>
              </a:rPr>
              <a:t>ICR</a:t>
            </a:r>
            <a:r>
              <a:rPr kumimoji="1" lang="zh-CN" altLang="en-US" sz="2400" b="1" kern="1200" dirty="0">
                <a:latin typeface="Times New Roman" pitchFamily="18" charset="0"/>
              </a:rPr>
              <a:t>的第</a:t>
            </a:r>
            <a:r>
              <a:rPr kumimoji="1" lang="en-US" altLang="zh-CN" sz="2400" b="1" kern="1200" dirty="0">
                <a:latin typeface="Times New Roman" pitchFamily="18" charset="0"/>
              </a:rPr>
              <a:t>5</a:t>
            </a:r>
            <a:r>
              <a:rPr kumimoji="1" lang="zh-CN" altLang="en-US" sz="2400" b="1" kern="1200" dirty="0">
                <a:latin typeface="Times New Roman" pitchFamily="18" charset="0"/>
              </a:rPr>
              <a:t>位置“</a:t>
            </a:r>
            <a:r>
              <a:rPr kumimoji="1" lang="en-US" altLang="zh-CN" sz="2400" b="1" kern="1200" dirty="0">
                <a:latin typeface="Times New Roman" pitchFamily="18" charset="0"/>
              </a:rPr>
              <a:t>1”</a:t>
            </a:r>
            <a:r>
              <a:rPr kumimoji="1" lang="zh-CN" altLang="en-US" sz="2400" b="1" kern="1200" dirty="0">
                <a:latin typeface="Times New Roman" pitchFamily="18" charset="0"/>
              </a:rPr>
              <a:t>，使得</a:t>
            </a:r>
            <a:r>
              <a:rPr kumimoji="1" lang="en-US" altLang="zh-CN" sz="2400" b="1" kern="1200" dirty="0">
                <a:latin typeface="Times New Roman" pitchFamily="18" charset="0"/>
              </a:rPr>
              <a:t>CPU</a:t>
            </a:r>
            <a:r>
              <a:rPr kumimoji="1" lang="zh-CN" altLang="en-US" sz="2400" b="1" kern="1200" dirty="0">
                <a:latin typeface="Times New Roman" pitchFamily="18" charset="0"/>
              </a:rPr>
              <a:t>可以响应</a:t>
            </a:r>
            <a:r>
              <a:rPr kumimoji="1" lang="zh-CN" altLang="en-US" sz="2400" b="1" kern="1200" dirty="0">
                <a:solidFill>
                  <a:srgbClr val="C00000"/>
                </a:solidFill>
                <a:latin typeface="Times New Roman" pitchFamily="18" charset="0"/>
              </a:rPr>
              <a:t>同级或低级</a:t>
            </a:r>
            <a:r>
              <a:rPr kumimoji="1" lang="zh-CN" altLang="en-US" sz="2400" b="1" kern="1200" dirty="0">
                <a:latin typeface="Times New Roman" pitchFamily="18" charset="0"/>
              </a:rPr>
              <a:t>中断。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14375" y="2000250"/>
            <a:ext cx="0" cy="9144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12293" name="图片 4" descr="293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9" t="47426" b="18408"/>
          <a:stretch>
            <a:fillRect/>
          </a:stretch>
        </p:blipFill>
        <p:spPr bwMode="auto">
          <a:xfrm>
            <a:off x="2071688" y="5072063"/>
            <a:ext cx="521493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260648"/>
            <a:ext cx="8229600" cy="6368752"/>
          </a:xfrm>
        </p:spPr>
        <p:txBody>
          <a:bodyPr/>
          <a:lstStyle/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zh-CN" altLang="en-US" sz="2800" b="1" u="sng" dirty="0">
                <a:solidFill>
                  <a:srgbClr val="990099"/>
                </a:solidFill>
              </a:rPr>
              <a:t>中断程序的编写步骤</a:t>
            </a:r>
            <a:r>
              <a:rPr lang="zh-CN" altLang="en-US" sz="2000" b="1" dirty="0"/>
              <a:t>：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endParaRPr lang="zh-CN" altLang="en-US" sz="2000" b="1" dirty="0"/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主程序</a:t>
            </a:r>
            <a:r>
              <a:rPr lang="zh-CN" altLang="en-US" sz="2000" b="1" dirty="0"/>
              <a:t>： </a:t>
            </a:r>
            <a:r>
              <a:rPr lang="en-US" altLang="zh-CN" sz="2000" b="1" dirty="0">
                <a:solidFill>
                  <a:srgbClr val="C00000"/>
                </a:solidFill>
              </a:rPr>
              <a:t>(1)  </a:t>
            </a:r>
            <a:r>
              <a:rPr lang="zh-CN" altLang="en-US" sz="2000" b="1" dirty="0">
                <a:solidFill>
                  <a:srgbClr val="C00000"/>
                </a:solidFill>
              </a:rPr>
              <a:t>设置中断向量（接管中断）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</a:t>
            </a:r>
            <a:r>
              <a:rPr lang="en-US" altLang="zh-CN" b="1" dirty="0">
                <a:solidFill>
                  <a:srgbClr val="C00000"/>
                </a:solidFill>
              </a:rPr>
              <a:t>(2)  </a:t>
            </a:r>
            <a:r>
              <a:rPr lang="zh-CN" altLang="en-US" b="1" dirty="0">
                <a:solidFill>
                  <a:srgbClr val="C00000"/>
                </a:solidFill>
              </a:rPr>
              <a:t>设置</a:t>
            </a:r>
            <a:r>
              <a:rPr lang="en-US" altLang="zh-CN" b="1" dirty="0">
                <a:solidFill>
                  <a:srgbClr val="C00000"/>
                </a:solidFill>
              </a:rPr>
              <a:t>CPU</a:t>
            </a:r>
            <a:r>
              <a:rPr lang="zh-CN" altLang="en-US" b="1" dirty="0">
                <a:solidFill>
                  <a:srgbClr val="C00000"/>
                </a:solidFill>
              </a:rPr>
              <a:t>中断允许位</a:t>
            </a:r>
            <a:r>
              <a:rPr lang="en-US" altLang="zh-CN" b="1" dirty="0">
                <a:solidFill>
                  <a:srgbClr val="C00000"/>
                </a:solidFill>
              </a:rPr>
              <a:t>IF(</a:t>
            </a:r>
            <a:r>
              <a:rPr lang="zh-CN" altLang="en-US" b="1" dirty="0">
                <a:solidFill>
                  <a:srgbClr val="C00000"/>
                </a:solidFill>
              </a:rPr>
              <a:t>开中断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(3)  </a:t>
            </a:r>
            <a:r>
              <a:rPr lang="zh-CN" altLang="en-US" b="1" dirty="0">
                <a:solidFill>
                  <a:srgbClr val="C00000"/>
                </a:solidFill>
              </a:rPr>
              <a:t>设置设备的中断屏蔽位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 ………………</a:t>
            </a:r>
          </a:p>
          <a:p>
            <a:pPr lvl="3" algn="just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</a:rPr>
              <a:t>(4)  </a:t>
            </a:r>
            <a:r>
              <a:rPr lang="zh-CN" altLang="en-US" sz="2000" b="1" dirty="0">
                <a:solidFill>
                  <a:srgbClr val="C00000"/>
                </a:solidFill>
              </a:rPr>
              <a:t>恢复中断向量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/>
              <a:t>系统</a:t>
            </a:r>
            <a:r>
              <a:rPr lang="zh-CN" altLang="en-US" sz="2000" b="1" dirty="0"/>
              <a:t>：      </a:t>
            </a:r>
            <a:r>
              <a:rPr lang="en-US" altLang="zh-CN" sz="2000" b="1" dirty="0"/>
              <a:t>(4)  </a:t>
            </a:r>
            <a:r>
              <a:rPr lang="zh-CN" altLang="en-US" sz="2000" b="1" dirty="0"/>
              <a:t>外设接口送中断请求给</a:t>
            </a:r>
            <a:r>
              <a:rPr lang="en-US" altLang="zh-CN" sz="2000" b="1" dirty="0"/>
              <a:t>CPU, CPU</a:t>
            </a:r>
            <a:r>
              <a:rPr lang="zh-CN" altLang="en-US" sz="2000" b="1" dirty="0"/>
              <a:t>得中断类型号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(5)  </a:t>
            </a:r>
            <a:r>
              <a:rPr lang="zh-CN" altLang="en-US" sz="2000" b="1" dirty="0">
                <a:solidFill>
                  <a:schemeClr val="bg2"/>
                </a:solidFill>
              </a:rPr>
              <a:t>当前指令执行完毕后，</a:t>
            </a:r>
            <a:r>
              <a:rPr lang="en-US" altLang="zh-CN" sz="2000" b="1" dirty="0">
                <a:solidFill>
                  <a:schemeClr val="bg2"/>
                </a:solidFill>
              </a:rPr>
              <a:t>CPU</a:t>
            </a:r>
            <a:r>
              <a:rPr lang="zh-CN" altLang="en-US" sz="2000" b="1" dirty="0">
                <a:solidFill>
                  <a:schemeClr val="bg2"/>
                </a:solidFill>
              </a:rPr>
              <a:t>送相应信号给外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chemeClr val="bg2"/>
                </a:solidFill>
              </a:rPr>
              <a:t>                      设接口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(6)  </a:t>
            </a:r>
            <a:r>
              <a:rPr lang="zh-CN" altLang="en-US" sz="2000" b="1" dirty="0"/>
              <a:t>当前的</a:t>
            </a:r>
            <a:r>
              <a:rPr lang="en-US" altLang="zh-CN" sz="2000" b="1" dirty="0"/>
              <a:t>FLAG, CS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保存入堆栈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(7)  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清除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IF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</a:rPr>
              <a:t>TF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                 (8)  </a:t>
            </a:r>
            <a:r>
              <a:rPr lang="zh-CN" altLang="en-US" sz="2000" b="1" dirty="0"/>
              <a:t>根据中断类型号得中断向量，并分别送</a:t>
            </a:r>
            <a:r>
              <a:rPr lang="en-US" altLang="zh-CN" sz="2000" b="1" dirty="0"/>
              <a:t>IP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CS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u="sng" dirty="0">
                <a:solidFill>
                  <a:srgbClr val="990099"/>
                </a:solidFill>
              </a:rPr>
              <a:t>中断处理子程序</a:t>
            </a:r>
            <a:r>
              <a:rPr lang="zh-CN" altLang="en-US" sz="2000" b="1" dirty="0"/>
              <a:t>：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(1)  </a:t>
            </a:r>
            <a:r>
              <a:rPr lang="zh-CN" altLang="en-US" sz="2000" b="1" dirty="0">
                <a:solidFill>
                  <a:srgbClr val="002060"/>
                </a:solidFill>
              </a:rPr>
              <a:t>保存寄存器内容 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(2)  </a:t>
            </a:r>
            <a:r>
              <a:rPr lang="zh-CN" altLang="en-US" sz="2000" b="1" dirty="0">
                <a:solidFill>
                  <a:srgbClr val="002060"/>
                </a:solidFill>
              </a:rPr>
              <a:t>如允许中断</a:t>
            </a:r>
            <a:r>
              <a:rPr lang="zh-CN" altLang="en-US" sz="2000" b="1" dirty="0">
                <a:solidFill>
                  <a:srgbClr val="7030A0"/>
                </a:solidFill>
              </a:rPr>
              <a:t>嵌套</a:t>
            </a:r>
            <a:r>
              <a:rPr lang="zh-CN" altLang="en-US" sz="2000" b="1" dirty="0">
                <a:solidFill>
                  <a:srgbClr val="002060"/>
                </a:solidFill>
              </a:rPr>
              <a:t>，则开中断（</a:t>
            </a:r>
            <a:r>
              <a:rPr lang="en-US" altLang="zh-CN" sz="2000" b="1" dirty="0">
                <a:solidFill>
                  <a:srgbClr val="002060"/>
                </a:solidFill>
              </a:rPr>
              <a:t>STI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(3)  </a:t>
            </a:r>
            <a:r>
              <a:rPr lang="zh-CN" altLang="en-US" sz="2000" b="1" dirty="0">
                <a:solidFill>
                  <a:srgbClr val="002060"/>
                </a:solidFill>
              </a:rPr>
              <a:t>执行中断处理程序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(4)  </a:t>
            </a:r>
            <a:r>
              <a:rPr lang="zh-CN" altLang="en-US" sz="2000" b="1" dirty="0">
                <a:solidFill>
                  <a:srgbClr val="002060"/>
                </a:solidFill>
              </a:rPr>
              <a:t>关中断（</a:t>
            </a:r>
            <a:r>
              <a:rPr lang="en-US" altLang="zh-CN" sz="2000" b="1" dirty="0">
                <a:solidFill>
                  <a:srgbClr val="002060"/>
                </a:solidFill>
              </a:rPr>
              <a:t>CLI</a:t>
            </a:r>
            <a:r>
              <a:rPr lang="zh-CN" altLang="en-US" sz="2000" b="1" dirty="0">
                <a:solidFill>
                  <a:srgbClr val="002060"/>
                </a:solidFill>
              </a:rPr>
              <a:t>）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(5)  </a:t>
            </a:r>
            <a:r>
              <a:rPr lang="zh-CN" altLang="en-US" sz="2000" b="1" dirty="0">
                <a:solidFill>
                  <a:srgbClr val="002060"/>
                </a:solidFill>
              </a:rPr>
              <a:t>送中断结束命令（</a:t>
            </a:r>
            <a:r>
              <a:rPr lang="en-US" altLang="zh-CN" sz="2000" b="1" dirty="0">
                <a:solidFill>
                  <a:srgbClr val="002060"/>
                </a:solidFill>
              </a:rPr>
              <a:t>EOI</a:t>
            </a:r>
            <a:r>
              <a:rPr lang="zh-CN" altLang="en-US" sz="2000" b="1" dirty="0">
                <a:solidFill>
                  <a:srgbClr val="002060"/>
                </a:solidFill>
              </a:rPr>
              <a:t>）给中断命令寄存器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(6)  </a:t>
            </a:r>
            <a:r>
              <a:rPr lang="zh-CN" altLang="en-US" sz="2000" b="1" dirty="0">
                <a:solidFill>
                  <a:srgbClr val="002060"/>
                </a:solidFill>
              </a:rPr>
              <a:t>恢复寄存器内容</a:t>
            </a:r>
          </a:p>
          <a:p>
            <a:pPr lvl="1" algn="just">
              <a:spcBef>
                <a:spcPct val="0"/>
              </a:spcBef>
              <a:buClrTx/>
              <a:buFontTx/>
              <a:buNone/>
            </a:pPr>
            <a:r>
              <a:rPr lang="zh-CN" altLang="en-US" sz="2000" b="1" dirty="0">
                <a:solidFill>
                  <a:srgbClr val="002060"/>
                </a:solidFill>
              </a:rPr>
              <a:t>                  </a:t>
            </a:r>
            <a:r>
              <a:rPr lang="en-US" altLang="zh-CN" sz="2000" b="1" dirty="0">
                <a:solidFill>
                  <a:srgbClr val="002060"/>
                </a:solidFill>
              </a:rPr>
              <a:t>(7)  IRET</a:t>
            </a:r>
            <a:r>
              <a:rPr lang="zh-CN" altLang="en-US" sz="2000" b="1" dirty="0">
                <a:solidFill>
                  <a:srgbClr val="002060"/>
                </a:solidFill>
              </a:rPr>
              <a:t>中断返回</a:t>
            </a:r>
            <a:endParaRPr lang="zh-CN" altLang="en-US" sz="2300" dirty="0">
              <a:solidFill>
                <a:srgbClr val="00206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3A929A-1C76-4DD1-B29B-CAF1D5E9B76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2880</TotalTime>
  <Words>2519</Words>
  <Application>Microsoft Office PowerPoint</Application>
  <PresentationFormat>全屏显示(4:3)</PresentationFormat>
  <Paragraphs>408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黑体</vt:lpstr>
      <vt:lpstr>楷体_GB2312</vt:lpstr>
      <vt:lpstr>宋体</vt:lpstr>
      <vt:lpstr>Arial</vt:lpstr>
      <vt:lpstr>Lucida Sans Unicode</vt:lpstr>
      <vt:lpstr>Times New Roman</vt:lpstr>
      <vt:lpstr>Wingdings</vt:lpstr>
      <vt:lpstr>Watermark</vt:lpstr>
      <vt:lpstr>汇编语言程序设计</vt:lpstr>
      <vt:lpstr>PowerPoint 演示文稿</vt:lpstr>
      <vt:lpstr>PowerPoint 演示文稿</vt:lpstr>
      <vt:lpstr>PowerPoint 演示文稿</vt:lpstr>
      <vt:lpstr>设置中断向量 / 取中断向量</vt:lpstr>
      <vt:lpstr>PowerPoint 演示文稿</vt:lpstr>
      <vt:lpstr>PowerPoint 演示文稿</vt:lpstr>
      <vt:lpstr>中断优先级（不能有更高级的未完中断）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键盘I/O</vt:lpstr>
      <vt:lpstr>键盘扫描码</vt:lpstr>
      <vt:lpstr>PowerPoint 演示文稿</vt:lpstr>
      <vt:lpstr>实验例3.6-模拟BIOS的9号中断响应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fofo</dc:creator>
  <cp:lastModifiedBy>颖 鞠</cp:lastModifiedBy>
  <cp:revision>93</cp:revision>
  <dcterms:created xsi:type="dcterms:W3CDTF">2006-12-13T11:02:37Z</dcterms:created>
  <dcterms:modified xsi:type="dcterms:W3CDTF">2024-12-09T01:56:18Z</dcterms:modified>
</cp:coreProperties>
</file>