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313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6" r:id="rId10"/>
    <p:sldId id="297" r:id="rId11"/>
    <p:sldId id="318" r:id="rId12"/>
    <p:sldId id="298" r:id="rId13"/>
    <p:sldId id="299" r:id="rId14"/>
    <p:sldId id="300" r:id="rId15"/>
    <p:sldId id="319" r:id="rId16"/>
    <p:sldId id="301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503DB9C-F31D-4F86-8411-5C0C7B738D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676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9AD9B-8CE8-43FC-B234-9384E9653B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344507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290E3-D32C-4A1B-A150-628369FA9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566412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2F37F-3464-40E0-AA4C-BEB27ECEF1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027072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A929A-1C76-4DD1-B29B-CAF1D5E9B7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2192068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68833-DDA2-40CB-AE64-C82C97E438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225756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A0B30-B0B0-42B6-83D1-A32979FA82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308981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9ACE2-7398-446E-AEB3-50FB7442AD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884681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80780-A32C-47E3-A812-A78E928A63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93352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3EFB7-A4CD-4938-92CC-E51A710EE8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103297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A5124-6650-42AE-BD08-3ADCB3C4F7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121499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D408E-0EA8-4899-9510-885605E74F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29666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C3A71E71-9249-4011-B0E8-CC5547CD4A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 spd="slow">
    <p:randomBar dir="vert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汇编语言程序设计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99AD9B-8CE8-43FC-B234-9384E9653B9E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25985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处理键盘信息的</a:t>
            </a:r>
            <a:r>
              <a:rPr lang="en-US" altLang="zh-CN"/>
              <a:t>BIOS</a:t>
            </a:r>
            <a:r>
              <a:rPr lang="zh-CN" altLang="en-US"/>
              <a:t>中断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例</a:t>
            </a:r>
            <a:r>
              <a:rPr lang="en-US" altLang="zh-CN"/>
              <a:t>9.0</a:t>
            </a:r>
            <a:r>
              <a:rPr lang="zh-CN" altLang="en-US"/>
              <a:t>：采用</a:t>
            </a:r>
            <a:r>
              <a:rPr lang="en-US" altLang="zh-CN"/>
              <a:t>0</a:t>
            </a:r>
            <a:r>
              <a:rPr lang="zh-CN" altLang="en-US"/>
              <a:t>号</a:t>
            </a:r>
            <a:r>
              <a:rPr lang="en-US" altLang="zh-CN"/>
              <a:t>INT 16H</a:t>
            </a:r>
            <a:r>
              <a:rPr lang="zh-CN" altLang="en-US"/>
              <a:t>中断取按键内容</a:t>
            </a:r>
          </a:p>
        </p:txBody>
      </p:sp>
      <p:pic>
        <p:nvPicPr>
          <p:cNvPr id="32772" name="Picture 4" descr="BIOS键盘中断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57338"/>
            <a:ext cx="8424863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键盘扫描码</a:t>
            </a:r>
          </a:p>
        </p:txBody>
      </p:sp>
      <p:pic>
        <p:nvPicPr>
          <p:cNvPr id="29699" name="Picture 3" descr="键盘扫描码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25538"/>
            <a:ext cx="7632700" cy="552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0780-A32C-47E3-A812-A78E928A63A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/>
              <a:t>例</a:t>
            </a:r>
            <a:r>
              <a:rPr lang="en-US" altLang="zh-CN" sz="3400"/>
              <a:t>9.1 </a:t>
            </a:r>
            <a:r>
              <a:rPr lang="zh-CN" altLang="en-US" sz="3400"/>
              <a:t>采用</a:t>
            </a:r>
            <a:r>
              <a:rPr lang="en-US" altLang="zh-CN" sz="3400"/>
              <a:t>2</a:t>
            </a:r>
            <a:r>
              <a:rPr lang="zh-CN" altLang="en-US" sz="3400"/>
              <a:t>号</a:t>
            </a:r>
            <a:r>
              <a:rPr lang="en-US" altLang="zh-CN" sz="3400"/>
              <a:t>INT 16H</a:t>
            </a:r>
            <a:r>
              <a:rPr lang="zh-CN" altLang="en-US" sz="3400"/>
              <a:t>中断获得</a:t>
            </a:r>
            <a:br>
              <a:rPr lang="zh-CN" altLang="en-US" sz="3400"/>
            </a:br>
            <a:r>
              <a:rPr lang="zh-CN" altLang="en-US" sz="3400"/>
              <a:t>键盘状态字节</a:t>
            </a:r>
          </a:p>
        </p:txBody>
      </p:sp>
      <p:pic>
        <p:nvPicPr>
          <p:cNvPr id="33795" name="Picture 3" descr="键盘状态字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73238"/>
            <a:ext cx="74168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处理键盘信息的</a:t>
            </a:r>
            <a:r>
              <a:rPr lang="en-US" altLang="zh-CN"/>
              <a:t>DOS</a:t>
            </a:r>
            <a:r>
              <a:rPr lang="zh-CN" altLang="en-US"/>
              <a:t>中断</a:t>
            </a:r>
          </a:p>
        </p:txBody>
      </p:sp>
      <p:pic>
        <p:nvPicPr>
          <p:cNvPr id="34819" name="Picture 3" descr="DOS键盘操作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25538"/>
            <a:ext cx="8785225" cy="544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DOS</a:t>
            </a:r>
            <a:r>
              <a:rPr lang="zh-CN" altLang="en-US"/>
              <a:t>键盘操作（</a:t>
            </a:r>
            <a:r>
              <a:rPr lang="en-US" altLang="zh-CN"/>
              <a:t>INT 21H</a:t>
            </a:r>
            <a:r>
              <a:rPr lang="zh-CN" altLang="en-US"/>
              <a:t>）的功能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单字符输入：例</a:t>
            </a:r>
            <a:r>
              <a:rPr lang="en-US" altLang="zh-CN" dirty="0"/>
              <a:t>9.2</a:t>
            </a:r>
            <a:r>
              <a:rPr lang="zh-CN" altLang="en-US" dirty="0"/>
              <a:t>、</a:t>
            </a:r>
            <a:r>
              <a:rPr lang="en-US" altLang="zh-CN" dirty="0"/>
              <a:t>9.3</a:t>
            </a:r>
            <a:r>
              <a:rPr lang="zh-CN" altLang="en-US" dirty="0"/>
              <a:t>、</a:t>
            </a:r>
            <a:r>
              <a:rPr lang="en-US" altLang="zh-CN" b="1" dirty="0"/>
              <a:t>9.4</a:t>
            </a:r>
            <a:r>
              <a:rPr lang="zh-CN" altLang="en-US" b="1" dirty="0"/>
              <a:t>（两次</a:t>
            </a:r>
            <a:r>
              <a:rPr lang="en-US" altLang="zh-CN" b="1" dirty="0"/>
              <a:t>07H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输入字符串：例</a:t>
            </a:r>
            <a:r>
              <a:rPr lang="en-US" altLang="zh-CN" dirty="0"/>
              <a:t>9.5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检验键盘状态：</a:t>
            </a:r>
            <a:r>
              <a:rPr lang="en-US" altLang="zh-CN" dirty="0"/>
              <a:t>0BH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清除键盘缓冲区：</a:t>
            </a:r>
            <a:r>
              <a:rPr lang="en-US" altLang="zh-CN" dirty="0"/>
              <a:t>0CH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键盘扫描码</a:t>
            </a:r>
          </a:p>
        </p:txBody>
      </p:sp>
      <p:pic>
        <p:nvPicPr>
          <p:cNvPr id="29699" name="Picture 3" descr="键盘扫描码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25538"/>
            <a:ext cx="7632700" cy="552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0780-A32C-47E3-A812-A78E928A63A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985794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066800" y="1584325"/>
            <a:ext cx="28479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600" b="1">
                <a:latin typeface="Times New Roman" pitchFamily="18" charset="0"/>
              </a:rPr>
              <a:t>第九章作业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</a:rPr>
              <a:t>Page 353~354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9.2   </a:t>
            </a:r>
            <a:endParaRPr kumimoji="1" lang="en-US" altLang="zh-CN" sz="3600" b="1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第九章 </a:t>
            </a:r>
            <a:r>
              <a:rPr lang="en-US" altLang="zh-CN"/>
              <a:t>BIOS</a:t>
            </a:r>
            <a:r>
              <a:rPr lang="zh-CN" altLang="en-US"/>
              <a:t>和</a:t>
            </a:r>
            <a:r>
              <a:rPr lang="en-US" altLang="zh-CN"/>
              <a:t>DOS</a:t>
            </a:r>
            <a:r>
              <a:rPr lang="zh-CN" altLang="en-US"/>
              <a:t>中断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99AD9B-8CE8-43FC-B234-9384E9653B9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什么是</a:t>
            </a:r>
            <a:r>
              <a:rPr lang="en-US" altLang="zh-CN"/>
              <a:t>BIOS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/>
              <a:t>BIOS——</a:t>
            </a:r>
            <a:r>
              <a:rPr kumimoji="1" lang="en-US" altLang="zh-CN">
                <a:solidFill>
                  <a:srgbClr val="990099"/>
                </a:solidFill>
              </a:rPr>
              <a:t>B</a:t>
            </a:r>
            <a:r>
              <a:rPr kumimoji="1" lang="en-US" altLang="zh-CN"/>
              <a:t>asic </a:t>
            </a:r>
            <a:r>
              <a:rPr kumimoji="1" lang="en-US" altLang="zh-CN">
                <a:solidFill>
                  <a:srgbClr val="990099"/>
                </a:solidFill>
              </a:rPr>
              <a:t>I</a:t>
            </a:r>
            <a:r>
              <a:rPr kumimoji="1" lang="en-US" altLang="zh-CN"/>
              <a:t>nput/</a:t>
            </a:r>
            <a:r>
              <a:rPr kumimoji="1" lang="en-US" altLang="zh-CN">
                <a:solidFill>
                  <a:srgbClr val="990099"/>
                </a:solidFill>
              </a:rPr>
              <a:t>O</a:t>
            </a:r>
            <a:r>
              <a:rPr kumimoji="1" lang="en-US" altLang="zh-CN"/>
              <a:t>utput </a:t>
            </a:r>
            <a:r>
              <a:rPr kumimoji="1" lang="en-US" altLang="zh-CN">
                <a:solidFill>
                  <a:srgbClr val="990099"/>
                </a:solidFill>
              </a:rPr>
              <a:t>S</a:t>
            </a:r>
            <a:r>
              <a:rPr kumimoji="1" lang="en-US" altLang="zh-CN"/>
              <a:t>ystem</a:t>
            </a:r>
          </a:p>
          <a:p>
            <a:pPr eaLnBrk="1" hangingPunct="1"/>
            <a:endParaRPr kumimoji="1" lang="en-US" altLang="zh-CN"/>
          </a:p>
          <a:p>
            <a:pPr eaLnBrk="1" hangingPunct="1"/>
            <a:r>
              <a:rPr kumimoji="1" lang="zh-CN" altLang="en-US"/>
              <a:t>一系列的例行</a:t>
            </a:r>
            <a:r>
              <a:rPr kumimoji="1" lang="zh-CN" altLang="en-US" b="1">
                <a:solidFill>
                  <a:srgbClr val="990099"/>
                </a:solidFill>
              </a:rPr>
              <a:t>程序</a:t>
            </a:r>
            <a:r>
              <a:rPr kumimoji="1" lang="en-US" altLang="zh-CN"/>
              <a:t>——</a:t>
            </a:r>
            <a:r>
              <a:rPr kumimoji="1" lang="zh-CN" altLang="en-US"/>
              <a:t>提供了兼容的系统加电自检、引导装入、主要</a:t>
            </a:r>
            <a:r>
              <a:rPr kumimoji="1" lang="en-US" altLang="zh-CN"/>
              <a:t>I/O</a:t>
            </a:r>
            <a:r>
              <a:rPr kumimoji="1" lang="zh-CN" altLang="en-US"/>
              <a:t>设备的处理程序以及接口控制等功能等模块来处理所有的系统中断</a:t>
            </a:r>
          </a:p>
          <a:p>
            <a:pPr eaLnBrk="1" hangingPunct="1"/>
            <a:endParaRPr kumimoji="1" lang="zh-CN" altLang="en-US"/>
          </a:p>
          <a:p>
            <a:pPr eaLnBrk="1" hangingPunct="1"/>
            <a:r>
              <a:rPr kumimoji="1" lang="zh-CN" altLang="en-US" b="1">
                <a:solidFill>
                  <a:srgbClr val="990099"/>
                </a:solidFill>
              </a:rPr>
              <a:t>存放</a:t>
            </a:r>
            <a:r>
              <a:rPr kumimoji="1" lang="zh-CN" altLang="en-US"/>
              <a:t>在从地址</a:t>
            </a:r>
            <a:r>
              <a:rPr kumimoji="1" lang="en-US" altLang="zh-CN"/>
              <a:t>0FE000H</a:t>
            </a:r>
            <a:r>
              <a:rPr kumimoji="1" lang="zh-CN" altLang="en-US"/>
              <a:t>开始的</a:t>
            </a:r>
            <a:r>
              <a:rPr kumimoji="1" lang="en-US" altLang="zh-CN"/>
              <a:t>8KB ROM</a:t>
            </a:r>
            <a:r>
              <a:rPr kumimoji="1" lang="zh-CN" altLang="en-US"/>
              <a:t>中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BIOS</a:t>
            </a:r>
            <a:r>
              <a:rPr lang="zh-CN" altLang="en-US"/>
              <a:t>中断类型</a:t>
            </a:r>
          </a:p>
        </p:txBody>
      </p:sp>
      <p:pic>
        <p:nvPicPr>
          <p:cNvPr id="23555" name="Picture 3" descr="BIOS中断类型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57338"/>
            <a:ext cx="8497888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0780-A32C-47E3-A812-A78E928A63A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什么是</a:t>
            </a:r>
            <a:r>
              <a:rPr lang="en-US" altLang="zh-CN"/>
              <a:t>DOS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367712" cy="4498975"/>
          </a:xfrm>
        </p:spPr>
        <p:txBody>
          <a:bodyPr/>
          <a:lstStyle/>
          <a:p>
            <a:pPr eaLnBrk="1" hangingPunct="1"/>
            <a:r>
              <a:rPr lang="en-US" altLang="zh-CN"/>
              <a:t>DOS——</a:t>
            </a:r>
            <a:r>
              <a:rPr lang="en-US" altLang="zh-CN">
                <a:solidFill>
                  <a:srgbClr val="990099"/>
                </a:solidFill>
              </a:rPr>
              <a:t>D</a:t>
            </a:r>
            <a:r>
              <a:rPr lang="en-US" altLang="zh-CN"/>
              <a:t>isk </a:t>
            </a:r>
            <a:r>
              <a:rPr lang="en-US" altLang="zh-CN">
                <a:solidFill>
                  <a:srgbClr val="990099"/>
                </a:solidFill>
              </a:rPr>
              <a:t>O</a:t>
            </a:r>
            <a:r>
              <a:rPr lang="en-US" altLang="zh-CN"/>
              <a:t>perating </a:t>
            </a:r>
            <a:r>
              <a:rPr lang="en-US" altLang="zh-CN">
                <a:solidFill>
                  <a:srgbClr val="990099"/>
                </a:solidFill>
              </a:rPr>
              <a:t>S</a:t>
            </a:r>
            <a:r>
              <a:rPr lang="en-US" altLang="zh-CN"/>
              <a:t>ystem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 b="1">
                <a:solidFill>
                  <a:srgbClr val="990099"/>
                </a:solidFill>
              </a:rPr>
              <a:t>操作系统</a:t>
            </a:r>
            <a:r>
              <a:rPr lang="en-US" altLang="zh-CN"/>
              <a:t>——</a:t>
            </a:r>
            <a:r>
              <a:rPr lang="zh-CN" altLang="en-US"/>
              <a:t>两个模块</a:t>
            </a:r>
          </a:p>
          <a:p>
            <a:pPr lvl="1" eaLnBrk="1" hangingPunct="1"/>
            <a:r>
              <a:rPr lang="en-US" altLang="zh-CN"/>
              <a:t>IBMBIO.COM</a:t>
            </a:r>
            <a:r>
              <a:rPr lang="zh-CN" altLang="en-US"/>
              <a:t>：输入输出设备处理程序</a:t>
            </a:r>
          </a:p>
          <a:p>
            <a:pPr lvl="1" eaLnBrk="1" hangingPunct="1"/>
            <a:r>
              <a:rPr lang="en-US" altLang="zh-CN"/>
              <a:t>IBMDOS.COM</a:t>
            </a:r>
            <a:r>
              <a:rPr lang="zh-CN" altLang="en-US"/>
              <a:t>：文件管理程序和一些处理程序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 b="1">
                <a:solidFill>
                  <a:srgbClr val="990099"/>
                </a:solidFill>
              </a:rPr>
              <a:t>存放</a:t>
            </a:r>
            <a:r>
              <a:rPr lang="zh-CN" altLang="en-US"/>
              <a:t>于软盘或者硬盘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28600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/>
              <a:t>DOS</a:t>
            </a:r>
            <a:r>
              <a:rPr lang="zh-CN" altLang="en-US"/>
              <a:t>中断类型</a:t>
            </a:r>
          </a:p>
        </p:txBody>
      </p:sp>
      <p:pic>
        <p:nvPicPr>
          <p:cNvPr id="25603" name="Picture 3" descr="DOS中断类型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643188"/>
            <a:ext cx="8675687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0780-A32C-47E3-A812-A78E928A63A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DOS</a:t>
            </a:r>
            <a:r>
              <a:rPr lang="zh-CN" altLang="en-US"/>
              <a:t>与</a:t>
            </a:r>
            <a:r>
              <a:rPr lang="en-US" altLang="zh-CN"/>
              <a:t>BIOS</a:t>
            </a:r>
            <a:r>
              <a:rPr lang="zh-CN" altLang="en-US"/>
              <a:t>的关系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为了完成</a:t>
            </a:r>
            <a:r>
              <a:rPr lang="en-US" altLang="zh-CN"/>
              <a:t>DOS</a:t>
            </a:r>
            <a:r>
              <a:rPr lang="zh-CN" altLang="en-US"/>
              <a:t>功能调用，</a:t>
            </a:r>
            <a:r>
              <a:rPr lang="en-US" altLang="zh-CN"/>
              <a:t>IBMDOS.COM</a:t>
            </a:r>
            <a:r>
              <a:rPr lang="zh-CN" altLang="en-US"/>
              <a:t>把信息传送给</a:t>
            </a:r>
            <a:r>
              <a:rPr lang="en-US" altLang="zh-CN"/>
              <a:t>IBMBIO.COM</a:t>
            </a:r>
            <a:r>
              <a:rPr lang="zh-CN" altLang="en-US"/>
              <a:t>，形成一个或多个</a:t>
            </a:r>
            <a:r>
              <a:rPr lang="en-US" altLang="zh-CN"/>
              <a:t>BIOS</a:t>
            </a:r>
            <a:r>
              <a:rPr lang="zh-CN" altLang="en-US"/>
              <a:t>调用。</a:t>
            </a:r>
          </a:p>
        </p:txBody>
      </p:sp>
      <p:pic>
        <p:nvPicPr>
          <p:cNvPr id="26628" name="Picture 4" descr="DOS模块和ROM BIOS的关系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73463"/>
            <a:ext cx="83534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调用</a:t>
            </a:r>
            <a:r>
              <a:rPr lang="en-US" altLang="zh-CN"/>
              <a:t>DOS</a:t>
            </a:r>
            <a:r>
              <a:rPr lang="zh-CN" altLang="en-US"/>
              <a:t>或</a:t>
            </a:r>
            <a:r>
              <a:rPr lang="en-US" altLang="zh-CN"/>
              <a:t>BIOS</a:t>
            </a:r>
            <a:r>
              <a:rPr lang="zh-CN" altLang="en-US"/>
              <a:t>功能的基本步骤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kumimoji="1" lang="zh-CN" altLang="en-US"/>
              <a:t>（</a:t>
            </a:r>
            <a:r>
              <a:rPr kumimoji="1" lang="en-US" altLang="zh-CN"/>
              <a:t>1</a:t>
            </a:r>
            <a:r>
              <a:rPr kumimoji="1" lang="zh-CN" altLang="en-US"/>
              <a:t>）将调用参数装入指定寄存器；</a:t>
            </a:r>
          </a:p>
          <a:p>
            <a:pPr lvl="1" eaLnBrk="1" hangingPunct="1"/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）如需功能号，将其装入</a:t>
            </a:r>
            <a:r>
              <a:rPr kumimoji="1" lang="en-US" altLang="zh-CN"/>
              <a:t>AH</a:t>
            </a:r>
            <a:r>
              <a:rPr kumimoji="1" lang="zh-CN" altLang="en-US"/>
              <a:t>；</a:t>
            </a:r>
          </a:p>
          <a:p>
            <a:pPr lvl="1" eaLnBrk="1" hangingPunct="1"/>
            <a:r>
              <a:rPr kumimoji="1" lang="zh-CN" altLang="en-US"/>
              <a:t>（</a:t>
            </a:r>
            <a:r>
              <a:rPr kumimoji="1" lang="en-US" altLang="zh-CN"/>
              <a:t>3</a:t>
            </a:r>
            <a:r>
              <a:rPr kumimoji="1" lang="zh-CN" altLang="en-US"/>
              <a:t>）如需子功能号，把它装入</a:t>
            </a:r>
            <a:r>
              <a:rPr kumimoji="1" lang="en-US" altLang="zh-CN"/>
              <a:t>AL</a:t>
            </a:r>
            <a:r>
              <a:rPr kumimoji="1" lang="zh-CN" altLang="en-US"/>
              <a:t>；</a:t>
            </a:r>
          </a:p>
          <a:p>
            <a:pPr lvl="1" eaLnBrk="1" hangingPunct="1"/>
            <a:r>
              <a:rPr kumimoji="1" lang="zh-CN" altLang="en-US"/>
              <a:t>（</a:t>
            </a:r>
            <a:r>
              <a:rPr kumimoji="1" lang="en-US" altLang="zh-CN"/>
              <a:t>4</a:t>
            </a:r>
            <a:r>
              <a:rPr kumimoji="1" lang="zh-CN" altLang="en-US"/>
              <a:t>）按照中断号调用</a:t>
            </a:r>
            <a:r>
              <a:rPr kumimoji="1" lang="en-US" altLang="zh-CN"/>
              <a:t>DOS</a:t>
            </a:r>
            <a:r>
              <a:rPr kumimoji="1" lang="zh-CN" altLang="en-US"/>
              <a:t>（</a:t>
            </a:r>
            <a:r>
              <a:rPr kumimoji="1" lang="en-US" altLang="zh-CN"/>
              <a:t>INT 21H</a:t>
            </a:r>
            <a:r>
              <a:rPr kumimoji="1" lang="zh-CN" altLang="en-US"/>
              <a:t>）或</a:t>
            </a:r>
            <a:r>
              <a:rPr kumimoji="1" lang="en-US" altLang="zh-CN"/>
              <a:t>BIOS</a:t>
            </a:r>
            <a:r>
              <a:rPr kumimoji="1" lang="zh-CN" altLang="en-US"/>
              <a:t>中断；</a:t>
            </a:r>
          </a:p>
          <a:p>
            <a:pPr lvl="1" eaLnBrk="1" hangingPunct="1"/>
            <a:r>
              <a:rPr kumimoji="1" lang="zh-CN" altLang="en-US"/>
              <a:t>（</a:t>
            </a:r>
            <a:r>
              <a:rPr kumimoji="1" lang="en-US" altLang="zh-CN"/>
              <a:t>5</a:t>
            </a:r>
            <a:r>
              <a:rPr kumimoji="1" lang="zh-CN" altLang="en-US"/>
              <a:t>）检查返回参数是否正确。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28600"/>
            <a:ext cx="8521700" cy="2624138"/>
          </a:xfrm>
        </p:spPr>
        <p:txBody>
          <a:bodyPr/>
          <a:lstStyle/>
          <a:p>
            <a:pPr eaLnBrk="1" hangingPunct="1"/>
            <a:r>
              <a:rPr lang="zh-CN" altLang="en-US"/>
              <a:t>处理键盘通信：</a:t>
            </a:r>
            <a:r>
              <a:rPr lang="zh-CN" altLang="en-US">
                <a:solidFill>
                  <a:srgbClr val="990099"/>
                </a:solidFill>
              </a:rPr>
              <a:t>对已经进入键盘缓冲区的信息进行处理</a:t>
            </a:r>
            <a:br>
              <a:rPr lang="zh-CN" altLang="en-US"/>
            </a:br>
            <a:r>
              <a:rPr lang="zh-CN" altLang="en-US"/>
              <a:t>可以采用</a:t>
            </a:r>
            <a:r>
              <a:rPr lang="en-US" altLang="zh-CN"/>
              <a:t>BIOS</a:t>
            </a:r>
            <a:r>
              <a:rPr lang="zh-CN" altLang="en-US"/>
              <a:t>或</a:t>
            </a:r>
            <a:r>
              <a:rPr lang="en-US" altLang="zh-CN"/>
              <a:t>DOS</a:t>
            </a:r>
            <a:r>
              <a:rPr lang="zh-CN" altLang="en-US"/>
              <a:t>中断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006725"/>
            <a:ext cx="4038600" cy="3124200"/>
          </a:xfrm>
        </p:spPr>
        <p:txBody>
          <a:bodyPr/>
          <a:lstStyle/>
          <a:p>
            <a:pPr eaLnBrk="1" hangingPunct="1"/>
            <a:r>
              <a:rPr lang="en-US" altLang="zh-CN"/>
              <a:t>BIOS</a:t>
            </a:r>
            <a:r>
              <a:rPr lang="zh-CN" altLang="en-US"/>
              <a:t>键盘中断</a:t>
            </a:r>
          </a:p>
          <a:p>
            <a:pPr lvl="1" eaLnBrk="1" hangingPunct="1"/>
            <a:r>
              <a:rPr lang="en-US" altLang="zh-CN" sz="2300"/>
              <a:t>INT	16H</a:t>
            </a:r>
          </a:p>
          <a:p>
            <a:pPr lvl="1" eaLnBrk="1" hangingPunct="1"/>
            <a:r>
              <a:rPr lang="zh-CN" altLang="en-US" sz="2300"/>
              <a:t>（</a:t>
            </a:r>
            <a:r>
              <a:rPr lang="en-US" altLang="zh-CN" sz="2300"/>
              <a:t>AH</a:t>
            </a:r>
            <a:r>
              <a:rPr lang="zh-CN" altLang="en-US" sz="2300"/>
              <a:t>）＝</a:t>
            </a:r>
            <a:r>
              <a:rPr lang="en-US" altLang="zh-CN" sz="2300"/>
              <a:t>0</a:t>
            </a:r>
            <a:r>
              <a:rPr lang="zh-CN" altLang="en-US" sz="2300"/>
              <a:t>，</a:t>
            </a:r>
            <a:r>
              <a:rPr lang="en-US" altLang="zh-CN" sz="2300"/>
              <a:t>1</a:t>
            </a:r>
            <a:r>
              <a:rPr lang="zh-CN" altLang="en-US" sz="2300"/>
              <a:t>，</a:t>
            </a:r>
            <a:r>
              <a:rPr lang="en-US" altLang="zh-CN" sz="2300"/>
              <a:t>2</a:t>
            </a:r>
          </a:p>
          <a:p>
            <a:pPr lvl="1" eaLnBrk="1" hangingPunct="1"/>
            <a:endParaRPr lang="en-US" altLang="zh-CN" sz="230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3006725"/>
            <a:ext cx="4038600" cy="3124200"/>
          </a:xfrm>
        </p:spPr>
        <p:txBody>
          <a:bodyPr/>
          <a:lstStyle/>
          <a:p>
            <a:pPr eaLnBrk="1" hangingPunct="1"/>
            <a:r>
              <a:rPr lang="en-US" altLang="zh-CN"/>
              <a:t>DOS</a:t>
            </a:r>
            <a:r>
              <a:rPr lang="zh-CN" altLang="en-US"/>
              <a:t>键盘功能调用</a:t>
            </a:r>
          </a:p>
          <a:p>
            <a:pPr lvl="1" eaLnBrk="1" hangingPunct="1"/>
            <a:r>
              <a:rPr lang="en-US" altLang="zh-CN" sz="2300"/>
              <a:t>INT	21H</a:t>
            </a:r>
          </a:p>
          <a:p>
            <a:pPr lvl="1" eaLnBrk="1" hangingPunct="1"/>
            <a:r>
              <a:rPr lang="zh-CN" altLang="en-US" sz="2300"/>
              <a:t>（</a:t>
            </a:r>
            <a:r>
              <a:rPr lang="en-US" altLang="zh-CN" sz="2300"/>
              <a:t>AH</a:t>
            </a:r>
            <a:r>
              <a:rPr lang="zh-CN" altLang="en-US" sz="2300"/>
              <a:t>）＝</a:t>
            </a:r>
            <a:r>
              <a:rPr lang="en-US" altLang="zh-CN" sz="2300"/>
              <a:t>1</a:t>
            </a:r>
            <a:r>
              <a:rPr lang="zh-CN" altLang="en-US" sz="2300"/>
              <a:t>，</a:t>
            </a:r>
            <a:r>
              <a:rPr lang="en-US" altLang="zh-CN" sz="2300"/>
              <a:t>6</a:t>
            </a:r>
            <a:r>
              <a:rPr lang="zh-CN" altLang="en-US" sz="2300"/>
              <a:t>，</a:t>
            </a:r>
            <a:r>
              <a:rPr lang="en-US" altLang="zh-CN" sz="2300"/>
              <a:t>7</a:t>
            </a:r>
            <a:r>
              <a:rPr lang="zh-CN" altLang="en-US" sz="2300"/>
              <a:t>，</a:t>
            </a:r>
            <a:r>
              <a:rPr lang="en-US" altLang="zh-CN" sz="2300"/>
              <a:t>8</a:t>
            </a:r>
            <a:r>
              <a:rPr lang="zh-CN" altLang="en-US" sz="2300"/>
              <a:t>，</a:t>
            </a:r>
            <a:r>
              <a:rPr lang="en-US" altLang="zh-CN" sz="2300"/>
              <a:t>A</a:t>
            </a:r>
            <a:r>
              <a:rPr lang="zh-CN" altLang="en-US" sz="2300"/>
              <a:t>，</a:t>
            </a:r>
            <a:r>
              <a:rPr lang="en-US" altLang="zh-CN" sz="2300"/>
              <a:t>B</a:t>
            </a:r>
            <a:r>
              <a:rPr lang="zh-CN" altLang="en-US" sz="2300"/>
              <a:t>，</a:t>
            </a:r>
            <a:r>
              <a:rPr lang="en-US" altLang="zh-CN" sz="2300"/>
              <a:t>C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A0B30-B0B0-42B6-83D1-A32979FA826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2183</TotalTime>
  <Words>367</Words>
  <Application>Microsoft Office PowerPoint</Application>
  <PresentationFormat>全屏显示(4:3)</PresentationFormat>
  <Paragraphs>73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Wingdings</vt:lpstr>
      <vt:lpstr>Watermark</vt:lpstr>
      <vt:lpstr>汇编语言程序设计</vt:lpstr>
      <vt:lpstr>第九章 BIOS和DOS中断</vt:lpstr>
      <vt:lpstr>什么是BIOS</vt:lpstr>
      <vt:lpstr>BIOS中断类型</vt:lpstr>
      <vt:lpstr>什么是DOS</vt:lpstr>
      <vt:lpstr>DOS中断类型</vt:lpstr>
      <vt:lpstr>DOS与BIOS的关系</vt:lpstr>
      <vt:lpstr>调用DOS或BIOS功能的基本步骤</vt:lpstr>
      <vt:lpstr>处理键盘通信：对已经进入键盘缓冲区的信息进行处理 可以采用BIOS或DOS中断</vt:lpstr>
      <vt:lpstr>处理键盘信息的BIOS中断</vt:lpstr>
      <vt:lpstr>键盘扫描码</vt:lpstr>
      <vt:lpstr>例9.1 采用2号INT 16H中断获得 键盘状态字节</vt:lpstr>
      <vt:lpstr>处理键盘信息的DOS中断</vt:lpstr>
      <vt:lpstr>DOS键盘操作（INT 21H）的功能</vt:lpstr>
      <vt:lpstr>键盘扫描码</vt:lpstr>
      <vt:lpstr>PowerPoint 演示文稿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汇编语言程序设计</dc:title>
  <dc:creator>fofo</dc:creator>
  <cp:lastModifiedBy>颖 鞠</cp:lastModifiedBy>
  <cp:revision>92</cp:revision>
  <dcterms:created xsi:type="dcterms:W3CDTF">2006-12-13T11:02:37Z</dcterms:created>
  <dcterms:modified xsi:type="dcterms:W3CDTF">2024-12-15T03:48:33Z</dcterms:modified>
</cp:coreProperties>
</file>