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8C0B15-759F-4802-88B6-A785FBA9ED3B}">
  <a:tblStyle styleId="{278C0B15-759F-4802-88B6-A785FBA9ED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2cb962e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2cb962e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7b9754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27b9754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758ad08d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758ad08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758ad08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758ad08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72cb962e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72cb962e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27b9754c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27b9754c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27b9754c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27b9754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72cb962e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72cb962e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39eee9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39eee9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739eee9d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739eee9d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72cb962e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72cb962e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27b9754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727b9754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39eee9d1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39eee9d1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72cb962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72cb962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27b9754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727b9754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672cb962e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672cb962e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9a18e59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9a18e59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72cb962e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672cb962e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72cb962e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672cb962e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72cb962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672cb962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9a18e59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9a18e59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72cb962e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72cb962e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72cb962e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72cb962e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72cb962e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72cb962e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72cb962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72cb962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72cb962e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72cb962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72cb962e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72cb962e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luc.edu/media/lucedu/math/docs/Stat-Grid.pdf" TargetMode="External"/><Relationship Id="rId4" Type="http://schemas.openxmlformats.org/officeDocument/2006/relationships/hyperlink" Target="https://en.wikipedia.org/wiki/Nonparametric_statistics#Methods" TargetMode="External"/><Relationship Id="rId11" Type="http://schemas.openxmlformats.org/officeDocument/2006/relationships/hyperlink" Target="https://commons.wikimedia.org/wiki/File:KS2_Example.png" TargetMode="External"/><Relationship Id="rId10" Type="http://schemas.openxmlformats.org/officeDocument/2006/relationships/hyperlink" Target="https://commons.wikimedia.org/wiki/File:KS_Example.png" TargetMode="External"/><Relationship Id="rId12" Type="http://schemas.openxmlformats.org/officeDocument/2006/relationships/hyperlink" Target="https://en.wikipedia.org/wiki/Fisher%27s_exact_test#Example" TargetMode="External"/><Relationship Id="rId9" Type="http://schemas.openxmlformats.org/officeDocument/2006/relationships/hyperlink" Target="https://en.wikipedia.org/wiki/Kolmogorov%E2%80%93Smirnov_test" TargetMode="External"/><Relationship Id="rId5" Type="http://schemas.openxmlformats.org/officeDocument/2006/relationships/hyperlink" Target="https://en.wikipedia.org/wiki/Kendall_rank_correlation_coefficient#Accounting_for_ties" TargetMode="External"/><Relationship Id="rId6" Type="http://schemas.openxmlformats.org/officeDocument/2006/relationships/hyperlink" Target="https://commons.wikimedia.org/wiki/File:Spearman_fig1.svg" TargetMode="External"/><Relationship Id="rId7" Type="http://schemas.openxmlformats.org/officeDocument/2006/relationships/hyperlink" Target="https://en.wikipedia.org/wiki/Wilcoxon_signed-rank_test#Computing_the_null_distribution" TargetMode="External"/><Relationship Id="rId8" Type="http://schemas.openxmlformats.org/officeDocument/2006/relationships/hyperlink" Target="https://en.wikipedia.org/wiki/Mann%E2%80%93Whitney_U_tes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Nonparametric Tests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Hwang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Kendall’s </a:t>
            </a:r>
            <a:r>
              <a:rPr i="1" lang="en"/>
              <a:t>τ</a:t>
            </a:r>
            <a:endParaRPr i="1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all </a:t>
            </a:r>
            <a:r>
              <a:rPr baseline="-25000" i="1" lang="en"/>
              <a:t>n</a:t>
            </a:r>
            <a:r>
              <a:rPr i="1" lang="en"/>
              <a:t>C</a:t>
            </a:r>
            <a:r>
              <a:rPr baseline="-25000" lang="en"/>
              <a:t>2</a:t>
            </a:r>
            <a:r>
              <a:rPr lang="en"/>
              <a:t> = </a:t>
            </a:r>
            <a:r>
              <a:rPr i="1" lang="en"/>
              <a:t>n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-1) / 2 pairs of points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pair is concordant if </a:t>
            </a:r>
            <a:r>
              <a:rPr i="1" lang="en"/>
              <a:t>x</a:t>
            </a:r>
            <a:r>
              <a:rPr baseline="-25000" i="1" lang="en"/>
              <a:t>i</a:t>
            </a:r>
            <a:r>
              <a:rPr lang="en"/>
              <a:t> &lt; </a:t>
            </a:r>
            <a:r>
              <a:rPr i="1" lang="en"/>
              <a:t>x</a:t>
            </a:r>
            <a:r>
              <a:rPr baseline="-25000" i="1" lang="en"/>
              <a:t>j</a:t>
            </a:r>
            <a:r>
              <a:rPr lang="en"/>
              <a:t> and </a:t>
            </a:r>
            <a:r>
              <a:rPr i="1" lang="en"/>
              <a:t>y</a:t>
            </a:r>
            <a:r>
              <a:rPr baseline="-25000" i="1" lang="en"/>
              <a:t>i</a:t>
            </a:r>
            <a:r>
              <a:rPr lang="en"/>
              <a:t> &lt; </a:t>
            </a:r>
            <a:r>
              <a:rPr i="1" lang="en"/>
              <a:t>y</a:t>
            </a:r>
            <a:r>
              <a:rPr baseline="-25000" i="1" lang="en"/>
              <a:t>j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pair is discordant if </a:t>
            </a:r>
            <a:r>
              <a:rPr i="1" lang="en"/>
              <a:t>x</a:t>
            </a:r>
            <a:r>
              <a:rPr baseline="-25000" i="1" lang="en"/>
              <a:t>i</a:t>
            </a:r>
            <a:r>
              <a:rPr lang="en"/>
              <a:t> &lt; </a:t>
            </a:r>
            <a:r>
              <a:rPr i="1" lang="en"/>
              <a:t>x</a:t>
            </a:r>
            <a:r>
              <a:rPr baseline="-25000" i="1" lang="en"/>
              <a:t>j</a:t>
            </a:r>
            <a:r>
              <a:rPr lang="en"/>
              <a:t> and </a:t>
            </a:r>
            <a:r>
              <a:rPr i="1" lang="en"/>
              <a:t>y</a:t>
            </a:r>
            <a:r>
              <a:rPr baseline="-25000" i="1" lang="en"/>
              <a:t>i</a:t>
            </a:r>
            <a:r>
              <a:rPr lang="en"/>
              <a:t> &gt; </a:t>
            </a:r>
            <a:r>
              <a:rPr i="1" lang="en"/>
              <a:t>y</a:t>
            </a:r>
            <a:r>
              <a:rPr baseline="-25000" i="1" lang="en"/>
              <a:t>j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τ</a:t>
            </a:r>
            <a:r>
              <a:rPr lang="en"/>
              <a:t> = (concordant - discordant) / </a:t>
            </a:r>
            <a:r>
              <a:rPr baseline="-25000" i="1" lang="en"/>
              <a:t>n</a:t>
            </a:r>
            <a:r>
              <a:rPr i="1" lang="en"/>
              <a:t>C</a:t>
            </a:r>
            <a:r>
              <a:rPr baseline="-25000" lang="en"/>
              <a:t>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Ties (if </a:t>
            </a:r>
            <a:r>
              <a:rPr i="1" lang="en"/>
              <a:t>x</a:t>
            </a:r>
            <a:r>
              <a:rPr baseline="-25000" i="1" lang="en"/>
              <a:t>i</a:t>
            </a:r>
            <a:r>
              <a:rPr lang="en"/>
              <a:t> = </a:t>
            </a:r>
            <a:r>
              <a:rPr i="1" lang="en"/>
              <a:t>x</a:t>
            </a:r>
            <a:r>
              <a:rPr baseline="-25000" i="1" lang="en"/>
              <a:t>j</a:t>
            </a:r>
            <a:r>
              <a:rPr lang="en"/>
              <a:t> or </a:t>
            </a:r>
            <a:r>
              <a:rPr i="1" lang="en"/>
              <a:t>y</a:t>
            </a:r>
            <a:r>
              <a:rPr baseline="-25000" i="1" lang="en"/>
              <a:t>i</a:t>
            </a:r>
            <a:r>
              <a:rPr lang="en"/>
              <a:t> = </a:t>
            </a:r>
            <a:r>
              <a:rPr i="1" lang="en"/>
              <a:t>y</a:t>
            </a:r>
            <a:r>
              <a:rPr baseline="-25000" i="1" lang="en"/>
              <a:t>j</a:t>
            </a:r>
            <a:r>
              <a:rPr lang="en"/>
              <a:t>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τ</a:t>
            </a:r>
            <a:r>
              <a:rPr baseline="-25000" i="1" lang="en" sz="1800"/>
              <a:t>A</a:t>
            </a:r>
            <a:r>
              <a:rPr lang="en" sz="1800"/>
              <a:t> (ignore)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τ</a:t>
            </a:r>
            <a:r>
              <a:rPr baseline="-25000" i="1" lang="en" sz="1800"/>
              <a:t>B</a:t>
            </a:r>
            <a:r>
              <a:rPr lang="en" sz="1800"/>
              <a:t> (RStudio)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τ</a:t>
            </a:r>
            <a:r>
              <a:rPr baseline="-25000" i="1" lang="en" sz="1800"/>
              <a:t>C</a:t>
            </a:r>
            <a:r>
              <a:rPr lang="en" sz="1800"/>
              <a:t> (Stuart–Kendall)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495131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749313"/>
            <a:ext cx="1930400" cy="8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5">
            <a:alphaModFix/>
          </a:blip>
          <a:srcRect b="0" l="0" r="25489" t="41890"/>
          <a:stretch/>
        </p:blipFill>
        <p:spPr>
          <a:xfrm>
            <a:off x="311700" y="3794760"/>
            <a:ext cx="2560320" cy="87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7854" y="1017800"/>
            <a:ext cx="3218688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7495125" y="101780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aseline="30000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Kendall’s </a:t>
            </a:r>
            <a:r>
              <a:rPr i="1" lang="en"/>
              <a:t>τ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Kendall’s </a:t>
            </a:r>
            <a:r>
              <a:rPr i="1" lang="en"/>
              <a:t>τ</a:t>
            </a:r>
            <a:r>
              <a:rPr lang="en"/>
              <a:t> Example</a:t>
            </a:r>
            <a:endParaRPr/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-91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{278C0B15-759F-4802-88B6-A785FBA9ED3B}</a:tableStyleId>
              </a:tblPr>
              <a:tblGrid>
                <a:gridCol w="627025"/>
                <a:gridCol w="627025"/>
                <a:gridCol w="627025"/>
                <a:gridCol w="627025"/>
                <a:gridCol w="627025"/>
                <a:gridCol w="627025"/>
                <a:gridCol w="627025"/>
              </a:tblGrid>
              <a:tr h="4308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</a:t>
                      </a:r>
                      <a:endParaRPr i="1"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5378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(1,1)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(2,2)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(3,4)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(4,3)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(5,5)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8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i="1"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(1,1)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(2,2)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(3,4)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(4,3)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(5,5)</a:t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0" y="718125"/>
            <a:ext cx="4541465" cy="31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572000" y="483050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cor(x,y,method=”kendall”)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4572000" y="3534925"/>
            <a:ext cx="1691700" cy="104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 = 9, D = 1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τ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(9 - 1) / 10 =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τ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0.8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Spearman’s </a:t>
            </a:r>
            <a:r>
              <a:rPr i="1" lang="en"/>
              <a:t>ρ</a:t>
            </a:r>
            <a:endParaRPr i="1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9875"/>
            <a:ext cx="4717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Calculates </a:t>
            </a:r>
            <a:r>
              <a:rPr i="1" lang="en"/>
              <a:t>r</a:t>
            </a:r>
            <a:r>
              <a:rPr lang="en"/>
              <a:t> on ranks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Ties: fractional (mean) ranks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unduly affected by outliers or influential points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data resembling a monotonic function (exponential, logistic, logarithmic, etc.)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cor(x,y,method=”spearman”)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8" y="0"/>
            <a:ext cx="4114801" cy="389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aseline="30000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test (paired or one-sample)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where </a:t>
            </a:r>
            <a:r>
              <a:rPr i="1" lang="en"/>
              <a:t>x</a:t>
            </a:r>
            <a:r>
              <a:rPr baseline="-25000" i="1" lang="en"/>
              <a:t>i</a:t>
            </a:r>
            <a:r>
              <a:rPr lang="en"/>
              <a:t> &gt; </a:t>
            </a:r>
            <a:r>
              <a:rPr i="1" lang="en"/>
              <a:t>y</a:t>
            </a:r>
            <a:r>
              <a:rPr baseline="-25000" i="1" lang="en"/>
              <a:t>i</a:t>
            </a:r>
            <a:r>
              <a:rPr lang="en"/>
              <a:t> are 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where </a:t>
            </a:r>
            <a:r>
              <a:rPr i="1" lang="en"/>
              <a:t>x</a:t>
            </a:r>
            <a:r>
              <a:rPr baseline="-25000" i="1" lang="en"/>
              <a:t>i</a:t>
            </a:r>
            <a:r>
              <a:rPr lang="en"/>
              <a:t> = </a:t>
            </a:r>
            <a:r>
              <a:rPr i="1" lang="en"/>
              <a:t>y</a:t>
            </a:r>
            <a:r>
              <a:rPr baseline="-25000" i="1" lang="en"/>
              <a:t>i</a:t>
            </a:r>
            <a:r>
              <a:rPr lang="en"/>
              <a:t> are 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where </a:t>
            </a:r>
            <a:r>
              <a:rPr i="1" lang="en"/>
              <a:t>x</a:t>
            </a:r>
            <a:r>
              <a:rPr baseline="-25000" i="1" lang="en"/>
              <a:t>i</a:t>
            </a:r>
            <a:r>
              <a:rPr lang="en"/>
              <a:t> &lt; </a:t>
            </a:r>
            <a:r>
              <a:rPr i="1" lang="en"/>
              <a:t>y</a:t>
            </a:r>
            <a:r>
              <a:rPr baseline="-25000" i="1" lang="en"/>
              <a:t>i</a:t>
            </a:r>
            <a:r>
              <a:rPr lang="en"/>
              <a:t> are ⊖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One-sample: replace </a:t>
            </a:r>
            <a:r>
              <a:rPr i="1" lang="en"/>
              <a:t>y</a:t>
            </a:r>
            <a:r>
              <a:rPr baseline="-25000" i="1" lang="en"/>
              <a:t>i</a:t>
            </a:r>
            <a:r>
              <a:rPr lang="en"/>
              <a:t> with </a:t>
            </a:r>
            <a:r>
              <a:rPr i="1" lang="en"/>
              <a:t>η</a:t>
            </a:r>
            <a:r>
              <a:rPr lang="en"/>
              <a:t> (estimated population median)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</a:t>
            </a:r>
            <a:r>
              <a:rPr baseline="-25000" i="1" lang="en"/>
              <a:t>0</a:t>
            </a:r>
            <a:r>
              <a:rPr lang="en"/>
              <a:t>: </a:t>
            </a:r>
            <a:r>
              <a:rPr i="1" lang="en"/>
              <a:t>m</a:t>
            </a:r>
            <a:r>
              <a:rPr baseline="-25000" i="1" lang="en"/>
              <a:t>x</a:t>
            </a:r>
            <a:r>
              <a:rPr lang="en"/>
              <a:t> - </a:t>
            </a:r>
            <a:r>
              <a:rPr i="1" lang="en"/>
              <a:t>m</a:t>
            </a:r>
            <a:r>
              <a:rPr baseline="-25000" i="1" lang="en"/>
              <a:t>y</a:t>
            </a:r>
            <a:r>
              <a:rPr lang="en"/>
              <a:t> = </a:t>
            </a:r>
            <a:r>
              <a:rPr i="1" lang="en"/>
              <a:t>d;</a:t>
            </a:r>
            <a:r>
              <a:rPr lang="en"/>
              <a:t>	</a:t>
            </a:r>
            <a:r>
              <a:rPr i="1" lang="en"/>
              <a:t>H</a:t>
            </a:r>
            <a:r>
              <a:rPr baseline="-25000" i="1" lang="en"/>
              <a:t>A</a:t>
            </a:r>
            <a:r>
              <a:rPr lang="en"/>
              <a:t>: </a:t>
            </a:r>
            <a:r>
              <a:rPr i="1" lang="en"/>
              <a:t>m</a:t>
            </a:r>
            <a:r>
              <a:rPr baseline="-25000" i="1" lang="en"/>
              <a:t>x</a:t>
            </a:r>
            <a:r>
              <a:rPr lang="en"/>
              <a:t> - </a:t>
            </a:r>
            <a:r>
              <a:rPr i="1" lang="en"/>
              <a:t>m</a:t>
            </a:r>
            <a:r>
              <a:rPr baseline="-25000" i="1" lang="en"/>
              <a:t>y</a:t>
            </a:r>
            <a:r>
              <a:rPr lang="en"/>
              <a:t> ≠ </a:t>
            </a:r>
            <a:r>
              <a:rPr i="1" lang="en"/>
              <a:t>d</a:t>
            </a:r>
            <a:r>
              <a:rPr lang="en"/>
              <a:t>		or		</a:t>
            </a:r>
            <a:r>
              <a:rPr i="1" lang="en"/>
              <a:t>H</a:t>
            </a:r>
            <a:r>
              <a:rPr baseline="-25000" i="1" lang="en"/>
              <a:t>0</a:t>
            </a:r>
            <a:r>
              <a:rPr lang="en"/>
              <a:t>: </a:t>
            </a:r>
            <a:r>
              <a:rPr i="1" lang="en"/>
              <a:t>m</a:t>
            </a:r>
            <a:r>
              <a:rPr lang="en"/>
              <a:t> = </a:t>
            </a:r>
            <a:r>
              <a:rPr i="1" lang="en"/>
              <a:t>η</a:t>
            </a:r>
            <a:r>
              <a:rPr lang="en"/>
              <a:t>;	</a:t>
            </a:r>
            <a:r>
              <a:rPr i="1" lang="en"/>
              <a:t>H</a:t>
            </a:r>
            <a:r>
              <a:rPr baseline="-25000" i="1" lang="en"/>
              <a:t>A</a:t>
            </a:r>
            <a:r>
              <a:rPr lang="en"/>
              <a:t>: </a:t>
            </a:r>
            <a:r>
              <a:rPr i="1" lang="en"/>
              <a:t>m</a:t>
            </a:r>
            <a:r>
              <a:rPr lang="en"/>
              <a:t> ≠ </a:t>
            </a:r>
            <a:r>
              <a:rPr i="1" lang="en"/>
              <a:t>η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</a:t>
            </a:r>
            <a:r>
              <a:rPr lang="en"/>
              <a:t> = 2 * </a:t>
            </a:r>
            <a:r>
              <a:rPr i="1" lang="en"/>
              <a:t>Binomcdf</a:t>
            </a:r>
            <a:r>
              <a:rPr lang="en"/>
              <a:t>(⊕; </a:t>
            </a:r>
            <a:r>
              <a:rPr i="1" lang="en"/>
              <a:t>n</a:t>
            </a:r>
            <a:r>
              <a:rPr lang="en"/>
              <a:t> - ∅, 0.5)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Disadvantage: </a:t>
            </a:r>
            <a:r>
              <a:rPr lang="en"/>
              <a:t>Low power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test (paired, </a:t>
            </a:r>
            <a:r>
              <a:rPr i="1" lang="en"/>
              <a:t>H</a:t>
            </a:r>
            <a:r>
              <a:rPr baseline="-25000" i="1" lang="en"/>
              <a:t>0</a:t>
            </a:r>
            <a:r>
              <a:rPr lang="en"/>
              <a:t>: </a:t>
            </a:r>
            <a:r>
              <a:rPr i="1" lang="en"/>
              <a:t>m</a:t>
            </a:r>
            <a:r>
              <a:rPr baseline="-25000" i="1" lang="en"/>
              <a:t>x</a:t>
            </a:r>
            <a:r>
              <a:rPr lang="en"/>
              <a:t> - </a:t>
            </a:r>
            <a:r>
              <a:rPr i="1" lang="en"/>
              <a:t>m</a:t>
            </a:r>
            <a:r>
              <a:rPr baseline="-25000" i="1" lang="en"/>
              <a:t>y</a:t>
            </a:r>
            <a:r>
              <a:rPr lang="en"/>
              <a:t> = 0</a:t>
            </a:r>
            <a:r>
              <a:rPr lang="en"/>
              <a:t>)</a:t>
            </a:r>
            <a:endParaRPr/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311700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{278C0B15-759F-4802-88B6-A785FBA9ED3B}</a:tableStyleId>
              </a:tblPr>
              <a:tblGrid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</a:tblGrid>
              <a:tr h="2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Sgn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⊖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⊖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⊖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∅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⊖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⊖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⊖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⊖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⊖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⊖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⊖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∅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27"/>
          <p:cNvSpPr txBox="1"/>
          <p:nvPr/>
        </p:nvSpPr>
        <p:spPr>
          <a:xfrm>
            <a:off x="311625" y="2601375"/>
            <a:ext cx="852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2 *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Binomcdf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(⊕;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∅, 0.5) = 2 *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Binomcdf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(1; 13 - 2, 0.5) = 0.01171875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binom.test(1,11,p=0.5,alternative=“two.sided”)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test (one-sample, </a:t>
            </a:r>
            <a:r>
              <a:rPr i="1" lang="en"/>
              <a:t>H</a:t>
            </a:r>
            <a:r>
              <a:rPr baseline="-25000" i="1" lang="en"/>
              <a:t>0</a:t>
            </a:r>
            <a:r>
              <a:rPr lang="en"/>
              <a:t>: </a:t>
            </a:r>
            <a:r>
              <a:rPr i="1" lang="en"/>
              <a:t>m</a:t>
            </a:r>
            <a:r>
              <a:rPr lang="en"/>
              <a:t> = 1)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311550" y="2601375"/>
            <a:ext cx="852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2 *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Binomcdf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(⊕;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∅, 0.5) → 1 - 2 *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Binomcdf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(11; 13 - 1, 0.5) =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0.006347656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binom.test(11,12,p=0.5,alternative=“two.sided”)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8" name="Google Shape;188;p28"/>
          <p:cNvGraphicFramePr/>
          <p:nvPr/>
        </p:nvGraphicFramePr>
        <p:xfrm>
          <a:off x="311700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{278C0B15-759F-4802-88B6-A785FBA9ED3B}</a:tableStyleId>
              </a:tblPr>
              <a:tblGrid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</a:tblGrid>
              <a:tr h="2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Sgn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⊖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∅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Wilcoxon signed-rank test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sign test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are sorted by absolute difference and ranked</a:t>
            </a:r>
            <a:r>
              <a:rPr lang="en"/>
              <a:t> (</a:t>
            </a:r>
            <a:r>
              <a:rPr lang="en"/>
              <a:t>ties ignored)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baseline="30000" lang="en"/>
              <a:t>-</a:t>
            </a:r>
            <a:r>
              <a:rPr lang="en"/>
              <a:t> + </a:t>
            </a:r>
            <a:r>
              <a:rPr i="1" lang="en"/>
              <a:t>W</a:t>
            </a:r>
            <a:r>
              <a:rPr baseline="30000" lang="en"/>
              <a:t>+</a:t>
            </a:r>
            <a:r>
              <a:rPr lang="en"/>
              <a:t> = </a:t>
            </a:r>
            <a:r>
              <a:rPr i="1" lang="en"/>
              <a:t>W</a:t>
            </a:r>
            <a:r>
              <a:rPr lang="en"/>
              <a:t> = </a:t>
            </a:r>
            <a:r>
              <a:rPr i="1" lang="en"/>
              <a:t>n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+1) / 2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" y="2571738"/>
            <a:ext cx="1679510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320" y="2571750"/>
            <a:ext cx="60007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8520600" y="257175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aseline="30000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Wilcoxon signed-rank test (paired, </a:t>
            </a:r>
            <a:r>
              <a:rPr i="1" lang="en"/>
              <a:t>H</a:t>
            </a:r>
            <a:r>
              <a:rPr baseline="-25000" i="1" lang="en"/>
              <a:t>0</a:t>
            </a:r>
            <a:r>
              <a:rPr lang="en"/>
              <a:t>: </a:t>
            </a:r>
            <a:r>
              <a:rPr i="1" lang="en"/>
              <a:t>m</a:t>
            </a:r>
            <a:r>
              <a:rPr baseline="-25000" i="1" lang="en"/>
              <a:t>x</a:t>
            </a:r>
            <a:r>
              <a:rPr lang="en"/>
              <a:t> = </a:t>
            </a:r>
            <a:r>
              <a:rPr i="1" lang="en"/>
              <a:t>m</a:t>
            </a:r>
            <a:r>
              <a:rPr baseline="-25000" i="1" lang="en"/>
              <a:t>y</a:t>
            </a:r>
            <a:r>
              <a:rPr lang="en"/>
              <a:t>)</a:t>
            </a:r>
            <a:endParaRPr/>
          </a:p>
        </p:txBody>
      </p:sp>
      <p:graphicFrame>
        <p:nvGraphicFramePr>
          <p:cNvPr id="203" name="Google Shape;203;p30"/>
          <p:cNvGraphicFramePr/>
          <p:nvPr/>
        </p:nvGraphicFramePr>
        <p:xfrm>
          <a:off x="311700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{278C0B15-759F-4802-88B6-A785FBA9ED3B}</a:tableStyleId>
              </a:tblPr>
              <a:tblGrid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</a:tblGrid>
              <a:tr h="2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Diff.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r>
                        <a:rPr baseline="-25000"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baseline="-25000"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30"/>
          <p:cNvSpPr txBox="1"/>
          <p:nvPr/>
        </p:nvSpPr>
        <p:spPr>
          <a:xfrm>
            <a:off x="311625" y="3058550"/>
            <a:ext cx="8520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30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1.5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30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1.5 + 3 + 4 + 5 + 6 + 7 + 8 + 9.5 + 9.5 + 11 + 12 + 13 = 89.5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89.5,	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0.002351027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wilcox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.test(x,y,paired=TRUE)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Wilcoxon signed-rank test (one-sample, </a:t>
            </a:r>
            <a:r>
              <a:rPr i="1" lang="en"/>
              <a:t>H</a:t>
            </a:r>
            <a:r>
              <a:rPr baseline="-25000" i="1" lang="en"/>
              <a:t>0</a:t>
            </a:r>
            <a:r>
              <a:rPr lang="en"/>
              <a:t>: </a:t>
            </a:r>
            <a:r>
              <a:rPr i="1" lang="en"/>
              <a:t>m</a:t>
            </a:r>
            <a:r>
              <a:rPr lang="en"/>
              <a:t> = 0)</a:t>
            </a:r>
            <a:endParaRPr/>
          </a:p>
        </p:txBody>
      </p:sp>
      <p:graphicFrame>
        <p:nvGraphicFramePr>
          <p:cNvPr id="210" name="Google Shape;210;p31"/>
          <p:cNvGraphicFramePr/>
          <p:nvPr/>
        </p:nvGraphicFramePr>
        <p:xfrm>
          <a:off x="311700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{278C0B15-759F-4802-88B6-A785FBA9ED3B}</a:tableStyleId>
              </a:tblPr>
              <a:tblGrid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</a:tblGrid>
              <a:tr h="2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Diff.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r>
                        <a:rPr baseline="-25000"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endParaRPr baseline="-25000"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—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31"/>
          <p:cNvSpPr txBox="1"/>
          <p:nvPr/>
        </p:nvSpPr>
        <p:spPr>
          <a:xfrm>
            <a:off x="311625" y="3058550"/>
            <a:ext cx="8520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30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30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1 + 2 + 3.5 + 3.5 + 5 + 6 + 7 + 8.5 + 8.5 + 10 + 11 + 12 =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78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78,		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0.002506842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wilcox.test(x,alternative=”two.sided”)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Nonparametric statistics is an entire subsection of statistics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 351/488 - Nonparametric Statistical Methods</a:t>
            </a:r>
            <a:r>
              <a:rPr baseline="30000" lang="en" sz="1800"/>
              <a:t>1</a:t>
            </a:r>
            <a:r>
              <a:rPr lang="en" sz="1800"/>
              <a:t> offered at Loyola every spring semester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Nonparametric tests can be used when assumptions of traditional tests are violated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Most real-world data are not normally distributed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Mann–Whitney </a:t>
            </a:r>
            <a:r>
              <a:rPr i="1" lang="en"/>
              <a:t>U</a:t>
            </a:r>
            <a:r>
              <a:rPr lang="en"/>
              <a:t> (Wilcoxon rank sum) test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family of tests for non-paired two-sample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</a:t>
            </a:r>
            <a:r>
              <a:rPr baseline="-25000" i="1" lang="en"/>
              <a:t>0</a:t>
            </a:r>
            <a:r>
              <a:rPr lang="en"/>
              <a:t>: </a:t>
            </a:r>
            <a:r>
              <a:rPr i="1" lang="en"/>
              <a:t>m</a:t>
            </a:r>
            <a:r>
              <a:rPr baseline="-25000" i="1" lang="en"/>
              <a:t>x</a:t>
            </a:r>
            <a:r>
              <a:rPr lang="en"/>
              <a:t> - </a:t>
            </a:r>
            <a:r>
              <a:rPr i="1" lang="en"/>
              <a:t>m</a:t>
            </a:r>
            <a:r>
              <a:rPr baseline="-25000" i="1" lang="en"/>
              <a:t>y</a:t>
            </a:r>
            <a:r>
              <a:rPr lang="en"/>
              <a:t> = </a:t>
            </a:r>
            <a:r>
              <a:rPr i="1" lang="en"/>
              <a:t>d</a:t>
            </a:r>
            <a:r>
              <a:rPr lang="en"/>
              <a:t>;						</a:t>
            </a:r>
            <a:r>
              <a:rPr i="1" lang="en"/>
              <a:t>H</a:t>
            </a:r>
            <a:r>
              <a:rPr baseline="-25000" i="1" lang="en"/>
              <a:t>A</a:t>
            </a:r>
            <a:r>
              <a:rPr lang="en"/>
              <a:t>: </a:t>
            </a:r>
            <a:r>
              <a:rPr i="1" lang="en"/>
              <a:t>m</a:t>
            </a:r>
            <a:r>
              <a:rPr baseline="-25000" i="1" lang="en"/>
              <a:t>x</a:t>
            </a:r>
            <a:r>
              <a:rPr lang="en"/>
              <a:t> - </a:t>
            </a:r>
            <a:r>
              <a:rPr i="1" lang="en"/>
              <a:t>m</a:t>
            </a:r>
            <a:r>
              <a:rPr baseline="-25000" i="1" lang="en"/>
              <a:t>y</a:t>
            </a:r>
            <a:r>
              <a:rPr lang="en"/>
              <a:t> ≠ </a:t>
            </a:r>
            <a:r>
              <a:rPr i="1" lang="en"/>
              <a:t>d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U</a:t>
            </a:r>
            <a:r>
              <a:rPr baseline="-25000" lang="en"/>
              <a:t>1</a:t>
            </a:r>
            <a:r>
              <a:rPr lang="en"/>
              <a:t> = Σ</a:t>
            </a:r>
            <a:r>
              <a:rPr baseline="-25000" i="1" lang="en"/>
              <a:t>i</a:t>
            </a:r>
            <a:r>
              <a:rPr baseline="-25000" lang="en"/>
              <a:t>=1</a:t>
            </a:r>
            <a:r>
              <a:rPr baseline="30000" i="1" lang="en"/>
              <a:t>n</a:t>
            </a:r>
            <a:r>
              <a:rPr baseline="30000" lang="en"/>
              <a:t>1</a:t>
            </a:r>
            <a:r>
              <a:rPr lang="en"/>
              <a:t> </a:t>
            </a:r>
            <a:r>
              <a:rPr i="1" lang="en"/>
              <a:t>R</a:t>
            </a:r>
            <a:r>
              <a:rPr baseline="-25000" lang="en"/>
              <a:t>1</a:t>
            </a:r>
            <a:r>
              <a:rPr lang="en"/>
              <a:t> - </a:t>
            </a:r>
            <a:r>
              <a:rPr i="1" lang="en"/>
              <a:t>n</a:t>
            </a:r>
            <a:r>
              <a:rPr baseline="-25000" lang="en"/>
              <a:t>2</a:t>
            </a:r>
            <a:r>
              <a:rPr lang="en"/>
              <a:t>(</a:t>
            </a:r>
            <a:r>
              <a:rPr i="1" lang="en"/>
              <a:t>n</a:t>
            </a:r>
            <a:r>
              <a:rPr baseline="-25000" lang="en"/>
              <a:t>2</a:t>
            </a:r>
            <a:r>
              <a:rPr lang="en"/>
              <a:t>+1)/2				</a:t>
            </a:r>
            <a:r>
              <a:rPr i="1" lang="en"/>
              <a:t>U</a:t>
            </a:r>
            <a:r>
              <a:rPr baseline="-25000" lang="en"/>
              <a:t>2</a:t>
            </a:r>
            <a:r>
              <a:rPr lang="en"/>
              <a:t> = Σ</a:t>
            </a:r>
            <a:r>
              <a:rPr baseline="-25000" i="1" lang="en"/>
              <a:t>i</a:t>
            </a:r>
            <a:r>
              <a:rPr baseline="-25000" lang="en"/>
              <a:t>=1</a:t>
            </a:r>
            <a:r>
              <a:rPr baseline="30000" i="1" lang="en"/>
              <a:t>n</a:t>
            </a:r>
            <a:r>
              <a:rPr baseline="30000" lang="en"/>
              <a:t>2</a:t>
            </a:r>
            <a:r>
              <a:rPr lang="en"/>
              <a:t> </a:t>
            </a:r>
            <a:r>
              <a:rPr i="1" lang="en"/>
              <a:t>R</a:t>
            </a:r>
            <a:r>
              <a:rPr baseline="-25000" lang="en"/>
              <a:t>2</a:t>
            </a:r>
            <a:r>
              <a:rPr lang="en"/>
              <a:t> - </a:t>
            </a:r>
            <a:r>
              <a:rPr i="1" lang="en"/>
              <a:t>n</a:t>
            </a:r>
            <a:r>
              <a:rPr baseline="-25000" lang="en"/>
              <a:t>1</a:t>
            </a:r>
            <a:r>
              <a:rPr lang="en"/>
              <a:t>(</a:t>
            </a:r>
            <a:r>
              <a:rPr i="1" lang="en"/>
              <a:t>n</a:t>
            </a:r>
            <a:r>
              <a:rPr baseline="-25000" lang="en"/>
              <a:t>1</a:t>
            </a:r>
            <a:r>
              <a:rPr lang="en"/>
              <a:t>+1)/2</a:t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65" y="2981840"/>
            <a:ext cx="153974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975" y="2981840"/>
            <a:ext cx="1757681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6662" y="2981851"/>
            <a:ext cx="4344276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8520600" y="298185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aseline="30000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Mann–Whitney </a:t>
            </a:r>
            <a:r>
              <a:rPr i="1" lang="en"/>
              <a:t>U</a:t>
            </a:r>
            <a:r>
              <a:rPr lang="en"/>
              <a:t> (Wilcoxon rank sum) test</a:t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311625" y="3058550"/>
            <a:ext cx="8520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aseline="-25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1 + 2 + 3 + 4.5 + 6 + 8 -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-25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-25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+1)/2 = 24.5 - 6*7/2 = 3.5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aseline="-25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4.5 + 7 + 9.5 + 9.5 + 11 + 12 + 13 -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-25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-25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+1)/2 = 66.5 - 5*6/2 = 51.5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3.5,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0.01488064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wilcox.test(x,y,alternative=”two.sided”)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8" name="Google Shape;228;p33"/>
          <p:cNvGraphicFramePr/>
          <p:nvPr/>
        </p:nvGraphicFramePr>
        <p:xfrm>
          <a:off x="311700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{278C0B15-759F-4802-88B6-A785FBA9ED3B}</a:tableStyleId>
              </a:tblPr>
              <a:tblGrid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  <a:gridCol w="608625"/>
              </a:tblGrid>
              <a:tr h="2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r>
                        <a:rPr baseline="-25000"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aseline="-25000"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r>
                        <a:rPr baseline="-25000"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baseline="-25000"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Kolmogorov–Smirnov test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One-sample (Kolmogorov) or t</a:t>
            </a:r>
            <a:r>
              <a:rPr lang="en"/>
              <a:t>wo-sample (Smirnov)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</a:t>
            </a:r>
            <a:r>
              <a:rPr baseline="-25000" i="1" lang="en"/>
              <a:t>0</a:t>
            </a:r>
            <a:r>
              <a:rPr lang="en"/>
              <a:t>: The data are from a certain/the same distribution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</a:t>
            </a:r>
            <a:r>
              <a:rPr baseline="-25000" i="1" lang="en"/>
              <a:t>A</a:t>
            </a:r>
            <a:r>
              <a:rPr lang="en"/>
              <a:t>: The data are not from a certain/the same distribution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Disadvantage: less power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Normal distribution: Shapiro–Wilk test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Anderson–Darling test gives more weight to tails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5" y="1017793"/>
            <a:ext cx="4424923" cy="364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017795"/>
            <a:ext cx="4424923" cy="364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520" y="4666250"/>
            <a:ext cx="3436200" cy="4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1016" y="4666250"/>
            <a:ext cx="2727159" cy="4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Kolmogorov–Smirnov test</a:t>
            </a:r>
            <a:r>
              <a:rPr baseline="30000" lang="en"/>
              <a:t>7</a:t>
            </a:r>
            <a:endParaRPr baseline="30000"/>
          </a:p>
        </p:txBody>
      </p:sp>
      <p:sp>
        <p:nvSpPr>
          <p:cNvPr id="244" name="Google Shape;244;p35"/>
          <p:cNvSpPr txBox="1"/>
          <p:nvPr/>
        </p:nvSpPr>
        <p:spPr>
          <a:xfrm>
            <a:off x="4572000" y="483050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ks.test(x,y)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McNemar’s (MACK-neh-MARS) test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ests for marginal homogeneity (paired data)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</a:t>
            </a:r>
            <a:r>
              <a:rPr baseline="-25000" i="1" lang="en"/>
              <a:t>0</a:t>
            </a:r>
            <a:r>
              <a:rPr lang="en"/>
              <a:t>: </a:t>
            </a:r>
            <a:r>
              <a:rPr i="1" lang="en"/>
              <a:t>b</a:t>
            </a:r>
            <a:r>
              <a:rPr lang="en"/>
              <a:t> = </a:t>
            </a:r>
            <a:r>
              <a:rPr i="1" lang="en"/>
              <a:t>c;	</a:t>
            </a:r>
            <a:r>
              <a:rPr lang="en"/>
              <a:t>	</a:t>
            </a:r>
            <a:r>
              <a:rPr i="1" lang="en"/>
              <a:t>H</a:t>
            </a:r>
            <a:r>
              <a:rPr baseline="-25000" i="1" lang="en"/>
              <a:t>A</a:t>
            </a:r>
            <a:r>
              <a:rPr lang="en"/>
              <a:t>: </a:t>
            </a:r>
            <a:r>
              <a:rPr i="1" lang="en"/>
              <a:t>b</a:t>
            </a:r>
            <a:r>
              <a:rPr lang="en"/>
              <a:t> ≠ </a:t>
            </a:r>
            <a:r>
              <a:rPr i="1" lang="en"/>
              <a:t>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χ</a:t>
            </a:r>
            <a:r>
              <a:rPr baseline="30000" lang="en"/>
              <a:t>2</a:t>
            </a:r>
            <a:r>
              <a:rPr baseline="-25000" lang="en"/>
              <a:t>(1)</a:t>
            </a:r>
            <a:r>
              <a:rPr lang="en"/>
              <a:t> = (</a:t>
            </a:r>
            <a:r>
              <a:rPr i="1" lang="en"/>
              <a:t>b</a:t>
            </a:r>
            <a:r>
              <a:rPr lang="en"/>
              <a:t> - </a:t>
            </a:r>
            <a:r>
              <a:rPr i="1" lang="en"/>
              <a:t>c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 / (</a:t>
            </a:r>
            <a:r>
              <a:rPr i="1" lang="en"/>
              <a:t>b</a:t>
            </a:r>
            <a:r>
              <a:rPr lang="en"/>
              <a:t> + </a:t>
            </a:r>
            <a:r>
              <a:rPr i="1" lang="en"/>
              <a:t>c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mcnemar.test(x)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1" name="Google Shape;251;p36"/>
          <p:cNvGraphicFramePr/>
          <p:nvPr/>
        </p:nvGraphicFramePr>
        <p:xfrm>
          <a:off x="6550800" y="548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{278C0B15-759F-4802-88B6-A785FBA9ED3B}</a:tableStyleId>
              </a:tblPr>
              <a:tblGrid>
                <a:gridCol w="570375"/>
                <a:gridCol w="570375"/>
                <a:gridCol w="570375"/>
                <a:gridCol w="5703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2×2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Fisher’s exact</a:t>
            </a:r>
            <a:r>
              <a:rPr lang="en"/>
              <a:t> test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</a:t>
            </a:r>
            <a:r>
              <a:rPr baseline="-25000" i="1" lang="en"/>
              <a:t>0</a:t>
            </a:r>
            <a:r>
              <a:rPr lang="en"/>
              <a:t>: The two variables are independent</a:t>
            </a:r>
            <a:endParaRPr baseline="-25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</a:t>
            </a:r>
            <a:r>
              <a:rPr baseline="-25000" i="1" lang="en"/>
              <a:t>A</a:t>
            </a:r>
            <a:r>
              <a:rPr lang="en"/>
              <a:t>: </a:t>
            </a:r>
            <a:r>
              <a:rPr lang="en"/>
              <a:t>The two variables are not independent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fisher.test(x,alternative=”two.sided”)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2743200"/>
            <a:ext cx="8520600" cy="139084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8458500" y="2699275"/>
            <a:ext cx="3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aseline="30000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0" name="Google Shape;260;p37"/>
          <p:cNvGraphicFramePr/>
          <p:nvPr/>
        </p:nvGraphicFramePr>
        <p:xfrm>
          <a:off x="6550800" y="548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{278C0B15-759F-4802-88B6-A785FBA9ED3B}</a:tableStyleId>
              </a:tblPr>
              <a:tblGrid>
                <a:gridCol w="570375"/>
                <a:gridCol w="570375"/>
                <a:gridCol w="570375"/>
                <a:gridCol w="5703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2×2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endParaRPr i="1"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Nonparametric statistics is an entire subsection of statistics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Nonparametric tests can be used when assumptions of traditional tests are violated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Most real-world data are not normally distributed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chemeClr val="hlink"/>
                </a:solidFill>
                <a:hlinkClick r:id="rId3"/>
              </a:rPr>
              <a:t>https://www.luc.edu/media/lucedu/math/docs/Stat-Grid.pdf</a:t>
            </a:r>
            <a:endParaRPr sz="1550"/>
          </a:p>
          <a:p>
            <a:pPr indent="-3270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AutoNum type="alphaLcPeriod"/>
            </a:pPr>
            <a:r>
              <a:rPr lang="en" sz="1550"/>
              <a:t>Hollander, Myles, Douglas A. Wolfe and Eric Chicken. </a:t>
            </a:r>
            <a:r>
              <a:rPr i="1" lang="en" sz="1550"/>
              <a:t>Nonparametric Statistical Methods.</a:t>
            </a:r>
            <a:r>
              <a:rPr lang="en" sz="1550"/>
              <a:t> 3rd ed., Wiley-Blackwell, 2014.</a:t>
            </a:r>
            <a:endParaRPr sz="1550"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chemeClr val="hlink"/>
                </a:solidFill>
                <a:hlinkClick r:id="rId4"/>
              </a:rPr>
              <a:t>https://en.wikipedia.org/wiki/Nonparametric_statistics#Methods</a:t>
            </a:r>
            <a:endParaRPr sz="1550"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chemeClr val="hlink"/>
                </a:solidFill>
                <a:hlinkClick r:id="rId5"/>
              </a:rPr>
              <a:t>https://en.wikipedia.org/wiki/Kendall_rank_correlation_coefficient#Accounting_for_ties</a:t>
            </a:r>
            <a:endParaRPr sz="1550"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chemeClr val="hlink"/>
                </a:solidFill>
                <a:hlinkClick r:id="rId6"/>
              </a:rPr>
              <a:t>https://commons.wikimedia.org/wiki/File:Spearman_fig1.svg</a:t>
            </a:r>
            <a:endParaRPr sz="1550"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chemeClr val="hlink"/>
                </a:solidFill>
                <a:hlinkClick r:id="rId7"/>
              </a:rPr>
              <a:t>https://en.wikipedia.org/wiki/Wilcoxon_signed-rank_test#Computing_the_null_distribution</a:t>
            </a:r>
            <a:endParaRPr sz="1550"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chemeClr val="hlink"/>
                </a:solidFill>
                <a:hlinkClick r:id="rId8"/>
              </a:rPr>
              <a:t>https://en.wikipedia.org/wiki/Mann%E2%80%93Whitney_U_test</a:t>
            </a:r>
            <a:endParaRPr sz="1550"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chemeClr val="hlink"/>
                </a:solidFill>
                <a:hlinkClick r:id="rId9"/>
              </a:rPr>
              <a:t>https://en.wikipedia.org/wiki/Kolmogorov%E2%80%93Smirnov_test</a:t>
            </a:r>
            <a:endParaRPr sz="1550"/>
          </a:p>
          <a:p>
            <a:pPr indent="-3270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AutoNum type="alphaLcPeriod"/>
            </a:pPr>
            <a:r>
              <a:rPr lang="en" sz="1550" u="sng">
                <a:solidFill>
                  <a:schemeClr val="hlink"/>
                </a:solidFill>
                <a:hlinkClick r:id="rId10"/>
              </a:rPr>
              <a:t>https://commons.wikimedia.org/wiki/File:KS_Example.png</a:t>
            </a:r>
            <a:endParaRPr sz="1550"/>
          </a:p>
          <a:p>
            <a:pPr indent="-3270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AutoNum type="alphaLcPeriod"/>
            </a:pPr>
            <a:r>
              <a:rPr lang="en" sz="1550" u="sng">
                <a:solidFill>
                  <a:schemeClr val="hlink"/>
                </a:solidFill>
                <a:hlinkClick r:id="rId11"/>
              </a:rPr>
              <a:t>https://commons.wikimedia.org/wiki/File:KS2_Example.png</a:t>
            </a:r>
            <a:endParaRPr sz="1550"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chemeClr val="hlink"/>
                </a:solidFill>
                <a:hlinkClick r:id="rId12"/>
              </a:rPr>
              <a:t>https://en.wikipedia.org/wiki/Fisher%27s_exact_test#Example</a:t>
            </a:r>
            <a:endParaRPr sz="15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75" y="152400"/>
            <a:ext cx="87976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(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unduly influenced by outliers or distribution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Ordinal data (Likert scale, rating, education level, etc.)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statistics (rank)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make fewer assumptions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Tests are often as or more robust than traditional tests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can be easier to use and interpret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</a:t>
            </a:r>
            <a:r>
              <a:rPr lang="en"/>
              <a:t>dvantages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tests have less power (larger </a:t>
            </a:r>
            <a:r>
              <a:rPr i="1" lang="en"/>
              <a:t>n</a:t>
            </a:r>
            <a:r>
              <a:rPr lang="en"/>
              <a:t> needed)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less commonly used and recognized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tests don’t have test statistics (only </a:t>
            </a:r>
            <a:r>
              <a:rPr i="1" lang="en"/>
              <a:t>p</a:t>
            </a:r>
            <a:r>
              <a:rPr lang="en"/>
              <a:t>-values)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Example: Fisher’s exact test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(Incomplete) </a:t>
            </a:r>
            <a:r>
              <a:rPr lang="en"/>
              <a:t>List of Methods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119150" y="1017800"/>
            <a:ext cx="4905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Analysis of similarities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Anderson–Darling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Bootstrap methods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Cochran’s </a:t>
            </a:r>
            <a:r>
              <a:rPr i="1" lang="en"/>
              <a:t>Q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Cohen’s </a:t>
            </a:r>
            <a:r>
              <a:rPr i="1" lang="en"/>
              <a:t>κ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Friedman two-way </a:t>
            </a:r>
            <a:r>
              <a:rPr lang="en"/>
              <a:t>ANOVA</a:t>
            </a:r>
            <a:r>
              <a:rPr lang="en"/>
              <a:t> by ranks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Kaplan–Meier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Kendall’s</a:t>
            </a:r>
            <a:r>
              <a:rPr lang="en"/>
              <a:t> </a:t>
            </a:r>
            <a:r>
              <a:rPr i="1" lang="en"/>
              <a:t>τ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Kendall’s </a:t>
            </a:r>
            <a:r>
              <a:rPr i="1" lang="en"/>
              <a:t>W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Kolmogorov–Smirnov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Kruskal–Wallis one-way </a:t>
            </a:r>
            <a:r>
              <a:rPr lang="en"/>
              <a:t>ANOVA</a:t>
            </a:r>
            <a:r>
              <a:rPr lang="en"/>
              <a:t> by ranks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Kuiper’s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Log-rank test</a:t>
            </a:r>
            <a:endParaRPr/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5024450" y="1017875"/>
            <a:ext cx="4119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Mann–Whitney </a:t>
            </a:r>
            <a:r>
              <a:rPr i="1" lang="en"/>
              <a:t>U</a:t>
            </a:r>
            <a:r>
              <a:rPr lang="en"/>
              <a:t> (Wilcoxon rank sum)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McNemar’s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Median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Pitman’s permutation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Rank products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Siegel–Tukey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Spearman’s </a:t>
            </a:r>
            <a:r>
              <a:rPr i="1" lang="en"/>
              <a:t>ρ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Squared ranks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Tukey–Duckworth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Wald–Wolfowitz runs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Wilcoxon signed-rank test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(Incomplete) List of Methods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914175"/>
            <a:ext cx="85206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Analysis of similarities: tests similarities between groups against similarities within groups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Anderson–Darling test: tests whether a sample is drawn from a given distribution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Bootstrap methods: estimates the accuracy/sampling distribution of a statistic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Cochran’s Q: tests whether k treatments in randomized block designs with 0/1 outcomes have identical effects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Cohen’s </a:t>
            </a:r>
            <a:r>
              <a:rPr i="1" lang="en"/>
              <a:t>κ</a:t>
            </a:r>
            <a:r>
              <a:rPr lang="en"/>
              <a:t>: measures inter-rater agreement for categorical items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Friedman two-way </a:t>
            </a:r>
            <a:r>
              <a:rPr lang="en"/>
              <a:t>ANOVA</a:t>
            </a:r>
            <a:r>
              <a:rPr lang="en"/>
              <a:t> by ranks: tests whether k treatments in randomized block designs have identical effects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Kaplan–Meier: estimates the survival function from lifetime data, modeling censoring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Kendall’s</a:t>
            </a:r>
            <a:r>
              <a:rPr lang="en"/>
              <a:t> </a:t>
            </a:r>
            <a:r>
              <a:rPr i="1" lang="en"/>
              <a:t>τ</a:t>
            </a:r>
            <a:r>
              <a:rPr lang="en"/>
              <a:t>: measures statistical dependence between two variables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Kendall’s </a:t>
            </a:r>
            <a:r>
              <a:rPr i="1" lang="en"/>
              <a:t>W</a:t>
            </a:r>
            <a:r>
              <a:rPr lang="en"/>
              <a:t>: a measure between 0 and 1 of inter-rater agreement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Kolmogorov–Smirnov test: tests whether a sample is drawn from a given distribution, or whether two samples are drawn from the same distribution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Kruskal–Wallis one-way </a:t>
            </a:r>
            <a:r>
              <a:rPr lang="en"/>
              <a:t>ANOVA</a:t>
            </a:r>
            <a:r>
              <a:rPr lang="en"/>
              <a:t> by ranks: tests whether &gt; 2 independent samples are drawn from the same distribution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Kuiper’s test: tests whether a sample is drawn from a given distribution, sensitive to cyclic variations such as day of the week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Log-rank test: compares survival distributions of two right-skewed, censored samples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Mann–Whitney </a:t>
            </a:r>
            <a:r>
              <a:rPr i="1" lang="en"/>
              <a:t>U</a:t>
            </a:r>
            <a:r>
              <a:rPr lang="en"/>
              <a:t> (Wilcoxon rank sum) test: tests whether two samples are drawn from the same distribution, as compared to a given alternative hypothesis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McNemar’s test: tests whether, in 2 </a:t>
            </a:r>
            <a:r>
              <a:rPr lang="en"/>
              <a:t>×</a:t>
            </a:r>
            <a:r>
              <a:rPr lang="en"/>
              <a:t> 2 contingency tables with a dichotomous trait and matched pairs of subjects, row and column marginal frequencies are equal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Median test: tests whether two samples are drawn from distributions with equal medians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Pitman’s permutation test: a statistical significance test that yields exact p values by examining all possible rearrangements of labels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Rank products: detects differentially expressed genes in replicated microarray experiments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Siegel–Tukey test: tests for differences in scale between two groups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Sign test: tests whether matched pair samples are drawn from distributions with equal medians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Spearman’s </a:t>
            </a:r>
            <a:r>
              <a:rPr i="1" lang="en"/>
              <a:t>ρ</a:t>
            </a:r>
            <a:r>
              <a:rPr lang="en"/>
              <a:t>: measures statistical dependence between two variables using a monotonic function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Squared ranks test: tests equality of variances in two or more samples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Tukey–Duckworth test: tests equality of two distributions by using ranks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Wald–Wolfowitz runs test: tests whether the elements of a sequence are mutually independent/random</a:t>
            </a:r>
            <a:endParaRPr/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Wilcoxon signed-rank test: tests whether matched pair samples are drawn from populations with different mean ranks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(Incomplete) List of Methods</a:t>
            </a:r>
            <a:endParaRPr baseline="300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119150" y="1017800"/>
            <a:ext cx="4905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Analysis of similarities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Anderson–Darling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Bootstrap methods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Cochran’s </a:t>
            </a:r>
            <a:r>
              <a:rPr i="1" lang="en"/>
              <a:t>Q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Cohen’s </a:t>
            </a:r>
            <a:r>
              <a:rPr i="1" lang="en"/>
              <a:t>κ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Friedman two-way </a:t>
            </a:r>
            <a:r>
              <a:rPr lang="en"/>
              <a:t>ANOVA</a:t>
            </a:r>
            <a:r>
              <a:rPr lang="en"/>
              <a:t> by ranks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Kaplan–Meier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Kendall’s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i="1" lang="en">
                <a:solidFill>
                  <a:schemeClr val="dk1"/>
                </a:solidFill>
              </a:rPr>
              <a:t>τ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Kendall’s </a:t>
            </a:r>
            <a:r>
              <a:rPr i="1" lang="en"/>
              <a:t>W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Kolmogorov–Smirnov test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Kruskal–Wallis one-way </a:t>
            </a:r>
            <a:r>
              <a:rPr lang="en"/>
              <a:t>ANOVA</a:t>
            </a:r>
            <a:r>
              <a:rPr lang="en"/>
              <a:t> by ranks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Kuiper’s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Log-rank test</a:t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5024450" y="1017875"/>
            <a:ext cx="4119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Mann–Whitney </a:t>
            </a:r>
            <a:r>
              <a:rPr b="1" i="1" lang="en">
                <a:solidFill>
                  <a:schemeClr val="dk1"/>
                </a:solidFill>
              </a:rPr>
              <a:t>U</a:t>
            </a:r>
            <a:r>
              <a:rPr b="1" lang="en">
                <a:solidFill>
                  <a:schemeClr val="dk1"/>
                </a:solidFill>
              </a:rPr>
              <a:t> (Wilcoxon rank sum) test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McNemar’s test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Median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Pitman’s permutation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Rank products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Siegel–Tukey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Sign test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Spearman’s </a:t>
            </a:r>
            <a:r>
              <a:rPr b="1" i="1" lang="en">
                <a:solidFill>
                  <a:schemeClr val="dk1"/>
                </a:solidFill>
              </a:rPr>
              <a:t>ρ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Squared ranks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Tukey–Duckworth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Wald–Wolfowitz runs test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Wilcoxon signed-rank test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