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6" r:id="rId2"/>
  </p:sldIdLst>
  <p:sldSz cx="20116800" cy="2560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4E9145-0567-4079-9ACE-1FB0D923D76C}" v="18" dt="2024-04-21T20:08:15.1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28" d="100"/>
          <a:sy n="28" d="100"/>
        </p:scale>
        <p:origin x="30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67F49-61A0-469A-86D7-243E7531D42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1143000"/>
            <a:ext cx="24225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20553-B6DB-492B-8B87-202FFCE51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25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94032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1097016" algn="l" defTabSz="2194032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2194032" algn="l" defTabSz="2194032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3291050" algn="l" defTabSz="2194032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4388066" algn="l" defTabSz="2194032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5485082" algn="l" defTabSz="2194032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6582101" algn="l" defTabSz="2194032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7679117" algn="l" defTabSz="2194032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8776133" algn="l" defTabSz="2194032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8760" y="4190155"/>
            <a:ext cx="17099280" cy="8913707"/>
          </a:xfrm>
        </p:spPr>
        <p:txBody>
          <a:bodyPr anchor="b"/>
          <a:lstStyle>
            <a:lvl1pPr algn="ctr">
              <a:defRPr sz="1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13447609"/>
            <a:ext cx="15087600" cy="6181511"/>
          </a:xfrm>
        </p:spPr>
        <p:txBody>
          <a:bodyPr/>
          <a:lstStyle>
            <a:lvl1pPr marL="0" indent="0" algn="ctr">
              <a:buNone/>
              <a:defRPr sz="5280"/>
            </a:lvl1pPr>
            <a:lvl2pPr marL="1005840" indent="0" algn="ctr">
              <a:buNone/>
              <a:defRPr sz="4400"/>
            </a:lvl2pPr>
            <a:lvl3pPr marL="2011680" indent="0" algn="ctr">
              <a:buNone/>
              <a:defRPr sz="3960"/>
            </a:lvl3pPr>
            <a:lvl4pPr marL="3017520" indent="0" algn="ctr">
              <a:buNone/>
              <a:defRPr sz="3520"/>
            </a:lvl4pPr>
            <a:lvl5pPr marL="4023360" indent="0" algn="ctr">
              <a:buNone/>
              <a:defRPr sz="3520"/>
            </a:lvl5pPr>
            <a:lvl6pPr marL="5029200" indent="0" algn="ctr">
              <a:buNone/>
              <a:defRPr sz="3520"/>
            </a:lvl6pPr>
            <a:lvl7pPr marL="6035040" indent="0" algn="ctr">
              <a:buNone/>
              <a:defRPr sz="3520"/>
            </a:lvl7pPr>
            <a:lvl8pPr marL="7040880" indent="0" algn="ctr">
              <a:buNone/>
              <a:defRPr sz="3520"/>
            </a:lvl8pPr>
            <a:lvl9pPr marL="8046720" indent="0" algn="ctr">
              <a:buNone/>
              <a:defRPr sz="3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CDB10-22C5-4EEA-B73F-66C78EF34968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D8AAB-0EAF-4895-8EBA-0D7C5635B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93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CDB10-22C5-4EEA-B73F-66C78EF34968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D8AAB-0EAF-4895-8EBA-0D7C5635B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30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96086" y="1363133"/>
            <a:ext cx="4337685" cy="216975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3031" y="1363133"/>
            <a:ext cx="12761595" cy="216975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CDB10-22C5-4EEA-B73F-66C78EF34968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D8AAB-0EAF-4895-8EBA-0D7C5635B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7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CDB10-22C5-4EEA-B73F-66C78EF34968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D8AAB-0EAF-4895-8EBA-0D7C5635B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92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2554" y="6383028"/>
            <a:ext cx="17350740" cy="10650218"/>
          </a:xfrm>
        </p:spPr>
        <p:txBody>
          <a:bodyPr anchor="b"/>
          <a:lstStyle>
            <a:lvl1pPr>
              <a:defRPr sz="1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2554" y="17134001"/>
            <a:ext cx="17350740" cy="5600698"/>
          </a:xfrm>
        </p:spPr>
        <p:txBody>
          <a:bodyPr/>
          <a:lstStyle>
            <a:lvl1pPr marL="0" indent="0">
              <a:buNone/>
              <a:defRPr sz="5280">
                <a:solidFill>
                  <a:schemeClr val="tx1">
                    <a:tint val="82000"/>
                  </a:schemeClr>
                </a:solidFill>
              </a:defRPr>
            </a:lvl1pPr>
            <a:lvl2pPr marL="1005840" indent="0">
              <a:buNone/>
              <a:defRPr sz="4400">
                <a:solidFill>
                  <a:schemeClr val="tx1">
                    <a:tint val="82000"/>
                  </a:schemeClr>
                </a:solidFill>
              </a:defRPr>
            </a:lvl2pPr>
            <a:lvl3pPr marL="2011680" indent="0">
              <a:buNone/>
              <a:defRPr sz="3960">
                <a:solidFill>
                  <a:schemeClr val="tx1">
                    <a:tint val="82000"/>
                  </a:schemeClr>
                </a:solidFill>
              </a:defRPr>
            </a:lvl3pPr>
            <a:lvl4pPr marL="3017520" indent="0">
              <a:buNone/>
              <a:defRPr sz="3520">
                <a:solidFill>
                  <a:schemeClr val="tx1">
                    <a:tint val="82000"/>
                  </a:schemeClr>
                </a:solidFill>
              </a:defRPr>
            </a:lvl4pPr>
            <a:lvl5pPr marL="4023360" indent="0">
              <a:buNone/>
              <a:defRPr sz="3520">
                <a:solidFill>
                  <a:schemeClr val="tx1">
                    <a:tint val="82000"/>
                  </a:schemeClr>
                </a:solidFill>
              </a:defRPr>
            </a:lvl5pPr>
            <a:lvl6pPr marL="5029200" indent="0">
              <a:buNone/>
              <a:defRPr sz="3520">
                <a:solidFill>
                  <a:schemeClr val="tx1">
                    <a:tint val="82000"/>
                  </a:schemeClr>
                </a:solidFill>
              </a:defRPr>
            </a:lvl6pPr>
            <a:lvl7pPr marL="6035040" indent="0">
              <a:buNone/>
              <a:defRPr sz="3520">
                <a:solidFill>
                  <a:schemeClr val="tx1">
                    <a:tint val="82000"/>
                  </a:schemeClr>
                </a:solidFill>
              </a:defRPr>
            </a:lvl7pPr>
            <a:lvl8pPr marL="7040880" indent="0">
              <a:buNone/>
              <a:defRPr sz="3520">
                <a:solidFill>
                  <a:schemeClr val="tx1">
                    <a:tint val="82000"/>
                  </a:schemeClr>
                </a:solidFill>
              </a:defRPr>
            </a:lvl8pPr>
            <a:lvl9pPr marL="8046720" indent="0">
              <a:buNone/>
              <a:defRPr sz="35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CDB10-22C5-4EEA-B73F-66C78EF34968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D8AAB-0EAF-4895-8EBA-0D7C5635B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3030" y="6815667"/>
            <a:ext cx="8549640" cy="16244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84130" y="6815667"/>
            <a:ext cx="8549640" cy="16244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CDB10-22C5-4EEA-B73F-66C78EF34968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D8AAB-0EAF-4895-8EBA-0D7C5635B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3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1363139"/>
            <a:ext cx="17350740" cy="49487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652" y="6276342"/>
            <a:ext cx="8510348" cy="3075938"/>
          </a:xfrm>
        </p:spPr>
        <p:txBody>
          <a:bodyPr anchor="b"/>
          <a:lstStyle>
            <a:lvl1pPr marL="0" indent="0">
              <a:buNone/>
              <a:defRPr sz="5280" b="1"/>
            </a:lvl1pPr>
            <a:lvl2pPr marL="1005840" indent="0">
              <a:buNone/>
              <a:defRPr sz="4400" b="1"/>
            </a:lvl2pPr>
            <a:lvl3pPr marL="2011680" indent="0">
              <a:buNone/>
              <a:defRPr sz="3960" b="1"/>
            </a:lvl3pPr>
            <a:lvl4pPr marL="3017520" indent="0">
              <a:buNone/>
              <a:defRPr sz="3520" b="1"/>
            </a:lvl4pPr>
            <a:lvl5pPr marL="4023360" indent="0">
              <a:buNone/>
              <a:defRPr sz="3520" b="1"/>
            </a:lvl5pPr>
            <a:lvl6pPr marL="5029200" indent="0">
              <a:buNone/>
              <a:defRPr sz="3520" b="1"/>
            </a:lvl6pPr>
            <a:lvl7pPr marL="6035040" indent="0">
              <a:buNone/>
              <a:defRPr sz="3520" b="1"/>
            </a:lvl7pPr>
            <a:lvl8pPr marL="7040880" indent="0">
              <a:buNone/>
              <a:defRPr sz="3520" b="1"/>
            </a:lvl8pPr>
            <a:lvl9pPr marL="8046720" indent="0">
              <a:buNone/>
              <a:defRPr sz="3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5652" y="9352280"/>
            <a:ext cx="8510348" cy="137557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184131" y="6276342"/>
            <a:ext cx="8552260" cy="3075938"/>
          </a:xfrm>
        </p:spPr>
        <p:txBody>
          <a:bodyPr anchor="b"/>
          <a:lstStyle>
            <a:lvl1pPr marL="0" indent="0">
              <a:buNone/>
              <a:defRPr sz="5280" b="1"/>
            </a:lvl1pPr>
            <a:lvl2pPr marL="1005840" indent="0">
              <a:buNone/>
              <a:defRPr sz="4400" b="1"/>
            </a:lvl2pPr>
            <a:lvl3pPr marL="2011680" indent="0">
              <a:buNone/>
              <a:defRPr sz="3960" b="1"/>
            </a:lvl3pPr>
            <a:lvl4pPr marL="3017520" indent="0">
              <a:buNone/>
              <a:defRPr sz="3520" b="1"/>
            </a:lvl4pPr>
            <a:lvl5pPr marL="4023360" indent="0">
              <a:buNone/>
              <a:defRPr sz="3520" b="1"/>
            </a:lvl5pPr>
            <a:lvl6pPr marL="5029200" indent="0">
              <a:buNone/>
              <a:defRPr sz="3520" b="1"/>
            </a:lvl6pPr>
            <a:lvl7pPr marL="6035040" indent="0">
              <a:buNone/>
              <a:defRPr sz="3520" b="1"/>
            </a:lvl7pPr>
            <a:lvl8pPr marL="7040880" indent="0">
              <a:buNone/>
              <a:defRPr sz="3520" b="1"/>
            </a:lvl8pPr>
            <a:lvl9pPr marL="8046720" indent="0">
              <a:buNone/>
              <a:defRPr sz="3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184131" y="9352280"/>
            <a:ext cx="8552260" cy="137557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CDB10-22C5-4EEA-B73F-66C78EF34968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D8AAB-0EAF-4895-8EBA-0D7C5635B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1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CDB10-22C5-4EEA-B73F-66C78EF34968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D8AAB-0EAF-4895-8EBA-0D7C5635B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2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CDB10-22C5-4EEA-B73F-66C78EF34968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D8AAB-0EAF-4895-8EBA-0D7C5635B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35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1706880"/>
            <a:ext cx="6488192" cy="5974080"/>
          </a:xfrm>
        </p:spPr>
        <p:txBody>
          <a:bodyPr anchor="b"/>
          <a:lstStyle>
            <a:lvl1pPr>
              <a:defRPr sz="7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2260" y="3686392"/>
            <a:ext cx="10184130" cy="18194867"/>
          </a:xfrm>
        </p:spPr>
        <p:txBody>
          <a:bodyPr/>
          <a:lstStyle>
            <a:lvl1pPr>
              <a:defRPr sz="7040"/>
            </a:lvl1pPr>
            <a:lvl2pPr>
              <a:defRPr sz="6160"/>
            </a:lvl2pPr>
            <a:lvl3pPr>
              <a:defRPr sz="528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0" y="7680960"/>
            <a:ext cx="6488192" cy="14229929"/>
          </a:xfrm>
        </p:spPr>
        <p:txBody>
          <a:bodyPr/>
          <a:lstStyle>
            <a:lvl1pPr marL="0" indent="0">
              <a:buNone/>
              <a:defRPr sz="3520"/>
            </a:lvl1pPr>
            <a:lvl2pPr marL="1005840" indent="0">
              <a:buNone/>
              <a:defRPr sz="3080"/>
            </a:lvl2pPr>
            <a:lvl3pPr marL="2011680" indent="0">
              <a:buNone/>
              <a:defRPr sz="2640"/>
            </a:lvl3pPr>
            <a:lvl4pPr marL="3017520" indent="0">
              <a:buNone/>
              <a:defRPr sz="2200"/>
            </a:lvl4pPr>
            <a:lvl5pPr marL="4023360" indent="0">
              <a:buNone/>
              <a:defRPr sz="2200"/>
            </a:lvl5pPr>
            <a:lvl6pPr marL="5029200" indent="0">
              <a:buNone/>
              <a:defRPr sz="2200"/>
            </a:lvl6pPr>
            <a:lvl7pPr marL="6035040" indent="0">
              <a:buNone/>
              <a:defRPr sz="2200"/>
            </a:lvl7pPr>
            <a:lvl8pPr marL="7040880" indent="0">
              <a:buNone/>
              <a:defRPr sz="2200"/>
            </a:lvl8pPr>
            <a:lvl9pPr marL="8046720" indent="0">
              <a:buNone/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CDB10-22C5-4EEA-B73F-66C78EF34968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D8AAB-0EAF-4895-8EBA-0D7C5635B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7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1706880"/>
            <a:ext cx="6488192" cy="5974080"/>
          </a:xfrm>
        </p:spPr>
        <p:txBody>
          <a:bodyPr anchor="b"/>
          <a:lstStyle>
            <a:lvl1pPr>
              <a:defRPr sz="7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52260" y="3686392"/>
            <a:ext cx="10184130" cy="18194867"/>
          </a:xfrm>
        </p:spPr>
        <p:txBody>
          <a:bodyPr anchor="t"/>
          <a:lstStyle>
            <a:lvl1pPr marL="0" indent="0">
              <a:buNone/>
              <a:defRPr sz="7040"/>
            </a:lvl1pPr>
            <a:lvl2pPr marL="1005840" indent="0">
              <a:buNone/>
              <a:defRPr sz="6160"/>
            </a:lvl2pPr>
            <a:lvl3pPr marL="2011680" indent="0">
              <a:buNone/>
              <a:defRPr sz="5280"/>
            </a:lvl3pPr>
            <a:lvl4pPr marL="3017520" indent="0">
              <a:buNone/>
              <a:defRPr sz="4400"/>
            </a:lvl4pPr>
            <a:lvl5pPr marL="4023360" indent="0">
              <a:buNone/>
              <a:defRPr sz="4400"/>
            </a:lvl5pPr>
            <a:lvl6pPr marL="5029200" indent="0">
              <a:buNone/>
              <a:defRPr sz="4400"/>
            </a:lvl6pPr>
            <a:lvl7pPr marL="6035040" indent="0">
              <a:buNone/>
              <a:defRPr sz="4400"/>
            </a:lvl7pPr>
            <a:lvl8pPr marL="7040880" indent="0">
              <a:buNone/>
              <a:defRPr sz="4400"/>
            </a:lvl8pPr>
            <a:lvl9pPr marL="8046720" indent="0">
              <a:buNone/>
              <a:defRPr sz="4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0" y="7680960"/>
            <a:ext cx="6488192" cy="14229929"/>
          </a:xfrm>
        </p:spPr>
        <p:txBody>
          <a:bodyPr/>
          <a:lstStyle>
            <a:lvl1pPr marL="0" indent="0">
              <a:buNone/>
              <a:defRPr sz="3520"/>
            </a:lvl1pPr>
            <a:lvl2pPr marL="1005840" indent="0">
              <a:buNone/>
              <a:defRPr sz="3080"/>
            </a:lvl2pPr>
            <a:lvl3pPr marL="2011680" indent="0">
              <a:buNone/>
              <a:defRPr sz="2640"/>
            </a:lvl3pPr>
            <a:lvl4pPr marL="3017520" indent="0">
              <a:buNone/>
              <a:defRPr sz="2200"/>
            </a:lvl4pPr>
            <a:lvl5pPr marL="4023360" indent="0">
              <a:buNone/>
              <a:defRPr sz="2200"/>
            </a:lvl5pPr>
            <a:lvl6pPr marL="5029200" indent="0">
              <a:buNone/>
              <a:defRPr sz="2200"/>
            </a:lvl6pPr>
            <a:lvl7pPr marL="6035040" indent="0">
              <a:buNone/>
              <a:defRPr sz="2200"/>
            </a:lvl7pPr>
            <a:lvl8pPr marL="7040880" indent="0">
              <a:buNone/>
              <a:defRPr sz="2200"/>
            </a:lvl8pPr>
            <a:lvl9pPr marL="8046720" indent="0">
              <a:buNone/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CDB10-22C5-4EEA-B73F-66C78EF34968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D8AAB-0EAF-4895-8EBA-0D7C5635B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6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3030" y="1363139"/>
            <a:ext cx="17350740" cy="4948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3030" y="6815667"/>
            <a:ext cx="17350740" cy="16244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3030" y="23730379"/>
            <a:ext cx="4526280" cy="1363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ACDB10-22C5-4EEA-B73F-66C78EF34968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63690" y="23730379"/>
            <a:ext cx="6789420" cy="1363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07490" y="23730379"/>
            <a:ext cx="4526280" cy="1363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7D8AAB-0EAF-4895-8EBA-0D7C5635B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4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011680" rtl="0" eaLnBrk="1" latinLnBrk="0" hangingPunct="1">
        <a:lnSpc>
          <a:spcPct val="90000"/>
        </a:lnSpc>
        <a:spcBef>
          <a:spcPct val="0"/>
        </a:spcBef>
        <a:buNone/>
        <a:defRPr sz="96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2920" indent="-502920" algn="l" defTabSz="201168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6160" kern="1200">
          <a:solidFill>
            <a:schemeClr val="tx1"/>
          </a:solidFill>
          <a:latin typeface="+mn-lt"/>
          <a:ea typeface="+mn-ea"/>
          <a:cs typeface="+mn-cs"/>
        </a:defRPr>
      </a:lvl1pPr>
      <a:lvl2pPr marL="150876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5280" kern="1200">
          <a:solidFill>
            <a:schemeClr val="tx1"/>
          </a:solidFill>
          <a:latin typeface="+mn-lt"/>
          <a:ea typeface="+mn-ea"/>
          <a:cs typeface="+mn-cs"/>
        </a:defRPr>
      </a:lvl2pPr>
      <a:lvl3pPr marL="251460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3pPr>
      <a:lvl4pPr marL="352044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4pPr>
      <a:lvl5pPr marL="452628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5pPr>
      <a:lvl6pPr marL="553212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6pPr>
      <a:lvl7pPr marL="653796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7pPr>
      <a:lvl8pPr marL="754380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8pPr>
      <a:lvl9pPr marL="854964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1pPr>
      <a:lvl2pPr marL="100584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2pPr>
      <a:lvl3pPr marL="201168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3pPr>
      <a:lvl4pPr marL="301752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4pPr>
      <a:lvl5pPr marL="402336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6pPr>
      <a:lvl7pPr marL="603504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7pPr>
      <a:lvl8pPr marL="704088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8pPr>
      <a:lvl9pPr marL="804672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8182D-9416-FC59-818C-C95C9388C1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6107" y="195091"/>
            <a:ext cx="10304585" cy="1310721"/>
          </a:xfrm>
        </p:spPr>
        <p:txBody>
          <a:bodyPr>
            <a:noAutofit/>
          </a:bodyPr>
          <a:lstStyle/>
          <a:p>
            <a:r>
              <a:rPr lang="en-US" sz="5400" dirty="0"/>
              <a:t>Completely Simple Zero Semigroups</a:t>
            </a:r>
            <a:br>
              <a:rPr lang="en-US" sz="5400" dirty="0"/>
            </a:br>
            <a:r>
              <a:rPr lang="en-US" sz="3600" dirty="0"/>
              <a:t>Omar Essa, Dr. Scott McDermott, Dr. Ralph P. Tucci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B3E795-A76B-6AD6-C2C8-762A3F8D4990}"/>
                  </a:ext>
                </a:extLst>
              </p:cNvPr>
              <p:cNvSpPr txBox="1"/>
              <p:nvPr/>
            </p:nvSpPr>
            <p:spPr>
              <a:xfrm>
                <a:off x="562440" y="1619641"/>
                <a:ext cx="18982162" cy="23682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numCol="2" spcCol="182880" rtlCol="0">
                <a:spAutoFit/>
              </a:bodyPr>
              <a:lstStyle/>
              <a:p>
                <a:pPr algn="ctr">
                  <a:tabLst>
                    <a:tab pos="9418320" algn="r"/>
                  </a:tabLst>
                </a:pPr>
                <a:r>
                  <a:rPr lang="en-US" sz="3600" b="1" i="0" u="none" strike="noStrike" baseline="0" dirty="0">
                    <a:latin typeface="CMBX12"/>
                  </a:rPr>
                  <a:t>Abstract</a:t>
                </a:r>
                <a:endParaRPr lang="en-US" sz="3600" dirty="0">
                  <a:latin typeface="CMBX12"/>
                </a:endParaRPr>
              </a:p>
              <a:p>
                <a:pPr algn="just">
                  <a:tabLst>
                    <a:tab pos="9418320" algn="r"/>
                  </a:tabLst>
                </a:pPr>
                <a:r>
                  <a:rPr lang="en-US" sz="3600" b="0" i="0" u="none" strike="noStrike" baseline="0" dirty="0">
                    <a:latin typeface="CMR12"/>
                  </a:rPr>
                  <a:t>We look at a particular semigroup of matrices and examine the idempotents, </a:t>
                </a:r>
                <a:r>
                  <a:rPr lang="en-US" sz="3600" b="0" i="0" u="none" strike="noStrike" baseline="0" dirty="0" err="1">
                    <a:latin typeface="CMR12"/>
                  </a:rPr>
                  <a:t>nilpotents</a:t>
                </a:r>
                <a:r>
                  <a:rPr lang="en-US" sz="3600" b="0" i="0" u="none" strike="noStrike" baseline="0" dirty="0">
                    <a:latin typeface="CMR12"/>
                  </a:rPr>
                  <a:t>, and zero divisors.</a:t>
                </a:r>
              </a:p>
              <a:p>
                <a:pPr algn="just">
                  <a:tabLst>
                    <a:tab pos="9418320" algn="r"/>
                  </a:tabLst>
                </a:pPr>
                <a:endParaRPr lang="en-US" sz="3600" b="0" i="0" u="none" strike="noStrike" baseline="0" dirty="0">
                  <a:latin typeface="CMR12"/>
                </a:endParaRPr>
              </a:p>
              <a:p>
                <a:pPr algn="ctr">
                  <a:tabLst>
                    <a:tab pos="9418320" algn="r"/>
                  </a:tabLst>
                </a:pPr>
                <a:r>
                  <a:rPr lang="en-US" sz="3600" b="1" i="0" u="none" strike="noStrike" baseline="0" dirty="0">
                    <a:latin typeface="CMR12"/>
                  </a:rPr>
                  <a:t>1. </a:t>
                </a:r>
                <a:r>
                  <a:rPr lang="en-US" sz="3600" b="1" i="0" u="none" strike="noStrike" baseline="0" dirty="0">
                    <a:latin typeface="CMCSC10"/>
                  </a:rPr>
                  <a:t>Introduction</a:t>
                </a:r>
              </a:p>
              <a:p>
                <a:pPr algn="just">
                  <a:tabLst>
                    <a:tab pos="9418320" algn="r"/>
                  </a:tabLst>
                </a:pPr>
                <a:r>
                  <a:rPr lang="en-US" sz="3600" b="1" i="0" u="none" strike="noStrike" baseline="0" dirty="0">
                    <a:latin typeface="CMBX12"/>
                  </a:rPr>
                  <a:t>Definition 1.1. </a:t>
                </a:r>
                <a:r>
                  <a:rPr lang="en-US" sz="3600" b="0" i="0" u="none" strike="noStrike" baseline="0" dirty="0">
                    <a:latin typeface="CMR12"/>
                  </a:rPr>
                  <a:t>A </a:t>
                </a:r>
                <a:r>
                  <a:rPr lang="en-US" sz="3600" b="0" i="1" u="none" strike="noStrike" baseline="0" dirty="0">
                    <a:latin typeface="CMTI12"/>
                  </a:rPr>
                  <a:t>semigroup</a:t>
                </a:r>
                <a:r>
                  <a:rPr lang="en-US" sz="3600" b="0" i="0" u="none" strike="noStrike" baseline="0" dirty="0">
                    <a:latin typeface="CMTI12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0" i="1" u="none" strike="noStrike" baseline="0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600" b="0" i="0" u="none" strike="noStrike" baseline="0" dirty="0">
                    <a:latin typeface="CMR12"/>
                  </a:rPr>
                  <a:t> is a set with a single binary associative operation.</a:t>
                </a:r>
              </a:p>
              <a:p>
                <a:pPr algn="just">
                  <a:tabLst>
                    <a:tab pos="9418320" algn="r"/>
                  </a:tabLst>
                </a:pPr>
                <a:endParaRPr lang="en-US" sz="3600" dirty="0">
                  <a:latin typeface="CMR12"/>
                </a:endParaRPr>
              </a:p>
              <a:p>
                <a:pPr algn="just">
                  <a:tabLst>
                    <a:tab pos="9418320" algn="r"/>
                  </a:tabLst>
                </a:pPr>
                <a:r>
                  <a:rPr lang="en-US" sz="3600" b="0" i="0" u="none" strike="noStrike" baseline="0" dirty="0">
                    <a:latin typeface="CMR12"/>
                  </a:rPr>
                  <a:t>The set of </a:t>
                </a:r>
                <a14:m>
                  <m:oMath xmlns:m="http://schemas.openxmlformats.org/officeDocument/2006/math">
                    <m:r>
                      <a:rPr lang="en-US" sz="3600" b="0" i="1" u="none" strike="noStrike" baseline="0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600" b="0" i="1" u="none" strike="noStrike" baseline="0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3600" b="0" i="1" u="none" strike="noStrike" baseline="0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600" b="0" i="0" u="none" strike="noStrike" baseline="0" dirty="0">
                    <a:latin typeface="CMMI12"/>
                  </a:rPr>
                  <a:t> </a:t>
                </a:r>
                <a:r>
                  <a:rPr lang="en-US" sz="3600" b="0" i="0" u="none" strike="noStrike" baseline="0" dirty="0">
                    <a:latin typeface="CMR12"/>
                  </a:rPr>
                  <a:t>matrices over the integers forms a semigroup under matrix multiplication. In this paper, we consider semigroups of non-square matrices. Let </a:t>
                </a:r>
                <a14:m>
                  <m:oMath xmlns:m="http://schemas.openxmlformats.org/officeDocument/2006/math">
                    <m:r>
                      <a:rPr lang="en-US" sz="3600" b="0" i="1" u="none" strike="noStrike" baseline="0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600" b="0" i="0" u="none" strike="noStrike" baseline="0" dirty="0">
                    <a:latin typeface="CMMI12"/>
                  </a:rPr>
                  <a:t> </a:t>
                </a:r>
                <a:r>
                  <a:rPr lang="en-US" sz="3600" b="0" i="0" u="none" strike="noStrike" baseline="0" dirty="0">
                    <a:latin typeface="CMR12"/>
                  </a:rPr>
                  <a:t>be the set of all </a:t>
                </a:r>
                <a14:m>
                  <m:oMath xmlns:m="http://schemas.openxmlformats.org/officeDocument/2006/math">
                    <m:r>
                      <a:rPr lang="en-US" sz="3600" b="0" i="1" u="none" strike="noStrike" baseline="0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600" b="0" i="1" u="none" strike="noStrike" baseline="0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3600" b="0" i="1" u="none" strike="noStrike" baseline="0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600" b="0" i="0" u="none" strike="noStrike" baseline="0" dirty="0">
                    <a:latin typeface="CMMI12"/>
                  </a:rPr>
                  <a:t> </a:t>
                </a:r>
                <a:r>
                  <a:rPr lang="en-US" sz="3600" b="0" i="0" u="none" strike="noStrike" baseline="0" dirty="0">
                    <a:latin typeface="CMR12"/>
                  </a:rPr>
                  <a:t>matrices over the integers. Let </a:t>
                </a:r>
                <a14:m>
                  <m:oMath xmlns:m="http://schemas.openxmlformats.org/officeDocument/2006/math">
                    <m:r>
                      <a:rPr lang="en-US" sz="3600" b="0" i="1" u="none" strike="noStrike" baseline="0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600" b="0" i="0" u="none" strike="noStrike" baseline="0" dirty="0">
                    <a:latin typeface="CMMI12"/>
                  </a:rPr>
                  <a:t> </a:t>
                </a:r>
                <a:r>
                  <a:rPr lang="en-US" sz="3600" b="0" i="0" u="none" strike="noStrike" baseline="0" dirty="0">
                    <a:latin typeface="CMR12"/>
                  </a:rPr>
                  <a:t>be a fixed </a:t>
                </a:r>
                <a14:m>
                  <m:oMath xmlns:m="http://schemas.openxmlformats.org/officeDocument/2006/math">
                    <m:r>
                      <a:rPr lang="en-US" sz="3600" b="0" i="1" u="none" strike="noStrike" baseline="0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600" b="0" i="1" u="none" strike="noStrike" baseline="0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3600" b="0" i="1" u="none" strike="noStrike" baseline="0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600" b="0" i="0" u="none" strike="noStrike" baseline="0" dirty="0">
                    <a:latin typeface="CMMI12"/>
                  </a:rPr>
                  <a:t> </a:t>
                </a:r>
                <a:r>
                  <a:rPr lang="en-US" sz="3600" b="0" i="0" u="none" strike="noStrike" baseline="0" dirty="0">
                    <a:latin typeface="CMR12"/>
                  </a:rPr>
                  <a:t>matrix over the integers. We then define</a:t>
                </a:r>
              </a:p>
              <a:p>
                <a:pPr algn="just">
                  <a:tabLst>
                    <a:tab pos="9418320" algn="r"/>
                  </a:tabLst>
                </a:pPr>
                <a:endParaRPr lang="en-US" sz="3600" b="0" i="0" u="none" strike="noStrike" baseline="0" dirty="0">
                  <a:latin typeface="CMR12"/>
                </a:endParaRPr>
              </a:p>
              <a:p>
                <a:pPr algn="ctr">
                  <a:tabLst>
                    <a:tab pos="9418320" algn="r"/>
                  </a:tabLst>
                </a:pPr>
                <a14:m>
                  <m:oMath xmlns:m="http://schemas.openxmlformats.org/officeDocument/2006/math">
                    <m:r>
                      <a:rPr lang="en-US" sz="3600" b="0" i="1" u="none" strike="noStrike" baseline="0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3600" b="0" i="1" u="none" strike="noStrike" baseline="0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3600" b="0" i="1" u="none" strike="noStrike" baseline="0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600" b="0" i="1" u="none" strike="noStrike" baseline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u="none" strike="noStrike" baseline="0" dirty="0" smtClean="0">
                        <a:latin typeface="Cambria Math" panose="02040503050406030204" pitchFamily="18" charset="0"/>
                      </a:rPr>
                      <m:t>𝑀𝑃𝑁</m:t>
                    </m:r>
                  </m:oMath>
                </a14:m>
                <a:r>
                  <a:rPr lang="en-US" sz="3600" b="0" i="0" u="none" strike="noStrike" baseline="0" dirty="0">
                    <a:latin typeface="CMMI12"/>
                  </a:rPr>
                  <a:t> </a:t>
                </a:r>
              </a:p>
              <a:p>
                <a:pPr algn="just">
                  <a:tabLst>
                    <a:tab pos="9418320" algn="r"/>
                  </a:tabLst>
                </a:pPr>
                <a:endParaRPr lang="en-US" sz="3600" b="0" i="0" u="none" strike="noStrike" baseline="0" dirty="0">
                  <a:latin typeface="CMR12"/>
                </a:endParaRPr>
              </a:p>
              <a:p>
                <a:pPr algn="just">
                  <a:tabLst>
                    <a:tab pos="9418320" algn="r"/>
                  </a:tabLst>
                </a:pPr>
                <a:r>
                  <a:rPr lang="en-US" sz="3600" b="0" i="0" u="none" strike="noStrike" baseline="0" dirty="0">
                    <a:latin typeface="CMR12"/>
                  </a:rPr>
                  <a:t>In this paper we consider non-square matrices containing only 0 and 1. The matrices in the semigroup </a:t>
                </a:r>
                <a14:m>
                  <m:oMath xmlns:m="http://schemas.openxmlformats.org/officeDocument/2006/math">
                    <m:r>
                      <a:rPr lang="en-US" sz="3600" b="0" i="1" u="none" strike="noStrike" baseline="0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600" b="0" i="0" u="none" strike="noStrike" baseline="0" dirty="0">
                    <a:latin typeface="CMMI12"/>
                  </a:rPr>
                  <a:t> </a:t>
                </a:r>
                <a:r>
                  <a:rPr lang="en-US" sz="3600" b="0" i="0" u="none" strike="noStrike" baseline="0" dirty="0">
                    <a:latin typeface="CMR12"/>
                  </a:rPr>
                  <a:t>contain at most one non-zero entry. The sandwich matrix </a:t>
                </a:r>
                <a14:m>
                  <m:oMath xmlns:m="http://schemas.openxmlformats.org/officeDocument/2006/math">
                    <m:r>
                      <a:rPr lang="en-US" sz="3600" b="0" i="1" u="none" strike="noStrike" baseline="0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600" b="0" i="0" u="none" strike="noStrike" baseline="0" dirty="0">
                    <a:latin typeface="CMMI12"/>
                  </a:rPr>
                  <a:t> </a:t>
                </a:r>
                <a:r>
                  <a:rPr lang="en-US" sz="3600" b="0" i="0" u="none" strike="noStrike" baseline="0" dirty="0">
                    <a:latin typeface="CMR12"/>
                  </a:rPr>
                  <a:t>contains at least one non-zero entry in each row and column. Such a semigroup </a:t>
                </a:r>
                <a14:m>
                  <m:oMath xmlns:m="http://schemas.openxmlformats.org/officeDocument/2006/math">
                    <m:r>
                      <a:rPr lang="en-US" sz="3600" b="0" i="1" u="none" strike="noStrike" baseline="0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600" b="0" i="0" u="none" strike="noStrike" baseline="0" dirty="0">
                    <a:latin typeface="CMMI12"/>
                  </a:rPr>
                  <a:t> </a:t>
                </a:r>
                <a:r>
                  <a:rPr lang="en-US" sz="3600" b="0" i="0" u="none" strike="noStrike" baseline="0" dirty="0">
                    <a:latin typeface="CMR12"/>
                  </a:rPr>
                  <a:t>is an example of a </a:t>
                </a:r>
                <a:r>
                  <a:rPr lang="en-US" sz="3600" b="0" i="1" u="none" strike="noStrike" baseline="0" dirty="0">
                    <a:latin typeface="CMTI12"/>
                  </a:rPr>
                  <a:t>completely 0-simple</a:t>
                </a:r>
                <a:r>
                  <a:rPr lang="en-US" sz="3600" b="0" i="0" u="none" strike="noStrike" baseline="0" dirty="0">
                    <a:latin typeface="CMTI12"/>
                  </a:rPr>
                  <a:t> </a:t>
                </a:r>
                <a:r>
                  <a:rPr lang="en-US" sz="3600" b="0" i="0" u="none" strike="noStrike" baseline="0" dirty="0">
                    <a:latin typeface="CMR12"/>
                  </a:rPr>
                  <a:t>(</a:t>
                </a:r>
                <a14:m>
                  <m:oMath xmlns:m="http://schemas.openxmlformats.org/officeDocument/2006/math">
                    <m:r>
                      <a:rPr lang="en-US" sz="3600" b="0" i="1" u="none" strike="noStrike" baseline="0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600" b="0" i="1" u="none" strike="noStrike" baseline="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3600" b="0" i="1" u="none" strike="noStrike" baseline="0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600" b="0" i="0" u="none" strike="noStrike" baseline="0" dirty="0">
                    <a:latin typeface="CMR12"/>
                  </a:rPr>
                  <a:t>) semigroup. This type of semigroup has been studied extensively; see [1, 2].</a:t>
                </a:r>
              </a:p>
              <a:p>
                <a:pPr algn="just">
                  <a:tabLst>
                    <a:tab pos="9418320" algn="r"/>
                  </a:tabLst>
                </a:pPr>
                <a:endParaRPr lang="en-US" sz="3600" b="0" i="0" u="none" strike="noStrike" baseline="0" dirty="0">
                  <a:latin typeface="CMR12"/>
                </a:endParaRPr>
              </a:p>
              <a:p>
                <a:pPr algn="ctr">
                  <a:tabLst>
                    <a:tab pos="9418320" algn="r"/>
                  </a:tabLst>
                </a:pPr>
                <a:r>
                  <a:rPr lang="en-US" sz="3600" b="1" i="0" u="none" strike="noStrike" baseline="0" dirty="0">
                    <a:latin typeface="CMR12"/>
                  </a:rPr>
                  <a:t>2. </a:t>
                </a:r>
                <a:r>
                  <a:rPr lang="en-US" sz="3600" b="1" i="0" u="none" strike="noStrike" baseline="0" dirty="0">
                    <a:latin typeface="CMCSC10"/>
                  </a:rPr>
                  <a:t>Semigroup Preliminaries</a:t>
                </a:r>
              </a:p>
              <a:p>
                <a:pPr algn="just">
                  <a:tabLst>
                    <a:tab pos="9418320" algn="r"/>
                  </a:tabLst>
                </a:pPr>
                <a:r>
                  <a:rPr lang="en-US" sz="3600" b="0" i="0" u="none" strike="noStrike" baseline="0" dirty="0">
                    <a:latin typeface="CMR12"/>
                  </a:rPr>
                  <a:t>In this section we introduce several basic ideas which we will work with throughout this paper.</a:t>
                </a:r>
              </a:p>
              <a:p>
                <a:pPr algn="just">
                  <a:tabLst>
                    <a:tab pos="9418320" algn="r"/>
                  </a:tabLst>
                </a:pPr>
                <a:endParaRPr lang="en-US" sz="3600" b="0" i="0" u="none" strike="noStrike" baseline="0" dirty="0">
                  <a:latin typeface="CMR12"/>
                </a:endParaRPr>
              </a:p>
              <a:p>
                <a:pPr algn="just">
                  <a:tabLst>
                    <a:tab pos="9418320" algn="r"/>
                  </a:tabLst>
                </a:pPr>
                <a:r>
                  <a:rPr lang="en-US" sz="3600" b="1" i="0" u="none" strike="noStrike" baseline="0" dirty="0">
                    <a:latin typeface="CMBX12"/>
                  </a:rPr>
                  <a:t>Definition 2.1.</a:t>
                </a:r>
                <a:r>
                  <a:rPr lang="en-US" sz="3600" b="0" i="0" u="none" strike="noStrike" baseline="0" dirty="0">
                    <a:latin typeface="CMBX12"/>
                  </a:rPr>
                  <a:t> </a:t>
                </a:r>
                <a:r>
                  <a:rPr lang="en-US" sz="3600" b="0" i="0" u="none" strike="noStrike" baseline="0" dirty="0">
                    <a:latin typeface="CMR12"/>
                  </a:rPr>
                  <a:t>An element in </a:t>
                </a:r>
                <a14:m>
                  <m:oMath xmlns:m="http://schemas.openxmlformats.org/officeDocument/2006/math">
                    <m:r>
                      <a:rPr lang="en-US" sz="3600" b="0" i="1" u="none" strike="noStrike" baseline="0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600" b="0" i="1" u="none" strike="noStrike" baseline="0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600" b="0" i="1" u="none" strike="noStrike" baseline="0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600" b="0" i="0" u="none" strike="noStrike" baseline="0" dirty="0">
                    <a:latin typeface="CMMI12"/>
                  </a:rPr>
                  <a:t> </a:t>
                </a:r>
                <a:r>
                  <a:rPr lang="en-US" sz="3600" b="0" i="0" u="none" strike="noStrike" baseline="0" dirty="0">
                    <a:latin typeface="CMR12"/>
                  </a:rPr>
                  <a:t>is </a:t>
                </a:r>
                <a:r>
                  <a:rPr lang="en-US" sz="3600" b="0" i="0" u="none" strike="noStrike" baseline="0" dirty="0">
                    <a:latin typeface="CMTI12"/>
                  </a:rPr>
                  <a:t>idempotent </a:t>
                </a:r>
                <a:r>
                  <a:rPr lang="en-US" sz="3600" b="0" i="0" u="none" strike="noStrike" baseline="0" dirty="0">
                    <a:latin typeface="CMR12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u="none" strike="noStrike" baseline="0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3600" b="0" i="1" u="none" strike="noStrike" baseline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600" b="0" i="1" u="none" strike="noStrike" baseline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u="none" strike="noStrike" baseline="0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600" b="0" i="0" u="none" strike="noStrike" baseline="0" dirty="0">
                    <a:latin typeface="CMR12"/>
                  </a:rPr>
                  <a:t>.</a:t>
                </a:r>
              </a:p>
              <a:p>
                <a:pPr algn="just">
                  <a:tabLst>
                    <a:tab pos="9418320" algn="r"/>
                  </a:tabLst>
                </a:pPr>
                <a:endParaRPr lang="en-US" sz="3600" b="0" i="0" u="none" strike="noStrike" baseline="0" dirty="0">
                  <a:latin typeface="CMR12"/>
                </a:endParaRPr>
              </a:p>
              <a:p>
                <a:pPr algn="just">
                  <a:tabLst>
                    <a:tab pos="9418320" algn="r"/>
                  </a:tabLst>
                </a:pPr>
                <a:r>
                  <a:rPr lang="en-US" sz="3600" b="1" i="0" u="none" strike="noStrike" baseline="0" dirty="0">
                    <a:latin typeface="CMBX12"/>
                  </a:rPr>
                  <a:t>Definition 2.2.</a:t>
                </a:r>
                <a:r>
                  <a:rPr lang="en-US" sz="3600" b="0" i="0" u="none" strike="noStrike" baseline="0" dirty="0">
                    <a:latin typeface="CMBX12"/>
                  </a:rPr>
                  <a:t> </a:t>
                </a:r>
                <a:r>
                  <a:rPr lang="en-US" sz="3600" b="0" i="0" u="none" strike="noStrike" baseline="0" dirty="0">
                    <a:latin typeface="CMR12"/>
                  </a:rPr>
                  <a:t>An element in </a:t>
                </a:r>
                <a14:m>
                  <m:oMath xmlns:m="http://schemas.openxmlformats.org/officeDocument/2006/math">
                    <m:r>
                      <a:rPr lang="en-US" sz="3600" b="0" i="1" u="none" strike="noStrike" baseline="0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600" b="0" i="1" u="none" strike="noStrike" baseline="0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600" b="0" i="1" u="none" strike="noStrike" baseline="0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600" b="0" i="0" u="none" strike="noStrike" baseline="0" dirty="0">
                    <a:latin typeface="CMMI12"/>
                  </a:rPr>
                  <a:t> </a:t>
                </a:r>
                <a:r>
                  <a:rPr lang="en-US" sz="3600" b="0" i="0" u="none" strike="noStrike" baseline="0" dirty="0">
                    <a:latin typeface="CMR12"/>
                  </a:rPr>
                  <a:t>is nilpotent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u="none" strike="noStrike" baseline="0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3600" b="0" i="1" u="none" strike="noStrike" baseline="0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3600" b="0" i="1" u="none" strike="noStrike" baseline="0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600" b="0" i="0" u="none" strike="noStrike" baseline="0" dirty="0">
                    <a:latin typeface="CMR12"/>
                  </a:rPr>
                  <a:t> for some positive integer </a:t>
                </a:r>
                <a14:m>
                  <m:oMath xmlns:m="http://schemas.openxmlformats.org/officeDocument/2006/math">
                    <m:r>
                      <a:rPr lang="en-US" sz="3600" b="0" i="1" u="none" strike="noStrike" baseline="0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600" b="0" i="0" u="none" strike="noStrike" baseline="0" dirty="0">
                    <a:latin typeface="CMR12"/>
                  </a:rPr>
                  <a:t>.</a:t>
                </a:r>
              </a:p>
              <a:p>
                <a:pPr algn="just">
                  <a:tabLst>
                    <a:tab pos="9418320" algn="r"/>
                  </a:tabLst>
                </a:pPr>
                <a:endParaRPr lang="en-US" sz="3600" b="0" i="0" u="none" strike="noStrike" baseline="0" dirty="0">
                  <a:latin typeface="CMR12"/>
                </a:endParaRPr>
              </a:p>
              <a:p>
                <a:pPr algn="just">
                  <a:tabLst>
                    <a:tab pos="9418320" algn="r"/>
                  </a:tabLst>
                </a:pPr>
                <a:r>
                  <a:rPr lang="en-US" sz="3600" b="0" i="0" u="none" strike="noStrike" baseline="0" dirty="0">
                    <a:latin typeface="CMR12"/>
                  </a:rPr>
                  <a:t>In this paper we consider only nilpotent elements </a:t>
                </a:r>
                <a14:m>
                  <m:oMath xmlns:m="http://schemas.openxmlformats.org/officeDocument/2006/math">
                    <m:r>
                      <a:rPr lang="en-US" sz="3600" b="0" i="1" u="none" strike="noStrike" baseline="0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600" b="0" i="0" u="none" strike="noStrike" baseline="0" dirty="0">
                    <a:latin typeface="CMMI12"/>
                  </a:rPr>
                  <a:t> </a:t>
                </a:r>
                <a:r>
                  <a:rPr lang="en-US" sz="3600" b="0" i="0" u="none" strike="noStrike" baseline="0" dirty="0">
                    <a:latin typeface="CMR12"/>
                  </a:rPr>
                  <a:t>satisfying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3600" b="0" i="0" u="none" strike="noStrike" baseline="0" dirty="0">
                    <a:latin typeface="CMR12"/>
                  </a:rPr>
                  <a:t>.</a:t>
                </a:r>
              </a:p>
              <a:p>
                <a:pPr algn="just">
                  <a:tabLst>
                    <a:tab pos="9418320" algn="r"/>
                  </a:tabLst>
                </a:pPr>
                <a:endParaRPr lang="en-US" sz="3600" b="0" i="0" u="none" strike="noStrike" baseline="0" dirty="0">
                  <a:latin typeface="CMR9"/>
                </a:endParaRPr>
              </a:p>
              <a:p>
                <a:pPr algn="just">
                  <a:tabLst>
                    <a:tab pos="9418320" algn="r"/>
                  </a:tabLst>
                </a:pPr>
                <a:r>
                  <a:rPr lang="en-US" sz="3600" b="1" i="0" u="none" strike="noStrike" baseline="0" dirty="0">
                    <a:latin typeface="CMBX12"/>
                  </a:rPr>
                  <a:t>Definition 2.3.</a:t>
                </a:r>
                <a:r>
                  <a:rPr lang="en-US" sz="3600" b="0" i="0" u="none" strike="noStrike" baseline="0" dirty="0">
                    <a:latin typeface="CMBX12"/>
                  </a:rPr>
                  <a:t> </a:t>
                </a:r>
                <a:r>
                  <a:rPr lang="en-US" sz="3600" b="0" i="0" u="none" strike="noStrike" baseline="0" dirty="0">
                    <a:latin typeface="CMR12"/>
                  </a:rPr>
                  <a:t>An element </a:t>
                </a:r>
                <a14:m>
                  <m:oMath xmlns:m="http://schemas.openxmlformats.org/officeDocument/2006/math">
                    <m:r>
                      <a:rPr lang="en-US" sz="3600" b="0" i="1" u="none" strike="noStrike" baseline="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3600" b="0" i="1" u="none" strike="noStrike" baseline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3600" b="0" i="1" u="none" strike="noStrike" baseline="0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600" b="0" i="1" u="none" strike="noStrike" baseline="0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600" b="0" i="1" u="none" strike="noStrike" baseline="0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600" b="0" i="0" u="none" strike="noStrike" baseline="0" dirty="0">
                    <a:latin typeface="CMMI12"/>
                  </a:rPr>
                  <a:t> </a:t>
                </a:r>
                <a:r>
                  <a:rPr lang="en-US" sz="3600" b="0" i="0" u="none" strike="noStrike" baseline="0" dirty="0">
                    <a:latin typeface="CMR12"/>
                  </a:rPr>
                  <a:t>is a </a:t>
                </a:r>
                <a:r>
                  <a:rPr lang="en-US" sz="3600" b="0" i="1" u="none" strike="noStrike" baseline="0" dirty="0">
                    <a:latin typeface="CMTI12"/>
                  </a:rPr>
                  <a:t>left zero divisor</a:t>
                </a:r>
                <a:r>
                  <a:rPr lang="en-US" sz="3600" b="0" i="0" u="none" strike="noStrike" baseline="0" dirty="0">
                    <a:latin typeface="CMTI12"/>
                  </a:rPr>
                  <a:t> </a:t>
                </a:r>
                <a:r>
                  <a:rPr lang="en-US" sz="3600" b="0" i="0" u="none" strike="noStrike" baseline="0" dirty="0">
                    <a:latin typeface="CMR12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3600" b="0" i="1" u="none" strike="noStrike" baseline="0" dirty="0" smtClean="0">
                        <a:latin typeface="Cambria Math" panose="02040503050406030204" pitchFamily="18" charset="0"/>
                      </a:rPr>
                      <m:t>𝑠𝑡</m:t>
                    </m:r>
                    <m:r>
                      <a:rPr lang="en-US" sz="3600" b="0" i="1" u="none" strike="noStrike" baseline="0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600" b="0" i="0" u="none" strike="noStrike" baseline="0" dirty="0">
                    <a:latin typeface="CMR12"/>
                  </a:rPr>
                  <a:t> for some </a:t>
                </a:r>
                <a14:m>
                  <m:oMath xmlns:m="http://schemas.openxmlformats.org/officeDocument/2006/math">
                    <m:r>
                      <a:rPr lang="de-DE" sz="3600" b="0" i="1" u="none" strike="noStrike" baseline="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de-DE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de-DE" sz="3600" b="0" i="1" u="none" strike="noStrike" baseline="0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3600" b="0" i="1" u="none" strike="noStrike" baseline="0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3600" b="0" i="1" u="none" strike="noStrike" baseline="0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de-DE" sz="3600" b="0" i="0" u="none" strike="noStrike" baseline="0" dirty="0">
                    <a:latin typeface="CMR12"/>
                  </a:rPr>
                  <a:t> integer </a:t>
                </a:r>
                <a14:m>
                  <m:oMath xmlns:m="http://schemas.openxmlformats.org/officeDocument/2006/math">
                    <m:r>
                      <a:rPr lang="de-DE" sz="3600" b="0" i="1" u="none" strike="noStrike" baseline="0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sz="3600" b="0" i="0" u="none" strike="noStrike" baseline="0" dirty="0">
                    <a:latin typeface="CMR12"/>
                  </a:rPr>
                  <a:t>.</a:t>
                </a:r>
              </a:p>
              <a:p>
                <a:pPr algn="just">
                  <a:tabLst>
                    <a:tab pos="9418320" algn="r"/>
                  </a:tabLst>
                </a:pPr>
                <a:endParaRPr lang="de-DE" sz="3600" b="0" i="0" u="none" strike="noStrike" baseline="0" dirty="0">
                  <a:latin typeface="CMR12"/>
                </a:endParaRPr>
              </a:p>
              <a:p>
                <a:pPr algn="just">
                  <a:tabLst>
                    <a:tab pos="9418320" algn="r"/>
                  </a:tabLst>
                </a:pPr>
                <a:r>
                  <a:rPr lang="en-US" sz="3600" b="1" i="0" u="none" strike="noStrike" baseline="0" dirty="0">
                    <a:latin typeface="CMBX12"/>
                  </a:rPr>
                  <a:t>Definition 2.4.</a:t>
                </a:r>
                <a:r>
                  <a:rPr lang="en-US" sz="3600" b="0" i="0" u="none" strike="noStrike" baseline="0" dirty="0">
                    <a:latin typeface="CMBX12"/>
                  </a:rPr>
                  <a:t> </a:t>
                </a:r>
                <a:r>
                  <a:rPr lang="en-US" sz="3600" b="0" i="0" u="none" strike="noStrike" baseline="0" dirty="0">
                    <a:latin typeface="CMR12"/>
                  </a:rPr>
                  <a:t>An element </a:t>
                </a:r>
                <a14:m>
                  <m:oMath xmlns:m="http://schemas.openxmlformats.org/officeDocument/2006/math">
                    <m:r>
                      <a:rPr lang="en-US" sz="3600" b="0" i="1" u="none" strike="noStrike" baseline="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3600" b="0" i="1" u="none" strike="noStrike" baseline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3600" b="0" i="1" u="none" strike="noStrike" baseline="0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600" b="0" i="1" u="none" strike="noStrike" baseline="0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600" b="0" i="1" u="none" strike="noStrike" baseline="0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600" b="0" i="0" u="none" strike="noStrike" baseline="0" dirty="0">
                    <a:latin typeface="CMMI12"/>
                  </a:rPr>
                  <a:t> </a:t>
                </a:r>
                <a:r>
                  <a:rPr lang="en-US" sz="3600" b="0" i="0" u="none" strike="noStrike" baseline="0" dirty="0">
                    <a:latin typeface="CMR12"/>
                  </a:rPr>
                  <a:t>is a </a:t>
                </a:r>
                <a:r>
                  <a:rPr lang="en-US" sz="3600" b="0" i="1" u="none" strike="noStrike" baseline="0" dirty="0">
                    <a:latin typeface="CMTI12"/>
                  </a:rPr>
                  <a:t>right zero divisor</a:t>
                </a:r>
                <a:r>
                  <a:rPr lang="en-US" sz="3600" b="0" i="0" u="none" strike="noStrike" baseline="0" dirty="0">
                    <a:latin typeface="CMTI12"/>
                  </a:rPr>
                  <a:t> </a:t>
                </a:r>
                <a:r>
                  <a:rPr lang="en-US" sz="3600" b="0" i="0" u="none" strike="noStrike" baseline="0" dirty="0">
                    <a:latin typeface="CMR12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3600" b="0" i="1" u="none" strike="noStrike" baseline="0" dirty="0" smtClean="0">
                        <a:latin typeface="Cambria Math" panose="02040503050406030204" pitchFamily="18" charset="0"/>
                      </a:rPr>
                      <m:t>𝑡𝑠</m:t>
                    </m:r>
                    <m:r>
                      <a:rPr lang="en-US" sz="3600" b="0" i="1" u="none" strike="noStrike" baseline="0" dirty="0"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r>
                  <a:rPr lang="en-US" sz="3600" b="0" i="0" u="none" strike="noStrike" baseline="0" dirty="0">
                    <a:latin typeface="CMR12"/>
                  </a:rPr>
                  <a:t> for </a:t>
                </a:r>
                <a:r>
                  <a:rPr lang="de-DE" sz="3600" b="0" i="0" u="none" strike="noStrike" baseline="0" dirty="0">
                    <a:latin typeface="CMR12"/>
                  </a:rPr>
                  <a:t>some </a:t>
                </a:r>
                <a14:m>
                  <m:oMath xmlns:m="http://schemas.openxmlformats.org/officeDocument/2006/math">
                    <m:r>
                      <a:rPr lang="de-DE" sz="3600" b="0" i="1" u="none" strike="noStrike" baseline="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de-DE" sz="3600" b="0" i="1" u="none" strike="noStrike" baseline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de-DE" sz="3600" b="0" i="1" u="none" strike="noStrike" baseline="0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3600" b="0" i="1" u="none" strike="noStrike" baseline="0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3600" b="0" i="1" u="none" strike="noStrike" baseline="0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de-DE" sz="3600" b="0" i="0" u="none" strike="noStrike" baseline="0" dirty="0">
                    <a:latin typeface="CMR12"/>
                  </a:rPr>
                  <a:t> integer </a:t>
                </a:r>
                <a14:m>
                  <m:oMath xmlns:m="http://schemas.openxmlformats.org/officeDocument/2006/math">
                    <m:r>
                      <a:rPr lang="de-DE" sz="3600" b="0" i="1" u="none" strike="noStrike" baseline="0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sz="3600" b="0" i="0" u="none" strike="noStrike" baseline="0" dirty="0">
                    <a:latin typeface="CMR12"/>
                  </a:rPr>
                  <a:t>.</a:t>
                </a:r>
              </a:p>
              <a:p>
                <a:pPr algn="just">
                  <a:tabLst>
                    <a:tab pos="9418320" algn="r"/>
                  </a:tabLst>
                </a:pPr>
                <a:endParaRPr lang="de-DE" sz="3600" b="0" i="0" u="none" strike="noStrike" baseline="0" dirty="0">
                  <a:latin typeface="CMR12"/>
                </a:endParaRPr>
              </a:p>
              <a:p>
                <a:pPr algn="ctr">
                  <a:tabLst>
                    <a:tab pos="9418320" algn="r"/>
                  </a:tabLst>
                </a:pPr>
                <a:r>
                  <a:rPr lang="en-US" sz="3600" b="1" i="0" u="none" strike="noStrike" baseline="0" dirty="0">
                    <a:latin typeface="CMR12"/>
                  </a:rPr>
                  <a:t>3. </a:t>
                </a:r>
                <a:r>
                  <a:rPr lang="en-US" sz="3600" b="1" i="0" u="none" strike="noStrike" baseline="0" dirty="0">
                    <a:latin typeface="CMCSC10"/>
                  </a:rPr>
                  <a:t>Main Results</a:t>
                </a:r>
              </a:p>
              <a:p>
                <a:pPr algn="just">
                  <a:tabLst>
                    <a:tab pos="9418320" algn="r"/>
                  </a:tabLst>
                </a:pPr>
                <a:r>
                  <a:rPr lang="en-US" sz="3600" b="0" i="0" u="none" strike="noStrike" baseline="0" dirty="0">
                    <a:latin typeface="CMR12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3600" b="0" i="1" u="none" strike="noStrike" baseline="0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600" b="0" i="0" u="none" strike="noStrike" baseline="0" dirty="0">
                    <a:latin typeface="CMMI12"/>
                  </a:rPr>
                  <a:t> </a:t>
                </a:r>
                <a:r>
                  <a:rPr lang="en-US" sz="3600" b="0" i="0" u="none" strike="noStrike" baseline="0" dirty="0">
                    <a:latin typeface="CMR12"/>
                  </a:rPr>
                  <a:t>be the set of all </a:t>
                </a:r>
                <a14:m>
                  <m:oMath xmlns:m="http://schemas.openxmlformats.org/officeDocument/2006/math">
                    <m:r>
                      <a:rPr lang="en-US" sz="3600" b="0" i="1" u="none" strike="noStrike" baseline="0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600" b="0" i="1" u="none" strike="noStrike" baseline="0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3600" b="0" i="1" u="none" strike="noStrike" baseline="0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600" b="0" i="0" u="none" strike="noStrike" baseline="0" dirty="0">
                    <a:latin typeface="CMMI12"/>
                  </a:rPr>
                  <a:t> </a:t>
                </a:r>
                <a:r>
                  <a:rPr lang="en-US" sz="3600" b="0" i="0" u="none" strike="noStrike" baseline="0" dirty="0">
                    <a:latin typeface="CMR12"/>
                  </a:rPr>
                  <a:t>matrices over </a:t>
                </a:r>
                <a:r>
                  <a:rPr lang="en-US" sz="3600" b="0" i="0" u="none" strike="noStrike" baseline="0" dirty="0">
                    <a:latin typeface="CMSY10"/>
                  </a:rPr>
                  <a:t>{</a:t>
                </a:r>
                <a:r>
                  <a:rPr lang="en-US" sz="3600" b="0" i="0" u="none" strike="noStrike" baseline="0" dirty="0">
                    <a:latin typeface="CMR12"/>
                  </a:rPr>
                  <a:t>0</a:t>
                </a:r>
                <a:r>
                  <a:rPr lang="en-US" sz="3600" b="0" i="0" u="none" strike="noStrike" baseline="0" dirty="0">
                    <a:latin typeface="CMMI12"/>
                  </a:rPr>
                  <a:t>, </a:t>
                </a:r>
                <a:r>
                  <a:rPr lang="en-US" sz="3600" b="0" i="0" u="none" strike="noStrike" baseline="0" dirty="0">
                    <a:latin typeface="CMR12"/>
                  </a:rPr>
                  <a:t>1</a:t>
                </a:r>
                <a:r>
                  <a:rPr lang="en-US" sz="3600" b="0" i="0" u="none" strike="noStrike" baseline="0" dirty="0">
                    <a:latin typeface="CMSY10"/>
                  </a:rPr>
                  <a:t>} </a:t>
                </a:r>
                <a:r>
                  <a:rPr lang="en-US" sz="3600" b="0" i="0" u="none" strike="noStrike" baseline="0" dirty="0">
                    <a:latin typeface="CMR12"/>
                  </a:rPr>
                  <a:t>with at most one non-zero entry, and </a:t>
                </a:r>
                <a14:m>
                  <m:oMath xmlns:m="http://schemas.openxmlformats.org/officeDocument/2006/math">
                    <m:r>
                      <a:rPr lang="en-US" sz="3600" b="0" i="1" u="none" strike="noStrike" baseline="0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600" b="0" i="0" u="none" strike="noStrike" baseline="0" dirty="0">
                    <a:latin typeface="CMMI12"/>
                  </a:rPr>
                  <a:t> </a:t>
                </a:r>
                <a:r>
                  <a:rPr lang="en-US" sz="3600" b="0" i="0" u="none" strike="noStrike" baseline="0" dirty="0">
                    <a:latin typeface="CMR12"/>
                  </a:rPr>
                  <a:t>is a matrix over </a:t>
                </a:r>
                <a:r>
                  <a:rPr lang="en-US" sz="3600" b="0" i="0" u="none" strike="noStrike" baseline="0" dirty="0">
                    <a:latin typeface="CMSY10"/>
                  </a:rPr>
                  <a:t>{</a:t>
                </a:r>
                <a:r>
                  <a:rPr lang="en-US" sz="3600" b="0" i="0" u="none" strike="noStrike" baseline="0" dirty="0">
                    <a:latin typeface="CMR12"/>
                  </a:rPr>
                  <a:t>0</a:t>
                </a:r>
                <a:r>
                  <a:rPr lang="en-US" sz="3600" b="0" i="0" u="none" strike="noStrike" baseline="0" dirty="0">
                    <a:latin typeface="CMMI12"/>
                  </a:rPr>
                  <a:t>, </a:t>
                </a:r>
                <a:r>
                  <a:rPr lang="en-US" sz="3600" b="0" i="0" u="none" strike="noStrike" baseline="0" dirty="0">
                    <a:latin typeface="CMR12"/>
                  </a:rPr>
                  <a:t>1</a:t>
                </a:r>
                <a:r>
                  <a:rPr lang="en-US" sz="3600" b="0" i="0" u="none" strike="noStrike" baseline="0" dirty="0">
                    <a:latin typeface="CMSY10"/>
                  </a:rPr>
                  <a:t>} </a:t>
                </a:r>
                <a:r>
                  <a:rPr lang="en-US" sz="3600" b="0" i="0" u="none" strike="noStrike" baseline="0" dirty="0">
                    <a:latin typeface="CMR12"/>
                  </a:rPr>
                  <a:t>which contains at least one non-zero entry in each row and in each column. Of course, that different sandwich matrices yield different semigroups.</a:t>
                </a:r>
              </a:p>
              <a:p>
                <a:pPr algn="just">
                  <a:tabLst>
                    <a:tab pos="9418320" algn="r"/>
                  </a:tabLst>
                </a:pPr>
                <a:endParaRPr lang="en-US" sz="3600" b="0" i="0" u="none" strike="noStrike" baseline="0" dirty="0">
                  <a:latin typeface="CMR12"/>
                </a:endParaRPr>
              </a:p>
              <a:p>
                <a:pPr algn="just">
                  <a:tabLst>
                    <a:tab pos="9418320" algn="r"/>
                  </a:tabLst>
                </a:pPr>
                <a:r>
                  <a:rPr lang="en-US" sz="3600" b="0" i="0" u="none" strike="noStrike" baseline="0" dirty="0">
                    <a:latin typeface="CMR12"/>
                  </a:rPr>
                  <a:t>If </a:t>
                </a:r>
                <a:r>
                  <a:rPr lang="en-US" sz="3600" b="0" i="1" u="none" strike="noStrike" baseline="0" dirty="0">
                    <a:latin typeface="CMMI12"/>
                  </a:rPr>
                  <a:t>M</a:t>
                </a:r>
                <a:r>
                  <a:rPr lang="en-US" sz="3600" b="0" i="0" u="none" strike="noStrike" baseline="0" dirty="0">
                    <a:latin typeface="CMMI12"/>
                  </a:rPr>
                  <a:t> </a:t>
                </a:r>
                <a:r>
                  <a:rPr lang="en-US" sz="3600" b="0" i="0" u="none" strike="noStrike" baseline="0" dirty="0">
                    <a:latin typeface="CMR12"/>
                  </a:rPr>
                  <a:t>is a matrix with 1 in the (</a:t>
                </a:r>
                <a14:m>
                  <m:oMath xmlns:m="http://schemas.openxmlformats.org/officeDocument/2006/math">
                    <m:r>
                      <a:rPr lang="en-US" sz="3600" b="0" i="1" u="none" strike="noStrike" baseline="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600" b="0" i="0" u="none" strike="noStrike" baseline="0" dirty="0">
                    <a:latin typeface="CMMI1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3600" b="0" i="1" u="none" strike="noStrike" baseline="0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3600" b="0" i="0" u="none" strike="noStrike" baseline="0" dirty="0">
                    <a:latin typeface="CMR12"/>
                  </a:rPr>
                  <a:t>) position and 0 elsewhere, we denote </a:t>
                </a:r>
                <a14:m>
                  <m:oMath xmlns:m="http://schemas.openxmlformats.org/officeDocument/2006/math">
                    <m:r>
                      <a:rPr lang="en-US" sz="3600" b="0" i="1" u="none" strike="noStrike" baseline="0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600" b="0" i="0" u="none" strike="noStrike" baseline="0" dirty="0">
                    <a:latin typeface="CMMI12"/>
                  </a:rPr>
                  <a:t> </a:t>
                </a:r>
                <a:r>
                  <a:rPr lang="en-US" sz="3600" b="0" i="0" u="none" strike="noStrike" baseline="0" dirty="0">
                    <a:latin typeface="CMR12"/>
                  </a:rPr>
                  <a:t>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u="none" strike="noStrike" baseline="0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600" b="0" i="1" u="none" strike="noStrike" baseline="0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u="none" strike="noStrike" baseline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0" i="1" u="none" strike="noStrike" baseline="0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600" b="0" i="0" u="none" strike="noStrike" baseline="0" dirty="0">
                    <a:latin typeface="CMR12"/>
                  </a:rPr>
                  <a:t>.</a:t>
                </a:r>
              </a:p>
              <a:p>
                <a:pPr algn="just">
                  <a:tabLst>
                    <a:tab pos="9418320" algn="r"/>
                  </a:tabLst>
                </a:pPr>
                <a:endParaRPr lang="en-US" sz="3600" b="0" i="0" u="none" strike="noStrike" baseline="0" dirty="0">
                  <a:latin typeface="CMR12"/>
                </a:endParaRPr>
              </a:p>
              <a:p>
                <a:pPr algn="just">
                  <a:tabLst>
                    <a:tab pos="9418320" algn="r"/>
                  </a:tabLst>
                </a:pPr>
                <a:r>
                  <a:rPr lang="en-US" sz="3600" b="1" i="0" u="none" strike="noStrike" baseline="0" dirty="0">
                    <a:latin typeface="CMBX12"/>
                  </a:rPr>
                  <a:t>Lemma 3.1. (1)</a:t>
                </a:r>
                <a:r>
                  <a:rPr lang="en-US" sz="3600" b="0" i="0" u="none" strike="noStrike" baseline="0" dirty="0">
                    <a:latin typeface="CMBX12"/>
                  </a:rPr>
                  <a:t> </a:t>
                </a:r>
                <a:r>
                  <a:rPr lang="en-US" sz="3600" b="0" i="1" u="none" strike="noStrike" baseline="0" dirty="0">
                    <a:latin typeface="CMTI12"/>
                  </a:rPr>
                  <a:t>The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u="none" strike="noStrike" baseline="0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600" b="0" i="1" u="none" strike="noStrike" baseline="0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u="none" strike="noStrike" baseline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0" i="1" u="none" strike="noStrike" baseline="0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600" b="0" i="1" u="none" strike="noStrike" baseline="0" dirty="0">
                    <a:latin typeface="CMTI12"/>
                  </a:rPr>
                  <a:t> is nilpotent if and only if the </a:t>
                </a:r>
                <a:r>
                  <a:rPr lang="en-US" sz="3600" b="0" i="1" u="none" strike="noStrike" baseline="0" dirty="0">
                    <a:latin typeface="CMR12"/>
                  </a:rPr>
                  <a:t>(</a:t>
                </a:r>
                <a14:m>
                  <m:oMath xmlns:m="http://schemas.openxmlformats.org/officeDocument/2006/math">
                    <m:r>
                      <a:rPr lang="en-US" sz="3600" b="0" i="1" u="none" strike="noStrike" baseline="0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3600" b="0" i="1" u="none" strike="noStrike" baseline="0" dirty="0">
                    <a:latin typeface="CMMI1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3600" b="0" i="1" u="none" strike="noStrike" baseline="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600" b="0" i="1" u="none" strike="noStrike" baseline="0" dirty="0">
                    <a:latin typeface="CMR12"/>
                  </a:rPr>
                  <a:t>) </a:t>
                </a:r>
                <a:r>
                  <a:rPr lang="en-US" sz="3600" b="0" i="1" u="none" strike="noStrike" baseline="0" dirty="0">
                    <a:latin typeface="CMTI12"/>
                  </a:rPr>
                  <a:t>entry in </a:t>
                </a:r>
                <a14:m>
                  <m:oMath xmlns:m="http://schemas.openxmlformats.org/officeDocument/2006/math">
                    <m:r>
                      <a:rPr lang="en-US" sz="3600" b="0" i="1" u="none" strike="noStrike" baseline="0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600" b="0" i="1" u="none" strike="noStrike" baseline="0" dirty="0">
                    <a:latin typeface="CMMI12"/>
                  </a:rPr>
                  <a:t> </a:t>
                </a:r>
                <a:r>
                  <a:rPr lang="en-US" sz="3600" b="0" i="1" u="none" strike="noStrike" baseline="0" dirty="0">
                    <a:latin typeface="CMTI12"/>
                  </a:rPr>
                  <a:t>is 0.</a:t>
                </a:r>
              </a:p>
              <a:p>
                <a:pPr algn="just">
                  <a:tabLst>
                    <a:tab pos="9418320" algn="r"/>
                  </a:tabLst>
                </a:pPr>
                <a:r>
                  <a:rPr lang="en-US" sz="3600" b="1" dirty="0">
                    <a:latin typeface="CMBX12"/>
                  </a:rPr>
                  <a:t>(2)</a:t>
                </a:r>
                <a:r>
                  <a:rPr lang="en-US" sz="3600" dirty="0">
                    <a:latin typeface="CMBX12"/>
                  </a:rPr>
                  <a:t> </a:t>
                </a:r>
                <a:r>
                  <a:rPr lang="en-US" sz="3600" b="0" i="1" u="none" strike="noStrike" baseline="0" dirty="0">
                    <a:latin typeface="CMTI12"/>
                  </a:rPr>
                  <a:t>The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u="none" strike="noStrike" baseline="0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600" b="0" i="1" u="none" strike="noStrike" baseline="0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u="none" strike="noStrike" baseline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0" i="1" u="none" strike="noStrike" baseline="0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600" b="0" i="1" u="none" strike="noStrike" baseline="0" dirty="0">
                    <a:latin typeface="CMTI12"/>
                  </a:rPr>
                  <a:t> is idempotent if and only if the </a:t>
                </a:r>
                <a:r>
                  <a:rPr lang="en-US" sz="3600" b="0" i="1" u="none" strike="noStrike" baseline="0" dirty="0">
                    <a:latin typeface="CMR12"/>
                  </a:rPr>
                  <a:t>(</a:t>
                </a:r>
                <a14:m>
                  <m:oMath xmlns:m="http://schemas.openxmlformats.org/officeDocument/2006/math">
                    <m:r>
                      <a:rPr lang="en-US" sz="3600" b="0" i="1" u="none" strike="noStrike" baseline="0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3600" b="0" i="1" u="none" strike="noStrike" baseline="0" dirty="0">
                    <a:latin typeface="CMMI1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3600" b="0" i="1" u="none" strike="noStrike" baseline="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600" b="0" i="1" u="none" strike="noStrike" baseline="0" dirty="0">
                    <a:latin typeface="CMR12"/>
                  </a:rPr>
                  <a:t>) </a:t>
                </a:r>
                <a:r>
                  <a:rPr lang="en-US" sz="3600" b="0" i="1" u="none" strike="noStrike" baseline="0" dirty="0">
                    <a:latin typeface="CMTI12"/>
                  </a:rPr>
                  <a:t>entry in </a:t>
                </a:r>
                <a14:m>
                  <m:oMath xmlns:m="http://schemas.openxmlformats.org/officeDocument/2006/math">
                    <m:r>
                      <a:rPr lang="en-US" sz="3600" b="0" i="1" u="none" strike="noStrike" baseline="0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600" b="0" i="1" u="none" strike="noStrike" baseline="0" dirty="0">
                    <a:latin typeface="CMMI12"/>
                  </a:rPr>
                  <a:t> </a:t>
                </a:r>
                <a:r>
                  <a:rPr lang="en-US" sz="3600" b="0" i="1" u="none" strike="noStrike" baseline="0" dirty="0">
                    <a:latin typeface="CMTI12"/>
                  </a:rPr>
                  <a:t>is 1.</a:t>
                </a:r>
              </a:p>
              <a:p>
                <a:pPr algn="just">
                  <a:tabLst>
                    <a:tab pos="9418320" algn="r"/>
                  </a:tabLst>
                </a:pPr>
                <a:endParaRPr lang="en-US" sz="3600" b="0" i="0" u="none" strike="noStrike" baseline="0" dirty="0">
                  <a:latin typeface="CMTI12"/>
                </a:endParaRPr>
              </a:p>
              <a:p>
                <a:pPr algn="just">
                  <a:tabLst>
                    <a:tab pos="9418320" algn="r"/>
                  </a:tabLst>
                </a:pPr>
                <a:r>
                  <a:rPr lang="nn-NO" sz="3600" b="0" i="1" u="none" strike="noStrike" baseline="0" dirty="0">
                    <a:latin typeface="CMTI12"/>
                  </a:rPr>
                  <a:t>Proof.</a:t>
                </a:r>
                <a:r>
                  <a:rPr lang="nn-NO" sz="3600" b="0" i="0" u="none" strike="noStrike" baseline="0" dirty="0">
                    <a:latin typeface="CMTI1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u="none" strike="noStrike" baseline="0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600" b="0" i="1" u="none" strike="noStrike" baseline="0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u="none" strike="noStrike" baseline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0" i="1" u="none" strike="noStrike" baseline="0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600" b="0" i="1" u="none" strike="noStrike" baseline="0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nn-NO" sz="3600" b="0" i="0" u="none" strike="noStrike" baseline="0" dirty="0">
                    <a:latin typeface="CMMI12"/>
                  </a:rPr>
                  <a:t>. </a:t>
                </a:r>
                <a:r>
                  <a:rPr lang="nn-NO" sz="3600" b="0" i="0" u="none" strike="noStrike" baseline="0" dirty="0">
                    <a:latin typeface="CMR12"/>
                  </a:rPr>
                  <a:t>This element is zero iff the (</a:t>
                </a:r>
                <a14:m>
                  <m:oMath xmlns:m="http://schemas.openxmlformats.org/officeDocument/2006/math">
                    <m:r>
                      <a:rPr lang="nn-NO" sz="3600" b="0" i="1" u="none" strike="noStrike" baseline="0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nn-NO" sz="3600" b="0" i="0" u="none" strike="noStrike" baseline="0" dirty="0">
                    <a:latin typeface="CMMI12"/>
                  </a:rPr>
                  <a:t>, </a:t>
                </a:r>
                <a14:m>
                  <m:oMath xmlns:m="http://schemas.openxmlformats.org/officeDocument/2006/math">
                    <m:r>
                      <a:rPr lang="nn-NO" sz="3600" b="0" i="1" u="none" strike="noStrike" baseline="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nn-NO" sz="3600" b="0" i="0" u="none" strike="noStrike" baseline="0" dirty="0">
                    <a:latin typeface="CMR12"/>
                  </a:rPr>
                  <a:t>) </a:t>
                </a:r>
                <a:r>
                  <a:rPr lang="en-US" sz="3600" b="0" i="0" u="none" strike="noStrike" baseline="0" dirty="0">
                    <a:latin typeface="CMR12"/>
                  </a:rPr>
                  <a:t>entry in </a:t>
                </a:r>
                <a14:m>
                  <m:oMath xmlns:m="http://schemas.openxmlformats.org/officeDocument/2006/math">
                    <m:r>
                      <a:rPr lang="en-US" sz="3600" b="0" i="1" u="none" strike="noStrike" baseline="0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600" b="0" i="0" u="none" strike="noStrike" baseline="0" dirty="0">
                    <a:latin typeface="CMMI12"/>
                  </a:rPr>
                  <a:t> </a:t>
                </a:r>
                <a:r>
                  <a:rPr lang="en-US" sz="3600" b="0" i="0" u="none" strike="noStrike" baseline="0" dirty="0">
                    <a:latin typeface="CMR12"/>
                  </a:rPr>
                  <a:t>is zero, and this element is 1 </a:t>
                </a:r>
                <a:r>
                  <a:rPr lang="en-US" sz="3600" b="0" i="0" u="none" strike="noStrike" baseline="0" dirty="0" err="1">
                    <a:latin typeface="CMR12"/>
                  </a:rPr>
                  <a:t>iff</a:t>
                </a:r>
                <a:r>
                  <a:rPr lang="en-US" sz="3600" b="0" i="0" u="none" strike="noStrike" baseline="0" dirty="0">
                    <a:latin typeface="CMR12"/>
                  </a:rPr>
                  <a:t> (</a:t>
                </a:r>
                <a14:m>
                  <m:oMath xmlns:m="http://schemas.openxmlformats.org/officeDocument/2006/math">
                    <m:r>
                      <a:rPr lang="en-US" sz="3600" b="0" i="1" u="none" strike="noStrike" baseline="0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3600" b="0" i="0" u="none" strike="noStrike" baseline="0" dirty="0">
                    <a:latin typeface="CMMI1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3600" b="0" i="1" u="none" strike="noStrike" baseline="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600" b="0" i="0" u="none" strike="noStrike" baseline="0" dirty="0">
                    <a:latin typeface="CMR12"/>
                  </a:rPr>
                  <a:t>) entry in </a:t>
                </a:r>
                <a14:m>
                  <m:oMath xmlns:m="http://schemas.openxmlformats.org/officeDocument/2006/math">
                    <m:r>
                      <a:rPr lang="en-US" sz="3600" b="0" i="1" u="none" strike="noStrike" baseline="0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600" b="0" i="0" u="none" strike="noStrike" baseline="0" dirty="0">
                    <a:latin typeface="CMMI12"/>
                  </a:rPr>
                  <a:t> </a:t>
                </a:r>
                <a:r>
                  <a:rPr lang="en-US" sz="3600" b="0" i="0" u="none" strike="noStrike" baseline="0" dirty="0">
                    <a:latin typeface="CMR12"/>
                  </a:rPr>
                  <a:t>is 1.</a:t>
                </a:r>
              </a:p>
              <a:p>
                <a:pPr algn="just">
                  <a:tabLst>
                    <a:tab pos="9418320" algn="r"/>
                  </a:tabLst>
                </a:pPr>
                <a:r>
                  <a:rPr lang="en-US" sz="3600" b="0" i="0" u="none" strike="noStrike" baseline="0" dirty="0">
                    <a:latin typeface="CMR12"/>
                  </a:rPr>
                  <a:t>	</a:t>
                </a:r>
                <a:r>
                  <a:rPr lang="en-US" sz="3600" b="0" i="0" u="none" strike="noStrike" baseline="0" dirty="0">
                    <a:latin typeface="MSAM10"/>
                  </a:rPr>
                  <a:t>□</a:t>
                </a:r>
              </a:p>
              <a:p>
                <a:pPr algn="just">
                  <a:tabLst>
                    <a:tab pos="9418320" algn="r"/>
                  </a:tabLst>
                </a:pPr>
                <a:r>
                  <a:rPr lang="en-US" sz="3600" b="1" i="0" u="none" strike="noStrike" baseline="0" dirty="0">
                    <a:latin typeface="CMBX12"/>
                  </a:rPr>
                  <a:t>Theorem 3.2. (1)</a:t>
                </a:r>
                <a:r>
                  <a:rPr lang="en-US" sz="3600" b="0" i="0" u="none" strike="noStrike" baseline="0" dirty="0">
                    <a:latin typeface="CMBX12"/>
                  </a:rPr>
                  <a:t> </a:t>
                </a:r>
                <a:r>
                  <a:rPr lang="en-US" sz="3600" b="0" i="1" u="none" strike="noStrike" baseline="0" dirty="0">
                    <a:latin typeface="CMTI12"/>
                  </a:rPr>
                  <a:t>Every element of </a:t>
                </a:r>
                <a14:m>
                  <m:oMath xmlns:m="http://schemas.openxmlformats.org/officeDocument/2006/math">
                    <m:r>
                      <a:rPr lang="en-US" sz="3600" b="0" i="1" u="none" strike="noStrike" baseline="0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600" b="0" i="1" u="none" strike="noStrike" baseline="0" dirty="0">
                    <a:latin typeface="CMMI12"/>
                  </a:rPr>
                  <a:t> </a:t>
                </a:r>
                <a:r>
                  <a:rPr lang="en-US" sz="3600" b="0" i="1" u="none" strike="noStrike" baseline="0" dirty="0">
                    <a:latin typeface="CMTI12"/>
                  </a:rPr>
                  <a:t>is either idempotent or nilpotent of index 2.</a:t>
                </a:r>
              </a:p>
              <a:p>
                <a:pPr algn="just">
                  <a:tabLst>
                    <a:tab pos="9418320" algn="r"/>
                  </a:tabLst>
                </a:pPr>
                <a:r>
                  <a:rPr lang="en-US" sz="3600" b="1" u="none" strike="noStrike" baseline="0" dirty="0">
                    <a:latin typeface="CMTI12"/>
                  </a:rPr>
                  <a:t>(2)</a:t>
                </a:r>
                <a:r>
                  <a:rPr lang="en-US" sz="3600" b="0" u="none" strike="noStrike" baseline="0" dirty="0">
                    <a:latin typeface="CMTI12"/>
                  </a:rPr>
                  <a:t> </a:t>
                </a:r>
                <a:r>
                  <a:rPr lang="en-US" sz="3600" b="0" i="1" u="none" strike="noStrike" baseline="0" dirty="0">
                    <a:latin typeface="CMTI12"/>
                  </a:rPr>
                  <a:t>The number of idempotents in </a:t>
                </a:r>
                <a14:m>
                  <m:oMath xmlns:m="http://schemas.openxmlformats.org/officeDocument/2006/math">
                    <m:r>
                      <a:rPr lang="en-US" sz="3600" b="0" i="1" u="none" strike="noStrike" baseline="0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600" b="0" i="1" u="none" strike="noStrike" baseline="0" dirty="0">
                    <a:latin typeface="CMMI12"/>
                  </a:rPr>
                  <a:t> </a:t>
                </a:r>
                <a:r>
                  <a:rPr lang="en-US" sz="3600" b="0" i="1" u="none" strike="noStrike" baseline="0" dirty="0">
                    <a:latin typeface="CMTI12"/>
                  </a:rPr>
                  <a:t>equals the number of </a:t>
                </a:r>
                <a:r>
                  <a:rPr lang="en-US" sz="3600" b="0" i="1" u="none" strike="noStrike" baseline="0" dirty="0">
                    <a:latin typeface="CMR12"/>
                  </a:rPr>
                  <a:t>1</a:t>
                </a:r>
                <a:r>
                  <a:rPr lang="en-US" sz="3600" b="0" i="1" u="none" strike="noStrike" baseline="0" dirty="0">
                    <a:latin typeface="CMSY8"/>
                  </a:rPr>
                  <a:t>′</a:t>
                </a:r>
                <a:r>
                  <a:rPr lang="en-US" sz="3600" b="0" i="1" u="none" strike="noStrike" baseline="0" dirty="0">
                    <a:latin typeface="CMMI12"/>
                  </a:rPr>
                  <a:t>s </a:t>
                </a:r>
                <a:r>
                  <a:rPr lang="en-US" sz="3600" b="0" i="1" u="none" strike="noStrike" baseline="0" dirty="0">
                    <a:latin typeface="CMTI12"/>
                  </a:rPr>
                  <a:t>in </a:t>
                </a:r>
                <a14:m>
                  <m:oMath xmlns:m="http://schemas.openxmlformats.org/officeDocument/2006/math">
                    <m:r>
                      <a:rPr lang="en-US" sz="3600" b="0" i="1" u="none" strike="noStrike" baseline="0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600" b="0" i="1" u="none" strike="noStrike" baseline="0" dirty="0">
                    <a:latin typeface="CMTI12"/>
                  </a:rPr>
                  <a:t>.</a:t>
                </a:r>
              </a:p>
              <a:p>
                <a:pPr algn="just">
                  <a:tabLst>
                    <a:tab pos="9418320" algn="r"/>
                  </a:tabLst>
                </a:pPr>
                <a:r>
                  <a:rPr lang="en-US" sz="3600" b="1" dirty="0">
                    <a:latin typeface="CMTI12"/>
                  </a:rPr>
                  <a:t>(3) </a:t>
                </a:r>
                <a:r>
                  <a:rPr lang="en-US" sz="3600" b="0" i="1" u="none" strike="noStrike" baseline="0" dirty="0">
                    <a:latin typeface="CMTI12"/>
                  </a:rPr>
                  <a:t>The number of </a:t>
                </a:r>
                <a:r>
                  <a:rPr lang="en-US" sz="3600" b="0" i="1" u="none" strike="noStrike" baseline="0" dirty="0" err="1">
                    <a:latin typeface="CMTI12"/>
                  </a:rPr>
                  <a:t>nilpotents</a:t>
                </a:r>
                <a:r>
                  <a:rPr lang="en-US" sz="3600" b="0" i="1" u="none" strike="noStrike" baseline="0" dirty="0">
                    <a:latin typeface="CMTI12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3600" b="0" i="1" u="none" strike="noStrike" baseline="0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600" b="0" i="1" u="none" strike="noStrike" baseline="0" dirty="0">
                    <a:latin typeface="CMMI12"/>
                  </a:rPr>
                  <a:t> </a:t>
                </a:r>
                <a:r>
                  <a:rPr lang="en-US" sz="3600" b="0" i="1" u="none" strike="noStrike" baseline="0" dirty="0">
                    <a:latin typeface="CMTI12"/>
                  </a:rPr>
                  <a:t>equals the number of </a:t>
                </a:r>
                <a:r>
                  <a:rPr lang="en-US" sz="3600" b="0" i="1" u="none" strike="noStrike" baseline="0" dirty="0">
                    <a:latin typeface="CMR12"/>
                  </a:rPr>
                  <a:t>0</a:t>
                </a:r>
                <a:r>
                  <a:rPr lang="en-US" sz="3600" b="0" i="1" u="none" strike="noStrike" baseline="0" dirty="0">
                    <a:latin typeface="CMSY8"/>
                  </a:rPr>
                  <a:t>′</a:t>
                </a:r>
                <a:r>
                  <a:rPr lang="en-US" sz="3600" b="0" i="1" u="none" strike="noStrike" baseline="0" dirty="0">
                    <a:latin typeface="CMMI12"/>
                  </a:rPr>
                  <a:t>s </a:t>
                </a:r>
                <a:r>
                  <a:rPr lang="en-US" sz="3600" b="0" i="1" u="none" strike="noStrike" baseline="0" dirty="0">
                    <a:latin typeface="CMTI12"/>
                  </a:rPr>
                  <a:t>in </a:t>
                </a:r>
                <a14:m>
                  <m:oMath xmlns:m="http://schemas.openxmlformats.org/officeDocument/2006/math">
                    <m:r>
                      <a:rPr lang="en-US" sz="3600" b="0" i="1" u="none" strike="noStrike" baseline="0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600" b="0" i="1" u="none" strike="noStrike" baseline="0" dirty="0">
                    <a:latin typeface="CMTI12"/>
                  </a:rPr>
                  <a:t>.</a:t>
                </a:r>
              </a:p>
              <a:p>
                <a:pPr algn="just">
                  <a:tabLst>
                    <a:tab pos="9418320" algn="r"/>
                  </a:tabLst>
                </a:pPr>
                <a:endParaRPr lang="en-US" sz="3600" b="0" i="0" u="none" strike="noStrike" baseline="0" dirty="0">
                  <a:latin typeface="CMTI12"/>
                </a:endParaRPr>
              </a:p>
              <a:p>
                <a:pPr algn="just">
                  <a:tabLst>
                    <a:tab pos="9418320" algn="r"/>
                  </a:tabLst>
                </a:pPr>
                <a:r>
                  <a:rPr lang="en-US" sz="3600" b="0" i="1" u="none" strike="noStrike" baseline="0" dirty="0">
                    <a:latin typeface="CMTI12"/>
                  </a:rPr>
                  <a:t>Proof.</a:t>
                </a:r>
                <a:r>
                  <a:rPr lang="en-US" sz="3600" b="0" i="0" u="none" strike="noStrike" baseline="0" dirty="0">
                    <a:latin typeface="CMTI12"/>
                  </a:rPr>
                  <a:t> </a:t>
                </a:r>
                <a:r>
                  <a:rPr lang="en-US" sz="3600" b="0" i="0" u="none" strike="noStrike" baseline="0" dirty="0">
                    <a:latin typeface="CMR12"/>
                  </a:rPr>
                  <a:t>This follows directly from Lemma 3.1.	</a:t>
                </a:r>
                <a:r>
                  <a:rPr lang="en-US" sz="3600" b="0" i="0" u="none" strike="noStrike" baseline="0" dirty="0">
                    <a:latin typeface="MSAM10"/>
                  </a:rPr>
                  <a:t>□</a:t>
                </a:r>
              </a:p>
              <a:p>
                <a:pPr algn="just">
                  <a:tabLst>
                    <a:tab pos="9418320" algn="r"/>
                  </a:tabLst>
                </a:pPr>
                <a:endParaRPr lang="en-US" sz="3600" b="0" i="0" u="none" strike="noStrike" baseline="0" dirty="0">
                  <a:latin typeface="CMR9"/>
                </a:endParaRPr>
              </a:p>
              <a:p>
                <a:pPr algn="ctr">
                  <a:tabLst>
                    <a:tab pos="9418320" algn="r"/>
                  </a:tabLst>
                </a:pPr>
                <a:r>
                  <a:rPr lang="en-US" sz="3600" b="1" i="0" u="none" strike="noStrike" baseline="0" dirty="0">
                    <a:latin typeface="CMCSC10"/>
                  </a:rPr>
                  <a:t>References</a:t>
                </a:r>
              </a:p>
              <a:p>
                <a:pPr algn="just">
                  <a:tabLst>
                    <a:tab pos="9418320" algn="r"/>
                  </a:tabLst>
                </a:pPr>
                <a:r>
                  <a:rPr lang="en-US" sz="3600" b="0" i="0" u="none" strike="noStrike" baseline="0" dirty="0">
                    <a:latin typeface="CMR10"/>
                  </a:rPr>
                  <a:t>[1] A. H. Clifford and G. B. Preston. </a:t>
                </a:r>
                <a:r>
                  <a:rPr lang="en-US" sz="3600" b="0" i="1" u="none" strike="noStrike" baseline="0" dirty="0">
                    <a:latin typeface="CMR10"/>
                  </a:rPr>
                  <a:t>The Algebraic Theory of Semigroups</a:t>
                </a:r>
                <a:r>
                  <a:rPr lang="en-US" sz="3600" b="0" i="0" u="none" strike="noStrike" baseline="0" dirty="0">
                    <a:latin typeface="CMR10"/>
                  </a:rPr>
                  <a:t>. Vol. I by Mathematical Surveys, Number 7, American Mathematical Society, Providence, Rhode Island, 1961.</a:t>
                </a:r>
              </a:p>
              <a:p>
                <a:pPr algn="just">
                  <a:tabLst>
                    <a:tab pos="9418320" algn="r"/>
                  </a:tabLst>
                </a:pPr>
                <a:endParaRPr lang="en-US" sz="3600" b="0" i="0" u="none" strike="noStrike" baseline="0" dirty="0">
                  <a:latin typeface="CMR10"/>
                </a:endParaRPr>
              </a:p>
              <a:p>
                <a:pPr algn="just">
                  <a:tabLst>
                    <a:tab pos="9418320" algn="r"/>
                  </a:tabLst>
                </a:pPr>
                <a:r>
                  <a:rPr lang="en-US" sz="3600" b="0" i="0" u="none" strike="noStrike" baseline="0" dirty="0">
                    <a:latin typeface="CMR10"/>
                  </a:rPr>
                  <a:t>[2] J. M. Howie. </a:t>
                </a:r>
                <a:r>
                  <a:rPr lang="en-US" sz="3600" b="0" i="1" u="none" strike="noStrike" baseline="0" dirty="0">
                    <a:latin typeface="CMR10"/>
                  </a:rPr>
                  <a:t>Fundamentals of Semigroup Theory</a:t>
                </a:r>
                <a:r>
                  <a:rPr lang="en-US" sz="3600" b="0" i="0" u="none" strike="noStrike" baseline="0" dirty="0">
                    <a:latin typeface="CMR10"/>
                  </a:rPr>
                  <a:t>. Oxford University Press, 1995.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B3E795-A76B-6AD6-C2C8-762A3F8D4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40" y="1619641"/>
                <a:ext cx="18982162" cy="23682960"/>
              </a:xfrm>
              <a:prstGeom prst="rect">
                <a:avLst/>
              </a:prstGeom>
              <a:blipFill>
                <a:blip r:embed="rId2"/>
                <a:stretch>
                  <a:fillRect l="-963" t="-412" r="-15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8133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956</TotalTime>
  <Words>649</Words>
  <Application>Microsoft Office PowerPoint</Application>
  <PresentationFormat>Custom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6" baseType="lpstr">
      <vt:lpstr>Aptos</vt:lpstr>
      <vt:lpstr>Aptos Display</vt:lpstr>
      <vt:lpstr>Arial</vt:lpstr>
      <vt:lpstr>Cambria Math</vt:lpstr>
      <vt:lpstr>CMBX12</vt:lpstr>
      <vt:lpstr>CMCSC10</vt:lpstr>
      <vt:lpstr>CMMI12</vt:lpstr>
      <vt:lpstr>CMR10</vt:lpstr>
      <vt:lpstr>CMR12</vt:lpstr>
      <vt:lpstr>CMR9</vt:lpstr>
      <vt:lpstr>CMSY10</vt:lpstr>
      <vt:lpstr>CMSY8</vt:lpstr>
      <vt:lpstr>CMTI12</vt:lpstr>
      <vt:lpstr>MSAM10</vt:lpstr>
      <vt:lpstr>Office Theme</vt:lpstr>
      <vt:lpstr>Completely Simple Zero Semigroups Omar Essa, Dr. Scott McDermott, Dr. Ralph P. Tucci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Essa, Omar E</dc:creator>
  <cp:lastModifiedBy>Scott McDermott</cp:lastModifiedBy>
  <cp:revision>9</cp:revision>
  <dcterms:created xsi:type="dcterms:W3CDTF">2024-04-19T03:59:43Z</dcterms:created>
  <dcterms:modified xsi:type="dcterms:W3CDTF">2024-04-24T03:36:21Z</dcterms:modified>
</cp:coreProperties>
</file>