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603200" cy="2011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4E9145-0567-4079-9ACE-1FB0D923D76C}" v="5" dt="2024-04-19T04:54:4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28" d="100"/>
          <a:sy n="28" d="100"/>
        </p:scale>
        <p:origin x="163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67F49-61A0-469A-86D7-243E7531D42C}" type="datetimeFigureOut">
              <a:rPr lang="en-US" smtClean="0"/>
              <a:t>4/18/2024</a:t>
            </a:fld>
            <a:endParaRPr lang="en-US"/>
          </a:p>
        </p:txBody>
      </p:sp>
      <p:sp>
        <p:nvSpPr>
          <p:cNvPr id="4" name="Slide Image Placeholder 3"/>
          <p:cNvSpPr>
            <a:spLocks noGrp="1" noRot="1" noChangeAspect="1"/>
          </p:cNvSpPr>
          <p:nvPr>
            <p:ph type="sldImg" idx="2"/>
          </p:nvPr>
        </p:nvSpPr>
        <p:spPr>
          <a:xfrm>
            <a:off x="1465263" y="1143000"/>
            <a:ext cx="3927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0553-B6DB-492B-8B87-202FFCE513E0}" type="slidenum">
              <a:rPr lang="en-US" smtClean="0"/>
              <a:t>‹#›</a:t>
            </a:fld>
            <a:endParaRPr lang="en-US"/>
          </a:p>
        </p:txBody>
      </p:sp>
    </p:spTree>
    <p:extLst>
      <p:ext uri="{BB962C8B-B14F-4D97-AF65-F5344CB8AC3E}">
        <p14:creationId xmlns:p14="http://schemas.microsoft.com/office/powerpoint/2010/main" val="3664725272"/>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3292265"/>
            <a:ext cx="21762720" cy="7003627"/>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0565978"/>
            <a:ext cx="19202400" cy="4856902"/>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CDB10-22C5-4EEA-B73F-66C78EF3496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324599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DB10-22C5-4EEA-B73F-66C78EF3496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283268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071033"/>
            <a:ext cx="5520690"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071033"/>
            <a:ext cx="16242030"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DB10-22C5-4EEA-B73F-66C78EF3496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105951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DB10-22C5-4EEA-B73F-66C78EF3496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339616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5015236"/>
            <a:ext cx="22082760" cy="8368029"/>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13462429"/>
            <a:ext cx="22082760" cy="4400549"/>
          </a:xfrm>
        </p:spPr>
        <p:txBody>
          <a:bodyPr/>
          <a:lstStyle>
            <a:lvl1pPr marL="0" indent="0">
              <a:buNone/>
              <a:defRPr sz="6720">
                <a:solidFill>
                  <a:schemeClr val="tx1">
                    <a:tint val="82000"/>
                  </a:schemeClr>
                </a:solidFill>
              </a:defRPr>
            </a:lvl1pPr>
            <a:lvl2pPr marL="1280160" indent="0">
              <a:buNone/>
              <a:defRPr sz="5600">
                <a:solidFill>
                  <a:schemeClr val="tx1">
                    <a:tint val="82000"/>
                  </a:schemeClr>
                </a:solidFill>
              </a:defRPr>
            </a:lvl2pPr>
            <a:lvl3pPr marL="2560320" indent="0">
              <a:buNone/>
              <a:defRPr sz="5040">
                <a:solidFill>
                  <a:schemeClr val="tx1">
                    <a:tint val="82000"/>
                  </a:schemeClr>
                </a:solidFill>
              </a:defRPr>
            </a:lvl3pPr>
            <a:lvl4pPr marL="3840480" indent="0">
              <a:buNone/>
              <a:defRPr sz="4480">
                <a:solidFill>
                  <a:schemeClr val="tx1">
                    <a:tint val="82000"/>
                  </a:schemeClr>
                </a:solidFill>
              </a:defRPr>
            </a:lvl4pPr>
            <a:lvl5pPr marL="5120640" indent="0">
              <a:buNone/>
              <a:defRPr sz="4480">
                <a:solidFill>
                  <a:schemeClr val="tx1">
                    <a:tint val="82000"/>
                  </a:schemeClr>
                </a:solidFill>
              </a:defRPr>
            </a:lvl5pPr>
            <a:lvl6pPr marL="6400800" indent="0">
              <a:buNone/>
              <a:defRPr sz="4480">
                <a:solidFill>
                  <a:schemeClr val="tx1">
                    <a:tint val="82000"/>
                  </a:schemeClr>
                </a:solidFill>
              </a:defRPr>
            </a:lvl6pPr>
            <a:lvl7pPr marL="7680960" indent="0">
              <a:buNone/>
              <a:defRPr sz="4480">
                <a:solidFill>
                  <a:schemeClr val="tx1">
                    <a:tint val="82000"/>
                  </a:schemeClr>
                </a:solidFill>
              </a:defRPr>
            </a:lvl7pPr>
            <a:lvl8pPr marL="8961120" indent="0">
              <a:buNone/>
              <a:defRPr sz="4480">
                <a:solidFill>
                  <a:schemeClr val="tx1">
                    <a:tint val="82000"/>
                  </a:schemeClr>
                </a:solidFill>
              </a:defRPr>
            </a:lvl8pPr>
            <a:lvl9pPr marL="10241280" indent="0">
              <a:buNone/>
              <a:defRPr sz="44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CDB10-22C5-4EEA-B73F-66C78EF3496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268177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5355167"/>
            <a:ext cx="10881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5355167"/>
            <a:ext cx="10881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CDB10-22C5-4EEA-B73F-66C78EF3496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361054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071038"/>
            <a:ext cx="22082760"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4931411"/>
            <a:ext cx="10831352" cy="2416809"/>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7348220"/>
            <a:ext cx="10831352"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4931411"/>
            <a:ext cx="10884695" cy="2416809"/>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7348220"/>
            <a:ext cx="10884695"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CDB10-22C5-4EEA-B73F-66C78EF34968}"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31690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CDB10-22C5-4EEA-B73F-66C78EF34968}"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69661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CDB10-22C5-4EEA-B73F-66C78EF34968}"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234003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341120"/>
            <a:ext cx="8257698" cy="469392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2896451"/>
            <a:ext cx="12961620" cy="14295967"/>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6035040"/>
            <a:ext cx="8257698" cy="11180658"/>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48ACDB10-22C5-4EEA-B73F-66C78EF3496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1763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341120"/>
            <a:ext cx="8257698" cy="469392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2896451"/>
            <a:ext cx="12961620" cy="14295967"/>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6035040"/>
            <a:ext cx="8257698" cy="11180658"/>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48ACDB10-22C5-4EEA-B73F-66C78EF3496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D8AAB-0EAF-4895-8EBA-0D7C5635B10D}" type="slidenum">
              <a:rPr lang="en-US" smtClean="0"/>
              <a:t>‹#›</a:t>
            </a:fld>
            <a:endParaRPr lang="en-US"/>
          </a:p>
        </p:txBody>
      </p:sp>
    </p:spTree>
    <p:extLst>
      <p:ext uri="{BB962C8B-B14F-4D97-AF65-F5344CB8AC3E}">
        <p14:creationId xmlns:p14="http://schemas.microsoft.com/office/powerpoint/2010/main" val="353062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071038"/>
            <a:ext cx="22082760"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5355167"/>
            <a:ext cx="22082760"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18645298"/>
            <a:ext cx="5760720" cy="1071033"/>
          </a:xfrm>
          <a:prstGeom prst="rect">
            <a:avLst/>
          </a:prstGeom>
        </p:spPr>
        <p:txBody>
          <a:bodyPr vert="horz" lIns="91440" tIns="45720" rIns="91440" bIns="45720" rtlCol="0" anchor="ctr"/>
          <a:lstStyle>
            <a:lvl1pPr algn="l">
              <a:defRPr sz="3360">
                <a:solidFill>
                  <a:schemeClr val="tx1">
                    <a:tint val="82000"/>
                  </a:schemeClr>
                </a:solidFill>
              </a:defRPr>
            </a:lvl1pPr>
          </a:lstStyle>
          <a:p>
            <a:fld id="{48ACDB10-22C5-4EEA-B73F-66C78EF34968}" type="datetimeFigureOut">
              <a:rPr lang="en-US" smtClean="0"/>
              <a:t>4/18/2024</a:t>
            </a:fld>
            <a:endParaRPr lang="en-US"/>
          </a:p>
        </p:txBody>
      </p:sp>
      <p:sp>
        <p:nvSpPr>
          <p:cNvPr id="5" name="Footer Placeholder 4"/>
          <p:cNvSpPr>
            <a:spLocks noGrp="1"/>
          </p:cNvSpPr>
          <p:nvPr>
            <p:ph type="ftr" sz="quarter" idx="3"/>
          </p:nvPr>
        </p:nvSpPr>
        <p:spPr>
          <a:xfrm>
            <a:off x="8481060" y="18645298"/>
            <a:ext cx="8641080" cy="1071033"/>
          </a:xfrm>
          <a:prstGeom prst="rect">
            <a:avLst/>
          </a:prstGeom>
        </p:spPr>
        <p:txBody>
          <a:bodyPr vert="horz" lIns="91440" tIns="45720" rIns="91440" bIns="45720" rtlCol="0" anchor="ctr"/>
          <a:lstStyle>
            <a:lvl1pPr algn="ctr">
              <a:defRPr sz="33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8082260" y="18645298"/>
            <a:ext cx="5760720" cy="1071033"/>
          </a:xfrm>
          <a:prstGeom prst="rect">
            <a:avLst/>
          </a:prstGeom>
        </p:spPr>
        <p:txBody>
          <a:bodyPr vert="horz" lIns="91440" tIns="45720" rIns="91440" bIns="45720" rtlCol="0" anchor="ctr"/>
          <a:lstStyle>
            <a:lvl1pPr algn="r">
              <a:defRPr sz="3360">
                <a:solidFill>
                  <a:schemeClr val="tx1">
                    <a:tint val="82000"/>
                  </a:schemeClr>
                </a:solidFill>
              </a:defRPr>
            </a:lvl1pPr>
          </a:lstStyle>
          <a:p>
            <a:fld id="{4D7D8AAB-0EAF-4895-8EBA-0D7C5635B10D}" type="slidenum">
              <a:rPr lang="en-US" smtClean="0"/>
              <a:t>‹#›</a:t>
            </a:fld>
            <a:endParaRPr lang="en-US"/>
          </a:p>
        </p:txBody>
      </p:sp>
    </p:spTree>
    <p:extLst>
      <p:ext uri="{BB962C8B-B14F-4D97-AF65-F5344CB8AC3E}">
        <p14:creationId xmlns:p14="http://schemas.microsoft.com/office/powerpoint/2010/main" val="397452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182D-9416-FC59-818C-C95C9388C19A}"/>
              </a:ext>
            </a:extLst>
          </p:cNvPr>
          <p:cNvSpPr>
            <a:spLocks noGrp="1"/>
          </p:cNvSpPr>
          <p:nvPr>
            <p:ph type="ctrTitle"/>
          </p:nvPr>
        </p:nvSpPr>
        <p:spPr>
          <a:xfrm>
            <a:off x="1920240" y="1047830"/>
            <a:ext cx="21762720" cy="1529115"/>
          </a:xfrm>
        </p:spPr>
        <p:txBody>
          <a:bodyPr>
            <a:normAutofit/>
          </a:bodyPr>
          <a:lstStyle/>
          <a:p>
            <a:r>
              <a:rPr lang="en-US" sz="10000" dirty="0"/>
              <a:t>Completely Simple Zero Semigroups</a:t>
            </a:r>
          </a:p>
        </p:txBody>
      </p:sp>
      <p:sp>
        <p:nvSpPr>
          <p:cNvPr id="3" name="Subtitle 2">
            <a:extLst>
              <a:ext uri="{FF2B5EF4-FFF2-40B4-BE49-F238E27FC236}">
                <a16:creationId xmlns:a16="http://schemas.microsoft.com/office/drawing/2014/main" id="{3026B759-7F51-DECF-E046-19ACD213FBDB}"/>
              </a:ext>
            </a:extLst>
          </p:cNvPr>
          <p:cNvSpPr>
            <a:spLocks noGrp="1"/>
          </p:cNvSpPr>
          <p:nvPr>
            <p:ph type="subTitle" idx="1"/>
          </p:nvPr>
        </p:nvSpPr>
        <p:spPr>
          <a:xfrm>
            <a:off x="1920240" y="3749542"/>
            <a:ext cx="4059382" cy="1071840"/>
          </a:xfrm>
        </p:spPr>
        <p:txBody>
          <a:bodyPr>
            <a:normAutofit fontScale="85000" lnSpcReduction="10000"/>
          </a:bodyPr>
          <a:lstStyle/>
          <a:p>
            <a:r>
              <a:rPr lang="en-US" dirty="0"/>
              <a:t>Introduction</a:t>
            </a:r>
          </a:p>
        </p:txBody>
      </p:sp>
      <p:sp>
        <p:nvSpPr>
          <p:cNvPr id="6" name="TextBox 5">
            <a:extLst>
              <a:ext uri="{FF2B5EF4-FFF2-40B4-BE49-F238E27FC236}">
                <a16:creationId xmlns:a16="http://schemas.microsoft.com/office/drawing/2014/main" id="{4CB3E795-A76B-6AD6-C2C8-762A3F8D4990}"/>
              </a:ext>
            </a:extLst>
          </p:cNvPr>
          <p:cNvSpPr txBox="1"/>
          <p:nvPr/>
        </p:nvSpPr>
        <p:spPr>
          <a:xfrm>
            <a:off x="1920240" y="4821382"/>
            <a:ext cx="7085215" cy="6001643"/>
          </a:xfrm>
          <a:prstGeom prst="rect">
            <a:avLst/>
          </a:prstGeom>
          <a:noFill/>
        </p:spPr>
        <p:txBody>
          <a:bodyPr wrap="square" rtlCol="0">
            <a:spAutoFit/>
          </a:bodyPr>
          <a:lstStyle/>
          <a:p>
            <a:r>
              <a:rPr lang="en-US" sz="3200" dirty="0"/>
              <a:t>A semigroup S is a set with a single binary associative operation. An example of this would be the set of positive integers N because it forms a semigroup under addition, denoted as (N, +). Another important example of a semigroup is the set of completely simple zero matrices, which are closed under matrix multiplication, denoted as (N, .). This means that any matrix in the set will result in another matrix in the set. </a:t>
            </a:r>
          </a:p>
        </p:txBody>
      </p:sp>
      <p:sp>
        <p:nvSpPr>
          <p:cNvPr id="7" name="TextBox 6">
            <a:extLst>
              <a:ext uri="{FF2B5EF4-FFF2-40B4-BE49-F238E27FC236}">
                <a16:creationId xmlns:a16="http://schemas.microsoft.com/office/drawing/2014/main" id="{4DD1386A-4A76-05D6-710B-A2F50F984E32}"/>
              </a:ext>
            </a:extLst>
          </p:cNvPr>
          <p:cNvSpPr txBox="1"/>
          <p:nvPr/>
        </p:nvSpPr>
        <p:spPr>
          <a:xfrm>
            <a:off x="1920240" y="10925369"/>
            <a:ext cx="4674524" cy="969496"/>
          </a:xfrm>
          <a:prstGeom prst="rect">
            <a:avLst/>
          </a:prstGeom>
          <a:noFill/>
        </p:spPr>
        <p:txBody>
          <a:bodyPr wrap="square" rtlCol="0">
            <a:spAutoFit/>
          </a:bodyPr>
          <a:lstStyle/>
          <a:p>
            <a:r>
              <a:rPr lang="en-US" sz="5700" dirty="0"/>
              <a:t>Multiplication</a:t>
            </a:r>
          </a:p>
        </p:txBody>
      </p:sp>
      <p:sp>
        <p:nvSpPr>
          <p:cNvPr id="8" name="TextBox 7">
            <a:extLst>
              <a:ext uri="{FF2B5EF4-FFF2-40B4-BE49-F238E27FC236}">
                <a16:creationId xmlns:a16="http://schemas.microsoft.com/office/drawing/2014/main" id="{B272C3FD-70CC-8706-BCBB-A842F2D7E44F}"/>
              </a:ext>
            </a:extLst>
          </p:cNvPr>
          <p:cNvSpPr txBox="1"/>
          <p:nvPr/>
        </p:nvSpPr>
        <p:spPr>
          <a:xfrm>
            <a:off x="1920240" y="11997209"/>
            <a:ext cx="7085214" cy="6494085"/>
          </a:xfrm>
          <a:prstGeom prst="rect">
            <a:avLst/>
          </a:prstGeom>
          <a:noFill/>
        </p:spPr>
        <p:txBody>
          <a:bodyPr wrap="square" rtlCol="0">
            <a:spAutoFit/>
          </a:bodyPr>
          <a:lstStyle/>
          <a:p>
            <a:r>
              <a:rPr lang="en-US" sz="3200" dirty="0">
                <a:effectLst/>
                <a:ea typeface="Aptos" panose="020B0004020202020204" pitchFamily="34" charset="0"/>
              </a:rPr>
              <a:t>Matrix multiplication is the multiplication of two </a:t>
            </a:r>
            <a:r>
              <a:rPr lang="en-US" sz="3200" dirty="0" err="1">
                <a:effectLst/>
                <a:ea typeface="Aptos" panose="020B0004020202020204" pitchFamily="34" charset="0"/>
              </a:rPr>
              <a:t>nxn</a:t>
            </a:r>
            <a:r>
              <a:rPr lang="en-US" sz="3200" dirty="0">
                <a:effectLst/>
                <a:ea typeface="Aptos" panose="020B0004020202020204" pitchFamily="34" charset="0"/>
              </a:rPr>
              <a:t> tables of numbers that involves taking the total sum of the dot products of each row of one matrix with each column of the other. The set S of </a:t>
            </a:r>
            <a:r>
              <a:rPr lang="en-US" sz="3200" dirty="0" err="1">
                <a:effectLst/>
                <a:ea typeface="Aptos" panose="020B0004020202020204" pitchFamily="34" charset="0"/>
              </a:rPr>
              <a:t>nxn</a:t>
            </a:r>
            <a:r>
              <a:rPr lang="en-US" sz="3200" dirty="0">
                <a:effectLst/>
                <a:ea typeface="Aptos" panose="020B0004020202020204" pitchFamily="34" charset="0"/>
              </a:rPr>
              <a:t> matrices over the real numbers forms a semigroup under matrix multiplication. Two of the main types of results found in matrix multiplication are idempotents and </a:t>
            </a:r>
            <a:r>
              <a:rPr lang="en-US" sz="3200" dirty="0" err="1">
                <a:effectLst/>
                <a:ea typeface="Aptos" panose="020B0004020202020204" pitchFamily="34" charset="0"/>
              </a:rPr>
              <a:t>nilpotents</a:t>
            </a:r>
            <a:r>
              <a:rPr lang="en-US" sz="3200" dirty="0">
                <a:effectLst/>
                <a:ea typeface="Aptos" panose="020B0004020202020204" pitchFamily="34" charset="0"/>
              </a:rPr>
              <a:t>. An element s in S is idempotent if s^2 = s and nilpotent of index n if </a:t>
            </a:r>
            <a:r>
              <a:rPr lang="en-US" sz="3200" dirty="0" err="1">
                <a:effectLst/>
                <a:ea typeface="Aptos" panose="020B0004020202020204" pitchFamily="34" charset="0"/>
              </a:rPr>
              <a:t>s^n</a:t>
            </a:r>
            <a:r>
              <a:rPr lang="en-US" sz="3200" dirty="0">
                <a:effectLst/>
                <a:ea typeface="Aptos" panose="020B0004020202020204" pitchFamily="34" charset="0"/>
              </a:rPr>
              <a:t> = 0 for </a:t>
            </a:r>
            <a:r>
              <a:rPr lang="en-US" sz="3200">
                <a:effectLst/>
                <a:ea typeface="Aptos" panose="020B0004020202020204" pitchFamily="34" charset="0"/>
              </a:rPr>
              <a:t>some integer &gt; 0.</a:t>
            </a:r>
            <a:endParaRPr lang="en-US" sz="3200" dirty="0"/>
          </a:p>
        </p:txBody>
      </p:sp>
    </p:spTree>
    <p:extLst>
      <p:ext uri="{BB962C8B-B14F-4D97-AF65-F5344CB8AC3E}">
        <p14:creationId xmlns:p14="http://schemas.microsoft.com/office/powerpoint/2010/main" val="3508133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187</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Completely Simple Zero Semigroups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Essa, Omar E</dc:creator>
  <cp:lastModifiedBy>Omar Essa</cp:lastModifiedBy>
  <cp:revision>2</cp:revision>
  <dcterms:created xsi:type="dcterms:W3CDTF">2024-04-19T03:59:43Z</dcterms:created>
  <dcterms:modified xsi:type="dcterms:W3CDTF">2024-04-19T05:28:31Z</dcterms:modified>
</cp:coreProperties>
</file>