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25" r:id="rId3"/>
    <p:sldId id="259" r:id="rId4"/>
    <p:sldId id="310" r:id="rId5"/>
    <p:sldId id="316" r:id="rId6"/>
    <p:sldId id="279" r:id="rId7"/>
    <p:sldId id="323" r:id="rId8"/>
    <p:sldId id="291" r:id="rId9"/>
    <p:sldId id="318" r:id="rId10"/>
    <p:sldId id="319" r:id="rId11"/>
    <p:sldId id="292" r:id="rId12"/>
    <p:sldId id="293" r:id="rId13"/>
    <p:sldId id="294" r:id="rId14"/>
    <p:sldId id="307" r:id="rId15"/>
    <p:sldId id="308" r:id="rId16"/>
    <p:sldId id="280" r:id="rId17"/>
    <p:sldId id="297" r:id="rId18"/>
    <p:sldId id="296" r:id="rId19"/>
    <p:sldId id="281" r:id="rId20"/>
    <p:sldId id="299" r:id="rId21"/>
    <p:sldId id="300" r:id="rId22"/>
    <p:sldId id="301" r:id="rId23"/>
    <p:sldId id="302" r:id="rId24"/>
    <p:sldId id="303" r:id="rId25"/>
    <p:sldId id="282" r:id="rId26"/>
    <p:sldId id="283" r:id="rId27"/>
    <p:sldId id="286" r:id="rId28"/>
    <p:sldId id="287" r:id="rId29"/>
    <p:sldId id="285" r:id="rId30"/>
    <p:sldId id="324" r:id="rId31"/>
    <p:sldId id="311" r:id="rId32"/>
    <p:sldId id="309" r:id="rId33"/>
    <p:sldId id="277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6E4FCA4C-C9F8-4F21-A0FA-18198E50C98B}">
          <p14:sldIdLst>
            <p14:sldId id="256"/>
          </p14:sldIdLst>
        </p14:section>
        <p14:section name="Présentateurs" id="{665C2207-73C5-452F-8F3E-01D06B6CC151}">
          <p14:sldIdLst>
            <p14:sldId id="325"/>
          </p14:sldIdLst>
        </p14:section>
        <p14:section name="Section récapitulative" id="{88D2124D-3E2F-48D6-9991-236B2E0B7F24}">
          <p14:sldIdLst>
            <p14:sldId id="259"/>
          </p14:sldIdLst>
        </p14:section>
        <p14:section name="BioLogic" id="{6387B55B-0105-4F7A-B420-2B9B76B403E5}">
          <p14:sldIdLst>
            <p14:sldId id="310"/>
            <p14:sldId id="316"/>
          </p14:sldIdLst>
        </p14:section>
        <p14:section name="Contexte - Problématique" id="{5AC566ED-609A-405C-89A1-B54E689A3A87}">
          <p14:sldIdLst>
            <p14:sldId id="279"/>
            <p14:sldId id="323"/>
            <p14:sldId id="291"/>
            <p14:sldId id="318"/>
            <p14:sldId id="319"/>
            <p14:sldId id="292"/>
            <p14:sldId id="293"/>
            <p14:sldId id="294"/>
            <p14:sldId id="307"/>
            <p14:sldId id="308"/>
          </p14:sldIdLst>
        </p14:section>
        <p14:section name="Prérequis - Utilisation d’événements utilisateurs" id="{527A3458-7A66-4C99-AE2C-29E2D463D900}">
          <p14:sldIdLst>
            <p14:sldId id="280"/>
            <p14:sldId id="297"/>
            <p14:sldId id="296"/>
          </p14:sldIdLst>
        </p14:section>
        <p14:section name="Prérequis - Intégration d’une dll dans LabVIEW" id="{954D42C6-2C35-49AA-A30C-FE6E3847F6A5}">
          <p14:sldIdLst>
            <p14:sldId id="281"/>
            <p14:sldId id="299"/>
            <p14:sldId id="300"/>
            <p14:sldId id="301"/>
            <p14:sldId id="302"/>
            <p14:sldId id="303"/>
          </p14:sldIdLst>
        </p14:section>
        <p14:section name="Démonstration" id="{1A47AE88-B8FC-4414-820D-FD6A2E4AE883}">
          <p14:sldIdLst>
            <p14:sldId id="282"/>
          </p14:sldIdLst>
        </p14:section>
        <p14:section name="Cas Concret : multicast DNS - Public API" id="{569FC6AD-7792-411C-99DA-F2CB5342DBFB}">
          <p14:sldIdLst>
            <p14:sldId id="283"/>
            <p14:sldId id="286"/>
            <p14:sldId id="287"/>
            <p14:sldId id="285"/>
            <p14:sldId id="324"/>
            <p14:sldId id="311"/>
            <p14:sldId id="309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54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720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FEB38B7-B3DA-4618-A054-A7D7332809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6359FB-593D-4888-A8FE-7F94EF9C5D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1CB16-4673-4930-B6FC-25856395063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4FE963-624A-4614-8832-E6CFAF4086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C0D74B-98AE-43D7-A99F-B7084CA4C7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5A950-79B2-4D44-8674-38F986194D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11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C601-48D3-4B8F-A8E3-6ABADF8AF34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C119E-B196-49A0-AED8-52EACF05D1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9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DAB534-9551-4225-8B6F-2895A0EC39A8}"/>
              </a:ext>
            </a:extLst>
          </p:cNvPr>
          <p:cNvSpPr/>
          <p:nvPr userDrawn="1"/>
        </p:nvSpPr>
        <p:spPr>
          <a:xfrm>
            <a:off x="-69613" y="-277586"/>
            <a:ext cx="2555638" cy="71927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1551B5-634C-4036-A150-C3EC859DBA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6" y="473715"/>
            <a:ext cx="1598160" cy="468833"/>
          </a:xfrm>
          <a:prstGeom prst="rect">
            <a:avLst/>
          </a:prstGeom>
        </p:spPr>
      </p:pic>
      <p:sp>
        <p:nvSpPr>
          <p:cNvPr id="8" name="Rectangle à coins arrondis 16">
            <a:extLst>
              <a:ext uri="{FF2B5EF4-FFF2-40B4-BE49-F238E27FC236}">
                <a16:creationId xmlns:a16="http://schemas.microsoft.com/office/drawing/2014/main" id="{5A31AA58-5D9A-4C8F-B614-C26F7630D000}"/>
              </a:ext>
            </a:extLst>
          </p:cNvPr>
          <p:cNvSpPr/>
          <p:nvPr userDrawn="1"/>
        </p:nvSpPr>
        <p:spPr>
          <a:xfrm>
            <a:off x="477586" y="6032712"/>
            <a:ext cx="1440000" cy="268803"/>
          </a:xfrm>
          <a:prstGeom prst="roundRect">
            <a:avLst>
              <a:gd name="adj" fmla="val 50000"/>
            </a:avLst>
          </a:prstGeom>
          <a:solidFill>
            <a:srgbClr val="FF7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8224F9-CFBC-4E82-AD1F-3BF8323186C8}"/>
              </a:ext>
            </a:extLst>
          </p:cNvPr>
          <p:cNvSpPr/>
          <p:nvPr userDrawn="1"/>
        </p:nvSpPr>
        <p:spPr>
          <a:xfrm>
            <a:off x="2486025" y="2362200"/>
            <a:ext cx="6600825" cy="4552950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B2588770-A781-4398-A085-F51D9CF753E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38975" y="473715"/>
            <a:ext cx="4600575" cy="306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/>
              <a:t>Insérer une image</a:t>
            </a:r>
          </a:p>
        </p:txBody>
      </p:sp>
      <p:sp>
        <p:nvSpPr>
          <p:cNvPr id="17" name="Titre 16">
            <a:extLst>
              <a:ext uri="{FF2B5EF4-FFF2-40B4-BE49-F238E27FC236}">
                <a16:creationId xmlns:a16="http://schemas.microsoft.com/office/drawing/2014/main" id="{87276597-18EA-470F-87B5-69AD9316F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9" y="4024130"/>
            <a:ext cx="5328000" cy="2136956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Ajoutez le titre de la présentation.</a:t>
            </a:r>
            <a:endParaRPr lang="en-US" dirty="0"/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DBD16113-CEC3-4193-AD53-30A0D7CDB0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000" y="3533774"/>
            <a:ext cx="5328000" cy="474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2400" kern="1200" dirty="0" smtClean="0">
                <a:solidFill>
                  <a:schemeClr val="bg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Ajoutez un entête de titre</a:t>
            </a:r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CB8FA15F-97C8-4876-8349-8D1DEE8378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9999" y="6156000"/>
            <a:ext cx="5328000" cy="344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1600" b="1" kern="1200" dirty="0" smtClean="0">
                <a:solidFill>
                  <a:schemeClr val="bg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Prénom Nom, Département</a:t>
            </a:r>
          </a:p>
        </p:txBody>
      </p:sp>
      <p:sp>
        <p:nvSpPr>
          <p:cNvPr id="22" name="Espace réservé du texte 17">
            <a:extLst>
              <a:ext uri="{FF2B5EF4-FFF2-40B4-BE49-F238E27FC236}">
                <a16:creationId xmlns:a16="http://schemas.microsoft.com/office/drawing/2014/main" id="{BB590426-AA3D-4A30-A641-EB5BCF167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80000" y="6300000"/>
            <a:ext cx="1596669" cy="3444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fr-FR" sz="1400" b="0" kern="1200" dirty="0" smtClean="0">
                <a:solidFill>
                  <a:schemeClr val="accent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Insérer la date</a:t>
            </a:r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1A67BF5F-E012-4706-898E-80F062576F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9872" y="6004468"/>
            <a:ext cx="1596669" cy="3444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fr-FR" sz="1400" b="0" kern="1200" dirty="0" smtClean="0">
                <a:solidFill>
                  <a:schemeClr val="bg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Version x</a:t>
            </a:r>
          </a:p>
        </p:txBody>
      </p:sp>
    </p:spTree>
    <p:extLst>
      <p:ext uri="{BB962C8B-B14F-4D97-AF65-F5344CB8AC3E}">
        <p14:creationId xmlns:p14="http://schemas.microsoft.com/office/powerpoint/2010/main" val="57388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3" t="60139" r="69965" b="20694"/>
          <a:stretch/>
        </p:blipFill>
        <p:spPr>
          <a:xfrm>
            <a:off x="3381375" y="4124324"/>
            <a:ext cx="295275" cy="131445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743450" y="0"/>
            <a:ext cx="7448550" cy="6872300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6336342" y="3090977"/>
            <a:ext cx="37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fr-FR" sz="4800" b="0" i="0" dirty="0">
                <a:solidFill>
                  <a:schemeClr val="bg1"/>
                </a:solidFill>
                <a:latin typeface="Gilroy Bold" panose="00000800000000000000" pitchFamily="50" charset="0"/>
              </a:rPr>
              <a:t>Merci </a:t>
            </a:r>
            <a:r>
              <a:rPr lang="fr-FR" sz="4800" b="0" i="0" baseline="0" dirty="0">
                <a:solidFill>
                  <a:srgbClr val="FFCF00"/>
                </a:solidFill>
                <a:latin typeface="Gilroy Bold" panose="00000800000000000000" pitchFamily="50" charset="0"/>
              </a:rPr>
              <a:t>!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6" y="1788165"/>
            <a:ext cx="3807498" cy="1116960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1905000" y="4169624"/>
            <a:ext cx="221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Gilroy" panose="00000500000000000000" pitchFamily="50" charset="0"/>
              </a:rPr>
              <a:t>www.biologic.net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619249" y="4641547"/>
            <a:ext cx="221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Gilroy" panose="00000500000000000000" pitchFamily="50" charset="0"/>
              </a:rPr>
              <a:t>contact@biologic.net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489875" y="5113470"/>
            <a:ext cx="221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Gilroy" panose="00000500000000000000" pitchFamily="50" charset="0"/>
              </a:rPr>
              <a:t>BioLogic</a:t>
            </a:r>
          </a:p>
        </p:txBody>
      </p:sp>
    </p:spTree>
    <p:extLst>
      <p:ext uri="{BB962C8B-B14F-4D97-AF65-F5344CB8AC3E}">
        <p14:creationId xmlns:p14="http://schemas.microsoft.com/office/powerpoint/2010/main" val="28437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CF147-1BDD-4D4E-A37C-C635A12E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5B9CCA-ABB8-48D6-AB5D-C53AEA4F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A0BA0E-E414-4DC6-8150-AFC9225C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AF68FA-94BB-4A66-930D-45CD221E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BCBECB-037B-4BA0-B32C-35A8BE30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3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61D8ED-C951-43B4-B3D6-395DF8C0C800}"/>
              </a:ext>
            </a:extLst>
          </p:cNvPr>
          <p:cNvSpPr/>
          <p:nvPr userDrawn="1"/>
        </p:nvSpPr>
        <p:spPr>
          <a:xfrm>
            <a:off x="6974378" y="-12676"/>
            <a:ext cx="5217622" cy="6872300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A5D2E6-BE6C-4B68-A9D9-0FAF6175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3189" y="1623474"/>
            <a:ext cx="4500000" cy="3600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3EEB3-E605-4CCC-AF58-C2EC08582EC6}"/>
              </a:ext>
            </a:extLst>
          </p:cNvPr>
          <p:cNvSpPr/>
          <p:nvPr userDrawn="1"/>
        </p:nvSpPr>
        <p:spPr>
          <a:xfrm>
            <a:off x="0" y="-419878"/>
            <a:ext cx="746449" cy="72921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1">
            <a:extLst>
              <a:ext uri="{FF2B5EF4-FFF2-40B4-BE49-F238E27FC236}">
                <a16:creationId xmlns:a16="http://schemas.microsoft.com/office/drawing/2014/main" id="{3AA3F923-CEA9-4145-A1E5-45AFE1FDDB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56"/>
          <a:stretch/>
        </p:blipFill>
        <p:spPr>
          <a:xfrm>
            <a:off x="123482" y="177281"/>
            <a:ext cx="538991" cy="420033"/>
          </a:xfrm>
          <a:prstGeom prst="rect">
            <a:avLst/>
          </a:prstGeom>
        </p:spPr>
      </p:pic>
      <p:sp>
        <p:nvSpPr>
          <p:cNvPr id="12" name="ZoneTexte 12">
            <a:extLst>
              <a:ext uri="{FF2B5EF4-FFF2-40B4-BE49-F238E27FC236}">
                <a16:creationId xmlns:a16="http://schemas.microsoft.com/office/drawing/2014/main" id="{82924A0B-4CF2-406B-9499-703E57EC1704}"/>
              </a:ext>
            </a:extLst>
          </p:cNvPr>
          <p:cNvSpPr txBox="1"/>
          <p:nvPr userDrawn="1"/>
        </p:nvSpPr>
        <p:spPr>
          <a:xfrm rot="16200000">
            <a:off x="-615815" y="5299367"/>
            <a:ext cx="1980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0" dirty="0">
                <a:latin typeface="Gilroy" panose="00000500000000000000" pitchFamily="50" charset="0"/>
              </a:rPr>
              <a:t>©BioLogic</a:t>
            </a:r>
            <a:r>
              <a:rPr lang="fr-FR" sz="900" b="0" baseline="0" dirty="0">
                <a:latin typeface="Gilroy" panose="00000500000000000000" pitchFamily="50" charset="0"/>
              </a:rPr>
              <a:t> - 2022</a:t>
            </a:r>
            <a:endParaRPr lang="fr-FR" sz="900" b="1" dirty="0">
              <a:solidFill>
                <a:srgbClr val="F92C03"/>
              </a:solidFill>
              <a:latin typeface="Gilroy" panose="00000500000000000000" pitchFamily="50" charset="0"/>
            </a:endParaRPr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A8B986DD-1A8F-A591-B7A7-3345408D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324758" y="2524217"/>
            <a:ext cx="343547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3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37D1D-E3B8-4B19-8167-B347087A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0"/>
            <a:ext cx="10800000" cy="98904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5F3662-74AF-4CCC-9153-B9BF90E05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2000" y="1367999"/>
            <a:ext cx="5040000" cy="50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F6A604-1BE3-4257-9871-BAEF180C3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0000" y="1367999"/>
            <a:ext cx="5040000" cy="5040000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1DA81C-EEDB-4155-890C-38FFB317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E4B47A-BC1E-4AAE-82CE-5DF37B18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6021CD-2C57-4CF1-8B07-ADC9C3AA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8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2FCBB4-9C77-4495-BB0F-A9094FDA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000" y="1368000"/>
            <a:ext cx="5040000" cy="823912"/>
          </a:xfrm>
        </p:spPr>
        <p:txBody>
          <a:bodyPr anchor="b"/>
          <a:lstStyle>
            <a:lvl1pPr marL="0" indent="0">
              <a:buNone/>
              <a:defRPr sz="2400" b="0">
                <a:latin typeface="Gilroy Bold" panose="000008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B37817-CABD-4A3D-A65F-22168DFD2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2000" y="2196000"/>
            <a:ext cx="5040000" cy="4140000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DAFEA8-4ED3-4215-B93C-779079728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0000" y="1368000"/>
            <a:ext cx="5040000" cy="823912"/>
          </a:xfrm>
        </p:spPr>
        <p:txBody>
          <a:bodyPr anchor="b"/>
          <a:lstStyle>
            <a:lvl1pPr marL="0" indent="0">
              <a:buNone/>
              <a:defRPr sz="2400" b="0">
                <a:latin typeface="Gilroy Bold" panose="000008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724542-B7F0-41BE-8407-06FB41F19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0000" y="2196000"/>
            <a:ext cx="5040000" cy="4140000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1CAD35-0330-40D4-8ACC-3FB6F33A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70C59D-2182-4B4A-867A-B9B326FC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FB3FAD-47BF-4354-968E-BFC2A563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Espace réservé du titre 1">
            <a:extLst>
              <a:ext uri="{FF2B5EF4-FFF2-40B4-BE49-F238E27FC236}">
                <a16:creationId xmlns:a16="http://schemas.microsoft.com/office/drawing/2014/main" id="{B41DA72C-900C-4B98-9A2F-C0668227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0"/>
            <a:ext cx="10800000" cy="98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2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A93D4-847D-43EE-BAA0-F366DEF5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3C6465-519A-49F0-BB77-5197FFF7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294B6D-A8FC-452D-9552-E9E45E36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C9FC19-2132-4830-B93A-CB0B1449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1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814CD00-7EB9-4FE9-825F-D2371F22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5B8551-50AB-4885-8F30-0713932A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3681A5-F68E-4C96-9E89-8BD4B582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5BE1A-93E1-48A8-86CC-3F905A15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99" y="1367999"/>
            <a:ext cx="3960000" cy="9360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D230AD-4258-42C4-8B69-61C172874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000" y="1728000"/>
            <a:ext cx="6192000" cy="468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904538-6534-48A4-AB40-EA9BB129245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51999" y="2412000"/>
            <a:ext cx="3960000" cy="3996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600"/>
            </a:lvl1pPr>
            <a:lvl2pPr marL="358775" indent="-179388">
              <a:buFont typeface="Wingdings" panose="05000000000000000000" pitchFamily="2" charset="2"/>
              <a:buChar char="§"/>
              <a:defRPr sz="1400"/>
            </a:lvl2pPr>
            <a:lvl3pPr marL="444500" indent="-171450">
              <a:buFont typeface="Wingdings" panose="05000000000000000000" pitchFamily="2" charset="2"/>
              <a:buChar char="§"/>
              <a:defRPr sz="1200"/>
            </a:lvl3pPr>
            <a:lvl4pPr marL="538163" indent="-171450">
              <a:buFont typeface="Wingdings" panose="05000000000000000000" pitchFamily="2" charset="2"/>
              <a:buChar char="§"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Ajouter l’introduction ici, le détail à droite.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3DC53A-2F86-43BE-B177-753F65E0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13BAFD-3049-40FB-BDD0-BD2EEB84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CF9FAE-5F33-4D04-B097-1F9E55AA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9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D0F7B-7F21-427A-9415-5872D517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99" y="1367999"/>
            <a:ext cx="3960000" cy="936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8D34AA-F0E6-4166-A7C4-2E93EB148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80000" y="1728000"/>
            <a:ext cx="6192000" cy="468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55331D-AB1C-4731-95BF-702A81502D3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51999" y="2412000"/>
            <a:ext cx="3960000" cy="3996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600"/>
            </a:lvl1pPr>
            <a:lvl2pPr marL="358775" indent="-179388">
              <a:buFont typeface="Wingdings" panose="05000000000000000000" pitchFamily="2" charset="2"/>
              <a:buChar char="§"/>
              <a:defRPr sz="1400"/>
            </a:lvl2pPr>
            <a:lvl3pPr marL="444500" indent="-171450">
              <a:buFont typeface="Wingdings" panose="05000000000000000000" pitchFamily="2" charset="2"/>
              <a:buChar char="§"/>
              <a:defRPr sz="1200"/>
            </a:lvl3pPr>
            <a:lvl4pPr marL="538163" indent="-171450">
              <a:buFont typeface="Wingdings" panose="05000000000000000000" pitchFamily="2" charset="2"/>
              <a:buChar char="§"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dirty="0"/>
              <a:t>Ajouter l’introduction ici, une illustration </a:t>
            </a:r>
            <a:r>
              <a:rPr lang="fr-FR"/>
              <a:t>à droite. 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EFA12A-429A-4C65-8B1F-EF05F862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03F355-1F49-4B05-AD30-47A80D63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CB5E36-29C6-43A8-8EEA-FE845949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6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55077E-3506-44A6-A001-77F8773598A5}"/>
              </a:ext>
            </a:extLst>
          </p:cNvPr>
          <p:cNvSpPr/>
          <p:nvPr userDrawn="1"/>
        </p:nvSpPr>
        <p:spPr>
          <a:xfrm>
            <a:off x="746065" y="0"/>
            <a:ext cx="11448000" cy="989045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D383F-931E-4070-B4D9-0B67EA246610}"/>
              </a:ext>
            </a:extLst>
          </p:cNvPr>
          <p:cNvSpPr/>
          <p:nvPr userDrawn="1"/>
        </p:nvSpPr>
        <p:spPr>
          <a:xfrm>
            <a:off x="0" y="-419878"/>
            <a:ext cx="746449" cy="72921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82E173-FF2E-4C33-A566-9AD20FFF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0"/>
            <a:ext cx="10512000" cy="98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169D03-1404-4E63-925D-0B110CA57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000" y="1368000"/>
            <a:ext cx="10512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9D44E4-AE03-4FDA-B814-B81D57FE0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7360" y="6520120"/>
            <a:ext cx="1564640" cy="337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F8F8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BC19A6-0B91-4ACA-9ACC-8B6FA454D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324758" y="2524217"/>
            <a:ext cx="3435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563ED0-C6D9-4D33-8BA0-39F38D53A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65940"/>
            <a:ext cx="746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Gilroy Bold" panose="00000800000000000000" pitchFamily="50" charset="0"/>
              </a:defRPr>
            </a:lvl1pPr>
          </a:lstStyle>
          <a:p>
            <a:fld id="{CB7920DE-DA26-4201-A337-FC43B769B7C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9" name="Image 11">
            <a:extLst>
              <a:ext uri="{FF2B5EF4-FFF2-40B4-BE49-F238E27FC236}">
                <a16:creationId xmlns:a16="http://schemas.microsoft.com/office/drawing/2014/main" id="{7F9D7FED-A029-455A-ADC6-0CF2B9ED4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56"/>
          <a:stretch/>
        </p:blipFill>
        <p:spPr>
          <a:xfrm>
            <a:off x="123482" y="177281"/>
            <a:ext cx="538991" cy="420033"/>
          </a:xfrm>
          <a:prstGeom prst="rect">
            <a:avLst/>
          </a:prstGeom>
        </p:spPr>
      </p:pic>
      <p:sp>
        <p:nvSpPr>
          <p:cNvPr id="11" name="ZoneTexte 12">
            <a:extLst>
              <a:ext uri="{FF2B5EF4-FFF2-40B4-BE49-F238E27FC236}">
                <a16:creationId xmlns:a16="http://schemas.microsoft.com/office/drawing/2014/main" id="{0D67D572-B92F-498E-A39F-0AFAFC9ABDC0}"/>
              </a:ext>
            </a:extLst>
          </p:cNvPr>
          <p:cNvSpPr txBox="1"/>
          <p:nvPr userDrawn="1"/>
        </p:nvSpPr>
        <p:spPr>
          <a:xfrm rot="16200000">
            <a:off x="-615815" y="5299367"/>
            <a:ext cx="1980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0" dirty="0">
                <a:latin typeface="Gilroy" panose="00000500000000000000" pitchFamily="50" charset="0"/>
              </a:rPr>
              <a:t>©BioLogic</a:t>
            </a:r>
            <a:r>
              <a:rPr lang="fr-FR" sz="900" b="0" baseline="0" dirty="0">
                <a:latin typeface="Gilroy" panose="00000500000000000000" pitchFamily="50" charset="0"/>
              </a:rPr>
              <a:t> - 2022</a:t>
            </a:r>
            <a:endParaRPr lang="fr-FR" sz="900" b="1" dirty="0">
              <a:solidFill>
                <a:srgbClr val="F92C03"/>
              </a:solidFill>
              <a:latin typeface="Gilro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6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Gilroy Bold" panose="00000800000000000000" pitchFamily="50" charset="0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1pPr>
      <a:lvl2pPr marL="803275" indent="-26511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2pPr>
      <a:lvl3pPr marL="1076325" indent="-26511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3pPr>
      <a:lvl4pPr marL="1341438" indent="-2730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gitlab.com/wovalab/open-source/presentations/ten-things-to-know-about-labview-ev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s://www.youtube.com/watch?v=i0ajeO2FrEY" TargetMode="Externa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hyperlink" Target="https://gitlab.com/wovalab/open-source/presentations/ten-things-to-know-about-labview-ev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hyperlink" Target="https://www.youtube.com/watch?v=i0ajeO2FrEY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i0ajeO2FrEY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gitlab.com/wovalab/open-source/presentations/ten-things-to-know-about-labview-event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1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6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61.png"/><Relationship Id="rId5" Type="http://schemas.openxmlformats.org/officeDocument/2006/relationships/image" Target="../media/image66.png"/><Relationship Id="rId10" Type="http://schemas.openxmlformats.org/officeDocument/2006/relationships/image" Target="../media/image60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73.png"/><Relationship Id="rId7" Type="http://schemas.openxmlformats.org/officeDocument/2006/relationships/image" Target="../media/image6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71.png"/><Relationship Id="rId4" Type="http://schemas.openxmlformats.org/officeDocument/2006/relationships/image" Target="../media/image74.png"/><Relationship Id="rId9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lxistandard.org/" TargetMode="External"/><Relationship Id="rId7" Type="http://schemas.openxmlformats.org/officeDocument/2006/relationships/image" Target="../media/image40.png"/><Relationship Id="rId2" Type="http://schemas.openxmlformats.org/officeDocument/2006/relationships/hyperlink" Target="https://forums.ni.com/t5/LUGE-Rh%C3%B4ne-Alpes-et-plus-loin/gh-p/grp-250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FgyPwpnSfA9KYvHfy1ciSA" TargetMode="External"/><Relationship Id="rId5" Type="http://schemas.openxmlformats.org/officeDocument/2006/relationships/hyperlink" Target="https://cpp.hotexamples.com/examples/-/-/PostLVUserEvent/cpp-postlvuserevent-function-examples.html" TargetMode="External"/><Relationship Id="rId10" Type="http://schemas.openxmlformats.org/officeDocument/2006/relationships/image" Target="../media/image79.png"/><Relationship Id="rId4" Type="http://schemas.openxmlformats.org/officeDocument/2006/relationships/hyperlink" Target="http://multicastdns.org/" TargetMode="External"/><Relationship Id="rId9" Type="http://schemas.openxmlformats.org/officeDocument/2006/relationships/hyperlink" Target="https://github.com/Loysse/PostLVUserEvent_Demo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slide" Target="slide19.xml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slide" Target="slide16.xml"/><Relationship Id="rId2" Type="http://schemas.openxmlformats.org/officeDocument/2006/relationships/image" Target="../media/image80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slide" Target="slide6.xml"/><Relationship Id="rId5" Type="http://schemas.openxmlformats.org/officeDocument/2006/relationships/image" Target="../media/image83.png"/><Relationship Id="rId15" Type="http://schemas.openxmlformats.org/officeDocument/2006/relationships/slide" Target="slide26.xml"/><Relationship Id="rId10" Type="http://schemas.openxmlformats.org/officeDocument/2006/relationships/slide" Target="slide4.xml"/><Relationship Id="rId4" Type="http://schemas.openxmlformats.org/officeDocument/2006/relationships/image" Target="../media/image82.png"/><Relationship Id="rId9" Type="http://schemas.openxmlformats.org/officeDocument/2006/relationships/slide" Target="slide2.xml"/><Relationship Id="rId14" Type="http://schemas.openxmlformats.org/officeDocument/2006/relationships/slide" Target="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0B4D698-E54C-4EEA-ADB0-82D36230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Interaction événementielle entre du code C et LabVIEW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935885-2D66-48E5-B9E7-D665B1315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LUGE 2022.3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59E673-D666-4118-8826-13D805015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R&amp;D, Pole LabVIEW, Maxime RENAUD &amp; Loïc WOHLEBER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2BF2264-3696-42ED-B3E8-5F8E93E230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80000" y="6300000"/>
            <a:ext cx="1596669" cy="344487"/>
          </a:xfrm>
        </p:spPr>
        <p:txBody>
          <a:bodyPr>
            <a:normAutofit fontScale="85000" lnSpcReduction="10000"/>
          </a:bodyPr>
          <a:lstStyle/>
          <a:p>
            <a:fld id="{3D38E89D-16A0-4C85-8400-9C86E1826DC0}" type="datetime4">
              <a:rPr lang="fr-FR" smtClean="0"/>
              <a:pPr/>
              <a:t>29 septembre 2022</a:t>
            </a:fld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34FC9EA-84E2-44B6-B0B3-C40D85A38B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V1.0</a:t>
            </a:r>
          </a:p>
        </p:txBody>
      </p:sp>
      <p:pic>
        <p:nvPicPr>
          <p:cNvPr id="1042" name="Picture 18" descr="Afficher l’image source">
            <a:extLst>
              <a:ext uri="{FF2B5EF4-FFF2-40B4-BE49-F238E27FC236}">
                <a16:creationId xmlns:a16="http://schemas.microsoft.com/office/drawing/2014/main" id="{02E98C70-CF11-4DC5-AC5D-62C20A0D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522" y="1127159"/>
            <a:ext cx="773825" cy="8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labviewwiki.org/w/images/thumb/2/2e/LabVIEWButton.png/90px-LabVIEWButton.png">
            <a:extLst>
              <a:ext uri="{FF2B5EF4-FFF2-40B4-BE49-F238E27FC236}">
                <a16:creationId xmlns:a16="http://schemas.microsoft.com/office/drawing/2014/main" id="{71DE0CE8-B8AE-4855-955F-7E9A4C9F1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518" y="109973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Connecteur : en arc 63">
            <a:extLst>
              <a:ext uri="{FF2B5EF4-FFF2-40B4-BE49-F238E27FC236}">
                <a16:creationId xmlns:a16="http://schemas.microsoft.com/office/drawing/2014/main" id="{C9CE0224-6E8D-4CED-8BEB-C1AC251616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8578" y="1220655"/>
            <a:ext cx="27420" cy="1954292"/>
          </a:xfrm>
          <a:prstGeom prst="curvedConnector3">
            <a:avLst>
              <a:gd name="adj1" fmla="val -2380770"/>
            </a:avLst>
          </a:prstGeom>
          <a:ln w="174625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F65A737D-A3B2-4F19-A23C-BC315BC7754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578577" y="-32092"/>
            <a:ext cx="27421" cy="1954292"/>
          </a:xfrm>
          <a:prstGeom prst="curvedConnector3">
            <a:avLst>
              <a:gd name="adj1" fmla="val 2686952"/>
            </a:avLst>
          </a:prstGeom>
          <a:ln w="174625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https://www.wovalab.com/wp-content/uploads/2019/02/Logo-LUG-Rhone-Alpes.png">
            <a:extLst>
              <a:ext uri="{FF2B5EF4-FFF2-40B4-BE49-F238E27FC236}">
                <a16:creationId xmlns:a16="http://schemas.microsoft.com/office/drawing/2014/main" id="{BC4DB971-F865-41E4-94C6-42F1D4F0C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73" y="2531651"/>
            <a:ext cx="1488451" cy="60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5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39D85986-71EE-BAC2-54B8-B9C519CE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Alternative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D2823C-2D8C-B36B-2425-2044B864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CE819876-BB79-6B61-0619-A86C0BD78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07" y="1133302"/>
            <a:ext cx="8058896" cy="521381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8789F04-1A7F-EC07-2AE7-0DB4B37F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461" y="2417960"/>
            <a:ext cx="6040125" cy="435120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48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Alternative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10512000" cy="1932411"/>
          </a:xfrm>
        </p:spPr>
        <p:txBody>
          <a:bodyPr>
            <a:normAutofit/>
          </a:bodyPr>
          <a:lstStyle/>
          <a:p>
            <a:r>
              <a:rPr lang="fr-FR" dirty="0"/>
              <a:t>La détection de périphériques réseaux peut se faire par multicast DNS</a:t>
            </a:r>
          </a:p>
          <a:p>
            <a:r>
              <a:rPr lang="fr-FR" dirty="0"/>
              <a:t>Le filtrage peut se faire dès la requête sans connexion directe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http://multicastdns.org/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0923B20-7A63-4CE2-AE8D-4BE6EAFC746E}"/>
              </a:ext>
            </a:extLst>
          </p:cNvPr>
          <p:cNvGrpSpPr/>
          <p:nvPr/>
        </p:nvGrpSpPr>
        <p:grpSpPr>
          <a:xfrm>
            <a:off x="3071436" y="3133421"/>
            <a:ext cx="6049128" cy="3350021"/>
            <a:chOff x="3071436" y="3133421"/>
            <a:chExt cx="6049128" cy="3350021"/>
          </a:xfrm>
        </p:grpSpPr>
        <p:grpSp>
          <p:nvGrpSpPr>
            <p:cNvPr id="1042" name="Groupe 1041">
              <a:extLst>
                <a:ext uri="{FF2B5EF4-FFF2-40B4-BE49-F238E27FC236}">
                  <a16:creationId xmlns:a16="http://schemas.microsoft.com/office/drawing/2014/main" id="{53943EA9-7B51-4173-8D0D-63B95C7507CD}"/>
                </a:ext>
              </a:extLst>
            </p:cNvPr>
            <p:cNvGrpSpPr/>
            <p:nvPr/>
          </p:nvGrpSpPr>
          <p:grpSpPr>
            <a:xfrm>
              <a:off x="3071436" y="3133421"/>
              <a:ext cx="6049128" cy="3350021"/>
              <a:chOff x="3153155" y="3385251"/>
              <a:chExt cx="6049128" cy="3350021"/>
            </a:xfrm>
          </p:grpSpPr>
          <p:pic>
            <p:nvPicPr>
              <p:cNvPr id="2050" name="Picture 2" descr="Afficher l’image source">
                <a:extLst>
                  <a:ext uri="{FF2B5EF4-FFF2-40B4-BE49-F238E27FC236}">
                    <a16:creationId xmlns:a16="http://schemas.microsoft.com/office/drawing/2014/main" id="{8BBE2B00-B87F-4B9B-AA75-CEB4C69259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8103" y="3816477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Afficher l’image source">
                <a:extLst>
                  <a:ext uri="{FF2B5EF4-FFF2-40B4-BE49-F238E27FC236}">
                    <a16:creationId xmlns:a16="http://schemas.microsoft.com/office/drawing/2014/main" id="{509508EA-CD19-4203-A993-A24A653B34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6187" y="3417712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Afficher l’image source">
                <a:extLst>
                  <a:ext uri="{FF2B5EF4-FFF2-40B4-BE49-F238E27FC236}">
                    <a16:creationId xmlns:a16="http://schemas.microsoft.com/office/drawing/2014/main" id="{DCA27B81-7C05-4A91-B232-0ABC288BDF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5290" y="5691136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Afficher l’image source">
                <a:extLst>
                  <a:ext uri="{FF2B5EF4-FFF2-40B4-BE49-F238E27FC236}">
                    <a16:creationId xmlns:a16="http://schemas.microsoft.com/office/drawing/2014/main" id="{BB0AFAFE-C70F-4D8F-9547-04BB98B147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0496" y="4537282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5" name="Connecteur droit avec flèche 34">
                <a:extLst>
                  <a:ext uri="{FF2B5EF4-FFF2-40B4-BE49-F238E27FC236}">
                    <a16:creationId xmlns:a16="http://schemas.microsoft.com/office/drawing/2014/main" id="{8B95F1BF-A5FB-4226-8DC5-5B097EBA1650}"/>
                  </a:ext>
                </a:extLst>
              </p:cNvPr>
              <p:cNvCxnSpPr>
                <a:cxnSpLocks/>
                <a:stCxn id="33" idx="1"/>
              </p:cNvCxnSpPr>
              <p:nvPr/>
            </p:nvCxnSpPr>
            <p:spPr>
              <a:xfrm flipH="1" flipV="1">
                <a:off x="4725634" y="4484525"/>
                <a:ext cx="914862" cy="4515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avec flèche 39">
                <a:extLst>
                  <a:ext uri="{FF2B5EF4-FFF2-40B4-BE49-F238E27FC236}">
                    <a16:creationId xmlns:a16="http://schemas.microsoft.com/office/drawing/2014/main" id="{26008333-AB93-4B1F-BFC9-BB906C8D6662}"/>
                  </a:ext>
                </a:extLst>
              </p:cNvPr>
              <p:cNvCxnSpPr>
                <a:cxnSpLocks/>
                <a:stCxn id="33" idx="2"/>
                <a:endCxn id="31" idx="1"/>
              </p:cNvCxnSpPr>
              <p:nvPr/>
            </p:nvCxnSpPr>
            <p:spPr>
              <a:xfrm>
                <a:off x="6039262" y="5334813"/>
                <a:ext cx="466028" cy="755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Connecteur : en arc 48">
                <a:extLst>
                  <a:ext uri="{FF2B5EF4-FFF2-40B4-BE49-F238E27FC236}">
                    <a16:creationId xmlns:a16="http://schemas.microsoft.com/office/drawing/2014/main" id="{3B4A0004-1653-4304-A614-D3F79663C424}"/>
                  </a:ext>
                </a:extLst>
              </p:cNvPr>
              <p:cNvCxnSpPr>
                <a:cxnSpLocks/>
                <a:stCxn id="29" idx="1"/>
                <a:endCxn id="33" idx="0"/>
              </p:cNvCxnSpPr>
              <p:nvPr/>
            </p:nvCxnSpPr>
            <p:spPr>
              <a:xfrm rot="10800000" flipV="1">
                <a:off x="6039263" y="3816478"/>
                <a:ext cx="1516925" cy="720804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 : en arc 51">
                <a:extLst>
                  <a:ext uri="{FF2B5EF4-FFF2-40B4-BE49-F238E27FC236}">
                    <a16:creationId xmlns:a16="http://schemas.microsoft.com/office/drawing/2014/main" id="{B09870C5-E66A-4F17-9D0C-90D14B55DF32}"/>
                  </a:ext>
                </a:extLst>
              </p:cNvPr>
              <p:cNvCxnSpPr>
                <a:cxnSpLocks/>
                <a:stCxn id="33" idx="3"/>
                <a:endCxn id="29" idx="2"/>
              </p:cNvCxnSpPr>
              <p:nvPr/>
            </p:nvCxnSpPr>
            <p:spPr>
              <a:xfrm flipV="1">
                <a:off x="6438027" y="4215243"/>
                <a:ext cx="1516926" cy="720805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41" name="ZoneTexte 1040">
                <a:extLst>
                  <a:ext uri="{FF2B5EF4-FFF2-40B4-BE49-F238E27FC236}">
                    <a16:creationId xmlns:a16="http://schemas.microsoft.com/office/drawing/2014/main" id="{9D3DB8BE-EB3F-4353-B664-0584C20D1781}"/>
                  </a:ext>
                </a:extLst>
              </p:cNvPr>
              <p:cNvSpPr txBox="1"/>
              <p:nvPr/>
            </p:nvSpPr>
            <p:spPr>
              <a:xfrm>
                <a:off x="6505291" y="4868683"/>
                <a:ext cx="22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Mon Instrument ?</a:t>
                </a:r>
              </a:p>
            </p:txBody>
          </p:sp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A11F3FC2-5D46-46D2-B724-6C87238B184C}"/>
                  </a:ext>
                </a:extLst>
              </p:cNvPr>
              <p:cNvSpPr txBox="1"/>
              <p:nvPr/>
            </p:nvSpPr>
            <p:spPr>
              <a:xfrm>
                <a:off x="5970792" y="3523136"/>
                <a:ext cx="1457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xx.xxx.xx.xx</a:t>
                </a:r>
                <a:endParaRPr lang="fr-FR" dirty="0"/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12401567-F850-4F6C-B6BE-C850BCA65F55}"/>
                  </a:ext>
                </a:extLst>
              </p:cNvPr>
              <p:cNvSpPr txBox="1"/>
              <p:nvPr/>
            </p:nvSpPr>
            <p:spPr>
              <a:xfrm>
                <a:off x="3153155" y="4390979"/>
                <a:ext cx="1314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Non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F2781463-EF2B-4FDD-8320-4A83763F379C}"/>
                  </a:ext>
                </a:extLst>
              </p:cNvPr>
              <p:cNvSpPr txBox="1"/>
              <p:nvPr/>
            </p:nvSpPr>
            <p:spPr>
              <a:xfrm>
                <a:off x="6539408" y="6365940"/>
                <a:ext cx="1314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Non</a:t>
                </a:r>
              </a:p>
            </p:txBody>
          </p: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4052BB50-5816-4DAC-BB1A-5058BBC82CCA}"/>
                  </a:ext>
                </a:extLst>
              </p:cNvPr>
              <p:cNvSpPr txBox="1"/>
              <p:nvPr/>
            </p:nvSpPr>
            <p:spPr>
              <a:xfrm>
                <a:off x="7888120" y="3385251"/>
                <a:ext cx="1314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Oui</a:t>
                </a:r>
              </a:p>
            </p:txBody>
          </p: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8001F0BC-7DAA-40CB-BAF2-1A04D6ADE5A7}"/>
                </a:ext>
              </a:extLst>
            </p:cNvPr>
            <p:cNvSpPr txBox="1"/>
            <p:nvPr/>
          </p:nvSpPr>
          <p:spPr>
            <a:xfrm>
              <a:off x="4817711" y="5039720"/>
              <a:ext cx="1314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Moi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3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Alternative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126C78-44C7-4FCE-B39B-A8F33E7BEF08}"/>
              </a:ext>
            </a:extLst>
          </p:cNvPr>
          <p:cNvSpPr txBox="1"/>
          <p:nvPr/>
        </p:nvSpPr>
        <p:spPr>
          <a:xfrm>
            <a:off x="4068971" y="5231534"/>
            <a:ext cx="252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mDquoi</a:t>
            </a:r>
            <a:r>
              <a:rPr lang="fr-FR" sz="2800" dirty="0"/>
              <a:t> ?!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678C59E-01C7-4D30-B292-E9293B27F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616" y="2998759"/>
            <a:ext cx="4524768" cy="2216525"/>
          </a:xfrm>
          <a:prstGeom prst="rect">
            <a:avLst/>
          </a:prstGeom>
        </p:spPr>
      </p:pic>
      <p:pic>
        <p:nvPicPr>
          <p:cNvPr id="3074" name="Picture 2" descr="Afficher l’image source">
            <a:extLst>
              <a:ext uri="{FF2B5EF4-FFF2-40B4-BE49-F238E27FC236}">
                <a16:creationId xmlns:a16="http://schemas.microsoft.com/office/drawing/2014/main" id="{CD0C3C0B-2BD5-4C4F-9D0E-0830410A3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755" y="4240491"/>
            <a:ext cx="1320492" cy="132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6FFACE9-B505-4458-8709-467393396098}"/>
              </a:ext>
            </a:extLst>
          </p:cNvPr>
          <p:cNvSpPr txBox="1"/>
          <p:nvPr/>
        </p:nvSpPr>
        <p:spPr>
          <a:xfrm>
            <a:off x="7026680" y="4522668"/>
            <a:ext cx="142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???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26E8AB0-21A3-48EA-AF6E-1CF4457620E2}"/>
              </a:ext>
            </a:extLst>
          </p:cNvPr>
          <p:cNvSpPr txBox="1">
            <a:spLocks/>
          </p:cNvSpPr>
          <p:nvPr/>
        </p:nvSpPr>
        <p:spPr>
          <a:xfrm>
            <a:off x="1151999" y="1368000"/>
            <a:ext cx="10512000" cy="248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  <a:lvl2pPr marL="80327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2pPr>
            <a:lvl3pPr marL="107632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3pPr>
            <a:lvl4pPr marL="134143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Comment faire quand on a pas l’accès à cette couche réseau avec les fonctions natives de LabVIEW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807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Solution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26E8AB0-21A3-48EA-AF6E-1CF4457620E2}"/>
              </a:ext>
            </a:extLst>
          </p:cNvPr>
          <p:cNvSpPr txBox="1">
            <a:spLocks/>
          </p:cNvSpPr>
          <p:nvPr/>
        </p:nvSpPr>
        <p:spPr>
          <a:xfrm>
            <a:off x="1151999" y="1367999"/>
            <a:ext cx="10512000" cy="32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  <a:lvl2pPr marL="80327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2pPr>
            <a:lvl3pPr marL="107632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3pPr>
            <a:lvl4pPr marL="134143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Heureusement, j’ai mon collègue en face qui m’a dit :</a:t>
            </a:r>
          </a:p>
          <a:p>
            <a:pPr marL="0" indent="0" algn="ctr">
              <a:buNone/>
            </a:pPr>
            <a:r>
              <a:rPr lang="fr-FR" sz="4000" b="1" dirty="0"/>
              <a:t>« C facile, je C faire ! »</a:t>
            </a:r>
          </a:p>
          <a:p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61ADFB60-C035-48C5-8292-E79BFC21C359}"/>
              </a:ext>
            </a:extLst>
          </p:cNvPr>
          <p:cNvGrpSpPr/>
          <p:nvPr/>
        </p:nvGrpSpPr>
        <p:grpSpPr>
          <a:xfrm>
            <a:off x="5238572" y="4087208"/>
            <a:ext cx="1780910" cy="2201540"/>
            <a:chOff x="9582150" y="3657600"/>
            <a:chExt cx="2276475" cy="270834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D8ECF6-1F40-4A16-ACBD-AF3CE25CD873}"/>
                </a:ext>
              </a:extLst>
            </p:cNvPr>
            <p:cNvSpPr/>
            <p:nvPr/>
          </p:nvSpPr>
          <p:spPr>
            <a:xfrm>
              <a:off x="9582150" y="3657600"/>
              <a:ext cx="2276475" cy="2708340"/>
            </a:xfrm>
            <a:prstGeom prst="rect">
              <a:avLst/>
            </a:prstGeom>
            <a:noFill/>
            <a:ln>
              <a:solidFill>
                <a:srgbClr val="FF78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EC7850-72D6-4B0B-8F1B-B0D6CC0D8409}"/>
                </a:ext>
              </a:extLst>
            </p:cNvPr>
            <p:cNvSpPr/>
            <p:nvPr/>
          </p:nvSpPr>
          <p:spPr>
            <a:xfrm>
              <a:off x="9753600" y="3829050"/>
              <a:ext cx="77152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3F52402-14A8-4391-BA8F-F725339C1AE8}"/>
                </a:ext>
              </a:extLst>
            </p:cNvPr>
            <p:cNvSpPr/>
            <p:nvPr/>
          </p:nvSpPr>
          <p:spPr>
            <a:xfrm>
              <a:off x="10067925" y="4100512"/>
              <a:ext cx="32623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C53332-7994-4D4A-851E-FACA1DBE9525}"/>
                </a:ext>
              </a:extLst>
            </p:cNvPr>
            <p:cNvSpPr/>
            <p:nvPr/>
          </p:nvSpPr>
          <p:spPr>
            <a:xfrm>
              <a:off x="1030112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EA8EA2-6F74-4BDA-A4F6-54C5AAF9A5BA}"/>
                </a:ext>
              </a:extLst>
            </p:cNvPr>
            <p:cNvSpPr/>
            <p:nvPr/>
          </p:nvSpPr>
          <p:spPr>
            <a:xfrm>
              <a:off x="1092850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FB0C220-556A-44D7-907D-01B59BCA13EE}"/>
                </a:ext>
              </a:extLst>
            </p:cNvPr>
            <p:cNvSpPr/>
            <p:nvPr/>
          </p:nvSpPr>
          <p:spPr>
            <a:xfrm>
              <a:off x="10301129" y="4563364"/>
              <a:ext cx="132651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9F5FA9F-9761-4F3B-B1A3-622F1B5530AE}"/>
                </a:ext>
              </a:extLst>
            </p:cNvPr>
            <p:cNvSpPr/>
            <p:nvPr/>
          </p:nvSpPr>
          <p:spPr>
            <a:xfrm>
              <a:off x="10301128" y="4791964"/>
              <a:ext cx="814547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F64F7F-52EF-4E34-9B02-24F00E0AC355}"/>
                </a:ext>
              </a:extLst>
            </p:cNvPr>
            <p:cNvSpPr/>
            <p:nvPr/>
          </p:nvSpPr>
          <p:spPr>
            <a:xfrm>
              <a:off x="11204377" y="4791964"/>
              <a:ext cx="205304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6930CB-DE8F-4E01-A81D-6591A1EF9625}"/>
                </a:ext>
              </a:extLst>
            </p:cNvPr>
            <p:cNvSpPr/>
            <p:nvPr/>
          </p:nvSpPr>
          <p:spPr>
            <a:xfrm>
              <a:off x="10067925" y="5006276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05081E0-2224-4283-B9AE-F720370B4BA4}"/>
                </a:ext>
              </a:extLst>
            </p:cNvPr>
            <p:cNvSpPr/>
            <p:nvPr/>
          </p:nvSpPr>
          <p:spPr>
            <a:xfrm>
              <a:off x="10060542" y="5228067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10C426D-2769-44C1-A439-4DF8B13DA68E}"/>
                </a:ext>
              </a:extLst>
            </p:cNvPr>
            <p:cNvSpPr/>
            <p:nvPr/>
          </p:nvSpPr>
          <p:spPr>
            <a:xfrm>
              <a:off x="9750979" y="5526278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81320-931C-4B87-BC65-707527BA09E8}"/>
                </a:ext>
              </a:extLst>
            </p:cNvPr>
            <p:cNvSpPr/>
            <p:nvPr/>
          </p:nvSpPr>
          <p:spPr>
            <a:xfrm>
              <a:off x="9746217" y="5797003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0EC38F6B-11C5-43CD-9688-78260BC74B41}"/>
                </a:ext>
              </a:extLst>
            </p:cNvPr>
            <p:cNvSpPr txBox="1"/>
            <p:nvPr/>
          </p:nvSpPr>
          <p:spPr>
            <a:xfrm>
              <a:off x="10909008" y="5203559"/>
              <a:ext cx="920439" cy="1135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5400" b="1" dirty="0">
                  <a:solidFill>
                    <a:srgbClr val="FF7854"/>
                  </a:solidFill>
                </a:rPr>
                <a:t>C</a:t>
              </a:r>
              <a:endParaRPr lang="fr-FR" sz="1000" b="1" dirty="0">
                <a:solidFill>
                  <a:srgbClr val="FF7854"/>
                </a:solidFill>
              </a:endParaRPr>
            </a:p>
          </p:txBody>
        </p:sp>
      </p:grpSp>
      <p:pic>
        <p:nvPicPr>
          <p:cNvPr id="43" name="Picture 20" descr="https://labviewwiki.org/w/images/thumb/2/2e/LabVIEWButton.png/90px-LabVIEWButton.png">
            <a:extLst>
              <a:ext uri="{FF2B5EF4-FFF2-40B4-BE49-F238E27FC236}">
                <a16:creationId xmlns:a16="http://schemas.microsoft.com/office/drawing/2014/main" id="{00E614B2-90F7-4BE7-87FD-9B86B48CC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156" y="476654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4925B1A7-7770-4144-B87C-FB461418AF91}"/>
              </a:ext>
            </a:extLst>
          </p:cNvPr>
          <p:cNvSpPr txBox="1"/>
          <p:nvPr/>
        </p:nvSpPr>
        <p:spPr>
          <a:xfrm>
            <a:off x="3956180" y="4410343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EF5EEBD-9C55-42C1-95B2-2CB9F7FDB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745" y="4941049"/>
            <a:ext cx="856057" cy="577838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F8FBD735-B39C-4CFF-85ED-5CD4FD9065C0}"/>
              </a:ext>
            </a:extLst>
          </p:cNvPr>
          <p:cNvSpPr txBox="1"/>
          <p:nvPr/>
        </p:nvSpPr>
        <p:spPr>
          <a:xfrm>
            <a:off x="7426095" y="4410343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5217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Solution</a:t>
            </a:r>
            <a:endParaRPr lang="en-US" dirty="0"/>
          </a:p>
        </p:txBody>
      </p:sp>
      <p:sp>
        <p:nvSpPr>
          <p:cNvPr id="34" name="Espace réservé du contenu 33">
            <a:extLst>
              <a:ext uri="{FF2B5EF4-FFF2-40B4-BE49-F238E27FC236}">
                <a16:creationId xmlns:a16="http://schemas.microsoft.com/office/drawing/2014/main" id="{B9D01197-C21D-4E93-96E7-A7A1E07E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Limitations</a:t>
            </a:r>
          </a:p>
          <a:p>
            <a:pPr lvl="1"/>
            <a:r>
              <a:rPr lang="fr-FR" dirty="0"/>
              <a:t>Action longue ~5s</a:t>
            </a:r>
          </a:p>
          <a:p>
            <a:pPr lvl="1"/>
            <a:r>
              <a:rPr lang="fr-FR" dirty="0"/>
              <a:t>Action continue impliquant un appel récurrent à la DLL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F2216445-5021-4C51-A8A1-1B41CEEB1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3719665"/>
            <a:ext cx="1600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0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Solution</a:t>
            </a:r>
            <a:endParaRPr lang="en-US" dirty="0"/>
          </a:p>
        </p:txBody>
      </p:sp>
      <p:sp>
        <p:nvSpPr>
          <p:cNvPr id="34" name="Espace réservé du contenu 33">
            <a:extLst>
              <a:ext uri="{FF2B5EF4-FFF2-40B4-BE49-F238E27FC236}">
                <a16:creationId xmlns:a16="http://schemas.microsoft.com/office/drawing/2014/main" id="{B9D01197-C21D-4E93-96E7-A7A1E07E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Limitations</a:t>
            </a:r>
          </a:p>
          <a:p>
            <a:pPr lvl="1"/>
            <a:r>
              <a:rPr lang="fr-FR" dirty="0"/>
              <a:t>Action longue ~5s</a:t>
            </a:r>
          </a:p>
          <a:p>
            <a:pPr lvl="1"/>
            <a:r>
              <a:rPr lang="fr-FR" dirty="0"/>
              <a:t>Action continue impliquant un appel récurrent à la DLL</a:t>
            </a:r>
          </a:p>
          <a:p>
            <a:endParaRPr lang="fr-FR" dirty="0"/>
          </a:p>
          <a:p>
            <a:r>
              <a:rPr lang="fr-FR" dirty="0"/>
              <a:t>Solution ++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E19FB308-17C1-463A-B6B1-8790C2483E7B}"/>
              </a:ext>
            </a:extLst>
          </p:cNvPr>
          <p:cNvGrpSpPr/>
          <p:nvPr/>
        </p:nvGrpSpPr>
        <p:grpSpPr>
          <a:xfrm>
            <a:off x="4260672" y="4092461"/>
            <a:ext cx="1780910" cy="2246378"/>
            <a:chOff x="9582150" y="3657600"/>
            <a:chExt cx="2276475" cy="27635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193BDA-6D1B-4BB5-8F95-1F8997762B2D}"/>
                </a:ext>
              </a:extLst>
            </p:cNvPr>
            <p:cNvSpPr/>
            <p:nvPr/>
          </p:nvSpPr>
          <p:spPr>
            <a:xfrm>
              <a:off x="9582150" y="3657600"/>
              <a:ext cx="2276475" cy="2708340"/>
            </a:xfrm>
            <a:prstGeom prst="rect">
              <a:avLst/>
            </a:prstGeom>
            <a:noFill/>
            <a:ln>
              <a:solidFill>
                <a:srgbClr val="FF78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98D9508-BD84-47AC-9404-3CB0FEC4901F}"/>
                </a:ext>
              </a:extLst>
            </p:cNvPr>
            <p:cNvSpPr/>
            <p:nvPr/>
          </p:nvSpPr>
          <p:spPr>
            <a:xfrm>
              <a:off x="9753600" y="3829050"/>
              <a:ext cx="77152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3E7ED6-A3CF-4857-80DE-0C14832837D5}"/>
                </a:ext>
              </a:extLst>
            </p:cNvPr>
            <p:cNvSpPr/>
            <p:nvPr/>
          </p:nvSpPr>
          <p:spPr>
            <a:xfrm>
              <a:off x="10067925" y="4100512"/>
              <a:ext cx="32623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27A6689-7429-4435-B740-D349957441F6}"/>
                </a:ext>
              </a:extLst>
            </p:cNvPr>
            <p:cNvSpPr/>
            <p:nvPr/>
          </p:nvSpPr>
          <p:spPr>
            <a:xfrm>
              <a:off x="1030112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55201ED-A321-423C-9595-63B0A9C07AE4}"/>
                </a:ext>
              </a:extLst>
            </p:cNvPr>
            <p:cNvSpPr/>
            <p:nvPr/>
          </p:nvSpPr>
          <p:spPr>
            <a:xfrm>
              <a:off x="1092850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19DA14E-DAB4-4F75-89EB-91001FCB69D2}"/>
                </a:ext>
              </a:extLst>
            </p:cNvPr>
            <p:cNvSpPr/>
            <p:nvPr/>
          </p:nvSpPr>
          <p:spPr>
            <a:xfrm>
              <a:off x="10301129" y="4563364"/>
              <a:ext cx="132651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C5AAAB-2B79-47D1-8004-F855C3FC8DCB}"/>
                </a:ext>
              </a:extLst>
            </p:cNvPr>
            <p:cNvSpPr/>
            <p:nvPr/>
          </p:nvSpPr>
          <p:spPr>
            <a:xfrm>
              <a:off x="10301128" y="4791964"/>
              <a:ext cx="814547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8D901DC-5956-4511-B85B-B650B3C7E471}"/>
                </a:ext>
              </a:extLst>
            </p:cNvPr>
            <p:cNvSpPr/>
            <p:nvPr/>
          </p:nvSpPr>
          <p:spPr>
            <a:xfrm>
              <a:off x="11204377" y="4791964"/>
              <a:ext cx="205304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50AC8F3-18D1-4D38-97F2-AA4ED6CCF8CB}"/>
                </a:ext>
              </a:extLst>
            </p:cNvPr>
            <p:cNvSpPr/>
            <p:nvPr/>
          </p:nvSpPr>
          <p:spPr>
            <a:xfrm>
              <a:off x="10067925" y="5006276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2FD2708-D703-402D-8B9F-6322694772AC}"/>
                </a:ext>
              </a:extLst>
            </p:cNvPr>
            <p:cNvSpPr/>
            <p:nvPr/>
          </p:nvSpPr>
          <p:spPr>
            <a:xfrm>
              <a:off x="10060542" y="5228067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F6ECFD7-8A93-4256-9763-01B9F8710471}"/>
                </a:ext>
              </a:extLst>
            </p:cNvPr>
            <p:cNvSpPr/>
            <p:nvPr/>
          </p:nvSpPr>
          <p:spPr>
            <a:xfrm>
              <a:off x="9750979" y="5526278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6D9F8F6-1046-43A3-8D0A-DE561CB07803}"/>
                </a:ext>
              </a:extLst>
            </p:cNvPr>
            <p:cNvSpPr/>
            <p:nvPr/>
          </p:nvSpPr>
          <p:spPr>
            <a:xfrm>
              <a:off x="9746217" y="5797003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01CF4CDA-B2CC-4071-A8B7-F3CA8BFE40D6}"/>
                </a:ext>
              </a:extLst>
            </p:cNvPr>
            <p:cNvSpPr txBox="1"/>
            <p:nvPr/>
          </p:nvSpPr>
          <p:spPr>
            <a:xfrm>
              <a:off x="10899995" y="5285217"/>
              <a:ext cx="920439" cy="1135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5400" b="1" dirty="0">
                  <a:solidFill>
                    <a:srgbClr val="FF7854"/>
                  </a:solidFill>
                </a:rPr>
                <a:t>C</a:t>
              </a:r>
              <a:endParaRPr lang="fr-FR" sz="1000" b="1" dirty="0">
                <a:solidFill>
                  <a:srgbClr val="FF7854"/>
                </a:solidFill>
              </a:endParaRPr>
            </a:p>
          </p:txBody>
        </p:sp>
      </p:grpSp>
      <p:pic>
        <p:nvPicPr>
          <p:cNvPr id="50" name="Picture 20" descr="https://labviewwiki.org/w/images/thumb/2/2e/LabVIEWButton.png/90px-LabVIEWButton.png">
            <a:extLst>
              <a:ext uri="{FF2B5EF4-FFF2-40B4-BE49-F238E27FC236}">
                <a16:creationId xmlns:a16="http://schemas.microsoft.com/office/drawing/2014/main" id="{40B1B876-0C6F-4D78-BC5C-6AA408EB0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56" y="4771801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55B1FC1C-05DC-4875-A2E7-3A8F154CF281}"/>
              </a:ext>
            </a:extLst>
          </p:cNvPr>
          <p:cNvSpPr txBox="1"/>
          <p:nvPr/>
        </p:nvSpPr>
        <p:spPr>
          <a:xfrm>
            <a:off x="2978280" y="4415596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4DC3C5F5-8FD4-41E4-96C8-5965ECFA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845" y="4946302"/>
            <a:ext cx="856057" cy="577838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ACEAE917-DCC7-447B-8421-A31AC6B9FCBB}"/>
              </a:ext>
            </a:extLst>
          </p:cNvPr>
          <p:cNvSpPr txBox="1"/>
          <p:nvPr/>
        </p:nvSpPr>
        <p:spPr>
          <a:xfrm>
            <a:off x="6448195" y="4415596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537CE8-2883-4517-BBFB-C67C397309AF}"/>
              </a:ext>
            </a:extLst>
          </p:cNvPr>
          <p:cNvSpPr txBox="1"/>
          <p:nvPr/>
        </p:nvSpPr>
        <p:spPr>
          <a:xfrm>
            <a:off x="8941206" y="4408654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0686348D-F074-4CA6-86A4-39BADDB13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436" y="4804457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58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Prérequis - Utilisation d’événements utilisateurs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d’Olivier JOURDAN LUGE 2021.2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1026" name="Picture 2" descr="Afficher l’image source">
            <a:hlinkClick r:id="rId2"/>
            <a:extLst>
              <a:ext uri="{FF2B5EF4-FFF2-40B4-BE49-F238E27FC236}">
                <a16:creationId xmlns:a16="http://schemas.microsoft.com/office/drawing/2014/main" id="{8BC4A33E-C8EC-4A2D-93DD-D59BA7B68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0300" y1="0" x2="20300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653" y="910150"/>
            <a:ext cx="1347909" cy="134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hlinkClick r:id="rId5"/>
            <a:extLst>
              <a:ext uri="{FF2B5EF4-FFF2-40B4-BE49-F238E27FC236}">
                <a16:creationId xmlns:a16="http://schemas.microsoft.com/office/drawing/2014/main" id="{1BE16E9D-F879-4608-8B38-A93897D65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536" y="910149"/>
            <a:ext cx="1347909" cy="134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18428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Utilisation d’événements utilisateurs</a:t>
            </a:r>
            <a:endParaRPr lang="en-US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6DF8C3E2-A109-4F81-AB4E-9B483DF6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d’Olivier JOURDAN LUGE 2021.2</a:t>
            </a:r>
          </a:p>
          <a:p>
            <a:r>
              <a:rPr lang="fr-FR" dirty="0"/>
              <a:t>Palette LabVIEW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1026" name="Picture 2" descr="Afficher l’image source">
            <a:hlinkClick r:id="rId2"/>
            <a:extLst>
              <a:ext uri="{FF2B5EF4-FFF2-40B4-BE49-F238E27FC236}">
                <a16:creationId xmlns:a16="http://schemas.microsoft.com/office/drawing/2014/main" id="{8BC4A33E-C8EC-4A2D-93DD-D59BA7B68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575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hlinkClick r:id="rId4"/>
            <a:extLst>
              <a:ext uri="{FF2B5EF4-FFF2-40B4-BE49-F238E27FC236}">
                <a16:creationId xmlns:a16="http://schemas.microsoft.com/office/drawing/2014/main" id="{1BE16E9D-F879-4608-8B38-A93897D65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101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7A7A2F-8C1F-45AC-836E-A37B015A5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5523" y="3162276"/>
            <a:ext cx="4324954" cy="252447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CB5F411-8D8D-49BF-9206-8D3FA591D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7316" y="7654156"/>
            <a:ext cx="7741367" cy="350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9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Utilisation d’événements utilisateurs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d’Olivier JOURDAN LUGE 2021.2</a:t>
            </a:r>
          </a:p>
          <a:p>
            <a:r>
              <a:rPr lang="fr-FR" dirty="0"/>
              <a:t>Palette LabVIEW</a:t>
            </a:r>
          </a:p>
          <a:p>
            <a:r>
              <a:rPr lang="fr-FR" dirty="0"/>
              <a:t>Modèle de conception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BE41387-134B-4C01-ACE0-3D29A4C924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5316" y="3095035"/>
            <a:ext cx="7741367" cy="350204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A48A239-5D94-4DCD-A3ED-0F7BAEEB5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25" y="1794101"/>
            <a:ext cx="1209175" cy="705796"/>
          </a:xfrm>
          <a:prstGeom prst="rect">
            <a:avLst/>
          </a:prstGeom>
        </p:spPr>
      </p:pic>
      <p:pic>
        <p:nvPicPr>
          <p:cNvPr id="10" name="Picture 2" descr="Afficher l’image source">
            <a:hlinkClick r:id="rId4"/>
            <a:extLst>
              <a:ext uri="{FF2B5EF4-FFF2-40B4-BE49-F238E27FC236}">
                <a16:creationId xmlns:a16="http://schemas.microsoft.com/office/drawing/2014/main" id="{FE33E40E-3988-4F4A-8635-B2A2E271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575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ficher l’image source">
            <a:hlinkClick r:id="rId6"/>
            <a:extLst>
              <a:ext uri="{FF2B5EF4-FFF2-40B4-BE49-F238E27FC236}">
                <a16:creationId xmlns:a16="http://schemas.microsoft.com/office/drawing/2014/main" id="{376E5BFB-CDA1-46C6-A894-6791A936E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101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29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Prérequis - Intégration d’une dll dans LabVIEW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DLL : Dynamic Link Library -</a:t>
            </a:r>
            <a:r>
              <a:rPr lang="fr-FR" dirty="0"/>
              <a:t> Bibliothèque de liens dynamiques</a:t>
            </a:r>
          </a:p>
          <a:p>
            <a:r>
              <a:rPr lang="fr-FR" dirty="0"/>
              <a:t>Appeler du code externe dans LabVIEW via une DLL</a:t>
            </a:r>
          </a:p>
          <a:p>
            <a:pPr lvl="1"/>
            <a:r>
              <a:rPr lang="fr-FR" dirty="0"/>
              <a:t>.NET </a:t>
            </a:r>
            <a:r>
              <a:rPr lang="fr-FR" dirty="0" err="1"/>
              <a:t>Assembly</a:t>
            </a:r>
            <a:endParaRPr lang="fr-FR" dirty="0"/>
          </a:p>
          <a:p>
            <a:pPr lvl="1"/>
            <a:r>
              <a:rPr lang="fr-FR" dirty="0"/>
              <a:t>Header (.h)</a:t>
            </a:r>
          </a:p>
          <a:p>
            <a:pPr lvl="1"/>
            <a:r>
              <a:rPr lang="fr-FR" dirty="0"/>
              <a:t>Type de données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4FE87FB-184A-4FC1-A5BF-8B0B47238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1181"/>
          <a:stretch/>
        </p:blipFill>
        <p:spPr>
          <a:xfrm>
            <a:off x="1383506" y="3857624"/>
            <a:ext cx="3116426" cy="2081283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C0F08E8-B08F-482D-A0A6-AF93BBBF3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240" y="3410911"/>
            <a:ext cx="3223393" cy="294983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E1FFCD9-F458-45F1-A481-112D6FE0C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940" y="4047513"/>
            <a:ext cx="2257740" cy="16766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243524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34C7E95-61B0-4C76-AA8C-D999FBD5F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Maxime RENAUD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0A7AA24-F256-461B-ACF0-67AA5F835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2000" y="2196000"/>
            <a:ext cx="5040000" cy="4140000"/>
          </a:xfrm>
        </p:spPr>
        <p:txBody>
          <a:bodyPr/>
          <a:lstStyle/>
          <a:p>
            <a:r>
              <a:rPr lang="fr-FR" dirty="0"/>
              <a:t>Ingénieur Test &amp; Mesures</a:t>
            </a:r>
          </a:p>
          <a:p>
            <a:r>
              <a:rPr lang="fr-FR" dirty="0"/>
              <a:t>15 ans d’expérience dans le monde NI</a:t>
            </a:r>
          </a:p>
          <a:p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5B70438-DB47-4841-9C86-E9F4CC863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/>
              <a:t>Loïc WOHLEBER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146C830-2E5F-4D96-A438-36D6E9E028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Ingénieur Test &amp; Mesures</a:t>
            </a:r>
          </a:p>
          <a:p>
            <a:r>
              <a:rPr lang="fr-FR" dirty="0"/>
              <a:t>Développeur LabVIEW depuis 7 ans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A1422-DD85-484E-8C51-636D51C7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LUGE 2022.3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76B8A12-501F-4CDE-BD46-1F50DC32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Présentateurs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C8CD150-E4A3-DDEE-69D0-F90C9224D486}"/>
              </a:ext>
            </a:extLst>
          </p:cNvPr>
          <p:cNvSpPr/>
          <p:nvPr/>
        </p:nvSpPr>
        <p:spPr>
          <a:xfrm>
            <a:off x="2650047" y="3659653"/>
            <a:ext cx="2043404" cy="2043404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D698D6C-3AFC-5CC7-4650-200A58CCE4FB}"/>
              </a:ext>
            </a:extLst>
          </p:cNvPr>
          <p:cNvSpPr/>
          <p:nvPr/>
        </p:nvSpPr>
        <p:spPr>
          <a:xfrm>
            <a:off x="8163043" y="3659653"/>
            <a:ext cx="2043404" cy="2043404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56EC94-035E-186E-33D9-E7B7F85C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074" y="5317254"/>
            <a:ext cx="617792" cy="6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03FA18F-9A8A-39C3-0933-92FF891DB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36" y="5317254"/>
            <a:ext cx="617792" cy="6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35695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manuelle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E1FFCD9-F458-45F1-A481-112D6FE0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3576334"/>
            <a:ext cx="2257740" cy="1676634"/>
          </a:xfrm>
          <a:prstGeom prst="rect">
            <a:avLst/>
          </a:prstGeom>
          <a:effectLst/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BEBC719-DF29-453A-ACC9-2B2552CA4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06C6AED-23AB-4910-B294-016EA736E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204" y="2585071"/>
            <a:ext cx="5468546" cy="365916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B0D1550-984E-419B-8E63-E6FE027B8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472" y="3962151"/>
            <a:ext cx="905001" cy="90500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DC37031-B8B3-04E8-C50E-FA936BD177FF}"/>
              </a:ext>
            </a:extLst>
          </p:cNvPr>
          <p:cNvCxnSpPr>
            <a:cxnSpLocks/>
          </p:cNvCxnSpPr>
          <p:nvPr/>
        </p:nvCxnSpPr>
        <p:spPr>
          <a:xfrm>
            <a:off x="3487053" y="4414651"/>
            <a:ext cx="749732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B5BBA0E-9788-4981-41D9-E818AECF2F3D}"/>
              </a:ext>
            </a:extLst>
          </p:cNvPr>
          <p:cNvCxnSpPr>
            <a:cxnSpLocks/>
          </p:cNvCxnSpPr>
          <p:nvPr/>
        </p:nvCxnSpPr>
        <p:spPr>
          <a:xfrm>
            <a:off x="4899881" y="4414651"/>
            <a:ext cx="749731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649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manuelle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E1FFCD9-F458-45F1-A481-112D6FE0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3576334"/>
            <a:ext cx="2257740" cy="1676634"/>
          </a:xfrm>
          <a:prstGeom prst="rect">
            <a:avLst/>
          </a:prstGeom>
          <a:effectLst/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B0D1550-984E-419B-8E63-E6FE027B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472" y="3962151"/>
            <a:ext cx="905001" cy="905001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3F3DC3-0CC7-45D2-9B21-40AF55D92750}"/>
              </a:ext>
            </a:extLst>
          </p:cNvPr>
          <p:cNvCxnSpPr>
            <a:cxnSpLocks/>
          </p:cNvCxnSpPr>
          <p:nvPr/>
        </p:nvCxnSpPr>
        <p:spPr>
          <a:xfrm>
            <a:off x="3487053" y="4414651"/>
            <a:ext cx="749732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33EEF74-FA24-4898-B8AB-7A30DF99B066}"/>
              </a:ext>
            </a:extLst>
          </p:cNvPr>
          <p:cNvCxnSpPr>
            <a:cxnSpLocks/>
          </p:cNvCxnSpPr>
          <p:nvPr/>
        </p:nvCxnSpPr>
        <p:spPr>
          <a:xfrm>
            <a:off x="4899881" y="4414651"/>
            <a:ext cx="749731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FC3A644A-DE83-45F3-9CA3-D463CE3AB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204" y="2585071"/>
            <a:ext cx="5468546" cy="365916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A192592-5A37-0B31-4CE0-67DEFB797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10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manuelle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B0D1550-984E-419B-8E63-E6FE027B8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3962150"/>
            <a:ext cx="905001" cy="905001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33EEF74-FA24-4898-B8AB-7A30DF99B066}"/>
              </a:ext>
            </a:extLst>
          </p:cNvPr>
          <p:cNvCxnSpPr>
            <a:cxnSpLocks/>
          </p:cNvCxnSpPr>
          <p:nvPr/>
        </p:nvCxnSpPr>
        <p:spPr>
          <a:xfrm>
            <a:off x="1919841" y="4404786"/>
            <a:ext cx="542094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FC3A644A-DE83-45F3-9CA3-D463CE3AB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095" y="2585071"/>
            <a:ext cx="5468546" cy="365916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EAA1C18-E4E6-4774-BE07-963DC0974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736" y="4072090"/>
            <a:ext cx="3371850" cy="7048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0C4ECDF-8B2C-333A-6B8B-9DC3755C5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6F3C50E-0D16-44ED-9601-864F4F9B06EF}"/>
              </a:ext>
            </a:extLst>
          </p:cNvPr>
          <p:cNvCxnSpPr>
            <a:cxnSpLocks/>
          </p:cNvCxnSpPr>
          <p:nvPr/>
        </p:nvCxnSpPr>
        <p:spPr>
          <a:xfrm>
            <a:off x="8202528" y="4404786"/>
            <a:ext cx="542095" cy="9864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931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assistée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D2CE23-928D-41B8-A878-7FD45405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10" y="3752324"/>
            <a:ext cx="3368650" cy="76258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65521D4-8AD9-4969-8FCD-46AA62888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966" y="2777236"/>
            <a:ext cx="2964334" cy="271276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D34BE08-9EA9-4676-B0F6-4FA97FA62EDB}"/>
              </a:ext>
            </a:extLst>
          </p:cNvPr>
          <p:cNvCxnSpPr>
            <a:cxnSpLocks/>
          </p:cNvCxnSpPr>
          <p:nvPr/>
        </p:nvCxnSpPr>
        <p:spPr>
          <a:xfrm>
            <a:off x="4522600" y="4133618"/>
            <a:ext cx="515744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>
            <a:extLst>
              <a:ext uri="{FF2B5EF4-FFF2-40B4-BE49-F238E27FC236}">
                <a16:creationId xmlns:a16="http://schemas.microsoft.com/office/drawing/2014/main" id="{82A779FF-0F30-4277-AF2E-C5537A74B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101" y="3049194"/>
            <a:ext cx="2356899" cy="216884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F4ABA50-D3B9-49F2-B62A-C100B807D402}"/>
              </a:ext>
            </a:extLst>
          </p:cNvPr>
          <p:cNvCxnSpPr>
            <a:cxnSpLocks/>
          </p:cNvCxnSpPr>
          <p:nvPr/>
        </p:nvCxnSpPr>
        <p:spPr>
          <a:xfrm flipV="1">
            <a:off x="8238744" y="4133618"/>
            <a:ext cx="932688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1CC92AE3-C623-68AD-FBDC-C913F0CF7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34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assistée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82A779FF-0F30-4277-AF2E-C5537A74B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86" y="3193243"/>
            <a:ext cx="2356899" cy="216884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F4ABA50-D3B9-49F2-B62A-C100B807D402}"/>
              </a:ext>
            </a:extLst>
          </p:cNvPr>
          <p:cNvCxnSpPr>
            <a:cxnSpLocks/>
          </p:cNvCxnSpPr>
          <p:nvPr/>
        </p:nvCxnSpPr>
        <p:spPr>
          <a:xfrm>
            <a:off x="4709160" y="4277668"/>
            <a:ext cx="66751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46BB2B53-7C13-4C73-A5D4-88CA08AE4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005" y="2589126"/>
            <a:ext cx="2646043" cy="274119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A646C8C-3A85-4410-9521-B8296F8FF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348" y="3798372"/>
            <a:ext cx="3229500" cy="213063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1972747-56D0-687D-6081-CD9DD6220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50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114CF27-8350-4BEF-BC5E-5C1DD76A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E81F7C3-6AB5-4D37-BBF5-27ABC010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18" y="2261620"/>
            <a:ext cx="2306494" cy="2323707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1FD4DEE-A0D5-F85A-51B4-AAC049EA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5043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Public API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1381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Création d’une instance de la classe </a:t>
            </a:r>
            <a:r>
              <a:rPr lang="fr-FR" dirty="0" err="1"/>
              <a:t>mDNS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Enregistrement à un évènement utilisateur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Lancement d’un « </a:t>
            </a:r>
            <a:r>
              <a:rPr lang="fr-FR" dirty="0" err="1"/>
              <a:t>Listener</a:t>
            </a:r>
            <a:r>
              <a:rPr lang="fr-FR" dirty="0"/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Exploitation des données de manière évènementielle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Arrêt du « </a:t>
            </a:r>
            <a:r>
              <a:rPr lang="fr-FR" dirty="0" err="1"/>
              <a:t>Listener</a:t>
            </a:r>
            <a:r>
              <a:rPr lang="fr-FR" dirty="0"/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Destruction de l’instance de la classe </a:t>
            </a:r>
            <a:r>
              <a:rPr lang="fr-FR" dirty="0" err="1"/>
              <a:t>mDNS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49F578-A21E-4C47-A689-A745A9752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328" y="1289317"/>
            <a:ext cx="2300258" cy="21340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88DD960-D661-46A2-999D-6E9F5524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00" y="3688145"/>
            <a:ext cx="10972800" cy="29051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6833B8E-5BF2-4EC4-AE90-C2DC996B30EC}"/>
              </a:ext>
            </a:extLst>
          </p:cNvPr>
          <p:cNvSpPr txBox="1"/>
          <p:nvPr/>
        </p:nvSpPr>
        <p:spPr>
          <a:xfrm>
            <a:off x="9681328" y="1040023"/>
            <a:ext cx="1310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/>
              <a:t>Public API :</a:t>
            </a:r>
          </a:p>
        </p:txBody>
      </p:sp>
      <p:sp>
        <p:nvSpPr>
          <p:cNvPr id="4" name="StartListener">
            <a:extLst>
              <a:ext uri="{FF2B5EF4-FFF2-40B4-BE49-F238E27FC236}">
                <a16:creationId xmlns:a16="http://schemas.microsoft.com/office/drawing/2014/main" id="{07CB9221-DDB0-4B6A-895F-7EAB8BC5BA3C}"/>
              </a:ext>
            </a:extLst>
          </p:cNvPr>
          <p:cNvSpPr/>
          <p:nvPr/>
        </p:nvSpPr>
        <p:spPr>
          <a:xfrm>
            <a:off x="3994150" y="3686558"/>
            <a:ext cx="313200" cy="3132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topListener">
            <a:extLst>
              <a:ext uri="{FF2B5EF4-FFF2-40B4-BE49-F238E27FC236}">
                <a16:creationId xmlns:a16="http://schemas.microsoft.com/office/drawing/2014/main" id="{03C6E69F-7CEA-4A42-AC3E-96E8847ECA75}"/>
              </a:ext>
            </a:extLst>
          </p:cNvPr>
          <p:cNvSpPr/>
          <p:nvPr/>
        </p:nvSpPr>
        <p:spPr>
          <a:xfrm>
            <a:off x="10699883" y="3686558"/>
            <a:ext cx="313200" cy="3132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185A9-CF47-44EC-A121-A59F1DB0DD5E}"/>
              </a:ext>
            </a:extLst>
          </p:cNvPr>
          <p:cNvSpPr/>
          <p:nvPr/>
        </p:nvSpPr>
        <p:spPr>
          <a:xfrm>
            <a:off x="10994035" y="2595562"/>
            <a:ext cx="162000" cy="162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34361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D16DDF6A-416E-4835-B861-5F11D3B8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2588419"/>
            <a:ext cx="10763480" cy="3809970"/>
          </a:xfrm>
          <a:prstGeom prst="rect">
            <a:avLst/>
          </a:prstGeom>
          <a:effectLst>
            <a:glow>
              <a:schemeClr val="accent1">
                <a:alpha val="99000"/>
              </a:schemeClr>
            </a:glow>
            <a:softEdge rad="127000"/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</a:t>
            </a:r>
            <a:r>
              <a:rPr lang="fr-FR" dirty="0" err="1"/>
              <a:t>Listener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50BEAF4A-B423-4867-8425-F50E9C53E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109" y="1211910"/>
            <a:ext cx="533400" cy="44767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293B00-179C-419A-A0D3-52BB75B45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078" y="3525867"/>
            <a:ext cx="2377096" cy="65020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E1C092E2-0060-45B0-BBCB-D17C334EC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239" y="1211910"/>
            <a:ext cx="790575" cy="447675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0C116D-86CA-4C63-9E93-C64A8B2F3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4639" y="1211910"/>
            <a:ext cx="790575" cy="447675"/>
          </a:xfrm>
          <a:prstGeom prst="rect">
            <a:avLst/>
          </a:prstGeom>
        </p:spPr>
      </p:pic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A5F0C67-8485-4E13-AA59-AC76F53761AD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434814" y="1435747"/>
            <a:ext cx="2098926" cy="1"/>
          </a:xfrm>
          <a:prstGeom prst="straightConnector1">
            <a:avLst/>
          </a:prstGeom>
          <a:ln w="15875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7E98491-9013-444A-A0D0-D82DBEE8892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348509" y="1435747"/>
            <a:ext cx="2328891" cy="1"/>
          </a:xfrm>
          <a:prstGeom prst="straightConnector1">
            <a:avLst/>
          </a:prstGeom>
          <a:ln w="15875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783AF15-27D1-4246-A17C-5766233FADB1}"/>
              </a:ext>
            </a:extLst>
          </p:cNvPr>
          <p:cNvCxnSpPr>
            <a:cxnSpLocks/>
          </p:cNvCxnSpPr>
          <p:nvPr/>
        </p:nvCxnSpPr>
        <p:spPr>
          <a:xfrm>
            <a:off x="6967509" y="1710385"/>
            <a:ext cx="0" cy="768526"/>
          </a:xfrm>
          <a:prstGeom prst="straightConnector1">
            <a:avLst/>
          </a:prstGeom>
          <a:ln w="15875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estroyUserEvent">
            <a:extLst>
              <a:ext uri="{FF2B5EF4-FFF2-40B4-BE49-F238E27FC236}">
                <a16:creationId xmlns:a16="http://schemas.microsoft.com/office/drawing/2014/main" id="{A47414D8-CED2-4DDF-96AF-E2FE14472018}"/>
              </a:ext>
            </a:extLst>
          </p:cNvPr>
          <p:cNvSpPr/>
          <p:nvPr/>
        </p:nvSpPr>
        <p:spPr>
          <a:xfrm>
            <a:off x="11158951" y="4719638"/>
            <a:ext cx="205200" cy="2016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tartThread">
            <a:extLst>
              <a:ext uri="{FF2B5EF4-FFF2-40B4-BE49-F238E27FC236}">
                <a16:creationId xmlns:a16="http://schemas.microsoft.com/office/drawing/2014/main" id="{25D0F4DE-A401-4F61-BD36-4FDA6303778D}"/>
              </a:ext>
            </a:extLst>
          </p:cNvPr>
          <p:cNvSpPr/>
          <p:nvPr/>
        </p:nvSpPr>
        <p:spPr>
          <a:xfrm>
            <a:off x="4871562" y="5563411"/>
            <a:ext cx="205200" cy="20160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StopThread">
            <a:extLst>
              <a:ext uri="{FF2B5EF4-FFF2-40B4-BE49-F238E27FC236}">
                <a16:creationId xmlns:a16="http://schemas.microsoft.com/office/drawing/2014/main" id="{DFE90E26-2D4C-498F-B0E5-00A5147B19D4}"/>
              </a:ext>
            </a:extLst>
          </p:cNvPr>
          <p:cNvSpPr/>
          <p:nvPr/>
        </p:nvSpPr>
        <p:spPr>
          <a:xfrm>
            <a:off x="9295393" y="5563411"/>
            <a:ext cx="201600" cy="1980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StartListener">
            <a:extLst>
              <a:ext uri="{FF2B5EF4-FFF2-40B4-BE49-F238E27FC236}">
                <a16:creationId xmlns:a16="http://schemas.microsoft.com/office/drawing/2014/main" id="{D69B3CC7-B784-4F05-948F-0D90C1643704}"/>
              </a:ext>
            </a:extLst>
          </p:cNvPr>
          <p:cNvSpPr/>
          <p:nvPr/>
        </p:nvSpPr>
        <p:spPr>
          <a:xfrm>
            <a:off x="3641858" y="1354379"/>
            <a:ext cx="306000" cy="3060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StopListener">
            <a:extLst>
              <a:ext uri="{FF2B5EF4-FFF2-40B4-BE49-F238E27FC236}">
                <a16:creationId xmlns:a16="http://schemas.microsoft.com/office/drawing/2014/main" id="{218907A5-CDC4-4514-894F-D4AE8510C4EB}"/>
              </a:ext>
            </a:extLst>
          </p:cNvPr>
          <p:cNvSpPr/>
          <p:nvPr/>
        </p:nvSpPr>
        <p:spPr>
          <a:xfrm>
            <a:off x="9842258" y="1357667"/>
            <a:ext cx="313200" cy="30600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8C4C2-87B8-4792-AF38-AC7C4B32650F}"/>
              </a:ext>
            </a:extLst>
          </p:cNvPr>
          <p:cNvSpPr/>
          <p:nvPr/>
        </p:nvSpPr>
        <p:spPr>
          <a:xfrm>
            <a:off x="6810909" y="1349631"/>
            <a:ext cx="313200" cy="30600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6C289-CA8E-4531-B997-2FA81075AD52}"/>
              </a:ext>
            </a:extLst>
          </p:cNvPr>
          <p:cNvSpPr/>
          <p:nvPr/>
        </p:nvSpPr>
        <p:spPr>
          <a:xfrm>
            <a:off x="2616359" y="4720444"/>
            <a:ext cx="205200" cy="20160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835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</a:t>
            </a:r>
            <a:r>
              <a:rPr lang="fr-FR" dirty="0" err="1"/>
              <a:t>Listener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6BF2A81-8221-47EC-A885-6E41EF877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31" y="1768435"/>
            <a:ext cx="4439270" cy="18766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9D44521-1494-4B84-AF9E-935C975B6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788" y="5431104"/>
            <a:ext cx="3381847" cy="115268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6353BDB-081F-4D26-A754-42DB2B5D6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398" y="5454920"/>
            <a:ext cx="2810267" cy="1105054"/>
          </a:xfrm>
          <a:prstGeom prst="rect">
            <a:avLst/>
          </a:prstGeom>
        </p:spPr>
      </p:pic>
      <p:pic>
        <p:nvPicPr>
          <p:cNvPr id="11" name="Create user Event">
            <a:extLst>
              <a:ext uri="{FF2B5EF4-FFF2-40B4-BE49-F238E27FC236}">
                <a16:creationId xmlns:a16="http://schemas.microsoft.com/office/drawing/2014/main" id="{C7C441D8-6D14-4EB2-AA7C-1F55C96F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734" y="1954198"/>
            <a:ext cx="3400900" cy="150516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D94BC0D0-106A-4582-A25B-B050B33AC6BF}"/>
              </a:ext>
            </a:extLst>
          </p:cNvPr>
          <p:cNvSpPr txBox="1"/>
          <p:nvPr/>
        </p:nvSpPr>
        <p:spPr>
          <a:xfrm>
            <a:off x="2023788" y="1436276"/>
            <a:ext cx="197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err="1"/>
              <a:t>Create</a:t>
            </a:r>
            <a:r>
              <a:rPr lang="fr-FR" sz="1200" i="1" u="sng" dirty="0"/>
              <a:t> User Event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3546EC-D612-4CEE-9169-4BDBC5D6CBD7}"/>
              </a:ext>
            </a:extLst>
          </p:cNvPr>
          <p:cNvSpPr txBox="1"/>
          <p:nvPr/>
        </p:nvSpPr>
        <p:spPr>
          <a:xfrm>
            <a:off x="7015398" y="5144724"/>
            <a:ext cx="197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/>
              <a:t>Destroy User Event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E178064-5296-44AD-8F76-534680006D9F}"/>
              </a:ext>
            </a:extLst>
          </p:cNvPr>
          <p:cNvSpPr txBox="1"/>
          <p:nvPr/>
        </p:nvSpPr>
        <p:spPr>
          <a:xfrm>
            <a:off x="7024731" y="1436276"/>
            <a:ext cx="197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err="1"/>
              <a:t>MDNS_QueryLVUserEvent</a:t>
            </a:r>
            <a:endParaRPr lang="fr-FR" sz="1200" i="1" u="sng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3879A76-BEC8-407F-94EF-B0D98E2DDCF0}"/>
              </a:ext>
            </a:extLst>
          </p:cNvPr>
          <p:cNvSpPr txBox="1"/>
          <p:nvPr/>
        </p:nvSpPr>
        <p:spPr>
          <a:xfrm>
            <a:off x="2004734" y="5144724"/>
            <a:ext cx="259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err="1"/>
              <a:t>MDNS_StopThreadQueryPeriodic</a:t>
            </a:r>
            <a:endParaRPr lang="fr-FR" sz="1200" i="1" u="sng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83A0DCF-CDFC-4872-A1BE-5CFDFFBA82BD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5405634" y="2706778"/>
            <a:ext cx="1619097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8A9AE9D-03C3-400F-92CB-C3EBEB060CC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405635" y="6007447"/>
            <a:ext cx="1609763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>
            <a:extLst>
              <a:ext uri="{FF2B5EF4-FFF2-40B4-BE49-F238E27FC236}">
                <a16:creationId xmlns:a16="http://schemas.microsoft.com/office/drawing/2014/main" id="{2BC69753-C8FE-457B-9DB1-A04091F05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8874" y="3522362"/>
            <a:ext cx="1747642" cy="1595674"/>
          </a:xfrm>
          <a:prstGeom prst="rect">
            <a:avLst/>
          </a:prstGeom>
        </p:spPr>
      </p:pic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55FAE64C-1274-4339-A48A-D148422CEAC5}"/>
              </a:ext>
            </a:extLst>
          </p:cNvPr>
          <p:cNvCxnSpPr>
            <a:stCxn id="7" idx="3"/>
            <a:endCxn id="50" idx="3"/>
          </p:cNvCxnSpPr>
          <p:nvPr/>
        </p:nvCxnSpPr>
        <p:spPr>
          <a:xfrm flipH="1">
            <a:off x="6966516" y="2706779"/>
            <a:ext cx="4497485" cy="1613420"/>
          </a:xfrm>
          <a:prstGeom prst="bentConnector3">
            <a:avLst>
              <a:gd name="adj1" fmla="val -5083"/>
            </a:avLst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5922CC3A-28EE-41AE-BD68-AA63440EA437}"/>
              </a:ext>
            </a:extLst>
          </p:cNvPr>
          <p:cNvCxnSpPr>
            <a:cxnSpLocks/>
            <a:stCxn id="50" idx="1"/>
            <a:endCxn id="8" idx="1"/>
          </p:cNvCxnSpPr>
          <p:nvPr/>
        </p:nvCxnSpPr>
        <p:spPr>
          <a:xfrm rot="10800000" flipV="1">
            <a:off x="2023788" y="4320199"/>
            <a:ext cx="3195086" cy="1687248"/>
          </a:xfrm>
          <a:prstGeom prst="bentConnector3">
            <a:avLst>
              <a:gd name="adj1" fmla="val 107155"/>
            </a:avLst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estroyUserEvent">
            <a:extLst>
              <a:ext uri="{FF2B5EF4-FFF2-40B4-BE49-F238E27FC236}">
                <a16:creationId xmlns:a16="http://schemas.microsoft.com/office/drawing/2014/main" id="{8ADA48C3-D487-4CED-8F95-D541A0355741}"/>
              </a:ext>
            </a:extLst>
          </p:cNvPr>
          <p:cNvSpPr/>
          <p:nvPr/>
        </p:nvSpPr>
        <p:spPr>
          <a:xfrm>
            <a:off x="8461052" y="5511991"/>
            <a:ext cx="313200" cy="3060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StartThread">
            <a:extLst>
              <a:ext uri="{FF2B5EF4-FFF2-40B4-BE49-F238E27FC236}">
                <a16:creationId xmlns:a16="http://schemas.microsoft.com/office/drawing/2014/main" id="{AB62527B-9E1C-4212-B28C-FED7859F3CEC}"/>
              </a:ext>
            </a:extLst>
          </p:cNvPr>
          <p:cNvSpPr/>
          <p:nvPr/>
        </p:nvSpPr>
        <p:spPr>
          <a:xfrm>
            <a:off x="8603366" y="1970477"/>
            <a:ext cx="313200" cy="30600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StopThread">
            <a:extLst>
              <a:ext uri="{FF2B5EF4-FFF2-40B4-BE49-F238E27FC236}">
                <a16:creationId xmlns:a16="http://schemas.microsoft.com/office/drawing/2014/main" id="{933571A0-5485-40D8-A7F4-2FEC40DC4DFB}"/>
              </a:ext>
            </a:extLst>
          </p:cNvPr>
          <p:cNvSpPr/>
          <p:nvPr/>
        </p:nvSpPr>
        <p:spPr>
          <a:xfrm>
            <a:off x="3560489" y="5507229"/>
            <a:ext cx="313200" cy="3060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464CC7-5C34-4E6C-B8B0-F5FC8F92505A}"/>
              </a:ext>
            </a:extLst>
          </p:cNvPr>
          <p:cNvSpPr/>
          <p:nvPr/>
        </p:nvSpPr>
        <p:spPr>
          <a:xfrm>
            <a:off x="3705184" y="1992506"/>
            <a:ext cx="313200" cy="3060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500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HMI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C495BEA-1C34-48F4-91D9-3B94B6699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"/>
          <a:stretch/>
        </p:blipFill>
        <p:spPr>
          <a:xfrm>
            <a:off x="8529214" y="1240923"/>
            <a:ext cx="2357861" cy="478221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F4344A-1C40-4845-96C5-4115D7410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29" y="2217372"/>
            <a:ext cx="5515745" cy="2829320"/>
          </a:xfrm>
          <a:prstGeom prst="rect">
            <a:avLst/>
          </a:prstGeom>
        </p:spPr>
      </p:pic>
      <p:sp>
        <p:nvSpPr>
          <p:cNvPr id="9" name="Nuage 8">
            <a:extLst>
              <a:ext uri="{FF2B5EF4-FFF2-40B4-BE49-F238E27FC236}">
                <a16:creationId xmlns:a16="http://schemas.microsoft.com/office/drawing/2014/main" id="{4375E2D0-2E6B-4BFC-AB36-EE6DEDD06920}"/>
              </a:ext>
            </a:extLst>
          </p:cNvPr>
          <p:cNvSpPr/>
          <p:nvPr/>
        </p:nvSpPr>
        <p:spPr>
          <a:xfrm>
            <a:off x="3438526" y="2828041"/>
            <a:ext cx="2010168" cy="1847654"/>
          </a:xfrm>
          <a:prstGeom prst="cloud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+mj-lt"/>
              </a:rPr>
              <a:t>Action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F7A52FF-DED3-4775-BD70-6081527EA9A4}"/>
              </a:ext>
            </a:extLst>
          </p:cNvPr>
          <p:cNvCxnSpPr>
            <a:cxnSpLocks/>
          </p:cNvCxnSpPr>
          <p:nvPr/>
        </p:nvCxnSpPr>
        <p:spPr>
          <a:xfrm>
            <a:off x="5740924" y="3632032"/>
            <a:ext cx="2516956" cy="0"/>
          </a:xfrm>
          <a:prstGeom prst="straightConnector1">
            <a:avLst/>
          </a:prstGeom>
          <a:ln w="50800">
            <a:solidFill>
              <a:srgbClr val="FF78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30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0B8F12FD-425F-4EF2-B0DA-FAFFB4F0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3AD09CFC-46BC-4AA4-8890-DD002F8589FC}"/>
              </a:ext>
            </a:extLst>
          </p:cNvPr>
          <p:cNvSpPr txBox="1">
            <a:spLocks/>
          </p:cNvSpPr>
          <p:nvPr/>
        </p:nvSpPr>
        <p:spPr>
          <a:xfrm>
            <a:off x="1307080" y="1001473"/>
            <a:ext cx="5545317" cy="4844001"/>
          </a:xfrm>
          <a:prstGeom prst="rect">
            <a:avLst/>
          </a:prstGeom>
        </p:spPr>
        <p:txBody>
          <a:bodyPr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  <a:lvl2pPr marL="80327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2pPr>
            <a:lvl3pPr marL="107632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3pPr>
            <a:lvl4pPr marL="134143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Contexte</a:t>
            </a:r>
          </a:p>
          <a:p>
            <a:r>
              <a:rPr lang="fr-FR" dirty="0"/>
              <a:t>Prérequis</a:t>
            </a:r>
          </a:p>
          <a:p>
            <a:pPr lvl="1"/>
            <a:r>
              <a:rPr lang="fr-FR" dirty="0"/>
              <a:t>Utilisation d’événement utilisateurs</a:t>
            </a:r>
          </a:p>
          <a:p>
            <a:pPr lvl="1"/>
            <a:r>
              <a:rPr lang="fr-FR" dirty="0"/>
              <a:t>Intégration d’une dll dans LabVIEW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Cas Concret : multicast DNS</a:t>
            </a:r>
          </a:p>
          <a:p>
            <a:r>
              <a:rPr lang="fr-FR" dirty="0"/>
              <a:t>Questions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685AF4-513C-18EA-EAE7-9582BD95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64542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A9D4D-20F6-2289-43DA-0E13BFA6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E81B28-1E6B-909B-A1B7-F6520B42D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Nécessité de gérer plusieurs DLL</a:t>
            </a:r>
          </a:p>
          <a:p>
            <a:pPr lvl="1"/>
            <a:r>
              <a:rPr lang="fr-FR" dirty="0"/>
              <a:t>LabVIEW.exe / LabVIEW </a:t>
            </a:r>
            <a:r>
              <a:rPr lang="fr-FR" dirty="0" err="1"/>
              <a:t>run-time</a:t>
            </a:r>
            <a:endParaRPr lang="fr-FR" dirty="0"/>
          </a:p>
          <a:p>
            <a:pPr lvl="1"/>
            <a:r>
              <a:rPr lang="fr-FR" dirty="0" err="1"/>
              <a:t>Bitness</a:t>
            </a:r>
            <a:r>
              <a:rPr lang="fr-FR" dirty="0"/>
              <a:t> (32 / 64 bits)</a:t>
            </a:r>
          </a:p>
          <a:p>
            <a:pPr lvl="1"/>
            <a:r>
              <a:rPr lang="fr-FR" dirty="0"/>
              <a:t>Version de LabVIEW</a:t>
            </a:r>
          </a:p>
          <a:p>
            <a:pPr lvl="1"/>
            <a:r>
              <a:rPr lang="fr-FR" dirty="0"/>
              <a:t>Chemin de la DLL</a:t>
            </a:r>
          </a:p>
          <a:p>
            <a:r>
              <a:rPr lang="fr-FR" dirty="0"/>
              <a:t>Extension des capacités de LabVIEW mais nécessite des compétences en développement dans le langage tiers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66122D-B893-335E-A6FB-6E9D9210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94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78476-12A2-4774-A0F7-CA0BFD9B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5F61D-E626-49FB-96B6-2C4C4D7B8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000" y="1368000"/>
            <a:ext cx="10512000" cy="5040000"/>
          </a:xfrm>
        </p:spPr>
        <p:txBody>
          <a:bodyPr/>
          <a:lstStyle/>
          <a:p>
            <a:r>
              <a:rPr lang="fr-FR" dirty="0"/>
              <a:t>LUGE</a:t>
            </a:r>
          </a:p>
          <a:p>
            <a:pPr lvl="1"/>
            <a:r>
              <a:rPr lang="fr-FR" dirty="0"/>
              <a:t>Forum</a:t>
            </a:r>
            <a:r>
              <a:rPr lang="fr-FR" dirty="0">
                <a:hlinkClick r:id="rId2"/>
              </a:rPr>
              <a:t> </a:t>
            </a:r>
            <a:endParaRPr lang="fr-FR" dirty="0"/>
          </a:p>
          <a:p>
            <a:pPr lvl="1"/>
            <a:r>
              <a:rPr lang="fr-FR" dirty="0"/>
              <a:t>Chaîne YouTube</a:t>
            </a:r>
          </a:p>
          <a:p>
            <a:r>
              <a:rPr lang="fr-FR" dirty="0"/>
              <a:t>Code source démonstration</a:t>
            </a:r>
          </a:p>
          <a:p>
            <a:r>
              <a:rPr lang="fr-FR" dirty="0"/>
              <a:t>Support divers</a:t>
            </a:r>
          </a:p>
          <a:p>
            <a:pPr lvl="1"/>
            <a:r>
              <a:rPr lang="fr-FR" dirty="0">
                <a:hlinkClick r:id="rId3"/>
              </a:rPr>
              <a:t>LXI</a:t>
            </a:r>
            <a:endParaRPr lang="fr-FR" dirty="0"/>
          </a:p>
          <a:p>
            <a:pPr lvl="1"/>
            <a:r>
              <a:rPr lang="fr-FR" dirty="0" err="1">
                <a:hlinkClick r:id="rId4"/>
              </a:rPr>
              <a:t>mDNS</a:t>
            </a:r>
            <a:endParaRPr lang="fr-FR" dirty="0"/>
          </a:p>
          <a:p>
            <a:pPr lvl="1"/>
            <a:r>
              <a:rPr lang="fr-FR" dirty="0" err="1">
                <a:hlinkClick r:id="rId5"/>
              </a:rPr>
              <a:t>PostLVUserEvent</a:t>
            </a:r>
            <a:r>
              <a:rPr lang="fr-FR" dirty="0">
                <a:hlinkClick r:id="rId5"/>
              </a:rPr>
              <a:t> exemple pour C++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78AE1-49D0-41B4-8D03-CAEE7B1C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</a:p>
        </p:txBody>
      </p:sp>
      <p:pic>
        <p:nvPicPr>
          <p:cNvPr id="7" name="Picture 4" descr="Afficher l’image source">
            <a:hlinkClick r:id="rId6"/>
            <a:extLst>
              <a:ext uri="{FF2B5EF4-FFF2-40B4-BE49-F238E27FC236}">
                <a16:creationId xmlns:a16="http://schemas.microsoft.com/office/drawing/2014/main" id="{23FDBF9A-D0C8-48AC-AFF2-2E73596D4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052" y="2110078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2" descr="https://www.wovalab.com/wp-content/uploads/2019/02/Logo-LUG-Rhone-Alpes.png">
            <a:hlinkClick r:id="rId2"/>
            <a:extLst>
              <a:ext uri="{FF2B5EF4-FFF2-40B4-BE49-F238E27FC236}">
                <a16:creationId xmlns:a16="http://schemas.microsoft.com/office/drawing/2014/main" id="{EB61EEBD-A0E6-43E5-810B-894FD7D3D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716" y="1819002"/>
            <a:ext cx="881372" cy="35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fficher l’image source">
            <a:hlinkClick r:id="rId9"/>
            <a:extLst>
              <a:ext uri="{FF2B5EF4-FFF2-40B4-BE49-F238E27FC236}">
                <a16:creationId xmlns:a16="http://schemas.microsoft.com/office/drawing/2014/main" id="{A80C167D-97D3-4492-B6B5-7B732F45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920" y="2713490"/>
            <a:ext cx="363787" cy="35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93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15FE7-6EB1-4753-9026-94462A72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9D4C61-D1C3-4DAE-8E28-B418F675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8" name="Zoom de résumé 7">
                <a:extLst>
                  <a:ext uri="{FF2B5EF4-FFF2-40B4-BE49-F238E27FC236}">
                    <a16:creationId xmlns:a16="http://schemas.microsoft.com/office/drawing/2014/main" id="{A6CF7E76-9367-498B-951F-87E3865711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2499514"/>
                  </p:ext>
                </p:extLst>
              </p:nvPr>
            </p:nvGraphicFramePr>
            <p:xfrm>
              <a:off x="1152526" y="1368425"/>
              <a:ext cx="6801304" cy="4997515"/>
            </p:xfrm>
            <a:graphic>
              <a:graphicData uri="http://schemas.microsoft.com/office/powerpoint/2016/summaryzoom">
                <psuz:summaryZm>
                  <psuz:summaryZmObj sectionId="{665C2207-73C5-452F-8F3E-01D06B6CC151}">
                    <psuz:zmPr id="{0105705E-3D41-4143-BEDE-E687944C167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3550" y="70066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387B55B-0105-4F7A-B420-2B9B76B403E5}">
                    <psuz:zmPr id="{26B0BEAE-9308-4A80-B230-B8D070B5004A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80456" y="70066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AC566ED-609A-405C-89A1-B54E689A3A87}">
                    <psuz:zmPr id="{8B2AD575-BDB4-4C53-A017-C9E1888EE2E7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497362" y="70066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27A3458-7A66-4C99-AE2C-29E2D463D900}">
                    <psuz:zmPr id="{4B43BDBA-16D1-4297-9B5E-17023E05091E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3550" y="1924897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54D42C6-2C35-49AA-A30C-FE6E3847F6A5}">
                    <psuz:zmPr id="{D2E74D88-C9D5-493C-9480-3022A1EFAFA0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80456" y="1924897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A47AE88-B8FC-4414-820D-FD6A2E4AE883}">
                    <psuz:zmPr id="{CF47D9E5-9F26-4757-892E-70F79C88184B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497362" y="1924897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69FC6AD-7792-411C-99DA-F2CB5342DBFB}">
                    <psuz:zmPr id="{E4F2EE60-D0F4-46DA-912A-68CA1CD9E2A5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3550" y="314913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8" name="Zoom de résumé 7">
                <a:extLst>
                  <a:ext uri="{FF2B5EF4-FFF2-40B4-BE49-F238E27FC236}">
                    <a16:creationId xmlns:a16="http://schemas.microsoft.com/office/drawing/2014/main" id="{A6CF7E76-9367-498B-951F-87E3865711A9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152526" y="1368425"/>
                <a:ext cx="6801304" cy="4997515"/>
                <a:chOff x="1152526" y="1368425"/>
                <a:chExt cx="6801304" cy="4997515"/>
              </a:xfrm>
            </p:grpSpPr>
            <p:pic>
              <p:nvPicPr>
                <p:cNvPr id="3" name="Image 3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16076" y="206908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Image 4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32982" y="206908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Image 6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9888" y="206908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 7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16076" y="3293322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Image 10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32982" y="3293322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Image 11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49888" y="3293322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Image 12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16076" y="451755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pic>
        <p:nvPicPr>
          <p:cNvPr id="9" name="Picture 6" descr="Afficher l’image source">
            <a:extLst>
              <a:ext uri="{FF2B5EF4-FFF2-40B4-BE49-F238E27FC236}">
                <a16:creationId xmlns:a16="http://schemas.microsoft.com/office/drawing/2014/main" id="{03A46C44-2F3A-459A-8050-1508C5AF5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250" y="2079807"/>
            <a:ext cx="3574750" cy="35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338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2633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DAD9C-4924-0C5F-577A-377B1F24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BioLogic – En quelques mots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D7B839D-3290-4D04-C5AA-73BB7F501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40 ans d’innovations</a:t>
            </a:r>
          </a:p>
          <a:p>
            <a:r>
              <a:rPr lang="fr-FR" sz="2400" dirty="0"/>
              <a:t>Siège social à Seyssinet-Pariset</a:t>
            </a:r>
          </a:p>
          <a:p>
            <a:r>
              <a:rPr lang="fr-FR" sz="2400" dirty="0"/>
              <a:t>R&amp;D et production en France</a:t>
            </a:r>
          </a:p>
          <a:p>
            <a:r>
              <a:rPr lang="fr-FR" sz="2400" dirty="0"/>
              <a:t>Une présence mondiale</a:t>
            </a:r>
          </a:p>
          <a:p>
            <a:r>
              <a:rPr lang="fr-FR" sz="2400" dirty="0"/>
              <a:t>15% de croissance annuelle depuis 2007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EC94E3-B236-B283-AE44-0B1D4F16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EA77C14C-501A-C048-18A2-9FB5FB63F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17"/>
          <a:stretch/>
        </p:blipFill>
        <p:spPr>
          <a:xfrm>
            <a:off x="1261057" y="3947114"/>
            <a:ext cx="4499802" cy="2516946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B7C8F140-0B21-1AF3-8FB2-9204925D7E07}"/>
              </a:ext>
            </a:extLst>
          </p:cNvPr>
          <p:cNvGrpSpPr/>
          <p:nvPr/>
        </p:nvGrpSpPr>
        <p:grpSpPr>
          <a:xfrm>
            <a:off x="7185792" y="1255880"/>
            <a:ext cx="4795794" cy="2443717"/>
            <a:chOff x="5213350" y="0"/>
            <a:chExt cx="6978650" cy="3556000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42134BE9-2F2B-6CCF-0539-FA8FCB1C8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13350" y="0"/>
              <a:ext cx="6978650" cy="3556000"/>
            </a:xfrm>
            <a:prstGeom prst="rect">
              <a:avLst/>
            </a:prstGeom>
          </p:spPr>
        </p:pic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C07E7BA5-C716-FA77-487C-51F269C05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40375" y="508000"/>
              <a:ext cx="6324600" cy="2717800"/>
            </a:xfrm>
            <a:prstGeom prst="rect">
              <a:avLst/>
            </a:prstGeom>
          </p:spPr>
        </p:pic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C19E2CA-9B97-8960-6753-62BB8610D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62700" y="901700"/>
              <a:ext cx="393700" cy="584200"/>
            </a:xfrm>
            <a:prstGeom prst="rect">
              <a:avLst/>
            </a:prstGeom>
          </p:spPr>
        </p:pic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243F730C-E76E-E63D-A9C2-EDB798F5F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28000" y="660400"/>
              <a:ext cx="393700" cy="584200"/>
            </a:xfrm>
            <a:prstGeom prst="rect">
              <a:avLst/>
            </a:prstGeom>
          </p:spPr>
        </p:pic>
        <p:pic>
          <p:nvPicPr>
            <p:cNvPr id="13" name="Picture 11">
              <a:extLst>
                <a:ext uri="{FF2B5EF4-FFF2-40B4-BE49-F238E27FC236}">
                  <a16:creationId xmlns:a16="http://schemas.microsoft.com/office/drawing/2014/main" id="{8AD6361A-85A7-97E9-6C6B-D1FCC2865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31200" y="965200"/>
              <a:ext cx="393700" cy="584200"/>
            </a:xfrm>
            <a:prstGeom prst="rect">
              <a:avLst/>
            </a:prstGeom>
          </p:spPr>
        </p:pic>
        <p:pic>
          <p:nvPicPr>
            <p:cNvPr id="14" name="Picture 12">
              <a:extLst>
                <a:ext uri="{FF2B5EF4-FFF2-40B4-BE49-F238E27FC236}">
                  <a16:creationId xmlns:a16="http://schemas.microsoft.com/office/drawing/2014/main" id="{DEE17B61-2A1A-E209-ADA6-DF54017E7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4900" y="774700"/>
              <a:ext cx="393700" cy="584200"/>
            </a:xfrm>
            <a:prstGeom prst="rect">
              <a:avLst/>
            </a:prstGeom>
          </p:spPr>
        </p:pic>
        <p:pic>
          <p:nvPicPr>
            <p:cNvPr id="15" name="Picture 13">
              <a:extLst>
                <a:ext uri="{FF2B5EF4-FFF2-40B4-BE49-F238E27FC236}">
                  <a16:creationId xmlns:a16="http://schemas.microsoft.com/office/drawing/2014/main" id="{A4E9DDEC-FD44-F5B7-2BB5-65E8E3579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83700" y="1549400"/>
              <a:ext cx="393700" cy="584200"/>
            </a:xfrm>
            <a:prstGeom prst="rect">
              <a:avLst/>
            </a:prstGeom>
          </p:spPr>
        </p:pic>
        <p:pic>
          <p:nvPicPr>
            <p:cNvPr id="16" name="Picture 14">
              <a:extLst>
                <a:ext uri="{FF2B5EF4-FFF2-40B4-BE49-F238E27FC236}">
                  <a16:creationId xmlns:a16="http://schemas.microsoft.com/office/drawing/2014/main" id="{BF2092F5-2788-FFAE-035D-BA1C41CBA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29800" y="1231900"/>
              <a:ext cx="393700" cy="584200"/>
            </a:xfrm>
            <a:prstGeom prst="rect">
              <a:avLst/>
            </a:prstGeom>
          </p:spPr>
        </p:pic>
        <p:pic>
          <p:nvPicPr>
            <p:cNvPr id="17" name="Picture 15">
              <a:extLst>
                <a:ext uri="{FF2B5EF4-FFF2-40B4-BE49-F238E27FC236}">
                  <a16:creationId xmlns:a16="http://schemas.microsoft.com/office/drawing/2014/main" id="{58C99957-8879-FADA-1B9E-21C5F806D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64800" y="1651000"/>
              <a:ext cx="393700" cy="584200"/>
            </a:xfrm>
            <a:prstGeom prst="rect">
              <a:avLst/>
            </a:prstGeom>
          </p:spPr>
        </p:pic>
        <p:pic>
          <p:nvPicPr>
            <p:cNvPr id="18" name="Picture 16">
              <a:extLst>
                <a:ext uri="{FF2B5EF4-FFF2-40B4-BE49-F238E27FC236}">
                  <a16:creationId xmlns:a16="http://schemas.microsoft.com/office/drawing/2014/main" id="{8B25E492-128D-5776-3040-77A89ADDE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45500" y="812800"/>
              <a:ext cx="393700" cy="58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63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BioLogic – Gammes de produits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E23369F0-52F1-2EB2-2318-22C8476C557F}"/>
              </a:ext>
            </a:extLst>
          </p:cNvPr>
          <p:cNvGrpSpPr/>
          <p:nvPr/>
        </p:nvGrpSpPr>
        <p:grpSpPr>
          <a:xfrm>
            <a:off x="6279342" y="3861362"/>
            <a:ext cx="2383220" cy="2486493"/>
            <a:chOff x="2584634" y="2780350"/>
            <a:chExt cx="2383220" cy="2486493"/>
          </a:xfrm>
        </p:grpSpPr>
        <p:pic>
          <p:nvPicPr>
            <p:cNvPr id="8" name="Picture 11">
              <a:extLst>
                <a:ext uri="{FF2B5EF4-FFF2-40B4-BE49-F238E27FC236}">
                  <a16:creationId xmlns:a16="http://schemas.microsoft.com/office/drawing/2014/main" id="{C5A2BADE-6F46-7045-EB57-C31BFFFAE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2562"/>
            <a:stretch/>
          </p:blipFill>
          <p:spPr>
            <a:xfrm>
              <a:off x="2586109" y="4034926"/>
              <a:ext cx="2369862" cy="1231917"/>
            </a:xfrm>
            <a:prstGeom prst="rect">
              <a:avLst/>
            </a:prstGeom>
          </p:spPr>
        </p:pic>
        <p:pic>
          <p:nvPicPr>
            <p:cNvPr id="9" name="Picture 14">
              <a:extLst>
                <a:ext uri="{FF2B5EF4-FFF2-40B4-BE49-F238E27FC236}">
                  <a16:creationId xmlns:a16="http://schemas.microsoft.com/office/drawing/2014/main" id="{5EE09B19-1D90-C2A3-E190-B54B7922D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86405" y="2780350"/>
              <a:ext cx="2366964" cy="1331477"/>
            </a:xfrm>
            <a:prstGeom prst="rect">
              <a:avLst/>
            </a:prstGeom>
          </p:spPr>
        </p:pic>
        <p:sp>
          <p:nvSpPr>
            <p:cNvPr id="10" name="TextBox 25">
              <a:extLst>
                <a:ext uri="{FF2B5EF4-FFF2-40B4-BE49-F238E27FC236}">
                  <a16:creationId xmlns:a16="http://schemas.microsoft.com/office/drawing/2014/main" id="{5CE71862-362C-D808-573A-5260DDE41817}"/>
                </a:ext>
              </a:extLst>
            </p:cNvPr>
            <p:cNvSpPr txBox="1"/>
            <p:nvPr/>
          </p:nvSpPr>
          <p:spPr>
            <a:xfrm>
              <a:off x="2584634" y="4173637"/>
              <a:ext cx="2383220" cy="74882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Cycleurs de batterie</a:t>
              </a:r>
            </a:p>
            <a:p>
              <a:pPr>
                <a:lnSpc>
                  <a:spcPts val="1220"/>
                </a:lnSpc>
              </a:pPr>
              <a:r>
                <a:rPr lang="en" sz="1100" dirty="0">
                  <a:latin typeface="Gilroy" pitchFamily="2" charset="77"/>
                </a:rPr>
                <a:t>Modularité, performance, puissance et flexibilité</a:t>
              </a:r>
              <a:endParaRPr lang="fr-FR" sz="1100" dirty="0">
                <a:latin typeface="Gilroy" pitchFamily="2" charset="77"/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81A437A-1B41-FFC3-C649-DAA86DC560FC}"/>
              </a:ext>
            </a:extLst>
          </p:cNvPr>
          <p:cNvGrpSpPr/>
          <p:nvPr/>
        </p:nvGrpSpPr>
        <p:grpSpPr>
          <a:xfrm>
            <a:off x="9603797" y="2706779"/>
            <a:ext cx="2377789" cy="2476333"/>
            <a:chOff x="7305910" y="2794636"/>
            <a:chExt cx="2377789" cy="2476333"/>
          </a:xfrm>
        </p:grpSpPr>
        <p:pic>
          <p:nvPicPr>
            <p:cNvPr id="20" name="Picture 18">
              <a:extLst>
                <a:ext uri="{FF2B5EF4-FFF2-40B4-BE49-F238E27FC236}">
                  <a16:creationId xmlns:a16="http://schemas.microsoft.com/office/drawing/2014/main" id="{16B2E2F4-154B-58B3-D782-D544F72E0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5910" y="2794636"/>
              <a:ext cx="2377440" cy="1320203"/>
            </a:xfrm>
            <a:prstGeom prst="rect">
              <a:avLst/>
            </a:prstGeom>
          </p:spPr>
        </p:pic>
        <p:pic>
          <p:nvPicPr>
            <p:cNvPr id="21" name="Picture 12">
              <a:extLst>
                <a:ext uri="{FF2B5EF4-FFF2-40B4-BE49-F238E27FC236}">
                  <a16:creationId xmlns:a16="http://schemas.microsoft.com/office/drawing/2014/main" id="{8099FA11-5B99-11EA-563E-99621C1B8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06259" y="4112434"/>
              <a:ext cx="2377440" cy="1158535"/>
            </a:xfrm>
            <a:prstGeom prst="rect">
              <a:avLst/>
            </a:prstGeom>
          </p:spPr>
        </p:pic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F5F1BE1F-399B-21B9-6E67-F6189FC4DF8D}"/>
                </a:ext>
              </a:extLst>
            </p:cNvPr>
            <p:cNvSpPr txBox="1"/>
            <p:nvPr/>
          </p:nvSpPr>
          <p:spPr>
            <a:xfrm>
              <a:off x="7317094" y="4162217"/>
              <a:ext cx="2331477" cy="88975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Spectromètres</a:t>
              </a:r>
              <a:endPara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Une large gamme de spectromètres en régime stationnaire ou cinétique</a:t>
              </a:r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id="{3FA60336-75F5-9DD6-3318-5731EDA93060}"/>
              </a:ext>
            </a:extLst>
          </p:cNvPr>
          <p:cNvGrpSpPr/>
          <p:nvPr/>
        </p:nvGrpSpPr>
        <p:grpSpPr>
          <a:xfrm>
            <a:off x="1152000" y="3105513"/>
            <a:ext cx="2377440" cy="2409500"/>
            <a:chOff x="4937214" y="1502776"/>
            <a:chExt cx="2377440" cy="2409500"/>
          </a:xfrm>
        </p:grpSpPr>
        <p:pic>
          <p:nvPicPr>
            <p:cNvPr id="28" name="Picture 10">
              <a:extLst>
                <a:ext uri="{FF2B5EF4-FFF2-40B4-BE49-F238E27FC236}">
                  <a16:creationId xmlns:a16="http://schemas.microsoft.com/office/drawing/2014/main" id="{4DEDAF5C-2BC5-07BC-E64D-EFAC6C6EB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7214" y="2793880"/>
              <a:ext cx="2377440" cy="1118396"/>
            </a:xfrm>
            <a:prstGeom prst="rect">
              <a:avLst/>
            </a:prstGeom>
          </p:spPr>
        </p:pic>
        <p:pic>
          <p:nvPicPr>
            <p:cNvPr id="29" name="Picture 15">
              <a:extLst>
                <a:ext uri="{FF2B5EF4-FFF2-40B4-BE49-F238E27FC236}">
                  <a16:creationId xmlns:a16="http://schemas.microsoft.com/office/drawing/2014/main" id="{EDD469E2-B9A1-AB35-DEBF-B56709645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52" b="49101"/>
            <a:stretch/>
          </p:blipFill>
          <p:spPr>
            <a:xfrm>
              <a:off x="4937214" y="1502776"/>
              <a:ext cx="2377440" cy="1278438"/>
            </a:xfrm>
            <a:prstGeom prst="rect">
              <a:avLst/>
            </a:prstGeom>
          </p:spPr>
        </p:pic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0BF32853-010D-7FFE-A4CF-2D1340E0112E}"/>
                </a:ext>
              </a:extLst>
            </p:cNvPr>
            <p:cNvSpPr txBox="1"/>
            <p:nvPr/>
          </p:nvSpPr>
          <p:spPr>
            <a:xfrm>
              <a:off x="4937214" y="2919295"/>
              <a:ext cx="2248366" cy="96436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Analyseur d’impédance</a:t>
              </a:r>
              <a:endPara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Solutions intégrées pour la</a:t>
              </a: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caractérisation électrique de</a:t>
              </a: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matériaux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B395DA3-3065-F110-B36D-62C825444B94}"/>
              </a:ext>
            </a:extLst>
          </p:cNvPr>
          <p:cNvGrpSpPr/>
          <p:nvPr/>
        </p:nvGrpSpPr>
        <p:grpSpPr>
          <a:xfrm>
            <a:off x="7048651" y="1355854"/>
            <a:ext cx="2384730" cy="2388878"/>
            <a:chOff x="199844" y="367848"/>
            <a:chExt cx="2384730" cy="2388878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F648D8C0-FAEC-284E-BF78-B2F0BEABE3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9844" y="367848"/>
              <a:ext cx="2384730" cy="1338293"/>
            </a:xfrm>
            <a:prstGeom prst="rect">
              <a:avLst/>
            </a:prstGeom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12ADC58-B91C-C4FE-2030-5F612CEA6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9844" y="1632014"/>
              <a:ext cx="2384730" cy="1124712"/>
            </a:xfrm>
            <a:prstGeom prst="rect">
              <a:avLst/>
            </a:prstGeom>
          </p:spPr>
        </p:pic>
        <p:sp>
          <p:nvSpPr>
            <p:cNvPr id="34" name="TextBox 23">
              <a:extLst>
                <a:ext uri="{FF2B5EF4-FFF2-40B4-BE49-F238E27FC236}">
                  <a16:creationId xmlns:a16="http://schemas.microsoft.com/office/drawing/2014/main" id="{883EE3A9-51D9-904C-11EF-1BC9FEC20C63}"/>
                </a:ext>
              </a:extLst>
            </p:cNvPr>
            <p:cNvSpPr txBox="1"/>
            <p:nvPr/>
          </p:nvSpPr>
          <p:spPr>
            <a:xfrm>
              <a:off x="199844" y="1710091"/>
              <a:ext cx="2324871" cy="84125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Potentiostat-</a:t>
              </a:r>
            </a:p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galvanostats</a:t>
              </a:r>
            </a:p>
            <a:p>
              <a:r>
                <a:rPr lang="en" sz="1100" dirty="0">
                  <a:latin typeface="Gilroy" pitchFamily="2" charset="77"/>
                </a:rPr>
                <a:t>Des instruments polyvalents pour tous les domaines d’application</a:t>
              </a:r>
              <a:endParaRPr lang="fr-FR" sz="1100" dirty="0">
                <a:latin typeface="Gilroy" pitchFamily="2" charset="77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553FE3D4-FD78-BDD5-44A5-4CE603F76845}"/>
              </a:ext>
            </a:extLst>
          </p:cNvPr>
          <p:cNvSpPr txBox="1"/>
          <p:nvPr/>
        </p:nvSpPr>
        <p:spPr>
          <a:xfrm>
            <a:off x="948100" y="6002311"/>
            <a:ext cx="61491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rPr>
              <a:t>Instruments ultraprécis</a:t>
            </a:r>
          </a:p>
          <a:p>
            <a:r>
              <a:rPr lang="fr-FR" sz="18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rPr>
              <a:t>pour la recherche, académique et industrielle</a:t>
            </a:r>
            <a:endParaRPr lang="fr-FR" sz="2000" cap="all" dirty="0">
              <a:solidFill>
                <a:schemeClr val="tx1">
                  <a:lumMod val="85000"/>
                  <a:lumOff val="15000"/>
                </a:schemeClr>
              </a:solidFill>
              <a:latin typeface="Gilroy Bold" panose="00000800000000000000" pitchFamily="50" charset="0"/>
            </a:endParaRPr>
          </a:p>
        </p:txBody>
      </p:sp>
      <p:grpSp>
        <p:nvGrpSpPr>
          <p:cNvPr id="35" name="Group 43">
            <a:extLst>
              <a:ext uri="{FF2B5EF4-FFF2-40B4-BE49-F238E27FC236}">
                <a16:creationId xmlns:a16="http://schemas.microsoft.com/office/drawing/2014/main" id="{F2B6DEAB-F114-4448-BDF2-F1AEBFD8ABD4}"/>
              </a:ext>
            </a:extLst>
          </p:cNvPr>
          <p:cNvGrpSpPr/>
          <p:nvPr/>
        </p:nvGrpSpPr>
        <p:grpSpPr>
          <a:xfrm>
            <a:off x="3696986" y="1794289"/>
            <a:ext cx="2387600" cy="2623188"/>
            <a:chOff x="196974" y="3899433"/>
            <a:chExt cx="2387600" cy="2623188"/>
          </a:xfrm>
        </p:grpSpPr>
        <p:pic>
          <p:nvPicPr>
            <p:cNvPr id="36" name="Picture 40">
              <a:extLst>
                <a:ext uri="{FF2B5EF4-FFF2-40B4-BE49-F238E27FC236}">
                  <a16:creationId xmlns:a16="http://schemas.microsoft.com/office/drawing/2014/main" id="{C126BA3F-1D72-4749-AF07-159D7FF91CE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134" y="5228655"/>
              <a:ext cx="2377440" cy="1181703"/>
            </a:xfrm>
            <a:prstGeom prst="rect">
              <a:avLst/>
            </a:prstGeom>
          </p:spPr>
        </p:pic>
        <p:pic>
          <p:nvPicPr>
            <p:cNvPr id="38" name="Picture 16">
              <a:extLst>
                <a:ext uri="{FF2B5EF4-FFF2-40B4-BE49-F238E27FC236}">
                  <a16:creationId xmlns:a16="http://schemas.microsoft.com/office/drawing/2014/main" id="{1F6852F5-62ED-47C1-A792-E3F69D681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7134" y="3899433"/>
              <a:ext cx="2377440" cy="1335706"/>
            </a:xfrm>
            <a:prstGeom prst="rect">
              <a:avLst/>
            </a:prstGeom>
          </p:spPr>
        </p:pic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AB71E110-678B-42DB-9105-5DF99D417C11}"/>
                </a:ext>
              </a:extLst>
            </p:cNvPr>
            <p:cNvSpPr txBox="1"/>
            <p:nvPr/>
          </p:nvSpPr>
          <p:spPr>
            <a:xfrm>
              <a:off x="196974" y="5293117"/>
              <a:ext cx="2365728" cy="122950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Microscope électrochimique</a:t>
              </a: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Stations de haute résolution, compactes ou modulaires, pour la mesure de l'activité électrochimique locale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152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CB8A351-1E0D-432C-982F-30AD2DA1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449" y="2473529"/>
            <a:ext cx="2455594" cy="343547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Lister des instruments avec une classification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F3437A8-5E5B-4864-AD6E-94D238CEE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304"/>
          <a:stretch/>
        </p:blipFill>
        <p:spPr>
          <a:xfrm>
            <a:off x="1398000" y="2295527"/>
            <a:ext cx="1754503" cy="3791479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1C5A020-9066-46DF-A4CE-BCE897C5AABE}"/>
              </a:ext>
            </a:extLst>
          </p:cNvPr>
          <p:cNvCxnSpPr>
            <a:cxnSpLocks/>
          </p:cNvCxnSpPr>
          <p:nvPr/>
        </p:nvCxnSpPr>
        <p:spPr>
          <a:xfrm>
            <a:off x="7359799" y="4191265"/>
            <a:ext cx="122703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70460155-6DBA-24C3-9146-54B43990F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962" y="2672026"/>
            <a:ext cx="3143250" cy="303847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7902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Comment fait NI MAX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https://www.lxistandard.org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F823AB22-E956-A91C-A3EC-0A67DC8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8084" y="2126349"/>
            <a:ext cx="5293190" cy="370080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D30B216-0E65-885C-C37B-ECA5CC83F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1999" y="2126348"/>
            <a:ext cx="5293190" cy="370080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934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Le LXI permet cette diffusion d’informations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https://www.lxistandard.org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3BE3F6A-3D07-BBFC-270C-523B72320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0555" y="2096768"/>
            <a:ext cx="6474889" cy="416106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298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1"/>
            <a:ext cx="8425633" cy="1246450"/>
          </a:xfrm>
        </p:spPr>
        <p:txBody>
          <a:bodyPr>
            <a:normAutofit/>
          </a:bodyPr>
          <a:lstStyle/>
          <a:p>
            <a:r>
              <a:rPr lang="fr-FR" dirty="0"/>
              <a:t>Le LXI permet cette diffusion d’informations</a:t>
            </a:r>
          </a:p>
          <a:p>
            <a:r>
              <a:rPr lang="fr-FR" dirty="0"/>
              <a:t>Nécessite une connexion à chaque instruments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https://www.lxistandard.org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29C4E0-D563-4B41-8906-C14DB9151459}"/>
              </a:ext>
            </a:extLst>
          </p:cNvPr>
          <p:cNvCxnSpPr>
            <a:cxnSpLocks/>
          </p:cNvCxnSpPr>
          <p:nvPr/>
        </p:nvCxnSpPr>
        <p:spPr>
          <a:xfrm>
            <a:off x="7736871" y="4243549"/>
            <a:ext cx="122703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577E579B-7C4F-225B-00C9-91FCBF5F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78" y="3300411"/>
            <a:ext cx="1919234" cy="185526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3BE7B1C-FC08-6BDF-33DA-A655E5D29C3F}"/>
              </a:ext>
            </a:extLst>
          </p:cNvPr>
          <p:cNvCxnSpPr>
            <a:cxnSpLocks/>
          </p:cNvCxnSpPr>
          <p:nvPr/>
        </p:nvCxnSpPr>
        <p:spPr>
          <a:xfrm>
            <a:off x="3583534" y="4299459"/>
            <a:ext cx="122703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>
            <a:extLst>
              <a:ext uri="{FF2B5EF4-FFF2-40B4-BE49-F238E27FC236}">
                <a16:creationId xmlns:a16="http://schemas.microsoft.com/office/drawing/2014/main" id="{DA63DB15-51FC-3BC5-5C5D-54A6FA4E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774" y="3269692"/>
            <a:ext cx="2514951" cy="212437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5CD64782-776B-711B-DA6E-6AEFEC845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4255" y="2847998"/>
            <a:ext cx="2455594" cy="343547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2502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alette BioLogic">
      <a:dk1>
        <a:srgbClr val="333333"/>
      </a:dk1>
      <a:lt1>
        <a:sysClr val="window" lastClr="FFFFFF"/>
      </a:lt1>
      <a:dk2>
        <a:srgbClr val="23346A"/>
      </a:dk2>
      <a:lt2>
        <a:srgbClr val="DAD9D6"/>
      </a:lt2>
      <a:accent1>
        <a:srgbClr val="5C81F7"/>
      </a:accent1>
      <a:accent2>
        <a:srgbClr val="FF7854"/>
      </a:accent2>
      <a:accent3>
        <a:srgbClr val="A5A5A5"/>
      </a:accent3>
      <a:accent4>
        <a:srgbClr val="FFCF00"/>
      </a:accent4>
      <a:accent5>
        <a:srgbClr val="F92C03"/>
      </a:accent5>
      <a:accent6>
        <a:srgbClr val="4CE07E"/>
      </a:accent6>
      <a:hlink>
        <a:srgbClr val="0563C1"/>
      </a:hlink>
      <a:folHlink>
        <a:srgbClr val="954F72"/>
      </a:folHlink>
    </a:clrScheme>
    <a:fontScheme name="BioLogic">
      <a:majorFont>
        <a:latin typeface="Gilroy Bold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61F7338-D4D2-4B08-BBE6-925C7A867A05}" vid="{8A36DAED-7C3F-438B-8A81-6B348FE350E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2071</TotalTime>
  <Words>688</Words>
  <Application>Microsoft Office PowerPoint</Application>
  <PresentationFormat>Grand écran</PresentationFormat>
  <Paragraphs>179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9" baseType="lpstr">
      <vt:lpstr>Arial</vt:lpstr>
      <vt:lpstr>Calibri</vt:lpstr>
      <vt:lpstr>Gilroy</vt:lpstr>
      <vt:lpstr>Gilroy Bold</vt:lpstr>
      <vt:lpstr>Wingdings</vt:lpstr>
      <vt:lpstr>Thème Office</vt:lpstr>
      <vt:lpstr>Interaction événementielle entre du code C et LabVIEW</vt:lpstr>
      <vt:lpstr>Présentateurs</vt:lpstr>
      <vt:lpstr>AGENDA</vt:lpstr>
      <vt:lpstr>BioLogic – En quelques mots</vt:lpstr>
      <vt:lpstr>BioLogic – Gammes de produits</vt:lpstr>
      <vt:lpstr>Contexte - Problématique</vt:lpstr>
      <vt:lpstr>Contexte - Problématique</vt:lpstr>
      <vt:lpstr>Contexte - Problématique</vt:lpstr>
      <vt:lpstr>Contexte - Problématique</vt:lpstr>
      <vt:lpstr>Contexte - Alternative</vt:lpstr>
      <vt:lpstr>Contexte - Alternative</vt:lpstr>
      <vt:lpstr>Contexte - Alternative</vt:lpstr>
      <vt:lpstr>Contexte - Solution</vt:lpstr>
      <vt:lpstr>Contexte - Solution</vt:lpstr>
      <vt:lpstr>Contexte - Solution</vt:lpstr>
      <vt:lpstr>Prérequis - Utilisation d’événements utilisateurs</vt:lpstr>
      <vt:lpstr>Prérequis - Utilisation d’événements utilisateurs</vt:lpstr>
      <vt:lpstr>Prérequis - Utilisation d’événements utilisateurs</vt:lpstr>
      <vt:lpstr>Prérequis - Intégration d’une dll dans LabVIEW</vt:lpstr>
      <vt:lpstr>Prérequis - Intégration d’une dll dans LabVIEW</vt:lpstr>
      <vt:lpstr>Prérequis - Intégration d’une dll dans LabVIEW</vt:lpstr>
      <vt:lpstr>Prérequis - Intégration d’une dll dans LabVIEW</vt:lpstr>
      <vt:lpstr>Prérequis - Intégration d’une dll dans LabVIEW</vt:lpstr>
      <vt:lpstr>Prérequis - Intégration d’une dll dans LabVIEW</vt:lpstr>
      <vt:lpstr>Démonstration</vt:lpstr>
      <vt:lpstr>Cas Concret : multicast DNS - Public API</vt:lpstr>
      <vt:lpstr>Cas Concret : multicast DNS - Listener</vt:lpstr>
      <vt:lpstr>Cas Concret : multicast DNS - Listener</vt:lpstr>
      <vt:lpstr>Cas Concret : multicast DNS - HMI</vt:lpstr>
      <vt:lpstr>Remarques</vt:lpstr>
      <vt:lpstr>Références</vt:lpstr>
      <vt:lpstr>Questions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Paola Waintal Saldi</dc:creator>
  <cp:lastModifiedBy>Maxime Renaud</cp:lastModifiedBy>
  <cp:revision>119</cp:revision>
  <dcterms:created xsi:type="dcterms:W3CDTF">2022-02-14T15:18:06Z</dcterms:created>
  <dcterms:modified xsi:type="dcterms:W3CDTF">2022-09-29T10:25:17Z</dcterms:modified>
</cp:coreProperties>
</file>