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60" r:id="rId4"/>
    <p:sldId id="257" r:id="rId5"/>
    <p:sldId id="312" r:id="rId6"/>
    <p:sldId id="313" r:id="rId7"/>
    <p:sldId id="314" r:id="rId8"/>
    <p:sldId id="315" r:id="rId9"/>
    <p:sldId id="316" r:id="rId10"/>
    <p:sldId id="310" r:id="rId11"/>
    <p:sldId id="279" r:id="rId12"/>
    <p:sldId id="291" r:id="rId13"/>
    <p:sldId id="292" r:id="rId14"/>
    <p:sldId id="293" r:id="rId15"/>
    <p:sldId id="294" r:id="rId16"/>
    <p:sldId id="307" r:id="rId17"/>
    <p:sldId id="308" r:id="rId18"/>
    <p:sldId id="280" r:id="rId19"/>
    <p:sldId id="297" r:id="rId20"/>
    <p:sldId id="296" r:id="rId21"/>
    <p:sldId id="281" r:id="rId22"/>
    <p:sldId id="299" r:id="rId23"/>
    <p:sldId id="300" r:id="rId24"/>
    <p:sldId id="301" r:id="rId25"/>
    <p:sldId id="302" r:id="rId26"/>
    <p:sldId id="303" r:id="rId27"/>
    <p:sldId id="282" r:id="rId28"/>
    <p:sldId id="283" r:id="rId29"/>
    <p:sldId id="286" r:id="rId30"/>
    <p:sldId id="287" r:id="rId31"/>
    <p:sldId id="285" r:id="rId32"/>
    <p:sldId id="309" r:id="rId33"/>
    <p:sldId id="311" r:id="rId34"/>
    <p:sldId id="277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4FCA4C-C9F8-4F21-A0FA-18198E50C98B}">
          <p14:sldIdLst>
            <p14:sldId id="256"/>
            <p14:sldId id="259"/>
          </p14:sldIdLst>
        </p14:section>
        <p14:section name="Section récapitulative" id="{88D2124D-3E2F-48D6-9991-236B2E0B7F24}">
          <p14:sldIdLst/>
        </p14:section>
        <p14:section name="Présentateurs" id="{665C2207-73C5-452F-8F3E-01D06B6CC151}">
          <p14:sldIdLst>
            <p14:sldId id="260"/>
          </p14:sldIdLst>
        </p14:section>
        <p14:section name="BioLogic" id="{6387B55B-0105-4F7A-B420-2B9B76B403E5}">
          <p14:sldIdLst>
            <p14:sldId id="257"/>
            <p14:sldId id="312"/>
            <p14:sldId id="313"/>
            <p14:sldId id="314"/>
            <p14:sldId id="315"/>
            <p14:sldId id="316"/>
            <p14:sldId id="310"/>
          </p14:sldIdLst>
        </p14:section>
        <p14:section name="Contexte - Problématique" id="{5AC566ED-609A-405C-89A1-B54E689A3A87}">
          <p14:sldIdLst>
            <p14:sldId id="279"/>
            <p14:sldId id="291"/>
            <p14:sldId id="292"/>
            <p14:sldId id="293"/>
            <p14:sldId id="294"/>
            <p14:sldId id="307"/>
            <p14:sldId id="308"/>
          </p14:sldIdLst>
        </p14:section>
        <p14:section name="Prérequis - Utilisation d’événements utilisateurs" id="{527A3458-7A66-4C99-AE2C-29E2D463D900}">
          <p14:sldIdLst>
            <p14:sldId id="280"/>
            <p14:sldId id="297"/>
            <p14:sldId id="296"/>
          </p14:sldIdLst>
        </p14:section>
        <p14:section name="Prérequis - Intégration d’une dll dans LabVIEW" id="{954D42C6-2C35-49AA-A30C-FE6E3847F6A5}">
          <p14:sldIdLst>
            <p14:sldId id="281"/>
            <p14:sldId id="299"/>
            <p14:sldId id="300"/>
            <p14:sldId id="301"/>
            <p14:sldId id="302"/>
            <p14:sldId id="303"/>
          </p14:sldIdLst>
        </p14:section>
        <p14:section name="Démonstration" id="{1A47AE88-B8FC-4414-820D-FD6A2E4AE883}">
          <p14:sldIdLst>
            <p14:sldId id="282"/>
          </p14:sldIdLst>
        </p14:section>
        <p14:section name="Cas Concret : multicast DNS - Public API" id="{569FC6AD-7792-411C-99DA-F2CB5342DBFB}">
          <p14:sldIdLst>
            <p14:sldId id="283"/>
            <p14:sldId id="286"/>
            <p14:sldId id="287"/>
            <p14:sldId id="285"/>
            <p14:sldId id="309"/>
            <p14:sldId id="311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FF7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3" autoAdjust="0"/>
    <p:restoredTop sz="94660"/>
  </p:normalViewPr>
  <p:slideViewPr>
    <p:cSldViewPr snapToGrid="0">
      <p:cViewPr>
        <p:scale>
          <a:sx n="66" d="100"/>
          <a:sy n="66" d="100"/>
        </p:scale>
        <p:origin x="2280" y="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EB38B7-B3DA-4618-A054-A7D733280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359FB-593D-4888-A8FE-7F94EF9C5D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CB16-4673-4930-B6FC-2585639506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4FE963-624A-4614-8832-E6CFAF4086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D74B-98AE-43D7-A99F-B7084CA4C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A950-79B2-4D44-8674-38F986194D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601-48D3-4B8F-A8E3-6ABADF8AF34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C119E-B196-49A0-AED8-52EACF05D1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DAB534-9551-4225-8B6F-2895A0EC39A8}"/>
              </a:ext>
            </a:extLst>
          </p:cNvPr>
          <p:cNvSpPr/>
          <p:nvPr userDrawn="1"/>
        </p:nvSpPr>
        <p:spPr>
          <a:xfrm>
            <a:off x="-69613" y="-277586"/>
            <a:ext cx="2555638" cy="71927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551B5-634C-4036-A150-C3EC859DB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6" y="473715"/>
            <a:ext cx="1598160" cy="468833"/>
          </a:xfrm>
          <a:prstGeom prst="rect">
            <a:avLst/>
          </a:prstGeom>
        </p:spPr>
      </p:pic>
      <p:sp>
        <p:nvSpPr>
          <p:cNvPr id="8" name="Rectangle à coins arrondis 16">
            <a:extLst>
              <a:ext uri="{FF2B5EF4-FFF2-40B4-BE49-F238E27FC236}">
                <a16:creationId xmlns:a16="http://schemas.microsoft.com/office/drawing/2014/main" id="{5A31AA58-5D9A-4C8F-B614-C26F7630D000}"/>
              </a:ext>
            </a:extLst>
          </p:cNvPr>
          <p:cNvSpPr/>
          <p:nvPr userDrawn="1"/>
        </p:nvSpPr>
        <p:spPr>
          <a:xfrm>
            <a:off x="477586" y="6032712"/>
            <a:ext cx="1440000" cy="268803"/>
          </a:xfrm>
          <a:prstGeom prst="roundRect">
            <a:avLst>
              <a:gd name="adj" fmla="val 50000"/>
            </a:avLst>
          </a:prstGeom>
          <a:solidFill>
            <a:srgbClr val="FF7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24F9-CFBC-4E82-AD1F-3BF8323186C8}"/>
              </a:ext>
            </a:extLst>
          </p:cNvPr>
          <p:cNvSpPr/>
          <p:nvPr userDrawn="1"/>
        </p:nvSpPr>
        <p:spPr>
          <a:xfrm>
            <a:off x="2486025" y="2362200"/>
            <a:ext cx="6600825" cy="455295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B2588770-A781-4398-A085-F51D9CF753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38975" y="473715"/>
            <a:ext cx="4600575" cy="306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87276597-18EA-470F-87B5-69AD9316F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9" y="4024130"/>
            <a:ext cx="5328000" cy="2136956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Ajoutez le titre de la présentation.</a:t>
            </a:r>
            <a:endParaRPr lang="en-US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DBD16113-CEC3-4193-AD53-30A0D7CDB0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000" y="3533774"/>
            <a:ext cx="5328000" cy="474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40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Ajoutez un entête de titre</a:t>
            </a:r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CB8FA15F-97C8-4876-8349-8D1DEE837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99" y="6156000"/>
            <a:ext cx="5328000" cy="344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1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Prénom Nom, Département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BB590426-AA3D-4A30-A641-EB5BCF167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0000" y="6300000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accent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Insérer la date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1A67BF5F-E012-4706-898E-80F062576F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9872" y="6004468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Version x</a:t>
            </a:r>
          </a:p>
        </p:txBody>
      </p:sp>
    </p:spTree>
    <p:extLst>
      <p:ext uri="{BB962C8B-B14F-4D97-AF65-F5344CB8AC3E}">
        <p14:creationId xmlns:p14="http://schemas.microsoft.com/office/powerpoint/2010/main" val="5738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60139" r="69965" b="20694"/>
          <a:stretch/>
        </p:blipFill>
        <p:spPr>
          <a:xfrm>
            <a:off x="3381375" y="4124324"/>
            <a:ext cx="295275" cy="131445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43450" y="0"/>
            <a:ext cx="7448550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336342" y="3090977"/>
            <a:ext cx="37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4800" b="0" i="0" dirty="0" err="1">
                <a:solidFill>
                  <a:schemeClr val="bg1"/>
                </a:solidFill>
                <a:latin typeface="Gilroy Bold" panose="00000800000000000000" pitchFamily="50" charset="0"/>
              </a:rPr>
              <a:t>Thank</a:t>
            </a:r>
            <a:r>
              <a:rPr lang="fr-FR" sz="4800" b="0" i="0" dirty="0">
                <a:solidFill>
                  <a:schemeClr val="bg1"/>
                </a:solidFill>
                <a:latin typeface="Gilroy Bold" panose="00000800000000000000" pitchFamily="50" charset="0"/>
              </a:rPr>
              <a:t> </a:t>
            </a:r>
            <a:r>
              <a:rPr lang="fr-FR" sz="4800" b="0" i="0" dirty="0" err="1">
                <a:solidFill>
                  <a:schemeClr val="bg1"/>
                </a:solidFill>
                <a:latin typeface="Gilroy Bold" panose="00000800000000000000" pitchFamily="50" charset="0"/>
              </a:rPr>
              <a:t>you</a:t>
            </a:r>
            <a:r>
              <a:rPr lang="fr-FR" sz="4800" b="0" i="0" baseline="0" dirty="0">
                <a:solidFill>
                  <a:srgbClr val="FFCF00"/>
                </a:solidFill>
                <a:latin typeface="Gilroy Bold" panose="00000800000000000000" pitchFamily="50" charset="0"/>
              </a:rPr>
              <a:t>!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6" y="1788165"/>
            <a:ext cx="3807498" cy="111696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905000" y="4169624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www.biologic.net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19249" y="4641547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contact@biologic.net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89875" y="5113470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BioLogic</a:t>
            </a:r>
          </a:p>
        </p:txBody>
      </p:sp>
    </p:spTree>
    <p:extLst>
      <p:ext uri="{BB962C8B-B14F-4D97-AF65-F5344CB8AC3E}">
        <p14:creationId xmlns:p14="http://schemas.microsoft.com/office/powerpoint/2010/main" val="28437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F147-1BDD-4D4E-A37C-C635A12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B9CCA-ABB8-48D6-AB5D-C53AEA4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0BA0E-E414-4DC6-8150-AFC9225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120FE46E-197A-4CBD-BA7D-B0097E0955D4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F68FA-94BB-4A66-930D-45CD221E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CBECB-037B-4BA0-B32C-35A8BE30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61D8ED-C951-43B4-B3D6-395DF8C0C800}"/>
              </a:ext>
            </a:extLst>
          </p:cNvPr>
          <p:cNvSpPr/>
          <p:nvPr userDrawn="1"/>
        </p:nvSpPr>
        <p:spPr>
          <a:xfrm>
            <a:off x="6974378" y="-12676"/>
            <a:ext cx="5217622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5D2E6-BE6C-4B68-A9D9-0FAF617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189" y="1623474"/>
            <a:ext cx="4500000" cy="360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EEB3-E605-4CCC-AF58-C2EC08582EC6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3F923-CEA9-4145-A1E5-45AFE1FDD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2" name="ZoneTexte 12">
            <a:extLst>
              <a:ext uri="{FF2B5EF4-FFF2-40B4-BE49-F238E27FC236}">
                <a16:creationId xmlns:a16="http://schemas.microsoft.com/office/drawing/2014/main" id="{82924A0B-4CF2-406B-9499-703E57EC1704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- 2022- </a:t>
            </a:r>
            <a:r>
              <a:rPr lang="en-US" sz="900" dirty="0">
                <a:solidFill>
                  <a:srgbClr val="F92C03"/>
                </a:solidFill>
                <a:latin typeface="Gilroy" panose="00000500000000000000" pitchFamily="50" charset="0"/>
              </a:rPr>
              <a:t>Confidential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7D1D-E3B8-4B19-8167-B347087A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F3662-74AF-4CCC-9153-B9BF90E0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000" y="1367999"/>
            <a:ext cx="5040000" cy="50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F6A604-1BE3-4257-9871-BAEF180C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0000" y="1367999"/>
            <a:ext cx="5040000" cy="50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DA81C-EEDB-4155-890C-38FFB31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10E64F7-29DD-4B19-9E5B-CDEF08E9AE8D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4B47A-BC1E-4AAE-82CE-5DF37B1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021CD-2C57-4CF1-8B07-ADC9C3A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FCBB4-9C77-4495-BB0F-A9094FDA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37817-CABD-4A3D-A65F-22168DFD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DAFEA8-4ED3-4215-B93C-779079728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0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24542-B7F0-41BE-8407-06FB41F1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0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1CAD35-0330-40D4-8ACC-3FB6F33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CB7FCD9B-B6EA-47DE-9D67-89DA1595B115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70C59D-2182-4B4A-867A-B9B326F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FB3FAD-47BF-4354-968E-BFC2A56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B41DA72C-900C-4B98-9A2F-C0668227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93D4-847D-43EE-BAA0-F366DEF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C6465-519A-49F0-BB77-5197FFF7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296415-DD52-4179-A752-ECDDB64AA4FE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94B6D-A8FC-452D-9552-E9E45E3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C9FC19-2132-4830-B93A-CB0B144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14CD00-7EB9-4FE9-825F-D2371F2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68C0E5DC-579B-456C-9E78-94E877116598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B8551-50AB-4885-8F30-0713932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3681A5-F68E-4C96-9E89-8BD4B582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5BE1A-93E1-48A8-86CC-3F905A15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30AD-4258-42C4-8B69-61C17287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04538-6534-48A4-AB40-EA9BB12924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Ajouter l’introduction ici, le détail à droite.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DC53A-2F86-43BE-B177-753F65E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8A967F75-F57F-47AC-BD2B-5AE3A9F2B9F8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3BAFD-3049-40FB-BDD0-BD2EEB84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F9FAE-5F33-4D04-B097-1F9E55A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0F7B-7F21-427A-9415-5872D51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D34AA-F0E6-4166-A7C4-2E93EB14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5331D-AB1C-4731-95BF-702A81502D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Ajouter l’introduction ici, une illustration </a:t>
            </a:r>
            <a:r>
              <a:rPr lang="fr-FR"/>
              <a:t>à droite. 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FA12A-429A-4C65-8B1F-EF05F86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6C0FE845-913A-47BF-806C-C514D8767152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3F355-1F49-4B05-AD30-47A80D63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B5E36-29C6-43A8-8EEA-FE84594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55077E-3506-44A6-A001-77F8773598A5}"/>
              </a:ext>
            </a:extLst>
          </p:cNvPr>
          <p:cNvSpPr/>
          <p:nvPr userDrawn="1"/>
        </p:nvSpPr>
        <p:spPr>
          <a:xfrm>
            <a:off x="746065" y="0"/>
            <a:ext cx="11448000" cy="989045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383F-931E-4070-B4D9-0B67EA246610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2E173-FF2E-4C33-A566-9AD20FF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512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69D03-1404-4E63-925D-0B110CA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10512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D44E4-AE03-4FDA-B814-B81D57FE0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7360" y="6520120"/>
            <a:ext cx="1564640" cy="33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F8F8F"/>
                </a:solidFill>
              </a:defRPr>
            </a:lvl1pPr>
          </a:lstStyle>
          <a:p>
            <a:fld id="{E695EE16-81D1-45DB-834E-A0B0F632FF9B}" type="datetime4">
              <a:rPr lang="fr-FR" smtClean="0"/>
              <a:t>27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C19A6-0B91-4ACA-9ACC-8B6FA454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324758" y="2524217"/>
            <a:ext cx="343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63ED0-C6D9-4D33-8BA0-39F38D53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65940"/>
            <a:ext cx="746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Gilroy Bold" panose="00000800000000000000" pitchFamily="50" charset="0"/>
              </a:defRPr>
            </a:lvl1pPr>
          </a:lstStyle>
          <a:p>
            <a:fld id="{CB7920DE-DA26-4201-A337-FC43B769B7C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7F9D7FED-A029-455A-ADC6-0CF2B9ED4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1" name="ZoneTexte 12">
            <a:extLst>
              <a:ext uri="{FF2B5EF4-FFF2-40B4-BE49-F238E27FC236}">
                <a16:creationId xmlns:a16="http://schemas.microsoft.com/office/drawing/2014/main" id="{0D67D572-B92F-498E-A39F-0AFAFC9ABDC0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- 2022- </a:t>
            </a:r>
            <a:r>
              <a:rPr lang="en-US" sz="900" dirty="0">
                <a:solidFill>
                  <a:srgbClr val="F92C03"/>
                </a:solidFill>
                <a:latin typeface="Gilroy" panose="00000500000000000000" pitchFamily="50" charset="0"/>
              </a:rPr>
              <a:t>Confidential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Gilroy Bold" panose="00000800000000000000" pitchFamily="50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1pPr>
      <a:lvl2pPr marL="80327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2pPr>
      <a:lvl3pPr marL="107632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3pPr>
      <a:lvl4pPr marL="1341438" indent="-273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www.youtube.com/watch?v=i0ajeO2FrEY" TargetMode="Externa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hyperlink" Target="https://www.youtube.com/watch?v=i0ajeO2Fr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wovalab/open-source/presentations/ten-things-to-know-about-labview-events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www.youtube.com/watch?v=i0ajeO2FrEY" TargetMode="Externa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slide" Target="slide21.xml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slide" Target="slide18.xml"/><Relationship Id="rId2" Type="http://schemas.openxmlformats.org/officeDocument/2006/relationships/image" Target="../media/image6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slide" Target="slide11.xml"/><Relationship Id="rId5" Type="http://schemas.openxmlformats.org/officeDocument/2006/relationships/image" Target="../media/image67.png"/><Relationship Id="rId15" Type="http://schemas.openxmlformats.org/officeDocument/2006/relationships/slide" Target="slide28.xml"/><Relationship Id="rId10" Type="http://schemas.openxmlformats.org/officeDocument/2006/relationships/slide" Target="slide4.xml"/><Relationship Id="rId4" Type="http://schemas.openxmlformats.org/officeDocument/2006/relationships/image" Target="../media/image66.png"/><Relationship Id="rId9" Type="http://schemas.openxmlformats.org/officeDocument/2006/relationships/slide" Target="slide3.xml"/><Relationship Id="rId14" Type="http://schemas.openxmlformats.org/officeDocument/2006/relationships/slide" Target="slide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xistandard.org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s://forums.ni.com/t5/LUGE-Rh%C3%B4ne-Alpes-et-plus-loin/gh-p/grp-25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FgyPwpnSfA9KYvHfy1ciSA" TargetMode="External"/><Relationship Id="rId5" Type="http://schemas.openxmlformats.org/officeDocument/2006/relationships/hyperlink" Target="https://cpp.hotexamples.com/examples/-/-/PostLVUserEvent/cpp-postlvuserevent-function-examples.html" TargetMode="External"/><Relationship Id="rId10" Type="http://schemas.openxmlformats.org/officeDocument/2006/relationships/image" Target="../media/image72.png"/><Relationship Id="rId4" Type="http://schemas.openxmlformats.org/officeDocument/2006/relationships/hyperlink" Target="http://multicastdns.org/" TargetMode="External"/><Relationship Id="rId9" Type="http://schemas.openxmlformats.org/officeDocument/2006/relationships/hyperlink" Target="https://github.com/Loysse/PostLVUserEvent_Demo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9.jpeg"/><Relationship Id="rId7" Type="http://schemas.openxmlformats.org/officeDocument/2006/relationships/image" Target="../media/image14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9.jpeg"/><Relationship Id="rId7" Type="http://schemas.openxmlformats.org/officeDocument/2006/relationships/image" Target="../media/image14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0.emf"/><Relationship Id="rId4" Type="http://schemas.openxmlformats.org/officeDocument/2006/relationships/image" Target="../media/image12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9.jpeg"/><Relationship Id="rId7" Type="http://schemas.openxmlformats.org/officeDocument/2006/relationships/image" Target="../media/image14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0.emf"/><Relationship Id="rId4" Type="http://schemas.openxmlformats.org/officeDocument/2006/relationships/image" Target="../media/image12.jpe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9.jpeg"/><Relationship Id="rId7" Type="http://schemas.openxmlformats.org/officeDocument/2006/relationships/image" Target="../media/image14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0.emf"/><Relationship Id="rId4" Type="http://schemas.openxmlformats.org/officeDocument/2006/relationships/image" Target="../media/image12.jpe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9.jpeg"/><Relationship Id="rId7" Type="http://schemas.openxmlformats.org/officeDocument/2006/relationships/image" Target="../media/image14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0.emf"/><Relationship Id="rId4" Type="http://schemas.openxmlformats.org/officeDocument/2006/relationships/image" Target="../media/image12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B4D698-E54C-4EEA-ADB0-82D3623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Interaction événementielle entre du code C et LabVIEW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35885-2D66-48E5-B9E7-D665B1315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LUGE 2022.3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59E673-D666-4118-8826-13D805015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R&amp;D, Pole LabVIEW, Maxime RENAUD &amp; Loïc WOHLEBER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2BF2264-3696-42ED-B3E8-5F8E93E23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34FC9EA-84E2-44B6-B0B3-C40D85A38B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pic>
        <p:nvPicPr>
          <p:cNvPr id="1042" name="Picture 18" descr="Afficher l’image source">
            <a:extLst>
              <a:ext uri="{FF2B5EF4-FFF2-40B4-BE49-F238E27FC236}">
                <a16:creationId xmlns:a16="http://schemas.microsoft.com/office/drawing/2014/main" id="{02E98C70-CF11-4DC5-AC5D-62C20A0D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22" y="1127159"/>
            <a:ext cx="773825" cy="8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71DE0CE8-B8AE-4855-955F-7E9A4C9F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18" y="109973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9CE0224-6E8D-4CED-8BEB-C1AC25161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8578" y="1220655"/>
            <a:ext cx="27420" cy="1954292"/>
          </a:xfrm>
          <a:prstGeom prst="curvedConnector3">
            <a:avLst>
              <a:gd name="adj1" fmla="val -2380770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F65A737D-A3B2-4F19-A23C-BC315BC77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8577" y="-32092"/>
            <a:ext cx="27421" cy="1954292"/>
          </a:xfrm>
          <a:prstGeom prst="curvedConnector3">
            <a:avLst>
              <a:gd name="adj1" fmla="val 2686952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www.wovalab.com/wp-content/uploads/2019/02/Logo-LUG-Rhone-Alpes.png">
            <a:extLst>
              <a:ext uri="{FF2B5EF4-FFF2-40B4-BE49-F238E27FC236}">
                <a16:creationId xmlns:a16="http://schemas.microsoft.com/office/drawing/2014/main" id="{BC4DB971-F865-41E4-94C6-42F1D4F0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73" y="2531651"/>
            <a:ext cx="1488451" cy="6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AD9C-4924-0C5F-577A-377B1F24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En quelques mots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D7B839D-3290-4D04-C5AA-73BB7F50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40 ans d’innovations</a:t>
            </a:r>
          </a:p>
          <a:p>
            <a:r>
              <a:rPr lang="fr-FR" sz="2400" dirty="0"/>
              <a:t>Siège social à Seyssinet-Pariset</a:t>
            </a:r>
          </a:p>
          <a:p>
            <a:r>
              <a:rPr lang="fr-FR" sz="2400" dirty="0"/>
              <a:t>R&amp;D et production en France</a:t>
            </a:r>
          </a:p>
          <a:p>
            <a:r>
              <a:rPr lang="fr-FR" sz="2400" dirty="0"/>
              <a:t>Une présence mondiale</a:t>
            </a:r>
          </a:p>
          <a:p>
            <a:r>
              <a:rPr lang="fr-FR" sz="2400" dirty="0"/>
              <a:t>15% de croissance annuelle depuis 2007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1E676D-23EF-087A-7958-B1FE54F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6415-DD52-4179-A752-ECDDB64AA4FE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C94E3-B236-B283-AE44-0B1D4F16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B33E64-82AB-553E-C807-386BBCB0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A77C14C-501A-C048-18A2-9FB5FB63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1261057" y="3947114"/>
            <a:ext cx="4499802" cy="251694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7C8F140-0B21-1AF3-8FB2-9204925D7E07}"/>
              </a:ext>
            </a:extLst>
          </p:cNvPr>
          <p:cNvGrpSpPr/>
          <p:nvPr/>
        </p:nvGrpSpPr>
        <p:grpSpPr>
          <a:xfrm>
            <a:off x="7185792" y="1255880"/>
            <a:ext cx="4795794" cy="2443717"/>
            <a:chOff x="5213350" y="0"/>
            <a:chExt cx="6978650" cy="3556000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42134BE9-2F2B-6CCF-0539-FA8FCB1C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3350" y="0"/>
              <a:ext cx="6978650" cy="3556000"/>
            </a:xfrm>
            <a:prstGeom prst="rect">
              <a:avLst/>
            </a:prstGeom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07E7BA5-C716-FA77-487C-51F269C05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0375" y="508000"/>
              <a:ext cx="6324600" cy="2717800"/>
            </a:xfrm>
            <a:prstGeom prst="rect">
              <a:avLst/>
            </a:prstGeom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C19E2CA-9B97-8960-6753-62BB861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0" y="901700"/>
              <a:ext cx="393700" cy="584200"/>
            </a:xfrm>
            <a:prstGeom prst="rect">
              <a:avLst/>
            </a:prstGeom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243F730C-E76E-E63D-A9C2-EDB798F5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28000" y="660400"/>
              <a:ext cx="393700" cy="584200"/>
            </a:xfrm>
            <a:prstGeom prst="rect">
              <a:avLst/>
            </a:prstGeom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8AD6361A-85A7-97E9-6C6B-D1FCC286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1200" y="965200"/>
              <a:ext cx="393700" cy="584200"/>
            </a:xfrm>
            <a:prstGeom prst="rect">
              <a:avLst/>
            </a:prstGeom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DEE17B61-2A1A-E209-ADA6-DF54017E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900" y="774700"/>
              <a:ext cx="393700" cy="584200"/>
            </a:xfrm>
            <a:prstGeom prst="rect">
              <a:avLst/>
            </a:prstGeom>
          </p:spPr>
        </p:pic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A4E9DDEC-FD44-F5B7-2BB5-65E8E357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83700" y="1549400"/>
              <a:ext cx="393700" cy="584200"/>
            </a:xfrm>
            <a:prstGeom prst="rect">
              <a:avLst/>
            </a:prstGeom>
          </p:spPr>
        </p:pic>
        <p:pic>
          <p:nvPicPr>
            <p:cNvPr id="16" name="Picture 14">
              <a:extLst>
                <a:ext uri="{FF2B5EF4-FFF2-40B4-BE49-F238E27FC236}">
                  <a16:creationId xmlns:a16="http://schemas.microsoft.com/office/drawing/2014/main" id="{BF2092F5-2788-FFAE-035D-BA1C41CB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9800" y="1231900"/>
              <a:ext cx="393700" cy="584200"/>
            </a:xfrm>
            <a:prstGeom prst="rect">
              <a:avLst/>
            </a:prstGeom>
          </p:spPr>
        </p:pic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58C99957-8879-FADA-1B9E-21C5F806D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4800" y="1651000"/>
              <a:ext cx="393700" cy="584200"/>
            </a:xfrm>
            <a:prstGeom prst="rect">
              <a:avLst/>
            </a:prstGeom>
          </p:spPr>
        </p:pic>
        <p:pic>
          <p:nvPicPr>
            <p:cNvPr id="18" name="Picture 16">
              <a:extLst>
                <a:ext uri="{FF2B5EF4-FFF2-40B4-BE49-F238E27FC236}">
                  <a16:creationId xmlns:a16="http://schemas.microsoft.com/office/drawing/2014/main" id="{8B25E492-128D-5776-3040-77A89ADD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5500" y="812800"/>
              <a:ext cx="3937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63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11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B8A351-1E0D-432C-982F-30AD2DA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49" y="2473529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Lister des instruments avec une classification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3437A8-5E5B-4864-AD6E-94D238CE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00" y="2295527"/>
            <a:ext cx="5715798" cy="3791479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7359799" y="4191265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0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12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INSTRUMENTS en INSTR</a:t>
            </a:r>
          </a:p>
          <a:p>
            <a:r>
              <a:rPr lang="fr-FR" dirty="0"/>
              <a:t>Nécessite une connexion à chaque instruments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3193152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D6F768-4BB7-409D-88AC-D4F07BA8DC6B}"/>
              </a:ext>
            </a:extLst>
          </p:cNvPr>
          <p:cNvGrpSpPr/>
          <p:nvPr/>
        </p:nvGrpSpPr>
        <p:grpSpPr>
          <a:xfrm>
            <a:off x="1246129" y="3338782"/>
            <a:ext cx="1762563" cy="1809535"/>
            <a:chOff x="5034163" y="3195687"/>
            <a:chExt cx="2281572" cy="244113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D1C40D0-7FF4-4D64-A830-74341B40C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34163" y="3195687"/>
              <a:ext cx="1295150" cy="1295150"/>
              <a:chOff x="3273095" y="238642"/>
              <a:chExt cx="2123675" cy="2123675"/>
            </a:xfrm>
          </p:grpSpPr>
          <p:sp>
            <p:nvSpPr>
              <p:cNvPr id="16" name="Forme 15">
                <a:extLst>
                  <a:ext uri="{FF2B5EF4-FFF2-40B4-BE49-F238E27FC236}">
                    <a16:creationId xmlns:a16="http://schemas.microsoft.com/office/drawing/2014/main" id="{613F9590-F17A-49C6-B4F5-BBBBA8CD805A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Forme 4">
                <a:extLst>
                  <a:ext uri="{FF2B5EF4-FFF2-40B4-BE49-F238E27FC236}">
                    <a16:creationId xmlns:a16="http://schemas.microsoft.com/office/drawing/2014/main" id="{D376D331-EFC8-461E-9C16-8FB070883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490F24A-C4D4-4CE0-8BE4-6536FF835E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9407" y="3252511"/>
              <a:ext cx="1086328" cy="1086328"/>
              <a:chOff x="3273095" y="238642"/>
              <a:chExt cx="2123675" cy="2123675"/>
            </a:xfrm>
          </p:grpSpPr>
          <p:sp>
            <p:nvSpPr>
              <p:cNvPr id="19" name="Forme 18">
                <a:extLst>
                  <a:ext uri="{FF2B5EF4-FFF2-40B4-BE49-F238E27FC236}">
                    <a16:creationId xmlns:a16="http://schemas.microsoft.com/office/drawing/2014/main" id="{4E42EB28-08AB-4806-9144-6812943C63B9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Forme 4">
                <a:extLst>
                  <a:ext uri="{FF2B5EF4-FFF2-40B4-BE49-F238E27FC236}">
                    <a16:creationId xmlns:a16="http://schemas.microsoft.com/office/drawing/2014/main" id="{CDE51344-EEA5-4A4D-AF2D-0A6E74D6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B203C23-FAEC-4D67-B0C7-A3B8110BCE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5022" y="4143719"/>
              <a:ext cx="1493098" cy="1493098"/>
              <a:chOff x="3273095" y="238642"/>
              <a:chExt cx="2123675" cy="2123675"/>
            </a:xfrm>
          </p:grpSpPr>
          <p:sp>
            <p:nvSpPr>
              <p:cNvPr id="22" name="Forme 21">
                <a:extLst>
                  <a:ext uri="{FF2B5EF4-FFF2-40B4-BE49-F238E27FC236}">
                    <a16:creationId xmlns:a16="http://schemas.microsoft.com/office/drawing/2014/main" id="{4B956CC6-E4F2-4BA1-9A81-F0861A1F548B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Forme 4">
                <a:extLst>
                  <a:ext uri="{FF2B5EF4-FFF2-40B4-BE49-F238E27FC236}">
                    <a16:creationId xmlns:a16="http://schemas.microsoft.com/office/drawing/2014/main" id="{1E5D59B9-EC9D-47B6-BFC7-3D5D744FE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5AF51487-8C83-47F7-9EE6-E1DA2C09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24" y="3291049"/>
            <a:ext cx="2781300" cy="19050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29C4E0-D563-4B41-8906-C14DB9151459}"/>
              </a:ext>
            </a:extLst>
          </p:cNvPr>
          <p:cNvCxnSpPr>
            <a:cxnSpLocks/>
          </p:cNvCxnSpPr>
          <p:nvPr/>
        </p:nvCxnSpPr>
        <p:spPr>
          <a:xfrm>
            <a:off x="7736871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C801264D-34E9-4199-8FA4-8E566EE1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008" y="2818432"/>
            <a:ext cx="2133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13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10512000" cy="1932411"/>
          </a:xfrm>
        </p:spPr>
        <p:txBody>
          <a:bodyPr>
            <a:normAutofit/>
          </a:bodyPr>
          <a:lstStyle/>
          <a:p>
            <a:r>
              <a:rPr lang="fr-FR" dirty="0"/>
              <a:t>La détection de périphériques réseaux peut se faire par multicast DNS</a:t>
            </a:r>
          </a:p>
          <a:p>
            <a:r>
              <a:rPr lang="fr-FR" dirty="0"/>
              <a:t>Le filtrage peut se faire dès la requête sans connexion directe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http://multicastdns.org/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0923B20-7A63-4CE2-AE8D-4BE6EAFC746E}"/>
              </a:ext>
            </a:extLst>
          </p:cNvPr>
          <p:cNvGrpSpPr/>
          <p:nvPr/>
        </p:nvGrpSpPr>
        <p:grpSpPr>
          <a:xfrm>
            <a:off x="3071436" y="3133421"/>
            <a:ext cx="6049128" cy="3350021"/>
            <a:chOff x="3071436" y="3133421"/>
            <a:chExt cx="6049128" cy="3350021"/>
          </a:xfrm>
        </p:grpSpPr>
        <p:grpSp>
          <p:nvGrpSpPr>
            <p:cNvPr id="1042" name="Groupe 1041">
              <a:extLst>
                <a:ext uri="{FF2B5EF4-FFF2-40B4-BE49-F238E27FC236}">
                  <a16:creationId xmlns:a16="http://schemas.microsoft.com/office/drawing/2014/main" id="{53943EA9-7B51-4173-8D0D-63B95C7507CD}"/>
                </a:ext>
              </a:extLst>
            </p:cNvPr>
            <p:cNvGrpSpPr/>
            <p:nvPr/>
          </p:nvGrpSpPr>
          <p:grpSpPr>
            <a:xfrm>
              <a:off x="3071436" y="3133421"/>
              <a:ext cx="6049128" cy="3350021"/>
              <a:chOff x="3153155" y="3385251"/>
              <a:chExt cx="6049128" cy="3350021"/>
            </a:xfrm>
          </p:grpSpPr>
          <p:pic>
            <p:nvPicPr>
              <p:cNvPr id="2050" name="Picture 2" descr="Afficher l’image source">
                <a:extLst>
                  <a:ext uri="{FF2B5EF4-FFF2-40B4-BE49-F238E27FC236}">
                    <a16:creationId xmlns:a16="http://schemas.microsoft.com/office/drawing/2014/main" id="{8BBE2B00-B87F-4B9B-AA75-CEB4C6925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103" y="3816477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Afficher l’image source">
                <a:extLst>
                  <a:ext uri="{FF2B5EF4-FFF2-40B4-BE49-F238E27FC236}">
                    <a16:creationId xmlns:a16="http://schemas.microsoft.com/office/drawing/2014/main" id="{509508EA-CD19-4203-A993-A24A653B3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187" y="341771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Afficher l’image source">
                <a:extLst>
                  <a:ext uri="{FF2B5EF4-FFF2-40B4-BE49-F238E27FC236}">
                    <a16:creationId xmlns:a16="http://schemas.microsoft.com/office/drawing/2014/main" id="{DCA27B81-7C05-4A91-B232-0ABC288BD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290" y="5691136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Afficher l’image source">
                <a:extLst>
                  <a:ext uri="{FF2B5EF4-FFF2-40B4-BE49-F238E27FC236}">
                    <a16:creationId xmlns:a16="http://schemas.microsoft.com/office/drawing/2014/main" id="{BB0AFAFE-C70F-4D8F-9547-04BB98B14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496" y="453728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B95F1BF-A5FB-4226-8DC5-5B097EBA1650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 flipV="1">
                <a:off x="4725634" y="4484525"/>
                <a:ext cx="914862" cy="451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26008333-AB93-4B1F-BFC9-BB906C8D6662}"/>
                  </a:ext>
                </a:extLst>
              </p:cNvPr>
              <p:cNvCxnSpPr>
                <a:cxnSpLocks/>
                <a:stCxn id="33" idx="2"/>
                <a:endCxn id="31" idx="1"/>
              </p:cNvCxnSpPr>
              <p:nvPr/>
            </p:nvCxnSpPr>
            <p:spPr>
              <a:xfrm>
                <a:off x="6039262" y="5334813"/>
                <a:ext cx="466028" cy="75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Connecteur : en arc 48">
                <a:extLst>
                  <a:ext uri="{FF2B5EF4-FFF2-40B4-BE49-F238E27FC236}">
                    <a16:creationId xmlns:a16="http://schemas.microsoft.com/office/drawing/2014/main" id="{3B4A0004-1653-4304-A614-D3F79663C424}"/>
                  </a:ext>
                </a:extLst>
              </p:cNvPr>
              <p:cNvCxnSpPr>
                <a:cxnSpLocks/>
                <a:stCxn id="29" idx="1"/>
                <a:endCxn id="33" idx="0"/>
              </p:cNvCxnSpPr>
              <p:nvPr/>
            </p:nvCxnSpPr>
            <p:spPr>
              <a:xfrm rot="10800000" flipV="1">
                <a:off x="6039263" y="3816478"/>
                <a:ext cx="1516925" cy="7208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 : en arc 51">
                <a:extLst>
                  <a:ext uri="{FF2B5EF4-FFF2-40B4-BE49-F238E27FC236}">
                    <a16:creationId xmlns:a16="http://schemas.microsoft.com/office/drawing/2014/main" id="{B09870C5-E66A-4F17-9D0C-90D14B55DF32}"/>
                  </a:ext>
                </a:extLst>
              </p:cNvPr>
              <p:cNvCxnSpPr>
                <a:cxnSpLocks/>
                <a:stCxn id="33" idx="3"/>
                <a:endCxn id="29" idx="2"/>
              </p:cNvCxnSpPr>
              <p:nvPr/>
            </p:nvCxnSpPr>
            <p:spPr>
              <a:xfrm flipV="1">
                <a:off x="6438027" y="4215243"/>
                <a:ext cx="1516926" cy="7208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3DB8BE-EB3F-4353-B664-0584C20D1781}"/>
                  </a:ext>
                </a:extLst>
              </p:cNvPr>
              <p:cNvSpPr txBox="1"/>
              <p:nvPr/>
            </p:nvSpPr>
            <p:spPr>
              <a:xfrm>
                <a:off x="6505291" y="4868683"/>
                <a:ext cx="22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Mon Instrument ?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A11F3FC2-5D46-46D2-B724-6C87238B184C}"/>
                  </a:ext>
                </a:extLst>
              </p:cNvPr>
              <p:cNvSpPr txBox="1"/>
              <p:nvPr/>
            </p:nvSpPr>
            <p:spPr>
              <a:xfrm>
                <a:off x="5970792" y="3523136"/>
                <a:ext cx="145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xx.xxx.xx.xx</a:t>
                </a:r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12401567-F850-4F6C-B6BE-C850BCA65F55}"/>
                  </a:ext>
                </a:extLst>
              </p:cNvPr>
              <p:cNvSpPr txBox="1"/>
              <p:nvPr/>
            </p:nvSpPr>
            <p:spPr>
              <a:xfrm>
                <a:off x="3153155" y="4390979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2781463-EF2B-4FDD-8320-4A83763F379C}"/>
                  </a:ext>
                </a:extLst>
              </p:cNvPr>
              <p:cNvSpPr txBox="1"/>
              <p:nvPr/>
            </p:nvSpPr>
            <p:spPr>
              <a:xfrm>
                <a:off x="6539408" y="6365940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052BB50-5816-4DAC-BB1A-5058BBC82CCA}"/>
                  </a:ext>
                </a:extLst>
              </p:cNvPr>
              <p:cNvSpPr txBox="1"/>
              <p:nvPr/>
            </p:nvSpPr>
            <p:spPr>
              <a:xfrm>
                <a:off x="7888120" y="3385251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Oui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001F0BC-7DAA-40CB-BAF2-1A04D6ADE5A7}"/>
                </a:ext>
              </a:extLst>
            </p:cNvPr>
            <p:cNvSpPr txBox="1"/>
            <p:nvPr/>
          </p:nvSpPr>
          <p:spPr>
            <a:xfrm>
              <a:off x="4817711" y="5039720"/>
              <a:ext cx="131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3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14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126C78-44C7-4FCE-B39B-A8F33E7BEF08}"/>
              </a:ext>
            </a:extLst>
          </p:cNvPr>
          <p:cNvSpPr txBox="1"/>
          <p:nvPr/>
        </p:nvSpPr>
        <p:spPr>
          <a:xfrm>
            <a:off x="4068971" y="5231534"/>
            <a:ext cx="252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mDquoi</a:t>
            </a:r>
            <a:r>
              <a:rPr lang="fr-FR" sz="2800" dirty="0"/>
              <a:t> ?!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78C59E-01C7-4D30-B292-E9293B2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6" y="2998759"/>
            <a:ext cx="4524768" cy="2216525"/>
          </a:xfrm>
          <a:prstGeom prst="rect">
            <a:avLst/>
          </a:prstGeom>
        </p:spPr>
      </p:pic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CD0C3C0B-2BD5-4C4F-9D0E-0830410A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55" y="4240491"/>
            <a:ext cx="1320492" cy="13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FFACE9-B505-4458-8709-467393396098}"/>
              </a:ext>
            </a:extLst>
          </p:cNvPr>
          <p:cNvSpPr txBox="1"/>
          <p:nvPr/>
        </p:nvSpPr>
        <p:spPr>
          <a:xfrm>
            <a:off x="7026680" y="4522668"/>
            <a:ext cx="14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8000"/>
            <a:ext cx="10512000" cy="24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faire quand on a pas l’accès à cette couche réseau avec les fonctions natives de LabVIEW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07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15</a:t>
            </a:fld>
            <a:endParaRPr lang="en-US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7999"/>
            <a:ext cx="10512000" cy="32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Heureusement, j’ai mon collègue en face qui m’a dit :</a:t>
            </a:r>
          </a:p>
          <a:p>
            <a:pPr marL="0" indent="0" algn="ctr">
              <a:buNone/>
            </a:pPr>
            <a:r>
              <a:rPr lang="fr-FR" sz="4000" b="1" dirty="0"/>
              <a:t>« C facile, je C faire ! »</a:t>
            </a:r>
          </a:p>
          <a:p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ADFB60-C035-48C5-8292-E79BFC21C359}"/>
              </a:ext>
            </a:extLst>
          </p:cNvPr>
          <p:cNvGrpSpPr/>
          <p:nvPr/>
        </p:nvGrpSpPr>
        <p:grpSpPr>
          <a:xfrm>
            <a:off x="5238572" y="4087208"/>
            <a:ext cx="1780910" cy="2201540"/>
            <a:chOff x="9582150" y="3657600"/>
            <a:chExt cx="2276475" cy="27083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D8ECF6-1F40-4A16-ACBD-AF3CE25CD873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EC7850-72D6-4B0B-8F1B-B0D6CC0D8409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F52402-14A8-4391-BA8F-F725339C1AE8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C53332-7994-4D4A-851E-FACA1DBE9525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EA8EA2-6F74-4BDA-A4F6-54C5AAF9A5BA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B0C220-556A-44D7-907D-01B59BCA13EE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5FA9F-9761-4F3B-B1A3-622F1B5530AE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F64F7F-52EF-4E34-9B02-24F00E0AC355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6930CB-DE8F-4E01-A81D-6591A1EF9625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081E0-2224-4283-B9AE-F720370B4BA4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0C426D-2769-44C1-A439-4DF8B13DA68E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81320-931C-4B87-BC65-707527BA09E8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C38F6B-11C5-43CD-9688-78260BC74B41}"/>
                </a:ext>
              </a:extLst>
            </p:cNvPr>
            <p:cNvSpPr txBox="1"/>
            <p:nvPr/>
          </p:nvSpPr>
          <p:spPr>
            <a:xfrm>
              <a:off x="10909008" y="5203559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43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00E614B2-90F7-4BE7-87FD-9B86B48C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56" y="47665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925B1A7-7770-4144-B87C-FB461418AF91}"/>
              </a:ext>
            </a:extLst>
          </p:cNvPr>
          <p:cNvSpPr txBox="1"/>
          <p:nvPr/>
        </p:nvSpPr>
        <p:spPr>
          <a:xfrm>
            <a:off x="3956180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5EEBD-9C55-42C1-95B2-2CB9F7F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45" y="4941049"/>
            <a:ext cx="856057" cy="57783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8FBD735-B39C-4CFF-85ED-5CD4FD9065C0}"/>
              </a:ext>
            </a:extLst>
          </p:cNvPr>
          <p:cNvSpPr txBox="1"/>
          <p:nvPr/>
        </p:nvSpPr>
        <p:spPr>
          <a:xfrm>
            <a:off x="7426095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5217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: +5s</a:t>
            </a:r>
          </a:p>
          <a:p>
            <a:pPr lvl="1"/>
            <a:r>
              <a:rPr lang="fr-FR" dirty="0"/>
              <a:t>Action continue =&gt; Appel récurrent à la DLL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2216445-5021-4C51-A8A1-1B41CEEB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19665"/>
            <a:ext cx="160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 ++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: +5s</a:t>
            </a:r>
          </a:p>
          <a:p>
            <a:pPr lvl="1"/>
            <a:r>
              <a:rPr lang="fr-FR" dirty="0"/>
              <a:t>Action continue =&gt; Appel récurrent à la DLL</a:t>
            </a:r>
          </a:p>
          <a:p>
            <a:endParaRPr lang="fr-FR" dirty="0"/>
          </a:p>
          <a:p>
            <a:r>
              <a:rPr lang="fr-FR" dirty="0"/>
              <a:t>Solution ++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19FB308-17C1-463A-B6B1-8790C2483E7B}"/>
              </a:ext>
            </a:extLst>
          </p:cNvPr>
          <p:cNvGrpSpPr/>
          <p:nvPr/>
        </p:nvGrpSpPr>
        <p:grpSpPr>
          <a:xfrm>
            <a:off x="4260672" y="4092461"/>
            <a:ext cx="1780910" cy="2246378"/>
            <a:chOff x="9582150" y="3657600"/>
            <a:chExt cx="2276475" cy="2763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193BDA-6D1B-4BB5-8F95-1F8997762B2D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8D9508-BD84-47AC-9404-3CB0FEC4901F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E7ED6-A3CF-4857-80DE-0C14832837D5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7A6689-7429-4435-B740-D349957441F6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201ED-A321-423C-9595-63B0A9C07AE4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9DA14E-DAB4-4F75-89EB-91001FCB69D2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C5AAAB-2B79-47D1-8004-F855C3FC8DCB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D901DC-5956-4511-B85B-B650B3C7E471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0AC8F3-18D1-4D38-97F2-AA4ED6CCF8CB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FD2708-D703-402D-8B9F-6322694772AC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6ECFD7-8A93-4256-9763-01B9F8710471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D9F8F6-1046-43A3-8D0A-DE561CB07803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1CF4CDA-B2CC-4071-A8B7-F3CA8BFE40D6}"/>
                </a:ext>
              </a:extLst>
            </p:cNvPr>
            <p:cNvSpPr txBox="1"/>
            <p:nvPr/>
          </p:nvSpPr>
          <p:spPr>
            <a:xfrm>
              <a:off x="10899995" y="5285217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50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40B1B876-0C6F-4D78-BC5C-6AA408EB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56" y="477180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55B1FC1C-05DC-4875-A2E7-3A8F154CF281}"/>
              </a:ext>
            </a:extLst>
          </p:cNvPr>
          <p:cNvSpPr txBox="1"/>
          <p:nvPr/>
        </p:nvSpPr>
        <p:spPr>
          <a:xfrm>
            <a:off x="2978280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DC3C5F5-8FD4-41E4-96C8-5965ECF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45" y="4946302"/>
            <a:ext cx="856057" cy="57783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CEAE917-DCC7-447B-8421-A31AC6B9FCBB}"/>
              </a:ext>
            </a:extLst>
          </p:cNvPr>
          <p:cNvSpPr txBox="1"/>
          <p:nvPr/>
        </p:nvSpPr>
        <p:spPr>
          <a:xfrm>
            <a:off x="6448195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537CE8-2883-4517-BBFB-C67C397309AF}"/>
              </a:ext>
            </a:extLst>
          </p:cNvPr>
          <p:cNvSpPr txBox="1"/>
          <p:nvPr/>
        </p:nvSpPr>
        <p:spPr>
          <a:xfrm>
            <a:off x="8941206" y="440865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686348D-F074-4CA6-86A4-39BADDB1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436" y="4804457"/>
            <a:ext cx="857250" cy="857250"/>
          </a:xfrm>
          <a:prstGeom prst="rect">
            <a:avLst/>
          </a:prstGeom>
        </p:spPr>
      </p:pic>
      <p:sp>
        <p:nvSpPr>
          <p:cNvPr id="28" name="Espace réservé de la date 3">
            <a:extLst>
              <a:ext uri="{FF2B5EF4-FFF2-40B4-BE49-F238E27FC236}">
                <a16:creationId xmlns:a16="http://schemas.microsoft.com/office/drawing/2014/main" id="{C0C7FE1A-DA7C-4840-87E8-21E80320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7360" y="6520120"/>
            <a:ext cx="1564640" cy="337879"/>
          </a:xfrm>
        </p:spPr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d’Olivier JOURDAN LUGE 2021.2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0300" y1="0" x2="203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405" y="910150"/>
            <a:ext cx="1347909" cy="13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910149"/>
            <a:ext cx="1347909" cy="1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842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DF8C3E2-A109-4F81-AB4E-9B483DF6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4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7A7A2F-8C1F-45AC-836E-A37B015A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23" y="3162276"/>
            <a:ext cx="4324954" cy="25244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B5F411-8D8D-49BF-9206-8D3FA591D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316" y="7654156"/>
            <a:ext cx="7741367" cy="35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B8F12FD-425F-4EF2-B0DA-FAFFB4F0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AD09CFC-46BC-4AA4-8890-DD002F8589FC}"/>
              </a:ext>
            </a:extLst>
          </p:cNvPr>
          <p:cNvSpPr txBox="1">
            <a:spLocks/>
          </p:cNvSpPr>
          <p:nvPr/>
        </p:nvSpPr>
        <p:spPr>
          <a:xfrm>
            <a:off x="1217433" y="1623474"/>
            <a:ext cx="5545317" cy="4844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Présentateurs</a:t>
            </a:r>
          </a:p>
          <a:p>
            <a:r>
              <a:rPr lang="fr-FR" dirty="0"/>
              <a:t>Contexte</a:t>
            </a:r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Utilisation d’événement utilisateurs</a:t>
            </a:r>
          </a:p>
          <a:p>
            <a:pPr lvl="1"/>
            <a:r>
              <a:rPr lang="fr-FR" dirty="0"/>
              <a:t>Intégration d’une dll dans LabVIEW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Cas Concret : multicast DNS</a:t>
            </a:r>
          </a:p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555645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r>
              <a:rPr lang="fr-FR" dirty="0"/>
              <a:t>Modèle de conception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E41387-134B-4C01-ACE0-3D29A4C9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316" y="3095035"/>
            <a:ext cx="7741367" cy="3502048"/>
          </a:xfrm>
          <a:prstGeom prst="rect">
            <a:avLst/>
          </a:prstGeom>
        </p:spPr>
      </p:pic>
      <p:pic>
        <p:nvPicPr>
          <p:cNvPr id="21" name="Picture 2" descr="Afficher l’image source">
            <a:hlinkClick r:id="rId3"/>
            <a:extLst>
              <a:ext uri="{FF2B5EF4-FFF2-40B4-BE49-F238E27FC236}">
                <a16:creationId xmlns:a16="http://schemas.microsoft.com/office/drawing/2014/main" id="{D0596E21-B2D7-4713-A103-2BFDB916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A1A15CC0-9FAD-42ED-A9A7-3B81A564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A48A239-5D94-4DCD-A3ED-0F7BAEEB5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825" y="1794101"/>
            <a:ext cx="1209175" cy="7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 : Dynamic Link Library -</a:t>
            </a:r>
            <a:r>
              <a:rPr lang="fr-FR" dirty="0"/>
              <a:t> Bibliothèque de liens dynamiques</a:t>
            </a:r>
          </a:p>
          <a:p>
            <a:r>
              <a:rPr lang="fr-FR" dirty="0"/>
              <a:t>Appeler du code externe dans LabVIEW via une DLL</a:t>
            </a:r>
          </a:p>
          <a:p>
            <a:pPr lvl="1"/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pPr lvl="1"/>
            <a:r>
              <a:rPr lang="fr-FR" dirty="0"/>
              <a:t>Header (.h)</a:t>
            </a:r>
          </a:p>
          <a:p>
            <a:pPr lvl="1"/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FE87FB-184A-4FC1-A5BF-8B0B4723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68" y="3832752"/>
            <a:ext cx="3144964" cy="21061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0F08E8-B08F-482D-A0A6-AF93BBB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40" y="3410911"/>
            <a:ext cx="3223393" cy="294983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40" y="4047513"/>
            <a:ext cx="225774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24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C6AED-23AB-4910-B294-016EA736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409740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5064473" y="4414652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4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409740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064473" y="4414652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192592-5A37-0B31-4CE0-67DEFB797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4319315"/>
            <a:ext cx="905001" cy="90500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057001" y="4771815"/>
            <a:ext cx="542094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5" y="2942235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F3C50E-0D16-44ED-9601-864F4F9B06E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067641" y="4771815"/>
            <a:ext cx="542095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6EAA1C18-E4E6-4774-BE07-963DC097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736" y="4419390"/>
            <a:ext cx="3371850" cy="704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C4ECDF-8B2C-333A-6B8B-9DC3755C5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2CE23-928D-41B8-A878-7FD45405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0" y="4209691"/>
            <a:ext cx="3368650" cy="762588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5521D4-8AD9-4969-8FCD-46AA6288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46" y="3234603"/>
            <a:ext cx="2964334" cy="2712764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D34BE08-9EA9-4676-B0F6-4FA97FA62EDB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431160" y="4590985"/>
            <a:ext cx="652086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101" y="3506561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8047580" y="4590985"/>
            <a:ext cx="1259521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1CC92AE3-C623-68AD-FBDC-C913F0CF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38" y="3668731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646537" y="4753155"/>
            <a:ext cx="915995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46BB2B53-7C13-4C73-A5D4-88CA08AE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57" y="3064614"/>
            <a:ext cx="2646043" cy="2741192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A646C8C-3A85-4410-9521-B8296F8F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0" y="4273860"/>
            <a:ext cx="3229500" cy="2130631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972747-56D0-687D-6081-CD9DD6220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114CF27-8350-4BEF-BC5E-5C1DD76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2161E-08BA-48B5-8BB2-66E6B4CDA4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626725" y="6519863"/>
            <a:ext cx="1565275" cy="338137"/>
          </a:xfrm>
        </p:spPr>
        <p:txBody>
          <a:bodyPr/>
          <a:lstStyle/>
          <a:p>
            <a:fld id="{120FE46E-197A-4CBD-BA7D-B0097E0955D4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F8DD5-5CA4-429D-9938-34489BF2E0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65875"/>
            <a:ext cx="746125" cy="365125"/>
          </a:xfrm>
        </p:spPr>
        <p:txBody>
          <a:bodyPr/>
          <a:lstStyle/>
          <a:p>
            <a:fld id="{CB7920DE-DA26-4201-A337-FC43B769B7CA}" type="slidenum">
              <a:rPr lang="en-US" smtClean="0"/>
              <a:t>27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81F7C3-6AB5-4D37-BBF5-27ABC010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8" y="2261620"/>
            <a:ext cx="2306494" cy="23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5043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Public API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138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Création d’une 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Enregistrement à un évènement utilisateur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Lancement d’un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des données de manière évènementielle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Arrêt du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Destruction de l’instance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28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49F578-A21E-4C47-A689-A745A97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28" y="1289317"/>
            <a:ext cx="2300258" cy="2134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8DD960-D661-46A2-999D-6E9F552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0" y="3688145"/>
            <a:ext cx="10972800" cy="2905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833B8E-5BF2-4EC4-AE90-C2DC996B30EC}"/>
              </a:ext>
            </a:extLst>
          </p:cNvPr>
          <p:cNvSpPr txBox="1"/>
          <p:nvPr/>
        </p:nvSpPr>
        <p:spPr>
          <a:xfrm>
            <a:off x="9681328" y="1040023"/>
            <a:ext cx="13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Public API :</a:t>
            </a:r>
          </a:p>
        </p:txBody>
      </p:sp>
    </p:spTree>
    <p:extLst>
      <p:ext uri="{BB962C8B-B14F-4D97-AF65-F5344CB8AC3E}">
        <p14:creationId xmlns:p14="http://schemas.microsoft.com/office/powerpoint/2010/main" val="245234361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16DDF6A-416E-4835-B861-5F11D3B8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588419"/>
            <a:ext cx="10763480" cy="38099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29</a:t>
            </a:fld>
            <a:endParaRPr 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BEAF4A-B423-4867-8425-F50E9C53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09" y="1211910"/>
            <a:ext cx="533400" cy="4476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293B00-179C-419A-A0D3-52BB75B4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78" y="3525867"/>
            <a:ext cx="2377096" cy="6502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C2849AB-B717-4619-BEA4-2FF2481F1CEA}"/>
              </a:ext>
            </a:extLst>
          </p:cNvPr>
          <p:cNvSpPr/>
          <p:nvPr/>
        </p:nvSpPr>
        <p:spPr>
          <a:xfrm>
            <a:off x="2362200" y="4424515"/>
            <a:ext cx="1219200" cy="6300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004F83-5D9E-4297-813D-5B5FED198E18}"/>
              </a:ext>
            </a:extLst>
          </p:cNvPr>
          <p:cNvSpPr/>
          <p:nvPr/>
        </p:nvSpPr>
        <p:spPr>
          <a:xfrm>
            <a:off x="4216400" y="5072215"/>
            <a:ext cx="1346200" cy="11888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4B6B58-E14C-49F6-8589-816FD379DF77}"/>
              </a:ext>
            </a:extLst>
          </p:cNvPr>
          <p:cNvSpPr/>
          <p:nvPr/>
        </p:nvSpPr>
        <p:spPr>
          <a:xfrm>
            <a:off x="5934540" y="3429000"/>
            <a:ext cx="2294538" cy="1968500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2F9924-07E6-474F-957F-021B2032D023}"/>
              </a:ext>
            </a:extLst>
          </p:cNvPr>
          <p:cNvSpPr/>
          <p:nvPr/>
        </p:nvSpPr>
        <p:spPr>
          <a:xfrm>
            <a:off x="8726079" y="5054600"/>
            <a:ext cx="1346200" cy="11888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43731F-6C3D-4611-890B-013F9B241040}"/>
              </a:ext>
            </a:extLst>
          </p:cNvPr>
          <p:cNvSpPr/>
          <p:nvPr/>
        </p:nvSpPr>
        <p:spPr>
          <a:xfrm>
            <a:off x="10627360" y="4422119"/>
            <a:ext cx="1219200" cy="6300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1C092E2-0060-45B0-BBCB-D17C334E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39" y="1211910"/>
            <a:ext cx="790575" cy="4476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0C116D-86CA-4C63-9E93-C64A8B2F3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639" y="1211910"/>
            <a:ext cx="790575" cy="447675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A5F0C67-8485-4E13-AA59-AC76F53761A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434814" y="1435747"/>
            <a:ext cx="2098926" cy="1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E98491-9013-444A-A0D0-D82DBEE8892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48509" y="1435747"/>
            <a:ext cx="2328891" cy="1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83AF15-27D1-4246-A17C-5766233FADB1}"/>
              </a:ext>
            </a:extLst>
          </p:cNvPr>
          <p:cNvCxnSpPr>
            <a:cxnSpLocks/>
          </p:cNvCxnSpPr>
          <p:nvPr/>
        </p:nvCxnSpPr>
        <p:spPr>
          <a:xfrm>
            <a:off x="6967509" y="1710385"/>
            <a:ext cx="0" cy="768526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34C7E95-61B0-4C76-AA8C-D999FBD5F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Loïc WOHLEBER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0A7AA24-F256-461B-ACF0-67AA5F835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5B70438-DB47-4841-9C86-E9F4CC86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Maxime RENAUD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146C830-2E5F-4D96-A438-36D6E9E02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15 ans d’expérience dans le monde 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B56EF-E565-42A5-90F1-D34A79B2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8F-889F-471A-B6EE-F12CF7DFEFEF}" type="datetime4">
              <a:rPr lang="fr-FR" smtClean="0"/>
              <a:t>27 septembre 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A1422-DD85-484E-8C51-636D51C7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D2BCC-6E1C-4150-AC4E-B2DCAFEB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76B8A12-501F-4CDE-BD46-1F50DC32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Présentateurs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56EC94-035E-186E-33D9-E7B7F85C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0" y="5295328"/>
            <a:ext cx="1224792" cy="12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3FA18F-9A8A-39C3-0933-92FF891D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826" y="5295328"/>
            <a:ext cx="1224792" cy="12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4426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30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F2A81-8221-47EC-A885-6E41EF87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31" y="1768435"/>
            <a:ext cx="4439270" cy="1876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44521-1494-4B84-AF9E-935C975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8" y="5431104"/>
            <a:ext cx="3381847" cy="11526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353BDB-081F-4D26-A754-42DB2B5D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8" y="5454920"/>
            <a:ext cx="2810267" cy="1105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C441D8-6D14-4EB2-AA7C-1F55C96F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34" y="1954198"/>
            <a:ext cx="3400900" cy="150516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94BC0D0-106A-4582-A25B-B050B33AC6BF}"/>
              </a:ext>
            </a:extLst>
          </p:cNvPr>
          <p:cNvSpPr txBox="1"/>
          <p:nvPr/>
        </p:nvSpPr>
        <p:spPr>
          <a:xfrm>
            <a:off x="2023788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Create</a:t>
            </a:r>
            <a:r>
              <a:rPr lang="fr-FR" sz="1200" i="1" u="sng" dirty="0"/>
              <a:t> User Event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3546EC-D612-4CEE-9169-4BDBC5D6CBD7}"/>
              </a:ext>
            </a:extLst>
          </p:cNvPr>
          <p:cNvSpPr txBox="1"/>
          <p:nvPr/>
        </p:nvSpPr>
        <p:spPr>
          <a:xfrm>
            <a:off x="7015398" y="5144724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Destroy User Event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178064-5296-44AD-8F76-534680006D9F}"/>
              </a:ext>
            </a:extLst>
          </p:cNvPr>
          <p:cNvSpPr txBox="1"/>
          <p:nvPr/>
        </p:nvSpPr>
        <p:spPr>
          <a:xfrm>
            <a:off x="7024731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MDNS_QueryLVUserEvent</a:t>
            </a:r>
            <a:endParaRPr lang="fr-FR" sz="1200" i="1" u="sng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79A76-BEC8-407F-94EF-B0D98E2DDCF0}"/>
              </a:ext>
            </a:extLst>
          </p:cNvPr>
          <p:cNvSpPr txBox="1"/>
          <p:nvPr/>
        </p:nvSpPr>
        <p:spPr>
          <a:xfrm>
            <a:off x="2004734" y="5144724"/>
            <a:ext cx="228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MDNS_StopThreadQueryPeriodic</a:t>
            </a:r>
            <a:endParaRPr lang="fr-FR" sz="1200" i="1" u="sng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3A0DCF-CDFC-4872-A1BE-5CFDFFBA82B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5405634" y="2706778"/>
            <a:ext cx="1619097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8A9AE9D-03C3-400F-92CB-C3EBEB060CC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405635" y="6007447"/>
            <a:ext cx="1609763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2BC69753-C8FE-457B-9DB1-A04091F05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4" y="3522362"/>
            <a:ext cx="1747642" cy="1595674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5FAE64C-1274-4339-A48A-D148422CEAC5}"/>
              </a:ext>
            </a:extLst>
          </p:cNvPr>
          <p:cNvCxnSpPr>
            <a:stCxn id="7" idx="3"/>
            <a:endCxn id="50" idx="3"/>
          </p:cNvCxnSpPr>
          <p:nvPr/>
        </p:nvCxnSpPr>
        <p:spPr>
          <a:xfrm flipH="1">
            <a:off x="6966516" y="2706779"/>
            <a:ext cx="4497485" cy="1613420"/>
          </a:xfrm>
          <a:prstGeom prst="bentConnector3">
            <a:avLst>
              <a:gd name="adj1" fmla="val -5083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5922CC3A-28EE-41AE-BD68-AA63440EA437}"/>
              </a:ext>
            </a:extLst>
          </p:cNvPr>
          <p:cNvCxnSpPr>
            <a:cxnSpLocks/>
            <a:stCxn id="50" idx="1"/>
            <a:endCxn id="8" idx="1"/>
          </p:cNvCxnSpPr>
          <p:nvPr/>
        </p:nvCxnSpPr>
        <p:spPr>
          <a:xfrm rot="10800000" flipV="1">
            <a:off x="2023788" y="4320199"/>
            <a:ext cx="3195086" cy="1687248"/>
          </a:xfrm>
          <a:prstGeom prst="bentConnector3">
            <a:avLst>
              <a:gd name="adj1" fmla="val 107155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00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HMI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31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495BEA-1C34-48F4-91D9-3B94B669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55" y="1240924"/>
            <a:ext cx="3048425" cy="47822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F4344A-1C40-4845-96C5-4115D74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9" y="2217372"/>
            <a:ext cx="5515745" cy="2829320"/>
          </a:xfrm>
          <a:prstGeom prst="rect">
            <a:avLst/>
          </a:prstGeom>
        </p:spPr>
      </p:pic>
      <p:sp>
        <p:nvSpPr>
          <p:cNvPr id="9" name="Nuage 8">
            <a:extLst>
              <a:ext uri="{FF2B5EF4-FFF2-40B4-BE49-F238E27FC236}">
                <a16:creationId xmlns:a16="http://schemas.microsoft.com/office/drawing/2014/main" id="{4375E2D0-2E6B-4BFC-AB36-EE6DEDD06920}"/>
              </a:ext>
            </a:extLst>
          </p:cNvPr>
          <p:cNvSpPr/>
          <p:nvPr/>
        </p:nvSpPr>
        <p:spPr>
          <a:xfrm>
            <a:off x="3440784" y="2828041"/>
            <a:ext cx="2007909" cy="1847654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 </a:t>
            </a:r>
            <a:r>
              <a:rPr lang="fr-FR" dirty="0" err="1"/>
              <a:t>stuff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7A52FF-DED3-4775-BD70-6081527EA9A4}"/>
              </a:ext>
            </a:extLst>
          </p:cNvPr>
          <p:cNvCxnSpPr>
            <a:cxnSpLocks/>
          </p:cNvCxnSpPr>
          <p:nvPr/>
        </p:nvCxnSpPr>
        <p:spPr>
          <a:xfrm>
            <a:off x="5740924" y="3632032"/>
            <a:ext cx="2516956" cy="0"/>
          </a:xfrm>
          <a:prstGeom prst="straightConnector1">
            <a:avLst/>
          </a:prstGeom>
          <a:ln w="50800">
            <a:solidFill>
              <a:srgbClr val="FF78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5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5FE7-6EB1-4753-9026-94462A7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5AECE-D254-44A0-A5F8-C7FC767A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46E-197A-4CBD-BA7D-B0097E0955D4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D4C61-D1C3-4DAE-8E28-B418F67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C50787-4EEE-41C5-A97E-C28824D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1338700"/>
                  </p:ext>
                </p:extLst>
              </p:nvPr>
            </p:nvGraphicFramePr>
            <p:xfrm>
              <a:off x="1152526" y="1368425"/>
              <a:ext cx="6801304" cy="4997515"/>
            </p:xfrm>
            <a:graphic>
              <a:graphicData uri="http://schemas.microsoft.com/office/powerpoint/2016/summaryzoom">
                <psuz:summaryZm>
                  <psuz:summaryZmObj sectionId="{665C2207-73C5-452F-8F3E-01D06B6CC151}">
                    <psuz:zmPr id="{0105705E-3D41-4143-BEDE-E687944C167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87B55B-0105-4F7A-B420-2B9B76B403E5}">
                    <psuz:zmPr id="{26B0BEAE-9308-4A80-B230-B8D070B5004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C566ED-609A-405C-89A1-B54E689A3A87}">
                    <psuz:zmPr id="{8B2AD575-BDB4-4C53-A017-C9E1888EE2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27A3458-7A66-4C99-AE2C-29E2D463D900}">
                    <psuz:zmPr id="{4B43BDBA-16D1-4297-9B5E-17023E05091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D42C6-2C35-49AA-A30C-FE6E3847F6A5}">
                    <psuz:zmPr id="{D2E74D88-C9D5-493C-9480-3022A1EFAFA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47AE88-B8FC-4414-820D-FD6A2E4AE883}">
                    <psuz:zmPr id="{CF47D9E5-9F26-4757-892E-70F79C88184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9FC6AD-7792-411C-99DA-F2CB5342DBFB}">
                    <psuz:zmPr id="{E4F2EE60-D0F4-46DA-912A-68CA1CD9E2A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314913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52526" y="1368425"/>
                <a:ext cx="6801304" cy="4997515"/>
                <a:chOff x="1152526" y="1368425"/>
                <a:chExt cx="6801304" cy="4997515"/>
              </a:xfrm>
            </p:grpSpPr>
            <p:pic>
              <p:nvPicPr>
                <p:cNvPr id="3" name="Image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6076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2982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888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076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2982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 13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9888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Image 14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6076" y="451755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9" name="Picture 6" descr="Afficher l’image source">
            <a:extLst>
              <a:ext uri="{FF2B5EF4-FFF2-40B4-BE49-F238E27FC236}">
                <a16:creationId xmlns:a16="http://schemas.microsoft.com/office/drawing/2014/main" id="{03A46C44-2F3A-459A-8050-1508C5AF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50" y="2079807"/>
            <a:ext cx="3574750" cy="35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3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78476-12A2-4774-A0F7-CA0BFD9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5F61D-E626-49FB-96B6-2C4C4D7B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00" y="1368000"/>
            <a:ext cx="10512000" cy="5040000"/>
          </a:xfrm>
        </p:spPr>
        <p:txBody>
          <a:bodyPr/>
          <a:lstStyle/>
          <a:p>
            <a:r>
              <a:rPr lang="fr-FR" dirty="0"/>
              <a:t>LUGE</a:t>
            </a:r>
          </a:p>
          <a:p>
            <a:pPr lvl="1"/>
            <a:r>
              <a:rPr lang="fr-FR" dirty="0"/>
              <a:t>Forum</a:t>
            </a:r>
            <a:r>
              <a:rPr lang="fr-FR" dirty="0">
                <a:hlinkClick r:id="rId2"/>
              </a:rPr>
              <a:t> </a:t>
            </a:r>
            <a:endParaRPr lang="fr-FR" dirty="0"/>
          </a:p>
          <a:p>
            <a:pPr lvl="1"/>
            <a:r>
              <a:rPr lang="fr-FR" dirty="0"/>
              <a:t>Chaîne YouTube</a:t>
            </a:r>
          </a:p>
          <a:p>
            <a:r>
              <a:rPr lang="fr-FR" dirty="0"/>
              <a:t>Code source démonstration</a:t>
            </a:r>
          </a:p>
          <a:p>
            <a:r>
              <a:rPr lang="fr-FR" dirty="0"/>
              <a:t>Support divers</a:t>
            </a:r>
          </a:p>
          <a:p>
            <a:pPr lvl="1"/>
            <a:r>
              <a:rPr lang="fr-FR" dirty="0">
                <a:hlinkClick r:id="rId3"/>
              </a:rPr>
              <a:t>LXI</a:t>
            </a:r>
            <a:endParaRPr lang="fr-FR" dirty="0"/>
          </a:p>
          <a:p>
            <a:pPr lvl="1"/>
            <a:r>
              <a:rPr lang="fr-FR" dirty="0" err="1">
                <a:hlinkClick r:id="rId4"/>
              </a:rPr>
              <a:t>mDNS</a:t>
            </a:r>
            <a:endParaRPr lang="fr-FR" dirty="0"/>
          </a:p>
          <a:p>
            <a:pPr lvl="1"/>
            <a:r>
              <a:rPr lang="fr-FR" dirty="0" err="1">
                <a:hlinkClick r:id="rId5"/>
              </a:rPr>
              <a:t>PostLVUserEvent</a:t>
            </a:r>
            <a:r>
              <a:rPr lang="fr-FR" dirty="0">
                <a:hlinkClick r:id="rId5"/>
              </a:rPr>
              <a:t> exemple pour C++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BCD086-1EA8-40A3-BA64-3DEB138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46E-197A-4CBD-BA7D-B0097E0955D4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78AE1-49D0-41B4-8D03-CAEE7B1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A84985-31B4-4774-B544-19415B7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4" descr="Afficher l’image source">
            <a:hlinkClick r:id="rId6"/>
            <a:extLst>
              <a:ext uri="{FF2B5EF4-FFF2-40B4-BE49-F238E27FC236}">
                <a16:creationId xmlns:a16="http://schemas.microsoft.com/office/drawing/2014/main" id="{23FDBF9A-D0C8-48AC-AFF2-2E73596D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45" y="2110078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https://www.wovalab.com/wp-content/uploads/2019/02/Logo-LUG-Rhone-Alpes.png">
            <a:hlinkClick r:id="rId2"/>
            <a:extLst>
              <a:ext uri="{FF2B5EF4-FFF2-40B4-BE49-F238E27FC236}">
                <a16:creationId xmlns:a16="http://schemas.microsoft.com/office/drawing/2014/main" id="{EB61EEBD-A0E6-43E5-810B-894FD7D3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09" y="1819002"/>
            <a:ext cx="881372" cy="3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’image source">
            <a:hlinkClick r:id="rId9"/>
            <a:extLst>
              <a:ext uri="{FF2B5EF4-FFF2-40B4-BE49-F238E27FC236}">
                <a16:creationId xmlns:a16="http://schemas.microsoft.com/office/drawing/2014/main" id="{A80C167D-97D3-4492-B6B5-7B732F45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13" y="2713490"/>
            <a:ext cx="363787" cy="3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3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633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4613011" y="8759024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5" name="Group 43">
            <a:extLst>
              <a:ext uri="{FF2B5EF4-FFF2-40B4-BE49-F238E27FC236}">
                <a16:creationId xmlns:a16="http://schemas.microsoft.com/office/drawing/2014/main" id="{1CEFF5D6-2A2F-AF36-29D0-5465936998BF}"/>
              </a:ext>
            </a:extLst>
          </p:cNvPr>
          <p:cNvGrpSpPr/>
          <p:nvPr/>
        </p:nvGrpSpPr>
        <p:grpSpPr>
          <a:xfrm>
            <a:off x="2443644" y="8746808"/>
            <a:ext cx="2387600" cy="2510925"/>
            <a:chOff x="196974" y="3899433"/>
            <a:chExt cx="2387600" cy="2510925"/>
          </a:xfrm>
        </p:grpSpPr>
        <p:pic>
          <p:nvPicPr>
            <p:cNvPr id="16" name="Picture 40">
              <a:extLst>
                <a:ext uri="{FF2B5EF4-FFF2-40B4-BE49-F238E27FC236}">
                  <a16:creationId xmlns:a16="http://schemas.microsoft.com/office/drawing/2014/main" id="{5C261985-74D1-7B33-0433-A78A281ECB8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F7A1D4-C6B8-3F99-A8C1-E39FE8A3E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961631DD-DBC6-9A14-4FC0-1E697BE1D794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8944494" y="8764104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284437" y="8797520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6777998" y="8807831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4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4613011" y="8759024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5" name="Group 43">
            <a:extLst>
              <a:ext uri="{FF2B5EF4-FFF2-40B4-BE49-F238E27FC236}">
                <a16:creationId xmlns:a16="http://schemas.microsoft.com/office/drawing/2014/main" id="{1CEFF5D6-2A2F-AF36-29D0-5465936998BF}"/>
              </a:ext>
            </a:extLst>
          </p:cNvPr>
          <p:cNvGrpSpPr/>
          <p:nvPr/>
        </p:nvGrpSpPr>
        <p:grpSpPr>
          <a:xfrm>
            <a:off x="2443644" y="8746808"/>
            <a:ext cx="2387600" cy="2510925"/>
            <a:chOff x="196974" y="3899433"/>
            <a:chExt cx="2387600" cy="2510925"/>
          </a:xfrm>
        </p:grpSpPr>
        <p:pic>
          <p:nvPicPr>
            <p:cNvPr id="16" name="Picture 40">
              <a:extLst>
                <a:ext uri="{FF2B5EF4-FFF2-40B4-BE49-F238E27FC236}">
                  <a16:creationId xmlns:a16="http://schemas.microsoft.com/office/drawing/2014/main" id="{5C261985-74D1-7B33-0433-A78A281ECB8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F7A1D4-C6B8-3F99-A8C1-E39FE8A3E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961631DD-DBC6-9A14-4FC0-1E697BE1D794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8944494" y="8764104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6777998" y="8807831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C28976A4-02C1-4AD7-B52E-7B7270AEEDD9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7FC418E7-C662-490D-97A9-2BD766C6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id="{19ED5718-6506-47E8-8880-DB05600D3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9" name="TextBox 26">
              <a:extLst>
                <a:ext uri="{FF2B5EF4-FFF2-40B4-BE49-F238E27FC236}">
                  <a16:creationId xmlns:a16="http://schemas.microsoft.com/office/drawing/2014/main" id="{7EEB4C59-5295-4B95-B25B-DB6EF2170B05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63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4613011" y="8759024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8944494" y="8764104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6777998" y="8807831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91961610-4BAD-4628-A6F6-2349F3875041}"/>
              </a:ext>
            </a:extLst>
          </p:cNvPr>
          <p:cNvGrpSpPr/>
          <p:nvPr/>
        </p:nvGrpSpPr>
        <p:grpSpPr>
          <a:xfrm>
            <a:off x="3696986" y="1794289"/>
            <a:ext cx="2387600" cy="2510925"/>
            <a:chOff x="196974" y="3899433"/>
            <a:chExt cx="2387600" cy="2510925"/>
          </a:xfrm>
        </p:grpSpPr>
        <p:pic>
          <p:nvPicPr>
            <p:cNvPr id="36" name="Picture 40">
              <a:extLst>
                <a:ext uri="{FF2B5EF4-FFF2-40B4-BE49-F238E27FC236}">
                  <a16:creationId xmlns:a16="http://schemas.microsoft.com/office/drawing/2014/main" id="{3B6D0EE3-ED7B-4341-A2B0-AA52B489B82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D536FAEA-937C-42D9-A324-18A4F2BAC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16861297-F2A0-41F5-9966-0CA162D76080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072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6279342" y="4033627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8944494" y="8764104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6777998" y="8807831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40" name="Group 43">
            <a:extLst>
              <a:ext uri="{FF2B5EF4-FFF2-40B4-BE49-F238E27FC236}">
                <a16:creationId xmlns:a16="http://schemas.microsoft.com/office/drawing/2014/main" id="{71234889-0A85-4ED2-AE80-A3DCDC586B58}"/>
              </a:ext>
            </a:extLst>
          </p:cNvPr>
          <p:cNvGrpSpPr/>
          <p:nvPr/>
        </p:nvGrpSpPr>
        <p:grpSpPr>
          <a:xfrm>
            <a:off x="3696986" y="1794289"/>
            <a:ext cx="2387600" cy="2510925"/>
            <a:chOff x="196974" y="3899433"/>
            <a:chExt cx="2387600" cy="251092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9F4B53F-B084-4F59-BCD5-6F437B119FB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42" name="Picture 16">
              <a:extLst>
                <a:ext uri="{FF2B5EF4-FFF2-40B4-BE49-F238E27FC236}">
                  <a16:creationId xmlns:a16="http://schemas.microsoft.com/office/drawing/2014/main" id="{10B3D3D6-1E9C-488E-BBDD-FDF21EBFA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5D3D966D-139D-45FE-9430-0AB8FC9302A4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89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6279342" y="4033627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8944494" y="8764104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7097230" y="1350515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F2B6DEAB-F114-4448-BDF2-F1AEBFD8ABD4}"/>
              </a:ext>
            </a:extLst>
          </p:cNvPr>
          <p:cNvGrpSpPr/>
          <p:nvPr/>
        </p:nvGrpSpPr>
        <p:grpSpPr>
          <a:xfrm>
            <a:off x="3696986" y="1794289"/>
            <a:ext cx="2387600" cy="2510925"/>
            <a:chOff x="196974" y="3899433"/>
            <a:chExt cx="2387600" cy="2510925"/>
          </a:xfrm>
        </p:grpSpPr>
        <p:pic>
          <p:nvPicPr>
            <p:cNvPr id="36" name="Picture 40">
              <a:extLst>
                <a:ext uri="{FF2B5EF4-FFF2-40B4-BE49-F238E27FC236}">
                  <a16:creationId xmlns:a16="http://schemas.microsoft.com/office/drawing/2014/main" id="{C126BA3F-1D72-4749-AF07-159D7FF91CE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1F6852F5-62ED-47C1-A792-E3F69D681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AB71E110-678B-42DB-9105-5DF99D417C11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811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6279342" y="4033627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9603797" y="2706779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7097230" y="1350515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F2B6DEAB-F114-4448-BDF2-F1AEBFD8ABD4}"/>
              </a:ext>
            </a:extLst>
          </p:cNvPr>
          <p:cNvGrpSpPr/>
          <p:nvPr/>
        </p:nvGrpSpPr>
        <p:grpSpPr>
          <a:xfrm>
            <a:off x="3696986" y="1794289"/>
            <a:ext cx="2387600" cy="2510925"/>
            <a:chOff x="196974" y="3899433"/>
            <a:chExt cx="2387600" cy="2510925"/>
          </a:xfrm>
        </p:grpSpPr>
        <p:pic>
          <p:nvPicPr>
            <p:cNvPr id="36" name="Picture 40">
              <a:extLst>
                <a:ext uri="{FF2B5EF4-FFF2-40B4-BE49-F238E27FC236}">
                  <a16:creationId xmlns:a16="http://schemas.microsoft.com/office/drawing/2014/main" id="{C126BA3F-1D72-4749-AF07-159D7FF91CE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1F6852F5-62ED-47C1-A792-E3F69D681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AB71E110-678B-42DB-9105-5DF99D417C11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152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ette BioLogic">
      <a:dk1>
        <a:srgbClr val="333333"/>
      </a:dk1>
      <a:lt1>
        <a:sysClr val="window" lastClr="FFFFFF"/>
      </a:lt1>
      <a:dk2>
        <a:srgbClr val="23346A"/>
      </a:dk2>
      <a:lt2>
        <a:srgbClr val="DAD9D6"/>
      </a:lt2>
      <a:accent1>
        <a:srgbClr val="5C81F7"/>
      </a:accent1>
      <a:accent2>
        <a:srgbClr val="FF7854"/>
      </a:accent2>
      <a:accent3>
        <a:srgbClr val="A5A5A5"/>
      </a:accent3>
      <a:accent4>
        <a:srgbClr val="FFCF00"/>
      </a:accent4>
      <a:accent5>
        <a:srgbClr val="F92C03"/>
      </a:accent5>
      <a:accent6>
        <a:srgbClr val="4CE07E"/>
      </a:accent6>
      <a:hlink>
        <a:srgbClr val="0563C1"/>
      </a:hlink>
      <a:folHlink>
        <a:srgbClr val="954F72"/>
      </a:folHlink>
    </a:clrScheme>
    <a:fontScheme name="BioLogic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61F7338-D4D2-4B08-BBE6-925C7A867A05}" vid="{8A36DAED-7C3F-438B-8A81-6B348FE350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930</Words>
  <Application>Microsoft Office PowerPoint</Application>
  <PresentationFormat>Grand écran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Gilroy</vt:lpstr>
      <vt:lpstr>Gilroy Bold</vt:lpstr>
      <vt:lpstr>Wingdings</vt:lpstr>
      <vt:lpstr>Thème Office</vt:lpstr>
      <vt:lpstr>Interaction événementielle entre du code C et LabVIEW</vt:lpstr>
      <vt:lpstr>AGENDA</vt:lpstr>
      <vt:lpstr>Présentateurs</vt:lpstr>
      <vt:lpstr>BioLogic – Gammes de produits</vt:lpstr>
      <vt:lpstr>BioLogic – Gammes de produits</vt:lpstr>
      <vt:lpstr>BioLogic – Gammes de produits</vt:lpstr>
      <vt:lpstr>BioLogic – Gammes de produits</vt:lpstr>
      <vt:lpstr>BioLogic – Gammes de produits</vt:lpstr>
      <vt:lpstr>BioLogic – Gammes de produits</vt:lpstr>
      <vt:lpstr>BioLogic – En quelques mots</vt:lpstr>
      <vt:lpstr>Contexte - Problématique</vt:lpstr>
      <vt:lpstr>Contexte - Problématique</vt:lpstr>
      <vt:lpstr>Contexte - Alternative</vt:lpstr>
      <vt:lpstr>Contexte - Alternative</vt:lpstr>
      <vt:lpstr>Contexte - Solution</vt:lpstr>
      <vt:lpstr>Contexte - Solution</vt:lpstr>
      <vt:lpstr>Contexte - Solution ++</vt:lpstr>
      <vt:lpstr>Prérequis - Utilisation d’événements utilisateurs</vt:lpstr>
      <vt:lpstr>Prérequis - Utilisation d’événements utilisateurs</vt:lpstr>
      <vt:lpstr>Prérequis - Utilisation d’événements utilisateurs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Démonstration</vt:lpstr>
      <vt:lpstr>Cas Concret : multicast DNS - Public API</vt:lpstr>
      <vt:lpstr>Cas Concret : multicast DNS - Listener</vt:lpstr>
      <vt:lpstr>Cas Concret : multicast DNS - Listener</vt:lpstr>
      <vt:lpstr>Cas Concret : multicast DNS - HMI</vt:lpstr>
      <vt:lpstr>Questions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Paola Waintal Saldi</dc:creator>
  <cp:lastModifiedBy>Loïc Wohleber</cp:lastModifiedBy>
  <cp:revision>97</cp:revision>
  <dcterms:created xsi:type="dcterms:W3CDTF">2022-02-14T15:18:06Z</dcterms:created>
  <dcterms:modified xsi:type="dcterms:W3CDTF">2022-09-27T14:07:07Z</dcterms:modified>
</cp:coreProperties>
</file>