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Open Sans" panose="020B0604020202020204" charset="0"/>
      <p:regular r:id="rId17"/>
    </p:embeddedFont>
    <p:embeddedFont>
      <p:font typeface="Now Bold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Kollektif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3654" y="-23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17874" y="3505497"/>
            <a:ext cx="9657581" cy="752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6"/>
              </a:lnSpc>
            </a:pPr>
            <a:r>
              <a:rPr lang="en-US" sz="5214" spc="229">
                <a:solidFill>
                  <a:srgbClr val="FFFFFF"/>
                </a:solidFill>
                <a:latin typeface="Now Bold"/>
              </a:rPr>
              <a:t>Tutorial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98777" y="4419451"/>
            <a:ext cx="13695775" cy="312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50"/>
              </a:lnSpc>
            </a:pPr>
            <a:r>
              <a:rPr lang="en-US" sz="11046">
                <a:solidFill>
                  <a:srgbClr val="FFFFFF"/>
                </a:solidFill>
                <a:latin typeface="Kollektif Bold"/>
              </a:rPr>
              <a:t>DOCUMENTACIÓN CON JAVADOC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13833159" y="4118825"/>
            <a:ext cx="7423782" cy="175471"/>
          </a:xfrm>
          <a:custGeom>
            <a:avLst/>
            <a:gdLst/>
            <a:ahLst/>
            <a:cxnLst/>
            <a:rect l="l" t="t" r="r" b="b"/>
            <a:pathLst>
              <a:path w="7423782" h="175471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1978448" y="488171"/>
            <a:ext cx="7423782" cy="175471"/>
          </a:xfrm>
          <a:custGeom>
            <a:avLst/>
            <a:gdLst/>
            <a:ahLst/>
            <a:cxnLst/>
            <a:rect l="l" t="t" r="r" b="b"/>
            <a:pathLst>
              <a:path w="7423782" h="175471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-2963613" y="5960567"/>
            <a:ext cx="7423782" cy="175471"/>
          </a:xfrm>
          <a:custGeom>
            <a:avLst/>
            <a:gdLst/>
            <a:ahLst/>
            <a:cxnLst/>
            <a:rect l="l" t="t" r="r" b="b"/>
            <a:pathLst>
              <a:path w="7423782" h="175471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108902" y="9591221"/>
            <a:ext cx="7423782" cy="175471"/>
          </a:xfrm>
          <a:custGeom>
            <a:avLst/>
            <a:gdLst/>
            <a:ahLst/>
            <a:cxnLst/>
            <a:rect l="l" t="t" r="r" b="b"/>
            <a:pathLst>
              <a:path w="7423782" h="175471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2502616" y="8452752"/>
            <a:ext cx="4756684" cy="362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League Spartan Bold"/>
              </a:rPr>
              <a:t>Presentado por: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502616" y="8899893"/>
            <a:ext cx="4756684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Marisa Lozano Macías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24613">
            <a:off x="-6638876" y="2589018"/>
            <a:ext cx="12287251" cy="10647531"/>
          </a:xfrm>
          <a:custGeom>
            <a:avLst/>
            <a:gdLst/>
            <a:ahLst/>
            <a:cxnLst/>
            <a:rect l="l" t="t" r="r" b="b"/>
            <a:pathLst>
              <a:path w="12287251" h="10647531">
                <a:moveTo>
                  <a:pt x="0" y="0"/>
                </a:moveTo>
                <a:lnTo>
                  <a:pt x="12287251" y="0"/>
                </a:lnTo>
                <a:lnTo>
                  <a:pt x="12287251" y="10647531"/>
                </a:lnTo>
                <a:lnTo>
                  <a:pt x="0" y="106475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8100000">
            <a:off x="3827087" y="12082805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3506193" y="2641001"/>
            <a:ext cx="11235216" cy="265560"/>
          </a:xfrm>
          <a:custGeom>
            <a:avLst/>
            <a:gdLst/>
            <a:ahLst/>
            <a:cxnLst/>
            <a:rect l="l" t="t" r="r" b="b"/>
            <a:pathLst>
              <a:path w="11235216" h="265560">
                <a:moveTo>
                  <a:pt x="0" y="0"/>
                </a:moveTo>
                <a:lnTo>
                  <a:pt x="11235216" y="0"/>
                </a:lnTo>
                <a:lnTo>
                  <a:pt x="11235216" y="265560"/>
                </a:lnTo>
                <a:lnTo>
                  <a:pt x="0" y="2655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100000">
            <a:off x="4850200" y="12082805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506193" y="1532626"/>
            <a:ext cx="11235216" cy="90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2"/>
              </a:lnSpc>
            </a:pPr>
            <a:r>
              <a:rPr lang="en-US" sz="5251">
                <a:solidFill>
                  <a:srgbClr val="FFFFFF"/>
                </a:solidFill>
                <a:latin typeface="Kollektif Bold"/>
              </a:rPr>
              <a:t>Formato de un comentario Javadoc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13598" y="4277049"/>
            <a:ext cx="14278717" cy="4475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8586" lvl="1" indent="-344293">
              <a:lnSpc>
                <a:spcPts val="4465"/>
              </a:lnSpc>
              <a:buFont typeface="Arial"/>
              <a:buChar char="•"/>
            </a:pPr>
            <a:r>
              <a:rPr lang="en-US" sz="3189" spc="70">
                <a:solidFill>
                  <a:srgbClr val="FFFFFF"/>
                </a:solidFill>
                <a:latin typeface="Now Bold"/>
              </a:rPr>
              <a:t>El comentario se sitúa entre /** y */ con estructura HTML.</a:t>
            </a:r>
          </a:p>
          <a:p>
            <a:pPr marL="688586" lvl="1" indent="-344293">
              <a:lnSpc>
                <a:spcPts val="4465"/>
              </a:lnSpc>
              <a:buFont typeface="Arial"/>
              <a:buChar char="•"/>
            </a:pPr>
            <a:r>
              <a:rPr lang="en-US" sz="3189" spc="70">
                <a:solidFill>
                  <a:srgbClr val="FFFFFF"/>
                </a:solidFill>
                <a:latin typeface="Now Bold"/>
              </a:rPr>
              <a:t>Precedea la declaración de una interfaz, clase o atributo.</a:t>
            </a:r>
          </a:p>
          <a:p>
            <a:pPr marL="688586" lvl="1" indent="-344293">
              <a:lnSpc>
                <a:spcPts val="4465"/>
              </a:lnSpc>
              <a:buFont typeface="Arial"/>
              <a:buChar char="•"/>
            </a:pPr>
            <a:r>
              <a:rPr lang="en-US" sz="3189" spc="70">
                <a:solidFill>
                  <a:srgbClr val="FFFFFF"/>
                </a:solidFill>
                <a:latin typeface="Now Bold"/>
              </a:rPr>
              <a:t>Puede tener dos partes :</a:t>
            </a:r>
          </a:p>
          <a:p>
            <a:pPr marL="1377171" lvl="2" indent="-459057">
              <a:lnSpc>
                <a:spcPts val="4465"/>
              </a:lnSpc>
              <a:buFont typeface="Arial"/>
              <a:buChar char="⚬"/>
            </a:pPr>
            <a:r>
              <a:rPr lang="en-US" sz="3189" spc="70">
                <a:solidFill>
                  <a:srgbClr val="FFFFFF"/>
                </a:solidFill>
                <a:latin typeface="Now Bold"/>
              </a:rPr>
              <a:t>Un texto (con etiquetas HTML).</a:t>
            </a:r>
          </a:p>
          <a:p>
            <a:pPr marL="1377171" lvl="2" indent="-459057">
              <a:lnSpc>
                <a:spcPts val="4465"/>
              </a:lnSpc>
              <a:buFont typeface="Arial"/>
              <a:buChar char="⚬"/>
            </a:pPr>
            <a:r>
              <a:rPr lang="en-US" sz="3189" spc="70">
                <a:solidFill>
                  <a:srgbClr val="FFFFFF"/>
                </a:solidFill>
                <a:latin typeface="Now Bold"/>
              </a:rPr>
              <a:t>Una serie de etiquetas.</a:t>
            </a:r>
          </a:p>
          <a:p>
            <a:pPr>
              <a:lnSpc>
                <a:spcPts val="4465"/>
              </a:lnSpc>
            </a:pPr>
            <a:endParaRPr lang="en-US" sz="3189" spc="70">
              <a:solidFill>
                <a:srgbClr val="FFFFFF"/>
              </a:solidFill>
              <a:latin typeface="Now Bold"/>
            </a:endParaRPr>
          </a:p>
          <a:p>
            <a:pPr>
              <a:lnSpc>
                <a:spcPts val="4465"/>
              </a:lnSpc>
            </a:pPr>
            <a:endParaRPr lang="en-US" sz="3189" spc="70">
              <a:solidFill>
                <a:srgbClr val="FFFFFF"/>
              </a:solidFill>
              <a:latin typeface="Now Bold"/>
            </a:endParaRPr>
          </a:p>
          <a:p>
            <a:pPr algn="just">
              <a:lnSpc>
                <a:spcPts val="4465"/>
              </a:lnSpc>
            </a:pPr>
            <a:endParaRPr lang="en-US" sz="3189" spc="70">
              <a:solidFill>
                <a:srgbClr val="FFFFFF"/>
              </a:solidFill>
              <a:latin typeface="Now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24613">
            <a:off x="-6638876" y="2589018"/>
            <a:ext cx="12287251" cy="10647531"/>
          </a:xfrm>
          <a:custGeom>
            <a:avLst/>
            <a:gdLst/>
            <a:ahLst/>
            <a:cxnLst/>
            <a:rect l="l" t="t" r="r" b="b"/>
            <a:pathLst>
              <a:path w="12287251" h="10647531">
                <a:moveTo>
                  <a:pt x="0" y="0"/>
                </a:moveTo>
                <a:lnTo>
                  <a:pt x="12287251" y="0"/>
                </a:lnTo>
                <a:lnTo>
                  <a:pt x="12287251" y="10647531"/>
                </a:lnTo>
                <a:lnTo>
                  <a:pt x="0" y="106475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8100000">
            <a:off x="3827087" y="12082805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2696633" y="2645559"/>
            <a:ext cx="6591890" cy="155808"/>
          </a:xfrm>
          <a:custGeom>
            <a:avLst/>
            <a:gdLst/>
            <a:ahLst/>
            <a:cxnLst/>
            <a:rect l="l" t="t" r="r" b="b"/>
            <a:pathLst>
              <a:path w="6591890" h="155808">
                <a:moveTo>
                  <a:pt x="0" y="0"/>
                </a:moveTo>
                <a:lnTo>
                  <a:pt x="6591890" y="0"/>
                </a:lnTo>
                <a:lnTo>
                  <a:pt x="6591890" y="155809"/>
                </a:lnTo>
                <a:lnTo>
                  <a:pt x="0" y="155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100000">
            <a:off x="4850200" y="12082805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913598" y="1531176"/>
            <a:ext cx="6157960" cy="90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2"/>
              </a:lnSpc>
            </a:pPr>
            <a:r>
              <a:rPr lang="en-US" sz="5251">
                <a:solidFill>
                  <a:srgbClr val="FFFFFF"/>
                </a:solidFill>
                <a:latin typeface="Kollektif Bold"/>
              </a:rPr>
              <a:t>Etiquetas básicas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96633" y="3229428"/>
            <a:ext cx="14278717" cy="5037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8586" lvl="1" indent="-344293">
              <a:lnSpc>
                <a:spcPts val="4465"/>
              </a:lnSpc>
              <a:buFont typeface="Arial"/>
              <a:buChar char="•"/>
            </a:pPr>
            <a:r>
              <a:rPr lang="en-US" sz="3189" spc="70">
                <a:solidFill>
                  <a:srgbClr val="FFFFFF"/>
                </a:solidFill>
                <a:latin typeface="Now Bold"/>
              </a:rPr>
              <a:t>@version: versión actual del bloque de código.</a:t>
            </a:r>
          </a:p>
          <a:p>
            <a:pPr marL="688586" lvl="1" indent="-344293">
              <a:lnSpc>
                <a:spcPts val="4465"/>
              </a:lnSpc>
              <a:buFont typeface="Arial"/>
              <a:buChar char="•"/>
            </a:pPr>
            <a:r>
              <a:rPr lang="en-US" sz="3189" spc="70">
                <a:solidFill>
                  <a:srgbClr val="FFFFFF"/>
                </a:solidFill>
                <a:latin typeface="Now Bold"/>
              </a:rPr>
              <a:t>@author: autor o autores del bloque de código.</a:t>
            </a:r>
          </a:p>
          <a:p>
            <a:pPr marL="688586" lvl="1" indent="-344293">
              <a:lnSpc>
                <a:spcPts val="4465"/>
              </a:lnSpc>
              <a:buFont typeface="Arial"/>
              <a:buChar char="•"/>
            </a:pPr>
            <a:r>
              <a:rPr lang="en-US" sz="3189" spc="70">
                <a:solidFill>
                  <a:srgbClr val="FFFFFF"/>
                </a:solidFill>
                <a:latin typeface="Now Bold"/>
              </a:rPr>
              <a:t>@since: desde qué versión está disponible.</a:t>
            </a:r>
          </a:p>
          <a:p>
            <a:pPr marL="688586" lvl="1" indent="-344293">
              <a:lnSpc>
                <a:spcPts val="4465"/>
              </a:lnSpc>
              <a:buFont typeface="Arial"/>
              <a:buChar char="•"/>
            </a:pPr>
            <a:r>
              <a:rPr lang="en-US" sz="3189" spc="70">
                <a:solidFill>
                  <a:srgbClr val="FFFFFF"/>
                </a:solidFill>
                <a:latin typeface="Now Bold"/>
              </a:rPr>
              <a:t>@see: es muy versátil, puede incluir: una interfaz, un método, una clase, un enlace HTML, el título de un libro... (puede haber mas de una por bloque de código).</a:t>
            </a:r>
          </a:p>
          <a:p>
            <a:pPr marL="688586" lvl="1" indent="-344293">
              <a:lnSpc>
                <a:spcPts val="4465"/>
              </a:lnSpc>
              <a:buFont typeface="Arial"/>
              <a:buChar char="•"/>
            </a:pPr>
            <a:r>
              <a:rPr lang="en-US" sz="3189" spc="70">
                <a:solidFill>
                  <a:srgbClr val="FFFFFF"/>
                </a:solidFill>
                <a:latin typeface="Now Bold"/>
              </a:rPr>
              <a:t>@throws,@exception: el bloque de código puede lanzar una excepción específica (puede habermas de una por bloque).</a:t>
            </a:r>
          </a:p>
          <a:p>
            <a:pPr algn="just">
              <a:lnSpc>
                <a:spcPts val="4465"/>
              </a:lnSpc>
            </a:pPr>
            <a:endParaRPr lang="en-US" sz="3189" spc="70">
              <a:solidFill>
                <a:srgbClr val="FFFFFF"/>
              </a:solidFill>
              <a:latin typeface="Now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24613">
            <a:off x="-6638876" y="2589018"/>
            <a:ext cx="12287251" cy="10647531"/>
          </a:xfrm>
          <a:custGeom>
            <a:avLst/>
            <a:gdLst/>
            <a:ahLst/>
            <a:cxnLst/>
            <a:rect l="l" t="t" r="r" b="b"/>
            <a:pathLst>
              <a:path w="12287251" h="10647531">
                <a:moveTo>
                  <a:pt x="0" y="0"/>
                </a:moveTo>
                <a:lnTo>
                  <a:pt x="12287251" y="0"/>
                </a:lnTo>
                <a:lnTo>
                  <a:pt x="12287251" y="10647531"/>
                </a:lnTo>
                <a:lnTo>
                  <a:pt x="0" y="106475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8100000">
            <a:off x="3827087" y="12082805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2696633" y="2645559"/>
            <a:ext cx="6591890" cy="155808"/>
          </a:xfrm>
          <a:custGeom>
            <a:avLst/>
            <a:gdLst/>
            <a:ahLst/>
            <a:cxnLst/>
            <a:rect l="l" t="t" r="r" b="b"/>
            <a:pathLst>
              <a:path w="6591890" h="155808">
                <a:moveTo>
                  <a:pt x="0" y="0"/>
                </a:moveTo>
                <a:lnTo>
                  <a:pt x="6591890" y="0"/>
                </a:lnTo>
                <a:lnTo>
                  <a:pt x="6591890" y="155809"/>
                </a:lnTo>
                <a:lnTo>
                  <a:pt x="0" y="155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100000">
            <a:off x="4850200" y="12082805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913598" y="1531176"/>
            <a:ext cx="6157960" cy="90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2"/>
              </a:lnSpc>
            </a:pPr>
            <a:r>
              <a:rPr lang="en-US" sz="5251">
                <a:solidFill>
                  <a:srgbClr val="FFFFFF"/>
                </a:solidFill>
                <a:latin typeface="Kollektif Bold"/>
              </a:rPr>
              <a:t>Etiquetas básicas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96633" y="3229428"/>
            <a:ext cx="14278717" cy="222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8586" lvl="1" indent="-344293" algn="just">
              <a:lnSpc>
                <a:spcPts val="4465"/>
              </a:lnSpc>
              <a:buFont typeface="Arial"/>
              <a:buChar char="•"/>
            </a:pPr>
            <a:r>
              <a:rPr lang="en-US" sz="3189" spc="70">
                <a:solidFill>
                  <a:srgbClr val="FFFFFF"/>
                </a:solidFill>
                <a:latin typeface="Now Bold"/>
              </a:rPr>
              <a:t>@param: argumento que recibe un método (debe haber una por argumento del método).</a:t>
            </a:r>
          </a:p>
          <a:p>
            <a:pPr marL="688586" lvl="1" indent="-344293" algn="just">
              <a:lnSpc>
                <a:spcPts val="4465"/>
              </a:lnSpc>
              <a:buFont typeface="Arial"/>
              <a:buChar char="•"/>
            </a:pPr>
            <a:r>
              <a:rPr lang="en-US" sz="3189" spc="70">
                <a:solidFill>
                  <a:srgbClr val="FFFFFF"/>
                </a:solidFill>
                <a:latin typeface="Now Bold"/>
              </a:rPr>
              <a:t>@return: valor de retorno del método (puede haber una por método).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24613">
            <a:off x="-6638876" y="2589018"/>
            <a:ext cx="12287251" cy="10647531"/>
          </a:xfrm>
          <a:custGeom>
            <a:avLst/>
            <a:gdLst/>
            <a:ahLst/>
            <a:cxnLst/>
            <a:rect l="l" t="t" r="r" b="b"/>
            <a:pathLst>
              <a:path w="12287251" h="10647531">
                <a:moveTo>
                  <a:pt x="0" y="0"/>
                </a:moveTo>
                <a:lnTo>
                  <a:pt x="12287251" y="0"/>
                </a:lnTo>
                <a:lnTo>
                  <a:pt x="12287251" y="10647531"/>
                </a:lnTo>
                <a:lnTo>
                  <a:pt x="0" y="106475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8100000">
            <a:off x="3827087" y="12082805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2696633" y="2645559"/>
            <a:ext cx="6591890" cy="155808"/>
          </a:xfrm>
          <a:custGeom>
            <a:avLst/>
            <a:gdLst/>
            <a:ahLst/>
            <a:cxnLst/>
            <a:rect l="l" t="t" r="r" b="b"/>
            <a:pathLst>
              <a:path w="6591890" h="155808">
                <a:moveTo>
                  <a:pt x="0" y="0"/>
                </a:moveTo>
                <a:lnTo>
                  <a:pt x="6591890" y="0"/>
                </a:lnTo>
                <a:lnTo>
                  <a:pt x="6591890" y="155809"/>
                </a:lnTo>
                <a:lnTo>
                  <a:pt x="0" y="155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100000">
            <a:off x="4850200" y="12082805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913598" y="1531176"/>
            <a:ext cx="6157960" cy="90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2"/>
              </a:lnSpc>
            </a:pPr>
            <a:r>
              <a:rPr lang="en-US" sz="5251">
                <a:solidFill>
                  <a:srgbClr val="FFFFFF"/>
                </a:solidFill>
                <a:latin typeface="Kollektif Bold"/>
              </a:rPr>
              <a:t>Paquetes módulos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67204" y="3951123"/>
            <a:ext cx="14278717" cy="2286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65"/>
              </a:lnSpc>
            </a:pPr>
            <a:r>
              <a:rPr lang="en-US" sz="3189" spc="70" dirty="0">
                <a:solidFill>
                  <a:srgbClr val="FFFFFF"/>
                </a:solidFill>
                <a:latin typeface="Now Bold"/>
              </a:rPr>
              <a:t>Para </a:t>
            </a:r>
            <a:r>
              <a:rPr lang="en-US" sz="3189" spc="70" dirty="0" err="1" smtClean="0">
                <a:solidFill>
                  <a:srgbClr val="FFFFFF"/>
                </a:solidFill>
                <a:latin typeface="Now Bold"/>
              </a:rPr>
              <a:t>poder</a:t>
            </a:r>
            <a:r>
              <a:rPr lang="en-US" sz="3189" spc="70" dirty="0" smtClean="0">
                <a:solidFill>
                  <a:srgbClr val="FFFFFF"/>
                </a:solidFill>
                <a:latin typeface="Now Bold"/>
              </a:rPr>
              <a:t> </a:t>
            </a:r>
            <a:r>
              <a:rPr lang="en-US" sz="3189" spc="70" dirty="0" err="1">
                <a:solidFill>
                  <a:srgbClr val="FFFFFF"/>
                </a:solidFill>
                <a:latin typeface="Now Bold"/>
              </a:rPr>
              <a:t>documentar</a:t>
            </a:r>
            <a:r>
              <a:rPr lang="en-US" sz="3189" spc="70" dirty="0">
                <a:solidFill>
                  <a:srgbClr val="FFFFFF"/>
                </a:solidFill>
                <a:latin typeface="Now Bold"/>
              </a:rPr>
              <a:t> </a:t>
            </a:r>
            <a:r>
              <a:rPr lang="en-US" sz="3189" spc="70" dirty="0" err="1">
                <a:solidFill>
                  <a:srgbClr val="FFFFFF"/>
                </a:solidFill>
                <a:latin typeface="Now Bold"/>
              </a:rPr>
              <a:t>tanto</a:t>
            </a:r>
            <a:r>
              <a:rPr lang="en-US" sz="3189" spc="70" dirty="0">
                <a:solidFill>
                  <a:srgbClr val="FFFFFF"/>
                </a:solidFill>
                <a:latin typeface="Now Bold"/>
              </a:rPr>
              <a:t> </a:t>
            </a:r>
            <a:r>
              <a:rPr lang="en-US" sz="3189" spc="70" dirty="0" err="1">
                <a:solidFill>
                  <a:srgbClr val="FFFFFF"/>
                </a:solidFill>
                <a:latin typeface="Now Bold"/>
              </a:rPr>
              <a:t>los</a:t>
            </a:r>
            <a:r>
              <a:rPr lang="en-US" sz="3189" spc="70" dirty="0">
                <a:solidFill>
                  <a:srgbClr val="FFFFFF"/>
                </a:solidFill>
                <a:latin typeface="Now Bold"/>
              </a:rPr>
              <a:t> </a:t>
            </a:r>
            <a:r>
              <a:rPr lang="en-US" sz="3189" spc="70" dirty="0" err="1">
                <a:solidFill>
                  <a:srgbClr val="FFFFFF"/>
                </a:solidFill>
                <a:latin typeface="Now Bold"/>
              </a:rPr>
              <a:t>paquetes</a:t>
            </a:r>
            <a:r>
              <a:rPr lang="en-US" sz="3189" spc="70" dirty="0">
                <a:solidFill>
                  <a:srgbClr val="FFFFFF"/>
                </a:solidFill>
                <a:latin typeface="Now Bold"/>
              </a:rPr>
              <a:t> </a:t>
            </a:r>
            <a:r>
              <a:rPr lang="en-US" sz="3189" spc="70" dirty="0" err="1">
                <a:solidFill>
                  <a:srgbClr val="FFFFFF"/>
                </a:solidFill>
                <a:latin typeface="Now Bold"/>
              </a:rPr>
              <a:t>como</a:t>
            </a:r>
            <a:r>
              <a:rPr lang="en-US" sz="3189" spc="70" dirty="0">
                <a:solidFill>
                  <a:srgbClr val="FFFFFF"/>
                </a:solidFill>
                <a:latin typeface="Now Bold"/>
              </a:rPr>
              <a:t> </a:t>
            </a:r>
            <a:r>
              <a:rPr lang="en-US" sz="3189" spc="70" dirty="0" err="1">
                <a:solidFill>
                  <a:srgbClr val="FFFFFF"/>
                </a:solidFill>
                <a:latin typeface="Now Bold"/>
              </a:rPr>
              <a:t>los</a:t>
            </a:r>
            <a:r>
              <a:rPr lang="en-US" sz="3189" spc="70" dirty="0">
                <a:solidFill>
                  <a:srgbClr val="FFFFFF"/>
                </a:solidFill>
                <a:latin typeface="Now Bold"/>
              </a:rPr>
              <a:t> </a:t>
            </a:r>
            <a:r>
              <a:rPr lang="en-US" sz="3189" spc="70" dirty="0" err="1">
                <a:solidFill>
                  <a:srgbClr val="FFFFFF"/>
                </a:solidFill>
                <a:latin typeface="Now Bold"/>
              </a:rPr>
              <a:t>módulos</a:t>
            </a:r>
            <a:r>
              <a:rPr lang="en-US" sz="3189" spc="70" dirty="0">
                <a:solidFill>
                  <a:srgbClr val="FFFFFF"/>
                </a:solidFill>
                <a:latin typeface="Now Bold"/>
              </a:rPr>
              <a:t> se </a:t>
            </a:r>
            <a:r>
              <a:rPr lang="en-US" sz="3189" spc="70" dirty="0" err="1">
                <a:solidFill>
                  <a:srgbClr val="FFFFFF"/>
                </a:solidFill>
                <a:latin typeface="Now Bold"/>
              </a:rPr>
              <a:t>generan</a:t>
            </a:r>
            <a:r>
              <a:rPr lang="en-US" sz="3189" spc="70" dirty="0">
                <a:solidFill>
                  <a:srgbClr val="FFFFFF"/>
                </a:solidFill>
                <a:latin typeface="Now Bold"/>
              </a:rPr>
              <a:t> dos </a:t>
            </a:r>
            <a:r>
              <a:rPr lang="en-US" sz="3189" spc="70" dirty="0" err="1">
                <a:solidFill>
                  <a:srgbClr val="FFFFFF"/>
                </a:solidFill>
                <a:latin typeface="Now Bold"/>
              </a:rPr>
              <a:t>ficheros</a:t>
            </a:r>
            <a:r>
              <a:rPr lang="en-US" sz="3189" spc="70" dirty="0">
                <a:solidFill>
                  <a:srgbClr val="FFFFFF"/>
                </a:solidFill>
                <a:latin typeface="Now Bold"/>
              </a:rPr>
              <a:t> “</a:t>
            </a:r>
            <a:r>
              <a:rPr lang="en-US" sz="3189" spc="70" dirty="0" err="1">
                <a:solidFill>
                  <a:srgbClr val="FFFFFF"/>
                </a:solidFill>
                <a:latin typeface="Now Bold"/>
              </a:rPr>
              <a:t>adicionales</a:t>
            </a:r>
            <a:r>
              <a:rPr lang="en-US" sz="3189" spc="70" dirty="0">
                <a:solidFill>
                  <a:srgbClr val="FFFFFF"/>
                </a:solidFill>
                <a:latin typeface="Now Bold"/>
              </a:rPr>
              <a:t>”:</a:t>
            </a:r>
          </a:p>
          <a:p>
            <a:pPr marL="688586" lvl="1" indent="-344293">
              <a:lnSpc>
                <a:spcPts val="4465"/>
              </a:lnSpc>
              <a:buFont typeface="Arial"/>
              <a:buChar char="•"/>
            </a:pPr>
            <a:r>
              <a:rPr lang="en-US" sz="3189" spc="70" dirty="0" smtClean="0">
                <a:solidFill>
                  <a:srgbClr val="FFFFFF"/>
                </a:solidFill>
                <a:latin typeface="Now Bold"/>
              </a:rPr>
              <a:t>package-info.java</a:t>
            </a:r>
            <a:endParaRPr lang="en-US" sz="3189" spc="70" dirty="0">
              <a:solidFill>
                <a:srgbClr val="FFFFFF"/>
              </a:solidFill>
              <a:latin typeface="Now Bold"/>
            </a:endParaRPr>
          </a:p>
          <a:p>
            <a:pPr marL="688586" lvl="1" indent="-344293">
              <a:lnSpc>
                <a:spcPts val="4465"/>
              </a:lnSpc>
              <a:buFont typeface="Arial"/>
              <a:buChar char="•"/>
            </a:pPr>
            <a:r>
              <a:rPr lang="en-US" sz="3189" spc="70" dirty="0">
                <a:solidFill>
                  <a:srgbClr val="FFFFFF"/>
                </a:solidFill>
                <a:latin typeface="Now Bold"/>
              </a:rPr>
              <a:t>module-info.java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24613">
            <a:off x="-6638876" y="2589018"/>
            <a:ext cx="12287251" cy="10647531"/>
          </a:xfrm>
          <a:custGeom>
            <a:avLst/>
            <a:gdLst/>
            <a:ahLst/>
            <a:cxnLst/>
            <a:rect l="l" t="t" r="r" b="b"/>
            <a:pathLst>
              <a:path w="12287251" h="10647531">
                <a:moveTo>
                  <a:pt x="0" y="0"/>
                </a:moveTo>
                <a:lnTo>
                  <a:pt x="12287251" y="0"/>
                </a:lnTo>
                <a:lnTo>
                  <a:pt x="12287251" y="10647531"/>
                </a:lnTo>
                <a:lnTo>
                  <a:pt x="0" y="106475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8100000">
            <a:off x="3827087" y="12082805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2696633" y="2645559"/>
            <a:ext cx="6591890" cy="155808"/>
          </a:xfrm>
          <a:custGeom>
            <a:avLst/>
            <a:gdLst/>
            <a:ahLst/>
            <a:cxnLst/>
            <a:rect l="l" t="t" r="r" b="b"/>
            <a:pathLst>
              <a:path w="6591890" h="155808">
                <a:moveTo>
                  <a:pt x="0" y="0"/>
                </a:moveTo>
                <a:lnTo>
                  <a:pt x="6591890" y="0"/>
                </a:lnTo>
                <a:lnTo>
                  <a:pt x="6591890" y="155809"/>
                </a:lnTo>
                <a:lnTo>
                  <a:pt x="0" y="155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100000">
            <a:off x="4850200" y="12082805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030564" y="1533455"/>
            <a:ext cx="3509219" cy="90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2"/>
              </a:lnSpc>
            </a:pPr>
            <a:r>
              <a:rPr lang="en-US" sz="5251">
                <a:solidFill>
                  <a:srgbClr val="FFFFFF"/>
                </a:solidFill>
                <a:latin typeface="Kollektif Bold"/>
              </a:rPr>
              <a:t>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96633" y="4684566"/>
            <a:ext cx="14278717" cy="110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65"/>
              </a:lnSpc>
            </a:pPr>
            <a:r>
              <a:rPr lang="en-US" sz="3189" spc="70">
                <a:solidFill>
                  <a:srgbClr val="FFFFFF"/>
                </a:solidFill>
                <a:latin typeface="Now Bold"/>
              </a:rPr>
              <a:t>Es una página de bienvenida que incluye texto HTML y la lista de módulos /paquetes,extraído de un documento overview.html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24613">
            <a:off x="-6638876" y="2589018"/>
            <a:ext cx="12287251" cy="10647531"/>
          </a:xfrm>
          <a:custGeom>
            <a:avLst/>
            <a:gdLst/>
            <a:ahLst/>
            <a:cxnLst/>
            <a:rect l="l" t="t" r="r" b="b"/>
            <a:pathLst>
              <a:path w="12287251" h="10647531">
                <a:moveTo>
                  <a:pt x="0" y="0"/>
                </a:moveTo>
                <a:lnTo>
                  <a:pt x="12287251" y="0"/>
                </a:lnTo>
                <a:lnTo>
                  <a:pt x="12287251" y="10647531"/>
                </a:lnTo>
                <a:lnTo>
                  <a:pt x="0" y="106475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8100000">
            <a:off x="3827087" y="12082805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2696633" y="2645559"/>
            <a:ext cx="6591890" cy="155808"/>
          </a:xfrm>
          <a:custGeom>
            <a:avLst/>
            <a:gdLst/>
            <a:ahLst/>
            <a:cxnLst/>
            <a:rect l="l" t="t" r="r" b="b"/>
            <a:pathLst>
              <a:path w="6591890" h="155808">
                <a:moveTo>
                  <a:pt x="0" y="0"/>
                </a:moveTo>
                <a:lnTo>
                  <a:pt x="6591890" y="0"/>
                </a:lnTo>
                <a:lnTo>
                  <a:pt x="6591890" y="155809"/>
                </a:lnTo>
                <a:lnTo>
                  <a:pt x="0" y="155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100000">
            <a:off x="4850200" y="12082805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089864" y="1533455"/>
            <a:ext cx="5805428" cy="90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2"/>
              </a:lnSpc>
            </a:pPr>
            <a:r>
              <a:rPr lang="en-US" sz="5251">
                <a:solidFill>
                  <a:srgbClr val="FFFFFF"/>
                </a:solidFill>
                <a:latin typeface="Kollektif Bold"/>
              </a:rPr>
              <a:t>Recomendaciones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96633" y="3330838"/>
            <a:ext cx="14278717" cy="4471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8586" lvl="1" indent="-344293" algn="just">
              <a:lnSpc>
                <a:spcPts val="4465"/>
              </a:lnSpc>
              <a:buFont typeface="Arial"/>
              <a:buChar char="•"/>
            </a:pPr>
            <a:r>
              <a:rPr lang="en-US" sz="3189" spc="70">
                <a:solidFill>
                  <a:srgbClr val="FFFFFF"/>
                </a:solidFill>
                <a:latin typeface="Now Bold"/>
              </a:rPr>
              <a:t>Usar &lt;code&gt; para palabras clave.</a:t>
            </a:r>
          </a:p>
          <a:p>
            <a:pPr marL="688586" lvl="1" indent="-344293" algn="just">
              <a:lnSpc>
                <a:spcPts val="4465"/>
              </a:lnSpc>
              <a:buFont typeface="Arial"/>
              <a:buChar char="•"/>
            </a:pPr>
            <a:r>
              <a:rPr lang="en-US" sz="3189" spc="70">
                <a:solidFill>
                  <a:srgbClr val="FFFFFF"/>
                </a:solidFill>
                <a:latin typeface="Now Bold"/>
              </a:rPr>
              <a:t>Usar @link con mesura.</a:t>
            </a:r>
          </a:p>
          <a:p>
            <a:pPr marL="688586" lvl="1" indent="-344293" algn="just">
              <a:lnSpc>
                <a:spcPts val="4465"/>
              </a:lnSpc>
              <a:buFont typeface="Arial"/>
              <a:buChar char="•"/>
            </a:pPr>
            <a:r>
              <a:rPr lang="en-US" sz="3189" spc="70">
                <a:solidFill>
                  <a:srgbClr val="FFFFFF"/>
                </a:solidFill>
                <a:latin typeface="Now Bold"/>
              </a:rPr>
              <a:t>Omitir paréntesis para hacer referencia a la forma general de un método.</a:t>
            </a:r>
          </a:p>
          <a:p>
            <a:pPr marL="688586" lvl="1" indent="-344293" algn="just">
              <a:lnSpc>
                <a:spcPts val="4465"/>
              </a:lnSpc>
              <a:buFont typeface="Arial"/>
              <a:buChar char="•"/>
            </a:pPr>
            <a:r>
              <a:rPr lang="en-US" sz="3189" spc="70">
                <a:solidFill>
                  <a:srgbClr val="FFFFFF"/>
                </a:solidFill>
                <a:latin typeface="Now Bold"/>
              </a:rPr>
              <a:t>Usar frases cortas en lugar de largos párrafos.</a:t>
            </a:r>
          </a:p>
          <a:p>
            <a:pPr marL="688586" lvl="1" indent="-344293" algn="just">
              <a:lnSpc>
                <a:spcPts val="4465"/>
              </a:lnSpc>
              <a:buFont typeface="Arial"/>
              <a:buChar char="•"/>
            </a:pPr>
            <a:r>
              <a:rPr lang="en-US" sz="3189" spc="70">
                <a:solidFill>
                  <a:srgbClr val="FFFFFF"/>
                </a:solidFill>
                <a:latin typeface="Now Bold"/>
              </a:rPr>
              <a:t>Usar la 3ª persona, no la 2ª</a:t>
            </a:r>
          </a:p>
          <a:p>
            <a:pPr marL="688586" lvl="1" indent="-344293" algn="just">
              <a:lnSpc>
                <a:spcPts val="4465"/>
              </a:lnSpc>
              <a:buFont typeface="Arial"/>
              <a:buChar char="•"/>
            </a:pPr>
            <a:r>
              <a:rPr lang="en-US" sz="3189" spc="70">
                <a:solidFill>
                  <a:srgbClr val="FFFFFF"/>
                </a:solidFill>
                <a:latin typeface="Now Bold"/>
              </a:rPr>
              <a:t>Las descripciones pueden omitir el sujeto y simplemente indicar el objeto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08193" y="1250950"/>
            <a:ext cx="15264187" cy="7730827"/>
            <a:chOff x="0" y="0"/>
            <a:chExt cx="4177441" cy="21157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77442" cy="2115742"/>
            </a:xfrm>
            <a:custGeom>
              <a:avLst/>
              <a:gdLst/>
              <a:ahLst/>
              <a:cxnLst/>
              <a:rect l="l" t="t" r="r" b="b"/>
              <a:pathLst>
                <a:path w="4177442" h="2115742">
                  <a:moveTo>
                    <a:pt x="0" y="0"/>
                  </a:moveTo>
                  <a:lnTo>
                    <a:pt x="4177442" y="0"/>
                  </a:lnTo>
                  <a:lnTo>
                    <a:pt x="4177442" y="2115742"/>
                  </a:lnTo>
                  <a:lnTo>
                    <a:pt x="0" y="2115742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177441" cy="21538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416535" y="2136777"/>
            <a:ext cx="9454930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79"/>
              </a:lnSpc>
            </a:pPr>
            <a:r>
              <a:rPr lang="en-US" sz="8399">
                <a:solidFill>
                  <a:srgbClr val="1E1E1E"/>
                </a:solidFill>
                <a:latin typeface="Kollektif Bold"/>
              </a:rPr>
              <a:t>ÍNDICE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27020" y="3832227"/>
            <a:ext cx="1953511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 spc="369">
                <a:solidFill>
                  <a:srgbClr val="1E1E1E"/>
                </a:solidFill>
                <a:latin typeface="Kollektif Bold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46070" y="4975227"/>
            <a:ext cx="1953511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 spc="369">
                <a:solidFill>
                  <a:srgbClr val="1E1E1E"/>
                </a:solidFill>
                <a:latin typeface="Kollektif Bold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46070" y="6118227"/>
            <a:ext cx="1953511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 spc="369">
                <a:solidFill>
                  <a:srgbClr val="1E1E1E"/>
                </a:solidFill>
                <a:latin typeface="Kollektif Bold"/>
              </a:rPr>
              <a:t>03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46070" y="7261227"/>
            <a:ext cx="1953511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 spc="369">
                <a:solidFill>
                  <a:srgbClr val="1E1E1E"/>
                </a:solidFill>
                <a:latin typeface="Kollektif Bold"/>
              </a:rPr>
              <a:t>04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547518" y="3832227"/>
            <a:ext cx="1432811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 spc="369">
                <a:solidFill>
                  <a:srgbClr val="1E1E1E"/>
                </a:solidFill>
                <a:latin typeface="Kollektif Bold"/>
              </a:rPr>
              <a:t>05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47518" y="4975227"/>
            <a:ext cx="1432811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 spc="369">
                <a:solidFill>
                  <a:srgbClr val="1E1E1E"/>
                </a:solidFill>
                <a:latin typeface="Kollektif Bold"/>
              </a:rPr>
              <a:t>06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47518" y="6118227"/>
            <a:ext cx="1432811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 spc="369">
                <a:solidFill>
                  <a:srgbClr val="1E1E1E"/>
                </a:solidFill>
                <a:latin typeface="Kollektif Bold"/>
              </a:rPr>
              <a:t>07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47518" y="7261227"/>
            <a:ext cx="1432811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 spc="369">
                <a:solidFill>
                  <a:srgbClr val="1E1E1E"/>
                </a:solidFill>
                <a:latin typeface="Kollektif Bold"/>
              </a:rPr>
              <a:t>08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05270" y="3989389"/>
            <a:ext cx="3442248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399">
                <a:solidFill>
                  <a:srgbClr val="1E1E1E"/>
                </a:solidFill>
                <a:latin typeface="Now Bold"/>
              </a:rPr>
              <a:t>Qué es Javadoc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05270" y="4954552"/>
            <a:ext cx="3825024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399">
                <a:solidFill>
                  <a:srgbClr val="1E1E1E"/>
                </a:solidFill>
                <a:latin typeface="Now Bold"/>
              </a:rPr>
              <a:t>Diferencias entre documentar y comentar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05270" y="6057827"/>
            <a:ext cx="3936667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399">
                <a:solidFill>
                  <a:srgbClr val="1E1E1E"/>
                </a:solidFill>
                <a:latin typeface="Now Bold"/>
              </a:rPr>
              <a:t>Diferencia entre comentario y comentario en Javadoc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105270" y="7486650"/>
            <a:ext cx="3442248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399">
                <a:solidFill>
                  <a:srgbClr val="1E1E1E"/>
                </a:solidFill>
                <a:latin typeface="Now Bold"/>
              </a:rPr>
              <a:t>Clean Code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285129" y="3989389"/>
            <a:ext cx="5487250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399">
                <a:solidFill>
                  <a:srgbClr val="1E1E1E"/>
                </a:solidFill>
                <a:latin typeface="Now Bold"/>
              </a:rPr>
              <a:t>Qué obtenemos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285129" y="5181600"/>
            <a:ext cx="5487250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399">
                <a:solidFill>
                  <a:srgbClr val="1E1E1E"/>
                </a:solidFill>
                <a:latin typeface="Now Bold"/>
              </a:rPr>
              <a:t>Formato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285129" y="6362700"/>
            <a:ext cx="5487250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399">
                <a:solidFill>
                  <a:srgbClr val="1E1E1E"/>
                </a:solidFill>
                <a:latin typeface="Now Bold"/>
              </a:rPr>
              <a:t>Etiquetas, paquetes y módulos.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285129" y="7486650"/>
            <a:ext cx="5487250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399">
                <a:solidFill>
                  <a:srgbClr val="1E1E1E"/>
                </a:solidFill>
                <a:latin typeface="Now Bold"/>
              </a:rPr>
              <a:t>Overview y recomendaciones</a:t>
            </a:r>
          </a:p>
        </p:txBody>
      </p:sp>
      <p:sp>
        <p:nvSpPr>
          <p:cNvPr id="22" name="Freeform 22"/>
          <p:cNvSpPr/>
          <p:nvPr/>
        </p:nvSpPr>
        <p:spPr>
          <a:xfrm rot="-5400000">
            <a:off x="13833159" y="4118825"/>
            <a:ext cx="7423782" cy="175471"/>
          </a:xfrm>
          <a:custGeom>
            <a:avLst/>
            <a:gdLst/>
            <a:ahLst/>
            <a:cxnLst/>
            <a:rect l="l" t="t" r="r" b="b"/>
            <a:pathLst>
              <a:path w="7423782" h="175471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10800000">
            <a:off x="11978448" y="488171"/>
            <a:ext cx="7423782" cy="175471"/>
          </a:xfrm>
          <a:custGeom>
            <a:avLst/>
            <a:gdLst/>
            <a:ahLst/>
            <a:cxnLst/>
            <a:rect l="l" t="t" r="r" b="b"/>
            <a:pathLst>
              <a:path w="7423782" h="175471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5400000">
            <a:off x="-2963613" y="5960567"/>
            <a:ext cx="7423782" cy="175471"/>
          </a:xfrm>
          <a:custGeom>
            <a:avLst/>
            <a:gdLst/>
            <a:ahLst/>
            <a:cxnLst/>
            <a:rect l="l" t="t" r="r" b="b"/>
            <a:pathLst>
              <a:path w="7423782" h="175471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-1108902" y="9591221"/>
            <a:ext cx="7423782" cy="175471"/>
          </a:xfrm>
          <a:custGeom>
            <a:avLst/>
            <a:gdLst/>
            <a:ahLst/>
            <a:cxnLst/>
            <a:rect l="l" t="t" r="r" b="b"/>
            <a:pathLst>
              <a:path w="7423782" h="175471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24613">
            <a:off x="-6853113" y="2709620"/>
            <a:ext cx="12287251" cy="10647531"/>
          </a:xfrm>
          <a:custGeom>
            <a:avLst/>
            <a:gdLst/>
            <a:ahLst/>
            <a:cxnLst/>
            <a:rect l="l" t="t" r="r" b="b"/>
            <a:pathLst>
              <a:path w="12287251" h="10647531">
                <a:moveTo>
                  <a:pt x="0" y="0"/>
                </a:moveTo>
                <a:lnTo>
                  <a:pt x="12287251" y="0"/>
                </a:lnTo>
                <a:lnTo>
                  <a:pt x="12287251" y="10647532"/>
                </a:lnTo>
                <a:lnTo>
                  <a:pt x="0" y="10647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15582" y="1539799"/>
            <a:ext cx="6629964" cy="90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2"/>
              </a:lnSpc>
            </a:pPr>
            <a:r>
              <a:rPr lang="en-US" sz="5251">
                <a:solidFill>
                  <a:srgbClr val="FFFFFF"/>
                </a:solidFill>
                <a:latin typeface="Kollektif Bold"/>
              </a:rPr>
              <a:t>Qué es Javadoc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43719" y="4290081"/>
            <a:ext cx="8497533" cy="1649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13"/>
              </a:lnSpc>
            </a:pPr>
            <a:r>
              <a:rPr lang="en-US" sz="3080" spc="67">
                <a:solidFill>
                  <a:srgbClr val="FFFFFF"/>
                </a:solidFill>
                <a:latin typeface="Now Bold"/>
              </a:rPr>
              <a:t>Es una utilidad de Oracle para la documentación de APIs en formato HTML a partir de código fuente de Java.</a:t>
            </a:r>
          </a:p>
        </p:txBody>
      </p:sp>
      <p:sp>
        <p:nvSpPr>
          <p:cNvPr id="6" name="Freeform 6"/>
          <p:cNvSpPr/>
          <p:nvPr/>
        </p:nvSpPr>
        <p:spPr>
          <a:xfrm rot="-8100000">
            <a:off x="2589184" y="11243112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4" y="0"/>
                </a:lnTo>
                <a:lnTo>
                  <a:pt x="9512724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028700" y="2444632"/>
            <a:ext cx="5883071" cy="139054"/>
          </a:xfrm>
          <a:custGeom>
            <a:avLst/>
            <a:gdLst/>
            <a:ahLst/>
            <a:cxnLst/>
            <a:rect l="l" t="t" r="r" b="b"/>
            <a:pathLst>
              <a:path w="5883071" h="139054">
                <a:moveTo>
                  <a:pt x="0" y="0"/>
                </a:moveTo>
                <a:lnTo>
                  <a:pt x="5883071" y="0"/>
                </a:lnTo>
                <a:lnTo>
                  <a:pt x="5883071" y="139054"/>
                </a:lnTo>
                <a:lnTo>
                  <a:pt x="0" y="139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8100000">
            <a:off x="3719428" y="11363714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24613">
            <a:off x="-6853113" y="2709620"/>
            <a:ext cx="12287251" cy="10647531"/>
          </a:xfrm>
          <a:custGeom>
            <a:avLst/>
            <a:gdLst/>
            <a:ahLst/>
            <a:cxnLst/>
            <a:rect l="l" t="t" r="r" b="b"/>
            <a:pathLst>
              <a:path w="12287251" h="10647531">
                <a:moveTo>
                  <a:pt x="0" y="0"/>
                </a:moveTo>
                <a:lnTo>
                  <a:pt x="12287251" y="0"/>
                </a:lnTo>
                <a:lnTo>
                  <a:pt x="12287251" y="10647532"/>
                </a:lnTo>
                <a:lnTo>
                  <a:pt x="0" y="10647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15582" y="1539799"/>
            <a:ext cx="15322160" cy="90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2"/>
              </a:lnSpc>
            </a:pPr>
            <a:r>
              <a:rPr lang="en-US" sz="5251">
                <a:solidFill>
                  <a:srgbClr val="FFFFFF"/>
                </a:solidFill>
                <a:latin typeface="Kollektif Bold"/>
              </a:rPr>
              <a:t>Diferencias entre Documentar y Comentar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25680" y="3971898"/>
            <a:ext cx="12961466" cy="3305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13"/>
              </a:lnSpc>
            </a:pPr>
            <a:r>
              <a:rPr lang="en-US" sz="3080" spc="67">
                <a:solidFill>
                  <a:srgbClr val="FFFFFF"/>
                </a:solidFill>
                <a:latin typeface="Now Bold"/>
              </a:rPr>
              <a:t>El objetivo que tenemos es documentar el código, para que otros lo entiendan incluso nosotros mismos, las herramientas a través de las que conseguimos este objetivo es el comentario, entre otras herramientas que tenemos a nuestra disposición como por ejemplo los diagramas.</a:t>
            </a:r>
          </a:p>
          <a:p>
            <a:pPr algn="just">
              <a:lnSpc>
                <a:spcPts val="4313"/>
              </a:lnSpc>
            </a:pPr>
            <a:endParaRPr lang="en-US" sz="3080" spc="67">
              <a:solidFill>
                <a:srgbClr val="FFFFFF"/>
              </a:solidFill>
              <a:latin typeface="Now Bold"/>
            </a:endParaRPr>
          </a:p>
        </p:txBody>
      </p:sp>
      <p:sp>
        <p:nvSpPr>
          <p:cNvPr id="6" name="Freeform 6"/>
          <p:cNvSpPr/>
          <p:nvPr/>
        </p:nvSpPr>
        <p:spPr>
          <a:xfrm rot="-8100000">
            <a:off x="2589184" y="11243112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4" y="0"/>
                </a:lnTo>
                <a:lnTo>
                  <a:pt x="9512724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998186" y="2574875"/>
            <a:ext cx="13165049" cy="311174"/>
          </a:xfrm>
          <a:custGeom>
            <a:avLst/>
            <a:gdLst/>
            <a:ahLst/>
            <a:cxnLst/>
            <a:rect l="l" t="t" r="r" b="b"/>
            <a:pathLst>
              <a:path w="13165049" h="311174">
                <a:moveTo>
                  <a:pt x="0" y="0"/>
                </a:moveTo>
                <a:lnTo>
                  <a:pt x="13165049" y="0"/>
                </a:lnTo>
                <a:lnTo>
                  <a:pt x="13165049" y="311173"/>
                </a:lnTo>
                <a:lnTo>
                  <a:pt x="0" y="3111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8100000">
            <a:off x="3719428" y="11363714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24613">
            <a:off x="-6853113" y="2709620"/>
            <a:ext cx="12287251" cy="10647531"/>
          </a:xfrm>
          <a:custGeom>
            <a:avLst/>
            <a:gdLst/>
            <a:ahLst/>
            <a:cxnLst/>
            <a:rect l="l" t="t" r="r" b="b"/>
            <a:pathLst>
              <a:path w="12287251" h="10647531">
                <a:moveTo>
                  <a:pt x="0" y="0"/>
                </a:moveTo>
                <a:lnTo>
                  <a:pt x="12287251" y="0"/>
                </a:lnTo>
                <a:lnTo>
                  <a:pt x="12287251" y="10647532"/>
                </a:lnTo>
                <a:lnTo>
                  <a:pt x="0" y="10647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93628" y="1498113"/>
            <a:ext cx="17146488" cy="90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2"/>
              </a:lnSpc>
            </a:pPr>
            <a:r>
              <a:rPr lang="en-US" sz="5251">
                <a:solidFill>
                  <a:srgbClr val="FFFFFF"/>
                </a:solidFill>
                <a:latin typeface="Kollektif Bold"/>
              </a:rPr>
              <a:t>Diferencias entre comentario y comentario en Javadoc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99363" y="3508468"/>
            <a:ext cx="6980598" cy="3236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3"/>
              </a:lnSpc>
            </a:pPr>
            <a:r>
              <a:rPr lang="en-US" sz="3080" spc="67">
                <a:solidFill>
                  <a:srgbClr val="FFFFFF"/>
                </a:solidFill>
                <a:latin typeface="Now Bold"/>
              </a:rPr>
              <a:t>Comentario en Java</a:t>
            </a:r>
          </a:p>
          <a:p>
            <a:pPr algn="just">
              <a:lnSpc>
                <a:spcPts val="4313"/>
              </a:lnSpc>
            </a:pPr>
            <a:r>
              <a:rPr lang="en-US" sz="3080" spc="67">
                <a:solidFill>
                  <a:srgbClr val="FFFFFF"/>
                </a:solidFill>
                <a:latin typeface="Now Bold"/>
              </a:rPr>
              <a:t>//Esto es un comentario de linea</a:t>
            </a:r>
          </a:p>
          <a:p>
            <a:pPr algn="just">
              <a:lnSpc>
                <a:spcPts val="4313"/>
              </a:lnSpc>
            </a:pPr>
            <a:endParaRPr lang="en-US" sz="3080" spc="67">
              <a:solidFill>
                <a:srgbClr val="FFFFFF"/>
              </a:solidFill>
              <a:latin typeface="Now Bold"/>
            </a:endParaRPr>
          </a:p>
          <a:p>
            <a:pPr algn="just">
              <a:lnSpc>
                <a:spcPts val="4313"/>
              </a:lnSpc>
            </a:pPr>
            <a:r>
              <a:rPr lang="en-US" sz="3080" spc="67">
                <a:solidFill>
                  <a:srgbClr val="FFFFFF"/>
                </a:solidFill>
                <a:latin typeface="Now Bold"/>
              </a:rPr>
              <a:t>/*Esto es un comentario en varias</a:t>
            </a:r>
          </a:p>
          <a:p>
            <a:pPr algn="just">
              <a:lnSpc>
                <a:spcPts val="4313"/>
              </a:lnSpc>
            </a:pPr>
            <a:r>
              <a:rPr lang="en-US" sz="3080" spc="67">
                <a:solidFill>
                  <a:srgbClr val="FFFFFF"/>
                </a:solidFill>
                <a:latin typeface="Now Bold"/>
              </a:rPr>
              <a:t>líneas*/</a:t>
            </a:r>
          </a:p>
          <a:p>
            <a:pPr algn="just">
              <a:lnSpc>
                <a:spcPts val="4313"/>
              </a:lnSpc>
            </a:pPr>
            <a:endParaRPr lang="en-US" sz="3080" spc="67">
              <a:solidFill>
                <a:srgbClr val="FFFFFF"/>
              </a:solidFill>
              <a:latin typeface="Now Bold"/>
            </a:endParaRPr>
          </a:p>
        </p:txBody>
      </p:sp>
      <p:sp>
        <p:nvSpPr>
          <p:cNvPr id="6" name="Freeform 6"/>
          <p:cNvSpPr/>
          <p:nvPr/>
        </p:nvSpPr>
        <p:spPr>
          <a:xfrm rot="-8100000">
            <a:off x="2589184" y="11243112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4" y="0"/>
                </a:lnTo>
                <a:lnTo>
                  <a:pt x="9512724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552364" y="2526388"/>
            <a:ext cx="17187752" cy="406256"/>
          </a:xfrm>
          <a:custGeom>
            <a:avLst/>
            <a:gdLst/>
            <a:ahLst/>
            <a:cxnLst/>
            <a:rect l="l" t="t" r="r" b="b"/>
            <a:pathLst>
              <a:path w="17187752" h="406256">
                <a:moveTo>
                  <a:pt x="0" y="0"/>
                </a:moveTo>
                <a:lnTo>
                  <a:pt x="17187752" y="0"/>
                </a:lnTo>
                <a:lnTo>
                  <a:pt x="17187752" y="406256"/>
                </a:lnTo>
                <a:lnTo>
                  <a:pt x="0" y="4062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8100000">
            <a:off x="3719428" y="11363714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910446" y="3706544"/>
            <a:ext cx="7207151" cy="372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3080" spc="237">
                <a:solidFill>
                  <a:srgbClr val="FFFFFF"/>
                </a:solidFill>
                <a:latin typeface="Now Bold"/>
              </a:rPr>
              <a:t>Comentario en Javadoc</a:t>
            </a:r>
          </a:p>
          <a:p>
            <a:pPr>
              <a:lnSpc>
                <a:spcPts val="3696"/>
              </a:lnSpc>
            </a:pPr>
            <a:r>
              <a:rPr lang="en-US" sz="3080" spc="237">
                <a:solidFill>
                  <a:srgbClr val="FFFFFF"/>
                </a:solidFill>
                <a:latin typeface="Now Bold"/>
              </a:rPr>
              <a:t>/**</a:t>
            </a:r>
          </a:p>
          <a:p>
            <a:pPr>
              <a:lnSpc>
                <a:spcPts val="3696"/>
              </a:lnSpc>
            </a:pPr>
            <a:r>
              <a:rPr lang="en-US" sz="3080" spc="237">
                <a:solidFill>
                  <a:srgbClr val="FFFFFF"/>
                </a:solidFill>
                <a:latin typeface="Now Bold"/>
              </a:rPr>
              <a:t>*</a:t>
            </a:r>
          </a:p>
          <a:p>
            <a:pPr>
              <a:lnSpc>
                <a:spcPts val="3696"/>
              </a:lnSpc>
            </a:pPr>
            <a:r>
              <a:rPr lang="en-US" sz="3080" spc="237">
                <a:solidFill>
                  <a:srgbClr val="FFFFFF"/>
                </a:solidFill>
                <a:latin typeface="Now Bold"/>
              </a:rPr>
              <a:t>*Esto es un comentario Javadoc</a:t>
            </a:r>
          </a:p>
          <a:p>
            <a:pPr>
              <a:lnSpc>
                <a:spcPts val="3696"/>
              </a:lnSpc>
            </a:pPr>
            <a:r>
              <a:rPr lang="en-US" sz="3080" spc="237">
                <a:solidFill>
                  <a:srgbClr val="FFFFFF"/>
                </a:solidFill>
                <a:latin typeface="Now Bold"/>
              </a:rPr>
              <a:t>* @param Un parámetro</a:t>
            </a:r>
          </a:p>
          <a:p>
            <a:pPr>
              <a:lnSpc>
                <a:spcPts val="3696"/>
              </a:lnSpc>
            </a:pPr>
            <a:r>
              <a:rPr lang="en-US" sz="3080" spc="237">
                <a:solidFill>
                  <a:srgbClr val="FFFFFF"/>
                </a:solidFill>
                <a:latin typeface="Now Bold"/>
              </a:rPr>
              <a:t>* @return Valor de retorno</a:t>
            </a:r>
          </a:p>
          <a:p>
            <a:pPr>
              <a:lnSpc>
                <a:spcPts val="3696"/>
              </a:lnSpc>
            </a:pPr>
            <a:r>
              <a:rPr lang="en-US" sz="3080" spc="237">
                <a:solidFill>
                  <a:srgbClr val="FFFFFF"/>
                </a:solidFill>
                <a:latin typeface="Now Bold"/>
              </a:rPr>
              <a:t>*/</a:t>
            </a:r>
          </a:p>
          <a:p>
            <a:pPr algn="ctr">
              <a:lnSpc>
                <a:spcPts val="3696"/>
              </a:lnSpc>
              <a:spcBef>
                <a:spcPct val="0"/>
              </a:spcBef>
            </a:pPr>
            <a:endParaRPr lang="en-US" sz="3080" spc="237">
              <a:solidFill>
                <a:srgbClr val="FFFFFF"/>
              </a:solidFill>
              <a:latin typeface="Now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24613">
            <a:off x="-6853113" y="2709620"/>
            <a:ext cx="12287251" cy="10647531"/>
          </a:xfrm>
          <a:custGeom>
            <a:avLst/>
            <a:gdLst/>
            <a:ahLst/>
            <a:cxnLst/>
            <a:rect l="l" t="t" r="r" b="b"/>
            <a:pathLst>
              <a:path w="12287251" h="10647531">
                <a:moveTo>
                  <a:pt x="0" y="0"/>
                </a:moveTo>
                <a:lnTo>
                  <a:pt x="12287251" y="0"/>
                </a:lnTo>
                <a:lnTo>
                  <a:pt x="12287251" y="10647532"/>
                </a:lnTo>
                <a:lnTo>
                  <a:pt x="0" y="10647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29720" y="1489210"/>
            <a:ext cx="3598218" cy="90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2"/>
              </a:lnSpc>
            </a:pPr>
            <a:r>
              <a:rPr lang="en-US" sz="5251">
                <a:solidFill>
                  <a:srgbClr val="FFFFFF"/>
                </a:solidFill>
                <a:latin typeface="Kollektif Bold"/>
              </a:rPr>
              <a:t>Clean Code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12061" y="3162106"/>
            <a:ext cx="14547239" cy="5710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35" lvl="1" indent="-350768">
              <a:lnSpc>
                <a:spcPts val="4549"/>
              </a:lnSpc>
              <a:buFont typeface="Arial"/>
              <a:buChar char="•"/>
            </a:pPr>
            <a:r>
              <a:rPr lang="en-US" sz="3249" spc="71">
                <a:solidFill>
                  <a:srgbClr val="FFFFFF"/>
                </a:solidFill>
                <a:latin typeface="Now Bold"/>
              </a:rPr>
              <a:t>Clean Code es un libro de Robert C. Martin.</a:t>
            </a:r>
          </a:p>
          <a:p>
            <a:pPr marL="701535" lvl="1" indent="-350768">
              <a:lnSpc>
                <a:spcPts val="4549"/>
              </a:lnSpc>
              <a:buFont typeface="Arial"/>
              <a:buChar char="•"/>
            </a:pPr>
            <a:r>
              <a:rPr lang="en-US" sz="3249" spc="71">
                <a:solidFill>
                  <a:srgbClr val="FFFFFF"/>
                </a:solidFill>
                <a:latin typeface="Now Bold"/>
              </a:rPr>
              <a:t>Lo primero que hay que comprender es que el primer nivel es un buen uso del lenguaje de programación ( que el código se entienda sin necesidad de comentarlo).</a:t>
            </a:r>
          </a:p>
          <a:p>
            <a:pPr marL="701535" lvl="1" indent="-350768">
              <a:lnSpc>
                <a:spcPts val="4549"/>
              </a:lnSpc>
              <a:buFont typeface="Arial"/>
              <a:buChar char="•"/>
            </a:pPr>
            <a:r>
              <a:rPr lang="en-US" sz="3249" spc="71">
                <a:solidFill>
                  <a:srgbClr val="FFFFFF"/>
                </a:solidFill>
                <a:latin typeface="Now Bold"/>
              </a:rPr>
              <a:t>Sólo hay que comentar cuando no se es capaz de entender el código por sí mismo.</a:t>
            </a:r>
          </a:p>
          <a:p>
            <a:pPr marL="701535" lvl="1" indent="-350768">
              <a:lnSpc>
                <a:spcPts val="4549"/>
              </a:lnSpc>
              <a:buFont typeface="Arial"/>
              <a:buChar char="•"/>
            </a:pPr>
            <a:r>
              <a:rPr lang="en-US" sz="3249" spc="71">
                <a:solidFill>
                  <a:srgbClr val="FFFFFF"/>
                </a:solidFill>
                <a:latin typeface="Now Bold"/>
              </a:rPr>
              <a:t>Evitar comentarios que no aportan nada.</a:t>
            </a:r>
          </a:p>
          <a:p>
            <a:pPr marL="701535" lvl="1" indent="-350768">
              <a:lnSpc>
                <a:spcPts val="4549"/>
              </a:lnSpc>
              <a:buFont typeface="Arial"/>
              <a:buChar char="•"/>
            </a:pPr>
            <a:r>
              <a:rPr lang="en-US" sz="3249" spc="71">
                <a:solidFill>
                  <a:srgbClr val="FFFFFF"/>
                </a:solidFill>
                <a:latin typeface="Now Bold"/>
              </a:rPr>
              <a:t>Dale nombre adecuado tanto a variables como a los métodos y a las clases </a:t>
            </a:r>
          </a:p>
          <a:p>
            <a:pPr algn="just">
              <a:lnSpc>
                <a:spcPts val="4549"/>
              </a:lnSpc>
            </a:pPr>
            <a:endParaRPr lang="en-US" sz="3249" spc="71">
              <a:solidFill>
                <a:srgbClr val="FFFFFF"/>
              </a:solidFill>
              <a:latin typeface="Now Bold"/>
            </a:endParaRPr>
          </a:p>
        </p:txBody>
      </p:sp>
      <p:sp>
        <p:nvSpPr>
          <p:cNvPr id="6" name="Freeform 6"/>
          <p:cNvSpPr/>
          <p:nvPr/>
        </p:nvSpPr>
        <p:spPr>
          <a:xfrm rot="-8100000">
            <a:off x="2940468" y="11710537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4" y="0"/>
                </a:lnTo>
                <a:lnTo>
                  <a:pt x="9512724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960827" y="2555968"/>
            <a:ext cx="5736003" cy="135578"/>
          </a:xfrm>
          <a:custGeom>
            <a:avLst/>
            <a:gdLst/>
            <a:ahLst/>
            <a:cxnLst/>
            <a:rect l="l" t="t" r="r" b="b"/>
            <a:pathLst>
              <a:path w="5736003" h="135578">
                <a:moveTo>
                  <a:pt x="0" y="0"/>
                </a:moveTo>
                <a:lnTo>
                  <a:pt x="5736003" y="0"/>
                </a:lnTo>
                <a:lnTo>
                  <a:pt x="5736003" y="135578"/>
                </a:lnTo>
                <a:lnTo>
                  <a:pt x="0" y="1355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8100000">
            <a:off x="3797332" y="11710537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24613">
            <a:off x="-6853113" y="2709620"/>
            <a:ext cx="12287251" cy="10647531"/>
          </a:xfrm>
          <a:custGeom>
            <a:avLst/>
            <a:gdLst/>
            <a:ahLst/>
            <a:cxnLst/>
            <a:rect l="l" t="t" r="r" b="b"/>
            <a:pathLst>
              <a:path w="12287251" h="10647531">
                <a:moveTo>
                  <a:pt x="0" y="0"/>
                </a:moveTo>
                <a:lnTo>
                  <a:pt x="12287251" y="0"/>
                </a:lnTo>
                <a:lnTo>
                  <a:pt x="12287251" y="10647532"/>
                </a:lnTo>
                <a:lnTo>
                  <a:pt x="0" y="10647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29720" y="1489210"/>
            <a:ext cx="3598218" cy="90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2"/>
              </a:lnSpc>
            </a:pPr>
            <a:r>
              <a:rPr lang="en-US" sz="5251">
                <a:solidFill>
                  <a:srgbClr val="FFFFFF"/>
                </a:solidFill>
                <a:latin typeface="Kollektif Bold"/>
              </a:rPr>
              <a:t>Clean Code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12061" y="3162106"/>
            <a:ext cx="14547239" cy="5137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35" lvl="1" indent="-350768">
              <a:lnSpc>
                <a:spcPts val="4549"/>
              </a:lnSpc>
              <a:buFont typeface="Arial"/>
              <a:buChar char="•"/>
            </a:pPr>
            <a:r>
              <a:rPr lang="en-US" sz="3249" spc="71">
                <a:solidFill>
                  <a:srgbClr val="FFFFFF"/>
                </a:solidFill>
                <a:latin typeface="Now Bold"/>
              </a:rPr>
              <a:t>Haz unidades de código pequeñas.</a:t>
            </a:r>
          </a:p>
          <a:p>
            <a:pPr marL="701535" lvl="1" indent="-350768">
              <a:lnSpc>
                <a:spcPts val="4549"/>
              </a:lnSpc>
              <a:buFont typeface="Arial"/>
              <a:buChar char="•"/>
            </a:pPr>
            <a:r>
              <a:rPr lang="en-US" sz="3249" spc="71">
                <a:solidFill>
                  <a:srgbClr val="FFFFFF"/>
                </a:solidFill>
                <a:latin typeface="Now Bold"/>
              </a:rPr>
              <a:t>Respeta los Principios de Responsabilidad Única (SOLID).</a:t>
            </a:r>
          </a:p>
          <a:p>
            <a:pPr marL="701535" lvl="1" indent="-350768">
              <a:lnSpc>
                <a:spcPts val="4549"/>
              </a:lnSpc>
              <a:buFont typeface="Arial"/>
              <a:buChar char="•"/>
            </a:pPr>
            <a:r>
              <a:rPr lang="en-US" sz="3249" spc="71">
                <a:solidFill>
                  <a:srgbClr val="FFFFFF"/>
                </a:solidFill>
                <a:latin typeface="Now Bold"/>
              </a:rPr>
              <a:t>El número de argumentos debe ser 3 como mucho.</a:t>
            </a:r>
          </a:p>
          <a:p>
            <a:pPr marL="701535" lvl="1" indent="-350768">
              <a:lnSpc>
                <a:spcPts val="4549"/>
              </a:lnSpc>
              <a:buFont typeface="Arial"/>
              <a:buChar char="•"/>
            </a:pPr>
            <a:r>
              <a:rPr lang="en-US" sz="3249" spc="71">
                <a:solidFill>
                  <a:srgbClr val="FFFFFF"/>
                </a:solidFill>
                <a:latin typeface="Now Bold"/>
              </a:rPr>
              <a:t>Evita copiar y pegar código.</a:t>
            </a:r>
          </a:p>
          <a:p>
            <a:pPr marL="701535" lvl="1" indent="-350768">
              <a:lnSpc>
                <a:spcPts val="4549"/>
              </a:lnSpc>
              <a:buFont typeface="Arial"/>
              <a:buChar char="•"/>
            </a:pPr>
            <a:r>
              <a:rPr lang="en-US" sz="3249" spc="71">
                <a:solidFill>
                  <a:srgbClr val="FFFFFF"/>
                </a:solidFill>
                <a:latin typeface="Now Bold"/>
              </a:rPr>
              <a:t>Usa excepciones.</a:t>
            </a:r>
          </a:p>
          <a:p>
            <a:pPr marL="701535" lvl="1" indent="-350768">
              <a:lnSpc>
                <a:spcPts val="4549"/>
              </a:lnSpc>
              <a:buFont typeface="Arial"/>
              <a:buChar char="•"/>
            </a:pPr>
            <a:r>
              <a:rPr lang="en-US" sz="3249" spc="71">
                <a:solidFill>
                  <a:srgbClr val="FFFFFF"/>
                </a:solidFill>
                <a:latin typeface="Now Bold"/>
              </a:rPr>
              <a:t>Prueba tu código.</a:t>
            </a:r>
          </a:p>
          <a:p>
            <a:pPr marL="701535" lvl="1" indent="-350768">
              <a:lnSpc>
                <a:spcPts val="4549"/>
              </a:lnSpc>
              <a:buFont typeface="Arial"/>
              <a:buChar char="•"/>
            </a:pPr>
            <a:r>
              <a:rPr lang="en-US" sz="3249" spc="71">
                <a:solidFill>
                  <a:srgbClr val="FFFFFF"/>
                </a:solidFill>
                <a:latin typeface="Now Bold"/>
              </a:rPr>
              <a:t>Intenta dejar el código mas limpio que lo encontraste, o por lo menos igual.</a:t>
            </a:r>
          </a:p>
          <a:p>
            <a:pPr algn="just">
              <a:lnSpc>
                <a:spcPts val="4549"/>
              </a:lnSpc>
            </a:pPr>
            <a:endParaRPr lang="en-US" sz="3249" spc="71">
              <a:solidFill>
                <a:srgbClr val="FFFFFF"/>
              </a:solidFill>
              <a:latin typeface="Now Bold"/>
            </a:endParaRPr>
          </a:p>
        </p:txBody>
      </p:sp>
      <p:sp>
        <p:nvSpPr>
          <p:cNvPr id="6" name="Freeform 6"/>
          <p:cNvSpPr/>
          <p:nvPr/>
        </p:nvSpPr>
        <p:spPr>
          <a:xfrm rot="-8100000">
            <a:off x="2940468" y="11710537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4" y="0"/>
                </a:lnTo>
                <a:lnTo>
                  <a:pt x="9512724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960827" y="2555968"/>
            <a:ext cx="5736003" cy="135578"/>
          </a:xfrm>
          <a:custGeom>
            <a:avLst/>
            <a:gdLst/>
            <a:ahLst/>
            <a:cxnLst/>
            <a:rect l="l" t="t" r="r" b="b"/>
            <a:pathLst>
              <a:path w="5736003" h="135578">
                <a:moveTo>
                  <a:pt x="0" y="0"/>
                </a:moveTo>
                <a:lnTo>
                  <a:pt x="5736003" y="0"/>
                </a:lnTo>
                <a:lnTo>
                  <a:pt x="5736003" y="135578"/>
                </a:lnTo>
                <a:lnTo>
                  <a:pt x="0" y="1355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8100000">
            <a:off x="3797332" y="11710537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24613">
            <a:off x="-6853113" y="2709620"/>
            <a:ext cx="12287251" cy="10647531"/>
          </a:xfrm>
          <a:custGeom>
            <a:avLst/>
            <a:gdLst/>
            <a:ahLst/>
            <a:cxnLst/>
            <a:rect l="l" t="t" r="r" b="b"/>
            <a:pathLst>
              <a:path w="12287251" h="10647531">
                <a:moveTo>
                  <a:pt x="0" y="0"/>
                </a:moveTo>
                <a:lnTo>
                  <a:pt x="12287251" y="0"/>
                </a:lnTo>
                <a:lnTo>
                  <a:pt x="12287251" y="10647532"/>
                </a:lnTo>
                <a:lnTo>
                  <a:pt x="0" y="10647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29720" y="1489210"/>
            <a:ext cx="3598218" cy="90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2"/>
              </a:lnSpc>
            </a:pPr>
            <a:r>
              <a:rPr lang="en-US" sz="5251">
                <a:solidFill>
                  <a:srgbClr val="FFFFFF"/>
                </a:solidFill>
                <a:latin typeface="Kollektif Bold"/>
              </a:rPr>
              <a:t>Clean Code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924667" y="3748821"/>
            <a:ext cx="14547239" cy="4564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35" lvl="1" indent="-350768">
              <a:lnSpc>
                <a:spcPts val="4549"/>
              </a:lnSpc>
              <a:buFont typeface="Arial"/>
              <a:buChar char="•"/>
            </a:pPr>
            <a:r>
              <a:rPr lang="en-US" sz="3249" spc="71">
                <a:solidFill>
                  <a:srgbClr val="FFFFFF"/>
                </a:solidFill>
                <a:latin typeface="Now Bold"/>
              </a:rPr>
              <a:t>Se puede eliminar el retorno de una función si el nombre de ésta lo incluye.</a:t>
            </a:r>
          </a:p>
          <a:p>
            <a:pPr marL="701535" lvl="1" indent="-350768">
              <a:lnSpc>
                <a:spcPts val="4549"/>
              </a:lnSpc>
              <a:buFont typeface="Arial"/>
              <a:buChar char="•"/>
            </a:pPr>
            <a:r>
              <a:rPr lang="en-US" sz="3249" spc="71">
                <a:solidFill>
                  <a:srgbClr val="FFFFFF"/>
                </a:solidFill>
                <a:latin typeface="Now Bold"/>
              </a:rPr>
              <a:t>Cuando se usan librerias de terceros, no podemos modificar el nombre de sus funciones.</a:t>
            </a:r>
          </a:p>
          <a:p>
            <a:pPr marL="701535" lvl="1" indent="-350768">
              <a:lnSpc>
                <a:spcPts val="4549"/>
              </a:lnSpc>
              <a:buFont typeface="Arial"/>
              <a:buChar char="•"/>
            </a:pPr>
            <a:r>
              <a:rPr lang="en-US" sz="3249" spc="71">
                <a:solidFill>
                  <a:srgbClr val="FFFFFF"/>
                </a:solidFill>
                <a:latin typeface="Now Bold"/>
              </a:rPr>
              <a:t>No usar los comentarios TODO para dejar el código incompleto.</a:t>
            </a:r>
          </a:p>
          <a:p>
            <a:pPr>
              <a:lnSpc>
                <a:spcPts val="4549"/>
              </a:lnSpc>
            </a:pPr>
            <a:endParaRPr lang="en-US" sz="3249" spc="71">
              <a:solidFill>
                <a:srgbClr val="FFFFFF"/>
              </a:solidFill>
              <a:latin typeface="Now Bold"/>
            </a:endParaRPr>
          </a:p>
          <a:p>
            <a:pPr algn="just">
              <a:lnSpc>
                <a:spcPts val="4549"/>
              </a:lnSpc>
            </a:pPr>
            <a:endParaRPr lang="en-US" sz="3249" spc="71">
              <a:solidFill>
                <a:srgbClr val="FFFFFF"/>
              </a:solidFill>
              <a:latin typeface="Now Bold"/>
            </a:endParaRPr>
          </a:p>
        </p:txBody>
      </p:sp>
      <p:sp>
        <p:nvSpPr>
          <p:cNvPr id="6" name="Freeform 6"/>
          <p:cNvSpPr/>
          <p:nvPr/>
        </p:nvSpPr>
        <p:spPr>
          <a:xfrm rot="-8100000">
            <a:off x="2940468" y="11710537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4" y="0"/>
                </a:lnTo>
                <a:lnTo>
                  <a:pt x="9512724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960827" y="2555968"/>
            <a:ext cx="5736003" cy="135578"/>
          </a:xfrm>
          <a:custGeom>
            <a:avLst/>
            <a:gdLst/>
            <a:ahLst/>
            <a:cxnLst/>
            <a:rect l="l" t="t" r="r" b="b"/>
            <a:pathLst>
              <a:path w="5736003" h="135578">
                <a:moveTo>
                  <a:pt x="0" y="0"/>
                </a:moveTo>
                <a:lnTo>
                  <a:pt x="5736003" y="0"/>
                </a:lnTo>
                <a:lnTo>
                  <a:pt x="5736003" y="135578"/>
                </a:lnTo>
                <a:lnTo>
                  <a:pt x="0" y="1355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8100000">
            <a:off x="3797332" y="11710537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24613">
            <a:off x="-7495822" y="3235473"/>
            <a:ext cx="12287251" cy="10647531"/>
          </a:xfrm>
          <a:custGeom>
            <a:avLst/>
            <a:gdLst/>
            <a:ahLst/>
            <a:cxnLst/>
            <a:rect l="l" t="t" r="r" b="b"/>
            <a:pathLst>
              <a:path w="12287251" h="10647531">
                <a:moveTo>
                  <a:pt x="0" y="0"/>
                </a:moveTo>
                <a:lnTo>
                  <a:pt x="12287251" y="0"/>
                </a:lnTo>
                <a:lnTo>
                  <a:pt x="12287251" y="10647532"/>
                </a:lnTo>
                <a:lnTo>
                  <a:pt x="0" y="10647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8100000">
            <a:off x="2716953" y="12355469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5" y="0"/>
                </a:lnTo>
                <a:lnTo>
                  <a:pt x="9512725" y="224847"/>
                </a:lnTo>
                <a:lnTo>
                  <a:pt x="0" y="2248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960827" y="2555968"/>
            <a:ext cx="5736003" cy="135578"/>
          </a:xfrm>
          <a:custGeom>
            <a:avLst/>
            <a:gdLst/>
            <a:ahLst/>
            <a:cxnLst/>
            <a:rect l="l" t="t" r="r" b="b"/>
            <a:pathLst>
              <a:path w="5736003" h="135578">
                <a:moveTo>
                  <a:pt x="0" y="0"/>
                </a:moveTo>
                <a:lnTo>
                  <a:pt x="5736003" y="0"/>
                </a:lnTo>
                <a:lnTo>
                  <a:pt x="5736003" y="135578"/>
                </a:lnTo>
                <a:lnTo>
                  <a:pt x="0" y="1355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100000">
            <a:off x="3515217" y="12355469"/>
            <a:ext cx="9512725" cy="224846"/>
          </a:xfrm>
          <a:custGeom>
            <a:avLst/>
            <a:gdLst/>
            <a:ahLst/>
            <a:cxnLst/>
            <a:rect l="l" t="t" r="r" b="b"/>
            <a:pathLst>
              <a:path w="9512725" h="224846">
                <a:moveTo>
                  <a:pt x="0" y="0"/>
                </a:moveTo>
                <a:lnTo>
                  <a:pt x="9512725" y="0"/>
                </a:lnTo>
                <a:lnTo>
                  <a:pt x="9512725" y="224847"/>
                </a:lnTo>
                <a:lnTo>
                  <a:pt x="0" y="2248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43309" y="1268486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828829" y="4041256"/>
            <a:ext cx="11733639" cy="4858778"/>
          </a:xfrm>
          <a:custGeom>
            <a:avLst/>
            <a:gdLst/>
            <a:ahLst/>
            <a:cxnLst/>
            <a:rect l="l" t="t" r="r" b="b"/>
            <a:pathLst>
              <a:path w="11733639" h="4858778">
                <a:moveTo>
                  <a:pt x="0" y="0"/>
                </a:moveTo>
                <a:lnTo>
                  <a:pt x="11733638" y="0"/>
                </a:lnTo>
                <a:lnTo>
                  <a:pt x="11733638" y="4858778"/>
                </a:lnTo>
                <a:lnTo>
                  <a:pt x="0" y="485877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111" r="-10410" b="-120364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478460" y="1489210"/>
            <a:ext cx="4700736" cy="90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2"/>
              </a:lnSpc>
            </a:pPr>
            <a:r>
              <a:rPr lang="en-US" sz="5251">
                <a:solidFill>
                  <a:srgbClr val="FFFFFF"/>
                </a:solidFill>
                <a:latin typeface="Kollektif Bold"/>
              </a:rPr>
              <a:t>Qué se obtiene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60827" y="3096161"/>
            <a:ext cx="14267648" cy="2222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61"/>
              </a:lnSpc>
            </a:pPr>
            <a:r>
              <a:rPr lang="en-US" sz="3186" spc="70">
                <a:solidFill>
                  <a:srgbClr val="FFFFFF"/>
                </a:solidFill>
                <a:latin typeface="Now Bold"/>
              </a:rPr>
              <a:t>Como hemos comentado obtendremos un documento HTML como el siguiente:</a:t>
            </a:r>
          </a:p>
          <a:p>
            <a:pPr>
              <a:lnSpc>
                <a:spcPts val="4461"/>
              </a:lnSpc>
            </a:pPr>
            <a:endParaRPr lang="en-US" sz="3186" spc="70">
              <a:solidFill>
                <a:srgbClr val="FFFFFF"/>
              </a:solidFill>
              <a:latin typeface="Now Bold"/>
            </a:endParaRPr>
          </a:p>
          <a:p>
            <a:pPr algn="just">
              <a:lnSpc>
                <a:spcPts val="4461"/>
              </a:lnSpc>
            </a:pPr>
            <a:endParaRPr lang="en-US" sz="3186" spc="70">
              <a:solidFill>
                <a:srgbClr val="FFFFFF"/>
              </a:solidFill>
              <a:latin typeface="Now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638</Words>
  <Application>Microsoft Office PowerPoint</Application>
  <PresentationFormat>Personalizado</PresentationFormat>
  <Paragraphs>87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Open Sans</vt:lpstr>
      <vt:lpstr>Arial</vt:lpstr>
      <vt:lpstr>Now Bold</vt:lpstr>
      <vt:lpstr>Calibri</vt:lpstr>
      <vt:lpstr>Kollektif Bold</vt:lpstr>
      <vt:lpstr>League Spartan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cp:lastModifiedBy>zaity</cp:lastModifiedBy>
  <cp:revision>2</cp:revision>
  <dcterms:created xsi:type="dcterms:W3CDTF">2006-08-16T00:00:00Z</dcterms:created>
  <dcterms:modified xsi:type="dcterms:W3CDTF">2023-12-21T20:57:04Z</dcterms:modified>
  <dc:identifier>DAF3bRj4Jsw</dc:identifier>
</cp:coreProperties>
</file>