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323" y="2642130"/>
            <a:ext cx="3214307" cy="77418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DP-RTF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200" dirty="0"/>
              <a:t>DOA estimation using Direct-path relative transfer function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7502D-56E0-5981-CE30-CBE6FFD5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DOA Estimation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89865-EEB6-2724-D8F0-D2AA3499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Determining the Direction of Arrival or Estimating the direction of arrival of sound sources in an acoustic environment. </a:t>
            </a:r>
          </a:p>
          <a:p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EF3AA89-8096-A4E0-03FC-FC1DBE288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32161"/>
              </p:ext>
            </p:extLst>
          </p:nvPr>
        </p:nvGraphicFramePr>
        <p:xfrm>
          <a:off x="4838797" y="1571625"/>
          <a:ext cx="2295428" cy="434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28">
                  <a:extLst>
                    <a:ext uri="{9D8B030D-6E8A-4147-A177-3AD203B41FA5}">
                      <a16:colId xmlns:a16="http://schemas.microsoft.com/office/drawing/2014/main" val="1589722548"/>
                    </a:ext>
                  </a:extLst>
                </a:gridCol>
              </a:tblGrid>
              <a:tr h="1008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Radar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29462"/>
                  </a:ext>
                </a:extLst>
              </a:tr>
              <a:tr h="1037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Sonar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18"/>
                  </a:ext>
                </a:extLst>
              </a:tr>
              <a:tr h="1152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Speech Recognition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73184"/>
                  </a:ext>
                </a:extLst>
              </a:tr>
              <a:tr h="1125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Audio Localization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endParaRPr lang="en-IN" sz="2400" b="1" dirty="0"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7000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96E7A2F-A4E4-2259-53B2-22925559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93806"/>
              </p:ext>
            </p:extLst>
          </p:nvPr>
        </p:nvGraphicFramePr>
        <p:xfrm>
          <a:off x="7134225" y="1581150"/>
          <a:ext cx="4819650" cy="431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799308396"/>
                    </a:ext>
                  </a:extLst>
                </a:gridCol>
              </a:tblGrid>
              <a:tr h="10068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 determining the location of targets (e.g., aircraft, ships).</a:t>
                      </a:r>
                      <a:endParaRPr lang="en-IN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51308"/>
                  </a:ext>
                </a:extLst>
              </a:tr>
              <a:tr h="99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Determines the location of underwater objects (e.g., submarines, mines).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66901"/>
                  </a:ext>
                </a:extLst>
              </a:tr>
              <a:tr h="11579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Improves the accuracy of speech recognition systems by determining the direction of arrival of a speaker's voice</a:t>
                      </a:r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406487"/>
                  </a:ext>
                </a:extLst>
              </a:tr>
              <a:tr h="11523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Improves the quality of audio systems (e.g., headphones, speakers) by determining the location of sound sources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816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5E3572-49F2-6115-A2B4-BF5B2B782E2B}"/>
              </a:ext>
            </a:extLst>
          </p:cNvPr>
          <p:cNvSpPr txBox="1"/>
          <p:nvPr/>
        </p:nvSpPr>
        <p:spPr>
          <a:xfrm>
            <a:off x="5791200" y="677774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Applications of DOA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27A8D0-E5B9-DED5-A7B6-DA4898A989F2}"/>
              </a:ext>
            </a:extLst>
          </p:cNvPr>
          <p:cNvSpPr txBox="1"/>
          <p:nvPr/>
        </p:nvSpPr>
        <p:spPr>
          <a:xfrm>
            <a:off x="523874" y="829569"/>
            <a:ext cx="996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arrowband</a:t>
            </a:r>
            <a:r>
              <a:rPr lang="en-IN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roadband</a:t>
            </a:r>
            <a:r>
              <a:rPr lang="en-US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96990-41F9-4650-7FC5-2B356F126067}"/>
              </a:ext>
            </a:extLst>
          </p:cNvPr>
          <p:cNvSpPr txBox="1"/>
          <p:nvPr/>
        </p:nvSpPr>
        <p:spPr>
          <a:xfrm>
            <a:off x="361950" y="1242715"/>
            <a:ext cx="114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Narrowband DOA estimation methods assume that the signal is narrowband, meaning that it has a single frequency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Broadband DOA estimation methods assume that the signal is broadband, meaning that it has a range of frequencies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52211-33C3-FFEF-0659-1A311FA1B502}"/>
              </a:ext>
            </a:extLst>
          </p:cNvPr>
          <p:cNvSpPr txBox="1"/>
          <p:nvPr/>
        </p:nvSpPr>
        <p:spPr>
          <a:xfrm flipH="1">
            <a:off x="457199" y="1779390"/>
            <a:ext cx="10696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Traditional DSP methods for DOA estimation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signal classification (MUSIC)</a:t>
            </a:r>
            <a:endParaRPr lang="en-IN" sz="2000" dirty="0"/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 Difference of Arrival (TDOA)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Beamforming</a:t>
            </a:r>
          </a:p>
          <a:p>
            <a:r>
              <a:rPr lang="en-US" sz="2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Deep learning based methods for DOA estimation</a:t>
            </a:r>
            <a:endParaRPr lang="en-IN" sz="2000" b="1" u="sng" strike="noStrike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Convolutional neural networks (CNNs)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Recurrent neural networks (RNNs) works</a:t>
            </a:r>
            <a:endParaRPr lang="en-IN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Direct-path relative transfer function (DP-RTF)</a:t>
            </a:r>
            <a:r>
              <a:rPr lang="en-US" sz="2000" b="1" i="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: 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8318D-3D14-F96B-7A76-51F5594E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4240234"/>
            <a:ext cx="9725026" cy="24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EF1367-6239-1EF7-C3CC-4DF6BC39BD57}"/>
              </a:ext>
            </a:extLst>
          </p:cNvPr>
          <p:cNvSpPr txBox="1"/>
          <p:nvPr/>
        </p:nvSpPr>
        <p:spPr>
          <a:xfrm>
            <a:off x="1181100" y="139753"/>
            <a:ext cx="985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Different Methods in DOA estimation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15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CABB-7DD6-97EC-F0D1-266AC86D5D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97414" y="1366839"/>
            <a:ext cx="5327911" cy="5294312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Outline: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Deep neural network-based approach for DP-RTF estimation.</a:t>
            </a:r>
            <a:endParaRPr lang="en-US" sz="17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Training with simulated and real-world data with added noise.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333333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Where DP-RTF Definition is: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333333"/>
                </a:solidFill>
                <a:latin typeface="Bahnschrift" panose="020B0502040204020203" pitchFamily="34" charset="0"/>
              </a:rPr>
              <a:t>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 =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1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/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 </a:t>
            </a:r>
            <a:endParaRPr lang="en-US" sz="17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US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US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f,θ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) and H</a:t>
            </a:r>
            <a:r>
              <a:rPr lang="en-US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US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1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f,θ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) are </a:t>
            </a: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Direct-path acoustic transfer functions of left and right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For estimating Direction we use:</a:t>
            </a:r>
            <a:endParaRPr lang="en-IN" sz="14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333333"/>
                </a:solidFill>
                <a:latin typeface="Bahnschrift" panose="020B0502040204020203" pitchFamily="34" charset="0"/>
              </a:rPr>
              <a:t>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 =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arg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min 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||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 − r(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θ)||</a:t>
            </a:r>
            <a:r>
              <a:rPr lang="el-GR" sz="18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 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l-GR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r: DP-RTF prediction.</a:t>
            </a:r>
            <a:endParaRPr lang="en-IN" sz="14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r(</a:t>
            </a:r>
            <a:r>
              <a:rPr lang="el-GR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θ): 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Lookup in DP-RTF dictionary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333333"/>
              </a:solidFill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Where </a:t>
            </a:r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Dictionary of DP-RTF is :</a:t>
            </a:r>
            <a:endParaRPr lang="en-IN" sz="14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Collection of real-valued DP-RTF representations for different DOAs.</a:t>
            </a:r>
            <a:endParaRPr lang="en-US" sz="11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5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W</a:t>
            </a:r>
            <a:r>
              <a:rPr lang="en-US" sz="1700" dirty="0">
                <a:latin typeface="Bahnschrift" panose="020B0502040204020203" pitchFamily="34" charset="0"/>
              </a:rPr>
              <a:t>e use the averaged DP-RTF of all the CIPIC HRIRs to form the DP-RTF dictionary of the test array </a:t>
            </a:r>
            <a:br>
              <a:rPr lang="en-US" sz="1200" dirty="0">
                <a:latin typeface="Bahnschrift" panose="020B0502040204020203" pitchFamily="34" charset="0"/>
              </a:rPr>
            </a:b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96BD2-C20C-04A4-06EF-CD4495F2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599"/>
            <a:ext cx="6797414" cy="4518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B76DE-2F54-513E-DEA4-56C6B30BE9DC}"/>
              </a:ext>
            </a:extLst>
          </p:cNvPr>
          <p:cNvSpPr txBox="1"/>
          <p:nvPr/>
        </p:nvSpPr>
        <p:spPr>
          <a:xfrm>
            <a:off x="2543175" y="409575"/>
            <a:ext cx="661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5071756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{15969BB2-9A07-4D5F-9FE7-6D02FFE141DF}tf22712842_win32</Template>
  <TotalTime>280</TotalTime>
  <Words>350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Rounded MT Bold</vt:lpstr>
      <vt:lpstr>Bahnschrift</vt:lpstr>
      <vt:lpstr>Bookman Old Style</vt:lpstr>
      <vt:lpstr>Calibri</vt:lpstr>
      <vt:lpstr>Courier New</vt:lpstr>
      <vt:lpstr>Franklin Gothic Book</vt:lpstr>
      <vt:lpstr>Times New Roman</vt:lpstr>
      <vt:lpstr>Wingdings</vt:lpstr>
      <vt:lpstr>Custom</vt:lpstr>
      <vt:lpstr>DP-RTF</vt:lpstr>
      <vt:lpstr>DOA Estimation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DP-RTF</dc:title>
  <dc:creator>Somisetty Harsha Vardhan</dc:creator>
  <cp:lastModifiedBy>Somisetty Harsha Vardhan</cp:lastModifiedBy>
  <cp:revision>3</cp:revision>
  <dcterms:created xsi:type="dcterms:W3CDTF">2023-07-13T04:46:46Z</dcterms:created>
  <dcterms:modified xsi:type="dcterms:W3CDTF">2023-07-13T09:27:13Z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