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2" r:id="rId5"/>
    <p:sldId id="263" r:id="rId6"/>
    <p:sldId id="267" r:id="rId7"/>
    <p:sldId id="264" r:id="rId8"/>
    <p:sldId id="268" r:id="rId9"/>
    <p:sldId id="271" r:id="rId10"/>
    <p:sldId id="272" r:id="rId11"/>
    <p:sldId id="259" r:id="rId12"/>
    <p:sldId id="258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CAF23E8-5C87-4269-9262-C40D3B107A1B}">
          <p14:sldIdLst>
            <p14:sldId id="256"/>
            <p14:sldId id="260"/>
            <p14:sldId id="269"/>
            <p14:sldId id="262"/>
            <p14:sldId id="263"/>
            <p14:sldId id="267"/>
            <p14:sldId id="264"/>
            <p14:sldId id="268"/>
            <p14:sldId id="271"/>
            <p14:sldId id="272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C8C"/>
    <a:srgbClr val="FFFFFF"/>
    <a:srgbClr val="D1D2D3"/>
    <a:srgbClr val="908CA0"/>
    <a:srgbClr val="677297"/>
    <a:srgbClr val="01AF01"/>
    <a:srgbClr val="0168A7"/>
    <a:srgbClr val="05A0D1"/>
    <a:srgbClr val="D8F5FE"/>
    <a:srgbClr val="CDC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2E5429-7DF2-9C09-80C3-A4213446A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8FAAE19-7B75-8742-9F1D-81DB0AAA3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B58BFE9-1101-80B1-1197-B34AE5CE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24EC9D-07E8-2701-8B30-AF5DB4A7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B79964-B2D8-E3E4-6ADA-B6E8E046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428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F08031-FF77-A23F-9C9E-E66C946C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D79C1EA-3D40-5AFA-148A-F57AFA09E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B7D3A01-C64C-0320-7CC2-9DAF97F2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079B0F-56FD-E3A9-0EB3-2DD4D8FB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377FA5F-EBF1-16AB-C295-760F473B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9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62DE526-9246-7B0D-AA28-39A32BB59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6295EF-07CA-F9AF-F024-2FC32D00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438B51-A877-4C51-B28E-A053B021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BA79726-F4D7-ACDE-3B6D-4DA55254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79476C1-5F39-A580-4B27-84C335D9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18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1ECD95-D17F-503A-49AF-1BE089AE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2C23EB-2012-2771-A6C2-DB1A2A66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9592CDC-AFF2-8164-A0DF-F81C0A60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3EA21E2-BBE8-7CC6-5A60-ABE29823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55AE00-196D-CA48-E592-1597D359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310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0B19CE-8E34-A723-91ED-10A5AE4B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D2B9806-B5A3-01D5-DA33-8F4AC4AC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6871A96-2D01-5485-7131-64ED6A2D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249B52-C01F-D303-8E22-C6467C72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186CEB9-075E-3349-99C4-5B6FA106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069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0A6D0E-7E0D-B576-C5A9-94219D89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721B76-1684-7BBC-398F-01C18303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4FB821F-942A-AD35-9A17-65A69AA8E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A7ECB9E-B298-3738-797D-882D92CF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3FBB1FF-48A4-E969-FEC8-9F8994F1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4A9A31B-E060-41C9-203F-419E49D1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565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4A5817-F0FD-0A52-C028-9B4B3175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B49F121-2E30-E9F0-1E10-43E2D4A25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231FFBE-E4FD-5C38-C4D7-4324C8FEB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C531252-48CB-D19F-413C-45B286CE4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26E6D98-1C1E-05EB-C7FD-E30445B75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5366A44-6652-58CC-F41E-C9D72FCA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0068137-A03E-9A9E-57BC-E79DF12A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59DFA62-3F71-778D-0E7D-5990F35E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95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DC39CF-BE32-8375-5CAF-2062F5F0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1A4B95A-191E-DA34-412B-66C59200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0B031D4-17A9-A4B7-0A14-8073B29E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C661A4B-2D0C-AF16-A44C-16CCF8A0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11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AC0B062-3093-CF88-DBF9-E47AE2D7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1944925-E7D2-E038-1838-E01A6331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34176E-89F4-F8D6-CB90-597D34C3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25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EBDD4D-AAED-9FFD-FCA3-47CC9451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0D470C-76D3-43EB-C17F-2A73E1B1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A998CE5-B9C1-B7F7-D1DE-BE08F6AF2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DA0382F-D950-DB85-02A3-980BEEC2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543FB37-33C3-CFFE-9925-53A7ED01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77C4817-8805-C2FF-F4BA-66C6C88A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553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D5B31D-9454-D3A5-F88F-11CE6950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E5D828E-B57D-FCA9-AEC8-3020DFA0D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5CADA96-FB43-D2E5-5099-6CF625B96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E9438A2-69D4-BA05-08E7-6B528D53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7D6FC3A-5738-C6D6-BBBB-8D582ECB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26523DF-1FE6-0CC7-17A7-D167DB6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19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EC44C34-7116-4C29-50DD-428333E2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D27E5F2-6CCB-2E7E-232D-615B2BFB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983E60-D18D-09C4-B2E0-39C2CFE8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3DC02C-211B-00E9-A7DE-118001A48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F0199A2-C5D9-72EC-5263-58C5EB5CF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217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17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svg"/><Relationship Id="rId7" Type="http://schemas.openxmlformats.org/officeDocument/2006/relationships/image" Target="../media/image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9.png"/><Relationship Id="rId5" Type="http://schemas.openxmlformats.org/officeDocument/2006/relationships/image" Target="../media/image7.sv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svg"/><Relationship Id="rId7" Type="http://schemas.openxmlformats.org/officeDocument/2006/relationships/image" Target="../media/image2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rgbClr val="4A5564"/>
          </a:fgClr>
          <a:bgClr>
            <a:srgbClr val="1A1E2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3A61B2-0C1B-72C5-4674-7C49D0971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cs-CZ" sz="5400" dirty="0">
                <a:latin typeface="Franklin Gothic Demi" panose="020B07030201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Internet věcí a chytrá domácnost</a:t>
            </a:r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Mobilní zařízení s aplikacemi">
            <a:extLst>
              <a:ext uri="{FF2B5EF4-FFF2-40B4-BE49-F238E27FC236}">
                <a16:creationId xmlns:a16="http://schemas.microsoft.com/office/drawing/2014/main" id="{BB04C680-BC11-B7CF-D8ED-6AA803685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19" r="133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593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DCF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10000"/>
            </a:schemeClr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71C6EE45-6FD3-C9B6-5DB1-7BC95FEB6EC1}"/>
              </a:ext>
            </a:extLst>
          </p:cNvPr>
          <p:cNvSpPr/>
          <p:nvPr/>
        </p:nvSpPr>
        <p:spPr>
          <a:xfrm>
            <a:off x="1326676" y="1862378"/>
            <a:ext cx="9855200" cy="1400039"/>
          </a:xfrm>
          <a:prstGeom prst="roundRect">
            <a:avLst>
              <a:gd name="adj" fmla="val 15413"/>
            </a:avLst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0B63B875-B738-0183-F877-3A621CBEAC82}"/>
              </a:ext>
            </a:extLst>
          </p:cNvPr>
          <p:cNvSpPr/>
          <p:nvPr/>
        </p:nvSpPr>
        <p:spPr>
          <a:xfrm>
            <a:off x="4305466" y="418455"/>
            <a:ext cx="3581068" cy="979739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8FC16FB-9288-0E41-F64B-8ED74BC985BD}"/>
              </a:ext>
            </a:extLst>
          </p:cNvPr>
          <p:cNvSpPr txBox="1"/>
          <p:nvPr/>
        </p:nvSpPr>
        <p:spPr>
          <a:xfrm>
            <a:off x="4775699" y="489311"/>
            <a:ext cx="268472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Bezpečnost</a:t>
            </a:r>
          </a:p>
          <a:p>
            <a:endParaRPr lang="cs-CZ" sz="45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85B68AE8-DF90-1360-9D44-40E9E70E69F4}"/>
              </a:ext>
            </a:extLst>
          </p:cNvPr>
          <p:cNvSpPr/>
          <p:nvPr/>
        </p:nvSpPr>
        <p:spPr>
          <a:xfrm>
            <a:off x="1326676" y="3418453"/>
            <a:ext cx="9855200" cy="1400039"/>
          </a:xfrm>
          <a:prstGeom prst="roundRect">
            <a:avLst>
              <a:gd name="adj" fmla="val 15413"/>
            </a:avLst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6E27135-B1FE-439C-252E-DEF694E4C41D}"/>
              </a:ext>
            </a:extLst>
          </p:cNvPr>
          <p:cNvSpPr txBox="1"/>
          <p:nvPr/>
        </p:nvSpPr>
        <p:spPr>
          <a:xfrm>
            <a:off x="2206884" y="2018414"/>
            <a:ext cx="8376612" cy="13389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3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Tím, že je chytá domácnost propojené, nemusí být problém s bezpečností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80DC36AF-4B56-5F9A-A79A-168FE7CE50AA}"/>
              </a:ext>
            </a:extLst>
          </p:cNvPr>
          <p:cNvSpPr txBox="1"/>
          <p:nvPr/>
        </p:nvSpPr>
        <p:spPr>
          <a:xfrm>
            <a:off x="1929753" y="3546972"/>
            <a:ext cx="8376612" cy="1456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endParaRPr lang="cs-CZ" sz="3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CFEEE6E7-BA2F-D9EA-4D04-60D480D4941C}"/>
              </a:ext>
            </a:extLst>
          </p:cNvPr>
          <p:cNvSpPr/>
          <p:nvPr/>
        </p:nvSpPr>
        <p:spPr>
          <a:xfrm>
            <a:off x="1326676" y="4980554"/>
            <a:ext cx="9855200" cy="1397724"/>
          </a:xfrm>
          <a:prstGeom prst="roundRect">
            <a:avLst>
              <a:gd name="adj" fmla="val 15413"/>
            </a:avLst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0C94AC05-7C02-6A1A-62EC-65C64378906B}"/>
              </a:ext>
            </a:extLst>
          </p:cNvPr>
          <p:cNvSpPr/>
          <p:nvPr/>
        </p:nvSpPr>
        <p:spPr>
          <a:xfrm>
            <a:off x="101543" y="3546972"/>
            <a:ext cx="1078146" cy="1068056"/>
          </a:xfrm>
          <a:prstGeom prst="ellipse">
            <a:avLst/>
          </a:prstGeom>
          <a:solidFill>
            <a:srgbClr val="00761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7" name="Grafický objekt 16" descr="Vysoká teplota obrys">
            <a:extLst>
              <a:ext uri="{FF2B5EF4-FFF2-40B4-BE49-F238E27FC236}">
                <a16:creationId xmlns:a16="http://schemas.microsoft.com/office/drawing/2014/main" id="{E824B101-615F-7355-85CB-494EF1110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80" y="3563956"/>
            <a:ext cx="897072" cy="897072"/>
          </a:xfrm>
          <a:prstGeom prst="rect">
            <a:avLst/>
          </a:prstGeom>
        </p:spPr>
      </p:pic>
      <p:sp>
        <p:nvSpPr>
          <p:cNvPr id="32" name="Ovál 31">
            <a:extLst>
              <a:ext uri="{FF2B5EF4-FFF2-40B4-BE49-F238E27FC236}">
                <a16:creationId xmlns:a16="http://schemas.microsoft.com/office/drawing/2014/main" id="{3E8CAEB4-0BC6-8586-70CB-04CCE502080B}"/>
              </a:ext>
            </a:extLst>
          </p:cNvPr>
          <p:cNvSpPr/>
          <p:nvPr/>
        </p:nvSpPr>
        <p:spPr>
          <a:xfrm>
            <a:off x="101543" y="5145388"/>
            <a:ext cx="1078146" cy="1068056"/>
          </a:xfrm>
          <a:prstGeom prst="ellipse">
            <a:avLst/>
          </a:prstGeom>
          <a:solidFill>
            <a:srgbClr val="0076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5" name="Grafický objekt 24" descr="Žárovka obrys">
            <a:extLst>
              <a:ext uri="{FF2B5EF4-FFF2-40B4-BE49-F238E27FC236}">
                <a16:creationId xmlns:a16="http://schemas.microsoft.com/office/drawing/2014/main" id="{99F31035-0483-A4EB-BC7A-CE841BD47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937" y="5222216"/>
            <a:ext cx="914400" cy="914400"/>
          </a:xfrm>
          <a:prstGeom prst="rect">
            <a:avLst/>
          </a:prstGeom>
        </p:spPr>
      </p:pic>
      <p:sp>
        <p:nvSpPr>
          <p:cNvPr id="33" name="TextovéPole 32">
            <a:extLst>
              <a:ext uri="{FF2B5EF4-FFF2-40B4-BE49-F238E27FC236}">
                <a16:creationId xmlns:a16="http://schemas.microsoft.com/office/drawing/2014/main" id="{D2CD74AD-68A3-15DE-5A01-755256E9D268}"/>
              </a:ext>
            </a:extLst>
          </p:cNvPr>
          <p:cNvSpPr txBox="1"/>
          <p:nvPr/>
        </p:nvSpPr>
        <p:spPr>
          <a:xfrm>
            <a:off x="1907694" y="5145388"/>
            <a:ext cx="8376612" cy="1456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endParaRPr lang="cs-CZ" sz="3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" name="Ovál 1">
            <a:extLst>
              <a:ext uri="{FF2B5EF4-FFF2-40B4-BE49-F238E27FC236}">
                <a16:creationId xmlns:a16="http://schemas.microsoft.com/office/drawing/2014/main" id="{AD20BA5E-BF3D-86A7-9BAC-6748BC44923B}"/>
              </a:ext>
            </a:extLst>
          </p:cNvPr>
          <p:cNvSpPr/>
          <p:nvPr/>
        </p:nvSpPr>
        <p:spPr>
          <a:xfrm>
            <a:off x="317385" y="208937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3" name="Grafický objekt 2" descr="Bezpečnostní kamera obrys">
            <a:extLst>
              <a:ext uri="{FF2B5EF4-FFF2-40B4-BE49-F238E27FC236}">
                <a16:creationId xmlns:a16="http://schemas.microsoft.com/office/drawing/2014/main" id="{4402DBE1-3BD2-F25B-0677-DF68CBAFF2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276" y="2335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text, interiér, uspořádáno&#10;&#10;Popis byl vytvořen automaticky">
            <a:extLst>
              <a:ext uri="{FF2B5EF4-FFF2-40B4-BE49-F238E27FC236}">
                <a16:creationId xmlns:a16="http://schemas.microsoft.com/office/drawing/2014/main" id="{80EBF38B-78E5-FE06-EC82-22D6EAA4C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9" b="104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32" name="Rectangle 21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6C482F3C-EC65-2DB0-29B1-2BA899A40129}"/>
              </a:ext>
            </a:extLst>
          </p:cNvPr>
          <p:cNvSpPr txBox="1"/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4201"/>
      </p:ext>
    </p:extLst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FD402FEF-4815-BB85-36FC-E9F55153D412}"/>
              </a:ext>
            </a:extLst>
          </p:cNvPr>
          <p:cNvSpPr/>
          <p:nvPr/>
        </p:nvSpPr>
        <p:spPr>
          <a:xfrm>
            <a:off x="391029" y="1160185"/>
            <a:ext cx="4443070" cy="4397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4126D16A-C7FC-272F-6877-0F3B955ABBDB}"/>
              </a:ext>
            </a:extLst>
          </p:cNvPr>
          <p:cNvSpPr/>
          <p:nvPr/>
        </p:nvSpPr>
        <p:spPr>
          <a:xfrm>
            <a:off x="3451986" y="993098"/>
            <a:ext cx="1418882" cy="4871803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noFill/>
            </a:endParaRPr>
          </a:p>
        </p:txBody>
      </p:sp>
      <p:pic>
        <p:nvPicPr>
          <p:cNvPr id="3" name="Grafický objekt 2" descr="Odznak 1 se souvislou výplní">
            <a:extLst>
              <a:ext uri="{FF2B5EF4-FFF2-40B4-BE49-F238E27FC236}">
                <a16:creationId xmlns:a16="http://schemas.microsoft.com/office/drawing/2014/main" id="{7610025A-CC08-F74F-D180-B5D2DB2DE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43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50" advClick="0">
        <p:cover dir="ru"/>
      </p:transition>
    </mc:Choice>
    <mc:Fallback xmlns="">
      <p:transition advClick="0">
        <p:cover dir="r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A6F3199B-B55D-C6AB-9BA4-EDE26EBBDABF}"/>
              </a:ext>
            </a:extLst>
          </p:cNvPr>
          <p:cNvSpPr/>
          <p:nvPr/>
        </p:nvSpPr>
        <p:spPr>
          <a:xfrm>
            <a:off x="616215" y="411480"/>
            <a:ext cx="6158079" cy="962927"/>
          </a:xfrm>
          <a:prstGeom prst="roundRect">
            <a:avLst>
              <a:gd name="adj" fmla="val 18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Graphic 15" descr="Dům">
            <a:extLst>
              <a:ext uri="{FF2B5EF4-FFF2-40B4-BE49-F238E27FC236}">
                <a16:creationId xmlns:a16="http://schemas.microsoft.com/office/drawing/2014/main" id="{F6192561-6715-5F1D-8F4F-B23497A94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9453" y="1746847"/>
            <a:ext cx="3945463" cy="3945463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6C482F3C-EC65-2DB0-29B1-2BA899A40129}"/>
              </a:ext>
            </a:extLst>
          </p:cNvPr>
          <p:cNvSpPr txBox="1"/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22E1D114-5FE7-176C-0C51-65D9B9D005DF}"/>
              </a:ext>
            </a:extLst>
          </p:cNvPr>
          <p:cNvSpPr txBox="1"/>
          <p:nvPr/>
        </p:nvSpPr>
        <p:spPr>
          <a:xfrm>
            <a:off x="680757" y="462915"/>
            <a:ext cx="60855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anklin Gothic Demi Cond" panose="020B0706030402020204" pitchFamily="34" charset="0"/>
              </a:rPr>
              <a:t>Co</a:t>
            </a:r>
            <a:r>
              <a:rPr lang="cs-CZ" sz="4500" b="1" dirty="0">
                <a:latin typeface="Franklin Gothic Demi Cond" panose="020B0706030402020204" pitchFamily="34" charset="0"/>
              </a:rPr>
              <a:t> </a:t>
            </a:r>
            <a:r>
              <a:rPr lang="cs-CZ" sz="4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anklin Gothic Demi Cond" panose="020B0706030402020204" pitchFamily="34" charset="0"/>
              </a:rPr>
              <a:t>je to chytrá domácnost?</a:t>
            </a:r>
            <a:endParaRPr lang="cs-CZ" sz="4500" b="1" dirty="0">
              <a:latin typeface="Franklin Gothic Demi Cond" panose="020B0706030402020204" pitchFamily="34" charset="0"/>
            </a:endParaRPr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7BA3BE61-2799-B3AD-2D6A-2C882A3641BF}"/>
              </a:ext>
            </a:extLst>
          </p:cNvPr>
          <p:cNvSpPr/>
          <p:nvPr/>
        </p:nvSpPr>
        <p:spPr>
          <a:xfrm>
            <a:off x="221451" y="2382539"/>
            <a:ext cx="6158079" cy="2822406"/>
          </a:xfrm>
          <a:prstGeom prst="roundRect">
            <a:avLst>
              <a:gd name="adj" fmla="val 18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98E938CF-4DDD-128A-7043-1075EFABD22F}"/>
              </a:ext>
            </a:extLst>
          </p:cNvPr>
          <p:cNvSpPr txBox="1"/>
          <p:nvPr/>
        </p:nvSpPr>
        <p:spPr>
          <a:xfrm>
            <a:off x="374350" y="2516868"/>
            <a:ext cx="6085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latin typeface="Franklin Gothic Demi Cond" panose="020B0706030402020204" pitchFamily="34" charset="0"/>
              </a:rPr>
              <a:t>Chytrá domácnost se zaměřuje na propojení elektronických zařízení po domácnosti pomocí internetu. </a:t>
            </a:r>
          </a:p>
          <a:p>
            <a:r>
              <a:rPr lang="cs-CZ" sz="3200" dirty="0">
                <a:latin typeface="Franklin Gothic Demi Cond" panose="020B0706030402020204" pitchFamily="34" charset="0"/>
              </a:rPr>
              <a:t>Umožňuje automatizaci a dálkový přístup k jejich kontrole.</a:t>
            </a:r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310BDC8C-F5CC-29ED-F275-9ABA7A548C59}"/>
              </a:ext>
            </a:extLst>
          </p:cNvPr>
          <p:cNvSpPr/>
          <p:nvPr/>
        </p:nvSpPr>
        <p:spPr>
          <a:xfrm>
            <a:off x="22561241" y="3986292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Grafický objekt 6" descr="Zloděj obrys">
            <a:extLst>
              <a:ext uri="{FF2B5EF4-FFF2-40B4-BE49-F238E27FC236}">
                <a16:creationId xmlns:a16="http://schemas.microsoft.com/office/drawing/2014/main" id="{884F345E-5EB8-A560-C889-BAA12F980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22374" y="4082733"/>
            <a:ext cx="931135" cy="931135"/>
          </a:xfrm>
          <a:prstGeom prst="rect">
            <a:avLst/>
          </a:prstGeom>
        </p:spPr>
      </p:pic>
      <p:sp>
        <p:nvSpPr>
          <p:cNvPr id="8" name="Ovál 7">
            <a:extLst>
              <a:ext uri="{FF2B5EF4-FFF2-40B4-BE49-F238E27FC236}">
                <a16:creationId xmlns:a16="http://schemas.microsoft.com/office/drawing/2014/main" id="{0BF9F604-8D88-7452-2F59-B58BD4CA2315}"/>
              </a:ext>
            </a:extLst>
          </p:cNvPr>
          <p:cNvSpPr/>
          <p:nvPr/>
        </p:nvSpPr>
        <p:spPr>
          <a:xfrm>
            <a:off x="17401515" y="2245810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Grafický objekt 8" descr="Plná baterie se souvislou výplní">
            <a:extLst>
              <a:ext uri="{FF2B5EF4-FFF2-40B4-BE49-F238E27FC236}">
                <a16:creationId xmlns:a16="http://schemas.microsoft.com/office/drawing/2014/main" id="{6B8A2555-85D7-40B9-46AC-A8AFB12D73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11350" y="2329572"/>
            <a:ext cx="914400" cy="914400"/>
          </a:xfrm>
          <a:prstGeom prst="rect">
            <a:avLst/>
          </a:prstGeom>
        </p:spPr>
      </p:pic>
      <p:sp>
        <p:nvSpPr>
          <p:cNvPr id="10" name="Ovál 9">
            <a:extLst>
              <a:ext uri="{FF2B5EF4-FFF2-40B4-BE49-F238E27FC236}">
                <a16:creationId xmlns:a16="http://schemas.microsoft.com/office/drawing/2014/main" id="{180CE890-1C3D-68B6-5E74-E4FB10AD34D5}"/>
              </a:ext>
            </a:extLst>
          </p:cNvPr>
          <p:cNvSpPr/>
          <p:nvPr/>
        </p:nvSpPr>
        <p:spPr>
          <a:xfrm>
            <a:off x="27066623" y="5876752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" name="Grafický objekt 10" descr="Robotická ruka obrys">
            <a:extLst>
              <a:ext uri="{FF2B5EF4-FFF2-40B4-BE49-F238E27FC236}">
                <a16:creationId xmlns:a16="http://schemas.microsoft.com/office/drawing/2014/main" id="{89446BC7-EB6E-A622-2141-F92FD9B8C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32158" y="5943243"/>
            <a:ext cx="914400" cy="914400"/>
          </a:xfrm>
          <a:prstGeom prst="rect">
            <a:avLst/>
          </a:prstGeom>
        </p:spPr>
      </p:pic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9357D0B0-6F2C-49BA-D837-540FB3883261}"/>
              </a:ext>
            </a:extLst>
          </p:cNvPr>
          <p:cNvSpPr/>
          <p:nvPr/>
        </p:nvSpPr>
        <p:spPr>
          <a:xfrm>
            <a:off x="14647491" y="489670"/>
            <a:ext cx="2581812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CE88A99C-1E2C-D27F-572D-EE756144F713}"/>
              </a:ext>
            </a:extLst>
          </p:cNvPr>
          <p:cNvSpPr txBox="1"/>
          <p:nvPr/>
        </p:nvSpPr>
        <p:spPr>
          <a:xfrm>
            <a:off x="14992233" y="558799"/>
            <a:ext cx="398662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7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Pohodlí</a:t>
            </a: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E6EE23C5-F33B-2CE5-AF0C-B6AB833FDCD3}"/>
              </a:ext>
            </a:extLst>
          </p:cNvPr>
          <p:cNvSpPr/>
          <p:nvPr/>
        </p:nvSpPr>
        <p:spPr>
          <a:xfrm>
            <a:off x="18978854" y="2252112"/>
            <a:ext cx="3557427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891F905-97DC-2082-B007-55592CE72B86}"/>
              </a:ext>
            </a:extLst>
          </p:cNvPr>
          <p:cNvSpPr txBox="1"/>
          <p:nvPr/>
        </p:nvSpPr>
        <p:spPr>
          <a:xfrm>
            <a:off x="19063448" y="2331803"/>
            <a:ext cx="398662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latin typeface="Franklin Gothic Demi Cond" panose="020B0706030402020204" pitchFamily="34" charset="0"/>
              </a:rPr>
              <a:t>Úspora energie</a:t>
            </a:r>
          </a:p>
          <a:p>
            <a:endParaRPr lang="cs-CZ" sz="45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317B9C17-AB1A-0FD3-FF5F-0DE306914936}"/>
              </a:ext>
            </a:extLst>
          </p:cNvPr>
          <p:cNvSpPr/>
          <p:nvPr/>
        </p:nvSpPr>
        <p:spPr>
          <a:xfrm>
            <a:off x="24133621" y="3986292"/>
            <a:ext cx="2933002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B726EA9-7DF4-2B92-F654-509C71BC5F95}"/>
              </a:ext>
            </a:extLst>
          </p:cNvPr>
          <p:cNvSpPr txBox="1"/>
          <p:nvPr/>
        </p:nvSpPr>
        <p:spPr>
          <a:xfrm>
            <a:off x="24220949" y="4127980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latin typeface="Franklin Gothic Demi Cond" panose="020B0706030402020204" pitchFamily="34" charset="0"/>
              </a:rPr>
              <a:t>Bezpečnost</a:t>
            </a:r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2811B047-05B0-C76D-5A06-9E355E6D6FA9}"/>
              </a:ext>
            </a:extLst>
          </p:cNvPr>
          <p:cNvSpPr/>
          <p:nvPr/>
        </p:nvSpPr>
        <p:spPr>
          <a:xfrm>
            <a:off x="28606978" y="5870448"/>
            <a:ext cx="3479934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CE05044D-1240-0EC1-1FF8-D00376634A79}"/>
              </a:ext>
            </a:extLst>
          </p:cNvPr>
          <p:cNvSpPr txBox="1"/>
          <p:nvPr/>
        </p:nvSpPr>
        <p:spPr>
          <a:xfrm>
            <a:off x="28733050" y="5994260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latin typeface="Franklin Gothic Demi Cond" panose="020B0706030402020204" pitchFamily="34" charset="0"/>
              </a:rPr>
              <a:t>Automatizace</a:t>
            </a: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59358023-D0F3-C07E-F822-AEF81D9B5065}"/>
              </a:ext>
            </a:extLst>
          </p:cNvPr>
          <p:cNvSpPr/>
          <p:nvPr/>
        </p:nvSpPr>
        <p:spPr>
          <a:xfrm>
            <a:off x="13093794" y="421095"/>
            <a:ext cx="1107230" cy="1097720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1" name="Grafický objekt 20" descr="Spánek obrys">
            <a:extLst>
              <a:ext uri="{FF2B5EF4-FFF2-40B4-BE49-F238E27FC236}">
                <a16:creationId xmlns:a16="http://schemas.microsoft.com/office/drawing/2014/main" id="{124E0BA9-0AC3-F523-C596-AFB00ACCD6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210957" y="4848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48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50" advClick="0">
        <p:cover dir="ru"/>
      </p:transition>
    </mc:Choice>
    <mc:Fallback xmlns="">
      <p:transition advClick="0">
        <p:cover dir="r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>
            <a:extLst>
              <a:ext uri="{FF2B5EF4-FFF2-40B4-BE49-F238E27FC236}">
                <a16:creationId xmlns:a16="http://schemas.microsoft.com/office/drawing/2014/main" id="{D1EF098A-8CE8-C000-FD86-11F32E2BFB4A}"/>
              </a:ext>
            </a:extLst>
          </p:cNvPr>
          <p:cNvSpPr/>
          <p:nvPr/>
        </p:nvSpPr>
        <p:spPr>
          <a:xfrm>
            <a:off x="22561241" y="3986292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" name="Grafický objekt 4" descr="Zloděj obrys">
            <a:extLst>
              <a:ext uri="{FF2B5EF4-FFF2-40B4-BE49-F238E27FC236}">
                <a16:creationId xmlns:a16="http://schemas.microsoft.com/office/drawing/2014/main" id="{44EBB87A-5496-A03E-B6D3-CF82FDFD2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22374" y="4082733"/>
            <a:ext cx="931135" cy="931135"/>
          </a:xfrm>
          <a:prstGeom prst="rect">
            <a:avLst/>
          </a:prstGeom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id="{5DEEE1EA-99FF-7DDB-F100-853D7613B372}"/>
              </a:ext>
            </a:extLst>
          </p:cNvPr>
          <p:cNvSpPr/>
          <p:nvPr/>
        </p:nvSpPr>
        <p:spPr>
          <a:xfrm>
            <a:off x="17401515" y="2245810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Grafický objekt 6" descr="Plná baterie se souvislou výplní">
            <a:extLst>
              <a:ext uri="{FF2B5EF4-FFF2-40B4-BE49-F238E27FC236}">
                <a16:creationId xmlns:a16="http://schemas.microsoft.com/office/drawing/2014/main" id="{5B95FC1D-DB7D-792A-6528-60AFB7289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11350" y="2329572"/>
            <a:ext cx="914400" cy="914400"/>
          </a:xfrm>
          <a:prstGeom prst="rect">
            <a:avLst/>
          </a:prstGeom>
        </p:spPr>
      </p:pic>
      <p:sp>
        <p:nvSpPr>
          <p:cNvPr id="8" name="Ovál 7">
            <a:extLst>
              <a:ext uri="{FF2B5EF4-FFF2-40B4-BE49-F238E27FC236}">
                <a16:creationId xmlns:a16="http://schemas.microsoft.com/office/drawing/2014/main" id="{4125D031-4486-A93B-0DF4-32C006225F4B}"/>
              </a:ext>
            </a:extLst>
          </p:cNvPr>
          <p:cNvSpPr/>
          <p:nvPr/>
        </p:nvSpPr>
        <p:spPr>
          <a:xfrm>
            <a:off x="27066623" y="5876752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Grafický objekt 8" descr="Robotická ruka obrys">
            <a:extLst>
              <a:ext uri="{FF2B5EF4-FFF2-40B4-BE49-F238E27FC236}">
                <a16:creationId xmlns:a16="http://schemas.microsoft.com/office/drawing/2014/main" id="{19DE1583-DF3E-CD9E-8529-DABBFAF31E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32158" y="5943243"/>
            <a:ext cx="914400" cy="914400"/>
          </a:xfrm>
          <a:prstGeom prst="rect">
            <a:avLst/>
          </a:prstGeom>
        </p:spPr>
      </p:pic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6D9522D4-6C6C-279D-8C80-CB5BBD3DEADC}"/>
              </a:ext>
            </a:extLst>
          </p:cNvPr>
          <p:cNvSpPr/>
          <p:nvPr/>
        </p:nvSpPr>
        <p:spPr>
          <a:xfrm>
            <a:off x="14647491" y="489670"/>
            <a:ext cx="2581812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7AC70D4-55DD-1F83-BA8A-EA01C39835FF}"/>
              </a:ext>
            </a:extLst>
          </p:cNvPr>
          <p:cNvSpPr txBox="1"/>
          <p:nvPr/>
        </p:nvSpPr>
        <p:spPr>
          <a:xfrm>
            <a:off x="14992233" y="558799"/>
            <a:ext cx="398662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7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Pohodlí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FA83C64F-AD98-B3C6-5F31-344794A18A43}"/>
              </a:ext>
            </a:extLst>
          </p:cNvPr>
          <p:cNvSpPr/>
          <p:nvPr/>
        </p:nvSpPr>
        <p:spPr>
          <a:xfrm>
            <a:off x="18978854" y="2252112"/>
            <a:ext cx="3557427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188A5F2F-79F9-F2E8-D9DA-07F07B2450FE}"/>
              </a:ext>
            </a:extLst>
          </p:cNvPr>
          <p:cNvSpPr txBox="1"/>
          <p:nvPr/>
        </p:nvSpPr>
        <p:spPr>
          <a:xfrm>
            <a:off x="19063448" y="2331803"/>
            <a:ext cx="398662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latin typeface="Franklin Gothic Demi Cond" panose="020B0706030402020204" pitchFamily="34" charset="0"/>
              </a:rPr>
              <a:t>Úspora energie</a:t>
            </a:r>
          </a:p>
          <a:p>
            <a:endParaRPr lang="cs-CZ" sz="45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22778545-D977-5C61-A522-27EC6C67E74F}"/>
              </a:ext>
            </a:extLst>
          </p:cNvPr>
          <p:cNvSpPr/>
          <p:nvPr/>
        </p:nvSpPr>
        <p:spPr>
          <a:xfrm>
            <a:off x="24133621" y="3986292"/>
            <a:ext cx="2933002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A3B703E1-96DC-0148-9034-9D6C21B2DD61}"/>
              </a:ext>
            </a:extLst>
          </p:cNvPr>
          <p:cNvSpPr txBox="1"/>
          <p:nvPr/>
        </p:nvSpPr>
        <p:spPr>
          <a:xfrm>
            <a:off x="24220949" y="4127980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latin typeface="Franklin Gothic Demi Cond" panose="020B0706030402020204" pitchFamily="34" charset="0"/>
              </a:rPr>
              <a:t>Bezpečnost</a:t>
            </a:r>
          </a:p>
        </p:txBody>
      </p: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BEB6E3B0-5E72-E16A-BCEF-BA48A04FAF61}"/>
              </a:ext>
            </a:extLst>
          </p:cNvPr>
          <p:cNvSpPr/>
          <p:nvPr/>
        </p:nvSpPr>
        <p:spPr>
          <a:xfrm>
            <a:off x="28606978" y="5870448"/>
            <a:ext cx="3479934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8E23287-4758-73CB-6BCC-0C4541447FB6}"/>
              </a:ext>
            </a:extLst>
          </p:cNvPr>
          <p:cNvSpPr txBox="1"/>
          <p:nvPr/>
        </p:nvSpPr>
        <p:spPr>
          <a:xfrm>
            <a:off x="28733050" y="5994260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latin typeface="Franklin Gothic Demi Cond" panose="020B0706030402020204" pitchFamily="34" charset="0"/>
              </a:rPr>
              <a:t>Automatizace</a:t>
            </a: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FD85C51B-7588-9C8E-8BD1-50818E0D14F1}"/>
              </a:ext>
            </a:extLst>
          </p:cNvPr>
          <p:cNvSpPr/>
          <p:nvPr/>
        </p:nvSpPr>
        <p:spPr>
          <a:xfrm>
            <a:off x="13093794" y="421095"/>
            <a:ext cx="1107230" cy="1097720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9" name="Grafický objekt 18" descr="Spánek obrys">
            <a:extLst>
              <a:ext uri="{FF2B5EF4-FFF2-40B4-BE49-F238E27FC236}">
                <a16:creationId xmlns:a16="http://schemas.microsoft.com/office/drawing/2014/main" id="{4F90F365-742E-632A-E45E-3458C7F584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10957" y="484845"/>
            <a:ext cx="914400" cy="914400"/>
          </a:xfrm>
          <a:prstGeom prst="rect">
            <a:avLst/>
          </a:prstGeom>
        </p:spPr>
      </p:pic>
      <p:pic>
        <p:nvPicPr>
          <p:cNvPr id="21" name="Grafický objekt 20" descr="Odznak, sledovat se souvislou výplní">
            <a:extLst>
              <a:ext uri="{FF2B5EF4-FFF2-40B4-BE49-F238E27FC236}">
                <a16:creationId xmlns:a16="http://schemas.microsoft.com/office/drawing/2014/main" id="{55B38483-852F-1B4B-86DD-B94D0636F6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7661" y="1374407"/>
            <a:ext cx="914400" cy="914400"/>
          </a:xfrm>
          <a:prstGeom prst="rect">
            <a:avLst/>
          </a:prstGeom>
        </p:spPr>
      </p:pic>
      <p:pic>
        <p:nvPicPr>
          <p:cNvPr id="23" name="Grafický objekt 22" descr="Odznak, přestat sledovat se souvislou výplní">
            <a:extLst>
              <a:ext uri="{FF2B5EF4-FFF2-40B4-BE49-F238E27FC236}">
                <a16:creationId xmlns:a16="http://schemas.microsoft.com/office/drawing/2014/main" id="{0A13744B-1ACD-0C98-DDB2-DD8F97BCAD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43802" y="1438495"/>
            <a:ext cx="914400" cy="914400"/>
          </a:xfrm>
          <a:prstGeom prst="rect">
            <a:avLst/>
          </a:prstGeom>
        </p:spPr>
      </p:pic>
      <p:sp>
        <p:nvSpPr>
          <p:cNvPr id="24" name="Obdélník: se zakulacenými rohy 23">
            <a:extLst>
              <a:ext uri="{FF2B5EF4-FFF2-40B4-BE49-F238E27FC236}">
                <a16:creationId xmlns:a16="http://schemas.microsoft.com/office/drawing/2014/main" id="{14B44FD1-5011-FC17-E999-AAC3FB41EDDA}"/>
              </a:ext>
            </a:extLst>
          </p:cNvPr>
          <p:cNvSpPr/>
          <p:nvPr/>
        </p:nvSpPr>
        <p:spPr>
          <a:xfrm>
            <a:off x="2848276" y="145143"/>
            <a:ext cx="6342743" cy="12292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000" dirty="0">
                <a:latin typeface="Franklin Gothic Demi Cond" panose="020B0706030402020204" pitchFamily="34" charset="0"/>
              </a:rPr>
              <a:t>Výhody a nevýhody chytré domácnosti</a:t>
            </a:r>
          </a:p>
        </p:txBody>
      </p:sp>
      <p:sp>
        <p:nvSpPr>
          <p:cNvPr id="25" name="Obdélník: se zakulacenými rohy 24">
            <a:extLst>
              <a:ext uri="{FF2B5EF4-FFF2-40B4-BE49-F238E27FC236}">
                <a16:creationId xmlns:a16="http://schemas.microsoft.com/office/drawing/2014/main" id="{E612E7B4-DDA5-034A-996E-302E99F533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02612" y="2212877"/>
            <a:ext cx="3986621" cy="4329161"/>
          </a:xfrm>
          <a:prstGeom prst="roundRect">
            <a:avLst/>
          </a:prstGeom>
          <a:solidFill>
            <a:srgbClr val="D1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bdélník: se zakulacenými rohy 25">
            <a:extLst>
              <a:ext uri="{FF2B5EF4-FFF2-40B4-BE49-F238E27FC236}">
                <a16:creationId xmlns:a16="http://schemas.microsoft.com/office/drawing/2014/main" id="{9081EF42-55C5-6059-41A5-A34A75ABFE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79839" y="2642807"/>
            <a:ext cx="2977450" cy="64833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F064DD7-233F-9202-7DD9-E5DAF6A8EB21}"/>
              </a:ext>
            </a:extLst>
          </p:cNvPr>
          <p:cNvSpPr txBox="1"/>
          <p:nvPr/>
        </p:nvSpPr>
        <p:spPr>
          <a:xfrm>
            <a:off x="2427665" y="2689974"/>
            <a:ext cx="2393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Úspora času</a:t>
            </a:r>
          </a:p>
        </p:txBody>
      </p:sp>
      <p:sp>
        <p:nvSpPr>
          <p:cNvPr id="28" name="Obdélník: se zakulacenými rohy 27">
            <a:extLst>
              <a:ext uri="{FF2B5EF4-FFF2-40B4-BE49-F238E27FC236}">
                <a16:creationId xmlns:a16="http://schemas.microsoft.com/office/drawing/2014/main" id="{B011ECDB-E183-4B6C-8E61-958A0577C54A}"/>
              </a:ext>
            </a:extLst>
          </p:cNvPr>
          <p:cNvSpPr/>
          <p:nvPr/>
        </p:nvSpPr>
        <p:spPr>
          <a:xfrm>
            <a:off x="1979839" y="3634411"/>
            <a:ext cx="2977450" cy="64833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DCFACFC-1C4A-2B0E-B13A-47035919349E}"/>
              </a:ext>
            </a:extLst>
          </p:cNvPr>
          <p:cNvSpPr txBox="1"/>
          <p:nvPr/>
        </p:nvSpPr>
        <p:spPr>
          <a:xfrm>
            <a:off x="2339593" y="3681578"/>
            <a:ext cx="24817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Úspora energie</a:t>
            </a:r>
          </a:p>
        </p:txBody>
      </p:sp>
      <p:sp>
        <p:nvSpPr>
          <p:cNvPr id="30" name="Obdélník: se zakulacenými rohy 29">
            <a:extLst>
              <a:ext uri="{FF2B5EF4-FFF2-40B4-BE49-F238E27FC236}">
                <a16:creationId xmlns:a16="http://schemas.microsoft.com/office/drawing/2014/main" id="{51B9DA73-9CAB-16AC-8E1F-6CE62DD44E66}"/>
              </a:ext>
            </a:extLst>
          </p:cNvPr>
          <p:cNvSpPr/>
          <p:nvPr/>
        </p:nvSpPr>
        <p:spPr>
          <a:xfrm>
            <a:off x="1958672" y="4626015"/>
            <a:ext cx="2977450" cy="64833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C44CB9B9-38E8-47CA-5FF3-DB66E17C6F4A}"/>
              </a:ext>
            </a:extLst>
          </p:cNvPr>
          <p:cNvSpPr txBox="1"/>
          <p:nvPr/>
        </p:nvSpPr>
        <p:spPr>
          <a:xfrm>
            <a:off x="2427665" y="4671422"/>
            <a:ext cx="2292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Bezpečnost</a:t>
            </a:r>
          </a:p>
        </p:txBody>
      </p:sp>
      <p:sp>
        <p:nvSpPr>
          <p:cNvPr id="32" name="Obdélník: se zakulacenými rohy 31">
            <a:extLst>
              <a:ext uri="{FF2B5EF4-FFF2-40B4-BE49-F238E27FC236}">
                <a16:creationId xmlns:a16="http://schemas.microsoft.com/office/drawing/2014/main" id="{5A0D4373-D0CF-3E23-4C08-6CE96DDD3564}"/>
              </a:ext>
            </a:extLst>
          </p:cNvPr>
          <p:cNvSpPr/>
          <p:nvPr/>
        </p:nvSpPr>
        <p:spPr>
          <a:xfrm>
            <a:off x="1947832" y="5619077"/>
            <a:ext cx="2977450" cy="64833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B6496E47-877E-DDBC-1AC8-C9F07E99C290}"/>
              </a:ext>
            </a:extLst>
          </p:cNvPr>
          <p:cNvSpPr txBox="1"/>
          <p:nvPr/>
        </p:nvSpPr>
        <p:spPr>
          <a:xfrm>
            <a:off x="1979839" y="5704716"/>
            <a:ext cx="2913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Vhodné i pro starší lidi</a:t>
            </a:r>
          </a:p>
        </p:txBody>
      </p:sp>
      <p:sp>
        <p:nvSpPr>
          <p:cNvPr id="34" name="Obdélník: se zakulacenými rohy 33">
            <a:extLst>
              <a:ext uri="{FF2B5EF4-FFF2-40B4-BE49-F238E27FC236}">
                <a16:creationId xmlns:a16="http://schemas.microsoft.com/office/drawing/2014/main" id="{B84F0E34-5B30-E485-9BD6-EF93803F0F8A}"/>
              </a:ext>
            </a:extLst>
          </p:cNvPr>
          <p:cNvSpPr/>
          <p:nvPr/>
        </p:nvSpPr>
        <p:spPr>
          <a:xfrm>
            <a:off x="7523737" y="2245478"/>
            <a:ext cx="3986621" cy="4329161"/>
          </a:xfrm>
          <a:prstGeom prst="roundRect">
            <a:avLst/>
          </a:prstGeom>
          <a:solidFill>
            <a:srgbClr val="D1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Obdélník: se zakulacenými rohy 34">
            <a:extLst>
              <a:ext uri="{FF2B5EF4-FFF2-40B4-BE49-F238E27FC236}">
                <a16:creationId xmlns:a16="http://schemas.microsoft.com/office/drawing/2014/main" id="{BB554636-606B-83AC-AA52-B0809882DC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00964" y="2642807"/>
            <a:ext cx="2977450" cy="64833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3BE863C-AFD9-D51A-DEC7-21CDBFBFA10A}"/>
              </a:ext>
            </a:extLst>
          </p:cNvPr>
          <p:cNvSpPr txBox="1"/>
          <p:nvPr/>
        </p:nvSpPr>
        <p:spPr>
          <a:xfrm>
            <a:off x="8203775" y="2672008"/>
            <a:ext cx="2753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Finanční náklady</a:t>
            </a:r>
          </a:p>
        </p:txBody>
      </p:sp>
      <p:sp>
        <p:nvSpPr>
          <p:cNvPr id="37" name="Obdélník: se zakulacenými rohy 36">
            <a:extLst>
              <a:ext uri="{FF2B5EF4-FFF2-40B4-BE49-F238E27FC236}">
                <a16:creationId xmlns:a16="http://schemas.microsoft.com/office/drawing/2014/main" id="{AA2BA464-4FA1-A119-4550-3851B5AF8CAE}"/>
              </a:ext>
            </a:extLst>
          </p:cNvPr>
          <p:cNvSpPr/>
          <p:nvPr/>
        </p:nvSpPr>
        <p:spPr>
          <a:xfrm>
            <a:off x="7995879" y="3518789"/>
            <a:ext cx="2977450" cy="831997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73C5B987-86AA-B6A6-B8E0-9CBF6262DE2A}"/>
              </a:ext>
            </a:extLst>
          </p:cNvPr>
          <p:cNvSpPr txBox="1"/>
          <p:nvPr/>
        </p:nvSpPr>
        <p:spPr>
          <a:xfrm>
            <a:off x="8134873" y="3549952"/>
            <a:ext cx="314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Spolehlivé připojení k</a:t>
            </a:r>
          </a:p>
        </p:txBody>
      </p:sp>
      <p:sp>
        <p:nvSpPr>
          <p:cNvPr id="39" name="Obdélník: se zakulacenými rohy 38">
            <a:extLst>
              <a:ext uri="{FF2B5EF4-FFF2-40B4-BE49-F238E27FC236}">
                <a16:creationId xmlns:a16="http://schemas.microsoft.com/office/drawing/2014/main" id="{99188073-7B99-5789-3A3A-944C1E42D38E}"/>
              </a:ext>
            </a:extLst>
          </p:cNvPr>
          <p:cNvSpPr/>
          <p:nvPr/>
        </p:nvSpPr>
        <p:spPr>
          <a:xfrm>
            <a:off x="7987461" y="4615358"/>
            <a:ext cx="2977450" cy="711675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91F10702-DB8F-9DF9-54A1-0959AD630BA2}"/>
              </a:ext>
            </a:extLst>
          </p:cNvPr>
          <p:cNvSpPr txBox="1"/>
          <p:nvPr/>
        </p:nvSpPr>
        <p:spPr>
          <a:xfrm>
            <a:off x="8511293" y="4573528"/>
            <a:ext cx="39866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Zranitelnost k</a:t>
            </a:r>
          </a:p>
        </p:txBody>
      </p:sp>
      <p:sp>
        <p:nvSpPr>
          <p:cNvPr id="41" name="Obdélník: se zakulacenými rohy 40">
            <a:extLst>
              <a:ext uri="{FF2B5EF4-FFF2-40B4-BE49-F238E27FC236}">
                <a16:creationId xmlns:a16="http://schemas.microsoft.com/office/drawing/2014/main" id="{DCE22C60-3669-8B6D-AC39-52A8493E0D88}"/>
              </a:ext>
            </a:extLst>
          </p:cNvPr>
          <p:cNvSpPr/>
          <p:nvPr/>
        </p:nvSpPr>
        <p:spPr>
          <a:xfrm>
            <a:off x="7968957" y="5619077"/>
            <a:ext cx="2977450" cy="64833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35274614-30D8-02BD-69D5-0ECBC9871B4F}"/>
              </a:ext>
            </a:extLst>
          </p:cNvPr>
          <p:cNvSpPr txBox="1"/>
          <p:nvPr/>
        </p:nvSpPr>
        <p:spPr>
          <a:xfrm>
            <a:off x="8123793" y="5640501"/>
            <a:ext cx="2913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Obavy o soukromý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F9539FC-20AE-6388-D329-A4E248FC5B48}"/>
              </a:ext>
            </a:extLst>
          </p:cNvPr>
          <p:cNvSpPr txBox="1"/>
          <p:nvPr/>
        </p:nvSpPr>
        <p:spPr>
          <a:xfrm>
            <a:off x="8765528" y="3913585"/>
            <a:ext cx="143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internetu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7C5DD6B4-0E6D-86E6-E261-BE91283C1696}"/>
              </a:ext>
            </a:extLst>
          </p:cNvPr>
          <p:cNvSpPr txBox="1"/>
          <p:nvPr/>
        </p:nvSpPr>
        <p:spPr>
          <a:xfrm>
            <a:off x="8542809" y="4882688"/>
            <a:ext cx="39866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dirty="0" err="1">
                <a:solidFill>
                  <a:srgbClr val="FFFFFF"/>
                </a:solidFill>
                <a:latin typeface="Franklin Gothic Demi Cond" panose="020B0706030402020204" pitchFamily="34" charset="0"/>
              </a:rPr>
              <a:t>cyber</a:t>
            </a:r>
            <a:r>
              <a:rPr lang="cs-CZ" sz="25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 útokům</a:t>
            </a:r>
          </a:p>
        </p:txBody>
      </p:sp>
    </p:spTree>
    <p:extLst>
      <p:ext uri="{BB962C8B-B14F-4D97-AF65-F5344CB8AC3E}">
        <p14:creationId xmlns:p14="http://schemas.microsoft.com/office/powerpoint/2010/main" val="4277998817"/>
      </p:ext>
    </p:extLst>
  </p:cSld>
  <p:clrMapOvr>
    <a:masterClrMapping/>
  </p:clrMapOvr>
  <p:transition spd="med">
    <p:cover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6">
            <a:extLst>
              <a:ext uri="{FF2B5EF4-FFF2-40B4-BE49-F238E27FC236}">
                <a16:creationId xmlns:a16="http://schemas.microsoft.com/office/drawing/2014/main" id="{5125A249-647E-856F-4379-DB48541AF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4682" y="0"/>
            <a:ext cx="6777318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475" y="0"/>
            <a:ext cx="652147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4086" y="0"/>
            <a:ext cx="6204866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6C482F3C-EC65-2DB0-29B1-2BA899A40129}"/>
              </a:ext>
            </a:extLst>
          </p:cNvPr>
          <p:cNvSpPr txBox="1"/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5677EE98-D4D6-5582-1CDD-28B3B9326A80}"/>
              </a:ext>
            </a:extLst>
          </p:cNvPr>
          <p:cNvSpPr/>
          <p:nvPr/>
        </p:nvSpPr>
        <p:spPr>
          <a:xfrm>
            <a:off x="6324543" y="3647288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B98023EC-BB71-9C2C-DC91-87CDA190B7E0}"/>
              </a:ext>
            </a:extLst>
          </p:cNvPr>
          <p:cNvSpPr/>
          <p:nvPr/>
        </p:nvSpPr>
        <p:spPr>
          <a:xfrm>
            <a:off x="6246145" y="1860218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" name="Grafický objekt 9" descr="Plná baterie se souvislou výplní">
            <a:extLst>
              <a:ext uri="{FF2B5EF4-FFF2-40B4-BE49-F238E27FC236}">
                <a16:creationId xmlns:a16="http://schemas.microsoft.com/office/drawing/2014/main" id="{D8A81932-290D-5569-AC59-6E1E964D1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5980" y="1943980"/>
            <a:ext cx="914400" cy="914400"/>
          </a:xfrm>
          <a:prstGeom prst="rect">
            <a:avLst/>
          </a:prstGeom>
        </p:spPr>
      </p:pic>
      <p:sp>
        <p:nvSpPr>
          <p:cNvPr id="23" name="Ovál 22">
            <a:extLst>
              <a:ext uri="{FF2B5EF4-FFF2-40B4-BE49-F238E27FC236}">
                <a16:creationId xmlns:a16="http://schemas.microsoft.com/office/drawing/2014/main" id="{546E9060-4DAA-34C1-AB93-22D9BC2BC654}"/>
              </a:ext>
            </a:extLst>
          </p:cNvPr>
          <p:cNvSpPr/>
          <p:nvPr/>
        </p:nvSpPr>
        <p:spPr>
          <a:xfrm>
            <a:off x="6753406" y="5518120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6" name="Grafický objekt 15" descr="Robotická ruka obrys">
            <a:extLst>
              <a:ext uri="{FF2B5EF4-FFF2-40B4-BE49-F238E27FC236}">
                <a16:creationId xmlns:a16="http://schemas.microsoft.com/office/drawing/2014/main" id="{3EE81300-A8A6-97F3-9F88-681C20DC5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8941" y="5584611"/>
            <a:ext cx="914400" cy="9144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A9C32594-84A2-A249-267E-7C1C25C6266E}"/>
              </a:ext>
            </a:extLst>
          </p:cNvPr>
          <p:cNvSpPr txBox="1"/>
          <p:nvPr/>
        </p:nvSpPr>
        <p:spPr>
          <a:xfrm>
            <a:off x="594166" y="2550235"/>
            <a:ext cx="4592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6000" dirty="0">
                <a:latin typeface="Franklin Gothic Demi Cond" panose="020B0706030402020204" pitchFamily="34" charset="0"/>
              </a:rPr>
              <a:t>Přínosy chytré   domácnosti</a:t>
            </a:r>
          </a:p>
        </p:txBody>
      </p:sp>
      <p:sp>
        <p:nvSpPr>
          <p:cNvPr id="34" name="Obdélník: se zakulacenými rohy 33">
            <a:extLst>
              <a:ext uri="{FF2B5EF4-FFF2-40B4-BE49-F238E27FC236}">
                <a16:creationId xmlns:a16="http://schemas.microsoft.com/office/drawing/2014/main" id="{F373F456-7741-858C-8D9C-12CBF11D34E8}"/>
              </a:ext>
            </a:extLst>
          </p:cNvPr>
          <p:cNvSpPr/>
          <p:nvPr/>
        </p:nvSpPr>
        <p:spPr>
          <a:xfrm>
            <a:off x="7984251" y="281300"/>
            <a:ext cx="2581812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81A6E3C6-D859-6DA9-6BA2-AC30D8BA7697}"/>
              </a:ext>
            </a:extLst>
          </p:cNvPr>
          <p:cNvSpPr txBox="1"/>
          <p:nvPr/>
        </p:nvSpPr>
        <p:spPr>
          <a:xfrm>
            <a:off x="8328993" y="350429"/>
            <a:ext cx="398662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7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Pohodlí</a:t>
            </a:r>
          </a:p>
        </p:txBody>
      </p:sp>
      <p:sp>
        <p:nvSpPr>
          <p:cNvPr id="3" name="Obdélník: se zakulacenými rohy 2">
            <a:extLst>
              <a:ext uri="{FF2B5EF4-FFF2-40B4-BE49-F238E27FC236}">
                <a16:creationId xmlns:a16="http://schemas.microsoft.com/office/drawing/2014/main" id="{A628E365-1386-F0AE-E8A6-C4BA0CD17206}"/>
              </a:ext>
            </a:extLst>
          </p:cNvPr>
          <p:cNvSpPr/>
          <p:nvPr/>
        </p:nvSpPr>
        <p:spPr>
          <a:xfrm>
            <a:off x="7823484" y="1866520"/>
            <a:ext cx="3557427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5DA3337-D1C0-5280-AA81-B2C911F4E1E4}"/>
              </a:ext>
            </a:extLst>
          </p:cNvPr>
          <p:cNvSpPr txBox="1"/>
          <p:nvPr/>
        </p:nvSpPr>
        <p:spPr>
          <a:xfrm>
            <a:off x="7908078" y="1946211"/>
            <a:ext cx="398662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latin typeface="Franklin Gothic Demi Cond" panose="020B0706030402020204" pitchFamily="34" charset="0"/>
              </a:rPr>
              <a:t>Úspora energie</a:t>
            </a:r>
          </a:p>
          <a:p>
            <a:endParaRPr lang="cs-CZ" sz="45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8EC6AE43-580C-E218-57B4-E3358ACDAD19}"/>
              </a:ext>
            </a:extLst>
          </p:cNvPr>
          <p:cNvSpPr/>
          <p:nvPr/>
        </p:nvSpPr>
        <p:spPr>
          <a:xfrm>
            <a:off x="7896923" y="3647288"/>
            <a:ext cx="2933002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B536D02-719C-F3D6-63A9-3558C9C43E32}"/>
              </a:ext>
            </a:extLst>
          </p:cNvPr>
          <p:cNvSpPr txBox="1"/>
          <p:nvPr/>
        </p:nvSpPr>
        <p:spPr>
          <a:xfrm>
            <a:off x="7984251" y="3788976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latin typeface="Franklin Gothic Demi Cond" panose="020B0706030402020204" pitchFamily="34" charset="0"/>
              </a:rPr>
              <a:t>Bezpečnost</a:t>
            </a:r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396DE1A6-5506-2A83-EC5E-DF204B86438F}"/>
              </a:ext>
            </a:extLst>
          </p:cNvPr>
          <p:cNvSpPr/>
          <p:nvPr/>
        </p:nvSpPr>
        <p:spPr>
          <a:xfrm>
            <a:off x="8293761" y="5511816"/>
            <a:ext cx="3479934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67D656F3-9B22-3487-C99A-A73703293B20}"/>
              </a:ext>
            </a:extLst>
          </p:cNvPr>
          <p:cNvSpPr txBox="1"/>
          <p:nvPr/>
        </p:nvSpPr>
        <p:spPr>
          <a:xfrm>
            <a:off x="8419833" y="5635628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latin typeface="Franklin Gothic Demi Cond" panose="020B0706030402020204" pitchFamily="34" charset="0"/>
              </a:rPr>
              <a:t>Automatizace</a:t>
            </a: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9E990646-5B2F-BE8D-BB6D-1E2EB9523B7F}"/>
              </a:ext>
            </a:extLst>
          </p:cNvPr>
          <p:cNvSpPr/>
          <p:nvPr/>
        </p:nvSpPr>
        <p:spPr>
          <a:xfrm>
            <a:off x="6430554" y="214313"/>
            <a:ext cx="1107230" cy="1096132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5" name="Grafický objekt 14" descr="Spánek obrys">
            <a:extLst>
              <a:ext uri="{FF2B5EF4-FFF2-40B4-BE49-F238E27FC236}">
                <a16:creationId xmlns:a16="http://schemas.microsoft.com/office/drawing/2014/main" id="{D35EE962-E0CD-8884-A450-2E621EE345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7717" y="276475"/>
            <a:ext cx="914400" cy="914400"/>
          </a:xfrm>
          <a:prstGeom prst="rect">
            <a:avLst/>
          </a:prstGeom>
        </p:spPr>
      </p:pic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D771897D-ABC7-2DE9-BE1D-222DB23D64D2}"/>
              </a:ext>
            </a:extLst>
          </p:cNvPr>
          <p:cNvSpPr/>
          <p:nvPr/>
        </p:nvSpPr>
        <p:spPr>
          <a:xfrm>
            <a:off x="1396943" y="6999688"/>
            <a:ext cx="9855200" cy="4051300"/>
          </a:xfrm>
          <a:prstGeom prst="roundRect">
            <a:avLst>
              <a:gd name="adj" fmla="val 1541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5E357045-CFF4-A00C-376A-DC5982ABE81C}"/>
              </a:ext>
            </a:extLst>
          </p:cNvPr>
          <p:cNvSpPr txBox="1"/>
          <p:nvPr/>
        </p:nvSpPr>
        <p:spPr>
          <a:xfrm>
            <a:off x="2136237" y="7456710"/>
            <a:ext cx="8376612" cy="38235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4000" dirty="0">
                <a:latin typeface="Franklin Gothic Demi Cond" panose="020B0706030402020204" pitchFamily="34" charset="0"/>
              </a:rPr>
              <a:t>- Zařízení můžeme ovládat na dálku např.:  - Pomocí telefonu</a:t>
            </a:r>
          </a:p>
          <a:p>
            <a:r>
              <a:rPr lang="cs-CZ" sz="4000" dirty="0">
                <a:latin typeface="Franklin Gothic Demi Cond" panose="020B0706030402020204" pitchFamily="34" charset="0"/>
              </a:rPr>
              <a:t>- Hlasového asistenta</a:t>
            </a:r>
          </a:p>
          <a:p>
            <a:r>
              <a:rPr lang="cs-CZ" sz="4000" dirty="0">
                <a:latin typeface="Franklin Gothic Demi Cond" panose="020B0706030402020204" pitchFamily="34" charset="0"/>
              </a:rPr>
              <a:t>- Detekce pohybu (rozsvícení světla)               - Časování (topení se zapne v určitý čas)</a:t>
            </a:r>
          </a:p>
        </p:txBody>
      </p:sp>
      <p:pic>
        <p:nvPicPr>
          <p:cNvPr id="17" name="Grafický objekt 16" descr="Bezpečnostní kamera obrys">
            <a:extLst>
              <a:ext uri="{FF2B5EF4-FFF2-40B4-BE49-F238E27FC236}">
                <a16:creationId xmlns:a16="http://schemas.microsoft.com/office/drawing/2014/main" id="{197966C7-B2FE-E10D-8E40-C075E5EF06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9434" y="36718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34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cover dir="ru"/>
      </p:transition>
    </mc:Choice>
    <mc:Fallback xmlns="">
      <p:transition spd="med" advClick="0">
        <p:cover dir="r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10000"/>
            </a:schemeClr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37FEB7D-8C4A-837E-1B31-78487E1759A5}"/>
              </a:ext>
            </a:extLst>
          </p:cNvPr>
          <p:cNvSpPr/>
          <p:nvPr/>
        </p:nvSpPr>
        <p:spPr>
          <a:xfrm>
            <a:off x="4778408" y="248965"/>
            <a:ext cx="2581812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26B03E6-C559-9BF7-FAEC-4A67001CF354}"/>
              </a:ext>
            </a:extLst>
          </p:cNvPr>
          <p:cNvSpPr txBox="1"/>
          <p:nvPr/>
        </p:nvSpPr>
        <p:spPr>
          <a:xfrm>
            <a:off x="5123150" y="318094"/>
            <a:ext cx="398662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7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Pohodlí</a:t>
            </a:r>
          </a:p>
        </p:txBody>
      </p:sp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71C6EE45-6FD3-C9B6-5DB1-7BC95FEB6EC1}"/>
              </a:ext>
            </a:extLst>
          </p:cNvPr>
          <p:cNvSpPr/>
          <p:nvPr/>
        </p:nvSpPr>
        <p:spPr>
          <a:xfrm>
            <a:off x="1331373" y="1911350"/>
            <a:ext cx="9855200" cy="4051300"/>
          </a:xfrm>
          <a:prstGeom prst="roundRect">
            <a:avLst>
              <a:gd name="adj" fmla="val 15413"/>
            </a:avLst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6E27135-B1FE-439C-252E-DEF694E4C41D}"/>
              </a:ext>
            </a:extLst>
          </p:cNvPr>
          <p:cNvSpPr txBox="1"/>
          <p:nvPr/>
        </p:nvSpPr>
        <p:spPr>
          <a:xfrm>
            <a:off x="2070667" y="2341033"/>
            <a:ext cx="8376612" cy="38235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4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- Zařízení můžeme ovládat na dálku např.:  - Pomocí telefonu</a:t>
            </a:r>
          </a:p>
          <a:p>
            <a:r>
              <a:rPr lang="cs-CZ" sz="4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- Hlasového asistenta</a:t>
            </a:r>
          </a:p>
          <a:p>
            <a:r>
              <a:rPr lang="cs-CZ" sz="4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- Detekce pohybu (rozsvícení světla)               - Časování (topení se zapne v určitý čas)</a:t>
            </a:r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0D7E12B4-69F3-363C-62E3-EEEA867C5246}"/>
              </a:ext>
            </a:extLst>
          </p:cNvPr>
          <p:cNvSpPr/>
          <p:nvPr/>
        </p:nvSpPr>
        <p:spPr>
          <a:xfrm>
            <a:off x="166350" y="268015"/>
            <a:ext cx="1107230" cy="1096132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3" name="Grafický objekt 12" descr="Spánek obrys">
            <a:extLst>
              <a:ext uri="{FF2B5EF4-FFF2-40B4-BE49-F238E27FC236}">
                <a16:creationId xmlns:a16="http://schemas.microsoft.com/office/drawing/2014/main" id="{7F3E4546-0684-536C-9A27-A9081073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982" y="343085"/>
            <a:ext cx="914400" cy="914400"/>
          </a:xfrm>
          <a:prstGeom prst="rect">
            <a:avLst/>
          </a:prstGeom>
        </p:spPr>
      </p:pic>
      <p:sp>
        <p:nvSpPr>
          <p:cNvPr id="53" name="Ovál 52">
            <a:extLst>
              <a:ext uri="{FF2B5EF4-FFF2-40B4-BE49-F238E27FC236}">
                <a16:creationId xmlns:a16="http://schemas.microsoft.com/office/drawing/2014/main" id="{40F083E3-AFC5-1F5F-2E60-03F1C507ADDD}"/>
              </a:ext>
            </a:extLst>
          </p:cNvPr>
          <p:cNvSpPr/>
          <p:nvPr/>
        </p:nvSpPr>
        <p:spPr>
          <a:xfrm>
            <a:off x="12272802" y="1843981"/>
            <a:ext cx="1078146" cy="1068056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4" name="Grafický objekt 53" descr="Plná baterie se souvislou výplní">
            <a:extLst>
              <a:ext uri="{FF2B5EF4-FFF2-40B4-BE49-F238E27FC236}">
                <a16:creationId xmlns:a16="http://schemas.microsoft.com/office/drawing/2014/main" id="{0119FC6C-0DF1-A748-2A9A-EE2B670C3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68618" y="1911350"/>
            <a:ext cx="916925" cy="916925"/>
          </a:xfrm>
          <a:prstGeom prst="rect">
            <a:avLst/>
          </a:prstGeom>
        </p:spPr>
      </p:pic>
      <p:sp>
        <p:nvSpPr>
          <p:cNvPr id="55" name="Obdélník: se zakulacenými rohy 54">
            <a:extLst>
              <a:ext uri="{FF2B5EF4-FFF2-40B4-BE49-F238E27FC236}">
                <a16:creationId xmlns:a16="http://schemas.microsoft.com/office/drawing/2014/main" id="{AB757C63-1632-D47A-18AA-4C4AC03ECC1D}"/>
              </a:ext>
            </a:extLst>
          </p:cNvPr>
          <p:cNvSpPr/>
          <p:nvPr/>
        </p:nvSpPr>
        <p:spPr>
          <a:xfrm>
            <a:off x="15495481" y="1913160"/>
            <a:ext cx="3581068" cy="979739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4EB9AA13-779E-F26A-DED2-16A5313C569A}"/>
              </a:ext>
            </a:extLst>
          </p:cNvPr>
          <p:cNvSpPr txBox="1"/>
          <p:nvPr/>
        </p:nvSpPr>
        <p:spPr>
          <a:xfrm>
            <a:off x="15591895" y="1974427"/>
            <a:ext cx="398662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Úspora energie </a:t>
            </a:r>
          </a:p>
          <a:p>
            <a:endParaRPr lang="cs-CZ" sz="45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7" name="Ovál 56">
            <a:extLst>
              <a:ext uri="{FF2B5EF4-FFF2-40B4-BE49-F238E27FC236}">
                <a16:creationId xmlns:a16="http://schemas.microsoft.com/office/drawing/2014/main" id="{51CBCE88-DA23-7F16-CC28-DD34F0245A4B}"/>
              </a:ext>
            </a:extLst>
          </p:cNvPr>
          <p:cNvSpPr/>
          <p:nvPr/>
        </p:nvSpPr>
        <p:spPr>
          <a:xfrm>
            <a:off x="13932187" y="4206961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8" name="Grafický objekt 57" descr="Zloděj obrys">
            <a:extLst>
              <a:ext uri="{FF2B5EF4-FFF2-40B4-BE49-F238E27FC236}">
                <a16:creationId xmlns:a16="http://schemas.microsoft.com/office/drawing/2014/main" id="{03023EBE-BBC4-5948-10C7-37A536F53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93320" y="4303402"/>
            <a:ext cx="931135" cy="931135"/>
          </a:xfrm>
          <a:prstGeom prst="rect">
            <a:avLst/>
          </a:prstGeom>
        </p:spPr>
      </p:pic>
      <p:sp>
        <p:nvSpPr>
          <p:cNvPr id="59" name="Ovál 58">
            <a:extLst>
              <a:ext uri="{FF2B5EF4-FFF2-40B4-BE49-F238E27FC236}">
                <a16:creationId xmlns:a16="http://schemas.microsoft.com/office/drawing/2014/main" id="{0BE9AF56-33CE-E037-F432-1729D33140A9}"/>
              </a:ext>
            </a:extLst>
          </p:cNvPr>
          <p:cNvSpPr/>
          <p:nvPr/>
        </p:nvSpPr>
        <p:spPr>
          <a:xfrm>
            <a:off x="15805313" y="6111131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0" name="Grafický objekt 59" descr="Robotická ruka obrys">
            <a:extLst>
              <a:ext uri="{FF2B5EF4-FFF2-40B4-BE49-F238E27FC236}">
                <a16:creationId xmlns:a16="http://schemas.microsoft.com/office/drawing/2014/main" id="{1BAF96D4-DBF7-5002-9918-0A0DBDC59F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970848" y="6177622"/>
            <a:ext cx="914400" cy="914400"/>
          </a:xfrm>
          <a:prstGeom prst="rect">
            <a:avLst/>
          </a:prstGeom>
        </p:spPr>
      </p:pic>
      <p:sp>
        <p:nvSpPr>
          <p:cNvPr id="61" name="Obdélník: se zakulacenými rohy 60">
            <a:extLst>
              <a:ext uri="{FF2B5EF4-FFF2-40B4-BE49-F238E27FC236}">
                <a16:creationId xmlns:a16="http://schemas.microsoft.com/office/drawing/2014/main" id="{6CCB227B-DE44-FB5D-2D65-2320222AAA06}"/>
              </a:ext>
            </a:extLst>
          </p:cNvPr>
          <p:cNvSpPr/>
          <p:nvPr/>
        </p:nvSpPr>
        <p:spPr>
          <a:xfrm>
            <a:off x="15504567" y="4206961"/>
            <a:ext cx="2933002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ABDEF9C4-530C-93B4-250F-C73278898674}"/>
              </a:ext>
            </a:extLst>
          </p:cNvPr>
          <p:cNvSpPr txBox="1"/>
          <p:nvPr/>
        </p:nvSpPr>
        <p:spPr>
          <a:xfrm>
            <a:off x="15591895" y="4348649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Bezpečnost</a:t>
            </a:r>
          </a:p>
        </p:txBody>
      </p:sp>
      <p:sp>
        <p:nvSpPr>
          <p:cNvPr id="63" name="Obdélník: se zakulacenými rohy 62">
            <a:extLst>
              <a:ext uri="{FF2B5EF4-FFF2-40B4-BE49-F238E27FC236}">
                <a16:creationId xmlns:a16="http://schemas.microsoft.com/office/drawing/2014/main" id="{0D1B1698-49C3-BFDA-02C0-43F3318566B1}"/>
              </a:ext>
            </a:extLst>
          </p:cNvPr>
          <p:cNvSpPr/>
          <p:nvPr/>
        </p:nvSpPr>
        <p:spPr>
          <a:xfrm>
            <a:off x="17345668" y="6104827"/>
            <a:ext cx="3479934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4" name="TextovéPole 63">
            <a:extLst>
              <a:ext uri="{FF2B5EF4-FFF2-40B4-BE49-F238E27FC236}">
                <a16:creationId xmlns:a16="http://schemas.microsoft.com/office/drawing/2014/main" id="{DF1F77A1-FC58-35A2-84B7-076E336849A7}"/>
              </a:ext>
            </a:extLst>
          </p:cNvPr>
          <p:cNvSpPr txBox="1"/>
          <p:nvPr/>
        </p:nvSpPr>
        <p:spPr>
          <a:xfrm>
            <a:off x="17471740" y="6228639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Automatizace</a:t>
            </a:r>
          </a:p>
        </p:txBody>
      </p:sp>
      <p:sp>
        <p:nvSpPr>
          <p:cNvPr id="2" name="Ovál 1">
            <a:extLst>
              <a:ext uri="{FF2B5EF4-FFF2-40B4-BE49-F238E27FC236}">
                <a16:creationId xmlns:a16="http://schemas.microsoft.com/office/drawing/2014/main" id="{90859342-C309-E4DC-E4BC-F7E855A28B0D}"/>
              </a:ext>
            </a:extLst>
          </p:cNvPr>
          <p:cNvSpPr/>
          <p:nvPr/>
        </p:nvSpPr>
        <p:spPr>
          <a:xfrm>
            <a:off x="-5119753" y="6346780"/>
            <a:ext cx="2698990" cy="2698990"/>
          </a:xfrm>
          <a:prstGeom prst="ellipse">
            <a:avLst/>
          </a:prstGeom>
          <a:solidFill>
            <a:srgbClr val="0168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DEA7DAB5-5A54-A75D-F267-E02008F1E9CA}"/>
              </a:ext>
            </a:extLst>
          </p:cNvPr>
          <p:cNvSpPr/>
          <p:nvPr/>
        </p:nvSpPr>
        <p:spPr>
          <a:xfrm>
            <a:off x="-4920564" y="1370996"/>
            <a:ext cx="3024452" cy="3024452"/>
          </a:xfrm>
          <a:prstGeom prst="ellipse">
            <a:avLst/>
          </a:prstGeom>
          <a:solidFill>
            <a:srgbClr val="0168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365ADCF0-05BC-E6B6-2354-020CEE15E64D}"/>
              </a:ext>
            </a:extLst>
          </p:cNvPr>
          <p:cNvSpPr/>
          <p:nvPr/>
        </p:nvSpPr>
        <p:spPr>
          <a:xfrm>
            <a:off x="-4378988" y="3483266"/>
            <a:ext cx="4350685" cy="4350685"/>
          </a:xfrm>
          <a:prstGeom prst="ellipse">
            <a:avLst/>
          </a:prstGeom>
          <a:solidFill>
            <a:srgbClr val="0168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53479F5D-9118-9F23-088B-1CFA10E87A1E}"/>
              </a:ext>
            </a:extLst>
          </p:cNvPr>
          <p:cNvSpPr/>
          <p:nvPr/>
        </p:nvSpPr>
        <p:spPr>
          <a:xfrm>
            <a:off x="-5119753" y="6346780"/>
            <a:ext cx="2598520" cy="2598520"/>
          </a:xfrm>
          <a:prstGeom prst="ellipse">
            <a:avLst/>
          </a:prstGeom>
          <a:solidFill>
            <a:srgbClr val="05A0D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3914D63B-60B5-1797-6889-CDD5E221124C}"/>
              </a:ext>
            </a:extLst>
          </p:cNvPr>
          <p:cNvSpPr/>
          <p:nvPr/>
        </p:nvSpPr>
        <p:spPr>
          <a:xfrm>
            <a:off x="-4391793" y="3483266"/>
            <a:ext cx="4265376" cy="4265376"/>
          </a:xfrm>
          <a:prstGeom prst="ellipse">
            <a:avLst/>
          </a:prstGeom>
          <a:solidFill>
            <a:srgbClr val="05A0D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0C59683A-D1ED-D226-A19D-F76A7A0348A9}"/>
              </a:ext>
            </a:extLst>
          </p:cNvPr>
          <p:cNvSpPr/>
          <p:nvPr/>
        </p:nvSpPr>
        <p:spPr>
          <a:xfrm>
            <a:off x="-5092520" y="1299198"/>
            <a:ext cx="3096250" cy="3096250"/>
          </a:xfrm>
          <a:prstGeom prst="ellipse">
            <a:avLst/>
          </a:prstGeom>
          <a:solidFill>
            <a:srgbClr val="05A0D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3A0D2CE3-BB9E-11D8-E186-1812B1AE8C42}"/>
              </a:ext>
            </a:extLst>
          </p:cNvPr>
          <p:cNvSpPr/>
          <p:nvPr/>
        </p:nvSpPr>
        <p:spPr>
          <a:xfrm>
            <a:off x="-4958107" y="6490041"/>
            <a:ext cx="2305185" cy="23051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0E43DF47-80E6-26A6-3355-5D044A0F2FD6}"/>
              </a:ext>
            </a:extLst>
          </p:cNvPr>
          <p:cNvSpPr/>
          <p:nvPr/>
        </p:nvSpPr>
        <p:spPr>
          <a:xfrm>
            <a:off x="-4919712" y="1456088"/>
            <a:ext cx="2782471" cy="2782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1A10D80A-9703-CDB2-405F-11DC38E43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7376" y="1728878"/>
            <a:ext cx="3463031" cy="2308687"/>
          </a:xfrm>
          <a:prstGeom prst="rect">
            <a:avLst/>
          </a:prstGeom>
          <a:ln>
            <a:noFill/>
          </a:ln>
        </p:spPr>
      </p:pic>
      <p:sp>
        <p:nvSpPr>
          <p:cNvPr id="14" name="Ovál 13">
            <a:extLst>
              <a:ext uri="{FF2B5EF4-FFF2-40B4-BE49-F238E27FC236}">
                <a16:creationId xmlns:a16="http://schemas.microsoft.com/office/drawing/2014/main" id="{8CFB6363-796B-9966-F3EF-F1FD8A747C6D}"/>
              </a:ext>
            </a:extLst>
          </p:cNvPr>
          <p:cNvSpPr/>
          <p:nvPr/>
        </p:nvSpPr>
        <p:spPr>
          <a:xfrm>
            <a:off x="-4229559" y="3639749"/>
            <a:ext cx="3940908" cy="3940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5" name="Obrázek 14" descr="Obsah obrázku interiér, světlo&#10;&#10;Popis byl vytvořen automaticky">
            <a:extLst>
              <a:ext uri="{FF2B5EF4-FFF2-40B4-BE49-F238E27FC236}">
                <a16:creationId xmlns:a16="http://schemas.microsoft.com/office/drawing/2014/main" id="{CB93341C-51E0-BF58-C05D-15B73AC3CE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1922" y="3976455"/>
            <a:ext cx="3267495" cy="3267495"/>
          </a:xfrm>
          <a:prstGeom prst="rect">
            <a:avLst/>
          </a:prstGeom>
          <a:effectLst>
            <a:glow>
              <a:srgbClr val="05A0D1">
                <a:alpha val="0"/>
              </a:srgbClr>
            </a:glow>
          </a:effectLst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9D3071E4-2E78-62E4-8886-0C4C2B2F10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5738" y="6774133"/>
            <a:ext cx="1780445" cy="178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59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6" grpId="0"/>
      <p:bldP spid="57" grpId="0" animBg="1"/>
      <p:bldP spid="59" grpId="0" animBg="1"/>
      <p:bldP spid="61" grpId="0" animBg="1"/>
      <p:bldP spid="62" grpId="0"/>
      <p:bldP spid="63" grpId="0" animBg="1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bdélník: se zakulacenými rohy 98">
            <a:extLst>
              <a:ext uri="{FF2B5EF4-FFF2-40B4-BE49-F238E27FC236}">
                <a16:creationId xmlns:a16="http://schemas.microsoft.com/office/drawing/2014/main" id="{54A584F7-B418-09CC-C69D-3D34F88B2AE9}"/>
              </a:ext>
            </a:extLst>
          </p:cNvPr>
          <p:cNvSpPr/>
          <p:nvPr/>
        </p:nvSpPr>
        <p:spPr>
          <a:xfrm>
            <a:off x="4864947" y="4148785"/>
            <a:ext cx="7077291" cy="2355589"/>
          </a:xfrm>
          <a:prstGeom prst="roundRect">
            <a:avLst>
              <a:gd name="adj" fmla="val 21902"/>
            </a:avLst>
          </a:prstGeom>
          <a:solidFill>
            <a:srgbClr val="016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7" name="Obdélník: se zakulacenými rohy 96">
            <a:extLst>
              <a:ext uri="{FF2B5EF4-FFF2-40B4-BE49-F238E27FC236}">
                <a16:creationId xmlns:a16="http://schemas.microsoft.com/office/drawing/2014/main" id="{D8C90CF8-AA2A-176A-2C49-0EEE8CA9DA11}"/>
              </a:ext>
            </a:extLst>
          </p:cNvPr>
          <p:cNvSpPr/>
          <p:nvPr/>
        </p:nvSpPr>
        <p:spPr>
          <a:xfrm>
            <a:off x="4867059" y="1584898"/>
            <a:ext cx="7077291" cy="2355589"/>
          </a:xfrm>
          <a:prstGeom prst="roundRect">
            <a:avLst>
              <a:gd name="adj" fmla="val 21902"/>
            </a:avLst>
          </a:prstGeom>
          <a:solidFill>
            <a:srgbClr val="016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3" name="Ovál 92">
            <a:extLst>
              <a:ext uri="{FF2B5EF4-FFF2-40B4-BE49-F238E27FC236}">
                <a16:creationId xmlns:a16="http://schemas.microsoft.com/office/drawing/2014/main" id="{AB57B27F-4456-220A-347A-B2C646C560FA}"/>
              </a:ext>
            </a:extLst>
          </p:cNvPr>
          <p:cNvSpPr/>
          <p:nvPr/>
        </p:nvSpPr>
        <p:spPr>
          <a:xfrm>
            <a:off x="-400290" y="4671033"/>
            <a:ext cx="2698990" cy="2698990"/>
          </a:xfrm>
          <a:prstGeom prst="ellipse">
            <a:avLst/>
          </a:prstGeom>
          <a:solidFill>
            <a:srgbClr val="0168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1" name="Ovál 90">
            <a:extLst>
              <a:ext uri="{FF2B5EF4-FFF2-40B4-BE49-F238E27FC236}">
                <a16:creationId xmlns:a16="http://schemas.microsoft.com/office/drawing/2014/main" id="{9F485113-4B33-A13D-8998-CCD27AD364BF}"/>
              </a:ext>
            </a:extLst>
          </p:cNvPr>
          <p:cNvSpPr/>
          <p:nvPr/>
        </p:nvSpPr>
        <p:spPr>
          <a:xfrm>
            <a:off x="-201101" y="-304751"/>
            <a:ext cx="3024452" cy="3024452"/>
          </a:xfrm>
          <a:prstGeom prst="ellipse">
            <a:avLst/>
          </a:prstGeom>
          <a:solidFill>
            <a:srgbClr val="0168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0" name="Ovál 89">
            <a:extLst>
              <a:ext uri="{FF2B5EF4-FFF2-40B4-BE49-F238E27FC236}">
                <a16:creationId xmlns:a16="http://schemas.microsoft.com/office/drawing/2014/main" id="{939686D4-7D5D-D945-95B7-7B7C08BA4B0C}"/>
              </a:ext>
            </a:extLst>
          </p:cNvPr>
          <p:cNvSpPr/>
          <p:nvPr/>
        </p:nvSpPr>
        <p:spPr>
          <a:xfrm>
            <a:off x="340475" y="1807519"/>
            <a:ext cx="4350685" cy="4350685"/>
          </a:xfrm>
          <a:prstGeom prst="ellipse">
            <a:avLst/>
          </a:prstGeom>
          <a:solidFill>
            <a:srgbClr val="0168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9" name="Obdélník: se zakulacenými rohy 88">
            <a:extLst>
              <a:ext uri="{FF2B5EF4-FFF2-40B4-BE49-F238E27FC236}">
                <a16:creationId xmlns:a16="http://schemas.microsoft.com/office/drawing/2014/main" id="{83FCBB87-B2B9-A9DD-2DFE-BC744422A35E}"/>
              </a:ext>
            </a:extLst>
          </p:cNvPr>
          <p:cNvSpPr/>
          <p:nvPr/>
        </p:nvSpPr>
        <p:spPr>
          <a:xfrm>
            <a:off x="5723847" y="143379"/>
            <a:ext cx="5287142" cy="1099024"/>
          </a:xfrm>
          <a:prstGeom prst="roundRect">
            <a:avLst>
              <a:gd name="adj" fmla="val 50000"/>
            </a:avLst>
          </a:prstGeom>
          <a:solidFill>
            <a:srgbClr val="016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Ovál 68">
            <a:extLst>
              <a:ext uri="{FF2B5EF4-FFF2-40B4-BE49-F238E27FC236}">
                <a16:creationId xmlns:a16="http://schemas.microsoft.com/office/drawing/2014/main" id="{FACAF133-E638-7E40-96D0-61BBB0030A03}"/>
              </a:ext>
            </a:extLst>
          </p:cNvPr>
          <p:cNvSpPr/>
          <p:nvPr/>
        </p:nvSpPr>
        <p:spPr>
          <a:xfrm>
            <a:off x="-400290" y="4671033"/>
            <a:ext cx="2598520" cy="2598520"/>
          </a:xfrm>
          <a:prstGeom prst="ellipse">
            <a:avLst/>
          </a:prstGeom>
          <a:solidFill>
            <a:srgbClr val="05A0D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8" name="Ovál 67">
            <a:extLst>
              <a:ext uri="{FF2B5EF4-FFF2-40B4-BE49-F238E27FC236}">
                <a16:creationId xmlns:a16="http://schemas.microsoft.com/office/drawing/2014/main" id="{7A270F24-1755-B898-8E8A-1CFC0863B818}"/>
              </a:ext>
            </a:extLst>
          </p:cNvPr>
          <p:cNvSpPr/>
          <p:nvPr/>
        </p:nvSpPr>
        <p:spPr>
          <a:xfrm>
            <a:off x="327670" y="1807519"/>
            <a:ext cx="4265376" cy="4265376"/>
          </a:xfrm>
          <a:prstGeom prst="ellipse">
            <a:avLst/>
          </a:prstGeom>
          <a:solidFill>
            <a:srgbClr val="05A0D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7" name="Ovál 66">
            <a:extLst>
              <a:ext uri="{FF2B5EF4-FFF2-40B4-BE49-F238E27FC236}">
                <a16:creationId xmlns:a16="http://schemas.microsoft.com/office/drawing/2014/main" id="{25AB187E-BC82-4DC0-17A6-60C99F446DA9}"/>
              </a:ext>
            </a:extLst>
          </p:cNvPr>
          <p:cNvSpPr/>
          <p:nvPr/>
        </p:nvSpPr>
        <p:spPr>
          <a:xfrm>
            <a:off x="-373057" y="-376549"/>
            <a:ext cx="3096250" cy="3096250"/>
          </a:xfrm>
          <a:prstGeom prst="ellipse">
            <a:avLst/>
          </a:prstGeom>
          <a:solidFill>
            <a:srgbClr val="05A0D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Ovál 53">
            <a:extLst>
              <a:ext uri="{FF2B5EF4-FFF2-40B4-BE49-F238E27FC236}">
                <a16:creationId xmlns:a16="http://schemas.microsoft.com/office/drawing/2014/main" id="{2579D23A-72FD-8851-7BAD-57F59FC8B6B9}"/>
              </a:ext>
            </a:extLst>
          </p:cNvPr>
          <p:cNvSpPr/>
          <p:nvPr/>
        </p:nvSpPr>
        <p:spPr>
          <a:xfrm>
            <a:off x="-238644" y="4814294"/>
            <a:ext cx="2305185" cy="23051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0" name="Ovál 49">
            <a:extLst>
              <a:ext uri="{FF2B5EF4-FFF2-40B4-BE49-F238E27FC236}">
                <a16:creationId xmlns:a16="http://schemas.microsoft.com/office/drawing/2014/main" id="{97E98FCC-1324-3644-E09F-AE50FE44D458}"/>
              </a:ext>
            </a:extLst>
          </p:cNvPr>
          <p:cNvSpPr/>
          <p:nvPr/>
        </p:nvSpPr>
        <p:spPr>
          <a:xfrm>
            <a:off x="-200249" y="-219659"/>
            <a:ext cx="2782471" cy="2782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1" name="Obrázek 40">
            <a:extLst>
              <a:ext uri="{FF2B5EF4-FFF2-40B4-BE49-F238E27FC236}">
                <a16:creationId xmlns:a16="http://schemas.microsoft.com/office/drawing/2014/main" id="{5F6EC939-6782-3FA4-8C70-D5CDA4B46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913" y="53131"/>
            <a:ext cx="3463031" cy="2308687"/>
          </a:xfrm>
          <a:prstGeom prst="rect">
            <a:avLst/>
          </a:prstGeom>
          <a:ln>
            <a:noFill/>
          </a:ln>
        </p:spPr>
      </p:pic>
      <p:sp>
        <p:nvSpPr>
          <p:cNvPr id="51" name="Ovál 50">
            <a:extLst>
              <a:ext uri="{FF2B5EF4-FFF2-40B4-BE49-F238E27FC236}">
                <a16:creationId xmlns:a16="http://schemas.microsoft.com/office/drawing/2014/main" id="{47C50DDC-0353-9A24-98E8-DA84A052044F}"/>
              </a:ext>
            </a:extLst>
          </p:cNvPr>
          <p:cNvSpPr/>
          <p:nvPr/>
        </p:nvSpPr>
        <p:spPr>
          <a:xfrm>
            <a:off x="489904" y="1964002"/>
            <a:ext cx="3940908" cy="3940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6" name="Obrázek 45" descr="Obsah obrázku interiér, světlo&#10;&#10;Popis byl vytvořen automaticky">
            <a:extLst>
              <a:ext uri="{FF2B5EF4-FFF2-40B4-BE49-F238E27FC236}">
                <a16:creationId xmlns:a16="http://schemas.microsoft.com/office/drawing/2014/main" id="{20F3017A-F396-1096-3850-23336D677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41" y="2300708"/>
            <a:ext cx="3267495" cy="3267495"/>
          </a:xfrm>
          <a:prstGeom prst="rect">
            <a:avLst/>
          </a:prstGeom>
          <a:effectLst>
            <a:glow>
              <a:srgbClr val="05A0D1">
                <a:alpha val="0"/>
              </a:srgbClr>
            </a:glow>
          </a:effectLst>
        </p:spPr>
      </p:pic>
      <p:pic>
        <p:nvPicPr>
          <p:cNvPr id="48" name="Obrázek 47">
            <a:extLst>
              <a:ext uri="{FF2B5EF4-FFF2-40B4-BE49-F238E27FC236}">
                <a16:creationId xmlns:a16="http://schemas.microsoft.com/office/drawing/2014/main" id="{D06FF196-4865-60CD-8CA7-003BBDC75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" y="5098386"/>
            <a:ext cx="1780445" cy="1780445"/>
          </a:xfrm>
          <a:prstGeom prst="rect">
            <a:avLst/>
          </a:prstGeom>
        </p:spPr>
      </p:pic>
      <p:sp>
        <p:nvSpPr>
          <p:cNvPr id="83" name="Obdélník: se zakulacenými rohy 82">
            <a:extLst>
              <a:ext uri="{FF2B5EF4-FFF2-40B4-BE49-F238E27FC236}">
                <a16:creationId xmlns:a16="http://schemas.microsoft.com/office/drawing/2014/main" id="{B8C867C0-8B29-04FE-2AB4-E84ADDF50260}"/>
              </a:ext>
            </a:extLst>
          </p:cNvPr>
          <p:cNvSpPr/>
          <p:nvPr/>
        </p:nvSpPr>
        <p:spPr>
          <a:xfrm>
            <a:off x="5684159" y="53131"/>
            <a:ext cx="5239656" cy="1089153"/>
          </a:xfrm>
          <a:prstGeom prst="roundRect">
            <a:avLst>
              <a:gd name="adj" fmla="val 50000"/>
            </a:avLst>
          </a:prstGeom>
          <a:solidFill>
            <a:srgbClr val="05A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1" name="TextovéPole 70">
            <a:extLst>
              <a:ext uri="{FF2B5EF4-FFF2-40B4-BE49-F238E27FC236}">
                <a16:creationId xmlns:a16="http://schemas.microsoft.com/office/drawing/2014/main" id="{A96F8EC4-5ACB-9E90-63CB-8A31F2556BFE}"/>
              </a:ext>
            </a:extLst>
          </p:cNvPr>
          <p:cNvSpPr txBox="1"/>
          <p:nvPr/>
        </p:nvSpPr>
        <p:spPr>
          <a:xfrm>
            <a:off x="6417130" y="205292"/>
            <a:ext cx="37737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500" b="1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Hlasový asistent</a:t>
            </a:r>
          </a:p>
        </p:txBody>
      </p:sp>
      <p:sp>
        <p:nvSpPr>
          <p:cNvPr id="95" name="TextovéPole 94">
            <a:extLst>
              <a:ext uri="{FF2B5EF4-FFF2-40B4-BE49-F238E27FC236}">
                <a16:creationId xmlns:a16="http://schemas.microsoft.com/office/drawing/2014/main" id="{7BED7BA4-154C-46A5-4C72-B7E186087F56}"/>
              </a:ext>
            </a:extLst>
          </p:cNvPr>
          <p:cNvSpPr txBox="1"/>
          <p:nvPr/>
        </p:nvSpPr>
        <p:spPr>
          <a:xfrm>
            <a:off x="4912922" y="4303606"/>
            <a:ext cx="7203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Co hlavního se v hlasových asistentech nachází</a:t>
            </a:r>
            <a:r>
              <a:rPr lang="cs-CZ" sz="2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?</a:t>
            </a:r>
          </a:p>
          <a:p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Mikrofon – přes který uživatel komunikuje</a:t>
            </a:r>
          </a:p>
          <a:p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Reproduktor – veškerý zvuk ze zařízení</a:t>
            </a:r>
          </a:p>
          <a:p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Procesor - zpracovává data z mikrofonu</a:t>
            </a:r>
          </a:p>
        </p:txBody>
      </p:sp>
      <p:sp>
        <p:nvSpPr>
          <p:cNvPr id="96" name="TextovéPole 95">
            <a:extLst>
              <a:ext uri="{FF2B5EF4-FFF2-40B4-BE49-F238E27FC236}">
                <a16:creationId xmlns:a16="http://schemas.microsoft.com/office/drawing/2014/main" id="{4C993A7F-27BD-E34B-4618-4C2ECBDF1FCD}"/>
              </a:ext>
            </a:extLst>
          </p:cNvPr>
          <p:cNvSpPr txBox="1"/>
          <p:nvPr/>
        </p:nvSpPr>
        <p:spPr>
          <a:xfrm>
            <a:off x="4910835" y="1793196"/>
            <a:ext cx="6913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Hlasové asistenty ovládáme pomocí hlasových příkazů. Mohou být software  např. v mobilu, nebo zařízení např.  Google </a:t>
            </a:r>
            <a:r>
              <a:rPr lang="cs-CZ" sz="3000" dirty="0" err="1">
                <a:solidFill>
                  <a:schemeClr val="bg1"/>
                </a:solidFill>
                <a:latin typeface="Franklin Gothic Demi Cond" panose="020B0706030402020204" pitchFamily="34" charset="0"/>
              </a:rPr>
              <a:t>home</a:t>
            </a:r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 </a:t>
            </a:r>
            <a:r>
              <a:rPr lang="cs-CZ" sz="3000" dirty="0" err="1">
                <a:solidFill>
                  <a:schemeClr val="bg1"/>
                </a:solidFill>
                <a:latin typeface="Franklin Gothic Demi Cond" panose="020B0706030402020204" pitchFamily="34" charset="0"/>
              </a:rPr>
              <a:t>repack</a:t>
            </a:r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 </a:t>
            </a:r>
          </a:p>
          <a:p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(viz. zařízení vlevo)</a:t>
            </a:r>
          </a:p>
        </p:txBody>
      </p:sp>
    </p:spTree>
    <p:extLst>
      <p:ext uri="{BB962C8B-B14F-4D97-AF65-F5344CB8AC3E}">
        <p14:creationId xmlns:p14="http://schemas.microsoft.com/office/powerpoint/2010/main" val="425893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7" grpId="0" animBg="1"/>
      <p:bldP spid="95" grpId="0"/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10000"/>
            </a:schemeClr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37FEB7D-8C4A-837E-1B31-78487E1759A5}"/>
              </a:ext>
            </a:extLst>
          </p:cNvPr>
          <p:cNvSpPr/>
          <p:nvPr/>
        </p:nvSpPr>
        <p:spPr>
          <a:xfrm>
            <a:off x="-6469724" y="-405015"/>
            <a:ext cx="2581812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26B03E6-C559-9BF7-FAEC-4A67001CF354}"/>
              </a:ext>
            </a:extLst>
          </p:cNvPr>
          <p:cNvSpPr txBox="1"/>
          <p:nvPr/>
        </p:nvSpPr>
        <p:spPr>
          <a:xfrm>
            <a:off x="-6124982" y="-335886"/>
            <a:ext cx="398662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7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Pohodlí</a:t>
            </a: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C35D3084-993A-AE6B-2C3E-B79E196A514F}"/>
              </a:ext>
            </a:extLst>
          </p:cNvPr>
          <p:cNvSpPr/>
          <p:nvPr/>
        </p:nvSpPr>
        <p:spPr>
          <a:xfrm>
            <a:off x="-10927574" y="-504572"/>
            <a:ext cx="1107230" cy="1097720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3" name="Grafický objekt 12" descr="Spánek obrys">
            <a:extLst>
              <a:ext uri="{FF2B5EF4-FFF2-40B4-BE49-F238E27FC236}">
                <a16:creationId xmlns:a16="http://schemas.microsoft.com/office/drawing/2014/main" id="{7F3E4546-0684-536C-9A27-A9081073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831159" y="-405015"/>
            <a:ext cx="914400" cy="914400"/>
          </a:xfrm>
          <a:prstGeom prst="rect">
            <a:avLst/>
          </a:prstGeom>
        </p:spPr>
      </p:pic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71C6EE45-6FD3-C9B6-5DB1-7BC95FEB6EC1}"/>
              </a:ext>
            </a:extLst>
          </p:cNvPr>
          <p:cNvSpPr/>
          <p:nvPr/>
        </p:nvSpPr>
        <p:spPr>
          <a:xfrm>
            <a:off x="1326676" y="1862378"/>
            <a:ext cx="9855200" cy="1400039"/>
          </a:xfrm>
          <a:prstGeom prst="roundRect">
            <a:avLst>
              <a:gd name="adj" fmla="val 15413"/>
            </a:avLst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E2F071C3-5029-9D13-6BE8-746D82FE8169}"/>
              </a:ext>
            </a:extLst>
          </p:cNvPr>
          <p:cNvSpPr/>
          <p:nvPr/>
        </p:nvSpPr>
        <p:spPr>
          <a:xfrm>
            <a:off x="96264" y="325616"/>
            <a:ext cx="1078146" cy="1068056"/>
          </a:xfrm>
          <a:prstGeom prst="ellipse">
            <a:avLst/>
          </a:prstGeom>
          <a:solidFill>
            <a:srgbClr val="0076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1" name="Grafický objekt 20" descr="Plná baterie se souvislou výplní">
            <a:extLst>
              <a:ext uri="{FF2B5EF4-FFF2-40B4-BE49-F238E27FC236}">
                <a16:creationId xmlns:a16="http://schemas.microsoft.com/office/drawing/2014/main" id="{156C6F2F-0ECE-B3F3-5171-F62371E85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080" y="392985"/>
            <a:ext cx="916925" cy="916925"/>
          </a:xfrm>
          <a:prstGeom prst="rect">
            <a:avLst/>
          </a:prstGeom>
        </p:spPr>
      </p:pic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0B63B875-B738-0183-F877-3A621CBEAC82}"/>
              </a:ext>
            </a:extLst>
          </p:cNvPr>
          <p:cNvSpPr/>
          <p:nvPr/>
        </p:nvSpPr>
        <p:spPr>
          <a:xfrm>
            <a:off x="4305466" y="418455"/>
            <a:ext cx="3581068" cy="979739"/>
          </a:xfrm>
          <a:prstGeom prst="roundRect">
            <a:avLst>
              <a:gd name="adj" fmla="val 26794"/>
            </a:avLst>
          </a:prstGeom>
          <a:solidFill>
            <a:srgbClr val="0076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8FC16FB-9288-0E41-F64B-8ED74BC985BD}"/>
              </a:ext>
            </a:extLst>
          </p:cNvPr>
          <p:cNvSpPr txBox="1"/>
          <p:nvPr/>
        </p:nvSpPr>
        <p:spPr>
          <a:xfrm>
            <a:off x="4401880" y="479722"/>
            <a:ext cx="398662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Úspora energie </a:t>
            </a:r>
          </a:p>
          <a:p>
            <a:endParaRPr lang="cs-CZ" sz="45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85B68AE8-DF90-1360-9D44-40E9E70E69F4}"/>
              </a:ext>
            </a:extLst>
          </p:cNvPr>
          <p:cNvSpPr/>
          <p:nvPr/>
        </p:nvSpPr>
        <p:spPr>
          <a:xfrm>
            <a:off x="1326676" y="3418453"/>
            <a:ext cx="9855200" cy="1400039"/>
          </a:xfrm>
          <a:prstGeom prst="roundRect">
            <a:avLst>
              <a:gd name="adj" fmla="val 15413"/>
            </a:avLst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6E27135-B1FE-439C-252E-DEF694E4C41D}"/>
              </a:ext>
            </a:extLst>
          </p:cNvPr>
          <p:cNvSpPr txBox="1"/>
          <p:nvPr/>
        </p:nvSpPr>
        <p:spPr>
          <a:xfrm>
            <a:off x="2206884" y="2018414"/>
            <a:ext cx="8376612" cy="13389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3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Díky chytré domácnosti můžete ušetřit jak elektřinu, tak i peníze.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80DC36AF-4B56-5F9A-A79A-168FE7CE50AA}"/>
              </a:ext>
            </a:extLst>
          </p:cNvPr>
          <p:cNvSpPr txBox="1"/>
          <p:nvPr/>
        </p:nvSpPr>
        <p:spPr>
          <a:xfrm>
            <a:off x="1929753" y="3546972"/>
            <a:ext cx="8376612" cy="1456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3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Chytré termostaty -  regulují automaticky teplotu na závislosti, zdali se někdo v místnosti nachází</a:t>
            </a: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CFEEE6E7-BA2F-D9EA-4D04-60D480D4941C}"/>
              </a:ext>
            </a:extLst>
          </p:cNvPr>
          <p:cNvSpPr/>
          <p:nvPr/>
        </p:nvSpPr>
        <p:spPr>
          <a:xfrm>
            <a:off x="1326676" y="4980554"/>
            <a:ext cx="9855200" cy="1397724"/>
          </a:xfrm>
          <a:prstGeom prst="roundRect">
            <a:avLst>
              <a:gd name="adj" fmla="val 15413"/>
            </a:avLst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0C94AC05-7C02-6A1A-62EC-65C64378906B}"/>
              </a:ext>
            </a:extLst>
          </p:cNvPr>
          <p:cNvSpPr/>
          <p:nvPr/>
        </p:nvSpPr>
        <p:spPr>
          <a:xfrm>
            <a:off x="101543" y="3546972"/>
            <a:ext cx="1078146" cy="1068056"/>
          </a:xfrm>
          <a:prstGeom prst="ellipse">
            <a:avLst/>
          </a:prstGeom>
          <a:solidFill>
            <a:srgbClr val="00761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7" name="Grafický objekt 16" descr="Vysoká teplota obrys">
            <a:extLst>
              <a:ext uri="{FF2B5EF4-FFF2-40B4-BE49-F238E27FC236}">
                <a16:creationId xmlns:a16="http://schemas.microsoft.com/office/drawing/2014/main" id="{E824B101-615F-7355-85CB-494EF1110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080" y="3563956"/>
            <a:ext cx="897072" cy="897072"/>
          </a:xfrm>
          <a:prstGeom prst="rect">
            <a:avLst/>
          </a:prstGeom>
        </p:spPr>
      </p:pic>
      <p:sp>
        <p:nvSpPr>
          <p:cNvPr id="32" name="Ovál 31">
            <a:extLst>
              <a:ext uri="{FF2B5EF4-FFF2-40B4-BE49-F238E27FC236}">
                <a16:creationId xmlns:a16="http://schemas.microsoft.com/office/drawing/2014/main" id="{3E8CAEB4-0BC6-8586-70CB-04CCE502080B}"/>
              </a:ext>
            </a:extLst>
          </p:cNvPr>
          <p:cNvSpPr/>
          <p:nvPr/>
        </p:nvSpPr>
        <p:spPr>
          <a:xfrm>
            <a:off x="101543" y="5145388"/>
            <a:ext cx="1078146" cy="1068056"/>
          </a:xfrm>
          <a:prstGeom prst="ellipse">
            <a:avLst/>
          </a:prstGeom>
          <a:solidFill>
            <a:srgbClr val="0076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5" name="Grafický objekt 24" descr="Žárovka obrys">
            <a:extLst>
              <a:ext uri="{FF2B5EF4-FFF2-40B4-BE49-F238E27FC236}">
                <a16:creationId xmlns:a16="http://schemas.microsoft.com/office/drawing/2014/main" id="{99F31035-0483-A4EB-BC7A-CE841BD47F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937" y="5222216"/>
            <a:ext cx="914400" cy="914400"/>
          </a:xfrm>
          <a:prstGeom prst="rect">
            <a:avLst/>
          </a:prstGeom>
        </p:spPr>
      </p:pic>
      <p:sp>
        <p:nvSpPr>
          <p:cNvPr id="33" name="TextovéPole 32">
            <a:extLst>
              <a:ext uri="{FF2B5EF4-FFF2-40B4-BE49-F238E27FC236}">
                <a16:creationId xmlns:a16="http://schemas.microsoft.com/office/drawing/2014/main" id="{D2CD74AD-68A3-15DE-5A01-755256E9D268}"/>
              </a:ext>
            </a:extLst>
          </p:cNvPr>
          <p:cNvSpPr txBox="1"/>
          <p:nvPr/>
        </p:nvSpPr>
        <p:spPr>
          <a:xfrm>
            <a:off x="1907694" y="5145388"/>
            <a:ext cx="8376612" cy="1456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3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Chytré žárovky -  </a:t>
            </a:r>
            <a:r>
              <a:rPr lang="cs-CZ" sz="36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vypnou se v době, když jsou všechny místnosti nevyužívány</a:t>
            </a:r>
            <a:endParaRPr lang="cs-CZ" sz="3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ál 13">
            <a:extLst>
              <a:ext uri="{FF2B5EF4-FFF2-40B4-BE49-F238E27FC236}">
                <a16:creationId xmlns:a16="http://schemas.microsoft.com/office/drawing/2014/main" id="{49936C1E-74AD-E346-5E9E-0054F02A147B}"/>
              </a:ext>
            </a:extLst>
          </p:cNvPr>
          <p:cNvSpPr/>
          <p:nvPr/>
        </p:nvSpPr>
        <p:spPr>
          <a:xfrm>
            <a:off x="-2120606" y="626823"/>
            <a:ext cx="5618181" cy="567197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D030436D-B14D-A852-C859-B48684E9CFFC}"/>
              </a:ext>
            </a:extLst>
          </p:cNvPr>
          <p:cNvSpPr/>
          <p:nvPr/>
        </p:nvSpPr>
        <p:spPr>
          <a:xfrm>
            <a:off x="3870080" y="232639"/>
            <a:ext cx="4451839" cy="89131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A4EE4AC1-520B-C152-19D6-F490D916489B}"/>
              </a:ext>
            </a:extLst>
          </p:cNvPr>
          <p:cNvSpPr txBox="1"/>
          <p:nvPr/>
        </p:nvSpPr>
        <p:spPr>
          <a:xfrm>
            <a:off x="4635011" y="274778"/>
            <a:ext cx="2965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>
                <a:latin typeface="Franklin Gothic Demi Cond" panose="020B0706030402020204" pitchFamily="34" charset="0"/>
              </a:rPr>
              <a:t>Chytré žárovky</a:t>
            </a:r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C10DF3E1-DB05-548D-9DEE-B343C210640F}"/>
              </a:ext>
            </a:extLst>
          </p:cNvPr>
          <p:cNvSpPr/>
          <p:nvPr/>
        </p:nvSpPr>
        <p:spPr>
          <a:xfrm>
            <a:off x="-2161533" y="626823"/>
            <a:ext cx="5533433" cy="558641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DA67C200-AC2C-0C03-BAED-976F51206AA3}"/>
              </a:ext>
            </a:extLst>
          </p:cNvPr>
          <p:cNvSpPr/>
          <p:nvPr/>
        </p:nvSpPr>
        <p:spPr>
          <a:xfrm>
            <a:off x="-1954625" y="808875"/>
            <a:ext cx="5119616" cy="51686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Twisted Light Bulb Lamp">
                <a:extLst>
                  <a:ext uri="{FF2B5EF4-FFF2-40B4-BE49-F238E27FC236}">
                    <a16:creationId xmlns:a16="http://schemas.microsoft.com/office/drawing/2014/main" id="{355E5453-B4A5-D2CE-1352-CFB2F1560D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0925915"/>
                  </p:ext>
                </p:extLst>
              </p:nvPr>
            </p:nvGraphicFramePr>
            <p:xfrm>
              <a:off x="461237" y="1358113"/>
              <a:ext cx="1923509" cy="449217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923509" cy="4492174"/>
                    </a:xfrm>
                    <a:prstGeom prst="rect">
                      <a:avLst/>
                    </a:prstGeom>
                  </am3d:spPr>
                  <am3d:camera>
                    <am3d:pos x="0" y="0" z="5344351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821054" d="1000000"/>
                    <am3d:preTrans dx="-281" dy="-18000000" dz="563"/>
                    <am3d:scale>
                      <am3d:sx n="1000000" d="1000000"/>
                      <am3d:sy n="1000000" d="1000000"/>
                      <am3d:sz n="1000000" d="1000000"/>
                    </am3d:scale>
                    <am3d:rot ax="9526231" ay="-1265626" az="-1032246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19918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Twisted Light Bulb Lamp">
                <a:extLst>
                  <a:ext uri="{FF2B5EF4-FFF2-40B4-BE49-F238E27FC236}">
                    <a16:creationId xmlns:a16="http://schemas.microsoft.com/office/drawing/2014/main" id="{355E5453-B4A5-D2CE-1352-CFB2F1560D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237" y="1358113"/>
                <a:ext cx="1923509" cy="4492174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1F20D62-A0DE-F8D0-14AF-67AA8C821C48}"/>
              </a:ext>
            </a:extLst>
          </p:cNvPr>
          <p:cNvSpPr/>
          <p:nvPr/>
        </p:nvSpPr>
        <p:spPr>
          <a:xfrm>
            <a:off x="3742106" y="2003737"/>
            <a:ext cx="7671289" cy="78078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EF608349-B8E9-61D6-8586-D0E6671F9B66}"/>
              </a:ext>
            </a:extLst>
          </p:cNvPr>
          <p:cNvSpPr txBox="1"/>
          <p:nvPr/>
        </p:nvSpPr>
        <p:spPr>
          <a:xfrm>
            <a:off x="3742106" y="2147294"/>
            <a:ext cx="7903794" cy="637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500" dirty="0">
                <a:latin typeface="Franklin Gothic Demi Cond" panose="020B0706030402020204" pitchFamily="34" charset="0"/>
              </a:rPr>
              <a:t>- Jsou to LED žárovky které můžeme propojit přes internet atd…</a:t>
            </a:r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003F44D3-2715-3A7C-187E-3245BB384349}"/>
              </a:ext>
            </a:extLst>
          </p:cNvPr>
          <p:cNvSpPr/>
          <p:nvPr/>
        </p:nvSpPr>
        <p:spPr>
          <a:xfrm>
            <a:off x="3742105" y="2928081"/>
            <a:ext cx="7671289" cy="100467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BB094CF-16BB-A943-2F61-EDD2FDC52D91}"/>
              </a:ext>
            </a:extLst>
          </p:cNvPr>
          <p:cNvSpPr txBox="1"/>
          <p:nvPr/>
        </p:nvSpPr>
        <p:spPr>
          <a:xfrm>
            <a:off x="3742106" y="2966970"/>
            <a:ext cx="7903794" cy="637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500" dirty="0">
                <a:latin typeface="Franklin Gothic Demi Cond" panose="020B0706030402020204" pitchFamily="34" charset="0"/>
              </a:rPr>
              <a:t>- Šetří energii tím, že se vypnou v době, když jsou všechny místnosti nevyužívány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FA766013-D35A-6BBF-059A-9C638A675169}"/>
              </a:ext>
            </a:extLst>
          </p:cNvPr>
          <p:cNvSpPr/>
          <p:nvPr/>
        </p:nvSpPr>
        <p:spPr>
          <a:xfrm>
            <a:off x="3742105" y="4115205"/>
            <a:ext cx="7671289" cy="100467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830552D-48C8-7A45-25A1-E569DC55DD25}"/>
              </a:ext>
            </a:extLst>
          </p:cNvPr>
          <p:cNvSpPr txBox="1"/>
          <p:nvPr/>
        </p:nvSpPr>
        <p:spPr>
          <a:xfrm>
            <a:off x="3783031" y="4180751"/>
            <a:ext cx="7589436" cy="637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500" dirty="0">
                <a:latin typeface="Franklin Gothic Demi Cond" panose="020B0706030402020204" pitchFamily="34" charset="0"/>
              </a:rPr>
              <a:t>- Automatické zapínaní a vypínaní pomocí senzorů nebo časovačů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40840B84-F00C-A781-8531-0CDA759FC0DD}"/>
              </a:ext>
            </a:extLst>
          </p:cNvPr>
          <p:cNvSpPr/>
          <p:nvPr/>
        </p:nvSpPr>
        <p:spPr>
          <a:xfrm>
            <a:off x="3742105" y="5274731"/>
            <a:ext cx="7671289" cy="70277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2779673-17B3-96D5-0249-FCAE15A50BC8}"/>
              </a:ext>
            </a:extLst>
          </p:cNvPr>
          <p:cNvSpPr txBox="1"/>
          <p:nvPr/>
        </p:nvSpPr>
        <p:spPr>
          <a:xfrm>
            <a:off x="3783031" y="5377208"/>
            <a:ext cx="7589436" cy="637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500" dirty="0">
                <a:latin typeface="Franklin Gothic Demi Cond" panose="020B0706030402020204" pitchFamily="34" charset="0"/>
              </a:rPr>
              <a:t>- Možnost nastavit teplotu barvu nebo teplotu světla</a:t>
            </a:r>
          </a:p>
          <a:p>
            <a:endParaRPr lang="cs-CZ" sz="2500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ál 13">
            <a:extLst>
              <a:ext uri="{FF2B5EF4-FFF2-40B4-BE49-F238E27FC236}">
                <a16:creationId xmlns:a16="http://schemas.microsoft.com/office/drawing/2014/main" id="{49936C1E-74AD-E346-5E9E-0054F02A147B}"/>
              </a:ext>
            </a:extLst>
          </p:cNvPr>
          <p:cNvSpPr/>
          <p:nvPr/>
        </p:nvSpPr>
        <p:spPr>
          <a:xfrm>
            <a:off x="8321919" y="925349"/>
            <a:ext cx="5618181" cy="56719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D030436D-B14D-A852-C859-B48684E9CFFC}"/>
              </a:ext>
            </a:extLst>
          </p:cNvPr>
          <p:cNvSpPr/>
          <p:nvPr/>
        </p:nvSpPr>
        <p:spPr>
          <a:xfrm>
            <a:off x="3870080" y="232639"/>
            <a:ext cx="4451839" cy="89131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A4EE4AC1-520B-C152-19D6-F490D916489B}"/>
              </a:ext>
            </a:extLst>
          </p:cNvPr>
          <p:cNvSpPr txBox="1"/>
          <p:nvPr/>
        </p:nvSpPr>
        <p:spPr>
          <a:xfrm>
            <a:off x="4368645" y="296263"/>
            <a:ext cx="3816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Chytré termostaty</a:t>
            </a:r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C10DF3E1-DB05-548D-9DEE-B343C210640F}"/>
              </a:ext>
            </a:extLst>
          </p:cNvPr>
          <p:cNvSpPr/>
          <p:nvPr/>
        </p:nvSpPr>
        <p:spPr>
          <a:xfrm>
            <a:off x="8455861" y="925349"/>
            <a:ext cx="5533433" cy="558641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DA67C200-AC2C-0C03-BAED-976F51206AA3}"/>
              </a:ext>
            </a:extLst>
          </p:cNvPr>
          <p:cNvSpPr/>
          <p:nvPr/>
        </p:nvSpPr>
        <p:spPr>
          <a:xfrm>
            <a:off x="8662769" y="1134238"/>
            <a:ext cx="5119616" cy="5168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1F20D62-A0DE-F8D0-14AF-67AA8C821C48}"/>
              </a:ext>
            </a:extLst>
          </p:cNvPr>
          <p:cNvSpPr/>
          <p:nvPr/>
        </p:nvSpPr>
        <p:spPr>
          <a:xfrm>
            <a:off x="555103" y="2003737"/>
            <a:ext cx="7671289" cy="780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bg1"/>
              </a:solidFill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EF608349-B8E9-61D6-8586-D0E6671F9B66}"/>
              </a:ext>
            </a:extLst>
          </p:cNvPr>
          <p:cNvSpPr txBox="1"/>
          <p:nvPr/>
        </p:nvSpPr>
        <p:spPr>
          <a:xfrm>
            <a:off x="555103" y="2147294"/>
            <a:ext cx="7903794" cy="637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- Je to zařízení, přes které se reguluje teplota</a:t>
            </a:r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003F44D3-2715-3A7C-187E-3245BB384349}"/>
              </a:ext>
            </a:extLst>
          </p:cNvPr>
          <p:cNvSpPr/>
          <p:nvPr/>
        </p:nvSpPr>
        <p:spPr>
          <a:xfrm>
            <a:off x="555102" y="2928081"/>
            <a:ext cx="7671289" cy="100467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BB094CF-16BB-A943-2F61-EDD2FDC52D91}"/>
              </a:ext>
            </a:extLst>
          </p:cNvPr>
          <p:cNvSpPr txBox="1"/>
          <p:nvPr/>
        </p:nvSpPr>
        <p:spPr>
          <a:xfrm>
            <a:off x="555103" y="2966970"/>
            <a:ext cx="7903794" cy="637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- Šetří energii tím, když někdo není doma termostat se vypne,</a:t>
            </a:r>
          </a:p>
          <a:p>
            <a:r>
              <a:rPr lang="cs-CZ" sz="2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  naopak když má někdo přijet domů termostat se zapne  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FA766013-D35A-6BBF-059A-9C638A675169}"/>
              </a:ext>
            </a:extLst>
          </p:cNvPr>
          <p:cNvSpPr/>
          <p:nvPr/>
        </p:nvSpPr>
        <p:spPr>
          <a:xfrm>
            <a:off x="555102" y="4115205"/>
            <a:ext cx="7671289" cy="100467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830552D-48C8-7A45-25A1-E569DC55DD25}"/>
              </a:ext>
            </a:extLst>
          </p:cNvPr>
          <p:cNvSpPr txBox="1"/>
          <p:nvPr/>
        </p:nvSpPr>
        <p:spPr>
          <a:xfrm>
            <a:off x="596027" y="4180751"/>
            <a:ext cx="7837271" cy="637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- Může se časovač naplánovat přes aplikaci v mobilu nebo ovládat přes mobil. Může se zapnout i podle aktuálního počasí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40840B84-F00C-A781-8531-0CDA759FC0DD}"/>
              </a:ext>
            </a:extLst>
          </p:cNvPr>
          <p:cNvSpPr/>
          <p:nvPr/>
        </p:nvSpPr>
        <p:spPr>
          <a:xfrm>
            <a:off x="555102" y="5274731"/>
            <a:ext cx="7671289" cy="70277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2779673-17B3-96D5-0249-FCAE15A50BC8}"/>
              </a:ext>
            </a:extLst>
          </p:cNvPr>
          <p:cNvSpPr txBox="1"/>
          <p:nvPr/>
        </p:nvSpPr>
        <p:spPr>
          <a:xfrm>
            <a:off x="596028" y="5377208"/>
            <a:ext cx="7589436" cy="637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endParaRPr lang="cs-CZ" sz="2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7" name="Obrázek 16" descr="Obsah obrázku text, zařízení&#10;&#10;Popis byl vytvořen automaticky">
            <a:extLst>
              <a:ext uri="{FF2B5EF4-FFF2-40B4-BE49-F238E27FC236}">
                <a16:creationId xmlns:a16="http://schemas.microsoft.com/office/drawing/2014/main" id="{3E33B02A-C847-17E6-BAE2-A94A98F2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374" y="1654579"/>
            <a:ext cx="3630440" cy="363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1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362</Words>
  <Application>Microsoft Office PowerPoint</Application>
  <PresentationFormat>Širokoúhlá obrazovka</PresentationFormat>
  <Paragraphs>62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Franklin Gothic Demi</vt:lpstr>
      <vt:lpstr>Franklin Gothic Demi Cond</vt:lpstr>
      <vt:lpstr>Motiv Office</vt:lpstr>
      <vt:lpstr>Internet věcí a chytrá domácnost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Chytrá domácnost pro git</dc:title>
  <dc:creator>Pávek Lukáš</dc:creator>
  <cp:lastModifiedBy>Pávek Lukáš</cp:lastModifiedBy>
  <cp:revision>45</cp:revision>
  <dcterms:created xsi:type="dcterms:W3CDTF">2023-01-02T20:56:14Z</dcterms:created>
  <dcterms:modified xsi:type="dcterms:W3CDTF">2023-01-17T17:16:50Z</dcterms:modified>
</cp:coreProperties>
</file>