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7" r:id="rId6"/>
    <p:sldId id="264" r:id="rId7"/>
    <p:sldId id="268" r:id="rId8"/>
    <p:sldId id="261" r:id="rId9"/>
    <p:sldId id="259" r:id="rId10"/>
    <p:sldId id="258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CAF23E8-5C87-4269-9262-C40D3B107A1B}">
          <p14:sldIdLst>
            <p14:sldId id="256"/>
            <p14:sldId id="260"/>
            <p14:sldId id="262"/>
            <p14:sldId id="263"/>
            <p14:sldId id="267"/>
            <p14:sldId id="264"/>
            <p14:sldId id="268"/>
            <p14:sldId id="261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68A7"/>
    <a:srgbClr val="05A0D1"/>
    <a:srgbClr val="D8F5FE"/>
    <a:srgbClr val="CDCFE1"/>
    <a:srgbClr val="49A9F9"/>
    <a:srgbClr val="4FABFF"/>
    <a:srgbClr val="007614"/>
    <a:srgbClr val="01AF01"/>
    <a:srgbClr val="064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6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E5429-7DF2-9C09-80C3-A4213446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FAAE19-7B75-8742-9F1D-81DB0AAA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58BFE9-1101-80B1-1197-B34AE5C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24EC9D-07E8-2701-8B30-AF5DB4A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79964-B2D8-E3E4-6ADA-B6E8E04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08031-FF77-A23F-9C9E-E66C946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79C1EA-3D40-5AFA-148A-F57AFA09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D3A01-C64C-0320-7CC2-9DAF97F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079B0F-56FD-E3A9-0EB3-2DD4D8FB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77FA5F-EBF1-16AB-C295-760F473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62DE526-9246-7B0D-AA28-39A32BB5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6295EF-07CA-F9AF-F024-2FC32D00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38B51-A877-4C51-B28E-A053B02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A79726-F4D7-ACDE-3B6D-4DA5525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476C1-5F39-A580-4B27-84C335D9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8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ECD95-D17F-503A-49AF-1BE089A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C23EB-2012-2771-A6C2-DB1A2A66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592CDC-AFF2-8164-A0DF-F81C0A6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EA21E2-BBE8-7CC6-5A60-ABE2982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55AE00-196D-CA48-E592-1597D35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B19CE-8E34-A723-91ED-10A5AE4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2B9806-B5A3-01D5-DA33-8F4AC4A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71A96-2D01-5485-7131-64ED6A2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49B52-C01F-D303-8E22-C6467C7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6CEB9-075E-3349-99C4-5B6FA10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6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A6D0E-7E0D-B576-C5A9-94219D8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21B76-1684-7BBC-398F-01C18303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FB821F-942A-AD35-9A17-65A69AA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A7ECB9E-B298-3738-797D-882D92C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FBB1FF-48A4-E969-FEC8-9F8994F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A9A31B-E060-41C9-203F-419E49D1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4A5817-F0FD-0A52-C028-9B4B317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49F121-2E30-E9F0-1E10-43E2D4A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31FFBE-E4FD-5C38-C4D7-4324C8FE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31252-48CB-D19F-413C-45B286CE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26E6D98-1C1E-05EB-C7FD-E30445B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366A44-6652-58CC-F41E-C9D72FC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068137-A03E-9A9E-57BC-E79DF12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59DFA62-3F71-778D-0E7D-5990F3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5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39CF-BE32-8375-5CAF-2062F5F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1A4B95A-191E-DA34-412B-66C59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B031D4-17A9-A4B7-0A14-8073B2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61A4B-2D0C-AF16-A44C-16CCF8A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0B062-3093-CF88-DBF9-E47AE2D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44925-E7D2-E038-1838-E01A633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4176E-89F4-F8D6-CB90-597D34C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BDD4D-AAED-9FFD-FCA3-47CC945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D470C-76D3-43EB-C17F-2A73E1B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998CE5-B9C1-B7F7-D1DE-BE08F6A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A0382F-D950-DB85-02A3-980BEEC2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43FB37-33C3-CFFE-9925-53A7ED0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C4817-8805-C2FF-F4BA-66C6C88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5B31D-9454-D3A5-F88F-11CE695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5D828E-B57D-FCA9-AEC8-3020DFA0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CADA96-FB43-D2E5-5099-6CF625B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9438A2-69D4-BA05-08E7-6B528D5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D6FC3A-5738-C6D6-BBBB-8D582EC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6523DF-1FE6-0CC7-17A7-D167DB6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EC44C34-7116-4C29-50DD-428333E2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27E5F2-6CCB-2E7E-232D-615B2BF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983E60-D18D-09C4-B2E0-39C2CFE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C605-6696-4422-8824-F3ABA8648C1D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3DC02C-211B-00E9-A7DE-118001A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0199A2-C5D9-72EC-5263-58C5EB5C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A5564"/>
          </a:fgClr>
          <a:bgClr>
            <a:srgbClr val="1A1E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61B2-0C1B-72C5-4674-7C49D097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>
                <a:latin typeface="Franklin Gothic Demi" panose="020B07030201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Internet věcí a chytrá domácnost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obilní zařízení s aplikacemi">
            <a:extLst>
              <a:ext uri="{FF2B5EF4-FFF2-40B4-BE49-F238E27FC236}">
                <a16:creationId xmlns:a16="http://schemas.microsoft.com/office/drawing/2014/main" id="{BB04C680-BC11-B7CF-D8ED-6AA803685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9" r="13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9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DCF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AEF58D9-89CB-0C27-BF7C-BC5424A3B7B0}"/>
              </a:ext>
            </a:extLst>
          </p:cNvPr>
          <p:cNvSpPr txBox="1"/>
          <p:nvPr/>
        </p:nvSpPr>
        <p:spPr>
          <a:xfrm>
            <a:off x="5509090" y="474731"/>
            <a:ext cx="98450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9A9F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Co</a:t>
            </a:r>
            <a:r>
              <a:rPr lang="cs-CZ" sz="4500" b="1" dirty="0">
                <a:solidFill>
                  <a:srgbClr val="0168A7"/>
                </a:solidFill>
                <a:latin typeface="Franklin Gothic Demi Cond" panose="020B0706030402020204" pitchFamily="34" charset="0"/>
              </a:rPr>
              <a:t> </a:t>
            </a:r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AB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je to chytrá domácnost?</a:t>
            </a:r>
            <a:endParaRPr lang="cs-CZ" sz="4500" b="1" dirty="0">
              <a:solidFill>
                <a:srgbClr val="4FAB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12343FEA-840D-61EF-EBB1-4412C710A08F}"/>
              </a:ext>
            </a:extLst>
          </p:cNvPr>
          <p:cNvSpPr txBox="1"/>
          <p:nvPr/>
        </p:nvSpPr>
        <p:spPr>
          <a:xfrm>
            <a:off x="5587218" y="2151726"/>
            <a:ext cx="6519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Chytrá domácnost se zaměřuje na propojení elektronických zařízení po domácnosti pomocí internetu. </a:t>
            </a:r>
          </a:p>
          <a:p>
            <a:r>
              <a:rPr lang="cs-CZ" sz="3200" b="1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U</a:t>
            </a:r>
            <a:r>
              <a:rPr lang="cs-CZ" sz="3200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možňuje automatizaci a dálkový přístup k jejich kontrole.</a:t>
            </a:r>
            <a:endParaRPr lang="cs-CZ" sz="3200" b="1" dirty="0">
              <a:solidFill>
                <a:schemeClr val="accent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D402FEF-4815-BB85-36FC-E9F55153D412}"/>
              </a:ext>
            </a:extLst>
          </p:cNvPr>
          <p:cNvSpPr/>
          <p:nvPr/>
        </p:nvSpPr>
        <p:spPr>
          <a:xfrm>
            <a:off x="391029" y="1160185"/>
            <a:ext cx="4443070" cy="4397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4126D16A-C7FC-272F-6877-0F3B955ABBDB}"/>
              </a:ext>
            </a:extLst>
          </p:cNvPr>
          <p:cNvSpPr/>
          <p:nvPr/>
        </p:nvSpPr>
        <p:spPr>
          <a:xfrm>
            <a:off x="3451986" y="993098"/>
            <a:ext cx="1418882" cy="4871803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noFill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HoloLens">
                <a:extLst>
                  <a:ext uri="{FF2B5EF4-FFF2-40B4-BE49-F238E27FC236}">
                    <a16:creationId xmlns:a16="http://schemas.microsoft.com/office/drawing/2014/main" id="{0D67061A-0851-B30A-C902-9813931D3E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6831358"/>
                  </p:ext>
                </p:extLst>
              </p:nvPr>
            </p:nvGraphicFramePr>
            <p:xfrm>
              <a:off x="609407" y="1822557"/>
              <a:ext cx="2480267" cy="32960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80267" cy="3296041"/>
                    </a:xfrm>
                    <a:prstGeom prst="rect">
                      <a:avLst/>
                    </a:prstGeom>
                  </am3d:spPr>
                  <am3d:camera>
                    <am3d:pos x="0" y="0" z="606189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62251" d="1000000"/>
                    <am3d:preTrans dx="0" dy="-553855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1777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HoloLens">
                <a:extLst>
                  <a:ext uri="{FF2B5EF4-FFF2-40B4-BE49-F238E27FC236}">
                    <a16:creationId xmlns:a16="http://schemas.microsoft.com/office/drawing/2014/main" id="{0D67061A-0851-B30A-C902-9813931D3E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407" y="1822557"/>
                <a:ext cx="2480267" cy="3296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84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15" descr="Dům">
            <a:extLst>
              <a:ext uri="{FF2B5EF4-FFF2-40B4-BE49-F238E27FC236}">
                <a16:creationId xmlns:a16="http://schemas.microsoft.com/office/drawing/2014/main" id="{F6192561-6715-5F1D-8F4F-B23497A9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2E1D114-5FE7-176C-0C51-65D9B9D005DF}"/>
              </a:ext>
            </a:extLst>
          </p:cNvPr>
          <p:cNvSpPr txBox="1"/>
          <p:nvPr/>
        </p:nvSpPr>
        <p:spPr>
          <a:xfrm>
            <a:off x="864497" y="690104"/>
            <a:ext cx="98450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9A9F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Co</a:t>
            </a:r>
            <a:r>
              <a:rPr lang="cs-CZ" sz="4500" b="1" dirty="0">
                <a:solidFill>
                  <a:srgbClr val="0168A7"/>
                </a:solidFill>
                <a:latin typeface="Franklin Gothic Demi Cond" panose="020B0706030402020204" pitchFamily="34" charset="0"/>
              </a:rPr>
              <a:t> </a:t>
            </a:r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AB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je to chytrá domácnost?</a:t>
            </a:r>
            <a:endParaRPr lang="cs-CZ" sz="4500" b="1" dirty="0">
              <a:solidFill>
                <a:srgbClr val="4FAB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8E938CF-4DDD-128A-7043-1075EFABD22F}"/>
              </a:ext>
            </a:extLst>
          </p:cNvPr>
          <p:cNvSpPr txBox="1"/>
          <p:nvPr/>
        </p:nvSpPr>
        <p:spPr>
          <a:xfrm>
            <a:off x="220550" y="2395418"/>
            <a:ext cx="6519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Franklin Gothic Demi Cond" panose="020B0706030402020204" pitchFamily="34" charset="0"/>
              </a:rPr>
              <a:t>Chytrá domácnost se zaměřuje na propojení elektronických zařízení po domácnosti pomocí internetu. </a:t>
            </a:r>
          </a:p>
          <a:p>
            <a:r>
              <a:rPr lang="cs-CZ" sz="3200" dirty="0">
                <a:latin typeface="Franklin Gothic Demi Cond" panose="020B0706030402020204" pitchFamily="34" charset="0"/>
              </a:rPr>
              <a:t>Umožňuje automatizaci a dálkový přístup k jejich kontrole.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310BDC8C-F5CC-29ED-F275-9ABA7A548C59}"/>
              </a:ext>
            </a:extLst>
          </p:cNvPr>
          <p:cNvSpPr/>
          <p:nvPr/>
        </p:nvSpPr>
        <p:spPr>
          <a:xfrm>
            <a:off x="22561241" y="398629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Grafický objekt 6" descr="Zloděj obrys">
            <a:extLst>
              <a:ext uri="{FF2B5EF4-FFF2-40B4-BE49-F238E27FC236}">
                <a16:creationId xmlns:a16="http://schemas.microsoft.com/office/drawing/2014/main" id="{884F345E-5EB8-A560-C889-BAA12F980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22374" y="4082733"/>
            <a:ext cx="931135" cy="931135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0BF9F604-8D88-7452-2F59-B58BD4CA2315}"/>
              </a:ext>
            </a:extLst>
          </p:cNvPr>
          <p:cNvSpPr/>
          <p:nvPr/>
        </p:nvSpPr>
        <p:spPr>
          <a:xfrm>
            <a:off x="17401515" y="224581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Plná baterie se souvislou výplní">
            <a:extLst>
              <a:ext uri="{FF2B5EF4-FFF2-40B4-BE49-F238E27FC236}">
                <a16:creationId xmlns:a16="http://schemas.microsoft.com/office/drawing/2014/main" id="{6B8A2555-85D7-40B9-46AC-A8AFB12D73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11350" y="2329572"/>
            <a:ext cx="914400" cy="914400"/>
          </a:xfrm>
          <a:prstGeom prst="rect">
            <a:avLst/>
          </a:prstGeom>
        </p:spPr>
      </p:pic>
      <p:sp>
        <p:nvSpPr>
          <p:cNvPr id="10" name="Ovál 9">
            <a:extLst>
              <a:ext uri="{FF2B5EF4-FFF2-40B4-BE49-F238E27FC236}">
                <a16:creationId xmlns:a16="http://schemas.microsoft.com/office/drawing/2014/main" id="{180CE890-1C3D-68B6-5E74-E4FB10AD34D5}"/>
              </a:ext>
            </a:extLst>
          </p:cNvPr>
          <p:cNvSpPr/>
          <p:nvPr/>
        </p:nvSpPr>
        <p:spPr>
          <a:xfrm>
            <a:off x="27066623" y="587675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fický objekt 10" descr="Robotická ruka obrys">
            <a:extLst>
              <a:ext uri="{FF2B5EF4-FFF2-40B4-BE49-F238E27FC236}">
                <a16:creationId xmlns:a16="http://schemas.microsoft.com/office/drawing/2014/main" id="{89446BC7-EB6E-A622-2141-F92FD9B8C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32158" y="5943243"/>
            <a:ext cx="914400" cy="914400"/>
          </a:xfrm>
          <a:prstGeom prst="rect">
            <a:avLst/>
          </a:prstGeom>
        </p:spPr>
      </p:pic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9357D0B0-6F2C-49BA-D837-540FB3883261}"/>
              </a:ext>
            </a:extLst>
          </p:cNvPr>
          <p:cNvSpPr/>
          <p:nvPr/>
        </p:nvSpPr>
        <p:spPr>
          <a:xfrm>
            <a:off x="14647491" y="48967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E88A99C-1E2C-D27F-572D-EE756144F713}"/>
              </a:ext>
            </a:extLst>
          </p:cNvPr>
          <p:cNvSpPr txBox="1"/>
          <p:nvPr/>
        </p:nvSpPr>
        <p:spPr>
          <a:xfrm>
            <a:off x="14992233" y="55879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E6EE23C5-F33B-2CE5-AF0C-B6AB833FDCD3}"/>
              </a:ext>
            </a:extLst>
          </p:cNvPr>
          <p:cNvSpPr/>
          <p:nvPr/>
        </p:nvSpPr>
        <p:spPr>
          <a:xfrm>
            <a:off x="18978854" y="2252112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891F905-97DC-2082-B007-55592CE72B86}"/>
              </a:ext>
            </a:extLst>
          </p:cNvPr>
          <p:cNvSpPr txBox="1"/>
          <p:nvPr/>
        </p:nvSpPr>
        <p:spPr>
          <a:xfrm>
            <a:off x="19063448" y="2331803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317B9C17-AB1A-0FD3-FF5F-0DE306914936}"/>
              </a:ext>
            </a:extLst>
          </p:cNvPr>
          <p:cNvSpPr/>
          <p:nvPr/>
        </p:nvSpPr>
        <p:spPr>
          <a:xfrm>
            <a:off x="24133621" y="3986292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B726EA9-7DF4-2B92-F654-509C71BC5F95}"/>
              </a:ext>
            </a:extLst>
          </p:cNvPr>
          <p:cNvSpPr txBox="1"/>
          <p:nvPr/>
        </p:nvSpPr>
        <p:spPr>
          <a:xfrm>
            <a:off x="24220949" y="412798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811B047-05B0-C76D-5A06-9E355E6D6FA9}"/>
              </a:ext>
            </a:extLst>
          </p:cNvPr>
          <p:cNvSpPr/>
          <p:nvPr/>
        </p:nvSpPr>
        <p:spPr>
          <a:xfrm>
            <a:off x="28606978" y="5870448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E05044D-1240-0EC1-1FF8-D00376634A79}"/>
              </a:ext>
            </a:extLst>
          </p:cNvPr>
          <p:cNvSpPr txBox="1"/>
          <p:nvPr/>
        </p:nvSpPr>
        <p:spPr>
          <a:xfrm>
            <a:off x="28733050" y="599426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59358023-D0F3-C07E-F822-AEF81D9B5065}"/>
              </a:ext>
            </a:extLst>
          </p:cNvPr>
          <p:cNvSpPr/>
          <p:nvPr/>
        </p:nvSpPr>
        <p:spPr>
          <a:xfrm>
            <a:off x="13093794" y="421095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Spánek obrys">
            <a:extLst>
              <a:ext uri="{FF2B5EF4-FFF2-40B4-BE49-F238E27FC236}">
                <a16:creationId xmlns:a16="http://schemas.microsoft.com/office/drawing/2014/main" id="{124E0BA9-0AC3-F523-C596-AFB00ACCD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10957" y="484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5125A249-647E-856F-4379-DB48541AF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4682" y="0"/>
            <a:ext cx="6777318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475" y="0"/>
            <a:ext cx="652147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086" y="0"/>
            <a:ext cx="620486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5677EE98-D4D6-5582-1CDD-28B3B9326A80}"/>
              </a:ext>
            </a:extLst>
          </p:cNvPr>
          <p:cNvSpPr/>
          <p:nvPr/>
        </p:nvSpPr>
        <p:spPr>
          <a:xfrm>
            <a:off x="6324543" y="364728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 descr="Zloděj obrys">
            <a:extLst>
              <a:ext uri="{FF2B5EF4-FFF2-40B4-BE49-F238E27FC236}">
                <a16:creationId xmlns:a16="http://schemas.microsoft.com/office/drawing/2014/main" id="{D6D2AB1B-AD91-5296-1B6E-7317E6B8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676" y="3743729"/>
            <a:ext cx="931135" cy="931135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B98023EC-BB71-9C2C-DC91-87CDA190B7E0}"/>
              </a:ext>
            </a:extLst>
          </p:cNvPr>
          <p:cNvSpPr/>
          <p:nvPr/>
        </p:nvSpPr>
        <p:spPr>
          <a:xfrm>
            <a:off x="6246145" y="186021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Grafický objekt 9" descr="Plná baterie se souvislou výplní">
            <a:extLst>
              <a:ext uri="{FF2B5EF4-FFF2-40B4-BE49-F238E27FC236}">
                <a16:creationId xmlns:a16="http://schemas.microsoft.com/office/drawing/2014/main" id="{D8A81932-290D-5569-AC59-6E1E964D1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5980" y="1943980"/>
            <a:ext cx="914400" cy="914400"/>
          </a:xfrm>
          <a:prstGeom prst="rect">
            <a:avLst/>
          </a:prstGeom>
        </p:spPr>
      </p:pic>
      <p:sp>
        <p:nvSpPr>
          <p:cNvPr id="23" name="Ovál 22">
            <a:extLst>
              <a:ext uri="{FF2B5EF4-FFF2-40B4-BE49-F238E27FC236}">
                <a16:creationId xmlns:a16="http://schemas.microsoft.com/office/drawing/2014/main" id="{546E9060-4DAA-34C1-AB93-22D9BC2BC654}"/>
              </a:ext>
            </a:extLst>
          </p:cNvPr>
          <p:cNvSpPr/>
          <p:nvPr/>
        </p:nvSpPr>
        <p:spPr>
          <a:xfrm>
            <a:off x="6753406" y="551812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Grafický objekt 15" descr="Robotická ruka obrys">
            <a:extLst>
              <a:ext uri="{FF2B5EF4-FFF2-40B4-BE49-F238E27FC236}">
                <a16:creationId xmlns:a16="http://schemas.microsoft.com/office/drawing/2014/main" id="{3EE81300-A8A6-97F3-9F88-681C20DC5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8941" y="5584611"/>
            <a:ext cx="914400" cy="9144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A9C32594-84A2-A249-267E-7C1C25C6266E}"/>
              </a:ext>
            </a:extLst>
          </p:cNvPr>
          <p:cNvSpPr txBox="1"/>
          <p:nvPr/>
        </p:nvSpPr>
        <p:spPr>
          <a:xfrm>
            <a:off x="594166" y="2550235"/>
            <a:ext cx="4592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dirty="0">
                <a:latin typeface="Franklin Gothic Demi Cond" panose="020B0706030402020204" pitchFamily="34" charset="0"/>
              </a:rPr>
              <a:t>Přínosy chytré   domácnosti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F373F456-7741-858C-8D9C-12CBF11D34E8}"/>
              </a:ext>
            </a:extLst>
          </p:cNvPr>
          <p:cNvSpPr/>
          <p:nvPr/>
        </p:nvSpPr>
        <p:spPr>
          <a:xfrm>
            <a:off x="7984251" y="28130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1A6E3C6-D859-6DA9-6BA2-AC30D8BA7697}"/>
              </a:ext>
            </a:extLst>
          </p:cNvPr>
          <p:cNvSpPr txBox="1"/>
          <p:nvPr/>
        </p:nvSpPr>
        <p:spPr>
          <a:xfrm>
            <a:off x="8328993" y="35042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A628E365-1386-F0AE-E8A6-C4BA0CD17206}"/>
              </a:ext>
            </a:extLst>
          </p:cNvPr>
          <p:cNvSpPr/>
          <p:nvPr/>
        </p:nvSpPr>
        <p:spPr>
          <a:xfrm>
            <a:off x="7823484" y="1866520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5DA3337-D1C0-5280-AA81-B2C911F4E1E4}"/>
              </a:ext>
            </a:extLst>
          </p:cNvPr>
          <p:cNvSpPr txBox="1"/>
          <p:nvPr/>
        </p:nvSpPr>
        <p:spPr>
          <a:xfrm>
            <a:off x="7908078" y="1946211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8EC6AE43-580C-E218-57B4-E3358ACDAD19}"/>
              </a:ext>
            </a:extLst>
          </p:cNvPr>
          <p:cNvSpPr/>
          <p:nvPr/>
        </p:nvSpPr>
        <p:spPr>
          <a:xfrm>
            <a:off x="7896923" y="3647288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B536D02-719C-F3D6-63A9-3558C9C43E32}"/>
              </a:ext>
            </a:extLst>
          </p:cNvPr>
          <p:cNvSpPr txBox="1"/>
          <p:nvPr/>
        </p:nvSpPr>
        <p:spPr>
          <a:xfrm>
            <a:off x="7984251" y="3788976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396DE1A6-5506-2A83-EC5E-DF204B86438F}"/>
              </a:ext>
            </a:extLst>
          </p:cNvPr>
          <p:cNvSpPr/>
          <p:nvPr/>
        </p:nvSpPr>
        <p:spPr>
          <a:xfrm>
            <a:off x="8293761" y="5511816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7D656F3-9B22-3487-C99A-A73703293B20}"/>
              </a:ext>
            </a:extLst>
          </p:cNvPr>
          <p:cNvSpPr txBox="1"/>
          <p:nvPr/>
        </p:nvSpPr>
        <p:spPr>
          <a:xfrm>
            <a:off x="8419833" y="5635628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9E990646-5B2F-BE8D-BB6D-1E2EB9523B7F}"/>
              </a:ext>
            </a:extLst>
          </p:cNvPr>
          <p:cNvSpPr/>
          <p:nvPr/>
        </p:nvSpPr>
        <p:spPr>
          <a:xfrm>
            <a:off x="6430554" y="214313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Grafický objekt 14" descr="Spánek obrys">
            <a:extLst>
              <a:ext uri="{FF2B5EF4-FFF2-40B4-BE49-F238E27FC236}">
                <a16:creationId xmlns:a16="http://schemas.microsoft.com/office/drawing/2014/main" id="{D35EE962-E0CD-8884-A450-2E621EE34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7717" y="27647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D771897D-ABC7-2DE9-BE1D-222DB23D64D2}"/>
              </a:ext>
            </a:extLst>
          </p:cNvPr>
          <p:cNvSpPr/>
          <p:nvPr/>
        </p:nvSpPr>
        <p:spPr>
          <a:xfrm>
            <a:off x="1396943" y="6999688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E357045-CFF4-A00C-376A-DC5982ABE81C}"/>
              </a:ext>
            </a:extLst>
          </p:cNvPr>
          <p:cNvSpPr txBox="1"/>
          <p:nvPr/>
        </p:nvSpPr>
        <p:spPr>
          <a:xfrm>
            <a:off x="2136237" y="7456710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</p:spTree>
    <p:extLst>
      <p:ext uri="{BB962C8B-B14F-4D97-AF65-F5344CB8AC3E}">
        <p14:creationId xmlns:p14="http://schemas.microsoft.com/office/powerpoint/2010/main" val="361353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4778408" y="24896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5123150" y="318094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31373" y="1911350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070667" y="2341033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0D7E12B4-69F3-363C-62E3-EEEA867C5246}"/>
              </a:ext>
            </a:extLst>
          </p:cNvPr>
          <p:cNvSpPr/>
          <p:nvPr/>
        </p:nvSpPr>
        <p:spPr>
          <a:xfrm>
            <a:off x="166350" y="268015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2" y="343085"/>
            <a:ext cx="914400" cy="914400"/>
          </a:xfrm>
          <a:prstGeom prst="rect">
            <a:avLst/>
          </a:prstGeom>
        </p:spPr>
      </p:pic>
      <p:sp>
        <p:nvSpPr>
          <p:cNvPr id="53" name="Ovál 52">
            <a:extLst>
              <a:ext uri="{FF2B5EF4-FFF2-40B4-BE49-F238E27FC236}">
                <a16:creationId xmlns:a16="http://schemas.microsoft.com/office/drawing/2014/main" id="{40F083E3-AFC5-1F5F-2E60-03F1C507ADDD}"/>
              </a:ext>
            </a:extLst>
          </p:cNvPr>
          <p:cNvSpPr/>
          <p:nvPr/>
        </p:nvSpPr>
        <p:spPr>
          <a:xfrm>
            <a:off x="12272802" y="1843981"/>
            <a:ext cx="1078146" cy="1068056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4" name="Grafický objekt 53" descr="Plná baterie se souvislou výplní">
            <a:extLst>
              <a:ext uri="{FF2B5EF4-FFF2-40B4-BE49-F238E27FC236}">
                <a16:creationId xmlns:a16="http://schemas.microsoft.com/office/drawing/2014/main" id="{0119FC6C-0DF1-A748-2A9A-EE2B670C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8618" y="1911350"/>
            <a:ext cx="916925" cy="916925"/>
          </a:xfrm>
          <a:prstGeom prst="rect">
            <a:avLst/>
          </a:prstGeom>
        </p:spPr>
      </p:pic>
      <p:sp>
        <p:nvSpPr>
          <p:cNvPr id="55" name="Obdélník: se zakulacenými rohy 54">
            <a:extLst>
              <a:ext uri="{FF2B5EF4-FFF2-40B4-BE49-F238E27FC236}">
                <a16:creationId xmlns:a16="http://schemas.microsoft.com/office/drawing/2014/main" id="{AB757C63-1632-D47A-18AA-4C4AC03ECC1D}"/>
              </a:ext>
            </a:extLst>
          </p:cNvPr>
          <p:cNvSpPr/>
          <p:nvPr/>
        </p:nvSpPr>
        <p:spPr>
          <a:xfrm>
            <a:off x="15495481" y="1913160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EB9AA13-779E-F26A-DED2-16A5313C569A}"/>
              </a:ext>
            </a:extLst>
          </p:cNvPr>
          <p:cNvSpPr txBox="1"/>
          <p:nvPr/>
        </p:nvSpPr>
        <p:spPr>
          <a:xfrm>
            <a:off x="15591895" y="1974427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1CBCE88-DA23-7F16-CC28-DD34F0245A4B}"/>
              </a:ext>
            </a:extLst>
          </p:cNvPr>
          <p:cNvSpPr/>
          <p:nvPr/>
        </p:nvSpPr>
        <p:spPr>
          <a:xfrm>
            <a:off x="13932187" y="420696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8" name="Grafický objekt 57" descr="Zloděj obrys">
            <a:extLst>
              <a:ext uri="{FF2B5EF4-FFF2-40B4-BE49-F238E27FC236}">
                <a16:creationId xmlns:a16="http://schemas.microsoft.com/office/drawing/2014/main" id="{03023EBE-BBC4-5948-10C7-37A536F53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93320" y="4303402"/>
            <a:ext cx="931135" cy="931135"/>
          </a:xfrm>
          <a:prstGeom prst="rect">
            <a:avLst/>
          </a:prstGeom>
        </p:spPr>
      </p:pic>
      <p:sp>
        <p:nvSpPr>
          <p:cNvPr id="59" name="Ovál 58">
            <a:extLst>
              <a:ext uri="{FF2B5EF4-FFF2-40B4-BE49-F238E27FC236}">
                <a16:creationId xmlns:a16="http://schemas.microsoft.com/office/drawing/2014/main" id="{0BE9AF56-33CE-E037-F432-1729D33140A9}"/>
              </a:ext>
            </a:extLst>
          </p:cNvPr>
          <p:cNvSpPr/>
          <p:nvPr/>
        </p:nvSpPr>
        <p:spPr>
          <a:xfrm>
            <a:off x="15805313" y="611113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0" name="Grafický objekt 59" descr="Robotická ruka obrys">
            <a:extLst>
              <a:ext uri="{FF2B5EF4-FFF2-40B4-BE49-F238E27FC236}">
                <a16:creationId xmlns:a16="http://schemas.microsoft.com/office/drawing/2014/main" id="{1BAF96D4-DBF7-5002-9918-0A0DBDC59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70848" y="6177622"/>
            <a:ext cx="914400" cy="914400"/>
          </a:xfrm>
          <a:prstGeom prst="rect">
            <a:avLst/>
          </a:prstGeom>
        </p:spPr>
      </p:pic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6CCB227B-DE44-FB5D-2D65-2320222AAA06}"/>
              </a:ext>
            </a:extLst>
          </p:cNvPr>
          <p:cNvSpPr/>
          <p:nvPr/>
        </p:nvSpPr>
        <p:spPr>
          <a:xfrm>
            <a:off x="15504567" y="4206961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ABDEF9C4-530C-93B4-250F-C73278898674}"/>
              </a:ext>
            </a:extLst>
          </p:cNvPr>
          <p:cNvSpPr txBox="1"/>
          <p:nvPr/>
        </p:nvSpPr>
        <p:spPr>
          <a:xfrm>
            <a:off x="15591895" y="434864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0D1B1698-49C3-BFDA-02C0-43F3318566B1}"/>
              </a:ext>
            </a:extLst>
          </p:cNvPr>
          <p:cNvSpPr/>
          <p:nvPr/>
        </p:nvSpPr>
        <p:spPr>
          <a:xfrm>
            <a:off x="17345668" y="6104827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DF1F77A1-FC58-35A2-84B7-076E336849A7}"/>
              </a:ext>
            </a:extLst>
          </p:cNvPr>
          <p:cNvSpPr txBox="1"/>
          <p:nvPr/>
        </p:nvSpPr>
        <p:spPr>
          <a:xfrm>
            <a:off x="17471740" y="622863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" name="Ovál 1">
            <a:extLst>
              <a:ext uri="{FF2B5EF4-FFF2-40B4-BE49-F238E27FC236}">
                <a16:creationId xmlns:a16="http://schemas.microsoft.com/office/drawing/2014/main" id="{90859342-C309-E4DC-E4BC-F7E855A28B0D}"/>
              </a:ext>
            </a:extLst>
          </p:cNvPr>
          <p:cNvSpPr/>
          <p:nvPr/>
        </p:nvSpPr>
        <p:spPr>
          <a:xfrm>
            <a:off x="-5119753" y="6346780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DEA7DAB5-5A54-A75D-F267-E02008F1E9CA}"/>
              </a:ext>
            </a:extLst>
          </p:cNvPr>
          <p:cNvSpPr/>
          <p:nvPr/>
        </p:nvSpPr>
        <p:spPr>
          <a:xfrm>
            <a:off x="-4920564" y="1370996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365ADCF0-05BC-E6B6-2354-020CEE15E64D}"/>
              </a:ext>
            </a:extLst>
          </p:cNvPr>
          <p:cNvSpPr/>
          <p:nvPr/>
        </p:nvSpPr>
        <p:spPr>
          <a:xfrm>
            <a:off x="-4378988" y="3483266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53479F5D-9118-9F23-088B-1CFA10E87A1E}"/>
              </a:ext>
            </a:extLst>
          </p:cNvPr>
          <p:cNvSpPr/>
          <p:nvPr/>
        </p:nvSpPr>
        <p:spPr>
          <a:xfrm>
            <a:off x="-5119753" y="6346780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914D63B-60B5-1797-6889-CDD5E221124C}"/>
              </a:ext>
            </a:extLst>
          </p:cNvPr>
          <p:cNvSpPr/>
          <p:nvPr/>
        </p:nvSpPr>
        <p:spPr>
          <a:xfrm>
            <a:off x="-4391793" y="3483266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C59683A-D1ED-D226-A19D-F76A7A0348A9}"/>
              </a:ext>
            </a:extLst>
          </p:cNvPr>
          <p:cNvSpPr/>
          <p:nvPr/>
        </p:nvSpPr>
        <p:spPr>
          <a:xfrm>
            <a:off x="-5092520" y="1299198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A0D2CE3-BB9E-11D8-E186-1812B1AE8C42}"/>
              </a:ext>
            </a:extLst>
          </p:cNvPr>
          <p:cNvSpPr/>
          <p:nvPr/>
        </p:nvSpPr>
        <p:spPr>
          <a:xfrm>
            <a:off x="-4958107" y="6490041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0E43DF47-80E6-26A6-3355-5D044A0F2FD6}"/>
              </a:ext>
            </a:extLst>
          </p:cNvPr>
          <p:cNvSpPr/>
          <p:nvPr/>
        </p:nvSpPr>
        <p:spPr>
          <a:xfrm>
            <a:off x="-4919712" y="1456088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A10D80A-9703-CDB2-405F-11DC38E43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7376" y="1728878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14" name="Ovál 13">
            <a:extLst>
              <a:ext uri="{FF2B5EF4-FFF2-40B4-BE49-F238E27FC236}">
                <a16:creationId xmlns:a16="http://schemas.microsoft.com/office/drawing/2014/main" id="{8CFB6363-796B-9966-F3EF-F1FD8A747C6D}"/>
              </a:ext>
            </a:extLst>
          </p:cNvPr>
          <p:cNvSpPr/>
          <p:nvPr/>
        </p:nvSpPr>
        <p:spPr>
          <a:xfrm>
            <a:off x="-4229559" y="3639749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 descr="Obsah obrázku interiér, světlo&#10;&#10;Popis byl vytvořen automaticky">
            <a:extLst>
              <a:ext uri="{FF2B5EF4-FFF2-40B4-BE49-F238E27FC236}">
                <a16:creationId xmlns:a16="http://schemas.microsoft.com/office/drawing/2014/main" id="{CB93341C-51E0-BF58-C05D-15B73AC3CE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1922" y="3976455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D3071E4-2E78-62E4-8886-0C4C2B2F10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5738" y="6774133"/>
            <a:ext cx="1780445" cy="17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5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/>
      <p:bldP spid="57" grpId="0" animBg="1"/>
      <p:bldP spid="59" grpId="0" animBg="1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délník: se zakulacenými rohy 98">
            <a:extLst>
              <a:ext uri="{FF2B5EF4-FFF2-40B4-BE49-F238E27FC236}">
                <a16:creationId xmlns:a16="http://schemas.microsoft.com/office/drawing/2014/main" id="{54A584F7-B418-09CC-C69D-3D34F88B2AE9}"/>
              </a:ext>
            </a:extLst>
          </p:cNvPr>
          <p:cNvSpPr/>
          <p:nvPr/>
        </p:nvSpPr>
        <p:spPr>
          <a:xfrm>
            <a:off x="4864947" y="4148785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7" name="Obdélník: se zakulacenými rohy 96">
            <a:extLst>
              <a:ext uri="{FF2B5EF4-FFF2-40B4-BE49-F238E27FC236}">
                <a16:creationId xmlns:a16="http://schemas.microsoft.com/office/drawing/2014/main" id="{D8C90CF8-AA2A-176A-2C49-0EEE8CA9DA11}"/>
              </a:ext>
            </a:extLst>
          </p:cNvPr>
          <p:cNvSpPr/>
          <p:nvPr/>
        </p:nvSpPr>
        <p:spPr>
          <a:xfrm>
            <a:off x="4867059" y="1584898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vál 92">
            <a:extLst>
              <a:ext uri="{FF2B5EF4-FFF2-40B4-BE49-F238E27FC236}">
                <a16:creationId xmlns:a16="http://schemas.microsoft.com/office/drawing/2014/main" id="{AB57B27F-4456-220A-347A-B2C646C560FA}"/>
              </a:ext>
            </a:extLst>
          </p:cNvPr>
          <p:cNvSpPr/>
          <p:nvPr/>
        </p:nvSpPr>
        <p:spPr>
          <a:xfrm>
            <a:off x="-400290" y="4671033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F485113-4B33-A13D-8998-CCD27AD364BF}"/>
              </a:ext>
            </a:extLst>
          </p:cNvPr>
          <p:cNvSpPr/>
          <p:nvPr/>
        </p:nvSpPr>
        <p:spPr>
          <a:xfrm>
            <a:off x="-201101" y="-304751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Ovál 89">
            <a:extLst>
              <a:ext uri="{FF2B5EF4-FFF2-40B4-BE49-F238E27FC236}">
                <a16:creationId xmlns:a16="http://schemas.microsoft.com/office/drawing/2014/main" id="{939686D4-7D5D-D945-95B7-7B7C08BA4B0C}"/>
              </a:ext>
            </a:extLst>
          </p:cNvPr>
          <p:cNvSpPr/>
          <p:nvPr/>
        </p:nvSpPr>
        <p:spPr>
          <a:xfrm>
            <a:off x="340475" y="1807519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83FCBB87-B2B9-A9DD-2DFE-BC744422A35E}"/>
              </a:ext>
            </a:extLst>
          </p:cNvPr>
          <p:cNvSpPr/>
          <p:nvPr/>
        </p:nvSpPr>
        <p:spPr>
          <a:xfrm>
            <a:off x="5723847" y="143379"/>
            <a:ext cx="5287142" cy="1099024"/>
          </a:xfrm>
          <a:prstGeom prst="roundRect">
            <a:avLst>
              <a:gd name="adj" fmla="val 50000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FACAF133-E638-7E40-96D0-61BBB0030A03}"/>
              </a:ext>
            </a:extLst>
          </p:cNvPr>
          <p:cNvSpPr/>
          <p:nvPr/>
        </p:nvSpPr>
        <p:spPr>
          <a:xfrm>
            <a:off x="-400290" y="4671033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vál 67">
            <a:extLst>
              <a:ext uri="{FF2B5EF4-FFF2-40B4-BE49-F238E27FC236}">
                <a16:creationId xmlns:a16="http://schemas.microsoft.com/office/drawing/2014/main" id="{7A270F24-1755-B898-8E8A-1CFC0863B818}"/>
              </a:ext>
            </a:extLst>
          </p:cNvPr>
          <p:cNvSpPr/>
          <p:nvPr/>
        </p:nvSpPr>
        <p:spPr>
          <a:xfrm>
            <a:off x="327670" y="1807519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25AB187E-BC82-4DC0-17A6-60C99F446DA9}"/>
              </a:ext>
            </a:extLst>
          </p:cNvPr>
          <p:cNvSpPr/>
          <p:nvPr/>
        </p:nvSpPr>
        <p:spPr>
          <a:xfrm>
            <a:off x="-373057" y="-376549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2579D23A-72FD-8851-7BAD-57F59FC8B6B9}"/>
              </a:ext>
            </a:extLst>
          </p:cNvPr>
          <p:cNvSpPr/>
          <p:nvPr/>
        </p:nvSpPr>
        <p:spPr>
          <a:xfrm>
            <a:off x="-238644" y="4814294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97E98FCC-1324-3644-E09F-AE50FE44D458}"/>
              </a:ext>
            </a:extLst>
          </p:cNvPr>
          <p:cNvSpPr/>
          <p:nvPr/>
        </p:nvSpPr>
        <p:spPr>
          <a:xfrm>
            <a:off x="-200249" y="-219659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" name="Obrázek 40">
            <a:extLst>
              <a:ext uri="{FF2B5EF4-FFF2-40B4-BE49-F238E27FC236}">
                <a16:creationId xmlns:a16="http://schemas.microsoft.com/office/drawing/2014/main" id="{5F6EC939-6782-3FA4-8C70-D5CDA4B4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913" y="53131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51" name="Ovál 50">
            <a:extLst>
              <a:ext uri="{FF2B5EF4-FFF2-40B4-BE49-F238E27FC236}">
                <a16:creationId xmlns:a16="http://schemas.microsoft.com/office/drawing/2014/main" id="{47C50DDC-0353-9A24-98E8-DA84A052044F}"/>
              </a:ext>
            </a:extLst>
          </p:cNvPr>
          <p:cNvSpPr/>
          <p:nvPr/>
        </p:nvSpPr>
        <p:spPr>
          <a:xfrm>
            <a:off x="489904" y="1964002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6" name="Obrázek 45" descr="Obsah obrázku interiér, světlo&#10;&#10;Popis byl vytvořen automaticky">
            <a:extLst>
              <a:ext uri="{FF2B5EF4-FFF2-40B4-BE49-F238E27FC236}">
                <a16:creationId xmlns:a16="http://schemas.microsoft.com/office/drawing/2014/main" id="{20F3017A-F396-1096-3850-23336D677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1" y="2300708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D06FF196-4865-60CD-8CA7-003BBDC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" y="5098386"/>
            <a:ext cx="1780445" cy="1780445"/>
          </a:xfrm>
          <a:prstGeom prst="rect">
            <a:avLst/>
          </a:prstGeom>
        </p:spPr>
      </p:pic>
      <p:sp>
        <p:nvSpPr>
          <p:cNvPr id="83" name="Obdélník: se zakulacenými rohy 82">
            <a:extLst>
              <a:ext uri="{FF2B5EF4-FFF2-40B4-BE49-F238E27FC236}">
                <a16:creationId xmlns:a16="http://schemas.microsoft.com/office/drawing/2014/main" id="{B8C867C0-8B29-04FE-2AB4-E84ADDF50260}"/>
              </a:ext>
            </a:extLst>
          </p:cNvPr>
          <p:cNvSpPr/>
          <p:nvPr/>
        </p:nvSpPr>
        <p:spPr>
          <a:xfrm>
            <a:off x="5684159" y="53131"/>
            <a:ext cx="5239656" cy="1089153"/>
          </a:xfrm>
          <a:prstGeom prst="roundRect">
            <a:avLst>
              <a:gd name="adj" fmla="val 50000"/>
            </a:avLst>
          </a:prstGeom>
          <a:solidFill>
            <a:srgbClr val="0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A96F8EC4-5ACB-9E90-63CB-8A31F2556BFE}"/>
              </a:ext>
            </a:extLst>
          </p:cNvPr>
          <p:cNvSpPr txBox="1"/>
          <p:nvPr/>
        </p:nvSpPr>
        <p:spPr>
          <a:xfrm>
            <a:off x="6417130" y="205292"/>
            <a:ext cx="3773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Hlasový asistent</a:t>
            </a: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7BED7BA4-154C-46A5-4C72-B7E186087F56}"/>
              </a:ext>
            </a:extLst>
          </p:cNvPr>
          <p:cNvSpPr txBox="1"/>
          <p:nvPr/>
        </p:nvSpPr>
        <p:spPr>
          <a:xfrm>
            <a:off x="4912922" y="4303606"/>
            <a:ext cx="7203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 hlavního se v hlasových asistentech nachází?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Mikrofon – přes který uživatel komunikuje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Reproduktor – veškerý zvuk ze zařízení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Procesor - zpracovává data z mikrofonu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4C993A7F-27BD-E34B-4618-4C2ECBDF1FCD}"/>
              </a:ext>
            </a:extLst>
          </p:cNvPr>
          <p:cNvSpPr txBox="1"/>
          <p:nvPr/>
        </p:nvSpPr>
        <p:spPr>
          <a:xfrm>
            <a:off x="4910835" y="1793196"/>
            <a:ext cx="691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Hlasové asistenty ovládáme pomocí hlasových příkazů. Mohou být software  např. v mobilu, nebo zařízení např.  Google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home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repack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(viz. zařízení vlevo)</a:t>
            </a:r>
          </a:p>
        </p:txBody>
      </p:sp>
    </p:spTree>
    <p:extLst>
      <p:ext uri="{BB962C8B-B14F-4D97-AF65-F5344CB8AC3E}">
        <p14:creationId xmlns:p14="http://schemas.microsoft.com/office/powerpoint/2010/main" val="4258935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7" grpId="0" animBg="1"/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-6469724" y="-40501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-6124982" y="-335886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C35D3084-993A-AE6B-2C3E-B79E196A514F}"/>
              </a:ext>
            </a:extLst>
          </p:cNvPr>
          <p:cNvSpPr/>
          <p:nvPr/>
        </p:nvSpPr>
        <p:spPr>
          <a:xfrm>
            <a:off x="-10927574" y="-504572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831159" y="-40501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26676" y="1862378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2F071C3-5029-9D13-6BE8-746D82FE8169}"/>
              </a:ext>
            </a:extLst>
          </p:cNvPr>
          <p:cNvSpPr/>
          <p:nvPr/>
        </p:nvSpPr>
        <p:spPr>
          <a:xfrm>
            <a:off x="96264" y="325616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Plná baterie se souvislou výplní">
            <a:extLst>
              <a:ext uri="{FF2B5EF4-FFF2-40B4-BE49-F238E27FC236}">
                <a16:creationId xmlns:a16="http://schemas.microsoft.com/office/drawing/2014/main" id="{156C6F2F-0ECE-B3F3-5171-F62371E85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80" y="392985"/>
            <a:ext cx="916925" cy="916925"/>
          </a:xfrm>
          <a:prstGeom prst="rect">
            <a:avLst/>
          </a:prstGeom>
        </p:spPr>
      </p:pic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0B63B875-B738-0183-F877-3A621CBEAC82}"/>
              </a:ext>
            </a:extLst>
          </p:cNvPr>
          <p:cNvSpPr/>
          <p:nvPr/>
        </p:nvSpPr>
        <p:spPr>
          <a:xfrm>
            <a:off x="4305466" y="418455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8FC16FB-9288-0E41-F64B-8ED74BC985BD}"/>
              </a:ext>
            </a:extLst>
          </p:cNvPr>
          <p:cNvSpPr txBox="1"/>
          <p:nvPr/>
        </p:nvSpPr>
        <p:spPr>
          <a:xfrm>
            <a:off x="4401880" y="479722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5B68AE8-DF90-1360-9D44-40E9E70E69F4}"/>
              </a:ext>
            </a:extLst>
          </p:cNvPr>
          <p:cNvSpPr/>
          <p:nvPr/>
        </p:nvSpPr>
        <p:spPr>
          <a:xfrm>
            <a:off x="1326676" y="3418453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206884" y="2018414"/>
            <a:ext cx="8376612" cy="133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Díky chytré domácnosti můžete ušetřit jak elektřinu, tak i peníze.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DC36AF-4B56-5F9A-A79A-168FE7CE50AA}"/>
              </a:ext>
            </a:extLst>
          </p:cNvPr>
          <p:cNvSpPr txBox="1"/>
          <p:nvPr/>
        </p:nvSpPr>
        <p:spPr>
          <a:xfrm>
            <a:off x="1929753" y="3546972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termostaty -  regulují automaticky teplotu na závislosti, zdali se někdo v místnosti nachází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FEEE6E7-BA2F-D9EA-4D04-60D480D4941C}"/>
              </a:ext>
            </a:extLst>
          </p:cNvPr>
          <p:cNvSpPr/>
          <p:nvPr/>
        </p:nvSpPr>
        <p:spPr>
          <a:xfrm>
            <a:off x="1326676" y="4980554"/>
            <a:ext cx="9855200" cy="1397724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0C94AC05-7C02-6A1A-62EC-65C64378906B}"/>
              </a:ext>
            </a:extLst>
          </p:cNvPr>
          <p:cNvSpPr/>
          <p:nvPr/>
        </p:nvSpPr>
        <p:spPr>
          <a:xfrm>
            <a:off x="101543" y="3546972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fický objekt 16" descr="Vysoká teplota obrys">
            <a:extLst>
              <a:ext uri="{FF2B5EF4-FFF2-40B4-BE49-F238E27FC236}">
                <a16:creationId xmlns:a16="http://schemas.microsoft.com/office/drawing/2014/main" id="{E824B101-615F-7355-85CB-494EF1110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080" y="3563956"/>
            <a:ext cx="897072" cy="897072"/>
          </a:xfrm>
          <a:prstGeom prst="rect">
            <a:avLst/>
          </a:prstGeom>
        </p:spPr>
      </p:pic>
      <p:sp>
        <p:nvSpPr>
          <p:cNvPr id="32" name="Ovál 31">
            <a:extLst>
              <a:ext uri="{FF2B5EF4-FFF2-40B4-BE49-F238E27FC236}">
                <a16:creationId xmlns:a16="http://schemas.microsoft.com/office/drawing/2014/main" id="{3E8CAEB4-0BC6-8586-70CB-04CCE502080B}"/>
              </a:ext>
            </a:extLst>
          </p:cNvPr>
          <p:cNvSpPr/>
          <p:nvPr/>
        </p:nvSpPr>
        <p:spPr>
          <a:xfrm>
            <a:off x="101543" y="5145388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5" name="Grafický objekt 24" descr="Žárovka obrys">
            <a:extLst>
              <a:ext uri="{FF2B5EF4-FFF2-40B4-BE49-F238E27FC236}">
                <a16:creationId xmlns:a16="http://schemas.microsoft.com/office/drawing/2014/main" id="{99F31035-0483-A4EB-BC7A-CE841BD47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37" y="5222216"/>
            <a:ext cx="914400" cy="91440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D2CD74AD-68A3-15DE-5A01-755256E9D268}"/>
              </a:ext>
            </a:extLst>
          </p:cNvPr>
          <p:cNvSpPr txBox="1"/>
          <p:nvPr/>
        </p:nvSpPr>
        <p:spPr>
          <a:xfrm>
            <a:off x="1907694" y="5145388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žárovky -  </a:t>
            </a:r>
            <a:r>
              <a:rPr lang="cs-CZ" sz="3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vypnou se v době, když jsou všechny místnosti nevyužívány</a:t>
            </a:r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A4EE4AC1-520B-C152-19D6-F490D916489B}"/>
              </a:ext>
            </a:extLst>
          </p:cNvPr>
          <p:cNvSpPr txBox="1"/>
          <p:nvPr/>
        </p:nvSpPr>
        <p:spPr>
          <a:xfrm>
            <a:off x="225906" y="35033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/>
              <a:t>Chytrá žárovka zde jako příklad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608349-B8E9-61D6-8586-D0E6671F9B66}"/>
              </a:ext>
            </a:extLst>
          </p:cNvPr>
          <p:cNvSpPr txBox="1"/>
          <p:nvPr/>
        </p:nvSpPr>
        <p:spPr>
          <a:xfrm>
            <a:off x="2724150" y="1058220"/>
            <a:ext cx="8376612" cy="91482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latin typeface="Franklin Gothic Demi Cond" panose="020B0706030402020204" pitchFamily="34" charset="0"/>
              </a:rPr>
              <a:t>Chytré žárovky -  </a:t>
            </a:r>
            <a:r>
              <a:rPr lang="cs-CZ" sz="3600" dirty="0">
                <a:latin typeface="Franklin Gothic Demi Cond" panose="020B0706030402020204" pitchFamily="34" charset="0"/>
              </a:rPr>
              <a:t>vypnou se v době, když jsou všechny místnosti nevyužívány</a:t>
            </a:r>
            <a:r>
              <a:rPr lang="cs-CZ" sz="3600" dirty="0"/>
              <a:t>. Tyto žárovky také umožňují nastavit programy pro různé dny v týdnu nebo pro různé časy dne, aby se optimalizovala spotřeba energie.</a:t>
            </a:r>
          </a:p>
          <a:p>
            <a:endParaRPr lang="cs-CZ" sz="3600" dirty="0"/>
          </a:p>
          <a:p>
            <a:r>
              <a:rPr lang="cs-CZ" sz="3600" dirty="0"/>
              <a:t>Chytré žárovky také poskytují uživatelům možnost nastavit teplotu světla a barevnou teplotu, což umožňuje lepší kontrolovat atmosféru v místnosti.</a:t>
            </a:r>
            <a:endParaRPr lang="cs-CZ" sz="35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6AEF58D9-89CB-0C27-BF7C-BC5424A3B7B0}"/>
              </a:ext>
            </a:extLst>
          </p:cNvPr>
          <p:cNvSpPr txBox="1"/>
          <p:nvPr/>
        </p:nvSpPr>
        <p:spPr>
          <a:xfrm>
            <a:off x="594166" y="2043898"/>
            <a:ext cx="527288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cs-CZ" dirty="0"/>
              <a:t>Pohodlí:</a:t>
            </a:r>
          </a:p>
          <a:p>
            <a:pPr marL="285750" indent="-285750">
              <a:buFontTx/>
              <a:buChar char="-"/>
            </a:pPr>
            <a:r>
              <a:rPr lang="cs-CZ" dirty="0"/>
              <a:t>Zařízení můžeme ovládat na dálku </a:t>
            </a:r>
            <a:r>
              <a:rPr lang="cs-CZ" dirty="0" err="1"/>
              <a:t>napr</a:t>
            </a:r>
            <a:r>
              <a:rPr lang="cs-CZ" dirty="0"/>
              <a:t>. Pomocí telefonu, hlasového asistenta, </a:t>
            </a:r>
          </a:p>
          <a:p>
            <a:pPr marL="285750" indent="-285750">
              <a:buFontTx/>
              <a:buChar char="-"/>
            </a:pPr>
            <a:r>
              <a:rPr lang="cs-CZ" dirty="0"/>
              <a:t>detekce pohybu (rozsvícení světla), časování (topení se zapne v určitý čas)</a:t>
            </a:r>
          </a:p>
          <a:p>
            <a:pPr marL="342900" indent="-342900">
              <a:buAutoNum type="arabicPeriod"/>
            </a:pPr>
            <a:r>
              <a:rPr lang="cs-CZ" dirty="0"/>
              <a:t> Úspora energie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15" descr="Dům">
            <a:extLst>
              <a:ext uri="{FF2B5EF4-FFF2-40B4-BE49-F238E27FC236}">
                <a16:creationId xmlns:a16="http://schemas.microsoft.com/office/drawing/2014/main" id="{F6192561-6715-5F1D-8F4F-B23497A9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08F0093-A910-CDA8-05CE-C00E7D364B4F}"/>
              </a:ext>
            </a:extLst>
          </p:cNvPr>
          <p:cNvSpPr txBox="1"/>
          <p:nvPr/>
        </p:nvSpPr>
        <p:spPr>
          <a:xfrm>
            <a:off x="262079" y="760562"/>
            <a:ext cx="1002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/>
              <a:t>Přínosy chytré domácnosti</a:t>
            </a:r>
          </a:p>
        </p:txBody>
      </p:sp>
      <p:pic>
        <p:nvPicPr>
          <p:cNvPr id="6" name="Grafický objekt 5" descr="Robotická ruka obrys">
            <a:extLst>
              <a:ext uri="{FF2B5EF4-FFF2-40B4-BE49-F238E27FC236}">
                <a16:creationId xmlns:a16="http://schemas.microsoft.com/office/drawing/2014/main" id="{44EACE78-8388-2B51-C5BD-8319BEF04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659" y="5712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4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interiér, uspořádáno&#10;&#10;Popis byl vytvořen automaticky">
            <a:extLst>
              <a:ext uri="{FF2B5EF4-FFF2-40B4-BE49-F238E27FC236}">
                <a16:creationId xmlns:a16="http://schemas.microsoft.com/office/drawing/2014/main" id="{80EBF38B-78E5-FE06-EC82-22D6EAA4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10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201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339</Words>
  <Application>Microsoft Office PowerPoint</Application>
  <PresentationFormat>Širokoúhlá obrazovka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Demi</vt:lpstr>
      <vt:lpstr>Franklin Gothic Demi Cond</vt:lpstr>
      <vt:lpstr>Motiv Office</vt:lpstr>
      <vt:lpstr>Internet věcí a chytrá domácnost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pro git</dc:title>
  <dc:creator>Pávek Lukáš</dc:creator>
  <cp:lastModifiedBy>Pávek Lukáš</cp:lastModifiedBy>
  <cp:revision>35</cp:revision>
  <dcterms:created xsi:type="dcterms:W3CDTF">2023-01-02T20:56:14Z</dcterms:created>
  <dcterms:modified xsi:type="dcterms:W3CDTF">2023-01-15T14:35:37Z</dcterms:modified>
</cp:coreProperties>
</file>