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5" r:id="rId25"/>
    <p:sldId id="279" r:id="rId26"/>
    <p:sldId id="280" r:id="rId27"/>
    <p:sldId id="281" r:id="rId28"/>
    <p:sldId id="282" r:id="rId29"/>
    <p:sldId id="283" r:id="rId30"/>
    <p:sldId id="284" r:id="rId31"/>
    <p:sldId id="286" r:id="rId32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2C16"/>
    <a:srgbClr val="0C788E"/>
    <a:srgbClr val="006666"/>
    <a:srgbClr val="54381C"/>
    <a:srgbClr val="A50021"/>
    <a:srgbClr val="FFFFA3"/>
    <a:srgbClr val="FFB06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Στυλ με θέμα 1 - Έμφαση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46F890A9-2807-4EBB-B81D-B2AA78EC7F39}" styleName="Σκούρο στυλ 2 - Έμφαση 5/Έμφαση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23" autoAdjust="0"/>
    <p:restoredTop sz="94652" autoAdjust="0"/>
  </p:normalViewPr>
  <p:slideViewPr>
    <p:cSldViewPr>
      <p:cViewPr varScale="1">
        <p:scale>
          <a:sx n="65" d="100"/>
          <a:sy n="65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F971D-A096-43E1-8184-093C9B32B6AE}" type="datetimeFigureOut">
              <a:rPr lang="el-GR" smtClean="0"/>
              <a:t>13/1/2019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E9B267-7F6C-4C6B-BB36-45F0FBFEE4E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047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509AC75-F7AD-4E17-AE77-1D750C16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EEF0878F-FCA1-402B-A233-79BE9F0F8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867C03BC-2A28-48F3-938C-2B2EDDF4C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B8E371A4-868D-43F2-9AD2-A7EB15169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754C6D34-29DB-47C6-9531-23E257C88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BDE451-BA80-4CA0-97DB-874494E1ABC1}" type="slidenum">
              <a:rPr lang="es-ES" altLang="el-GR"/>
              <a:pPr/>
              <a:t>‹#›</a:t>
            </a:fld>
            <a:endParaRPr lang="es-ES" altLang="el-GR"/>
          </a:p>
        </p:txBody>
      </p:sp>
    </p:spTree>
    <p:extLst>
      <p:ext uri="{BB962C8B-B14F-4D97-AF65-F5344CB8AC3E}">
        <p14:creationId xmlns:p14="http://schemas.microsoft.com/office/powerpoint/2010/main" val="1015621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0177635-BDC8-47BD-9B47-9261EB430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B079C817-0402-4E00-B731-849F6656A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B94977BA-AB96-4F5B-99FB-877DB4F40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FC52D52F-4A96-47A6-AB5E-0D50D1F36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E154040A-7F55-45BB-B7D9-802A4EE5A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D41C30-4265-4395-A7D1-1D0D47D9EC25}" type="slidenum">
              <a:rPr lang="es-ES" altLang="el-GR"/>
              <a:pPr/>
              <a:t>‹#›</a:t>
            </a:fld>
            <a:endParaRPr lang="es-ES" altLang="el-GR"/>
          </a:p>
        </p:txBody>
      </p:sp>
    </p:spTree>
    <p:extLst>
      <p:ext uri="{BB962C8B-B14F-4D97-AF65-F5344CB8AC3E}">
        <p14:creationId xmlns:p14="http://schemas.microsoft.com/office/powerpoint/2010/main" val="3087340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72E7E313-AFB5-4231-966C-2D8DFB5234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F50A783C-B231-4C7C-BEE9-2F520EEB9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7B3E5318-64A0-476E-BCDB-60056E83F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66580386-8997-481A-91D9-3D244DBA6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A979E5BB-42F3-4620-8408-93563F428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399361-286D-48F0-A9A6-E15D57839A42}" type="slidenum">
              <a:rPr lang="es-ES" altLang="el-GR"/>
              <a:pPr/>
              <a:t>‹#›</a:t>
            </a:fld>
            <a:endParaRPr lang="es-ES" altLang="el-GR"/>
          </a:p>
        </p:txBody>
      </p:sp>
    </p:spTree>
    <p:extLst>
      <p:ext uri="{BB962C8B-B14F-4D97-AF65-F5344CB8AC3E}">
        <p14:creationId xmlns:p14="http://schemas.microsoft.com/office/powerpoint/2010/main" val="3973780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46A6936-5B4C-4264-B0BD-ACF422487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965AAAA-29E5-4991-9C79-1E02A7637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D49D9EBD-A58D-4462-9A98-D499BDBA1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6F105102-E0E9-4E8C-AB33-D571E9937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AD98263E-88DE-4EB8-B153-98AB7BD5A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BD1F62-BAB9-4678-A758-6842827ADFA9}" type="slidenum">
              <a:rPr lang="es-ES" altLang="el-GR"/>
              <a:pPr/>
              <a:t>‹#›</a:t>
            </a:fld>
            <a:endParaRPr lang="es-ES" altLang="el-GR"/>
          </a:p>
        </p:txBody>
      </p:sp>
    </p:spTree>
    <p:extLst>
      <p:ext uri="{BB962C8B-B14F-4D97-AF65-F5344CB8AC3E}">
        <p14:creationId xmlns:p14="http://schemas.microsoft.com/office/powerpoint/2010/main" val="2408842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0056D21-16F1-4B41-B00F-43ECCDD29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80E7CC5A-EE1E-4B74-9FF4-16DDDF7BB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BD59FC7C-DDA0-439F-9FCF-F15C5FBC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13683F84-6E82-49A2-A247-D3F23B15B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C2B0A562-92A3-4583-AE6E-1F59EC5BE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CF9E48-75E2-4299-9AA0-98F0D55AF7D2}" type="slidenum">
              <a:rPr lang="es-ES" altLang="el-GR"/>
              <a:pPr/>
              <a:t>‹#›</a:t>
            </a:fld>
            <a:endParaRPr lang="es-ES" altLang="el-GR"/>
          </a:p>
        </p:txBody>
      </p:sp>
    </p:spTree>
    <p:extLst>
      <p:ext uri="{BB962C8B-B14F-4D97-AF65-F5344CB8AC3E}">
        <p14:creationId xmlns:p14="http://schemas.microsoft.com/office/powerpoint/2010/main" val="2233495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E95B0B1-6FC6-4E5A-A530-20DC20BE3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33B973D2-B133-4CBC-9E74-430849527C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EC4FE06D-C5DA-4534-9752-AE3A9B14F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18E5D071-38DE-474E-9817-3E7880BE1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B566B170-75D6-4B4B-AD9B-CAF696A4A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811F70E8-303C-4FF0-800D-D1615242A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AE2BCC-F903-40D7-9577-5C8DAFF7C070}" type="slidenum">
              <a:rPr lang="es-ES" altLang="el-GR"/>
              <a:pPr/>
              <a:t>‹#›</a:t>
            </a:fld>
            <a:endParaRPr lang="es-ES" altLang="el-GR"/>
          </a:p>
        </p:txBody>
      </p:sp>
    </p:spTree>
    <p:extLst>
      <p:ext uri="{BB962C8B-B14F-4D97-AF65-F5344CB8AC3E}">
        <p14:creationId xmlns:p14="http://schemas.microsoft.com/office/powerpoint/2010/main" val="207522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2D10CCD-395F-4ED7-9AAB-AAC81F25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90BA9849-8C4D-4297-B7C9-EC91315F8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B62EE8A8-142F-4E91-A455-3A1E511C9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4D11D8FD-AF48-4333-B3A3-C4F1229162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61C11A0D-27CC-43BB-9E44-02FA59E8AF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D2669FAE-F62C-479E-A394-64A93BE2D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8A5EE5CA-B5F4-4C84-AACA-D771A798B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D1A6548F-E5D2-4D86-B4C9-BBD4FAD8C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1C0E83-4EE8-4A53-B706-C91AD38885D1}" type="slidenum">
              <a:rPr lang="es-ES" altLang="el-GR"/>
              <a:pPr/>
              <a:t>‹#›</a:t>
            </a:fld>
            <a:endParaRPr lang="es-ES" altLang="el-GR"/>
          </a:p>
        </p:txBody>
      </p:sp>
    </p:spTree>
    <p:extLst>
      <p:ext uri="{BB962C8B-B14F-4D97-AF65-F5344CB8AC3E}">
        <p14:creationId xmlns:p14="http://schemas.microsoft.com/office/powerpoint/2010/main" val="4291809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D4485F6-1513-452F-B2E8-1DF01EA23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4C6D2844-A2A3-48FF-AB77-8A9DBF710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F37E8CF0-E03E-4CFA-A189-81D49BF23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2F464A38-E9C0-4F02-A28A-8F8E94243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4D98A3-AE4A-443C-9903-8591ED374E1F}" type="slidenum">
              <a:rPr lang="es-ES" altLang="el-GR"/>
              <a:pPr/>
              <a:t>‹#›</a:t>
            </a:fld>
            <a:endParaRPr lang="es-ES" altLang="el-GR"/>
          </a:p>
        </p:txBody>
      </p:sp>
    </p:spTree>
    <p:extLst>
      <p:ext uri="{BB962C8B-B14F-4D97-AF65-F5344CB8AC3E}">
        <p14:creationId xmlns:p14="http://schemas.microsoft.com/office/powerpoint/2010/main" val="2567529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D80E1189-46B3-48E8-B4B0-A0C2A8D2F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4374BEC9-86AA-4BB4-B539-ACF7D31F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F6FCDA7D-797E-447D-ABCE-9F6E47C04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F6C9DD-655A-4D74-8C4F-210D7912756A}" type="slidenum">
              <a:rPr lang="es-ES" altLang="el-GR"/>
              <a:pPr/>
              <a:t>‹#›</a:t>
            </a:fld>
            <a:endParaRPr lang="es-ES" altLang="el-GR"/>
          </a:p>
        </p:txBody>
      </p:sp>
    </p:spTree>
    <p:extLst>
      <p:ext uri="{BB962C8B-B14F-4D97-AF65-F5344CB8AC3E}">
        <p14:creationId xmlns:p14="http://schemas.microsoft.com/office/powerpoint/2010/main" val="394152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A66F50E-74A6-4A4C-8FEB-8E24FA8BA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D0A7A68-79AA-4DEA-B7FF-01CFCE95F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5B5216AE-014F-4CFA-9A1C-7A0401CAC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5337CB36-3A4C-4397-A907-9C0E60E12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839CF776-85BA-400B-BCCE-D174C8DBF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E40C10F8-6D93-4C6F-ADB1-63D3B5B3F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1A56DE-9D7A-4D15-9472-EE91C9BD5E45}" type="slidenum">
              <a:rPr lang="es-ES" altLang="el-GR"/>
              <a:pPr/>
              <a:t>‹#›</a:t>
            </a:fld>
            <a:endParaRPr lang="es-ES" altLang="el-GR"/>
          </a:p>
        </p:txBody>
      </p:sp>
    </p:spTree>
    <p:extLst>
      <p:ext uri="{BB962C8B-B14F-4D97-AF65-F5344CB8AC3E}">
        <p14:creationId xmlns:p14="http://schemas.microsoft.com/office/powerpoint/2010/main" val="1608026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AF9A0BF-278D-4AD8-BFFB-8B183ED94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27B216CB-B1D2-476F-A7C4-48BC69E488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408B316B-87C3-46DF-8DBB-DA7469EC9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7ADABE8C-1E0B-4B46-96A7-E21311A7F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6B2223F8-FC8F-4D73-9BFA-53D9DD37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FA2CCB49-36C3-4A16-95EB-5C76F6B12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FF2C03-5901-4E13-924E-9CF2E378D0BD}" type="slidenum">
              <a:rPr lang="es-ES" altLang="el-GR"/>
              <a:pPr/>
              <a:t>‹#›</a:t>
            </a:fld>
            <a:endParaRPr lang="es-ES" altLang="el-GR"/>
          </a:p>
        </p:txBody>
      </p:sp>
    </p:spTree>
    <p:extLst>
      <p:ext uri="{BB962C8B-B14F-4D97-AF65-F5344CB8AC3E}">
        <p14:creationId xmlns:p14="http://schemas.microsoft.com/office/powerpoint/2010/main" val="1337766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BEB1C84-A068-45B6-8189-C71A06D43A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l-GR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D7D50F5-A978-40AA-A481-95B8F31498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l-GR"/>
              <a:t>Haga clic para modificar el estilo de texto del patrón</a:t>
            </a:r>
          </a:p>
          <a:p>
            <a:pPr lvl="1"/>
            <a:r>
              <a:rPr lang="es-ES" altLang="el-GR"/>
              <a:t>Segundo nivel</a:t>
            </a:r>
          </a:p>
          <a:p>
            <a:pPr lvl="2"/>
            <a:r>
              <a:rPr lang="es-ES" altLang="el-GR"/>
              <a:t>Tercer nivel</a:t>
            </a:r>
          </a:p>
          <a:p>
            <a:pPr lvl="3"/>
            <a:r>
              <a:rPr lang="es-ES" altLang="el-GR"/>
              <a:t>Cuarto nivel</a:t>
            </a:r>
          </a:p>
          <a:p>
            <a:pPr lvl="4"/>
            <a:r>
              <a:rPr lang="es-ES" altLang="el-GR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02C40ADB-4FD2-47B1-B9B1-B057B9BA7AC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 altLang="el-G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BB8EA04-4F46-4FA8-8763-67E26F6D451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 altLang="el-G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937D052-FC38-4E81-BE7A-8C0E9A7C95A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A16A35D-A152-41FD-A4AA-2A5E6F0127F2}" type="slidenum">
              <a:rPr lang="es-ES" altLang="el-GR"/>
              <a:pPr/>
              <a:t>‹#›</a:t>
            </a:fld>
            <a:endParaRPr lang="es-ES" alt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savesettings.txt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airportretrieve.txt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Rectangle 150">
            <a:extLst>
              <a:ext uri="{FF2B5EF4-FFF2-40B4-BE49-F238E27FC236}">
                <a16:creationId xmlns:a16="http://schemas.microsoft.com/office/drawing/2014/main" id="{419DED07-BEEE-4682-9A6B-C3F37ABA696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355976" y="124114"/>
            <a:ext cx="4572000" cy="647700"/>
          </a:xfrm>
        </p:spPr>
        <p:txBody>
          <a:bodyPr anchor="ctr"/>
          <a:lstStyle/>
          <a:p>
            <a:pPr algn="r"/>
            <a:r>
              <a:rPr lang="es-UY" altLang="el-GR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Flight Scanner</a:t>
            </a:r>
            <a:endParaRPr lang="es-ES" altLang="el-GR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sp>
        <p:nvSpPr>
          <p:cNvPr id="2217" name="Rectangle 169">
            <a:extLst>
              <a:ext uri="{FF2B5EF4-FFF2-40B4-BE49-F238E27FC236}">
                <a16:creationId xmlns:a16="http://schemas.microsoft.com/office/drawing/2014/main" id="{888B61AD-BB87-40B6-97B8-BF39A903E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3486" y="5661025"/>
            <a:ext cx="3673674" cy="1072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el-GR" altLang="el-GR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Μαλλιαρίδης Κωνσταντίνος</a:t>
            </a:r>
            <a:br>
              <a:rPr lang="el-GR" altLang="el-GR" sz="2000" b="1" dirty="0">
                <a:solidFill>
                  <a:schemeClr val="bg1"/>
                </a:solidFill>
                <a:latin typeface="Book Antiqua" panose="02040602050305030304" pitchFamily="18" charset="0"/>
              </a:rPr>
            </a:br>
            <a:r>
              <a:rPr lang="el-GR" altLang="el-GR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Ναζίρης Δημήτρης </a:t>
            </a:r>
            <a:br>
              <a:rPr lang="el-GR" altLang="el-GR" sz="2000" b="1" dirty="0">
                <a:solidFill>
                  <a:schemeClr val="bg1"/>
                </a:solidFill>
                <a:latin typeface="Book Antiqua" panose="02040602050305030304" pitchFamily="18" charset="0"/>
              </a:rPr>
            </a:br>
            <a:r>
              <a:rPr lang="el-GR" altLang="el-GR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Σκλάβου </a:t>
            </a:r>
            <a:r>
              <a:rPr lang="el-GR" altLang="el-GR" sz="2000" b="1" dirty="0" err="1">
                <a:solidFill>
                  <a:schemeClr val="bg1"/>
                </a:solidFill>
                <a:latin typeface="Book Antiqua" panose="02040602050305030304" pitchFamily="18" charset="0"/>
              </a:rPr>
              <a:t>Νάσια</a:t>
            </a:r>
            <a:br>
              <a:rPr lang="el-GR" altLang="el-GR" sz="2000" b="1" dirty="0">
                <a:solidFill>
                  <a:schemeClr val="bg1"/>
                </a:solidFill>
                <a:latin typeface="Book Antiqua" panose="02040602050305030304" pitchFamily="18" charset="0"/>
              </a:rPr>
            </a:br>
            <a:endParaRPr lang="es-ES" altLang="el-GR" sz="2000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2" name="Ορθογώνιο 1">
            <a:extLst>
              <a:ext uri="{FF2B5EF4-FFF2-40B4-BE49-F238E27FC236}">
                <a16:creationId xmlns:a16="http://schemas.microsoft.com/office/drawing/2014/main" id="{97F4FE3E-7A51-4117-8485-99A241533F5F}"/>
              </a:ext>
            </a:extLst>
          </p:cNvPr>
          <p:cNvSpPr/>
          <p:nvPr/>
        </p:nvSpPr>
        <p:spPr>
          <a:xfrm>
            <a:off x="-4762" y="5608254"/>
            <a:ext cx="50088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18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ΠΜΣ Ευφυείς τεχνολογίες Διαδικτύου</a:t>
            </a:r>
          </a:p>
          <a:p>
            <a:r>
              <a:rPr lang="el-GR" sz="18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Αλεξάνδρειο Τεχνολογικό </a:t>
            </a:r>
          </a:p>
          <a:p>
            <a:r>
              <a:rPr lang="el-GR" sz="18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Εκπαιδευτικό Ίδρυμα Θεσσαλονίκης</a:t>
            </a:r>
          </a:p>
          <a:p>
            <a:r>
              <a:rPr lang="el-GR" sz="18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Τμήμα πληροφορικής</a:t>
            </a:r>
            <a:endParaRPr lang="el-G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Ορθογώνιο 1">
            <a:extLst>
              <a:ext uri="{FF2B5EF4-FFF2-40B4-BE49-F238E27FC236}">
                <a16:creationId xmlns:a16="http://schemas.microsoft.com/office/drawing/2014/main" id="{7C7B8017-EC96-4686-A821-7348D3493D8E}"/>
              </a:ext>
            </a:extLst>
          </p:cNvPr>
          <p:cNvSpPr/>
          <p:nvPr/>
        </p:nvSpPr>
        <p:spPr>
          <a:xfrm>
            <a:off x="179512" y="1628800"/>
            <a:ext cx="7560840" cy="16683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70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l-GR" dirty="0">
                <a:latin typeface="Book Antiqua" panose="02040602050305030304" pitchFamily="18" charset="0"/>
              </a:rPr>
              <a:t>Στην αρχική σελίδα :</a:t>
            </a:r>
          </a:p>
          <a:p>
            <a: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Ø"/>
            </a:pPr>
            <a:r>
              <a:rPr lang="el-GR" dirty="0">
                <a:latin typeface="Book Antiqua" panose="02040602050305030304" pitchFamily="18" charset="0"/>
              </a:rPr>
              <a:t>Θα υπάρχει ένα </a:t>
            </a:r>
            <a:r>
              <a:rPr lang="el-GR" dirty="0" err="1">
                <a:latin typeface="Book Antiqua" panose="02040602050305030304" pitchFamily="18" charset="0"/>
              </a:rPr>
              <a:t>καρουζέλ</a:t>
            </a:r>
            <a:r>
              <a:rPr lang="el-GR" dirty="0">
                <a:latin typeface="Book Antiqua" panose="02040602050305030304" pitchFamily="18" charset="0"/>
              </a:rPr>
              <a:t> με φωτογραφίες σχετικές με την εφαρμογή</a:t>
            </a:r>
          </a:p>
          <a:p>
            <a: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Ø"/>
            </a:pPr>
            <a:r>
              <a:rPr lang="el-GR" dirty="0">
                <a:latin typeface="Book Antiqua" panose="02040602050305030304" pitchFamily="18" charset="0"/>
              </a:rPr>
              <a:t>Ο επισκέπτης θα έχει 2 επιλογές είτε να περιηγηθεί ως επισκέπτης (1),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είτε να περιηγηθεί κάνοντας </a:t>
            </a:r>
            <a:r>
              <a:rPr lang="el-GR" dirty="0" err="1">
                <a:solidFill>
                  <a:schemeClr val="dk1"/>
                </a:solidFill>
                <a:latin typeface="Book Antiqua" panose="02040602050305030304" pitchFamily="18" charset="0"/>
              </a:rPr>
              <a:t>Login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 (2)</a:t>
            </a:r>
            <a:endParaRPr lang="el-GR" dirty="0">
              <a:latin typeface="Book Antiqua" panose="02040602050305030304" pitchFamily="18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3793955-60FD-4DD3-B17A-7045EF66DA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Προδιαγραφές 1</a:t>
            </a:r>
            <a:br>
              <a:rPr lang="el-GR" altLang="el-GR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</a:br>
            <a:r>
              <a:rPr lang="en-US" altLang="el-GR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Site – Home Page</a:t>
            </a:r>
            <a:endParaRPr lang="el-GR" altLang="el-GR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sp>
        <p:nvSpPr>
          <p:cNvPr id="5" name="Θέση αριθμού διαφάνειας 1"/>
          <p:cNvSpPr>
            <a:spLocks noGrp="1"/>
          </p:cNvSpPr>
          <p:nvPr>
            <p:ph type="sldNum" sz="quarter" idx="12"/>
          </p:nvPr>
        </p:nvSpPr>
        <p:spPr>
          <a:xfrm>
            <a:off x="7956376" y="6577881"/>
            <a:ext cx="802432" cy="280119"/>
          </a:xfrm>
        </p:spPr>
        <p:txBody>
          <a:bodyPr/>
          <a:lstStyle/>
          <a:p>
            <a:fld id="{82BD1F62-BAB9-4678-A758-6842827ADFA9}" type="slidenum">
              <a:rPr lang="es-ES" altLang="el-GR" b="1" smtClean="0">
                <a:solidFill>
                  <a:schemeClr val="bg1"/>
                </a:solidFill>
                <a:latin typeface="Bookman Old Style" panose="02050604050505020204" pitchFamily="18" charset="0"/>
              </a:rPr>
              <a:pPr/>
              <a:t>10</a:t>
            </a:fld>
            <a:endParaRPr lang="es-ES" altLang="el-GR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54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Εικόνα 2">
            <a:extLst>
              <a:ext uri="{FF2B5EF4-FFF2-40B4-BE49-F238E27FC236}">
                <a16:creationId xmlns:a16="http://schemas.microsoft.com/office/drawing/2014/main" id="{2036A9F0-EF8C-4399-BAC0-0F4A9EBBB90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3435" y="6112149"/>
            <a:ext cx="7208096" cy="603309"/>
          </a:xfrm>
          <a:prstGeom prst="rect">
            <a:avLst/>
          </a:prstGeom>
        </p:spPr>
      </p:pic>
      <p:sp>
        <p:nvSpPr>
          <p:cNvPr id="2" name="Ορθογώνιο 1">
            <a:extLst>
              <a:ext uri="{FF2B5EF4-FFF2-40B4-BE49-F238E27FC236}">
                <a16:creationId xmlns:a16="http://schemas.microsoft.com/office/drawing/2014/main" id="{7C7B8017-EC96-4686-A821-7348D3493D8E}"/>
              </a:ext>
            </a:extLst>
          </p:cNvPr>
          <p:cNvSpPr/>
          <p:nvPr/>
        </p:nvSpPr>
        <p:spPr>
          <a:xfrm>
            <a:off x="0" y="1628800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0513" lv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l-GR" dirty="0">
                <a:latin typeface="Book Antiqua" panose="02040602050305030304" pitchFamily="18" charset="0"/>
              </a:rPr>
              <a:t>Στην περίπτωση (1), του απλού επισκέπτη, 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 ο χρήστης θα μπορεί </a:t>
            </a:r>
            <a:r>
              <a:rPr lang="el-GR" dirty="0">
                <a:solidFill>
                  <a:schemeClr val="bg1"/>
                </a:solidFill>
                <a:latin typeface="Book Antiqua" panose="02040602050305030304" pitchFamily="18" charset="0"/>
              </a:rPr>
              <a:t>να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 </a:t>
            </a:r>
            <a:r>
              <a:rPr lang="el-GR" dirty="0">
                <a:solidFill>
                  <a:schemeClr val="bg1"/>
                </a:solidFill>
                <a:latin typeface="Book Antiqua" panose="02040602050305030304" pitchFamily="18" charset="0"/>
              </a:rPr>
              <a:t>περιηγη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θεί στην σελίδα του </a:t>
            </a:r>
            <a:r>
              <a:rPr lang="el-GR" b="1" dirty="0" err="1">
                <a:solidFill>
                  <a:schemeClr val="dk1"/>
                </a:solidFill>
                <a:latin typeface="Book Antiqua" panose="02040602050305030304" pitchFamily="18" charset="0"/>
              </a:rPr>
              <a:t>flight</a:t>
            </a:r>
            <a:r>
              <a:rPr lang="el-GR" b="1" dirty="0">
                <a:solidFill>
                  <a:schemeClr val="dk1"/>
                </a:solidFill>
                <a:latin typeface="Book Antiqua" panose="02040602050305030304" pitchFamily="18" charset="0"/>
              </a:rPr>
              <a:t> </a:t>
            </a:r>
            <a:r>
              <a:rPr lang="el-GR" b="1" dirty="0" err="1">
                <a:solidFill>
                  <a:schemeClr val="dk1"/>
                </a:solidFill>
                <a:latin typeface="Book Antiqua" panose="02040602050305030304" pitchFamily="18" charset="0"/>
              </a:rPr>
              <a:t>search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 με μειωμένες δυνατότητες. Δηλαδή δεν θα μπορεί να χρησιμοποιήσει (αποθήκευση/φόρτωση/διαγραφή) των φίλτρων</a:t>
            </a:r>
            <a:r>
              <a:rPr lang="el-GR" dirty="0">
                <a:latin typeface="Book Antiqua" panose="02040602050305030304" pitchFamily="18" charset="0"/>
              </a:rPr>
              <a:t>:</a:t>
            </a:r>
          </a:p>
          <a:p>
            <a:pPr marL="9398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Αναζήτηση πτήσης (</a:t>
            </a:r>
            <a:r>
              <a:rPr lang="el-GR" b="1" dirty="0" err="1">
                <a:solidFill>
                  <a:schemeClr val="dk1"/>
                </a:solidFill>
                <a:latin typeface="Book Antiqua" panose="02040602050305030304" pitchFamily="18" charset="0"/>
              </a:rPr>
              <a:t>flight</a:t>
            </a:r>
            <a:r>
              <a:rPr lang="el-GR" b="1" dirty="0">
                <a:solidFill>
                  <a:schemeClr val="dk1"/>
                </a:solidFill>
                <a:latin typeface="Book Antiqua" panose="02040602050305030304" pitchFamily="18" charset="0"/>
              </a:rPr>
              <a:t> </a:t>
            </a:r>
            <a:r>
              <a:rPr lang="el-GR" b="1" dirty="0" err="1">
                <a:solidFill>
                  <a:schemeClr val="dk1"/>
                </a:solidFill>
                <a:latin typeface="Book Antiqua" panose="02040602050305030304" pitchFamily="18" charset="0"/>
              </a:rPr>
              <a:t>search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)</a:t>
            </a:r>
          </a:p>
          <a:p>
            <a: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μπορεί να επιλέξει αεροδρόμιο αναχώρησης</a:t>
            </a:r>
          </a:p>
          <a:p>
            <a: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μπορεί να επιλέξει αεροδρόμιο προορισμού</a:t>
            </a:r>
          </a:p>
          <a:p>
            <a: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μπορεί να επιλέξει ανάμεσα σε απλή μετάβαση ή μετάβαση με επιστροφή</a:t>
            </a:r>
          </a:p>
          <a:p>
            <a: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μπορεί να επιλέξει την ημερομηνία μετάβασης μέσα από ημερολόγιο</a:t>
            </a:r>
          </a:p>
          <a:p>
            <a: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Στην περίπτωση μετάβασης με επιστροφή θα εμφανίζεται επιλογή ημερομηνίας επιστροφής από ημερολόγιο.</a:t>
            </a:r>
          </a:p>
          <a:p>
            <a: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 err="1">
                <a:solidFill>
                  <a:schemeClr val="dk1"/>
                </a:solidFill>
                <a:latin typeface="Book Antiqua" panose="02040602050305030304" pitchFamily="18" charset="0"/>
              </a:rPr>
              <a:t>Checkbox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 εάν θα φέρει μόνο απευθείας πτήσεις.</a:t>
            </a:r>
          </a:p>
          <a:p>
            <a: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βλέπει τα αποτελέσματα της αναζήτησής του ταξινομημένα κατά Συνολικό κόστος σε αύξουσα ταξινόμηση.</a:t>
            </a:r>
          </a:p>
          <a:p>
            <a: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Οι πληροφορίες που θα βλέπει ο χρήστης είναι:</a:t>
            </a:r>
            <a:endParaRPr lang="el-GR" dirty="0">
              <a:latin typeface="Book Antiqua" panose="02040602050305030304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FF43FAF-FC8E-4278-95A7-7E10B4826E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Προδιαγραφές 2</a:t>
            </a:r>
            <a:br>
              <a:rPr lang="el-GR" altLang="el-GR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</a:br>
            <a:r>
              <a:rPr lang="en-US" altLang="el-GR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Site – flight search</a:t>
            </a:r>
            <a:endParaRPr lang="el-GR" altLang="el-GR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sp>
        <p:nvSpPr>
          <p:cNvPr id="6" name="Θέση αριθμού διαφάνειας 1"/>
          <p:cNvSpPr>
            <a:spLocks noGrp="1"/>
          </p:cNvSpPr>
          <p:nvPr>
            <p:ph type="sldNum" sz="quarter" idx="12"/>
          </p:nvPr>
        </p:nvSpPr>
        <p:spPr>
          <a:xfrm>
            <a:off x="7956376" y="6577881"/>
            <a:ext cx="802432" cy="280119"/>
          </a:xfrm>
        </p:spPr>
        <p:txBody>
          <a:bodyPr/>
          <a:lstStyle/>
          <a:p>
            <a:fld id="{82BD1F62-BAB9-4678-A758-6842827ADFA9}" type="slidenum">
              <a:rPr lang="es-ES" altLang="el-GR" b="1" smtClean="0">
                <a:solidFill>
                  <a:schemeClr val="bg1"/>
                </a:solidFill>
                <a:latin typeface="Bookman Old Style" panose="02050604050505020204" pitchFamily="18" charset="0"/>
              </a:rPr>
              <a:pPr/>
              <a:t>11</a:t>
            </a:fld>
            <a:endParaRPr lang="es-ES" altLang="el-GR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994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Ορθογώνιο 1">
            <a:extLst>
              <a:ext uri="{FF2B5EF4-FFF2-40B4-BE49-F238E27FC236}">
                <a16:creationId xmlns:a16="http://schemas.microsoft.com/office/drawing/2014/main" id="{7C7B8017-EC96-4686-A821-7348D3493D8E}"/>
              </a:ext>
            </a:extLst>
          </p:cNvPr>
          <p:cNvSpPr/>
          <p:nvPr/>
        </p:nvSpPr>
        <p:spPr>
          <a:xfrm>
            <a:off x="179512" y="1628800"/>
            <a:ext cx="8856984" cy="1030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70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l-GR" sz="1800" dirty="0">
                <a:solidFill>
                  <a:schemeClr val="dk1"/>
                </a:solidFill>
                <a:latin typeface="Book Antiqua" panose="02040602050305030304" pitchFamily="18" charset="0"/>
              </a:rPr>
              <a:t>Στην περίπτωση (2), ο χρήστης αν είναι νέο μέλος θα πρέπει να </a:t>
            </a:r>
            <a:br>
              <a:rPr lang="el-GR" sz="1800" dirty="0">
                <a:solidFill>
                  <a:schemeClr val="dk1"/>
                </a:solidFill>
                <a:latin typeface="Book Antiqua" panose="02040602050305030304" pitchFamily="18" charset="0"/>
              </a:rPr>
            </a:br>
            <a:r>
              <a:rPr lang="el-GR" sz="1800" dirty="0">
                <a:solidFill>
                  <a:schemeClr val="dk1"/>
                </a:solidFill>
                <a:latin typeface="Book Antiqua" panose="02040602050305030304" pitchFamily="18" charset="0"/>
              </a:rPr>
              <a:t>κάνει εγγραφή (</a:t>
            </a:r>
            <a:r>
              <a:rPr lang="el-GR" sz="1800" b="1" dirty="0" err="1">
                <a:solidFill>
                  <a:schemeClr val="dk1"/>
                </a:solidFill>
                <a:latin typeface="Book Antiqua" panose="02040602050305030304" pitchFamily="18" charset="0"/>
              </a:rPr>
              <a:t>Sign</a:t>
            </a:r>
            <a:r>
              <a:rPr lang="el-GR" sz="1800" b="1" dirty="0">
                <a:solidFill>
                  <a:schemeClr val="dk1"/>
                </a:solidFill>
                <a:latin typeface="Book Antiqua" panose="02040602050305030304" pitchFamily="18" charset="0"/>
              </a:rPr>
              <a:t> </a:t>
            </a:r>
            <a:r>
              <a:rPr lang="el-GR" sz="1800" b="1" dirty="0" err="1">
                <a:solidFill>
                  <a:schemeClr val="dk1"/>
                </a:solidFill>
                <a:latin typeface="Book Antiqua" panose="02040602050305030304" pitchFamily="18" charset="0"/>
              </a:rPr>
              <a:t>Up</a:t>
            </a:r>
            <a:r>
              <a:rPr lang="el-GR" sz="1800" dirty="0">
                <a:solidFill>
                  <a:schemeClr val="dk1"/>
                </a:solidFill>
                <a:latin typeface="Book Antiqua" panose="02040602050305030304" pitchFamily="18" charset="0"/>
              </a:rPr>
              <a:t>), </a:t>
            </a:r>
            <a:br>
              <a:rPr lang="el-GR" sz="1800" dirty="0">
                <a:solidFill>
                  <a:schemeClr val="dk1"/>
                </a:solidFill>
                <a:latin typeface="Book Antiqua" panose="02040602050305030304" pitchFamily="18" charset="0"/>
              </a:rPr>
            </a:br>
            <a:r>
              <a:rPr lang="el-GR" sz="1800" dirty="0">
                <a:solidFill>
                  <a:schemeClr val="dk1"/>
                </a:solidFill>
                <a:latin typeface="Book Antiqua" panose="02040602050305030304" pitchFamily="18" charset="0"/>
              </a:rPr>
              <a:t>αλλιώς θα πρέπει να κάνει είσοδο (</a:t>
            </a:r>
            <a:r>
              <a:rPr lang="el-GR" sz="1800" b="1" dirty="0" err="1">
                <a:solidFill>
                  <a:schemeClr val="dk1"/>
                </a:solidFill>
                <a:latin typeface="Book Antiqua" panose="02040602050305030304" pitchFamily="18" charset="0"/>
              </a:rPr>
              <a:t>Log</a:t>
            </a:r>
            <a:r>
              <a:rPr lang="el-GR" sz="1800" b="1" dirty="0">
                <a:solidFill>
                  <a:schemeClr val="dk1"/>
                </a:solidFill>
                <a:latin typeface="Book Antiqua" panose="02040602050305030304" pitchFamily="18" charset="0"/>
              </a:rPr>
              <a:t> In</a:t>
            </a:r>
            <a:r>
              <a:rPr lang="el-GR" sz="1800" dirty="0">
                <a:solidFill>
                  <a:schemeClr val="dk1"/>
                </a:solidFill>
                <a:latin typeface="Book Antiqua" panose="02040602050305030304" pitchFamily="18" charset="0"/>
              </a:rPr>
              <a:t>)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0495734-AFE3-496B-A12C-F11F733ACD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Προδιαγραφές 3 </a:t>
            </a:r>
            <a:br>
              <a:rPr lang="el-GR" altLang="el-GR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</a:br>
            <a:r>
              <a:rPr lang="en-US" altLang="el-GR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Site – Sign Up</a:t>
            </a:r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/</a:t>
            </a:r>
            <a:r>
              <a:rPr lang="en-US" altLang="el-GR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Sign In</a:t>
            </a:r>
            <a:endParaRPr lang="el-GR" altLang="el-GR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sp>
        <p:nvSpPr>
          <p:cNvPr id="5" name="Θέση αριθμού διαφάνειας 1"/>
          <p:cNvSpPr>
            <a:spLocks noGrp="1"/>
          </p:cNvSpPr>
          <p:nvPr>
            <p:ph type="sldNum" sz="quarter" idx="12"/>
          </p:nvPr>
        </p:nvSpPr>
        <p:spPr>
          <a:xfrm>
            <a:off x="7956376" y="6577881"/>
            <a:ext cx="802432" cy="280119"/>
          </a:xfrm>
        </p:spPr>
        <p:txBody>
          <a:bodyPr/>
          <a:lstStyle/>
          <a:p>
            <a:fld id="{82BD1F62-BAB9-4678-A758-6842827ADFA9}" type="slidenum">
              <a:rPr lang="es-ES" altLang="el-GR" b="1" smtClean="0">
                <a:solidFill>
                  <a:schemeClr val="bg1"/>
                </a:solidFill>
                <a:latin typeface="Bookman Old Style" panose="02050604050505020204" pitchFamily="18" charset="0"/>
              </a:rPr>
              <a:pPr/>
              <a:t>12</a:t>
            </a:fld>
            <a:endParaRPr lang="es-ES" altLang="el-GR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200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Ορθογώνιο 1">
            <a:extLst>
              <a:ext uri="{FF2B5EF4-FFF2-40B4-BE49-F238E27FC236}">
                <a16:creationId xmlns:a16="http://schemas.microsoft.com/office/drawing/2014/main" id="{7C7B8017-EC96-4686-A821-7348D3493D8E}"/>
              </a:ext>
            </a:extLst>
          </p:cNvPr>
          <p:cNvSpPr/>
          <p:nvPr/>
        </p:nvSpPr>
        <p:spPr>
          <a:xfrm>
            <a:off x="179512" y="2100752"/>
            <a:ext cx="885698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700"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μπορεί να κάνει εγγραφή(</a:t>
            </a:r>
            <a:r>
              <a:rPr lang="el-GR" b="1" dirty="0" err="1">
                <a:solidFill>
                  <a:schemeClr val="dk1"/>
                </a:solidFill>
                <a:latin typeface="Book Antiqua" panose="02040602050305030304" pitchFamily="18" charset="0"/>
              </a:rPr>
              <a:t>Sign</a:t>
            </a:r>
            <a:r>
              <a:rPr lang="el-GR" b="1" dirty="0">
                <a:solidFill>
                  <a:schemeClr val="dk1"/>
                </a:solidFill>
                <a:latin typeface="Book Antiqua" panose="02040602050305030304" pitchFamily="18" charset="0"/>
              </a:rPr>
              <a:t> </a:t>
            </a:r>
            <a:r>
              <a:rPr lang="el-GR" b="1" dirty="0" err="1">
                <a:solidFill>
                  <a:schemeClr val="dk1"/>
                </a:solidFill>
                <a:latin typeface="Book Antiqua" panose="02040602050305030304" pitchFamily="18" charset="0"/>
              </a:rPr>
              <a:t>Up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)  στην ιστοσελίδα μέσα από κατάλληλα διαμορφωμένη φόρμα.</a:t>
            </a: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μπορεί να δίνει το email του</a:t>
            </a:r>
          </a:p>
          <a:p>
            <a: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Ø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Το email θα πρέπει να έχει κατάλληλο </a:t>
            </a:r>
            <a:r>
              <a:rPr lang="el-GR" dirty="0" err="1">
                <a:solidFill>
                  <a:schemeClr val="dk1"/>
                </a:solidFill>
                <a:latin typeface="Book Antiqua" panose="02040602050305030304" pitchFamily="18" charset="0"/>
              </a:rPr>
              <a:t>format</a:t>
            </a:r>
            <a:endParaRPr lang="el-GR" dirty="0">
              <a:solidFill>
                <a:schemeClr val="dk1"/>
              </a:solidFill>
              <a:latin typeface="Book Antiqua" panose="02040602050305030304" pitchFamily="18" charset="0"/>
            </a:endParaRP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μπορεί να δίνει το </a:t>
            </a:r>
            <a:r>
              <a:rPr lang="el-GR" dirty="0" err="1">
                <a:solidFill>
                  <a:schemeClr val="dk1"/>
                </a:solidFill>
                <a:latin typeface="Book Antiqua" panose="02040602050305030304" pitchFamily="18" charset="0"/>
              </a:rPr>
              <a:t>password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 του</a:t>
            </a:r>
          </a:p>
          <a:p>
            <a: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Ø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Το </a:t>
            </a:r>
            <a:r>
              <a:rPr lang="el-GR" dirty="0" err="1">
                <a:solidFill>
                  <a:schemeClr val="dk1"/>
                </a:solidFill>
                <a:latin typeface="Book Antiqua" panose="02040602050305030304" pitchFamily="18" charset="0"/>
              </a:rPr>
              <a:t>password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 θα πρέπει να περιέχει τουλάχιστον ένα κεφαλαίο, ένα πεζό χαρακτήρα, έναν αριθμό και να αποτελείται από τουλάχιστον 8 χαρακτήρες</a:t>
            </a: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πρέπει να </a:t>
            </a:r>
            <a:r>
              <a:rPr lang="el-GR" dirty="0" err="1">
                <a:solidFill>
                  <a:schemeClr val="dk1"/>
                </a:solidFill>
                <a:latin typeface="Book Antiqua" panose="02040602050305030304" pitchFamily="18" charset="0"/>
              </a:rPr>
              <a:t>επαναπληκτρολογήσει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 το </a:t>
            </a:r>
            <a:r>
              <a:rPr lang="el-GR" dirty="0" err="1">
                <a:solidFill>
                  <a:schemeClr val="dk1"/>
                </a:solidFill>
                <a:latin typeface="Book Antiqua" panose="02040602050305030304" pitchFamily="18" charset="0"/>
              </a:rPr>
              <a:t>password</a:t>
            </a:r>
            <a:endParaRPr lang="el-GR" dirty="0">
              <a:solidFill>
                <a:schemeClr val="dk1"/>
              </a:solidFill>
              <a:latin typeface="Book Antiqua" panose="02040602050305030304" pitchFamily="18" charset="0"/>
            </a:endParaRP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μπορεί να δίνει το όνομά του</a:t>
            </a: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μπορεί να δίνει το επίθετό του</a:t>
            </a: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πρέπει να επιλέξει το “</a:t>
            </a:r>
            <a:r>
              <a:rPr lang="el-GR" dirty="0" err="1">
                <a:solidFill>
                  <a:schemeClr val="dk1"/>
                </a:solidFill>
                <a:latin typeface="Book Antiqua" panose="02040602050305030304" pitchFamily="18" charset="0"/>
              </a:rPr>
              <a:t>I'm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 </a:t>
            </a:r>
            <a:r>
              <a:rPr lang="el-GR" dirty="0" err="1">
                <a:solidFill>
                  <a:schemeClr val="dk1"/>
                </a:solidFill>
                <a:latin typeface="Book Antiqua" panose="02040602050305030304" pitchFamily="18" charset="0"/>
              </a:rPr>
              <a:t>not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 a </a:t>
            </a:r>
            <a:r>
              <a:rPr lang="el-GR" dirty="0" err="1">
                <a:solidFill>
                  <a:schemeClr val="dk1"/>
                </a:solidFill>
                <a:latin typeface="Book Antiqua" panose="02040602050305030304" pitchFamily="18" charset="0"/>
              </a:rPr>
              <a:t>robot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”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5E8F6C5-F1C4-4800-B74A-A1E41A46CC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Προδιαγραφές 4 1/2</a:t>
            </a:r>
            <a:br>
              <a:rPr lang="el-GR" altLang="el-GR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</a:br>
            <a:r>
              <a:rPr lang="en-US" altLang="el-GR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Site – Sign Up</a:t>
            </a:r>
            <a:endParaRPr lang="el-GR" altLang="el-GR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sp>
        <p:nvSpPr>
          <p:cNvPr id="5" name="Θέση αριθμού διαφάνειας 1"/>
          <p:cNvSpPr>
            <a:spLocks noGrp="1"/>
          </p:cNvSpPr>
          <p:nvPr>
            <p:ph type="sldNum" sz="quarter" idx="12"/>
          </p:nvPr>
        </p:nvSpPr>
        <p:spPr>
          <a:xfrm>
            <a:off x="7956376" y="6577881"/>
            <a:ext cx="802432" cy="280119"/>
          </a:xfrm>
        </p:spPr>
        <p:txBody>
          <a:bodyPr/>
          <a:lstStyle/>
          <a:p>
            <a:fld id="{82BD1F62-BAB9-4678-A758-6842827ADFA9}" type="slidenum">
              <a:rPr lang="es-ES" altLang="el-GR" b="1" smtClean="0">
                <a:solidFill>
                  <a:schemeClr val="bg1"/>
                </a:solidFill>
                <a:latin typeface="Bookman Old Style" panose="02050604050505020204" pitchFamily="18" charset="0"/>
              </a:rPr>
              <a:pPr/>
              <a:t>13</a:t>
            </a:fld>
            <a:endParaRPr lang="es-ES" altLang="el-GR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321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Ορθογώνιο 1">
            <a:extLst>
              <a:ext uri="{FF2B5EF4-FFF2-40B4-BE49-F238E27FC236}">
                <a16:creationId xmlns:a16="http://schemas.microsoft.com/office/drawing/2014/main" id="{7C7B8017-EC96-4686-A821-7348D3493D8E}"/>
              </a:ext>
            </a:extLst>
          </p:cNvPr>
          <p:cNvSpPr/>
          <p:nvPr/>
        </p:nvSpPr>
        <p:spPr>
          <a:xfrm>
            <a:off x="179512" y="2174494"/>
            <a:ext cx="885698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98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 startAt="7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Το κουμπί </a:t>
            </a:r>
            <a:r>
              <a:rPr lang="el-GR" dirty="0" err="1">
                <a:solidFill>
                  <a:schemeClr val="dk1"/>
                </a:solidFill>
                <a:latin typeface="Book Antiqua" panose="02040602050305030304" pitchFamily="18" charset="0"/>
              </a:rPr>
              <a:t>Sign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 </a:t>
            </a:r>
            <a:r>
              <a:rPr lang="el-GR" dirty="0" err="1">
                <a:solidFill>
                  <a:schemeClr val="dk1"/>
                </a:solidFill>
                <a:latin typeface="Book Antiqua" panose="02040602050305030304" pitchFamily="18" charset="0"/>
              </a:rPr>
              <a:t>Up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 θα ενεργοποιείται μόνο όταν συμπληρωθούν όλα τα πεδία της φόρμας.</a:t>
            </a: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 startAt="7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Με το πάτημα του κουμπιού </a:t>
            </a:r>
            <a:r>
              <a:rPr lang="el-GR" dirty="0" err="1">
                <a:solidFill>
                  <a:schemeClr val="dk1"/>
                </a:solidFill>
                <a:latin typeface="Book Antiqua" panose="02040602050305030304" pitchFamily="18" charset="0"/>
              </a:rPr>
              <a:t>Sign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 </a:t>
            </a:r>
            <a:r>
              <a:rPr lang="el-GR" dirty="0" err="1">
                <a:solidFill>
                  <a:schemeClr val="dk1"/>
                </a:solidFill>
                <a:latin typeface="Book Antiqua" panose="02040602050305030304" pitchFamily="18" charset="0"/>
              </a:rPr>
              <a:t>Up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 θα πρέπει να αποστέλλεται email στον χρήστη για επιβεβαίωση.</a:t>
            </a:r>
          </a:p>
          <a:p>
            <a: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Ø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Θα πρέπει να εμφανίζεται σχετικό μήνυμα στην οθόνη του χρήστη.</a:t>
            </a:r>
          </a:p>
          <a:p>
            <a: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Ø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Σε περίπτωση που ο χρήστης υπάρχει ήδη στη βάση θα πρέπει να εμφανίζει σχετικό μήνυμα (χωρίς να του έχει αποσταλεί email για επιβεβαίωση)</a:t>
            </a: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 startAt="7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Με την επιβεβαίωση του χρήστη θα πρέπει να καταχωρείται στη βάση, με κρυπτογραφημένο </a:t>
            </a:r>
            <a:r>
              <a:rPr lang="el-GR" dirty="0" err="1">
                <a:solidFill>
                  <a:schemeClr val="dk1"/>
                </a:solidFill>
                <a:latin typeface="Book Antiqua" panose="02040602050305030304" pitchFamily="18" charset="0"/>
              </a:rPr>
              <a:t>password</a:t>
            </a:r>
            <a:endParaRPr lang="el-GR" dirty="0">
              <a:solidFill>
                <a:schemeClr val="dk1"/>
              </a:solidFill>
              <a:latin typeface="Book Antiqua" panose="02040602050305030304" pitchFamily="18" charset="0"/>
            </a:endParaRP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 startAt="7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Θα υπάρχει </a:t>
            </a:r>
            <a:r>
              <a:rPr lang="el-GR" dirty="0" err="1">
                <a:solidFill>
                  <a:schemeClr val="dk1"/>
                </a:solidFill>
                <a:latin typeface="Book Antiqua" panose="02040602050305030304" pitchFamily="18" charset="0"/>
              </a:rPr>
              <a:t>υπερσύνδεσμος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 για </a:t>
            </a:r>
            <a:r>
              <a:rPr lang="el-GR" dirty="0" err="1">
                <a:solidFill>
                  <a:schemeClr val="dk1"/>
                </a:solidFill>
                <a:latin typeface="Book Antiqua" panose="02040602050305030304" pitchFamily="18" charset="0"/>
              </a:rPr>
              <a:t>login</a:t>
            </a:r>
            <a:endParaRPr lang="el-GR" dirty="0">
              <a:solidFill>
                <a:schemeClr val="dk1"/>
              </a:solidFill>
              <a:latin typeface="Book Antiqua" panose="0204060205030503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BCB5EA5-592D-4F09-A7CA-ABF7BA41AC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Προδιαγραφές 4 </a:t>
            </a:r>
            <a:r>
              <a:rPr lang="en-US" altLang="el-GR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2</a:t>
            </a:r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/2</a:t>
            </a:r>
            <a:br>
              <a:rPr lang="el-GR" altLang="el-GR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</a:br>
            <a:r>
              <a:rPr lang="en-US" altLang="el-GR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Site – Sign Up</a:t>
            </a:r>
            <a:endParaRPr lang="el-GR" altLang="el-GR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sp>
        <p:nvSpPr>
          <p:cNvPr id="5" name="Θέση αριθμού διαφάνειας 1"/>
          <p:cNvSpPr>
            <a:spLocks noGrp="1"/>
          </p:cNvSpPr>
          <p:nvPr>
            <p:ph type="sldNum" sz="quarter" idx="12"/>
          </p:nvPr>
        </p:nvSpPr>
        <p:spPr>
          <a:xfrm>
            <a:off x="7956376" y="6577881"/>
            <a:ext cx="802432" cy="280119"/>
          </a:xfrm>
        </p:spPr>
        <p:txBody>
          <a:bodyPr/>
          <a:lstStyle/>
          <a:p>
            <a:fld id="{82BD1F62-BAB9-4678-A758-6842827ADFA9}" type="slidenum">
              <a:rPr lang="es-ES" altLang="el-GR" b="1" smtClean="0">
                <a:solidFill>
                  <a:schemeClr val="bg1"/>
                </a:solidFill>
                <a:latin typeface="Bookman Old Style" panose="02050604050505020204" pitchFamily="18" charset="0"/>
              </a:rPr>
              <a:pPr/>
              <a:t>14</a:t>
            </a:fld>
            <a:endParaRPr lang="es-ES" altLang="el-GR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961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Ορθογώνιο 1">
            <a:extLst>
              <a:ext uri="{FF2B5EF4-FFF2-40B4-BE49-F238E27FC236}">
                <a16:creationId xmlns:a16="http://schemas.microsoft.com/office/drawing/2014/main" id="{7C7B8017-EC96-4686-A821-7348D3493D8E}"/>
              </a:ext>
            </a:extLst>
          </p:cNvPr>
          <p:cNvSpPr/>
          <p:nvPr/>
        </p:nvSpPr>
        <p:spPr>
          <a:xfrm>
            <a:off x="179512" y="1643548"/>
            <a:ext cx="8856984" cy="4884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70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l-GR" dirty="0">
                <a:solidFill>
                  <a:schemeClr val="dk1"/>
                </a:solidFill>
              </a:rPr>
              <a:t>Ο χρήστης θα μπορεί να κάνει είσοδο (</a:t>
            </a:r>
            <a:r>
              <a:rPr lang="el-GR" b="1" dirty="0" err="1">
                <a:solidFill>
                  <a:schemeClr val="dk1"/>
                </a:solidFill>
              </a:rPr>
              <a:t>Log</a:t>
            </a:r>
            <a:r>
              <a:rPr lang="el-GR" b="1" dirty="0">
                <a:solidFill>
                  <a:schemeClr val="dk1"/>
                </a:solidFill>
              </a:rPr>
              <a:t> In</a:t>
            </a:r>
            <a:r>
              <a:rPr lang="el-GR" dirty="0">
                <a:solidFill>
                  <a:schemeClr val="dk1"/>
                </a:solidFill>
              </a:rPr>
              <a:t>) στην ιστοσελίδα </a:t>
            </a:r>
            <a:r>
              <a:rPr lang="el-GR" dirty="0">
                <a:solidFill>
                  <a:schemeClr val="bg1"/>
                </a:solidFill>
              </a:rPr>
              <a:t>μέσα από </a:t>
            </a:r>
            <a:r>
              <a:rPr lang="el-GR" dirty="0">
                <a:solidFill>
                  <a:schemeClr val="dk1"/>
                </a:solidFill>
              </a:rPr>
              <a:t>κατάλληλα διαμορφωμένη φόρμα</a:t>
            </a: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</a:rPr>
              <a:t>Ο χρήστης θα δίνει το email του και το </a:t>
            </a:r>
            <a:r>
              <a:rPr lang="el-GR" dirty="0" err="1">
                <a:solidFill>
                  <a:schemeClr val="dk1"/>
                </a:solidFill>
              </a:rPr>
              <a:t>password</a:t>
            </a:r>
            <a:r>
              <a:rPr lang="el-GR" dirty="0">
                <a:solidFill>
                  <a:schemeClr val="dk1"/>
                </a:solidFill>
              </a:rPr>
              <a:t> του</a:t>
            </a: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</a:rPr>
              <a:t>Εάν ο χρήστης έχει ξεχάσει το συνθηματικό του τότε επιλέγει </a:t>
            </a:r>
            <a:r>
              <a:rPr lang="en-US" dirty="0">
                <a:solidFill>
                  <a:schemeClr val="dk1"/>
                </a:solidFill>
              </a:rPr>
              <a:t>(forgot password)</a:t>
            </a:r>
            <a:endParaRPr lang="el-GR" dirty="0">
              <a:solidFill>
                <a:schemeClr val="dk1"/>
              </a:solidFill>
            </a:endParaRPr>
          </a:p>
          <a:p>
            <a: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</a:rPr>
              <a:t>O χρήστης θα μπορεί να δίνει το email του</a:t>
            </a:r>
          </a:p>
          <a:p>
            <a: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</a:rPr>
              <a:t>Θα πρέπει να επιλέξει το “Ι ‘m </a:t>
            </a:r>
            <a:r>
              <a:rPr lang="el-GR" dirty="0" err="1">
                <a:solidFill>
                  <a:schemeClr val="dk1"/>
                </a:solidFill>
              </a:rPr>
              <a:t>not</a:t>
            </a:r>
            <a:r>
              <a:rPr lang="el-GR" dirty="0">
                <a:solidFill>
                  <a:schemeClr val="dk1"/>
                </a:solidFill>
              </a:rPr>
              <a:t> a </a:t>
            </a:r>
            <a:r>
              <a:rPr lang="el-GR" dirty="0" err="1">
                <a:solidFill>
                  <a:schemeClr val="dk1"/>
                </a:solidFill>
              </a:rPr>
              <a:t>robot</a:t>
            </a:r>
            <a:r>
              <a:rPr lang="el-GR" dirty="0">
                <a:solidFill>
                  <a:schemeClr val="dk1"/>
                </a:solidFill>
              </a:rPr>
              <a:t>” </a:t>
            </a:r>
          </a:p>
          <a:p>
            <a: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</a:rPr>
              <a:t>μετά το πάτημα του σχετικού το κουμπιού θα πρέπει να του αποστέλλεται  </a:t>
            </a:r>
            <a:r>
              <a:rPr lang="el-GR" dirty="0" err="1">
                <a:solidFill>
                  <a:schemeClr val="dk1"/>
                </a:solidFill>
              </a:rPr>
              <a:t>Confirmation</a:t>
            </a:r>
            <a:r>
              <a:rPr lang="el-GR" dirty="0">
                <a:solidFill>
                  <a:schemeClr val="dk1"/>
                </a:solidFill>
              </a:rPr>
              <a:t> email στην παραπάνω διεύθυνση</a:t>
            </a:r>
          </a:p>
          <a:p>
            <a: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</a:rPr>
              <a:t>Θα εμφανίζεται και σχετικό μήνυμα κατά την αποστολή του email</a:t>
            </a:r>
          </a:p>
          <a:p>
            <a: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</a:rPr>
              <a:t>Όταν ο χρήστης πατήσει το </a:t>
            </a:r>
            <a:r>
              <a:rPr lang="el-GR" dirty="0" err="1">
                <a:solidFill>
                  <a:schemeClr val="dk1"/>
                </a:solidFill>
              </a:rPr>
              <a:t>confirmation</a:t>
            </a:r>
            <a:r>
              <a:rPr lang="el-GR" dirty="0">
                <a:solidFill>
                  <a:schemeClr val="dk1"/>
                </a:solidFill>
              </a:rPr>
              <a:t> </a:t>
            </a:r>
            <a:r>
              <a:rPr lang="el-GR" dirty="0" err="1">
                <a:solidFill>
                  <a:schemeClr val="dk1"/>
                </a:solidFill>
              </a:rPr>
              <a:t>link</a:t>
            </a:r>
            <a:r>
              <a:rPr lang="el-GR" dirty="0">
                <a:solidFill>
                  <a:schemeClr val="dk1"/>
                </a:solidFill>
              </a:rPr>
              <a:t> στο email θα επιστρέφει πίσω στην εφαρμογή </a:t>
            </a:r>
          </a:p>
          <a:p>
            <a: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</a:rPr>
              <a:t>Ο χρήστης θα δώσει νέο </a:t>
            </a:r>
            <a:r>
              <a:rPr lang="el-GR" dirty="0" err="1">
                <a:solidFill>
                  <a:schemeClr val="dk1"/>
                </a:solidFill>
              </a:rPr>
              <a:t>password</a:t>
            </a:r>
            <a:endParaRPr lang="el-GR" dirty="0">
              <a:solidFill>
                <a:schemeClr val="dk1"/>
              </a:solidFill>
            </a:endParaRPr>
          </a:p>
          <a:p>
            <a: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</a:rPr>
              <a:t>Θα πρέπει να επαληθεύσει το </a:t>
            </a:r>
            <a:r>
              <a:rPr lang="el-GR" dirty="0" err="1">
                <a:solidFill>
                  <a:schemeClr val="dk1"/>
                </a:solidFill>
              </a:rPr>
              <a:t>password</a:t>
            </a:r>
            <a:endParaRPr lang="el-GR" dirty="0">
              <a:solidFill>
                <a:schemeClr val="dk1"/>
              </a:solidFill>
            </a:endParaRP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</a:rPr>
              <a:t>Θα υπάρχει </a:t>
            </a:r>
            <a:r>
              <a:rPr lang="el-GR" dirty="0" err="1">
                <a:solidFill>
                  <a:schemeClr val="dk1"/>
                </a:solidFill>
              </a:rPr>
              <a:t>υπερσύνδεσμος</a:t>
            </a:r>
            <a:r>
              <a:rPr lang="el-GR" dirty="0">
                <a:solidFill>
                  <a:schemeClr val="dk1"/>
                </a:solidFill>
              </a:rPr>
              <a:t> για </a:t>
            </a:r>
            <a:r>
              <a:rPr lang="el-GR" dirty="0" err="1">
                <a:solidFill>
                  <a:schemeClr val="dk1"/>
                </a:solidFill>
              </a:rPr>
              <a:t>Sign</a:t>
            </a:r>
            <a:r>
              <a:rPr lang="el-GR" dirty="0">
                <a:solidFill>
                  <a:schemeClr val="dk1"/>
                </a:solidFill>
              </a:rPr>
              <a:t> </a:t>
            </a:r>
            <a:r>
              <a:rPr lang="el-GR" dirty="0" err="1">
                <a:solidFill>
                  <a:schemeClr val="dk1"/>
                </a:solidFill>
              </a:rPr>
              <a:t>Up</a:t>
            </a:r>
            <a:endParaRPr lang="el-GR" dirty="0">
              <a:solidFill>
                <a:schemeClr val="dk1"/>
              </a:solidFill>
            </a:endParaRP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</a:rPr>
              <a:t>Σε περίπτωση που ο χρήστης δώσει λάθος στοιχεία, η εφαρμογή θα εμφανίζει κατάλληλο μήνυμα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4B8DAE-73D9-4A04-A2A9-933B5CE355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Προδιαγραφές 5</a:t>
            </a:r>
            <a:br>
              <a:rPr lang="el-GR" altLang="el-GR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</a:br>
            <a:r>
              <a:rPr lang="en-US" altLang="el-GR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Site – Sign In</a:t>
            </a:r>
            <a:endParaRPr lang="el-GR" altLang="el-GR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sp>
        <p:nvSpPr>
          <p:cNvPr id="5" name="Θέση αριθμού διαφάνειας 1"/>
          <p:cNvSpPr>
            <a:spLocks noGrp="1"/>
          </p:cNvSpPr>
          <p:nvPr>
            <p:ph type="sldNum" sz="quarter" idx="12"/>
          </p:nvPr>
        </p:nvSpPr>
        <p:spPr>
          <a:xfrm>
            <a:off x="7956376" y="6577881"/>
            <a:ext cx="802432" cy="280119"/>
          </a:xfrm>
        </p:spPr>
        <p:txBody>
          <a:bodyPr/>
          <a:lstStyle/>
          <a:p>
            <a:fld id="{82BD1F62-BAB9-4678-A758-6842827ADFA9}" type="slidenum">
              <a:rPr lang="es-ES" altLang="el-GR" b="1" smtClean="0">
                <a:solidFill>
                  <a:schemeClr val="bg1"/>
                </a:solidFill>
                <a:latin typeface="Bookman Old Style" panose="02050604050505020204" pitchFamily="18" charset="0"/>
              </a:rPr>
              <a:pPr/>
              <a:t>15</a:t>
            </a:fld>
            <a:endParaRPr lang="es-ES" altLang="el-GR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832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Προδιαγραφές 6</a:t>
            </a:r>
            <a:br>
              <a:rPr lang="el-GR" altLang="el-GR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</a:br>
            <a:r>
              <a:rPr lang="en-US" altLang="el-GR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Site – Sign Out</a:t>
            </a:r>
            <a:endParaRPr lang="el-GR" altLang="el-GR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sp>
        <p:nvSpPr>
          <p:cNvPr id="2" name="Ορθογώνιο 1">
            <a:extLst>
              <a:ext uri="{FF2B5EF4-FFF2-40B4-BE49-F238E27FC236}">
                <a16:creationId xmlns:a16="http://schemas.microsoft.com/office/drawing/2014/main" id="{7C7B8017-EC96-4686-A821-7348D3493D8E}"/>
              </a:ext>
            </a:extLst>
          </p:cNvPr>
          <p:cNvSpPr/>
          <p:nvPr/>
        </p:nvSpPr>
        <p:spPr>
          <a:xfrm>
            <a:off x="179512" y="2174494"/>
            <a:ext cx="8856984" cy="712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70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Χρήστης θα μπορεί να κάνει έξοδο από τον λογαριασμό του και επιστροφή στην </a:t>
            </a:r>
            <a:r>
              <a:rPr lang="el-GR" dirty="0" err="1">
                <a:solidFill>
                  <a:schemeClr val="dk1"/>
                </a:solidFill>
                <a:latin typeface="Book Antiqua" panose="02040602050305030304" pitchFamily="18" charset="0"/>
              </a:rPr>
              <a:t>Home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 </a:t>
            </a:r>
            <a:r>
              <a:rPr lang="el-GR" dirty="0" err="1">
                <a:solidFill>
                  <a:schemeClr val="dk1"/>
                </a:solidFill>
                <a:latin typeface="Book Antiqua" panose="02040602050305030304" pitchFamily="18" charset="0"/>
              </a:rPr>
              <a:t>Page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.</a:t>
            </a:r>
          </a:p>
        </p:txBody>
      </p:sp>
      <p:sp>
        <p:nvSpPr>
          <p:cNvPr id="5" name="Θέση αριθμού διαφάνειας 1"/>
          <p:cNvSpPr>
            <a:spLocks noGrp="1"/>
          </p:cNvSpPr>
          <p:nvPr>
            <p:ph type="sldNum" sz="quarter" idx="12"/>
          </p:nvPr>
        </p:nvSpPr>
        <p:spPr>
          <a:xfrm>
            <a:off x="7956376" y="6577881"/>
            <a:ext cx="802432" cy="280119"/>
          </a:xfrm>
        </p:spPr>
        <p:txBody>
          <a:bodyPr/>
          <a:lstStyle/>
          <a:p>
            <a:fld id="{82BD1F62-BAB9-4678-A758-6842827ADFA9}" type="slidenum">
              <a:rPr lang="es-ES" altLang="el-GR" b="1" smtClean="0">
                <a:solidFill>
                  <a:schemeClr val="bg1"/>
                </a:solidFill>
                <a:latin typeface="Bookman Old Style" panose="02050604050505020204" pitchFamily="18" charset="0"/>
              </a:rPr>
              <a:pPr/>
              <a:t>16</a:t>
            </a:fld>
            <a:endParaRPr lang="es-ES" altLang="el-GR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339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Προδιαγραφές 7 1/2</a:t>
            </a:r>
            <a:br>
              <a:rPr lang="el-GR" altLang="el-GR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</a:br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Διαχείριση φίλτρων</a:t>
            </a:r>
          </a:p>
        </p:txBody>
      </p:sp>
      <p:sp>
        <p:nvSpPr>
          <p:cNvPr id="2" name="Ορθογώνιο 1">
            <a:extLst>
              <a:ext uri="{FF2B5EF4-FFF2-40B4-BE49-F238E27FC236}">
                <a16:creationId xmlns:a16="http://schemas.microsoft.com/office/drawing/2014/main" id="{7C7B8017-EC96-4686-A821-7348D3493D8E}"/>
              </a:ext>
            </a:extLst>
          </p:cNvPr>
          <p:cNvSpPr/>
          <p:nvPr/>
        </p:nvSpPr>
        <p:spPr>
          <a:xfrm>
            <a:off x="179512" y="1643548"/>
            <a:ext cx="8856984" cy="3579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70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Αναζήτηση πτήσης (</a:t>
            </a:r>
            <a:r>
              <a:rPr lang="el-GR" b="1" dirty="0" err="1">
                <a:solidFill>
                  <a:schemeClr val="dk1"/>
                </a:solidFill>
                <a:latin typeface="Book Antiqua" panose="02040602050305030304" pitchFamily="18" charset="0"/>
              </a:rPr>
              <a:t>flight</a:t>
            </a:r>
            <a:r>
              <a:rPr lang="el-GR" b="1" dirty="0">
                <a:solidFill>
                  <a:schemeClr val="dk1"/>
                </a:solidFill>
                <a:latin typeface="Book Antiqua" panose="02040602050305030304" pitchFamily="18" charset="0"/>
              </a:rPr>
              <a:t> </a:t>
            </a:r>
            <a:r>
              <a:rPr lang="el-GR" b="1" dirty="0" err="1">
                <a:solidFill>
                  <a:schemeClr val="dk1"/>
                </a:solidFill>
                <a:latin typeface="Book Antiqua" panose="02040602050305030304" pitchFamily="18" charset="0"/>
              </a:rPr>
              <a:t>search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)+  Αποθήκευση/Ανάκτηση/</a:t>
            </a:r>
            <a:r>
              <a:rPr lang="el-GR" dirty="0">
                <a:latin typeface="Book Antiqua" panose="02040602050305030304" pitchFamily="18" charset="0"/>
              </a:rPr>
              <a:t>Διαγρ</a:t>
            </a:r>
            <a:r>
              <a:rPr lang="el-GR" dirty="0">
                <a:solidFill>
                  <a:schemeClr val="bg1"/>
                </a:solidFill>
                <a:latin typeface="Book Antiqua" panose="02040602050305030304" pitchFamily="18" charset="0"/>
              </a:rPr>
              <a:t>αφή φίλ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τρο </a:t>
            </a:r>
            <a:b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</a:b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H αναζήτηση πτήσης πληροί τις προϋποθέσεις του 2.1.</a:t>
            </a:r>
          </a:p>
          <a:p>
            <a: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μπορεί να αποθηκεύσει, με όνομα της επιλογής του, τα φίλτρα της αναζήτησής του στη ΒΔ</a:t>
            </a:r>
          </a:p>
          <a:p>
            <a: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Ο μόνος αποδεκτός ειδικός χαρακτήρας είναι η “_”</a:t>
            </a:r>
          </a:p>
          <a:p>
            <a: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Αν ο χρήστης δεν δώσει κατάλληλο όνομα φίλτρου θα εμφανίζεται σχετικό μήνυμα</a:t>
            </a:r>
          </a:p>
          <a:p>
            <a: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Κατά την επιτυχή αποθήκευση, θα εμφανίζεται κατάλληλο μήνυμα</a:t>
            </a:r>
          </a:p>
          <a:p>
            <a: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 θα μπορεί να αναζητά ένα ήδη αποθηκευμένο όνομα φίλτρου</a:t>
            </a:r>
          </a:p>
          <a:p>
            <a: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Αν δεν υπάρχουν αποθηκευμένα φίλτρα, θα εμφανίζεται σχετικό μήνυμα </a:t>
            </a:r>
          </a:p>
        </p:txBody>
      </p:sp>
      <p:sp>
        <p:nvSpPr>
          <p:cNvPr id="5" name="Θέση αριθμού διαφάνειας 1"/>
          <p:cNvSpPr>
            <a:spLocks noGrp="1"/>
          </p:cNvSpPr>
          <p:nvPr>
            <p:ph type="sldNum" sz="quarter" idx="12"/>
          </p:nvPr>
        </p:nvSpPr>
        <p:spPr>
          <a:xfrm>
            <a:off x="7956376" y="6577881"/>
            <a:ext cx="802432" cy="280119"/>
          </a:xfrm>
        </p:spPr>
        <p:txBody>
          <a:bodyPr/>
          <a:lstStyle/>
          <a:p>
            <a:fld id="{82BD1F62-BAB9-4678-A758-6842827ADFA9}" type="slidenum">
              <a:rPr lang="es-ES" altLang="el-GR" b="1" smtClean="0">
                <a:solidFill>
                  <a:schemeClr val="bg1"/>
                </a:solidFill>
                <a:latin typeface="Bookman Old Style" panose="02050604050505020204" pitchFamily="18" charset="0"/>
              </a:rPr>
              <a:pPr/>
              <a:t>17</a:t>
            </a:fld>
            <a:endParaRPr lang="es-ES" altLang="el-GR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527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Προδιαγραφές 7 2/2</a:t>
            </a:r>
            <a:br>
              <a:rPr lang="el-GR" altLang="el-GR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</a:br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Διαχείριση φίλτρων</a:t>
            </a:r>
          </a:p>
        </p:txBody>
      </p:sp>
      <p:sp>
        <p:nvSpPr>
          <p:cNvPr id="2" name="Ορθογώνιο 1">
            <a:extLst>
              <a:ext uri="{FF2B5EF4-FFF2-40B4-BE49-F238E27FC236}">
                <a16:creationId xmlns:a16="http://schemas.microsoft.com/office/drawing/2014/main" id="{7C7B8017-EC96-4686-A821-7348D3493D8E}"/>
              </a:ext>
            </a:extLst>
          </p:cNvPr>
          <p:cNvSpPr/>
          <p:nvPr/>
        </p:nvSpPr>
        <p:spPr>
          <a:xfrm>
            <a:off x="179512" y="1643548"/>
            <a:ext cx="8856984" cy="2623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9800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 startAt="3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μπορεί να φορτώσει το αποθηκευμένο φίλτρο </a:t>
            </a:r>
            <a:r>
              <a:rPr lang="el-GR" dirty="0">
                <a:solidFill>
                  <a:schemeClr val="bg1"/>
                </a:solidFill>
                <a:latin typeface="Book Antiqua" panose="02040602050305030304" pitchFamily="18" charset="0"/>
              </a:rPr>
              <a:t>στα πεδία 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της φόρμας αναζήτησης </a:t>
            </a:r>
          </a:p>
          <a:p>
            <a:pPr marL="1397000" lvl="2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μπορεί να </a:t>
            </a:r>
            <a:r>
              <a:rPr lang="el-GR" dirty="0" err="1">
                <a:solidFill>
                  <a:schemeClr val="dk1"/>
                </a:solidFill>
                <a:latin typeface="Book Antiqua" panose="02040602050305030304" pitchFamily="18" charset="0"/>
              </a:rPr>
              <a:t>παραμετροποιεί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 την αναζήτησή του εκ νέου αν θέλει και να εκτελεί νέα αναζήτηση</a:t>
            </a:r>
          </a:p>
          <a:p>
            <a: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 startAt="3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μπορεί να διαγράψει το αποθηκευμένο φίλτρο.</a:t>
            </a:r>
          </a:p>
          <a:p>
            <a: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Αν δεν υπάρχουν φίλτρα για διαγραφή, θα εμφανίζεται σχετικό μήνυμα</a:t>
            </a:r>
          </a:p>
          <a:p>
            <a: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Όταν διαγράφεται ένα φίλτρο, θα εμφανίζεται σχετικό μήνυμα</a:t>
            </a:r>
          </a:p>
        </p:txBody>
      </p:sp>
      <p:sp>
        <p:nvSpPr>
          <p:cNvPr id="5" name="Θέση αριθμού διαφάνειας 1"/>
          <p:cNvSpPr>
            <a:spLocks noGrp="1"/>
          </p:cNvSpPr>
          <p:nvPr>
            <p:ph type="sldNum" sz="quarter" idx="12"/>
          </p:nvPr>
        </p:nvSpPr>
        <p:spPr>
          <a:xfrm>
            <a:off x="7956376" y="6577881"/>
            <a:ext cx="802432" cy="280119"/>
          </a:xfrm>
        </p:spPr>
        <p:txBody>
          <a:bodyPr/>
          <a:lstStyle/>
          <a:p>
            <a:fld id="{82BD1F62-BAB9-4678-A758-6842827ADFA9}" type="slidenum">
              <a:rPr lang="es-ES" altLang="el-GR" b="1" smtClean="0">
                <a:solidFill>
                  <a:schemeClr val="bg1"/>
                </a:solidFill>
                <a:latin typeface="Bookman Old Style" panose="02050604050505020204" pitchFamily="18" charset="0"/>
              </a:rPr>
              <a:pPr/>
              <a:t>18</a:t>
            </a:fld>
            <a:endParaRPr lang="es-ES" altLang="el-GR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066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Προδιαγραφές 8</a:t>
            </a:r>
            <a:br>
              <a:rPr lang="el-GR" altLang="el-GR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</a:br>
            <a:r>
              <a:rPr lang="en-US" altLang="el-GR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Site - Settings</a:t>
            </a:r>
            <a:endParaRPr lang="el-GR" altLang="el-GR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sp>
        <p:nvSpPr>
          <p:cNvPr id="2" name="Ορθογώνιο 1">
            <a:extLst>
              <a:ext uri="{FF2B5EF4-FFF2-40B4-BE49-F238E27FC236}">
                <a16:creationId xmlns:a16="http://schemas.microsoft.com/office/drawing/2014/main" id="{7C7B8017-EC96-4686-A821-7348D3493D8E}"/>
              </a:ext>
            </a:extLst>
          </p:cNvPr>
          <p:cNvSpPr/>
          <p:nvPr/>
        </p:nvSpPr>
        <p:spPr>
          <a:xfrm>
            <a:off x="179512" y="1643548"/>
            <a:ext cx="8856984" cy="2432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 startAt="8"/>
            </a:pPr>
            <a:r>
              <a:rPr lang="el-GR" sz="1800" dirty="0">
                <a:solidFill>
                  <a:schemeClr val="dk1"/>
                </a:solidFill>
                <a:latin typeface="Book Antiqua" panose="02040602050305030304" pitchFamily="18" charset="0"/>
              </a:rPr>
              <a:t>Ρυθμίσεις (</a:t>
            </a:r>
            <a:r>
              <a:rPr lang="el-GR" sz="1800" b="1" dirty="0" err="1">
                <a:solidFill>
                  <a:schemeClr val="dk1"/>
                </a:solidFill>
                <a:latin typeface="Book Antiqua" panose="02040602050305030304" pitchFamily="18" charset="0"/>
              </a:rPr>
              <a:t>Settings</a:t>
            </a:r>
            <a:r>
              <a:rPr lang="el-GR" sz="1800" dirty="0">
                <a:solidFill>
                  <a:schemeClr val="dk1"/>
                </a:solidFill>
                <a:latin typeface="Book Antiqua" panose="02040602050305030304" pitchFamily="18" charset="0"/>
              </a:rPr>
              <a:t>) </a:t>
            </a:r>
          </a:p>
          <a:p>
            <a:pPr marL="45720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l-GR" sz="1800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μπορεί να αλλάζει ένα ή περισσότερα πεδία </a:t>
            </a:r>
            <a:r>
              <a:rPr lang="el-GR" sz="1800" dirty="0" err="1">
                <a:solidFill>
                  <a:schemeClr val="dk1"/>
                </a:solidFill>
                <a:latin typeface="Book Antiqua" panose="02040602050305030304" pitchFamily="18" charset="0"/>
              </a:rPr>
              <a:t>απο</a:t>
            </a:r>
            <a:r>
              <a:rPr lang="el-GR" sz="1800" dirty="0">
                <a:solidFill>
                  <a:schemeClr val="dk1"/>
                </a:solidFill>
                <a:latin typeface="Book Antiqua" panose="02040602050305030304" pitchFamily="18" charset="0"/>
              </a:rPr>
              <a:t> την φόρμα αλλαγής στοιχείων.</a:t>
            </a: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sz="1800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μπορεί να αλλάζει το email του</a:t>
            </a: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sz="1800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μπορεί να αλλάζει το </a:t>
            </a:r>
            <a:r>
              <a:rPr lang="el-GR" sz="1800" dirty="0" err="1">
                <a:solidFill>
                  <a:schemeClr val="dk1"/>
                </a:solidFill>
                <a:latin typeface="Book Antiqua" panose="02040602050305030304" pitchFamily="18" charset="0"/>
              </a:rPr>
              <a:t>password</a:t>
            </a:r>
            <a:r>
              <a:rPr lang="el-GR" sz="1800" dirty="0">
                <a:solidFill>
                  <a:schemeClr val="dk1"/>
                </a:solidFill>
                <a:latin typeface="Book Antiqua" panose="02040602050305030304" pitchFamily="18" charset="0"/>
              </a:rPr>
              <a:t> του</a:t>
            </a: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sz="1800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πρέπει να </a:t>
            </a:r>
            <a:r>
              <a:rPr lang="el-GR" sz="1800" dirty="0" err="1">
                <a:solidFill>
                  <a:schemeClr val="dk1"/>
                </a:solidFill>
                <a:latin typeface="Book Antiqua" panose="02040602050305030304" pitchFamily="18" charset="0"/>
              </a:rPr>
              <a:t>επαναπληκτρολογεί</a:t>
            </a:r>
            <a:r>
              <a:rPr lang="el-GR" sz="1800" dirty="0">
                <a:solidFill>
                  <a:schemeClr val="dk1"/>
                </a:solidFill>
                <a:latin typeface="Book Antiqua" panose="02040602050305030304" pitchFamily="18" charset="0"/>
              </a:rPr>
              <a:t> το </a:t>
            </a:r>
            <a:r>
              <a:rPr lang="el-GR" sz="1800" dirty="0" err="1">
                <a:solidFill>
                  <a:schemeClr val="dk1"/>
                </a:solidFill>
                <a:latin typeface="Book Antiqua" panose="02040602050305030304" pitchFamily="18" charset="0"/>
              </a:rPr>
              <a:t>password</a:t>
            </a:r>
            <a:endParaRPr lang="el-GR" sz="1800" dirty="0">
              <a:solidFill>
                <a:schemeClr val="dk1"/>
              </a:solidFill>
              <a:latin typeface="Book Antiqua" panose="02040602050305030304" pitchFamily="18" charset="0"/>
            </a:endParaRP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sz="1800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μπορεί να αλλάζει το όνομά του</a:t>
            </a: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sz="1800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μπορεί να αλλάζει το επίθετό του</a:t>
            </a:r>
          </a:p>
        </p:txBody>
      </p:sp>
      <p:sp>
        <p:nvSpPr>
          <p:cNvPr id="5" name="Θέση αριθμού διαφάνειας 1"/>
          <p:cNvSpPr>
            <a:spLocks noGrp="1"/>
          </p:cNvSpPr>
          <p:nvPr>
            <p:ph type="sldNum" sz="quarter" idx="12"/>
          </p:nvPr>
        </p:nvSpPr>
        <p:spPr>
          <a:xfrm>
            <a:off x="7956376" y="6577881"/>
            <a:ext cx="802432" cy="280119"/>
          </a:xfrm>
        </p:spPr>
        <p:txBody>
          <a:bodyPr/>
          <a:lstStyle/>
          <a:p>
            <a:fld id="{82BD1F62-BAB9-4678-A758-6842827ADFA9}" type="slidenum">
              <a:rPr lang="es-ES" altLang="el-GR" b="1" smtClean="0">
                <a:solidFill>
                  <a:schemeClr val="bg1"/>
                </a:solidFill>
                <a:latin typeface="Bookman Old Style" panose="02050604050505020204" pitchFamily="18" charset="0"/>
              </a:rPr>
              <a:pPr/>
              <a:t>19</a:t>
            </a:fld>
            <a:endParaRPr lang="es-ES" altLang="el-GR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706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Περιεχόμενα</a:t>
            </a:r>
          </a:p>
        </p:txBody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A5117173-5269-49CE-9C9C-5972DE27F6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84608"/>
            <a:ext cx="8229600" cy="4525963"/>
          </a:xfrm>
        </p:spPr>
        <p:txBody>
          <a:bodyPr/>
          <a:lstStyle/>
          <a:p>
            <a:pPr marL="590550" lvl="0" indent="-514350"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l-GR" dirty="0">
                <a:latin typeface="Bookman Old Style" panose="02050604050505020204" pitchFamily="18" charset="0"/>
              </a:rPr>
              <a:t>Αρχιτεκτονική</a:t>
            </a:r>
          </a:p>
          <a:p>
            <a:pPr marL="590550" lvl="0" indent="-514350"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l-GR" dirty="0">
                <a:latin typeface="Bookman Old Style" panose="02050604050505020204" pitchFamily="18" charset="0"/>
              </a:rPr>
              <a:t>Προδιαγραφές</a:t>
            </a:r>
          </a:p>
          <a:p>
            <a:pPr marL="590550" lvl="0" indent="-514350"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l-GR" dirty="0">
                <a:latin typeface="Bookman Old Style" panose="02050604050505020204" pitchFamily="18" charset="0"/>
              </a:rPr>
              <a:t>Τεχνολογίες</a:t>
            </a:r>
          </a:p>
          <a:p>
            <a:pPr marL="590550" lvl="0" indent="-514350"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l-GR" dirty="0">
                <a:latin typeface="Bookman Old Style" panose="02050604050505020204" pitchFamily="18" charset="0"/>
              </a:rPr>
              <a:t>Σημαντικά Τμήματα Κώδικα</a:t>
            </a:r>
            <a:endParaRPr lang="en-US" dirty="0">
              <a:latin typeface="Bookman Old Style" panose="02050604050505020204" pitchFamily="18" charset="0"/>
            </a:endParaRPr>
          </a:p>
          <a:p>
            <a:pPr marL="590550" indent="-514350"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l-GR" dirty="0">
                <a:latin typeface="Bookman Old Style" panose="02050604050505020204" pitchFamily="18" charset="0"/>
              </a:rPr>
              <a:t>Στάδια Ανάπτυξης</a:t>
            </a:r>
          </a:p>
          <a:p>
            <a:pPr marL="590550" lvl="0" indent="-514350"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US" dirty="0">
                <a:latin typeface="Bookman Old Style" panose="02050604050505020204" pitchFamily="18" charset="0"/>
              </a:rPr>
              <a:t>SUS (System Usability Scale)</a:t>
            </a:r>
          </a:p>
          <a:p>
            <a:pPr marL="590550" lvl="0" indent="-514350"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US" dirty="0">
                <a:latin typeface="Bookman Old Style" panose="02050604050505020204" pitchFamily="18" charset="0"/>
              </a:rPr>
              <a:t>Google Analytics</a:t>
            </a:r>
          </a:p>
          <a:p>
            <a:pPr marL="590550" lvl="0" indent="-514350"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US" altLang="el-GR" dirty="0">
                <a:latin typeface="Bookman Old Style" panose="02050604050505020204" pitchFamily="18" charset="0"/>
              </a:rPr>
              <a:t>Vega security platform</a:t>
            </a:r>
            <a:endParaRPr lang="el-GR" altLang="el-GR" dirty="0">
              <a:latin typeface="Bookman Old Style" panose="02050604050505020204" pitchFamily="18" charset="0"/>
            </a:endParaRPr>
          </a:p>
        </p:txBody>
      </p:sp>
      <p:sp>
        <p:nvSpPr>
          <p:cNvPr id="2" name="Θέση αριθμού διαφάνειας 1"/>
          <p:cNvSpPr>
            <a:spLocks noGrp="1"/>
          </p:cNvSpPr>
          <p:nvPr>
            <p:ph type="sldNum" sz="quarter" idx="12"/>
          </p:nvPr>
        </p:nvSpPr>
        <p:spPr>
          <a:xfrm>
            <a:off x="7956376" y="6577881"/>
            <a:ext cx="802432" cy="280119"/>
          </a:xfrm>
        </p:spPr>
        <p:txBody>
          <a:bodyPr/>
          <a:lstStyle/>
          <a:p>
            <a:fld id="{82BD1F62-BAB9-4678-A758-6842827ADFA9}" type="slidenum">
              <a:rPr lang="es-ES" altLang="el-GR" b="1" smtClean="0">
                <a:solidFill>
                  <a:schemeClr val="bg1"/>
                </a:solidFill>
                <a:latin typeface="Bookman Old Style" panose="02050604050505020204" pitchFamily="18" charset="0"/>
              </a:rPr>
              <a:pPr/>
              <a:t>2</a:t>
            </a:fld>
            <a:endParaRPr lang="es-ES" altLang="el-GR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Τεχνολογίες</a:t>
            </a:r>
          </a:p>
        </p:txBody>
      </p:sp>
      <p:sp>
        <p:nvSpPr>
          <p:cNvPr id="2" name="Ορθογώνιο 1">
            <a:extLst>
              <a:ext uri="{FF2B5EF4-FFF2-40B4-BE49-F238E27FC236}">
                <a16:creationId xmlns:a16="http://schemas.microsoft.com/office/drawing/2014/main" id="{7C7B8017-EC96-4686-A821-7348D3493D8E}"/>
              </a:ext>
            </a:extLst>
          </p:cNvPr>
          <p:cNvSpPr/>
          <p:nvPr/>
        </p:nvSpPr>
        <p:spPr>
          <a:xfrm>
            <a:off x="179512" y="1643548"/>
            <a:ext cx="885698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3200" dirty="0">
                <a:solidFill>
                  <a:schemeClr val="dk1"/>
                </a:solidFill>
                <a:latin typeface="Bookman Old Style" panose="02050604050505020204" pitchFamily="18" charset="0"/>
              </a:rPr>
              <a:t>HTML 5</a:t>
            </a:r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3200" dirty="0">
                <a:solidFill>
                  <a:schemeClr val="dk1"/>
                </a:solidFill>
                <a:latin typeface="Bookman Old Style" panose="02050604050505020204" pitchFamily="18" charset="0"/>
              </a:rPr>
              <a:t>Bootstrap CSS 4.1.3</a:t>
            </a:r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3200" dirty="0">
                <a:solidFill>
                  <a:schemeClr val="dk1"/>
                </a:solidFill>
                <a:latin typeface="Bookman Old Style" panose="02050604050505020204" pitchFamily="18" charset="0"/>
              </a:rPr>
              <a:t>MySQL</a:t>
            </a:r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3200" dirty="0">
                <a:solidFill>
                  <a:schemeClr val="dk1"/>
                </a:solidFill>
                <a:latin typeface="Bookman Old Style" panose="02050604050505020204" pitchFamily="18" charset="0"/>
              </a:rPr>
              <a:t>JavaScript</a:t>
            </a:r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US" sz="3200" dirty="0">
                <a:solidFill>
                  <a:srgbClr val="000000"/>
                </a:solidFill>
                <a:latin typeface="Bookman Old Style" panose="02050604050505020204" pitchFamily="18" charset="0"/>
              </a:rPr>
              <a:t>jQuery</a:t>
            </a:r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3200" dirty="0">
                <a:solidFill>
                  <a:schemeClr val="dk1"/>
                </a:solidFill>
                <a:latin typeface="Bookman Old Style" panose="02050604050505020204" pitchFamily="18" charset="0"/>
              </a:rPr>
              <a:t>PHP</a:t>
            </a:r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3200" dirty="0">
                <a:solidFill>
                  <a:schemeClr val="dk1"/>
                </a:solidFill>
                <a:latin typeface="Bookman Old Style" panose="02050604050505020204" pitchFamily="18" charset="0"/>
              </a:rPr>
              <a:t>AJAX</a:t>
            </a:r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3200" dirty="0">
                <a:solidFill>
                  <a:schemeClr val="dk1"/>
                </a:solidFill>
                <a:latin typeface="Bookman Old Style" panose="02050604050505020204" pitchFamily="18" charset="0"/>
              </a:rPr>
              <a:t>JSON</a:t>
            </a:r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3200" dirty="0">
                <a:solidFill>
                  <a:schemeClr val="dk1"/>
                </a:solidFill>
                <a:latin typeface="Bookman Old Style" panose="02050604050505020204" pitchFamily="18" charset="0"/>
              </a:rPr>
              <a:t>CORS</a:t>
            </a:r>
          </a:p>
        </p:txBody>
      </p:sp>
      <p:sp>
        <p:nvSpPr>
          <p:cNvPr id="5" name="Θέση αριθμού διαφάνειας 1"/>
          <p:cNvSpPr>
            <a:spLocks noGrp="1"/>
          </p:cNvSpPr>
          <p:nvPr>
            <p:ph type="sldNum" sz="quarter" idx="12"/>
          </p:nvPr>
        </p:nvSpPr>
        <p:spPr>
          <a:xfrm>
            <a:off x="7956376" y="6577881"/>
            <a:ext cx="802432" cy="280119"/>
          </a:xfrm>
        </p:spPr>
        <p:txBody>
          <a:bodyPr/>
          <a:lstStyle/>
          <a:p>
            <a:fld id="{82BD1F62-BAB9-4678-A758-6842827ADFA9}" type="slidenum">
              <a:rPr lang="es-ES" altLang="el-GR" b="1" smtClean="0">
                <a:solidFill>
                  <a:schemeClr val="bg1"/>
                </a:solidFill>
                <a:latin typeface="Bookman Old Style" panose="02050604050505020204" pitchFamily="18" charset="0"/>
              </a:rPr>
              <a:pPr/>
              <a:t>20</a:t>
            </a:fld>
            <a:endParaRPr lang="es-ES" altLang="el-GR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7811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Στάδια ανάπτυξης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940470"/>
              </p:ext>
            </p:extLst>
          </p:nvPr>
        </p:nvGraphicFramePr>
        <p:xfrm>
          <a:off x="0" y="1700809"/>
          <a:ext cx="9144000" cy="4896687"/>
        </p:xfrm>
        <a:graphic>
          <a:graphicData uri="http://schemas.openxmlformats.org/drawingml/2006/table">
            <a:tbl>
              <a:tblPr/>
              <a:tblGrid>
                <a:gridCol w="782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2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84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368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Arial"/>
                          <a:ea typeface="Arial"/>
                          <a:cs typeface="Times New Roman"/>
                        </a:rPr>
                        <a:t>Major Version Control</a:t>
                      </a:r>
                      <a:endParaRPr lang="en-US" sz="20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Arial"/>
                          <a:ea typeface="Arial"/>
                          <a:cs typeface="Times New Roman"/>
                        </a:rPr>
                        <a:t>Date</a:t>
                      </a:r>
                      <a:endParaRPr lang="en-US" sz="20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8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Arial"/>
                          <a:ea typeface="Arial"/>
                          <a:cs typeface="Times New Roman"/>
                        </a:rPr>
                        <a:t>V1.0</a:t>
                      </a:r>
                      <a:endParaRPr lang="en-US" sz="18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Arial"/>
                          <a:cs typeface="Times New Roman"/>
                        </a:rPr>
                        <a:t>First Edition implemented with PHP</a:t>
                      </a:r>
                      <a:endParaRPr lang="en-US" sz="20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Arial"/>
                          <a:cs typeface="Times New Roman"/>
                        </a:rPr>
                        <a:t>04/11/2018</a:t>
                      </a: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8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Arial"/>
                          <a:ea typeface="Arial"/>
                          <a:cs typeface="Times New Roman"/>
                        </a:rPr>
                        <a:t>V1.1</a:t>
                      </a:r>
                      <a:endParaRPr lang="en-US" sz="18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Arial"/>
                          <a:cs typeface="Times New Roman"/>
                        </a:rPr>
                        <a:t>First Bootstrap Implementation</a:t>
                      </a:r>
                      <a:endParaRPr lang="en-US" sz="20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Arial"/>
                          <a:cs typeface="Times New Roman"/>
                        </a:rPr>
                        <a:t>23/11/2018</a:t>
                      </a: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8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Arial"/>
                          <a:ea typeface="Arial"/>
                          <a:cs typeface="Times New Roman"/>
                        </a:rPr>
                        <a:t>V1.2</a:t>
                      </a:r>
                      <a:endParaRPr lang="en-US" sz="18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Arial"/>
                          <a:cs typeface="Times New Roman"/>
                        </a:rPr>
                        <a:t>Mobile Ready Web Application </a:t>
                      </a:r>
                      <a:endParaRPr lang="en-US" sz="20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Arial"/>
                          <a:cs typeface="Times New Roman"/>
                        </a:rPr>
                        <a:t>30/11/2018</a:t>
                      </a: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26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Arial"/>
                          <a:ea typeface="Arial"/>
                          <a:cs typeface="Times New Roman"/>
                        </a:rPr>
                        <a:t>V2.0</a:t>
                      </a:r>
                      <a:endParaRPr lang="en-US" sz="18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Arial"/>
                          <a:cs typeface="Times New Roman"/>
                        </a:rPr>
                        <a:t>The site is in English, MVC Logic, All main pages are pure front end html clean and tidy code sections </a:t>
                      </a:r>
                      <a:endParaRPr lang="en-US" sz="20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Arial"/>
                          <a:cs typeface="Times New Roman"/>
                        </a:rPr>
                        <a:t>07/12/2018</a:t>
                      </a: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38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Arial"/>
                          <a:ea typeface="Arial"/>
                          <a:cs typeface="Times New Roman"/>
                        </a:rPr>
                        <a:t>V2.1</a:t>
                      </a:r>
                      <a:endParaRPr lang="en-US" sz="18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Arial"/>
                          <a:cs typeface="Times New Roman"/>
                        </a:rPr>
                        <a:t>Token implemented in site navigation</a:t>
                      </a:r>
                      <a:endParaRPr lang="en-US" sz="20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Arial"/>
                          <a:cs typeface="Times New Roman"/>
                        </a:rPr>
                        <a:t>09/12/2018</a:t>
                      </a: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38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Arial"/>
                          <a:ea typeface="Arial"/>
                          <a:cs typeface="Times New Roman"/>
                        </a:rPr>
                        <a:t>V2.2</a:t>
                      </a:r>
                      <a:endParaRPr lang="en-US" sz="18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Arial"/>
                          <a:cs typeface="Times New Roman"/>
                        </a:rPr>
                        <a:t>Front end Improvements</a:t>
                      </a:r>
                      <a:endParaRPr lang="en-US" sz="20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Arial"/>
                          <a:cs typeface="Times New Roman"/>
                        </a:rPr>
                        <a:t>15/12/2018</a:t>
                      </a: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973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Arial"/>
                          <a:ea typeface="Arial"/>
                          <a:cs typeface="Times New Roman"/>
                        </a:rPr>
                        <a:t>V2.3</a:t>
                      </a:r>
                      <a:endParaRPr lang="en-US" sz="18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Arial"/>
                          <a:cs typeface="Times New Roman"/>
                        </a:rPr>
                        <a:t>Forgot Password. Minor bugs, improvements</a:t>
                      </a:r>
                      <a:endParaRPr lang="en-US" sz="20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Arial"/>
                          <a:cs typeface="Times New Roman"/>
                        </a:rPr>
                        <a:t>27/12/2018</a:t>
                      </a: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38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Arial"/>
                          <a:ea typeface="Arial"/>
                          <a:cs typeface="Times New Roman"/>
                        </a:rPr>
                        <a:t>V2.4</a:t>
                      </a:r>
                      <a:endParaRPr lang="en-US" sz="18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Arial"/>
                          <a:cs typeface="Times New Roman"/>
                        </a:rPr>
                        <a:t>Save, Load, Delete search filters</a:t>
                      </a:r>
                      <a:endParaRPr lang="en-US" sz="200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Arial"/>
                          <a:cs typeface="Times New Roman"/>
                        </a:rPr>
                        <a:t>03/01/2019</a:t>
                      </a: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38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Arial"/>
                          <a:ea typeface="Arial"/>
                          <a:cs typeface="Times New Roman"/>
                        </a:rPr>
                        <a:t>V2.5</a:t>
                      </a:r>
                      <a:endParaRPr lang="en-US" sz="18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Arial"/>
                          <a:cs typeface="Times New Roman"/>
                        </a:rPr>
                        <a:t>Change profile settings</a:t>
                      </a:r>
                      <a:endParaRPr lang="en-US" sz="20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Arial"/>
                          <a:cs typeface="Times New Roman"/>
                        </a:rPr>
                        <a:t>06/01/2019</a:t>
                      </a: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Θέση αριθμού διαφάνειας 1"/>
          <p:cNvSpPr>
            <a:spLocks noGrp="1"/>
          </p:cNvSpPr>
          <p:nvPr>
            <p:ph type="sldNum" sz="quarter" idx="12"/>
          </p:nvPr>
        </p:nvSpPr>
        <p:spPr>
          <a:xfrm>
            <a:off x="7956376" y="6577881"/>
            <a:ext cx="802432" cy="280119"/>
          </a:xfrm>
        </p:spPr>
        <p:txBody>
          <a:bodyPr/>
          <a:lstStyle/>
          <a:p>
            <a:fld id="{82BD1F62-BAB9-4678-A758-6842827ADFA9}" type="slidenum">
              <a:rPr lang="es-ES" altLang="el-GR" b="1" smtClean="0">
                <a:solidFill>
                  <a:schemeClr val="bg1"/>
                </a:solidFill>
                <a:latin typeface="Bookman Old Style" panose="02050604050505020204" pitchFamily="18" charset="0"/>
              </a:rPr>
              <a:pPr/>
              <a:t>21</a:t>
            </a:fld>
            <a:endParaRPr lang="es-ES" altLang="el-GR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1689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Κομμάτια κώδικα</a:t>
            </a:r>
          </a:p>
        </p:txBody>
      </p:sp>
      <p:sp>
        <p:nvSpPr>
          <p:cNvPr id="2" name="Ορθογώνιο 1">
            <a:extLst>
              <a:ext uri="{FF2B5EF4-FFF2-40B4-BE49-F238E27FC236}">
                <a16:creationId xmlns:a16="http://schemas.microsoft.com/office/drawing/2014/main" id="{7C7B8017-EC96-4686-A821-7348D3493D8E}"/>
              </a:ext>
            </a:extLst>
          </p:cNvPr>
          <p:cNvSpPr/>
          <p:nvPr/>
        </p:nvSpPr>
        <p:spPr>
          <a:xfrm>
            <a:off x="179512" y="1945458"/>
            <a:ext cx="885698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l-GR" sz="3200" dirty="0">
                <a:solidFill>
                  <a:schemeClr val="dk1"/>
                </a:solidFill>
                <a:latin typeface="Bookman Old Style" panose="02050604050505020204" pitchFamily="18" charset="0"/>
                <a:hlinkClick r:id="rId3" action="ppaction://hlinkfile"/>
              </a:rPr>
              <a:t>Αποθήκευση των αλλαγών της φόρμας </a:t>
            </a:r>
            <a:r>
              <a:rPr lang="en-US" sz="3200" dirty="0">
                <a:solidFill>
                  <a:schemeClr val="dk1"/>
                </a:solidFill>
                <a:latin typeface="Bookman Old Style" panose="02050604050505020204" pitchFamily="18" charset="0"/>
                <a:hlinkClick r:id="rId3" action="ppaction://hlinkfile"/>
              </a:rPr>
              <a:t>Settings</a:t>
            </a:r>
            <a:r>
              <a:rPr lang="el-GR" sz="3200" dirty="0">
                <a:solidFill>
                  <a:schemeClr val="dk1"/>
                </a:solidFill>
                <a:latin typeface="Bookman Old Style" panose="02050604050505020204" pitchFamily="18" charset="0"/>
                <a:hlinkClick r:id="rId3" action="ppaction://hlinkfile"/>
              </a:rPr>
              <a:t> στην βάση δεδομένων (με τους ελέγχους)</a:t>
            </a:r>
            <a:endParaRPr lang="en-US" sz="3200" dirty="0">
              <a:solidFill>
                <a:schemeClr val="dk1"/>
              </a:solidFill>
              <a:latin typeface="Bookman Old Style" panose="02050604050505020204" pitchFamily="18" charset="0"/>
            </a:endParaRPr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l-GR" sz="3200" dirty="0">
                <a:solidFill>
                  <a:schemeClr val="dk1"/>
                </a:solidFill>
                <a:latin typeface="Bookman Old Style" panose="02050604050505020204" pitchFamily="18" charset="0"/>
                <a:hlinkClick r:id="rId4" action="ppaction://hlinkfile"/>
              </a:rPr>
              <a:t>Ανάκτηση αεροδρομίων από την βάση δεδομένων και εάν δεν το βρει από το </a:t>
            </a:r>
            <a:r>
              <a:rPr lang="en-US" sz="3200" dirty="0">
                <a:solidFill>
                  <a:schemeClr val="dk1"/>
                </a:solidFill>
                <a:latin typeface="Bookman Old Style" panose="02050604050505020204" pitchFamily="18" charset="0"/>
                <a:hlinkClick r:id="rId4" action="ppaction://hlinkfile"/>
              </a:rPr>
              <a:t>API</a:t>
            </a:r>
            <a:endParaRPr lang="el-GR" sz="3200" dirty="0">
              <a:solidFill>
                <a:schemeClr val="dk1"/>
              </a:solidFill>
              <a:latin typeface="Bookman Old Style" panose="02050604050505020204" pitchFamily="18" charset="0"/>
            </a:endParaRPr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endParaRPr lang="en-US" sz="3200" dirty="0">
              <a:solidFill>
                <a:schemeClr val="dk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Θέση αριθμού διαφάνειας 1"/>
          <p:cNvSpPr>
            <a:spLocks noGrp="1"/>
          </p:cNvSpPr>
          <p:nvPr>
            <p:ph type="sldNum" sz="quarter" idx="12"/>
          </p:nvPr>
        </p:nvSpPr>
        <p:spPr>
          <a:xfrm>
            <a:off x="7956376" y="6577881"/>
            <a:ext cx="802432" cy="280119"/>
          </a:xfrm>
        </p:spPr>
        <p:txBody>
          <a:bodyPr/>
          <a:lstStyle/>
          <a:p>
            <a:fld id="{82BD1F62-BAB9-4678-A758-6842827ADFA9}" type="slidenum">
              <a:rPr lang="es-ES" altLang="el-GR" b="1" smtClean="0">
                <a:solidFill>
                  <a:schemeClr val="bg1"/>
                </a:solidFill>
                <a:latin typeface="Bookman Old Style" panose="02050604050505020204" pitchFamily="18" charset="0"/>
              </a:rPr>
              <a:pPr/>
              <a:t>22</a:t>
            </a:fld>
            <a:endParaRPr lang="es-ES" altLang="el-GR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5423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System Usability Scale </a:t>
            </a:r>
            <a:br>
              <a:rPr lang="el-G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</a:br>
            <a:r>
              <a:rPr lang="e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SUS</a:t>
            </a:r>
            <a:r>
              <a:rPr lang="el-G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 (1/2)</a:t>
            </a:r>
            <a:endParaRPr lang="el-GR" altLang="el-G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pic>
        <p:nvPicPr>
          <p:cNvPr id="4" name="image4.png"/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611560" y="2214156"/>
            <a:ext cx="6768752" cy="3590925"/>
          </a:xfrm>
          <a:prstGeom prst="rect">
            <a:avLst/>
          </a:prstGeom>
          <a:ln/>
        </p:spPr>
      </p:pic>
      <p:sp>
        <p:nvSpPr>
          <p:cNvPr id="5" name="TextBox 4"/>
          <p:cNvSpPr txBox="1"/>
          <p:nvPr/>
        </p:nvSpPr>
        <p:spPr>
          <a:xfrm>
            <a:off x="611560" y="184482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Book Antiqua" panose="02040602050305030304" pitchFamily="18" charset="0"/>
              </a:rPr>
              <a:t>Θετικές ερωτήσεις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6" name="Θέση αριθμού διαφάνειας 1"/>
          <p:cNvSpPr>
            <a:spLocks noGrp="1"/>
          </p:cNvSpPr>
          <p:nvPr>
            <p:ph type="sldNum" sz="quarter" idx="12"/>
          </p:nvPr>
        </p:nvSpPr>
        <p:spPr>
          <a:xfrm>
            <a:off x="7956376" y="6577881"/>
            <a:ext cx="802432" cy="280119"/>
          </a:xfrm>
        </p:spPr>
        <p:txBody>
          <a:bodyPr/>
          <a:lstStyle/>
          <a:p>
            <a:fld id="{82BD1F62-BAB9-4678-A758-6842827ADFA9}" type="slidenum">
              <a:rPr lang="es-ES" altLang="el-GR" b="1" smtClean="0">
                <a:solidFill>
                  <a:schemeClr val="bg1"/>
                </a:solidFill>
                <a:latin typeface="Bookman Old Style" panose="02050604050505020204" pitchFamily="18" charset="0"/>
              </a:rPr>
              <a:pPr/>
              <a:t>23</a:t>
            </a:fld>
            <a:endParaRPr lang="es-ES" altLang="el-GR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" name="Κατακόρυφος πάπυρος 1"/>
          <p:cNvSpPr/>
          <p:nvPr/>
        </p:nvSpPr>
        <p:spPr>
          <a:xfrm>
            <a:off x="7524328" y="2271797"/>
            <a:ext cx="1495884" cy="1143000"/>
          </a:xfrm>
          <a:prstGeom prst="verticalScroll">
            <a:avLst>
              <a:gd name="adj" fmla="val 176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" name="TextBox 6"/>
          <p:cNvSpPr txBox="1"/>
          <p:nvPr/>
        </p:nvSpPr>
        <p:spPr>
          <a:xfrm>
            <a:off x="7678458" y="2520130"/>
            <a:ext cx="1187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b="1" dirty="0">
                <a:solidFill>
                  <a:srgbClr val="0070C0"/>
                </a:solidFill>
                <a:latin typeface="Book Antiqua" panose="02040602050305030304" pitchFamily="18" charset="0"/>
              </a:rPr>
              <a:t>Δείγμα</a:t>
            </a:r>
            <a:br>
              <a:rPr lang="en-US" b="1" dirty="0">
                <a:solidFill>
                  <a:srgbClr val="0070C0"/>
                </a:solidFill>
                <a:latin typeface="Book Antiqua" panose="0204060205030503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Book Antiqua" panose="02040602050305030304" pitchFamily="18" charset="0"/>
              </a:rPr>
              <a:t>2</a:t>
            </a:r>
            <a:r>
              <a:rPr lang="el-GR" b="1" dirty="0">
                <a:solidFill>
                  <a:srgbClr val="0070C0"/>
                </a:solidFill>
                <a:latin typeface="Book Antiqua" panose="02040602050305030304" pitchFamily="18" charset="0"/>
              </a:rPr>
              <a:t>3</a:t>
            </a:r>
            <a:r>
              <a:rPr lang="en-US" b="1" dirty="0">
                <a:solidFill>
                  <a:srgbClr val="0070C0"/>
                </a:solidFill>
                <a:latin typeface="Book Antiqua" panose="02040602050305030304" pitchFamily="18" charset="0"/>
              </a:rPr>
              <a:t> </a:t>
            </a:r>
            <a:r>
              <a:rPr lang="el-GR" b="1" dirty="0">
                <a:solidFill>
                  <a:srgbClr val="0070C0"/>
                </a:solidFill>
                <a:latin typeface="Book Antiqua" panose="02040602050305030304" pitchFamily="18" charset="0"/>
              </a:rPr>
              <a:t>άτομα</a:t>
            </a:r>
            <a:endParaRPr lang="en-US" b="1" dirty="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389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System Usability Scale </a:t>
            </a:r>
            <a:br>
              <a:rPr lang="el-G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</a:br>
            <a:r>
              <a:rPr lang="e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SUS</a:t>
            </a:r>
            <a:r>
              <a:rPr lang="el-G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 (2/2)</a:t>
            </a:r>
            <a:endParaRPr lang="el-GR" altLang="el-G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184482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Book Antiqua" panose="02040602050305030304" pitchFamily="18" charset="0"/>
              </a:rPr>
              <a:t>Αρνητικές ερωτήσεις</a:t>
            </a:r>
            <a:endParaRPr lang="en-US" dirty="0">
              <a:latin typeface="Book Antiqua" panose="02040602050305030304" pitchFamily="18" charset="0"/>
            </a:endParaRPr>
          </a:p>
        </p:txBody>
      </p:sp>
      <p:pic>
        <p:nvPicPr>
          <p:cNvPr id="6" name="image3.png"/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611560" y="2214156"/>
            <a:ext cx="6768752" cy="3591108"/>
          </a:xfrm>
          <a:prstGeom prst="rect">
            <a:avLst/>
          </a:prstGeom>
          <a:ln/>
        </p:spPr>
      </p:pic>
      <p:sp>
        <p:nvSpPr>
          <p:cNvPr id="7" name="Θέση αριθμού διαφάνειας 1"/>
          <p:cNvSpPr>
            <a:spLocks noGrp="1"/>
          </p:cNvSpPr>
          <p:nvPr>
            <p:ph type="sldNum" sz="quarter" idx="12"/>
          </p:nvPr>
        </p:nvSpPr>
        <p:spPr>
          <a:xfrm>
            <a:off x="7956376" y="6577881"/>
            <a:ext cx="802432" cy="280119"/>
          </a:xfrm>
        </p:spPr>
        <p:txBody>
          <a:bodyPr/>
          <a:lstStyle/>
          <a:p>
            <a:fld id="{82BD1F62-BAB9-4678-A758-6842827ADFA9}" type="slidenum">
              <a:rPr lang="es-ES" altLang="el-GR" b="1" smtClean="0">
                <a:solidFill>
                  <a:schemeClr val="bg1"/>
                </a:solidFill>
                <a:latin typeface="Bookman Old Style" panose="02050604050505020204" pitchFamily="18" charset="0"/>
              </a:rPr>
              <a:pPr/>
              <a:t>24</a:t>
            </a:fld>
            <a:endParaRPr lang="es-ES" altLang="el-GR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" name="Κατακόρυφος πάπυρος 7"/>
          <p:cNvSpPr/>
          <p:nvPr/>
        </p:nvSpPr>
        <p:spPr>
          <a:xfrm>
            <a:off x="7524328" y="2271797"/>
            <a:ext cx="1495884" cy="1143000"/>
          </a:xfrm>
          <a:prstGeom prst="verticalScroll">
            <a:avLst>
              <a:gd name="adj" fmla="val 176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TextBox 8"/>
          <p:cNvSpPr txBox="1"/>
          <p:nvPr/>
        </p:nvSpPr>
        <p:spPr>
          <a:xfrm>
            <a:off x="7678458" y="2520130"/>
            <a:ext cx="1187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b="1" dirty="0">
                <a:solidFill>
                  <a:srgbClr val="0070C0"/>
                </a:solidFill>
                <a:latin typeface="Book Antiqua" panose="02040602050305030304" pitchFamily="18" charset="0"/>
              </a:rPr>
              <a:t>Δείγμα</a:t>
            </a:r>
            <a:br>
              <a:rPr lang="en-US" b="1" dirty="0">
                <a:solidFill>
                  <a:srgbClr val="0070C0"/>
                </a:solidFill>
                <a:latin typeface="Book Antiqua" panose="0204060205030503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Book Antiqua" panose="02040602050305030304" pitchFamily="18" charset="0"/>
              </a:rPr>
              <a:t>2</a:t>
            </a:r>
            <a:r>
              <a:rPr lang="el-GR" b="1" dirty="0">
                <a:solidFill>
                  <a:srgbClr val="0070C0"/>
                </a:solidFill>
                <a:latin typeface="Book Antiqua" panose="02040602050305030304" pitchFamily="18" charset="0"/>
              </a:rPr>
              <a:t>3</a:t>
            </a:r>
            <a:r>
              <a:rPr lang="en-US" b="1" dirty="0">
                <a:solidFill>
                  <a:srgbClr val="0070C0"/>
                </a:solidFill>
                <a:latin typeface="Book Antiqua" panose="02040602050305030304" pitchFamily="18" charset="0"/>
              </a:rPr>
              <a:t> </a:t>
            </a:r>
            <a:r>
              <a:rPr lang="el-GR" b="1" dirty="0">
                <a:solidFill>
                  <a:srgbClr val="0070C0"/>
                </a:solidFill>
                <a:latin typeface="Book Antiqua" panose="02040602050305030304" pitchFamily="18" charset="0"/>
              </a:rPr>
              <a:t>άτομα</a:t>
            </a:r>
            <a:endParaRPr lang="en-US" b="1" dirty="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389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l-G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Google analytics 1/4</a:t>
            </a:r>
            <a:endParaRPr lang="el-GR" altLang="el-G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CBE286AE-7413-4716-B3EB-DDF5DD358E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1348"/>
            <a:ext cx="9144000" cy="2195804"/>
          </a:xfrm>
          <a:prstGeom prst="rect">
            <a:avLst/>
          </a:prstGeom>
        </p:spPr>
      </p:pic>
      <p:sp>
        <p:nvSpPr>
          <p:cNvPr id="5" name="Θέση αριθμού διαφάνειας 1"/>
          <p:cNvSpPr>
            <a:spLocks noGrp="1"/>
          </p:cNvSpPr>
          <p:nvPr>
            <p:ph type="sldNum" sz="quarter" idx="12"/>
          </p:nvPr>
        </p:nvSpPr>
        <p:spPr>
          <a:xfrm>
            <a:off x="7956376" y="6577881"/>
            <a:ext cx="802432" cy="280119"/>
          </a:xfrm>
        </p:spPr>
        <p:txBody>
          <a:bodyPr/>
          <a:lstStyle/>
          <a:p>
            <a:fld id="{82BD1F62-BAB9-4678-A758-6842827ADFA9}" type="slidenum">
              <a:rPr lang="es-ES" altLang="el-GR" b="1" smtClean="0">
                <a:solidFill>
                  <a:schemeClr val="bg1"/>
                </a:solidFill>
                <a:latin typeface="Bookman Old Style" panose="02050604050505020204" pitchFamily="18" charset="0"/>
              </a:rPr>
              <a:pPr/>
              <a:t>25</a:t>
            </a:fld>
            <a:endParaRPr lang="es-ES" altLang="el-GR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4434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l-G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Google analytics 2/4</a:t>
            </a:r>
            <a:endParaRPr lang="el-GR" altLang="el-G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pic>
        <p:nvPicPr>
          <p:cNvPr id="4" name="Εικόνα 3" descr="Εικόνα που περιέχει κείμενο, χάρτης&#10;&#10;Η περιγραφή δημιουργήθηκε με υψηλή αξιοπιστία">
            <a:extLst>
              <a:ext uri="{FF2B5EF4-FFF2-40B4-BE49-F238E27FC236}">
                <a16:creationId xmlns:a16="http://schemas.microsoft.com/office/drawing/2014/main" id="{2FDD032F-3B38-43CB-8351-1C8DBF6738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3867"/>
            <a:ext cx="9144000" cy="3735658"/>
          </a:xfrm>
          <a:prstGeom prst="rect">
            <a:avLst/>
          </a:prstGeom>
        </p:spPr>
      </p:pic>
      <p:sp>
        <p:nvSpPr>
          <p:cNvPr id="5" name="Θέση αριθμού διαφάνειας 1"/>
          <p:cNvSpPr>
            <a:spLocks noGrp="1"/>
          </p:cNvSpPr>
          <p:nvPr>
            <p:ph type="sldNum" sz="quarter" idx="12"/>
          </p:nvPr>
        </p:nvSpPr>
        <p:spPr>
          <a:xfrm>
            <a:off x="7956376" y="6577881"/>
            <a:ext cx="802432" cy="280119"/>
          </a:xfrm>
        </p:spPr>
        <p:txBody>
          <a:bodyPr/>
          <a:lstStyle/>
          <a:p>
            <a:fld id="{82BD1F62-BAB9-4678-A758-6842827ADFA9}" type="slidenum">
              <a:rPr lang="es-ES" altLang="el-GR" b="1" smtClean="0">
                <a:solidFill>
                  <a:schemeClr val="bg1"/>
                </a:solidFill>
                <a:latin typeface="Bookman Old Style" panose="02050604050505020204" pitchFamily="18" charset="0"/>
              </a:rPr>
              <a:pPr/>
              <a:t>26</a:t>
            </a:fld>
            <a:endParaRPr lang="es-ES" altLang="el-GR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5174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l-G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Google analytics 3/4</a:t>
            </a:r>
            <a:endParaRPr lang="el-GR" altLang="el-G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pic>
        <p:nvPicPr>
          <p:cNvPr id="3" name="Εικόνα 2" descr="Εικόνα που περιέχει στιγμιότυπο οθόνης&#10;&#10;Η περιγραφή δημιουργήθηκε με πολύ υψηλή αξιοπιστία">
            <a:extLst>
              <a:ext uri="{FF2B5EF4-FFF2-40B4-BE49-F238E27FC236}">
                <a16:creationId xmlns:a16="http://schemas.microsoft.com/office/drawing/2014/main" id="{A7357758-41B9-4251-9161-0F20075C2B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1836"/>
            <a:ext cx="9144000" cy="4391526"/>
          </a:xfrm>
          <a:prstGeom prst="rect">
            <a:avLst/>
          </a:prstGeom>
        </p:spPr>
      </p:pic>
      <p:sp>
        <p:nvSpPr>
          <p:cNvPr id="5" name="Θέση αριθμού διαφάνειας 1"/>
          <p:cNvSpPr>
            <a:spLocks noGrp="1"/>
          </p:cNvSpPr>
          <p:nvPr>
            <p:ph type="sldNum" sz="quarter" idx="12"/>
          </p:nvPr>
        </p:nvSpPr>
        <p:spPr>
          <a:xfrm>
            <a:off x="7956376" y="6577881"/>
            <a:ext cx="802432" cy="280119"/>
          </a:xfrm>
        </p:spPr>
        <p:txBody>
          <a:bodyPr/>
          <a:lstStyle/>
          <a:p>
            <a:fld id="{82BD1F62-BAB9-4678-A758-6842827ADFA9}" type="slidenum">
              <a:rPr lang="es-ES" altLang="el-GR" b="1" smtClean="0">
                <a:solidFill>
                  <a:schemeClr val="bg1"/>
                </a:solidFill>
                <a:latin typeface="Bookman Old Style" panose="02050604050505020204" pitchFamily="18" charset="0"/>
              </a:rPr>
              <a:pPr/>
              <a:t>27</a:t>
            </a:fld>
            <a:endParaRPr lang="es-ES" altLang="el-GR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518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l-G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Google analytics 4/4</a:t>
            </a:r>
            <a:endParaRPr lang="el-GR" altLang="el-G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AB6F6696-1F79-48CF-95A7-33DDC06B88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2856"/>
            <a:ext cx="9144000" cy="4450506"/>
          </a:xfrm>
          <a:prstGeom prst="rect">
            <a:avLst/>
          </a:prstGeom>
        </p:spPr>
      </p:pic>
      <p:sp>
        <p:nvSpPr>
          <p:cNvPr id="5" name="Θέση αριθμού διαφάνειας 1"/>
          <p:cNvSpPr>
            <a:spLocks noGrp="1"/>
          </p:cNvSpPr>
          <p:nvPr>
            <p:ph type="sldNum" sz="quarter" idx="12"/>
          </p:nvPr>
        </p:nvSpPr>
        <p:spPr>
          <a:xfrm>
            <a:off x="7956376" y="6577881"/>
            <a:ext cx="802432" cy="280119"/>
          </a:xfrm>
        </p:spPr>
        <p:txBody>
          <a:bodyPr/>
          <a:lstStyle/>
          <a:p>
            <a:fld id="{82BD1F62-BAB9-4678-A758-6842827ADFA9}" type="slidenum">
              <a:rPr lang="es-ES" altLang="el-GR" b="1" smtClean="0">
                <a:solidFill>
                  <a:schemeClr val="bg1"/>
                </a:solidFill>
                <a:latin typeface="Bookman Old Style" panose="02050604050505020204" pitchFamily="18" charset="0"/>
              </a:rPr>
              <a:pPr/>
              <a:t>28</a:t>
            </a:fld>
            <a:endParaRPr lang="es-ES" altLang="el-GR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2085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altLang="el-G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Vega Security platform</a:t>
            </a:r>
            <a:endParaRPr lang="el-GR" altLang="el-G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597EFF02-63A7-4B57-BA26-D7C9E1B099D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04248" y="2060848"/>
            <a:ext cx="2181529" cy="933580"/>
          </a:xfrm>
          <a:prstGeom prst="rect">
            <a:avLst/>
          </a:prstGeom>
        </p:spPr>
      </p:pic>
      <p:pic>
        <p:nvPicPr>
          <p:cNvPr id="7" name="Εικόνα 6">
            <a:extLst>
              <a:ext uri="{FF2B5EF4-FFF2-40B4-BE49-F238E27FC236}">
                <a16:creationId xmlns:a16="http://schemas.microsoft.com/office/drawing/2014/main" id="{E3558EA8-960B-4AE6-9E85-725908EE801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5537" y="1700808"/>
            <a:ext cx="2340072" cy="4860150"/>
          </a:xfrm>
          <a:prstGeom prst="rect">
            <a:avLst/>
          </a:prstGeom>
        </p:spPr>
      </p:pic>
      <p:pic>
        <p:nvPicPr>
          <p:cNvPr id="9" name="Εικόνα 8">
            <a:extLst>
              <a:ext uri="{FF2B5EF4-FFF2-40B4-BE49-F238E27FC236}">
                <a16:creationId xmlns:a16="http://schemas.microsoft.com/office/drawing/2014/main" id="{085544D1-D21E-4054-8142-68211766E179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347419" y="2852936"/>
            <a:ext cx="5578017" cy="2664296"/>
          </a:xfrm>
          <a:prstGeom prst="rect">
            <a:avLst/>
          </a:prstGeom>
        </p:spPr>
      </p:pic>
      <p:sp>
        <p:nvSpPr>
          <p:cNvPr id="8" name="Θέση αριθμού διαφάνειας 1"/>
          <p:cNvSpPr>
            <a:spLocks noGrp="1"/>
          </p:cNvSpPr>
          <p:nvPr>
            <p:ph type="sldNum" sz="quarter" idx="12"/>
          </p:nvPr>
        </p:nvSpPr>
        <p:spPr>
          <a:xfrm>
            <a:off x="7956376" y="6577881"/>
            <a:ext cx="802432" cy="280119"/>
          </a:xfrm>
        </p:spPr>
        <p:txBody>
          <a:bodyPr/>
          <a:lstStyle/>
          <a:p>
            <a:fld id="{82BD1F62-BAB9-4678-A758-6842827ADFA9}" type="slidenum">
              <a:rPr lang="es-ES" altLang="el-GR" b="1" smtClean="0">
                <a:solidFill>
                  <a:schemeClr val="bg1"/>
                </a:solidFill>
                <a:latin typeface="Bookman Old Style" panose="02050604050505020204" pitchFamily="18" charset="0"/>
              </a:rPr>
              <a:pPr/>
              <a:t>29</a:t>
            </a:fld>
            <a:endParaRPr lang="es-ES" altLang="el-GR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43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73;p16">
            <a:extLst>
              <a:ext uri="{FF2B5EF4-FFF2-40B4-BE49-F238E27FC236}">
                <a16:creationId xmlns:a16="http://schemas.microsoft.com/office/drawing/2014/main" id="{C5ED6A7E-9836-424E-919F-E6DBC25355EF}"/>
              </a:ext>
            </a:extLst>
          </p:cNvPr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0" y="1700808"/>
            <a:ext cx="5436096" cy="515719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3FD37A60-A0D2-4C70-ACB2-00BD410C12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Αρχιτεκτονική</a:t>
            </a:r>
          </a:p>
        </p:txBody>
      </p:sp>
      <p:sp>
        <p:nvSpPr>
          <p:cNvPr id="5" name="Θέση αριθμού διαφάνειας 1"/>
          <p:cNvSpPr>
            <a:spLocks noGrp="1"/>
          </p:cNvSpPr>
          <p:nvPr>
            <p:ph type="sldNum" sz="quarter" idx="12"/>
          </p:nvPr>
        </p:nvSpPr>
        <p:spPr>
          <a:xfrm>
            <a:off x="7956376" y="6577881"/>
            <a:ext cx="802432" cy="280119"/>
          </a:xfrm>
        </p:spPr>
        <p:txBody>
          <a:bodyPr/>
          <a:lstStyle/>
          <a:p>
            <a:fld id="{82BD1F62-BAB9-4678-A758-6842827ADFA9}" type="slidenum">
              <a:rPr lang="es-ES" altLang="el-GR" b="1" smtClean="0">
                <a:solidFill>
                  <a:schemeClr val="bg1"/>
                </a:solidFill>
                <a:latin typeface="Bookman Old Style" panose="02050604050505020204" pitchFamily="18" charset="0"/>
              </a:rPr>
              <a:pPr/>
              <a:t>3</a:t>
            </a:fld>
            <a:endParaRPr lang="es-ES" altLang="el-GR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9452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altLang="el-G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Vega Security platform</a:t>
            </a:r>
            <a:endParaRPr lang="el-GR" altLang="el-G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597EFF02-63A7-4B57-BA26-D7C9E1B099D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04248" y="2060848"/>
            <a:ext cx="2181529" cy="933580"/>
          </a:xfrm>
          <a:prstGeom prst="rect">
            <a:avLst/>
          </a:prstGeom>
        </p:spPr>
      </p:pic>
      <p:pic>
        <p:nvPicPr>
          <p:cNvPr id="2" name="Εικόνα 1">
            <a:extLst>
              <a:ext uri="{FF2B5EF4-FFF2-40B4-BE49-F238E27FC236}">
                <a16:creationId xmlns:a16="http://schemas.microsoft.com/office/drawing/2014/main" id="{40E2FC4B-7414-4922-B240-24B4E198883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6571" y="2435970"/>
            <a:ext cx="8216946" cy="3312368"/>
          </a:xfrm>
          <a:prstGeom prst="rect">
            <a:avLst/>
          </a:prstGeom>
        </p:spPr>
      </p:pic>
      <p:sp>
        <p:nvSpPr>
          <p:cNvPr id="7" name="Θέση αριθμού διαφάνειας 1"/>
          <p:cNvSpPr>
            <a:spLocks noGrp="1"/>
          </p:cNvSpPr>
          <p:nvPr>
            <p:ph type="sldNum" sz="quarter" idx="12"/>
          </p:nvPr>
        </p:nvSpPr>
        <p:spPr>
          <a:xfrm>
            <a:off x="7956376" y="6577881"/>
            <a:ext cx="802432" cy="280119"/>
          </a:xfrm>
        </p:spPr>
        <p:txBody>
          <a:bodyPr/>
          <a:lstStyle/>
          <a:p>
            <a:fld id="{82BD1F62-BAB9-4678-A758-6842827ADFA9}" type="slidenum">
              <a:rPr lang="es-ES" altLang="el-GR" b="1" smtClean="0">
                <a:solidFill>
                  <a:schemeClr val="bg1"/>
                </a:solidFill>
                <a:latin typeface="Bookman Old Style" panose="02050604050505020204" pitchFamily="18" charset="0"/>
              </a:rPr>
              <a:pPr/>
              <a:t>30</a:t>
            </a:fld>
            <a:endParaRPr lang="es-ES" altLang="el-GR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6065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Επεξήγηση με στρογγυλεμένο παραλληλόγραμμο 3"/>
          <p:cNvSpPr/>
          <p:nvPr/>
        </p:nvSpPr>
        <p:spPr>
          <a:xfrm>
            <a:off x="2267744" y="2492896"/>
            <a:ext cx="4896544" cy="2664296"/>
          </a:xfrm>
          <a:prstGeom prst="wedgeRoundRectCallout">
            <a:avLst>
              <a:gd name="adj1" fmla="val 59304"/>
              <a:gd name="adj2" fmla="val -80780"/>
              <a:gd name="adj3" fmla="val 16667"/>
            </a:avLst>
          </a:prstGeom>
          <a:noFill/>
          <a:ln w="47625" cmpd="tri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4386" name="Rectangle 2">
            <a:extLst>
              <a:ext uri="{FF2B5EF4-FFF2-40B4-BE49-F238E27FC236}">
                <a16:creationId xmlns:a16="http://schemas.microsoft.com/office/drawing/2014/main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altLang="el-G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Questions ?</a:t>
            </a:r>
            <a:endParaRPr lang="el-GR" altLang="el-G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sp>
        <p:nvSpPr>
          <p:cNvPr id="3" name="Ορθογώνιο 2"/>
          <p:cNvSpPr/>
          <p:nvPr/>
        </p:nvSpPr>
        <p:spPr>
          <a:xfrm>
            <a:off x="2339752" y="2708920"/>
            <a:ext cx="4572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pPr marL="76200"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l-GR" sz="3200" dirty="0">
                <a:solidFill>
                  <a:schemeClr val="dk1"/>
                </a:solidFill>
                <a:latin typeface="Bookman Old Style" panose="02050604050505020204" pitchFamily="18" charset="0"/>
              </a:rPr>
              <a:t>Ευχαριστούμε!</a:t>
            </a:r>
          </a:p>
          <a:p>
            <a:pPr marL="76200"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el-GR" sz="3200" dirty="0">
              <a:solidFill>
                <a:schemeClr val="dk1"/>
              </a:solidFill>
              <a:latin typeface="Bookman Old Style" panose="02050604050505020204" pitchFamily="18" charset="0"/>
            </a:endParaRPr>
          </a:p>
          <a:p>
            <a:pPr marL="76200"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l-GR" sz="3200" dirty="0">
                <a:solidFill>
                  <a:schemeClr val="dk1"/>
                </a:solidFill>
                <a:latin typeface="Bookman Old Style" panose="02050604050505020204" pitchFamily="18" charset="0"/>
              </a:rPr>
              <a:t>Είμαστε στην διάθεσή σας για ερωτήσεις!</a:t>
            </a:r>
            <a:endParaRPr lang="en-US" sz="3200" dirty="0">
              <a:solidFill>
                <a:schemeClr val="dk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85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80;p17">
            <a:extLst>
              <a:ext uri="{FF2B5EF4-FFF2-40B4-BE49-F238E27FC236}">
                <a16:creationId xmlns:a16="http://schemas.microsoft.com/office/drawing/2014/main" id="{72EF1FA3-8F9E-42FF-8893-A7E07073CE3D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0" y="1686740"/>
            <a:ext cx="6876256" cy="488255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Αρχιτεκτονική</a:t>
            </a:r>
            <a:br>
              <a:rPr lang="el-GR" altLang="el-GR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</a:br>
            <a:r>
              <a:rPr lang="en-US" altLang="el-GR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Site – Home page</a:t>
            </a:r>
            <a:endParaRPr lang="el-GR" altLang="el-GR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sp>
        <p:nvSpPr>
          <p:cNvPr id="5" name="Θέση αριθμού διαφάνειας 1"/>
          <p:cNvSpPr>
            <a:spLocks noGrp="1"/>
          </p:cNvSpPr>
          <p:nvPr>
            <p:ph type="sldNum" sz="quarter" idx="12"/>
          </p:nvPr>
        </p:nvSpPr>
        <p:spPr>
          <a:xfrm>
            <a:off x="7956376" y="6577881"/>
            <a:ext cx="802432" cy="280119"/>
          </a:xfrm>
        </p:spPr>
        <p:txBody>
          <a:bodyPr/>
          <a:lstStyle/>
          <a:p>
            <a:fld id="{82BD1F62-BAB9-4678-A758-6842827ADFA9}" type="slidenum">
              <a:rPr lang="es-ES" altLang="el-GR" b="1" smtClean="0">
                <a:solidFill>
                  <a:schemeClr val="bg1"/>
                </a:solidFill>
                <a:latin typeface="Bookman Old Style" panose="02050604050505020204" pitchFamily="18" charset="0"/>
              </a:rPr>
              <a:pPr/>
              <a:t>4</a:t>
            </a:fld>
            <a:endParaRPr lang="es-ES" altLang="el-GR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026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Αρχιτεκτονική</a:t>
            </a:r>
            <a:br>
              <a:rPr lang="el-GR" altLang="el-GR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</a:br>
            <a:r>
              <a:rPr lang="en-US" altLang="el-GR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Site – Sign Up</a:t>
            </a:r>
            <a:endParaRPr lang="el-GR" altLang="el-GR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pic>
        <p:nvPicPr>
          <p:cNvPr id="2" name="Εικόνα 1">
            <a:extLst>
              <a:ext uri="{FF2B5EF4-FFF2-40B4-BE49-F238E27FC236}">
                <a16:creationId xmlns:a16="http://schemas.microsoft.com/office/drawing/2014/main" id="{96929277-298A-45DC-88A5-C72840CE283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5057" y="1700808"/>
            <a:ext cx="5297137" cy="4882554"/>
          </a:xfrm>
          <a:prstGeom prst="rect">
            <a:avLst/>
          </a:prstGeom>
        </p:spPr>
      </p:pic>
      <p:sp>
        <p:nvSpPr>
          <p:cNvPr id="5" name="Θέση αριθμού διαφάνειας 1"/>
          <p:cNvSpPr>
            <a:spLocks noGrp="1"/>
          </p:cNvSpPr>
          <p:nvPr>
            <p:ph type="sldNum" sz="quarter" idx="12"/>
          </p:nvPr>
        </p:nvSpPr>
        <p:spPr>
          <a:xfrm>
            <a:off x="7956376" y="6577881"/>
            <a:ext cx="802432" cy="280119"/>
          </a:xfrm>
        </p:spPr>
        <p:txBody>
          <a:bodyPr/>
          <a:lstStyle/>
          <a:p>
            <a:fld id="{82BD1F62-BAB9-4678-A758-6842827ADFA9}" type="slidenum">
              <a:rPr lang="es-ES" altLang="el-GR" b="1" smtClean="0">
                <a:solidFill>
                  <a:schemeClr val="bg1"/>
                </a:solidFill>
                <a:latin typeface="Bookman Old Style" panose="02050604050505020204" pitchFamily="18" charset="0"/>
              </a:rPr>
              <a:pPr/>
              <a:t>5</a:t>
            </a:fld>
            <a:endParaRPr lang="es-ES" altLang="el-GR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258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Αρχιτεκτονική</a:t>
            </a:r>
            <a:br>
              <a:rPr lang="el-GR" altLang="el-GR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</a:br>
            <a:r>
              <a:rPr lang="en-US" altLang="el-GR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Site – Sign In</a:t>
            </a:r>
            <a:endParaRPr lang="el-GR" altLang="el-GR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pic>
        <p:nvPicPr>
          <p:cNvPr id="6" name="Google Shape;94;p19">
            <a:extLst>
              <a:ext uri="{FF2B5EF4-FFF2-40B4-BE49-F238E27FC236}">
                <a16:creationId xmlns:a16="http://schemas.microsoft.com/office/drawing/2014/main" id="{F2ACC44A-E547-4763-B494-B0FDB4E6E195}"/>
              </a:ext>
            </a:extLst>
          </p:cNvPr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0" y="1700808"/>
            <a:ext cx="6948264" cy="4882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95;p19">
            <a:extLst>
              <a:ext uri="{FF2B5EF4-FFF2-40B4-BE49-F238E27FC236}">
                <a16:creationId xmlns:a16="http://schemas.microsoft.com/office/drawing/2014/main" id="{C9F505FC-03D9-4D39-BD12-CAB88219AC4D}"/>
              </a:ext>
            </a:extLst>
          </p:cNvPr>
          <p:cNvPicPr preferRelativeResize="0"/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5654458" y="2206031"/>
            <a:ext cx="3509684" cy="312815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96;p19">
            <a:extLst>
              <a:ext uri="{FF2B5EF4-FFF2-40B4-BE49-F238E27FC236}">
                <a16:creationId xmlns:a16="http://schemas.microsoft.com/office/drawing/2014/main" id="{5B3F483A-A7E9-4395-B98E-FC233459D500}"/>
              </a:ext>
            </a:extLst>
          </p:cNvPr>
          <p:cNvCxnSpPr>
            <a:cxnSpLocks/>
          </p:cNvCxnSpPr>
          <p:nvPr/>
        </p:nvCxnSpPr>
        <p:spPr>
          <a:xfrm flipH="1" flipV="1">
            <a:off x="4211960" y="2924944"/>
            <a:ext cx="1800200" cy="64807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" name="Θέση αριθμού διαφάνειας 1"/>
          <p:cNvSpPr>
            <a:spLocks noGrp="1"/>
          </p:cNvSpPr>
          <p:nvPr>
            <p:ph type="sldNum" sz="quarter" idx="12"/>
          </p:nvPr>
        </p:nvSpPr>
        <p:spPr>
          <a:xfrm>
            <a:off x="7956376" y="6577881"/>
            <a:ext cx="802432" cy="280119"/>
          </a:xfrm>
        </p:spPr>
        <p:txBody>
          <a:bodyPr/>
          <a:lstStyle/>
          <a:p>
            <a:fld id="{82BD1F62-BAB9-4678-A758-6842827ADFA9}" type="slidenum">
              <a:rPr lang="es-ES" altLang="el-GR" b="1" smtClean="0">
                <a:solidFill>
                  <a:schemeClr val="bg1"/>
                </a:solidFill>
                <a:latin typeface="Bookman Old Style" panose="02050604050505020204" pitchFamily="18" charset="0"/>
              </a:rPr>
              <a:pPr/>
              <a:t>6</a:t>
            </a:fld>
            <a:endParaRPr lang="es-ES" altLang="el-GR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83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Αρχιτεκτονική</a:t>
            </a:r>
            <a:br>
              <a:rPr lang="el-GR" altLang="el-GR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</a:br>
            <a:r>
              <a:rPr lang="en-US" altLang="el-GR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Site – Flight search</a:t>
            </a:r>
            <a:endParaRPr lang="el-GR" altLang="el-GR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9FF2CFDE-33A6-4743-B1CF-0DADF05DE1C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595" y="1691680"/>
            <a:ext cx="6740766" cy="4856938"/>
          </a:xfrm>
          <a:prstGeom prst="rect">
            <a:avLst/>
          </a:prstGeom>
        </p:spPr>
      </p:pic>
      <p:sp>
        <p:nvSpPr>
          <p:cNvPr id="5" name="Θέση αριθμού διαφάνειας 1"/>
          <p:cNvSpPr>
            <a:spLocks noGrp="1"/>
          </p:cNvSpPr>
          <p:nvPr>
            <p:ph type="sldNum" sz="quarter" idx="12"/>
          </p:nvPr>
        </p:nvSpPr>
        <p:spPr>
          <a:xfrm>
            <a:off x="7956376" y="6577881"/>
            <a:ext cx="802432" cy="280119"/>
          </a:xfrm>
        </p:spPr>
        <p:txBody>
          <a:bodyPr/>
          <a:lstStyle/>
          <a:p>
            <a:fld id="{82BD1F62-BAB9-4678-A758-6842827ADFA9}" type="slidenum">
              <a:rPr lang="es-ES" altLang="el-GR" b="1" smtClean="0">
                <a:solidFill>
                  <a:schemeClr val="bg1"/>
                </a:solidFill>
                <a:latin typeface="Bookman Old Style" panose="02050604050505020204" pitchFamily="18" charset="0"/>
              </a:rPr>
              <a:pPr/>
              <a:t>7</a:t>
            </a:fld>
            <a:endParaRPr lang="es-ES" altLang="el-GR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903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Αρχιτεκτονική</a:t>
            </a:r>
            <a:br>
              <a:rPr lang="el-GR" altLang="el-GR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</a:br>
            <a:r>
              <a:rPr lang="en-US" altLang="el-GR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Site – Save filters </a:t>
            </a:r>
            <a:endParaRPr lang="el-GR" altLang="el-GR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pic>
        <p:nvPicPr>
          <p:cNvPr id="5" name="Google Shape;111;p21">
            <a:extLst>
              <a:ext uri="{FF2B5EF4-FFF2-40B4-BE49-F238E27FC236}">
                <a16:creationId xmlns:a16="http://schemas.microsoft.com/office/drawing/2014/main" id="{3BC97FB7-40C7-478B-A15A-855F48B11FAE}"/>
              </a:ext>
            </a:extLst>
          </p:cNvPr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251520" y="2204864"/>
            <a:ext cx="2808312" cy="289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12;p21">
            <a:extLst>
              <a:ext uri="{FF2B5EF4-FFF2-40B4-BE49-F238E27FC236}">
                <a16:creationId xmlns:a16="http://schemas.microsoft.com/office/drawing/2014/main" id="{579E7F43-5DF3-4043-B53A-B4C0F1BD7F91}"/>
              </a:ext>
            </a:extLst>
          </p:cNvPr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3732483" y="2117549"/>
            <a:ext cx="3862434" cy="1853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13;p21">
            <a:extLst>
              <a:ext uri="{FF2B5EF4-FFF2-40B4-BE49-F238E27FC236}">
                <a16:creationId xmlns:a16="http://schemas.microsoft.com/office/drawing/2014/main" id="{CD467801-E869-419C-9026-21B20796CB32}"/>
              </a:ext>
            </a:extLst>
          </p:cNvPr>
          <p:cNvPicPr preferRelativeResize="0"/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3732484" y="4077072"/>
            <a:ext cx="3862434" cy="22961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114;p21">
            <a:extLst>
              <a:ext uri="{FF2B5EF4-FFF2-40B4-BE49-F238E27FC236}">
                <a16:creationId xmlns:a16="http://schemas.microsoft.com/office/drawing/2014/main" id="{DDA37945-AC35-4CC5-8583-D750910E3D2D}"/>
              </a:ext>
            </a:extLst>
          </p:cNvPr>
          <p:cNvCxnSpPr>
            <a:cxnSpLocks/>
          </p:cNvCxnSpPr>
          <p:nvPr/>
        </p:nvCxnSpPr>
        <p:spPr>
          <a:xfrm>
            <a:off x="2776020" y="3781206"/>
            <a:ext cx="946199" cy="118884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" name="Google Shape;115;p21">
            <a:extLst>
              <a:ext uri="{FF2B5EF4-FFF2-40B4-BE49-F238E27FC236}">
                <a16:creationId xmlns:a16="http://schemas.microsoft.com/office/drawing/2014/main" id="{CFEED652-E06E-44D8-9A13-CC1B453BBE36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2720596" y="3044245"/>
            <a:ext cx="1011887" cy="39962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" name="Θέση αριθμού διαφάνειας 1"/>
          <p:cNvSpPr>
            <a:spLocks noGrp="1"/>
          </p:cNvSpPr>
          <p:nvPr>
            <p:ph type="sldNum" sz="quarter" idx="12"/>
          </p:nvPr>
        </p:nvSpPr>
        <p:spPr>
          <a:xfrm>
            <a:off x="7956376" y="6577881"/>
            <a:ext cx="802432" cy="280119"/>
          </a:xfrm>
        </p:spPr>
        <p:txBody>
          <a:bodyPr/>
          <a:lstStyle/>
          <a:p>
            <a:fld id="{82BD1F62-BAB9-4678-A758-6842827ADFA9}" type="slidenum">
              <a:rPr lang="es-ES" altLang="el-GR" b="1" smtClean="0">
                <a:solidFill>
                  <a:schemeClr val="bg1"/>
                </a:solidFill>
                <a:latin typeface="Bookman Old Style" panose="02050604050505020204" pitchFamily="18" charset="0"/>
              </a:rPr>
              <a:pPr/>
              <a:t>8</a:t>
            </a:fld>
            <a:endParaRPr lang="es-ES" altLang="el-GR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342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Αρχιτεκτονική</a:t>
            </a:r>
            <a:br>
              <a:rPr lang="el-GR" altLang="el-GR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</a:br>
            <a:r>
              <a:rPr lang="en-US" altLang="el-GR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Site – Profile settings</a:t>
            </a:r>
            <a:endParaRPr lang="el-GR" altLang="el-GR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pic>
        <p:nvPicPr>
          <p:cNvPr id="6" name="Google Shape;123;p22">
            <a:extLst>
              <a:ext uri="{FF2B5EF4-FFF2-40B4-BE49-F238E27FC236}">
                <a16:creationId xmlns:a16="http://schemas.microsoft.com/office/drawing/2014/main" id="{4F163C71-9728-4CFE-9387-8B9E2887DEB9}"/>
              </a:ext>
            </a:extLst>
          </p:cNvPr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4067944" y="1844824"/>
            <a:ext cx="2790871" cy="4531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11;p21">
            <a:extLst>
              <a:ext uri="{FF2B5EF4-FFF2-40B4-BE49-F238E27FC236}">
                <a16:creationId xmlns:a16="http://schemas.microsoft.com/office/drawing/2014/main" id="{1D60BD48-9154-46F2-A573-60BF6A55A60F}"/>
              </a:ext>
            </a:extLst>
          </p:cNvPr>
          <p:cNvPicPr preferRelativeResize="0"/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251520" y="2204864"/>
            <a:ext cx="2808312" cy="28925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Google Shape;124;p22">
            <a:extLst>
              <a:ext uri="{FF2B5EF4-FFF2-40B4-BE49-F238E27FC236}">
                <a16:creationId xmlns:a16="http://schemas.microsoft.com/office/drawing/2014/main" id="{EBB3BB1F-3E07-4A0E-8B75-2DA5ACE61583}"/>
              </a:ext>
            </a:extLst>
          </p:cNvPr>
          <p:cNvCxnSpPr>
            <a:cxnSpLocks/>
          </p:cNvCxnSpPr>
          <p:nvPr/>
        </p:nvCxnSpPr>
        <p:spPr>
          <a:xfrm flipV="1">
            <a:off x="2285185" y="3762650"/>
            <a:ext cx="1782760" cy="38643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" name="Θέση αριθμού διαφάνειας 1"/>
          <p:cNvSpPr>
            <a:spLocks noGrp="1"/>
          </p:cNvSpPr>
          <p:nvPr>
            <p:ph type="sldNum" sz="quarter" idx="12"/>
          </p:nvPr>
        </p:nvSpPr>
        <p:spPr>
          <a:xfrm>
            <a:off x="7956376" y="6577881"/>
            <a:ext cx="802432" cy="280119"/>
          </a:xfrm>
        </p:spPr>
        <p:txBody>
          <a:bodyPr/>
          <a:lstStyle/>
          <a:p>
            <a:fld id="{82BD1F62-BAB9-4678-A758-6842827ADFA9}" type="slidenum">
              <a:rPr lang="es-ES" altLang="el-GR" b="1" smtClean="0">
                <a:solidFill>
                  <a:schemeClr val="bg1"/>
                </a:solidFill>
                <a:latin typeface="Bookman Old Style" panose="02050604050505020204" pitchFamily="18" charset="0"/>
              </a:rPr>
              <a:pPr/>
              <a:t>9</a:t>
            </a:fld>
            <a:endParaRPr lang="es-ES" altLang="el-GR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668258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11270</TotalTime>
  <Words>936</Words>
  <Application>Microsoft Office PowerPoint</Application>
  <PresentationFormat>Προβολή στην οθόνη (4:3)</PresentationFormat>
  <Paragraphs>181</Paragraphs>
  <Slides>31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6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31</vt:i4>
      </vt:variant>
    </vt:vector>
  </HeadingPairs>
  <TitlesOfParts>
    <vt:vector size="38" baseType="lpstr">
      <vt:lpstr>Arial</vt:lpstr>
      <vt:lpstr>Book Antiqua</vt:lpstr>
      <vt:lpstr>Bookman Old Style</vt:lpstr>
      <vt:lpstr>Calibri</vt:lpstr>
      <vt:lpstr>Times New Roman</vt:lpstr>
      <vt:lpstr>Wingdings</vt:lpstr>
      <vt:lpstr>Diseño predeterminado</vt:lpstr>
      <vt:lpstr>Flight Scanner</vt:lpstr>
      <vt:lpstr>Περιεχόμενα</vt:lpstr>
      <vt:lpstr>Αρχιτεκτονική</vt:lpstr>
      <vt:lpstr>Αρχιτεκτονική Site – Home page</vt:lpstr>
      <vt:lpstr>Αρχιτεκτονική Site – Sign Up</vt:lpstr>
      <vt:lpstr>Αρχιτεκτονική Site – Sign In</vt:lpstr>
      <vt:lpstr>Αρχιτεκτονική Site – Flight search</vt:lpstr>
      <vt:lpstr>Αρχιτεκτονική Site – Save filters </vt:lpstr>
      <vt:lpstr>Αρχιτεκτονική Site – Profile settings</vt:lpstr>
      <vt:lpstr>Προδιαγραφές 1 Site – Home Page</vt:lpstr>
      <vt:lpstr>Προδιαγραφές 2 Site – flight search</vt:lpstr>
      <vt:lpstr>Προδιαγραφές 3  Site – Sign Up/Sign In</vt:lpstr>
      <vt:lpstr>Προδιαγραφές 4 1/2 Site – Sign Up</vt:lpstr>
      <vt:lpstr>Προδιαγραφές 4 2/2 Site – Sign Up</vt:lpstr>
      <vt:lpstr>Προδιαγραφές 5 Site – Sign In</vt:lpstr>
      <vt:lpstr>Προδιαγραφές 6 Site – Sign Out</vt:lpstr>
      <vt:lpstr>Προδιαγραφές 7 1/2 Διαχείριση φίλτρων</vt:lpstr>
      <vt:lpstr>Προδιαγραφές 7 2/2 Διαχείριση φίλτρων</vt:lpstr>
      <vt:lpstr>Προδιαγραφές 8 Site - Settings</vt:lpstr>
      <vt:lpstr>Τεχνολογίες</vt:lpstr>
      <vt:lpstr>Στάδια ανάπτυξης</vt:lpstr>
      <vt:lpstr>Κομμάτια κώδικα</vt:lpstr>
      <vt:lpstr>System Usability Scale  SUS (1/2)</vt:lpstr>
      <vt:lpstr>System Usability Scale  SUS (2/2)</vt:lpstr>
      <vt:lpstr>Google analytics 1/4</vt:lpstr>
      <vt:lpstr>Google analytics 2/4</vt:lpstr>
      <vt:lpstr>Google analytics 3/4</vt:lpstr>
      <vt:lpstr>Google analytics 4/4</vt:lpstr>
      <vt:lpstr>Vega Security platform</vt:lpstr>
      <vt:lpstr>Vega Security platform</vt:lpstr>
      <vt:lpstr>Questions ?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Κωσταντίνος Μαλλιαρίδης</cp:lastModifiedBy>
  <cp:revision>902</cp:revision>
  <dcterms:created xsi:type="dcterms:W3CDTF">2010-05-23T14:28:12Z</dcterms:created>
  <dcterms:modified xsi:type="dcterms:W3CDTF">2019-01-13T09:30:41Z</dcterms:modified>
</cp:coreProperties>
</file>