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2C16"/>
    <a:srgbClr val="0C788E"/>
    <a:srgbClr val="006666"/>
    <a:srgbClr val="54381C"/>
    <a:srgbClr val="A50021"/>
    <a:srgbClr val="FFFFA3"/>
    <a:srgbClr val="FFB06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23" autoAdjust="0"/>
    <p:restoredTop sz="94652" autoAdjust="0"/>
  </p:normalViewPr>
  <p:slideViewPr>
    <p:cSldViewPr>
      <p:cViewPr varScale="1">
        <p:scale>
          <a:sx n="110" d="100"/>
          <a:sy n="110" d="100"/>
        </p:scale>
        <p:origin x="154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509AC75-F7AD-4E17-AE77-1D750C16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EEF0878F-FCA1-402B-A233-79BE9F0F8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867C03BC-2A28-48F3-938C-2B2EDDF4C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B8E371A4-868D-43F2-9AD2-A7EB15169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754C6D34-29DB-47C6-9531-23E257C88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BDE451-BA80-4CA0-97DB-874494E1ABC1}" type="slidenum">
              <a:rPr lang="es-ES" altLang="el-GR"/>
              <a:pPr/>
              <a:t>‹#›</a:t>
            </a:fld>
            <a:endParaRPr lang="es-ES" altLang="el-GR"/>
          </a:p>
        </p:txBody>
      </p:sp>
    </p:spTree>
    <p:extLst>
      <p:ext uri="{BB962C8B-B14F-4D97-AF65-F5344CB8AC3E}">
        <p14:creationId xmlns:p14="http://schemas.microsoft.com/office/powerpoint/2010/main" val="1015621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0177635-BDC8-47BD-9B47-9261EB430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B079C817-0402-4E00-B731-849F6656A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B94977BA-AB96-4F5B-99FB-877DB4F40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FC52D52F-4A96-47A6-AB5E-0D50D1F36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E154040A-7F55-45BB-B7D9-802A4EE5A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D41C30-4265-4395-A7D1-1D0D47D9EC25}" type="slidenum">
              <a:rPr lang="es-ES" altLang="el-GR"/>
              <a:pPr/>
              <a:t>‹#›</a:t>
            </a:fld>
            <a:endParaRPr lang="es-ES" altLang="el-GR"/>
          </a:p>
        </p:txBody>
      </p:sp>
    </p:spTree>
    <p:extLst>
      <p:ext uri="{BB962C8B-B14F-4D97-AF65-F5344CB8AC3E}">
        <p14:creationId xmlns:p14="http://schemas.microsoft.com/office/powerpoint/2010/main" val="308734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72E7E313-AFB5-4231-966C-2D8DFB5234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F50A783C-B231-4C7C-BEE9-2F520EEB9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7B3E5318-64A0-476E-BCDB-60056E83F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66580386-8997-481A-91D9-3D244DBA6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A979E5BB-42F3-4620-8408-93563F428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399361-286D-48F0-A9A6-E15D57839A42}" type="slidenum">
              <a:rPr lang="es-ES" altLang="el-GR"/>
              <a:pPr/>
              <a:t>‹#›</a:t>
            </a:fld>
            <a:endParaRPr lang="es-ES" altLang="el-GR"/>
          </a:p>
        </p:txBody>
      </p:sp>
    </p:spTree>
    <p:extLst>
      <p:ext uri="{BB962C8B-B14F-4D97-AF65-F5344CB8AC3E}">
        <p14:creationId xmlns:p14="http://schemas.microsoft.com/office/powerpoint/2010/main" val="3973780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46A6936-5B4C-4264-B0BD-ACF422487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965AAAA-29E5-4991-9C79-1E02A7637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D49D9EBD-A58D-4462-9A98-D499BDBA1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6F105102-E0E9-4E8C-AB33-D571E9937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AD98263E-88DE-4EB8-B153-98AB7BD5A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BD1F62-BAB9-4678-A758-6842827ADFA9}" type="slidenum">
              <a:rPr lang="es-ES" altLang="el-GR"/>
              <a:pPr/>
              <a:t>‹#›</a:t>
            </a:fld>
            <a:endParaRPr lang="es-ES" altLang="el-GR"/>
          </a:p>
        </p:txBody>
      </p:sp>
    </p:spTree>
    <p:extLst>
      <p:ext uri="{BB962C8B-B14F-4D97-AF65-F5344CB8AC3E}">
        <p14:creationId xmlns:p14="http://schemas.microsoft.com/office/powerpoint/2010/main" val="240884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0056D21-16F1-4B41-B00F-43ECCDD29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80E7CC5A-EE1E-4B74-9FF4-16DDDF7BB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BD59FC7C-DDA0-439F-9FCF-F15C5FBC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13683F84-6E82-49A2-A247-D3F23B15B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C2B0A562-92A3-4583-AE6E-1F59EC5B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CF9E48-75E2-4299-9AA0-98F0D55AF7D2}" type="slidenum">
              <a:rPr lang="es-ES" altLang="el-GR"/>
              <a:pPr/>
              <a:t>‹#›</a:t>
            </a:fld>
            <a:endParaRPr lang="es-ES" altLang="el-GR"/>
          </a:p>
        </p:txBody>
      </p:sp>
    </p:spTree>
    <p:extLst>
      <p:ext uri="{BB962C8B-B14F-4D97-AF65-F5344CB8AC3E}">
        <p14:creationId xmlns:p14="http://schemas.microsoft.com/office/powerpoint/2010/main" val="223349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E95B0B1-6FC6-4E5A-A530-20DC20BE3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3B973D2-B133-4CBC-9E74-430849527C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EC4FE06D-C5DA-4534-9752-AE3A9B14F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18E5D071-38DE-474E-9817-3E7880BE1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B566B170-75D6-4B4B-AD9B-CAF696A4A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811F70E8-303C-4FF0-800D-D1615242A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AE2BCC-F903-40D7-9577-5C8DAFF7C070}" type="slidenum">
              <a:rPr lang="es-ES" altLang="el-GR"/>
              <a:pPr/>
              <a:t>‹#›</a:t>
            </a:fld>
            <a:endParaRPr lang="es-ES" altLang="el-GR"/>
          </a:p>
        </p:txBody>
      </p:sp>
    </p:spTree>
    <p:extLst>
      <p:ext uri="{BB962C8B-B14F-4D97-AF65-F5344CB8AC3E}">
        <p14:creationId xmlns:p14="http://schemas.microsoft.com/office/powerpoint/2010/main" val="207522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2D10CCD-395F-4ED7-9AAB-AAC81F25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0BA9849-8C4D-4297-B7C9-EC91315F8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B62EE8A8-142F-4E91-A455-3A1E511C9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4D11D8FD-AF48-4333-B3A3-C4F122916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61C11A0D-27CC-43BB-9E44-02FA59E8AF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D2669FAE-F62C-479E-A394-64A93BE2D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8A5EE5CA-B5F4-4C84-AACA-D771A798B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D1A6548F-E5D2-4D86-B4C9-BBD4FAD8C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1C0E83-4EE8-4A53-B706-C91AD38885D1}" type="slidenum">
              <a:rPr lang="es-ES" altLang="el-GR"/>
              <a:pPr/>
              <a:t>‹#›</a:t>
            </a:fld>
            <a:endParaRPr lang="es-ES" altLang="el-GR"/>
          </a:p>
        </p:txBody>
      </p:sp>
    </p:spTree>
    <p:extLst>
      <p:ext uri="{BB962C8B-B14F-4D97-AF65-F5344CB8AC3E}">
        <p14:creationId xmlns:p14="http://schemas.microsoft.com/office/powerpoint/2010/main" val="4291809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D4485F6-1513-452F-B2E8-1DF01EA23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4C6D2844-A2A3-48FF-AB77-8A9DBF710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F37E8CF0-E03E-4CFA-A189-81D49BF23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2F464A38-E9C0-4F02-A28A-8F8E94243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4D98A3-AE4A-443C-9903-8591ED374E1F}" type="slidenum">
              <a:rPr lang="es-ES" altLang="el-GR"/>
              <a:pPr/>
              <a:t>‹#›</a:t>
            </a:fld>
            <a:endParaRPr lang="es-ES" altLang="el-GR"/>
          </a:p>
        </p:txBody>
      </p:sp>
    </p:spTree>
    <p:extLst>
      <p:ext uri="{BB962C8B-B14F-4D97-AF65-F5344CB8AC3E}">
        <p14:creationId xmlns:p14="http://schemas.microsoft.com/office/powerpoint/2010/main" val="2567529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D80E1189-46B3-48E8-B4B0-A0C2A8D2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4374BEC9-86AA-4BB4-B539-ACF7D31F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F6FCDA7D-797E-447D-ABCE-9F6E47C0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F6C9DD-655A-4D74-8C4F-210D7912756A}" type="slidenum">
              <a:rPr lang="es-ES" altLang="el-GR"/>
              <a:pPr/>
              <a:t>‹#›</a:t>
            </a:fld>
            <a:endParaRPr lang="es-ES" altLang="el-GR"/>
          </a:p>
        </p:txBody>
      </p:sp>
    </p:spTree>
    <p:extLst>
      <p:ext uri="{BB962C8B-B14F-4D97-AF65-F5344CB8AC3E}">
        <p14:creationId xmlns:p14="http://schemas.microsoft.com/office/powerpoint/2010/main" val="394152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A66F50E-74A6-4A4C-8FEB-8E24FA8BA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D0A7A68-79AA-4DEA-B7FF-01CFCE95F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5B5216AE-014F-4CFA-9A1C-7A0401CAC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5337CB36-3A4C-4397-A907-9C0E60E12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839CF776-85BA-400B-BCCE-D174C8DBF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E40C10F8-6D93-4C6F-ADB1-63D3B5B3F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1A56DE-9D7A-4D15-9472-EE91C9BD5E45}" type="slidenum">
              <a:rPr lang="es-ES" altLang="el-GR"/>
              <a:pPr/>
              <a:t>‹#›</a:t>
            </a:fld>
            <a:endParaRPr lang="es-ES" altLang="el-GR"/>
          </a:p>
        </p:txBody>
      </p:sp>
    </p:spTree>
    <p:extLst>
      <p:ext uri="{BB962C8B-B14F-4D97-AF65-F5344CB8AC3E}">
        <p14:creationId xmlns:p14="http://schemas.microsoft.com/office/powerpoint/2010/main" val="1608026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AF9A0BF-278D-4AD8-BFFB-8B183ED94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27B216CB-B1D2-476F-A7C4-48BC69E488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408B316B-87C3-46DF-8DBB-DA7469EC9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7ADABE8C-1E0B-4B46-96A7-E21311A7F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6B2223F8-FC8F-4D73-9BFA-53D9DD37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FA2CCB49-36C3-4A16-95EB-5C76F6B12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FF2C03-5901-4E13-924E-9CF2E378D0BD}" type="slidenum">
              <a:rPr lang="es-ES" altLang="el-GR"/>
              <a:pPr/>
              <a:t>‹#›</a:t>
            </a:fld>
            <a:endParaRPr lang="es-ES" altLang="el-GR"/>
          </a:p>
        </p:txBody>
      </p:sp>
    </p:spTree>
    <p:extLst>
      <p:ext uri="{BB962C8B-B14F-4D97-AF65-F5344CB8AC3E}">
        <p14:creationId xmlns:p14="http://schemas.microsoft.com/office/powerpoint/2010/main" val="133776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BEB1C84-A068-45B6-8189-C71A06D43A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l-GR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D7D50F5-A978-40AA-A481-95B8F31498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l-GR"/>
              <a:t>Haga clic para modificar el estilo de texto del patrón</a:t>
            </a:r>
          </a:p>
          <a:p>
            <a:pPr lvl="1"/>
            <a:r>
              <a:rPr lang="es-ES" altLang="el-GR"/>
              <a:t>Segundo nivel</a:t>
            </a:r>
          </a:p>
          <a:p>
            <a:pPr lvl="2"/>
            <a:r>
              <a:rPr lang="es-ES" altLang="el-GR"/>
              <a:t>Tercer nivel</a:t>
            </a:r>
          </a:p>
          <a:p>
            <a:pPr lvl="3"/>
            <a:r>
              <a:rPr lang="es-ES" altLang="el-GR"/>
              <a:t>Cuarto nivel</a:t>
            </a:r>
          </a:p>
          <a:p>
            <a:pPr lvl="4"/>
            <a:r>
              <a:rPr lang="es-ES" altLang="el-GR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2C40ADB-4FD2-47B1-B9B1-B057B9BA7AC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el-G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BB8EA04-4F46-4FA8-8763-67E26F6D451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el-G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937D052-FC38-4E81-BE7A-8C0E9A7C95A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A16A35D-A152-41FD-A4AA-2A5E6F0127F2}" type="slidenum">
              <a:rPr lang="es-ES" altLang="el-GR"/>
              <a:pPr/>
              <a:t>‹#›</a:t>
            </a:fld>
            <a:endParaRPr lang="es-ES" alt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Rectangle 150">
            <a:extLst>
              <a:ext uri="{FF2B5EF4-FFF2-40B4-BE49-F238E27FC236}">
                <a16:creationId xmlns:a16="http://schemas.microsoft.com/office/drawing/2014/main" id="{419DED07-BEEE-4682-9A6B-C3F37ABA696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355976" y="124114"/>
            <a:ext cx="4572000" cy="647700"/>
          </a:xfrm>
        </p:spPr>
        <p:txBody>
          <a:bodyPr anchor="ctr"/>
          <a:lstStyle/>
          <a:p>
            <a:pPr algn="r"/>
            <a:r>
              <a:rPr lang="es-UY" altLang="el-GR" sz="3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Flight Scanner</a:t>
            </a:r>
            <a:endParaRPr lang="es-ES" altLang="el-GR" sz="3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17" name="Rectangle 169">
            <a:extLst>
              <a:ext uri="{FF2B5EF4-FFF2-40B4-BE49-F238E27FC236}">
                <a16:creationId xmlns:a16="http://schemas.microsoft.com/office/drawing/2014/main" id="{888B61AD-BB87-40B6-97B8-BF39A903E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3486" y="5661025"/>
            <a:ext cx="3673674" cy="1072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l-GR" altLang="el-GR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Μαλλιαρίδης Κωνσταντίνος</a:t>
            </a:r>
            <a:br>
              <a:rPr lang="el-GR" altLang="el-GR" sz="2000" b="1" dirty="0">
                <a:solidFill>
                  <a:schemeClr val="bg1"/>
                </a:solidFill>
                <a:latin typeface="Book Antiqua" panose="02040602050305030304" pitchFamily="18" charset="0"/>
              </a:rPr>
            </a:br>
            <a:r>
              <a:rPr lang="el-GR" altLang="el-GR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Ναζίρης Δημήτρης </a:t>
            </a:r>
            <a:br>
              <a:rPr lang="el-GR" altLang="el-GR" sz="2000" b="1" dirty="0">
                <a:solidFill>
                  <a:schemeClr val="bg1"/>
                </a:solidFill>
                <a:latin typeface="Book Antiqua" panose="02040602050305030304" pitchFamily="18" charset="0"/>
              </a:rPr>
            </a:br>
            <a:r>
              <a:rPr lang="el-GR" altLang="el-GR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Σκλάβου </a:t>
            </a:r>
            <a:r>
              <a:rPr lang="el-GR" altLang="el-GR" sz="2000" b="1" dirty="0" err="1">
                <a:solidFill>
                  <a:schemeClr val="bg1"/>
                </a:solidFill>
                <a:latin typeface="Book Antiqua" panose="02040602050305030304" pitchFamily="18" charset="0"/>
              </a:rPr>
              <a:t>Νάσια</a:t>
            </a:r>
            <a:br>
              <a:rPr lang="el-GR" altLang="el-GR" sz="2000" b="1" dirty="0">
                <a:solidFill>
                  <a:schemeClr val="bg1"/>
                </a:solidFill>
                <a:latin typeface="Book Antiqua" panose="02040602050305030304" pitchFamily="18" charset="0"/>
              </a:rPr>
            </a:br>
            <a:endParaRPr lang="es-ES" altLang="el-GR" sz="20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2" name="Ορθογώνιο 1">
            <a:extLst>
              <a:ext uri="{FF2B5EF4-FFF2-40B4-BE49-F238E27FC236}">
                <a16:creationId xmlns:a16="http://schemas.microsoft.com/office/drawing/2014/main" id="{97F4FE3E-7A51-4117-8485-99A241533F5F}"/>
              </a:ext>
            </a:extLst>
          </p:cNvPr>
          <p:cNvSpPr/>
          <p:nvPr/>
        </p:nvSpPr>
        <p:spPr>
          <a:xfrm>
            <a:off x="-4762" y="5608254"/>
            <a:ext cx="50088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18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ΠΜΣ Ευφυείς τεχνολογίες Διαδικτύου</a:t>
            </a:r>
          </a:p>
          <a:p>
            <a:r>
              <a:rPr lang="el-GR" sz="18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Αλεξάνδρειο Τεχνολογικό </a:t>
            </a:r>
          </a:p>
          <a:p>
            <a:r>
              <a:rPr lang="el-GR" sz="18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Εκπαιδευτικό Ίδρυμα Θεσσαλονίκης</a:t>
            </a:r>
          </a:p>
          <a:p>
            <a:r>
              <a:rPr lang="el-GR" sz="18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Τμήμα πληροφορικής</a:t>
            </a:r>
            <a:endParaRPr lang="el-G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Ορθογώνιο 1">
            <a:extLst>
              <a:ext uri="{FF2B5EF4-FFF2-40B4-BE49-F238E27FC236}">
                <a16:creationId xmlns:a16="http://schemas.microsoft.com/office/drawing/2014/main" id="{7C7B8017-EC96-4686-A821-7348D3493D8E}"/>
              </a:ext>
            </a:extLst>
          </p:cNvPr>
          <p:cNvSpPr/>
          <p:nvPr/>
        </p:nvSpPr>
        <p:spPr>
          <a:xfrm>
            <a:off x="179512" y="1628800"/>
            <a:ext cx="7560840" cy="1668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70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l-GR" dirty="0">
                <a:latin typeface="Book Antiqua" panose="02040602050305030304" pitchFamily="18" charset="0"/>
              </a:rPr>
              <a:t>Στην αρχική σελίδα :</a:t>
            </a:r>
          </a:p>
          <a:p>
            <a: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</a:pPr>
            <a:r>
              <a:rPr lang="el-GR" dirty="0">
                <a:latin typeface="Book Antiqua" panose="02040602050305030304" pitchFamily="18" charset="0"/>
              </a:rPr>
              <a:t>Θα υπάρχει ένα </a:t>
            </a:r>
            <a:r>
              <a:rPr lang="el-GR" dirty="0" err="1">
                <a:latin typeface="Book Antiqua" panose="02040602050305030304" pitchFamily="18" charset="0"/>
              </a:rPr>
              <a:t>καρουζέλ</a:t>
            </a:r>
            <a:r>
              <a:rPr lang="el-GR" dirty="0">
                <a:latin typeface="Book Antiqua" panose="02040602050305030304" pitchFamily="18" charset="0"/>
              </a:rPr>
              <a:t> με φωτογραφίες σχετικές με την εφαρμογή</a:t>
            </a:r>
          </a:p>
          <a:p>
            <a: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</a:pPr>
            <a:r>
              <a:rPr lang="el-GR" dirty="0">
                <a:latin typeface="Book Antiqua" panose="02040602050305030304" pitchFamily="18" charset="0"/>
              </a:rPr>
              <a:t>Ο επισκέπτης θα έχει 2 επιλογές είτε να περιηγηθεί ως επισκέπτης (1),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είτε να περιηγηθεί κάνοντας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Login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(2)</a:t>
            </a:r>
            <a:endParaRPr lang="el-GR" dirty="0">
              <a:latin typeface="Book Antiqua" panose="0204060205030503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3793955-60FD-4DD3-B17A-7045EF66DA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Προδιαγραφές 1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Site – Home Page</a:t>
            </a:r>
            <a:endParaRPr lang="el-GR" altLang="el-GR" dirty="0">
              <a:solidFill>
                <a:schemeClr val="bg1">
                  <a:lumMod val="95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54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>
            <a:extLst>
              <a:ext uri="{FF2B5EF4-FFF2-40B4-BE49-F238E27FC236}">
                <a16:creationId xmlns:a16="http://schemas.microsoft.com/office/drawing/2014/main" id="{2036A9F0-EF8C-4399-BAC0-0F4A9EBBB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435" y="6112149"/>
            <a:ext cx="7208096" cy="603309"/>
          </a:xfrm>
          <a:prstGeom prst="rect">
            <a:avLst/>
          </a:prstGeom>
        </p:spPr>
      </p:pic>
      <p:sp>
        <p:nvSpPr>
          <p:cNvPr id="2" name="Ορθογώνιο 1">
            <a:extLst>
              <a:ext uri="{FF2B5EF4-FFF2-40B4-BE49-F238E27FC236}">
                <a16:creationId xmlns:a16="http://schemas.microsoft.com/office/drawing/2014/main" id="{7C7B8017-EC96-4686-A821-7348D3493D8E}"/>
              </a:ext>
            </a:extLst>
          </p:cNvPr>
          <p:cNvSpPr/>
          <p:nvPr/>
        </p:nvSpPr>
        <p:spPr>
          <a:xfrm>
            <a:off x="0" y="1628800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0513" lv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l-GR" dirty="0">
                <a:latin typeface="Book Antiqua" panose="02040602050305030304" pitchFamily="18" charset="0"/>
              </a:rPr>
              <a:t>Στην περίπτωση (1), του απλού επισκέπτη, 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ο χρήστης θα μπορεί </a:t>
            </a:r>
            <a:r>
              <a:rPr lang="el-GR" dirty="0">
                <a:solidFill>
                  <a:schemeClr val="bg1"/>
                </a:solidFill>
                <a:latin typeface="Book Antiqua" panose="02040602050305030304" pitchFamily="18" charset="0"/>
              </a:rPr>
              <a:t>να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</a:t>
            </a:r>
            <a:r>
              <a:rPr lang="el-GR" dirty="0">
                <a:solidFill>
                  <a:schemeClr val="bg1"/>
                </a:solidFill>
                <a:latin typeface="Book Antiqua" panose="02040602050305030304" pitchFamily="18" charset="0"/>
              </a:rPr>
              <a:t>περιηγη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θεί στην σελίδα του </a:t>
            </a:r>
            <a:r>
              <a:rPr lang="el-GR" b="1" dirty="0" err="1">
                <a:solidFill>
                  <a:schemeClr val="dk1"/>
                </a:solidFill>
                <a:latin typeface="Book Antiqua" panose="02040602050305030304" pitchFamily="18" charset="0"/>
              </a:rPr>
              <a:t>flight</a:t>
            </a:r>
            <a:r>
              <a:rPr lang="el-GR" b="1" dirty="0">
                <a:solidFill>
                  <a:schemeClr val="dk1"/>
                </a:solidFill>
                <a:latin typeface="Book Antiqua" panose="02040602050305030304" pitchFamily="18" charset="0"/>
              </a:rPr>
              <a:t> </a:t>
            </a:r>
            <a:r>
              <a:rPr lang="el-GR" b="1" dirty="0" err="1">
                <a:solidFill>
                  <a:schemeClr val="dk1"/>
                </a:solidFill>
                <a:latin typeface="Book Antiqua" panose="02040602050305030304" pitchFamily="18" charset="0"/>
              </a:rPr>
              <a:t>search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με μειωμένες δυνατότητες. Δηλαδή δεν θα μπορεί να χρησιμοποιήσει (αποθήκευση/φόρτωση/διαγραφή) των φίλτρων</a:t>
            </a:r>
            <a:r>
              <a:rPr lang="el-GR" dirty="0">
                <a:latin typeface="Book Antiqua" panose="02040602050305030304" pitchFamily="18" charset="0"/>
              </a:rPr>
              <a:t>:</a:t>
            </a:r>
          </a:p>
          <a:p>
            <a:pPr marL="9398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Αναζήτηση πτήσης (</a:t>
            </a:r>
            <a:r>
              <a:rPr lang="el-GR" b="1" dirty="0" err="1">
                <a:solidFill>
                  <a:schemeClr val="dk1"/>
                </a:solidFill>
                <a:latin typeface="Book Antiqua" panose="02040602050305030304" pitchFamily="18" charset="0"/>
              </a:rPr>
              <a:t>flight</a:t>
            </a:r>
            <a:r>
              <a:rPr lang="el-GR" b="1" dirty="0">
                <a:solidFill>
                  <a:schemeClr val="dk1"/>
                </a:solidFill>
                <a:latin typeface="Book Antiqua" panose="02040602050305030304" pitchFamily="18" charset="0"/>
              </a:rPr>
              <a:t> </a:t>
            </a:r>
            <a:r>
              <a:rPr lang="el-GR" b="1" dirty="0" err="1">
                <a:solidFill>
                  <a:schemeClr val="dk1"/>
                </a:solidFill>
                <a:latin typeface="Book Antiqua" panose="02040602050305030304" pitchFamily="18" charset="0"/>
              </a:rPr>
              <a:t>search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)</a:t>
            </a:r>
          </a:p>
          <a:p>
            <a: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επιλέξει αεροδρόμιο αναχώρησης</a:t>
            </a:r>
          </a:p>
          <a:p>
            <a: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επιλέξει αεροδρόμιο προορισμού</a:t>
            </a:r>
          </a:p>
          <a:p>
            <a: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επιλέξει ανάμεσα σε απλή μετάβαση ή μετάβαση με επιστροφή</a:t>
            </a:r>
          </a:p>
          <a:p>
            <a: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επιλέξει την ημερομηνία μετάβασης μέσα από ημερολόγιο</a:t>
            </a:r>
          </a:p>
          <a:p>
            <a: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Στην περίπτωση μετάβασης με επιστροφή θα εμφανίζεται επιλογή ημερομηνίας επιστροφής από ημερολόγιο.</a:t>
            </a:r>
          </a:p>
          <a:p>
            <a: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Checkbox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εάν θα φέρει μόνο απευθείας πτήσεις.</a:t>
            </a:r>
          </a:p>
          <a:p>
            <a: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βλέπει τα αποτελέσματα της αναζήτησής του ταξινομημένα κατά Συνολικό κόστος σε αύξουσα ταξινόμηση.</a:t>
            </a:r>
          </a:p>
          <a:p>
            <a: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Οι πληροφορίες που θα βλέπει ο χρήστης είναι:</a:t>
            </a:r>
            <a:endParaRPr lang="el-GR" dirty="0">
              <a:latin typeface="Book Antiqua" panose="0204060205030503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FF43FAF-FC8E-4278-95A7-7E10B4826E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Προδιαγραφές 2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Site – flight search</a:t>
            </a:r>
            <a:endParaRPr lang="el-GR" altLang="el-GR" dirty="0">
              <a:solidFill>
                <a:schemeClr val="bg1">
                  <a:lumMod val="95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994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Ορθογώνιο 1">
            <a:extLst>
              <a:ext uri="{FF2B5EF4-FFF2-40B4-BE49-F238E27FC236}">
                <a16:creationId xmlns:a16="http://schemas.microsoft.com/office/drawing/2014/main" id="{7C7B8017-EC96-4686-A821-7348D3493D8E}"/>
              </a:ext>
            </a:extLst>
          </p:cNvPr>
          <p:cNvSpPr/>
          <p:nvPr/>
        </p:nvSpPr>
        <p:spPr>
          <a:xfrm>
            <a:off x="179512" y="1628800"/>
            <a:ext cx="8856984" cy="1030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70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Στην περίπτωση (2), ο χρήστης αν είναι νέο μέλος θα πρέπει να </a:t>
            </a:r>
            <a:b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</a:b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κάνει εγγραφή (</a:t>
            </a:r>
            <a:r>
              <a:rPr lang="el-GR" sz="1800" b="1" dirty="0" err="1">
                <a:solidFill>
                  <a:schemeClr val="dk1"/>
                </a:solidFill>
                <a:latin typeface="Book Antiqua" panose="02040602050305030304" pitchFamily="18" charset="0"/>
              </a:rPr>
              <a:t>Sign</a:t>
            </a:r>
            <a:r>
              <a:rPr lang="el-GR" sz="1800" b="1" dirty="0">
                <a:solidFill>
                  <a:schemeClr val="dk1"/>
                </a:solidFill>
                <a:latin typeface="Book Antiqua" panose="02040602050305030304" pitchFamily="18" charset="0"/>
              </a:rPr>
              <a:t> </a:t>
            </a:r>
            <a:r>
              <a:rPr lang="el-GR" sz="1800" b="1" dirty="0" err="1">
                <a:solidFill>
                  <a:schemeClr val="dk1"/>
                </a:solidFill>
                <a:latin typeface="Book Antiqua" panose="02040602050305030304" pitchFamily="18" charset="0"/>
              </a:rPr>
              <a:t>Up</a:t>
            </a: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), </a:t>
            </a:r>
            <a:b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</a:b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αλλιώς θα πρέπει να κάνει είσοδο (</a:t>
            </a:r>
            <a:r>
              <a:rPr lang="el-GR" sz="1800" b="1" dirty="0" err="1">
                <a:solidFill>
                  <a:schemeClr val="dk1"/>
                </a:solidFill>
                <a:latin typeface="Book Antiqua" panose="02040602050305030304" pitchFamily="18" charset="0"/>
              </a:rPr>
              <a:t>Log</a:t>
            </a:r>
            <a:r>
              <a:rPr lang="el-GR" sz="1800" b="1" dirty="0">
                <a:solidFill>
                  <a:schemeClr val="dk1"/>
                </a:solidFill>
                <a:latin typeface="Book Antiqua" panose="02040602050305030304" pitchFamily="18" charset="0"/>
              </a:rPr>
              <a:t> In</a:t>
            </a: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)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0495734-AFE3-496B-A12C-F11F733ACD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Προδιαγραφές 3 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Site – Sign Up</a:t>
            </a:r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/</a:t>
            </a: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Sign In</a:t>
            </a:r>
            <a:endParaRPr lang="el-GR" altLang="el-GR" dirty="0">
              <a:solidFill>
                <a:schemeClr val="bg1">
                  <a:lumMod val="95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200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Ορθογώνιο 1">
            <a:extLst>
              <a:ext uri="{FF2B5EF4-FFF2-40B4-BE49-F238E27FC236}">
                <a16:creationId xmlns:a16="http://schemas.microsoft.com/office/drawing/2014/main" id="{7C7B8017-EC96-4686-A821-7348D3493D8E}"/>
              </a:ext>
            </a:extLst>
          </p:cNvPr>
          <p:cNvSpPr/>
          <p:nvPr/>
        </p:nvSpPr>
        <p:spPr>
          <a:xfrm>
            <a:off x="179512" y="2100752"/>
            <a:ext cx="88569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700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κάνει εγγραφή(</a:t>
            </a:r>
            <a:r>
              <a:rPr lang="el-GR" b="1" dirty="0" err="1">
                <a:solidFill>
                  <a:schemeClr val="dk1"/>
                </a:solidFill>
                <a:latin typeface="Book Antiqua" panose="02040602050305030304" pitchFamily="18" charset="0"/>
              </a:rPr>
              <a:t>Sign</a:t>
            </a:r>
            <a:r>
              <a:rPr lang="el-GR" b="1" dirty="0">
                <a:solidFill>
                  <a:schemeClr val="dk1"/>
                </a:solidFill>
                <a:latin typeface="Book Antiqua" panose="02040602050305030304" pitchFamily="18" charset="0"/>
              </a:rPr>
              <a:t> </a:t>
            </a:r>
            <a:r>
              <a:rPr lang="el-GR" b="1" dirty="0" err="1">
                <a:solidFill>
                  <a:schemeClr val="dk1"/>
                </a:solidFill>
                <a:latin typeface="Book Antiqua" panose="02040602050305030304" pitchFamily="18" charset="0"/>
              </a:rPr>
              <a:t>Up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)  στην ιστοσελίδα μέσα από κατάλληλα διαμορφωμένη φόρμα.</a:t>
            </a: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δίνει το email του</a:t>
            </a:r>
          </a:p>
          <a:p>
            <a: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Το email θα πρέπει να έχει κατάλληλο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format</a:t>
            </a:r>
            <a:endParaRPr lang="el-GR" dirty="0">
              <a:solidFill>
                <a:schemeClr val="dk1"/>
              </a:solidFill>
              <a:latin typeface="Book Antiqua" panose="02040602050305030304" pitchFamily="18" charset="0"/>
            </a:endParaRP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δίνει το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password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του</a:t>
            </a:r>
          </a:p>
          <a:p>
            <a: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Το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password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θα πρέπει να περιέχει τουλάχιστον ένα κεφαλαίο, ένα πεζό χαρακτήρα, έναν αριθμό και να αποτελείται από τουλάχιστον 8 χαρακτήρες</a:t>
            </a: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πρέπει να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επαναπληκτρολογήσει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το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password</a:t>
            </a:r>
            <a:endParaRPr lang="el-GR" dirty="0">
              <a:solidFill>
                <a:schemeClr val="dk1"/>
              </a:solidFill>
              <a:latin typeface="Book Antiqua" panose="02040602050305030304" pitchFamily="18" charset="0"/>
            </a:endParaRP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δίνει το όνομά του</a:t>
            </a: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δίνει το επίθετό του</a:t>
            </a: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πρέπει να επιλέξει το “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I'm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not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a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robot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”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5E8F6C5-F1C4-4800-B74A-A1E41A46CC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Προδιαγραφές 4 1/2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Site – Sign Up</a:t>
            </a:r>
            <a:endParaRPr lang="el-GR" altLang="el-GR" dirty="0">
              <a:solidFill>
                <a:schemeClr val="bg1">
                  <a:lumMod val="95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321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Ορθογώνιο 1">
            <a:extLst>
              <a:ext uri="{FF2B5EF4-FFF2-40B4-BE49-F238E27FC236}">
                <a16:creationId xmlns:a16="http://schemas.microsoft.com/office/drawing/2014/main" id="{7C7B8017-EC96-4686-A821-7348D3493D8E}"/>
              </a:ext>
            </a:extLst>
          </p:cNvPr>
          <p:cNvSpPr/>
          <p:nvPr/>
        </p:nvSpPr>
        <p:spPr>
          <a:xfrm>
            <a:off x="179512" y="2174494"/>
            <a:ext cx="885698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98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 startAt="7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Το κουμπί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Sign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Up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θα ενεργοποιείται μόνο όταν συμπληρωθούν όλα τα πεδία της φόρμας.</a:t>
            </a: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 startAt="7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Με το πάτημα του κουμπιού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Sign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Up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θα πρέπει να αποστέλλεται email στον χρήστη για επιβεβαίωση.</a:t>
            </a:r>
          </a:p>
          <a:p>
            <a: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Θα πρέπει να εμφανίζεται σχετικό μήνυμα στην οθόνη του χρήστη.</a:t>
            </a:r>
          </a:p>
          <a:p>
            <a: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Σε περίπτωση που ο χρήστης υπάρχει ήδη στη βάση θα πρέπει να εμφανίζει σχετικό μήνυμα (χωρίς να του έχει αποσταλεί email για επιβεβαίωση)</a:t>
            </a: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 startAt="7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Με την επιβεβαίωση του χρήστη θα πρέπει να καταχωρείται στη βάση, με κρυπτογραφημένο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password</a:t>
            </a:r>
            <a:endParaRPr lang="el-GR" dirty="0">
              <a:solidFill>
                <a:schemeClr val="dk1"/>
              </a:solidFill>
              <a:latin typeface="Book Antiqua" panose="02040602050305030304" pitchFamily="18" charset="0"/>
            </a:endParaRP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 startAt="7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Θα υπάρχει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υπερσύνδεσμος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για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login</a:t>
            </a:r>
            <a:endParaRPr lang="el-GR" dirty="0">
              <a:solidFill>
                <a:schemeClr val="dk1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BCB5EA5-592D-4F09-A7CA-ABF7BA41AC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Προδιαγραφές 4 </a:t>
            </a: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2</a:t>
            </a:r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/2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Site – Sign Up</a:t>
            </a:r>
            <a:endParaRPr lang="el-GR" altLang="el-GR" dirty="0">
              <a:solidFill>
                <a:schemeClr val="bg1">
                  <a:lumMod val="95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961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Ορθογώνιο 1">
            <a:extLst>
              <a:ext uri="{FF2B5EF4-FFF2-40B4-BE49-F238E27FC236}">
                <a16:creationId xmlns:a16="http://schemas.microsoft.com/office/drawing/2014/main" id="{7C7B8017-EC96-4686-A821-7348D3493D8E}"/>
              </a:ext>
            </a:extLst>
          </p:cNvPr>
          <p:cNvSpPr/>
          <p:nvPr/>
        </p:nvSpPr>
        <p:spPr>
          <a:xfrm>
            <a:off x="179512" y="1643548"/>
            <a:ext cx="8856984" cy="4884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70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l-GR" dirty="0">
                <a:solidFill>
                  <a:schemeClr val="dk1"/>
                </a:solidFill>
              </a:rPr>
              <a:t>Ο χρήστης θα μπορεί να κάνει είσοδο (</a:t>
            </a:r>
            <a:r>
              <a:rPr lang="el-GR" b="1" dirty="0" err="1">
                <a:solidFill>
                  <a:schemeClr val="dk1"/>
                </a:solidFill>
              </a:rPr>
              <a:t>Log</a:t>
            </a:r>
            <a:r>
              <a:rPr lang="el-GR" b="1" dirty="0">
                <a:solidFill>
                  <a:schemeClr val="dk1"/>
                </a:solidFill>
              </a:rPr>
              <a:t> In</a:t>
            </a:r>
            <a:r>
              <a:rPr lang="el-GR" dirty="0">
                <a:solidFill>
                  <a:schemeClr val="dk1"/>
                </a:solidFill>
              </a:rPr>
              <a:t>) στην ιστοσελίδα </a:t>
            </a:r>
            <a:r>
              <a:rPr lang="el-GR" dirty="0">
                <a:solidFill>
                  <a:schemeClr val="bg1"/>
                </a:solidFill>
              </a:rPr>
              <a:t>μέσα από </a:t>
            </a:r>
            <a:r>
              <a:rPr lang="el-GR" dirty="0">
                <a:solidFill>
                  <a:schemeClr val="dk1"/>
                </a:solidFill>
              </a:rPr>
              <a:t>κατάλληλα διαμορφωμένη φόρμα</a:t>
            </a: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</a:rPr>
              <a:t>Ο χρήστης θα δίνει το email του και το </a:t>
            </a:r>
            <a:r>
              <a:rPr lang="el-GR" dirty="0" err="1">
                <a:solidFill>
                  <a:schemeClr val="dk1"/>
                </a:solidFill>
              </a:rPr>
              <a:t>password</a:t>
            </a:r>
            <a:r>
              <a:rPr lang="el-GR" dirty="0">
                <a:solidFill>
                  <a:schemeClr val="dk1"/>
                </a:solidFill>
              </a:rPr>
              <a:t> του</a:t>
            </a: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</a:rPr>
              <a:t>Εάν ο χρήστης έχει ξεχάσει το συνθηματικό του τότε επιλέγει </a:t>
            </a:r>
            <a:r>
              <a:rPr lang="en-US" dirty="0">
                <a:solidFill>
                  <a:schemeClr val="dk1"/>
                </a:solidFill>
              </a:rPr>
              <a:t>(forgot password)</a:t>
            </a:r>
            <a:endParaRPr lang="el-GR" dirty="0">
              <a:solidFill>
                <a:schemeClr val="dk1"/>
              </a:solidFill>
            </a:endParaRPr>
          </a:p>
          <a:p>
            <a: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</a:rPr>
              <a:t>O χρήστης θα μπορεί να δίνει το email του</a:t>
            </a:r>
          </a:p>
          <a:p>
            <a: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</a:rPr>
              <a:t>Θα πρέπει να επιλέξει το “Ι ‘m </a:t>
            </a:r>
            <a:r>
              <a:rPr lang="el-GR" dirty="0" err="1">
                <a:solidFill>
                  <a:schemeClr val="dk1"/>
                </a:solidFill>
              </a:rPr>
              <a:t>not</a:t>
            </a:r>
            <a:r>
              <a:rPr lang="el-GR" dirty="0">
                <a:solidFill>
                  <a:schemeClr val="dk1"/>
                </a:solidFill>
              </a:rPr>
              <a:t> a </a:t>
            </a:r>
            <a:r>
              <a:rPr lang="el-GR" dirty="0" err="1">
                <a:solidFill>
                  <a:schemeClr val="dk1"/>
                </a:solidFill>
              </a:rPr>
              <a:t>robot</a:t>
            </a:r>
            <a:r>
              <a:rPr lang="el-GR" dirty="0">
                <a:solidFill>
                  <a:schemeClr val="dk1"/>
                </a:solidFill>
              </a:rPr>
              <a:t>” </a:t>
            </a:r>
          </a:p>
          <a:p>
            <a: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</a:rPr>
              <a:t>μετά το πάτημα του σχετικού το κουμπιού θα πρέπει να του αποστέλλεται  </a:t>
            </a:r>
            <a:r>
              <a:rPr lang="el-GR" dirty="0" err="1">
                <a:solidFill>
                  <a:schemeClr val="dk1"/>
                </a:solidFill>
              </a:rPr>
              <a:t>Confirmation</a:t>
            </a:r>
            <a:r>
              <a:rPr lang="el-GR" dirty="0">
                <a:solidFill>
                  <a:schemeClr val="dk1"/>
                </a:solidFill>
              </a:rPr>
              <a:t> email στην παραπάνω διεύθυνση</a:t>
            </a:r>
          </a:p>
          <a:p>
            <a: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</a:rPr>
              <a:t>Θα εμφανίζεται και σχετικό μήνυμα κατά την αποστολή του email</a:t>
            </a:r>
          </a:p>
          <a:p>
            <a: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</a:rPr>
              <a:t>Όταν ο χρήστης πατήσει το </a:t>
            </a:r>
            <a:r>
              <a:rPr lang="el-GR" dirty="0" err="1">
                <a:solidFill>
                  <a:schemeClr val="dk1"/>
                </a:solidFill>
              </a:rPr>
              <a:t>confirmation</a:t>
            </a:r>
            <a:r>
              <a:rPr lang="el-GR" dirty="0">
                <a:solidFill>
                  <a:schemeClr val="dk1"/>
                </a:solidFill>
              </a:rPr>
              <a:t> </a:t>
            </a:r>
            <a:r>
              <a:rPr lang="el-GR" dirty="0" err="1">
                <a:solidFill>
                  <a:schemeClr val="dk1"/>
                </a:solidFill>
              </a:rPr>
              <a:t>link</a:t>
            </a:r>
            <a:r>
              <a:rPr lang="el-GR" dirty="0">
                <a:solidFill>
                  <a:schemeClr val="dk1"/>
                </a:solidFill>
              </a:rPr>
              <a:t> στο email θα επιστρέφει πίσω στην εφαρμογή </a:t>
            </a:r>
          </a:p>
          <a:p>
            <a: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</a:rPr>
              <a:t>Ο χρήστης θα δώσει νέο </a:t>
            </a:r>
            <a:r>
              <a:rPr lang="el-GR" dirty="0" err="1">
                <a:solidFill>
                  <a:schemeClr val="dk1"/>
                </a:solidFill>
              </a:rPr>
              <a:t>password</a:t>
            </a:r>
            <a:endParaRPr lang="el-GR" dirty="0">
              <a:solidFill>
                <a:schemeClr val="dk1"/>
              </a:solidFill>
            </a:endParaRPr>
          </a:p>
          <a:p>
            <a: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</a:rPr>
              <a:t>Θα πρέπει να επαληθεύσει το </a:t>
            </a:r>
            <a:r>
              <a:rPr lang="el-GR" dirty="0" err="1">
                <a:solidFill>
                  <a:schemeClr val="dk1"/>
                </a:solidFill>
              </a:rPr>
              <a:t>password</a:t>
            </a:r>
            <a:endParaRPr lang="el-GR" dirty="0">
              <a:solidFill>
                <a:schemeClr val="dk1"/>
              </a:solidFill>
            </a:endParaRP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</a:rPr>
              <a:t>Θα υπάρχει </a:t>
            </a:r>
            <a:r>
              <a:rPr lang="el-GR" dirty="0" err="1">
                <a:solidFill>
                  <a:schemeClr val="dk1"/>
                </a:solidFill>
              </a:rPr>
              <a:t>υπερσύνδεσμος</a:t>
            </a:r>
            <a:r>
              <a:rPr lang="el-GR" dirty="0">
                <a:solidFill>
                  <a:schemeClr val="dk1"/>
                </a:solidFill>
              </a:rPr>
              <a:t> για </a:t>
            </a:r>
            <a:r>
              <a:rPr lang="el-GR" dirty="0" err="1">
                <a:solidFill>
                  <a:schemeClr val="dk1"/>
                </a:solidFill>
              </a:rPr>
              <a:t>Sign</a:t>
            </a:r>
            <a:r>
              <a:rPr lang="el-GR" dirty="0">
                <a:solidFill>
                  <a:schemeClr val="dk1"/>
                </a:solidFill>
              </a:rPr>
              <a:t> </a:t>
            </a:r>
            <a:r>
              <a:rPr lang="el-GR" dirty="0" err="1">
                <a:solidFill>
                  <a:schemeClr val="dk1"/>
                </a:solidFill>
              </a:rPr>
              <a:t>Up</a:t>
            </a:r>
            <a:endParaRPr lang="el-GR" dirty="0">
              <a:solidFill>
                <a:schemeClr val="dk1"/>
              </a:solidFill>
            </a:endParaRP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</a:rPr>
              <a:t>Σε περίπτωση που ο χρήστης δώσει λάθος στοιχεία, η εφαρμογή θα εμφανίζει κατάλληλο μήνυμα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4B8DAE-73D9-4A04-A2A9-933B5CE355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Προδιαγραφές 5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Site – Sign In</a:t>
            </a:r>
            <a:endParaRPr lang="el-GR" altLang="el-GR" dirty="0">
              <a:solidFill>
                <a:schemeClr val="bg1">
                  <a:lumMod val="95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832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Προδιαγραφές 6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Site – Sign Out</a:t>
            </a:r>
            <a:endParaRPr lang="el-GR" altLang="el-GR" dirty="0">
              <a:solidFill>
                <a:schemeClr val="bg1">
                  <a:lumMod val="9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2" name="Ορθογώνιο 1">
            <a:extLst>
              <a:ext uri="{FF2B5EF4-FFF2-40B4-BE49-F238E27FC236}">
                <a16:creationId xmlns:a16="http://schemas.microsoft.com/office/drawing/2014/main" id="{7C7B8017-EC96-4686-A821-7348D3493D8E}"/>
              </a:ext>
            </a:extLst>
          </p:cNvPr>
          <p:cNvSpPr/>
          <p:nvPr/>
        </p:nvSpPr>
        <p:spPr>
          <a:xfrm>
            <a:off x="179512" y="2174494"/>
            <a:ext cx="8856984" cy="712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70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Χρήστης θα μπορεί να κάνει έξοδο από τον λογαριασμό του και επιστροφή στην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Home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Page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6339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Προδιαγραφές 7 1/2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</a:br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Διαχείριση φίλτρων</a:t>
            </a:r>
          </a:p>
        </p:txBody>
      </p:sp>
      <p:sp>
        <p:nvSpPr>
          <p:cNvPr id="2" name="Ορθογώνιο 1">
            <a:extLst>
              <a:ext uri="{FF2B5EF4-FFF2-40B4-BE49-F238E27FC236}">
                <a16:creationId xmlns:a16="http://schemas.microsoft.com/office/drawing/2014/main" id="{7C7B8017-EC96-4686-A821-7348D3493D8E}"/>
              </a:ext>
            </a:extLst>
          </p:cNvPr>
          <p:cNvSpPr/>
          <p:nvPr/>
        </p:nvSpPr>
        <p:spPr>
          <a:xfrm>
            <a:off x="179512" y="1643548"/>
            <a:ext cx="8856984" cy="3579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70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Αναζήτηση πτήσης (</a:t>
            </a:r>
            <a:r>
              <a:rPr lang="el-GR" b="1" dirty="0" err="1">
                <a:solidFill>
                  <a:schemeClr val="dk1"/>
                </a:solidFill>
                <a:latin typeface="Book Antiqua" panose="02040602050305030304" pitchFamily="18" charset="0"/>
              </a:rPr>
              <a:t>flight</a:t>
            </a:r>
            <a:r>
              <a:rPr lang="el-GR" b="1" dirty="0">
                <a:solidFill>
                  <a:schemeClr val="dk1"/>
                </a:solidFill>
                <a:latin typeface="Book Antiqua" panose="02040602050305030304" pitchFamily="18" charset="0"/>
              </a:rPr>
              <a:t> </a:t>
            </a:r>
            <a:r>
              <a:rPr lang="el-GR" b="1" dirty="0" err="1">
                <a:solidFill>
                  <a:schemeClr val="dk1"/>
                </a:solidFill>
                <a:latin typeface="Book Antiqua" panose="02040602050305030304" pitchFamily="18" charset="0"/>
              </a:rPr>
              <a:t>search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)+  Αποθήκευση/Ανάκτηση/</a:t>
            </a:r>
            <a:r>
              <a:rPr lang="el-GR" dirty="0">
                <a:latin typeface="Book Antiqua" panose="02040602050305030304" pitchFamily="18" charset="0"/>
              </a:rPr>
              <a:t>Διαγρ</a:t>
            </a:r>
            <a:r>
              <a:rPr lang="el-GR" dirty="0">
                <a:solidFill>
                  <a:schemeClr val="bg1"/>
                </a:solidFill>
                <a:latin typeface="Book Antiqua" panose="02040602050305030304" pitchFamily="18" charset="0"/>
              </a:rPr>
              <a:t>αφή φίλ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τρο </a:t>
            </a:r>
            <a:b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</a:b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H αναζήτηση πτήσης πληροί τις προϋποθέσεις του 2.1.</a:t>
            </a:r>
          </a:p>
          <a:p>
            <a: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αποθηκεύσει, με όνομα της επιλογής του, τα φίλτρα της αναζήτησής του στη ΒΔ</a:t>
            </a:r>
          </a:p>
          <a:p>
            <a: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μόνος αποδεκτός ειδικός χαρακτήρας είναι η “_”</a:t>
            </a:r>
          </a:p>
          <a:p>
            <a: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Αν ο χρήστης δεν δώσει κατάλληλο όνομα φίλτρου θα εμφανίζεται σχετικό μήνυμα</a:t>
            </a:r>
          </a:p>
          <a:p>
            <a: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Κατά την επιτυχή αποθήκευση, θα εμφανίζεται κατάλληλο μήνυμα</a:t>
            </a:r>
          </a:p>
          <a:p>
            <a: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 θα μπορεί να αναζητά ένα ήδη αποθηκευμένο όνομα φίλτρου</a:t>
            </a:r>
          </a:p>
          <a:p>
            <a: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Αν δεν υπάρχουν αποθηκευμένα φίλτρα, θα εμφανίζεται σχετικό μήνυμα </a:t>
            </a:r>
          </a:p>
        </p:txBody>
      </p:sp>
    </p:spTree>
    <p:extLst>
      <p:ext uri="{BB962C8B-B14F-4D97-AF65-F5344CB8AC3E}">
        <p14:creationId xmlns:p14="http://schemas.microsoft.com/office/powerpoint/2010/main" val="961527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Προδιαγραφές 7 2/2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</a:br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Διαχείριση φίλτρων</a:t>
            </a:r>
          </a:p>
        </p:txBody>
      </p:sp>
      <p:sp>
        <p:nvSpPr>
          <p:cNvPr id="2" name="Ορθογώνιο 1">
            <a:extLst>
              <a:ext uri="{FF2B5EF4-FFF2-40B4-BE49-F238E27FC236}">
                <a16:creationId xmlns:a16="http://schemas.microsoft.com/office/drawing/2014/main" id="{7C7B8017-EC96-4686-A821-7348D3493D8E}"/>
              </a:ext>
            </a:extLst>
          </p:cNvPr>
          <p:cNvSpPr/>
          <p:nvPr/>
        </p:nvSpPr>
        <p:spPr>
          <a:xfrm>
            <a:off x="179512" y="1643548"/>
            <a:ext cx="8856984" cy="2623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980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 startAt="3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φορτώσει το αποθηκευμένο φίλτρο </a:t>
            </a:r>
            <a:r>
              <a:rPr lang="el-GR" dirty="0">
                <a:solidFill>
                  <a:schemeClr val="bg1"/>
                </a:solidFill>
                <a:latin typeface="Book Antiqua" panose="02040602050305030304" pitchFamily="18" charset="0"/>
              </a:rPr>
              <a:t>στα πεδία 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της φόρμας αναζήτησης </a:t>
            </a:r>
          </a:p>
          <a:p>
            <a:pPr marL="1397000" lvl="2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παραμετροποιεί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την αναζήτησή του εκ νέου αν θέλει και να εκτελεί νέα αναζήτηση</a:t>
            </a:r>
          </a:p>
          <a:p>
            <a: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 startAt="3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διαγράψει το αποθηκευμένο φίλτρο.</a:t>
            </a:r>
          </a:p>
          <a:p>
            <a: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Αν δεν υπάρχουν φίλτρα για διαγραφή, θα εμφανίζεται σχετικό μήνυμα</a:t>
            </a:r>
          </a:p>
          <a:p>
            <a: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Όταν διαγράφεται ένα φίλτρο, θα εμφανίζεται σχετικό μήνυμα</a:t>
            </a:r>
          </a:p>
        </p:txBody>
      </p:sp>
    </p:spTree>
    <p:extLst>
      <p:ext uri="{BB962C8B-B14F-4D97-AF65-F5344CB8AC3E}">
        <p14:creationId xmlns:p14="http://schemas.microsoft.com/office/powerpoint/2010/main" val="1882066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Προδιαγραφές 8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Site - Settings</a:t>
            </a:r>
            <a:endParaRPr lang="el-GR" altLang="el-GR" dirty="0">
              <a:solidFill>
                <a:schemeClr val="bg1">
                  <a:lumMod val="9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2" name="Ορθογώνιο 1">
            <a:extLst>
              <a:ext uri="{FF2B5EF4-FFF2-40B4-BE49-F238E27FC236}">
                <a16:creationId xmlns:a16="http://schemas.microsoft.com/office/drawing/2014/main" id="{7C7B8017-EC96-4686-A821-7348D3493D8E}"/>
              </a:ext>
            </a:extLst>
          </p:cNvPr>
          <p:cNvSpPr/>
          <p:nvPr/>
        </p:nvSpPr>
        <p:spPr>
          <a:xfrm>
            <a:off x="179512" y="1643548"/>
            <a:ext cx="8856984" cy="2432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 startAt="8"/>
            </a:pP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Ρυθμίσεις (</a:t>
            </a:r>
            <a:r>
              <a:rPr lang="el-GR" sz="1800" b="1" dirty="0" err="1">
                <a:solidFill>
                  <a:schemeClr val="dk1"/>
                </a:solidFill>
                <a:latin typeface="Book Antiqua" panose="02040602050305030304" pitchFamily="18" charset="0"/>
              </a:rPr>
              <a:t>Settings</a:t>
            </a: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) </a:t>
            </a:r>
          </a:p>
          <a:p>
            <a:pPr marL="45720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αλλάζει ένα ή περισσότερα πεδία </a:t>
            </a:r>
            <a:r>
              <a:rPr lang="el-GR" sz="1800" dirty="0" err="1">
                <a:solidFill>
                  <a:schemeClr val="dk1"/>
                </a:solidFill>
                <a:latin typeface="Book Antiqua" panose="02040602050305030304" pitchFamily="18" charset="0"/>
              </a:rPr>
              <a:t>απο</a:t>
            </a: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 την φόρμα αλλαγής στοιχείων.</a:t>
            </a: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αλλάζει το email του</a:t>
            </a: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αλλάζει το </a:t>
            </a:r>
            <a:r>
              <a:rPr lang="el-GR" sz="1800" dirty="0" err="1">
                <a:solidFill>
                  <a:schemeClr val="dk1"/>
                </a:solidFill>
                <a:latin typeface="Book Antiqua" panose="02040602050305030304" pitchFamily="18" charset="0"/>
              </a:rPr>
              <a:t>password</a:t>
            </a: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 του</a:t>
            </a: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πρέπει να </a:t>
            </a:r>
            <a:r>
              <a:rPr lang="el-GR" sz="1800" dirty="0" err="1">
                <a:solidFill>
                  <a:schemeClr val="dk1"/>
                </a:solidFill>
                <a:latin typeface="Book Antiqua" panose="02040602050305030304" pitchFamily="18" charset="0"/>
              </a:rPr>
              <a:t>επαναπληκτρολογεί</a:t>
            </a: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 το </a:t>
            </a:r>
            <a:r>
              <a:rPr lang="el-GR" sz="1800" dirty="0" err="1">
                <a:solidFill>
                  <a:schemeClr val="dk1"/>
                </a:solidFill>
                <a:latin typeface="Book Antiqua" panose="02040602050305030304" pitchFamily="18" charset="0"/>
              </a:rPr>
              <a:t>password</a:t>
            </a:r>
            <a:endParaRPr lang="el-GR" sz="1800" dirty="0">
              <a:solidFill>
                <a:schemeClr val="dk1"/>
              </a:solidFill>
              <a:latin typeface="Book Antiqua" panose="02040602050305030304" pitchFamily="18" charset="0"/>
            </a:endParaRP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αλλάζει το όνομά του</a:t>
            </a: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αλλάζει το επίθετό του</a:t>
            </a:r>
          </a:p>
        </p:txBody>
      </p:sp>
    </p:spTree>
    <p:extLst>
      <p:ext uri="{BB962C8B-B14F-4D97-AF65-F5344CB8AC3E}">
        <p14:creationId xmlns:p14="http://schemas.microsoft.com/office/powerpoint/2010/main" val="2167706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Περιεχόμενα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A5117173-5269-49CE-9C9C-5972DE27F6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84608"/>
            <a:ext cx="8229600" cy="4525963"/>
          </a:xfrm>
        </p:spPr>
        <p:txBody>
          <a:bodyPr/>
          <a:lstStyle/>
          <a:p>
            <a:pPr marL="590550" lvl="0" indent="-51435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l-GR" dirty="0">
                <a:latin typeface="Bookman Old Style" panose="02050604050505020204" pitchFamily="18" charset="0"/>
              </a:rPr>
              <a:t>Αρχιτεκτονική</a:t>
            </a:r>
          </a:p>
          <a:p>
            <a:pPr marL="590550" lvl="0" indent="-51435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l-GR" dirty="0">
                <a:latin typeface="Bookman Old Style" panose="02050604050505020204" pitchFamily="18" charset="0"/>
              </a:rPr>
              <a:t>Προδιαγραφές</a:t>
            </a:r>
          </a:p>
          <a:p>
            <a:pPr marL="590550" lvl="0" indent="-51435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l-GR" dirty="0">
                <a:latin typeface="Bookman Old Style" panose="02050604050505020204" pitchFamily="18" charset="0"/>
              </a:rPr>
              <a:t>Τεχνολογίες</a:t>
            </a:r>
          </a:p>
          <a:p>
            <a:pPr marL="590550" lvl="0" indent="-51435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l-GR" dirty="0">
                <a:latin typeface="Bookman Old Style" panose="02050604050505020204" pitchFamily="18" charset="0"/>
              </a:rPr>
              <a:t>Σημαντικά Τμήματα Κώδικα</a:t>
            </a:r>
            <a:endParaRPr lang="en-US" dirty="0">
              <a:latin typeface="Bookman Old Style" panose="02050604050505020204" pitchFamily="18" charset="0"/>
            </a:endParaRPr>
          </a:p>
          <a:p>
            <a:pPr marL="590550" indent="-51435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l-GR" dirty="0">
                <a:latin typeface="Bookman Old Style" panose="02050604050505020204" pitchFamily="18" charset="0"/>
              </a:rPr>
              <a:t>Στάδια Ανάπτυξης</a:t>
            </a:r>
          </a:p>
          <a:p>
            <a:pPr marL="590550" lvl="0" indent="-51435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dirty="0">
                <a:latin typeface="Bookman Old Style" panose="02050604050505020204" pitchFamily="18" charset="0"/>
              </a:rPr>
              <a:t>SUS (System Usability Scale)</a:t>
            </a:r>
          </a:p>
          <a:p>
            <a:pPr marL="590550" lvl="0" indent="-51435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dirty="0">
                <a:latin typeface="Bookman Old Style" panose="02050604050505020204" pitchFamily="18" charset="0"/>
              </a:rPr>
              <a:t>Google Analytics</a:t>
            </a:r>
          </a:p>
          <a:p>
            <a:pPr marL="590550" lvl="0" indent="-51435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altLang="el-GR" dirty="0">
                <a:latin typeface="Bookman Old Style" panose="02050604050505020204" pitchFamily="18" charset="0"/>
              </a:rPr>
              <a:t>Vega security platform</a:t>
            </a:r>
            <a:endParaRPr lang="el-GR" altLang="el-GR" dirty="0"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Τεχνολογίες</a:t>
            </a:r>
          </a:p>
        </p:txBody>
      </p:sp>
      <p:sp>
        <p:nvSpPr>
          <p:cNvPr id="2" name="Ορθογώνιο 1">
            <a:extLst>
              <a:ext uri="{FF2B5EF4-FFF2-40B4-BE49-F238E27FC236}">
                <a16:creationId xmlns:a16="http://schemas.microsoft.com/office/drawing/2014/main" id="{7C7B8017-EC96-4686-A821-7348D3493D8E}"/>
              </a:ext>
            </a:extLst>
          </p:cNvPr>
          <p:cNvSpPr/>
          <p:nvPr/>
        </p:nvSpPr>
        <p:spPr>
          <a:xfrm>
            <a:off x="179512" y="1643548"/>
            <a:ext cx="88569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3200" dirty="0">
                <a:solidFill>
                  <a:schemeClr val="dk1"/>
                </a:solidFill>
                <a:latin typeface="Bookman Old Style" panose="02050604050505020204" pitchFamily="18" charset="0"/>
              </a:rPr>
              <a:t>HTML 5</a:t>
            </a: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3200" dirty="0">
                <a:solidFill>
                  <a:schemeClr val="dk1"/>
                </a:solidFill>
                <a:latin typeface="Bookman Old Style" panose="02050604050505020204" pitchFamily="18" charset="0"/>
              </a:rPr>
              <a:t>Bootstrap CSS 4.1.3</a:t>
            </a: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3200" dirty="0">
                <a:solidFill>
                  <a:schemeClr val="dk1"/>
                </a:solidFill>
                <a:latin typeface="Bookman Old Style" panose="02050604050505020204" pitchFamily="18" charset="0"/>
              </a:rPr>
              <a:t>MySQL</a:t>
            </a: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3200" dirty="0">
                <a:solidFill>
                  <a:schemeClr val="dk1"/>
                </a:solidFill>
                <a:latin typeface="Bookman Old Style" panose="02050604050505020204" pitchFamily="18" charset="0"/>
              </a:rPr>
              <a:t>JavaScript</a:t>
            </a: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 sz="3200" dirty="0">
                <a:solidFill>
                  <a:srgbClr val="000000"/>
                </a:solidFill>
                <a:latin typeface="Bookman Old Style" panose="02050604050505020204" pitchFamily="18" charset="0"/>
              </a:rPr>
              <a:t>jQuery</a:t>
            </a: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3200" dirty="0">
                <a:solidFill>
                  <a:schemeClr val="dk1"/>
                </a:solidFill>
                <a:latin typeface="Bookman Old Style" panose="02050604050505020204" pitchFamily="18" charset="0"/>
              </a:rPr>
              <a:t>PHP</a:t>
            </a: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3200" dirty="0">
                <a:solidFill>
                  <a:schemeClr val="dk1"/>
                </a:solidFill>
                <a:latin typeface="Bookman Old Style" panose="02050604050505020204" pitchFamily="18" charset="0"/>
              </a:rPr>
              <a:t>AJAX</a:t>
            </a: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3200" dirty="0">
                <a:solidFill>
                  <a:schemeClr val="dk1"/>
                </a:solidFill>
                <a:latin typeface="Bookman Old Style" panose="02050604050505020204" pitchFamily="18" charset="0"/>
              </a:rPr>
              <a:t>JSON</a:t>
            </a: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3200" dirty="0">
                <a:solidFill>
                  <a:schemeClr val="dk1"/>
                </a:solidFill>
                <a:latin typeface="Bookman Old Style" panose="02050604050505020204" pitchFamily="18" charset="0"/>
              </a:rPr>
              <a:t>CORS</a:t>
            </a:r>
          </a:p>
        </p:txBody>
      </p:sp>
    </p:spTree>
    <p:extLst>
      <p:ext uri="{BB962C8B-B14F-4D97-AF65-F5344CB8AC3E}">
        <p14:creationId xmlns:p14="http://schemas.microsoft.com/office/powerpoint/2010/main" val="1812781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Κομμάτια κώδικα</a:t>
            </a:r>
          </a:p>
        </p:txBody>
      </p:sp>
      <p:sp>
        <p:nvSpPr>
          <p:cNvPr id="2" name="Ορθογώνιο 1">
            <a:extLst>
              <a:ext uri="{FF2B5EF4-FFF2-40B4-BE49-F238E27FC236}">
                <a16:creationId xmlns:a16="http://schemas.microsoft.com/office/drawing/2014/main" id="{7C7B8017-EC96-4686-A821-7348D3493D8E}"/>
              </a:ext>
            </a:extLst>
          </p:cNvPr>
          <p:cNvSpPr/>
          <p:nvPr/>
        </p:nvSpPr>
        <p:spPr>
          <a:xfrm>
            <a:off x="179512" y="1643548"/>
            <a:ext cx="88569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3200" dirty="0">
                <a:solidFill>
                  <a:schemeClr val="dk1"/>
                </a:solidFill>
                <a:latin typeface="Bookman Old Style" panose="02050604050505020204" pitchFamily="18" charset="0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3325423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Στάδια ανάπτυξης</a:t>
            </a:r>
          </a:p>
        </p:txBody>
      </p:sp>
      <p:sp>
        <p:nvSpPr>
          <p:cNvPr id="2" name="Ορθογώνιο 1">
            <a:extLst>
              <a:ext uri="{FF2B5EF4-FFF2-40B4-BE49-F238E27FC236}">
                <a16:creationId xmlns:a16="http://schemas.microsoft.com/office/drawing/2014/main" id="{7C7B8017-EC96-4686-A821-7348D3493D8E}"/>
              </a:ext>
            </a:extLst>
          </p:cNvPr>
          <p:cNvSpPr/>
          <p:nvPr/>
        </p:nvSpPr>
        <p:spPr>
          <a:xfrm>
            <a:off x="179512" y="1643548"/>
            <a:ext cx="88569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3200" dirty="0">
                <a:solidFill>
                  <a:schemeClr val="dk1"/>
                </a:solidFill>
                <a:latin typeface="Bookman Old Style" panose="02050604050505020204" pitchFamily="18" charset="0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625168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" dirty="0">
                <a:solidFill>
                  <a:schemeClr val="bg1"/>
                </a:solidFill>
                <a:latin typeface="Bookman Old Style" panose="02050604050505020204" pitchFamily="18" charset="0"/>
              </a:rPr>
              <a:t>System Usability Scale </a:t>
            </a:r>
            <a:br>
              <a:rPr lang="el-GR" dirty="0">
                <a:solidFill>
                  <a:schemeClr val="bg1"/>
                </a:solidFill>
                <a:latin typeface="Bookman Old Style" panose="02050604050505020204" pitchFamily="18" charset="0"/>
              </a:rPr>
            </a:br>
            <a:r>
              <a:rPr lang="en" dirty="0">
                <a:solidFill>
                  <a:schemeClr val="bg1"/>
                </a:solidFill>
                <a:latin typeface="Bookman Old Style" panose="02050604050505020204" pitchFamily="18" charset="0"/>
              </a:rPr>
              <a:t>SUS</a:t>
            </a:r>
            <a:endParaRPr lang="el-GR" altLang="el-GR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" name="Ορθογώνιο 1">
            <a:extLst>
              <a:ext uri="{FF2B5EF4-FFF2-40B4-BE49-F238E27FC236}">
                <a16:creationId xmlns:a16="http://schemas.microsoft.com/office/drawing/2014/main" id="{7C7B8017-EC96-4686-A821-7348D3493D8E}"/>
              </a:ext>
            </a:extLst>
          </p:cNvPr>
          <p:cNvSpPr/>
          <p:nvPr/>
        </p:nvSpPr>
        <p:spPr>
          <a:xfrm>
            <a:off x="179512" y="1643548"/>
            <a:ext cx="88569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3200" dirty="0">
                <a:solidFill>
                  <a:schemeClr val="dk1"/>
                </a:solidFill>
                <a:latin typeface="Bookman Old Style" panose="02050604050505020204" pitchFamily="18" charset="0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229389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l-GR" dirty="0">
                <a:solidFill>
                  <a:schemeClr val="bg1"/>
                </a:solidFill>
                <a:latin typeface="Bookman Old Style" panose="02050604050505020204" pitchFamily="18" charset="0"/>
              </a:rPr>
              <a:t>Google analytics 1/4</a:t>
            </a:r>
            <a:endParaRPr lang="el-GR" altLang="el-GR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CBE286AE-7413-4716-B3EB-DDF5DD358E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1348"/>
            <a:ext cx="9144000" cy="219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443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l-GR" dirty="0">
                <a:solidFill>
                  <a:schemeClr val="bg1"/>
                </a:solidFill>
                <a:latin typeface="Bookman Old Style" panose="02050604050505020204" pitchFamily="18" charset="0"/>
              </a:rPr>
              <a:t>Google analytics 2/4</a:t>
            </a:r>
            <a:endParaRPr lang="el-GR" altLang="el-GR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Εικόνα 3" descr="Εικόνα που περιέχει κείμενο, χάρτης&#10;&#10;Η περιγραφή δημιουργήθηκε με υψηλή αξιοπιστία">
            <a:extLst>
              <a:ext uri="{FF2B5EF4-FFF2-40B4-BE49-F238E27FC236}">
                <a16:creationId xmlns:a16="http://schemas.microsoft.com/office/drawing/2014/main" id="{2FDD032F-3B38-43CB-8351-1C8DBF6738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3867"/>
            <a:ext cx="9144000" cy="373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5174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l-GR" dirty="0">
                <a:solidFill>
                  <a:schemeClr val="bg1"/>
                </a:solidFill>
                <a:latin typeface="Bookman Old Style" panose="02050604050505020204" pitchFamily="18" charset="0"/>
              </a:rPr>
              <a:t>Google analytics 3/4</a:t>
            </a:r>
            <a:endParaRPr lang="el-GR" altLang="el-GR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3" name="Εικόνα 2" descr="Εικόνα που περιέχει στιγμιότυπο οθόνης&#10;&#10;Η περιγραφή δημιουργήθηκε με πολύ υψηλή αξιοπιστία">
            <a:extLst>
              <a:ext uri="{FF2B5EF4-FFF2-40B4-BE49-F238E27FC236}">
                <a16:creationId xmlns:a16="http://schemas.microsoft.com/office/drawing/2014/main" id="{A7357758-41B9-4251-9161-0F20075C2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1836"/>
            <a:ext cx="9144000" cy="439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18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l-GR" dirty="0">
                <a:solidFill>
                  <a:schemeClr val="bg1"/>
                </a:solidFill>
                <a:latin typeface="Bookman Old Style" panose="02050604050505020204" pitchFamily="18" charset="0"/>
              </a:rPr>
              <a:t>Google analytics 4/4</a:t>
            </a:r>
            <a:endParaRPr lang="el-GR" altLang="el-GR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AB6F6696-1F79-48CF-95A7-33DDC06B8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2856"/>
            <a:ext cx="9144000" cy="445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2085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altLang="el-GR" dirty="0">
                <a:solidFill>
                  <a:schemeClr val="bg1"/>
                </a:solidFill>
                <a:latin typeface="Bookman Old Style" panose="02050604050505020204" pitchFamily="18" charset="0"/>
              </a:rPr>
              <a:t>Vega Security platform</a:t>
            </a:r>
            <a:endParaRPr lang="el-GR" altLang="el-GR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597EFF02-63A7-4B57-BA26-D7C9E1B09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248" y="2060848"/>
            <a:ext cx="2181529" cy="933580"/>
          </a:xfrm>
          <a:prstGeom prst="rect">
            <a:avLst/>
          </a:prstGeo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E3558EA8-960B-4AE6-9E85-725908EE8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7" y="1700808"/>
            <a:ext cx="2340072" cy="4860150"/>
          </a:xfrm>
          <a:prstGeom prst="rect">
            <a:avLst/>
          </a:prstGeom>
        </p:spPr>
      </p:pic>
      <p:pic>
        <p:nvPicPr>
          <p:cNvPr id="9" name="Εικόνα 8">
            <a:extLst>
              <a:ext uri="{FF2B5EF4-FFF2-40B4-BE49-F238E27FC236}">
                <a16:creationId xmlns:a16="http://schemas.microsoft.com/office/drawing/2014/main" id="{085544D1-D21E-4054-8142-68211766E1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7419" y="2852936"/>
            <a:ext cx="5578017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438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altLang="el-GR" dirty="0">
                <a:solidFill>
                  <a:schemeClr val="bg1"/>
                </a:solidFill>
                <a:latin typeface="Bookman Old Style" panose="02050604050505020204" pitchFamily="18" charset="0"/>
              </a:rPr>
              <a:t>Vega Security platform</a:t>
            </a:r>
            <a:endParaRPr lang="el-GR" altLang="el-GR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597EFF02-63A7-4B57-BA26-D7C9E1B09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248" y="2060848"/>
            <a:ext cx="2181529" cy="933580"/>
          </a:xfrm>
          <a:prstGeom prst="rect">
            <a:avLst/>
          </a:prstGeom>
        </p:spPr>
      </p:pic>
      <p:pic>
        <p:nvPicPr>
          <p:cNvPr id="2" name="Εικόνα 1">
            <a:extLst>
              <a:ext uri="{FF2B5EF4-FFF2-40B4-BE49-F238E27FC236}">
                <a16:creationId xmlns:a16="http://schemas.microsoft.com/office/drawing/2014/main" id="{40E2FC4B-7414-4922-B240-24B4E19888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571" y="2435970"/>
            <a:ext cx="8216946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606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73;p16">
            <a:extLst>
              <a:ext uri="{FF2B5EF4-FFF2-40B4-BE49-F238E27FC236}">
                <a16:creationId xmlns:a16="http://schemas.microsoft.com/office/drawing/2014/main" id="{C5ED6A7E-9836-424E-919F-E6DBC25355E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00808"/>
            <a:ext cx="5436096" cy="515719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3FD37A60-A0D2-4C70-ACB2-00BD410C12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Αρχιτεκτονική</a:t>
            </a:r>
          </a:p>
        </p:txBody>
      </p:sp>
    </p:spTree>
    <p:extLst>
      <p:ext uri="{BB962C8B-B14F-4D97-AF65-F5344CB8AC3E}">
        <p14:creationId xmlns:p14="http://schemas.microsoft.com/office/powerpoint/2010/main" val="3223945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80;p17">
            <a:extLst>
              <a:ext uri="{FF2B5EF4-FFF2-40B4-BE49-F238E27FC236}">
                <a16:creationId xmlns:a16="http://schemas.microsoft.com/office/drawing/2014/main" id="{72EF1FA3-8F9E-42FF-8893-A7E07073CE3D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86740"/>
            <a:ext cx="6876256" cy="488255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Τίτλος 6">
            <a:extLst>
              <a:ext uri="{FF2B5EF4-FFF2-40B4-BE49-F238E27FC236}">
                <a16:creationId xmlns:a16="http://schemas.microsoft.com/office/drawing/2014/main" id="{14230427-7098-4F32-9447-3F9331440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97026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Αρχιτεκτονική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Site – Sign Up</a:t>
            </a:r>
            <a:endParaRPr lang="el-GR" altLang="el-GR" dirty="0">
              <a:solidFill>
                <a:schemeClr val="bg1">
                  <a:lumMod val="95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Εικόνα 1">
            <a:extLst>
              <a:ext uri="{FF2B5EF4-FFF2-40B4-BE49-F238E27FC236}">
                <a16:creationId xmlns:a16="http://schemas.microsoft.com/office/drawing/2014/main" id="{96929277-298A-45DC-88A5-C72840CE2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57" y="1700808"/>
            <a:ext cx="5297137" cy="488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258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Αρχιτεκτονική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Site – Sign In</a:t>
            </a:r>
            <a:endParaRPr lang="el-GR" altLang="el-GR" dirty="0">
              <a:solidFill>
                <a:schemeClr val="bg1">
                  <a:lumMod val="95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6" name="Google Shape;94;p19">
            <a:extLst>
              <a:ext uri="{FF2B5EF4-FFF2-40B4-BE49-F238E27FC236}">
                <a16:creationId xmlns:a16="http://schemas.microsoft.com/office/drawing/2014/main" id="{F2ACC44A-E547-4763-B494-B0FDB4E6E19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00808"/>
            <a:ext cx="6948264" cy="4882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95;p19">
            <a:extLst>
              <a:ext uri="{FF2B5EF4-FFF2-40B4-BE49-F238E27FC236}">
                <a16:creationId xmlns:a16="http://schemas.microsoft.com/office/drawing/2014/main" id="{C9F505FC-03D9-4D39-BD12-CAB88219AC4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4458" y="2206031"/>
            <a:ext cx="3509684" cy="31281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96;p19">
            <a:extLst>
              <a:ext uri="{FF2B5EF4-FFF2-40B4-BE49-F238E27FC236}">
                <a16:creationId xmlns:a16="http://schemas.microsoft.com/office/drawing/2014/main" id="{5B3F483A-A7E9-4395-B98E-FC233459D500}"/>
              </a:ext>
            </a:extLst>
          </p:cNvPr>
          <p:cNvCxnSpPr>
            <a:cxnSpLocks/>
          </p:cNvCxnSpPr>
          <p:nvPr/>
        </p:nvCxnSpPr>
        <p:spPr>
          <a:xfrm flipH="1" flipV="1">
            <a:off x="4211960" y="2924944"/>
            <a:ext cx="1800200" cy="64807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17583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Αρχιτεκτονική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Site – Flight search</a:t>
            </a:r>
            <a:endParaRPr lang="el-GR" altLang="el-GR" dirty="0">
              <a:solidFill>
                <a:schemeClr val="bg1">
                  <a:lumMod val="95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9FF2CFDE-33A6-4743-B1CF-0DADF05DE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95" y="1691680"/>
            <a:ext cx="6740766" cy="485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903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Αρχιτεκτονική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Site – Save filters </a:t>
            </a:r>
            <a:endParaRPr lang="el-GR" altLang="el-GR" dirty="0">
              <a:solidFill>
                <a:schemeClr val="bg1">
                  <a:lumMod val="95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5" name="Google Shape;111;p21">
            <a:extLst>
              <a:ext uri="{FF2B5EF4-FFF2-40B4-BE49-F238E27FC236}">
                <a16:creationId xmlns:a16="http://schemas.microsoft.com/office/drawing/2014/main" id="{3BC97FB7-40C7-478B-A15A-855F48B11FA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1520" y="2204864"/>
            <a:ext cx="2808312" cy="289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12;p21">
            <a:extLst>
              <a:ext uri="{FF2B5EF4-FFF2-40B4-BE49-F238E27FC236}">
                <a16:creationId xmlns:a16="http://schemas.microsoft.com/office/drawing/2014/main" id="{579E7F43-5DF3-4043-B53A-B4C0F1BD7F9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2483" y="2117549"/>
            <a:ext cx="3862434" cy="1853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13;p21">
            <a:extLst>
              <a:ext uri="{FF2B5EF4-FFF2-40B4-BE49-F238E27FC236}">
                <a16:creationId xmlns:a16="http://schemas.microsoft.com/office/drawing/2014/main" id="{CD467801-E869-419C-9026-21B20796CB3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2484" y="4077072"/>
            <a:ext cx="3862434" cy="22961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114;p21">
            <a:extLst>
              <a:ext uri="{FF2B5EF4-FFF2-40B4-BE49-F238E27FC236}">
                <a16:creationId xmlns:a16="http://schemas.microsoft.com/office/drawing/2014/main" id="{DDA37945-AC35-4CC5-8583-D750910E3D2D}"/>
              </a:ext>
            </a:extLst>
          </p:cNvPr>
          <p:cNvCxnSpPr>
            <a:cxnSpLocks/>
          </p:cNvCxnSpPr>
          <p:nvPr/>
        </p:nvCxnSpPr>
        <p:spPr>
          <a:xfrm>
            <a:off x="2776020" y="3781206"/>
            <a:ext cx="946199" cy="118884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" name="Google Shape;115;p21">
            <a:extLst>
              <a:ext uri="{FF2B5EF4-FFF2-40B4-BE49-F238E27FC236}">
                <a16:creationId xmlns:a16="http://schemas.microsoft.com/office/drawing/2014/main" id="{CFEED652-E06E-44D8-9A13-CC1B453BBE36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720596" y="3044245"/>
            <a:ext cx="1011887" cy="3996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269342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Αρχιτεκτονική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Site – Flight search</a:t>
            </a:r>
            <a:endParaRPr lang="el-GR" altLang="el-GR" dirty="0">
              <a:solidFill>
                <a:schemeClr val="bg1">
                  <a:lumMod val="95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6" name="Google Shape;123;p22">
            <a:extLst>
              <a:ext uri="{FF2B5EF4-FFF2-40B4-BE49-F238E27FC236}">
                <a16:creationId xmlns:a16="http://schemas.microsoft.com/office/drawing/2014/main" id="{4F163C71-9728-4CFE-9387-8B9E2887DEB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7944" y="1844824"/>
            <a:ext cx="2790871" cy="4531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11;p21">
            <a:extLst>
              <a:ext uri="{FF2B5EF4-FFF2-40B4-BE49-F238E27FC236}">
                <a16:creationId xmlns:a16="http://schemas.microsoft.com/office/drawing/2014/main" id="{1D60BD48-9154-46F2-A573-60BF6A55A60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520" y="2204864"/>
            <a:ext cx="2808312" cy="28925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Google Shape;124;p22">
            <a:extLst>
              <a:ext uri="{FF2B5EF4-FFF2-40B4-BE49-F238E27FC236}">
                <a16:creationId xmlns:a16="http://schemas.microsoft.com/office/drawing/2014/main" id="{EBB3BB1F-3E07-4A0E-8B75-2DA5ACE61583}"/>
              </a:ext>
            </a:extLst>
          </p:cNvPr>
          <p:cNvCxnSpPr>
            <a:cxnSpLocks/>
          </p:cNvCxnSpPr>
          <p:nvPr/>
        </p:nvCxnSpPr>
        <p:spPr>
          <a:xfrm flipV="1">
            <a:off x="2285185" y="3762650"/>
            <a:ext cx="1782760" cy="38643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932668258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9461</TotalTime>
  <Words>780</Words>
  <Application>Microsoft Office PowerPoint</Application>
  <PresentationFormat>Προβολή στην οθόνη (4:3)</PresentationFormat>
  <Paragraphs>114</Paragraphs>
  <Slides>29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29</vt:i4>
      </vt:variant>
    </vt:vector>
  </HeadingPairs>
  <TitlesOfParts>
    <vt:vector size="34" baseType="lpstr">
      <vt:lpstr>Arial</vt:lpstr>
      <vt:lpstr>Book Antiqua</vt:lpstr>
      <vt:lpstr>Bookman Old Style</vt:lpstr>
      <vt:lpstr>Wingdings</vt:lpstr>
      <vt:lpstr>Diseño predeterminado</vt:lpstr>
      <vt:lpstr>Flight Scanner</vt:lpstr>
      <vt:lpstr>Περιεχόμενα</vt:lpstr>
      <vt:lpstr>Αρχιτεκτονική</vt:lpstr>
      <vt:lpstr>Παρουσίαση του PowerPoint</vt:lpstr>
      <vt:lpstr>Αρχιτεκτονική Site – Sign Up</vt:lpstr>
      <vt:lpstr>Αρχιτεκτονική Site – Sign In</vt:lpstr>
      <vt:lpstr>Αρχιτεκτονική Site – Flight search</vt:lpstr>
      <vt:lpstr>Αρχιτεκτονική Site – Save filters </vt:lpstr>
      <vt:lpstr>Αρχιτεκτονική Site – Flight search</vt:lpstr>
      <vt:lpstr>Προδιαγραφές 1 Site – Home Page</vt:lpstr>
      <vt:lpstr>Προδιαγραφές 2 Site – flight search</vt:lpstr>
      <vt:lpstr>Προδιαγραφές 3  Site – Sign Up/Sign In</vt:lpstr>
      <vt:lpstr>Προδιαγραφές 4 1/2 Site – Sign Up</vt:lpstr>
      <vt:lpstr>Προδιαγραφές 4 2/2 Site – Sign Up</vt:lpstr>
      <vt:lpstr>Προδιαγραφές 5 Site – Sign In</vt:lpstr>
      <vt:lpstr>Προδιαγραφές 6 Site – Sign Out</vt:lpstr>
      <vt:lpstr>Προδιαγραφές 7 1/2 Διαχείριση φίλτρων</vt:lpstr>
      <vt:lpstr>Προδιαγραφές 7 2/2 Διαχείριση φίλτρων</vt:lpstr>
      <vt:lpstr>Προδιαγραφές 8 Site - Settings</vt:lpstr>
      <vt:lpstr>Τεχνολογίες</vt:lpstr>
      <vt:lpstr>Κομμάτια κώδικα</vt:lpstr>
      <vt:lpstr>Στάδια ανάπτυξης</vt:lpstr>
      <vt:lpstr>System Usability Scale  SUS</vt:lpstr>
      <vt:lpstr>Google analytics 1/4</vt:lpstr>
      <vt:lpstr>Google analytics 2/4</vt:lpstr>
      <vt:lpstr>Google analytics 3/4</vt:lpstr>
      <vt:lpstr>Google analytics 4/4</vt:lpstr>
      <vt:lpstr>Vega Security platform</vt:lpstr>
      <vt:lpstr>Vega Security platform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Κωσταντίνος Μαλλιαρίδης</cp:lastModifiedBy>
  <cp:revision>890</cp:revision>
  <dcterms:created xsi:type="dcterms:W3CDTF">2010-05-23T14:28:12Z</dcterms:created>
  <dcterms:modified xsi:type="dcterms:W3CDTF">2019-01-08T10:02:10Z</dcterms:modified>
</cp:coreProperties>
</file>