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Teko"/>
      <p:regular r:id="rId50"/>
      <p:bold r:id="rId51"/>
    </p:embeddedFont>
    <p:embeddedFont>
      <p:font typeface="Fjalla One"/>
      <p:regular r:id="rId52"/>
    </p:embeddedFont>
    <p:embeddedFont>
      <p:font typeface="Barlow Semi Condensed Medium"/>
      <p:regular r:id="rId53"/>
      <p:bold r:id="rId54"/>
      <p:italic r:id="rId55"/>
      <p:boldItalic r:id="rId56"/>
    </p:embeddedFont>
    <p:embeddedFont>
      <p:font typeface="Barlow Semi Condensed"/>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iSSTGaHOWsSZeZnvH6Zrgya7qU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303850-B41D-4508-9086-425EC2AF7327}">
  <a:tblStyle styleId="{CC303850-B41D-4508-9086-425EC2AF732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SemiCondensed-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eko-bold.fntdata"/><Relationship Id="rId50" Type="http://schemas.openxmlformats.org/officeDocument/2006/relationships/font" Target="fonts/Teko-regular.fntdata"/><Relationship Id="rId53" Type="http://schemas.openxmlformats.org/officeDocument/2006/relationships/font" Target="fonts/BarlowSemiCondensedMedium-regular.fntdata"/><Relationship Id="rId52" Type="http://schemas.openxmlformats.org/officeDocument/2006/relationships/font" Target="fonts/FjallaOne-regular.fntdata"/><Relationship Id="rId11" Type="http://schemas.openxmlformats.org/officeDocument/2006/relationships/slide" Target="slides/slide6.xml"/><Relationship Id="rId55" Type="http://schemas.openxmlformats.org/officeDocument/2006/relationships/font" Target="fonts/BarlowSemiCondensedMedium-italic.fntdata"/><Relationship Id="rId10" Type="http://schemas.openxmlformats.org/officeDocument/2006/relationships/slide" Target="slides/slide5.xml"/><Relationship Id="rId54" Type="http://schemas.openxmlformats.org/officeDocument/2006/relationships/font" Target="fonts/BarlowSemiCondensedMedium-bold.fntdata"/><Relationship Id="rId13" Type="http://schemas.openxmlformats.org/officeDocument/2006/relationships/slide" Target="slides/slide8.xml"/><Relationship Id="rId57" Type="http://schemas.openxmlformats.org/officeDocument/2006/relationships/font" Target="fonts/BarlowSemiCondensed-regular.fntdata"/><Relationship Id="rId12" Type="http://schemas.openxmlformats.org/officeDocument/2006/relationships/slide" Target="slides/slide7.xml"/><Relationship Id="rId56" Type="http://schemas.openxmlformats.org/officeDocument/2006/relationships/font" Target="fonts/BarlowSemiCondensedMedium-boldItalic.fntdata"/><Relationship Id="rId15" Type="http://schemas.openxmlformats.org/officeDocument/2006/relationships/slide" Target="slides/slide10.xml"/><Relationship Id="rId59" Type="http://schemas.openxmlformats.org/officeDocument/2006/relationships/font" Target="fonts/BarlowSemiCondensed-italic.fntdata"/><Relationship Id="rId14" Type="http://schemas.openxmlformats.org/officeDocument/2006/relationships/slide" Target="slides/slide9.xml"/><Relationship Id="rId58" Type="http://schemas.openxmlformats.org/officeDocument/2006/relationships/font" Target="fonts/BarlowSemiCondense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4" name="Google Shape;1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2" name="Google Shape;11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9" name="Google Shape;11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6" name="Google Shape;1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8" name="Google Shape;12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4" name="Google Shape;1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0" name="Google Shape;12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1" name="Google Shape;12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7" name="Google Shape;12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2" name="Google Shape;1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7" name="Google Shape;12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2" name="Google Shape;1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0" name="Google Shape;12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6" name="Google Shape;12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1" name="Google Shape;127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6" name="Google Shape;127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1" name="Google Shape;128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1b258122a8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6" name="Google Shape;1286;g1b258122a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1" name="Google Shape;101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List content : </a:t>
            </a:r>
            <a:endParaRPr/>
          </a:p>
          <a:p>
            <a:pPr indent="0" lvl="0" marL="0" rtl="0" algn="l">
              <a:lnSpc>
                <a:spcPct val="100000"/>
              </a:lnSpc>
              <a:spcBef>
                <a:spcPts val="0"/>
              </a:spcBef>
              <a:spcAft>
                <a:spcPts val="0"/>
              </a:spcAft>
              <a:buSzPts val="1100"/>
              <a:buNone/>
            </a:pPr>
            <a:r>
              <a:rPr lang="en-US"/>
              <a:t>Tentang projek </a:t>
            </a:r>
            <a:endParaRPr/>
          </a:p>
          <a:p>
            <a:pPr indent="0" lvl="0" marL="0" rtl="0" algn="l">
              <a:lnSpc>
                <a:spcPct val="100000"/>
              </a:lnSpc>
              <a:spcBef>
                <a:spcPts val="0"/>
              </a:spcBef>
              <a:spcAft>
                <a:spcPts val="0"/>
              </a:spcAft>
              <a:buSzPts val="1100"/>
              <a:buNone/>
            </a:pPr>
            <a:r>
              <a:rPr lang="en-US"/>
              <a:t>timeline</a:t>
            </a:r>
            <a:endParaRPr/>
          </a:p>
          <a:p>
            <a:pPr indent="0" lvl="0" marL="0" rtl="0" algn="l">
              <a:lnSpc>
                <a:spcPct val="100000"/>
              </a:lnSpc>
              <a:spcBef>
                <a:spcPts val="0"/>
              </a:spcBef>
              <a:spcAft>
                <a:spcPts val="0"/>
              </a:spcAft>
              <a:buSzPts val="1100"/>
              <a:buNone/>
            </a:pPr>
            <a:r>
              <a:rPr lang="en-US"/>
              <a:t>Analisis sistem berjalan </a:t>
            </a:r>
            <a:endParaRPr/>
          </a:p>
          <a:p>
            <a:pPr indent="0" lvl="0" marL="0" rtl="0" algn="l">
              <a:lnSpc>
                <a:spcPct val="100000"/>
              </a:lnSpc>
              <a:spcBef>
                <a:spcPts val="0"/>
              </a:spcBef>
              <a:spcAft>
                <a:spcPts val="0"/>
              </a:spcAft>
              <a:buSzPts val="1100"/>
              <a:buNone/>
            </a:pPr>
            <a:r>
              <a:rPr lang="en-US"/>
              <a:t>Penjelasan sistem usulan</a:t>
            </a:r>
            <a:endParaRPr/>
          </a:p>
          <a:p>
            <a:pPr indent="0" lvl="0" marL="0" rtl="0" algn="l">
              <a:lnSpc>
                <a:spcPct val="100000"/>
              </a:lnSpc>
              <a:spcBef>
                <a:spcPts val="0"/>
              </a:spcBef>
              <a:spcAft>
                <a:spcPts val="0"/>
              </a:spcAft>
              <a:buSzPts val="1100"/>
              <a:buNone/>
            </a:pPr>
            <a:r>
              <a:rPr lang="en-US"/>
              <a:t>Use case </a:t>
            </a:r>
            <a:endParaRPr/>
          </a:p>
          <a:p>
            <a:pPr indent="0" lvl="0" marL="0" rtl="0" algn="l">
              <a:lnSpc>
                <a:spcPct val="100000"/>
              </a:lnSpc>
              <a:spcBef>
                <a:spcPts val="0"/>
              </a:spcBef>
              <a:spcAft>
                <a:spcPts val="0"/>
              </a:spcAft>
              <a:buSzPts val="1100"/>
              <a:buNone/>
            </a:pPr>
            <a:r>
              <a:rPr lang="en-US"/>
              <a:t>Activity diagram</a:t>
            </a:r>
            <a:endParaRPr/>
          </a:p>
          <a:p>
            <a:pPr indent="0" lvl="0" marL="0" rtl="0" algn="l">
              <a:lnSpc>
                <a:spcPct val="100000"/>
              </a:lnSpc>
              <a:spcBef>
                <a:spcPts val="0"/>
              </a:spcBef>
              <a:spcAft>
                <a:spcPts val="0"/>
              </a:spcAft>
              <a:buSzPts val="1100"/>
              <a:buNone/>
            </a:pPr>
            <a:r>
              <a:rPr lang="en-US"/>
              <a:t>Rancangan database</a:t>
            </a:r>
            <a:endParaRPr/>
          </a:p>
          <a:p>
            <a:pPr indent="0" lvl="0" marL="0" rtl="0" algn="l">
              <a:lnSpc>
                <a:spcPct val="100000"/>
              </a:lnSpc>
              <a:spcBef>
                <a:spcPts val="0"/>
              </a:spcBef>
              <a:spcAft>
                <a:spcPts val="0"/>
              </a:spcAft>
              <a:buSzPts val="1100"/>
              <a:buNone/>
            </a:pPr>
            <a:r>
              <a:rPr lang="en-US"/>
              <a:t>Prototype</a:t>
            </a:r>
            <a:endParaRPr/>
          </a:p>
          <a:p>
            <a:pPr indent="0" lvl="0" marL="0" rtl="0" algn="l">
              <a:lnSpc>
                <a:spcPct val="100000"/>
              </a:lnSpc>
              <a:spcBef>
                <a:spcPts val="0"/>
              </a:spcBef>
              <a:spcAft>
                <a:spcPts val="0"/>
              </a:spcAft>
              <a:buSzPts val="1100"/>
              <a:buNone/>
            </a:pPr>
            <a:r>
              <a:rPr lang="en-US"/>
              <a:t>Progress back-end</a:t>
            </a:r>
            <a:endParaRPr/>
          </a:p>
          <a:p>
            <a:pPr indent="0" lvl="0" marL="0" rtl="0" algn="l">
              <a:lnSpc>
                <a:spcPct val="100000"/>
              </a:lnSpc>
              <a:spcBef>
                <a:spcPts val="0"/>
              </a:spcBef>
              <a:spcAft>
                <a:spcPts val="0"/>
              </a:spcAft>
              <a:buSzPts val="1100"/>
              <a:buNone/>
            </a:pPr>
            <a:r>
              <a:rPr lang="en-US"/>
              <a:t>Rencana pengujian pengguna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0" name="Google Shape;132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6" name="Google Shape;132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https://www.figma.com/file/bkAHrfVWMh6P20rHcSLM33/V3-Pengajuan-Proposal-Penelitian-(Dosen)?node-id=0%3A1</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2" name="Google Shape;133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6" name="Google Shape;1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4" name="Google Shape;137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9" name="Google Shape;137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2" name="Google Shape;1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4" name="Google Shape;1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0" name="Google Shape;1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5" name="Google Shape;1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46"/>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46"/>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46"/>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46"/>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46"/>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46"/>
          <p:cNvGrpSpPr/>
          <p:nvPr/>
        </p:nvGrpSpPr>
        <p:grpSpPr>
          <a:xfrm>
            <a:off x="8064275" y="887850"/>
            <a:ext cx="581800" cy="582350"/>
            <a:chOff x="8064275" y="887850"/>
            <a:chExt cx="581800" cy="582350"/>
          </a:xfrm>
        </p:grpSpPr>
        <p:sp>
          <p:nvSpPr>
            <p:cNvPr id="14" name="Google Shape;14;p4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46"/>
          <p:cNvGrpSpPr/>
          <p:nvPr/>
        </p:nvGrpSpPr>
        <p:grpSpPr>
          <a:xfrm>
            <a:off x="7353050" y="316275"/>
            <a:ext cx="292025" cy="292575"/>
            <a:chOff x="7353050" y="316275"/>
            <a:chExt cx="292025" cy="292575"/>
          </a:xfrm>
        </p:grpSpPr>
        <p:sp>
          <p:nvSpPr>
            <p:cNvPr id="21" name="Google Shape;21;p4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46"/>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6"/>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6"/>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6"/>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6"/>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6"/>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46"/>
          <p:cNvGrpSpPr/>
          <p:nvPr/>
        </p:nvGrpSpPr>
        <p:grpSpPr>
          <a:xfrm>
            <a:off x="5443350" y="289275"/>
            <a:ext cx="175013" cy="27000"/>
            <a:chOff x="5662375" y="212375"/>
            <a:chExt cx="175013" cy="27000"/>
          </a:xfrm>
        </p:grpSpPr>
        <p:sp>
          <p:nvSpPr>
            <p:cNvPr id="32" name="Google Shape;32;p4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46"/>
          <p:cNvGrpSpPr/>
          <p:nvPr/>
        </p:nvGrpSpPr>
        <p:grpSpPr>
          <a:xfrm>
            <a:off x="8490050" y="170875"/>
            <a:ext cx="175013" cy="27000"/>
            <a:chOff x="5662375" y="212375"/>
            <a:chExt cx="175013" cy="27000"/>
          </a:xfrm>
        </p:grpSpPr>
        <p:sp>
          <p:nvSpPr>
            <p:cNvPr id="36" name="Google Shape;36;p4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46"/>
          <p:cNvGrpSpPr/>
          <p:nvPr/>
        </p:nvGrpSpPr>
        <p:grpSpPr>
          <a:xfrm>
            <a:off x="8068750" y="1581800"/>
            <a:ext cx="175013" cy="27000"/>
            <a:chOff x="5662375" y="212375"/>
            <a:chExt cx="175013" cy="27000"/>
          </a:xfrm>
        </p:grpSpPr>
        <p:sp>
          <p:nvSpPr>
            <p:cNvPr id="40" name="Google Shape;40;p4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422" name="Shape 422"/>
        <p:cNvGrpSpPr/>
        <p:nvPr/>
      </p:nvGrpSpPr>
      <p:grpSpPr>
        <a:xfrm>
          <a:off x="0" y="0"/>
          <a:ext cx="0" cy="0"/>
          <a:chOff x="0" y="0"/>
          <a:chExt cx="0" cy="0"/>
        </a:xfrm>
      </p:grpSpPr>
      <p:grpSp>
        <p:nvGrpSpPr>
          <p:cNvPr id="423" name="Google Shape;423;p55"/>
          <p:cNvGrpSpPr/>
          <p:nvPr/>
        </p:nvGrpSpPr>
        <p:grpSpPr>
          <a:xfrm>
            <a:off x="432850" y="0"/>
            <a:ext cx="8278300" cy="5165700"/>
            <a:chOff x="432850" y="0"/>
            <a:chExt cx="8278300" cy="5165700"/>
          </a:xfrm>
        </p:grpSpPr>
        <p:cxnSp>
          <p:nvCxnSpPr>
            <p:cNvPr id="424" name="Google Shape;424;p55"/>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425" name="Google Shape;425;p55"/>
            <p:cNvGrpSpPr/>
            <p:nvPr/>
          </p:nvGrpSpPr>
          <p:grpSpPr>
            <a:xfrm>
              <a:off x="8129350" y="4292175"/>
              <a:ext cx="581800" cy="582350"/>
              <a:chOff x="8064275" y="887850"/>
              <a:chExt cx="581800" cy="582350"/>
            </a:xfrm>
          </p:grpSpPr>
          <p:sp>
            <p:nvSpPr>
              <p:cNvPr id="426" name="Google Shape;426;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55"/>
            <p:cNvGrpSpPr/>
            <p:nvPr/>
          </p:nvGrpSpPr>
          <p:grpSpPr>
            <a:xfrm>
              <a:off x="8274238" y="3720600"/>
              <a:ext cx="292025" cy="292575"/>
              <a:chOff x="7353050" y="316275"/>
              <a:chExt cx="292025" cy="292575"/>
            </a:xfrm>
          </p:grpSpPr>
          <p:sp>
            <p:nvSpPr>
              <p:cNvPr id="433" name="Google Shape;433;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55"/>
            <p:cNvGrpSpPr/>
            <p:nvPr/>
          </p:nvGrpSpPr>
          <p:grpSpPr>
            <a:xfrm>
              <a:off x="8332763" y="3212475"/>
              <a:ext cx="175000" cy="175000"/>
              <a:chOff x="8792300" y="321275"/>
              <a:chExt cx="175000" cy="175000"/>
            </a:xfrm>
          </p:grpSpPr>
          <p:sp>
            <p:nvSpPr>
              <p:cNvPr id="438" name="Google Shape;438;p5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2" name="Google Shape;442;p55"/>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443" name="Google Shape;443;p55"/>
            <p:cNvGrpSpPr/>
            <p:nvPr/>
          </p:nvGrpSpPr>
          <p:grpSpPr>
            <a:xfrm rot="10800000">
              <a:off x="432850" y="291788"/>
              <a:ext cx="581800" cy="582350"/>
              <a:chOff x="8064275" y="887850"/>
              <a:chExt cx="581800" cy="582350"/>
            </a:xfrm>
          </p:grpSpPr>
          <p:sp>
            <p:nvSpPr>
              <p:cNvPr id="444" name="Google Shape;444;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55"/>
            <p:cNvGrpSpPr/>
            <p:nvPr/>
          </p:nvGrpSpPr>
          <p:grpSpPr>
            <a:xfrm rot="10800000">
              <a:off x="577738" y="1153138"/>
              <a:ext cx="292025" cy="292575"/>
              <a:chOff x="7353050" y="316275"/>
              <a:chExt cx="292025" cy="292575"/>
            </a:xfrm>
          </p:grpSpPr>
          <p:sp>
            <p:nvSpPr>
              <p:cNvPr id="451" name="Google Shape;451;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5" name="Google Shape;455;p55"/>
            <p:cNvGrpSpPr/>
            <p:nvPr/>
          </p:nvGrpSpPr>
          <p:grpSpPr>
            <a:xfrm rot="10800000">
              <a:off x="636238" y="1778838"/>
              <a:ext cx="175000" cy="175000"/>
              <a:chOff x="8792300" y="321275"/>
              <a:chExt cx="175000" cy="175000"/>
            </a:xfrm>
          </p:grpSpPr>
          <p:sp>
            <p:nvSpPr>
              <p:cNvPr id="456" name="Google Shape;456;p5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55"/>
            <p:cNvGrpSpPr/>
            <p:nvPr/>
          </p:nvGrpSpPr>
          <p:grpSpPr>
            <a:xfrm>
              <a:off x="432850" y="2003163"/>
              <a:ext cx="175013" cy="27000"/>
              <a:chOff x="5662375" y="212375"/>
              <a:chExt cx="175013" cy="27000"/>
            </a:xfrm>
          </p:grpSpPr>
          <p:sp>
            <p:nvSpPr>
              <p:cNvPr id="461" name="Google Shape;461;p5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55"/>
            <p:cNvGrpSpPr/>
            <p:nvPr/>
          </p:nvGrpSpPr>
          <p:grpSpPr>
            <a:xfrm>
              <a:off x="788100" y="208488"/>
              <a:ext cx="175013" cy="27000"/>
              <a:chOff x="5662375" y="212375"/>
              <a:chExt cx="175013" cy="27000"/>
            </a:xfrm>
          </p:grpSpPr>
          <p:sp>
            <p:nvSpPr>
              <p:cNvPr id="465" name="Google Shape;465;p5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p55"/>
            <p:cNvGrpSpPr/>
            <p:nvPr/>
          </p:nvGrpSpPr>
          <p:grpSpPr>
            <a:xfrm>
              <a:off x="8129350" y="4988725"/>
              <a:ext cx="175013" cy="27000"/>
              <a:chOff x="5662375" y="212375"/>
              <a:chExt cx="175013" cy="27000"/>
            </a:xfrm>
          </p:grpSpPr>
          <p:sp>
            <p:nvSpPr>
              <p:cNvPr id="469" name="Google Shape;469;p5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55"/>
            <p:cNvGrpSpPr/>
            <p:nvPr/>
          </p:nvGrpSpPr>
          <p:grpSpPr>
            <a:xfrm>
              <a:off x="8497550" y="3429425"/>
              <a:ext cx="175013" cy="27000"/>
              <a:chOff x="5662375" y="212375"/>
              <a:chExt cx="175013" cy="27000"/>
            </a:xfrm>
          </p:grpSpPr>
          <p:sp>
            <p:nvSpPr>
              <p:cNvPr id="473" name="Google Shape;473;p5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76" name="Google Shape;476;p55"/>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477" name="Google Shape;477;p55"/>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478" name="Google Shape;478;p55"/>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5"/>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5"/>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5"/>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482" name="Shape 482"/>
        <p:cNvGrpSpPr/>
        <p:nvPr/>
      </p:nvGrpSpPr>
      <p:grpSpPr>
        <a:xfrm>
          <a:off x="0" y="0"/>
          <a:ext cx="0" cy="0"/>
          <a:chOff x="0" y="0"/>
          <a:chExt cx="0" cy="0"/>
        </a:xfrm>
      </p:grpSpPr>
      <p:grpSp>
        <p:nvGrpSpPr>
          <p:cNvPr id="483" name="Google Shape;483;p56"/>
          <p:cNvGrpSpPr/>
          <p:nvPr/>
        </p:nvGrpSpPr>
        <p:grpSpPr>
          <a:xfrm>
            <a:off x="-6867" y="-6625"/>
            <a:ext cx="9152342" cy="5102050"/>
            <a:chOff x="-6867" y="-6625"/>
            <a:chExt cx="9152342" cy="5102050"/>
          </a:xfrm>
        </p:grpSpPr>
        <p:cxnSp>
          <p:nvCxnSpPr>
            <p:cNvPr id="484" name="Google Shape;484;p56"/>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485" name="Google Shape;485;p56"/>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486" name="Google Shape;486;p56"/>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487" name="Google Shape;487;p56"/>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488" name="Google Shape;488;p56"/>
            <p:cNvGrpSpPr/>
            <p:nvPr/>
          </p:nvGrpSpPr>
          <p:grpSpPr>
            <a:xfrm flipH="1">
              <a:off x="1278333" y="4513075"/>
              <a:ext cx="581800" cy="582350"/>
              <a:chOff x="8064275" y="887850"/>
              <a:chExt cx="581800" cy="582350"/>
            </a:xfrm>
          </p:grpSpPr>
          <p:sp>
            <p:nvSpPr>
              <p:cNvPr id="489" name="Google Shape;489;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56"/>
            <p:cNvGrpSpPr/>
            <p:nvPr/>
          </p:nvGrpSpPr>
          <p:grpSpPr>
            <a:xfrm flipH="1">
              <a:off x="2747608" y="4340463"/>
              <a:ext cx="292025" cy="292575"/>
              <a:chOff x="7353050" y="316275"/>
              <a:chExt cx="292025" cy="292575"/>
            </a:xfrm>
          </p:grpSpPr>
          <p:sp>
            <p:nvSpPr>
              <p:cNvPr id="496" name="Google Shape;496;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0" name="Google Shape;500;p56"/>
            <p:cNvGrpSpPr/>
            <p:nvPr/>
          </p:nvGrpSpPr>
          <p:grpSpPr>
            <a:xfrm flipH="1">
              <a:off x="171308" y="4315025"/>
              <a:ext cx="175000" cy="175000"/>
              <a:chOff x="8792300" y="321275"/>
              <a:chExt cx="175000" cy="175000"/>
            </a:xfrm>
          </p:grpSpPr>
          <p:sp>
            <p:nvSpPr>
              <p:cNvPr id="501" name="Google Shape;501;p5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56"/>
            <p:cNvGrpSpPr/>
            <p:nvPr/>
          </p:nvGrpSpPr>
          <p:grpSpPr>
            <a:xfrm>
              <a:off x="3873197" y="4657550"/>
              <a:ext cx="293111" cy="293388"/>
              <a:chOff x="3164039" y="430875"/>
              <a:chExt cx="293111" cy="293388"/>
            </a:xfrm>
          </p:grpSpPr>
          <p:sp>
            <p:nvSpPr>
              <p:cNvPr id="506" name="Google Shape;506;p5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56"/>
            <p:cNvGrpSpPr/>
            <p:nvPr/>
          </p:nvGrpSpPr>
          <p:grpSpPr>
            <a:xfrm flipH="1">
              <a:off x="242270" y="4142425"/>
              <a:ext cx="175013" cy="27000"/>
              <a:chOff x="5662375" y="212375"/>
              <a:chExt cx="175013" cy="27000"/>
            </a:xfrm>
          </p:grpSpPr>
          <p:sp>
            <p:nvSpPr>
              <p:cNvPr id="513" name="Google Shape;513;p5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6" name="Google Shape;516;p56"/>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517" name="Google Shape;517;p56"/>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18" name="Google Shape;518;p56"/>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19" name="Google Shape;519;p56"/>
            <p:cNvGrpSpPr/>
            <p:nvPr/>
          </p:nvGrpSpPr>
          <p:grpSpPr>
            <a:xfrm>
              <a:off x="8064275" y="1040250"/>
              <a:ext cx="581800" cy="582350"/>
              <a:chOff x="8064275" y="887850"/>
              <a:chExt cx="581800" cy="582350"/>
            </a:xfrm>
          </p:grpSpPr>
          <p:sp>
            <p:nvSpPr>
              <p:cNvPr id="520" name="Google Shape;520;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6" name="Google Shape;526;p56"/>
            <p:cNvGrpSpPr/>
            <p:nvPr/>
          </p:nvGrpSpPr>
          <p:grpSpPr>
            <a:xfrm>
              <a:off x="7353050" y="316275"/>
              <a:ext cx="292025" cy="292575"/>
              <a:chOff x="7353050" y="316275"/>
              <a:chExt cx="292025" cy="292575"/>
            </a:xfrm>
          </p:grpSpPr>
          <p:sp>
            <p:nvSpPr>
              <p:cNvPr id="527" name="Google Shape;527;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56"/>
            <p:cNvGrpSpPr/>
            <p:nvPr/>
          </p:nvGrpSpPr>
          <p:grpSpPr>
            <a:xfrm>
              <a:off x="8792300" y="321275"/>
              <a:ext cx="175000" cy="175000"/>
              <a:chOff x="8792300" y="321275"/>
              <a:chExt cx="175000" cy="175000"/>
            </a:xfrm>
          </p:grpSpPr>
          <p:sp>
            <p:nvSpPr>
              <p:cNvPr id="532" name="Google Shape;532;p5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6" name="Google Shape;536;p56"/>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6"/>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6"/>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6"/>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6"/>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6"/>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2" name="Google Shape;542;p56"/>
            <p:cNvGrpSpPr/>
            <p:nvPr/>
          </p:nvGrpSpPr>
          <p:grpSpPr>
            <a:xfrm>
              <a:off x="8490050" y="170875"/>
              <a:ext cx="175013" cy="27000"/>
              <a:chOff x="5662375" y="212375"/>
              <a:chExt cx="175013" cy="27000"/>
            </a:xfrm>
          </p:grpSpPr>
          <p:sp>
            <p:nvSpPr>
              <p:cNvPr id="543" name="Google Shape;543;p5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56"/>
            <p:cNvGrpSpPr/>
            <p:nvPr/>
          </p:nvGrpSpPr>
          <p:grpSpPr>
            <a:xfrm>
              <a:off x="8678350" y="1658000"/>
              <a:ext cx="175013" cy="27000"/>
              <a:chOff x="5662375" y="212375"/>
              <a:chExt cx="175013" cy="27000"/>
            </a:xfrm>
          </p:grpSpPr>
          <p:sp>
            <p:nvSpPr>
              <p:cNvPr id="547" name="Google Shape;547;p5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3" name="Shape 43"/>
        <p:cNvGrpSpPr/>
        <p:nvPr/>
      </p:nvGrpSpPr>
      <p:grpSpPr>
        <a:xfrm>
          <a:off x="0" y="0"/>
          <a:ext cx="0" cy="0"/>
          <a:chOff x="0" y="0"/>
          <a:chExt cx="0" cy="0"/>
        </a:xfrm>
      </p:grpSpPr>
      <p:sp>
        <p:nvSpPr>
          <p:cNvPr id="44" name="Google Shape;44;p47"/>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45" name="Google Shape;45;p47"/>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46" name="Google Shape;46;p47"/>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47" name="Google Shape;47;p47"/>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48" name="Google Shape;48;p47"/>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49" name="Google Shape;49;p47"/>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0" name="Google Shape;50;p47"/>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51" name="Google Shape;51;p47"/>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2" name="Google Shape;52;p47"/>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53" name="Google Shape;53;p47"/>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4" name="Google Shape;54;p47"/>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5" name="Google Shape;55;p47"/>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6" name="Google Shape;56;p47"/>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grpSp>
        <p:nvGrpSpPr>
          <p:cNvPr id="58" name="Google Shape;58;p48"/>
          <p:cNvGrpSpPr/>
          <p:nvPr/>
        </p:nvGrpSpPr>
        <p:grpSpPr>
          <a:xfrm>
            <a:off x="2132649" y="713253"/>
            <a:ext cx="4878702" cy="3717004"/>
            <a:chOff x="399425" y="238125"/>
            <a:chExt cx="6810025" cy="5187000"/>
          </a:xfrm>
        </p:grpSpPr>
        <p:sp>
          <p:nvSpPr>
            <p:cNvPr id="59" name="Google Shape;59;p48"/>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8"/>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8"/>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48"/>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63" name="Google Shape;63;p48"/>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64" name="Google Shape;64;p48"/>
          <p:cNvGrpSpPr/>
          <p:nvPr/>
        </p:nvGrpSpPr>
        <p:grpSpPr>
          <a:xfrm>
            <a:off x="432850" y="0"/>
            <a:ext cx="8278300" cy="5165700"/>
            <a:chOff x="432850" y="0"/>
            <a:chExt cx="8278300" cy="5165700"/>
          </a:xfrm>
        </p:grpSpPr>
        <p:cxnSp>
          <p:nvCxnSpPr>
            <p:cNvPr id="65" name="Google Shape;65;p48"/>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66" name="Google Shape;66;p48"/>
            <p:cNvGrpSpPr/>
            <p:nvPr/>
          </p:nvGrpSpPr>
          <p:grpSpPr>
            <a:xfrm>
              <a:off x="8129350" y="4292175"/>
              <a:ext cx="581800" cy="582350"/>
              <a:chOff x="8064275" y="887850"/>
              <a:chExt cx="581800" cy="582350"/>
            </a:xfrm>
          </p:grpSpPr>
          <p:sp>
            <p:nvSpPr>
              <p:cNvPr id="67" name="Google Shape;67;p4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 name="Google Shape;73;p48"/>
            <p:cNvGrpSpPr/>
            <p:nvPr/>
          </p:nvGrpSpPr>
          <p:grpSpPr>
            <a:xfrm>
              <a:off x="8274238" y="3720600"/>
              <a:ext cx="292025" cy="292575"/>
              <a:chOff x="7353050" y="316275"/>
              <a:chExt cx="292025" cy="292575"/>
            </a:xfrm>
          </p:grpSpPr>
          <p:sp>
            <p:nvSpPr>
              <p:cNvPr id="74" name="Google Shape;74;p4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48"/>
            <p:cNvGrpSpPr/>
            <p:nvPr/>
          </p:nvGrpSpPr>
          <p:grpSpPr>
            <a:xfrm>
              <a:off x="8332763" y="3212475"/>
              <a:ext cx="175000" cy="175000"/>
              <a:chOff x="8792300" y="321275"/>
              <a:chExt cx="175000" cy="175000"/>
            </a:xfrm>
          </p:grpSpPr>
          <p:sp>
            <p:nvSpPr>
              <p:cNvPr id="79" name="Google Shape;79;p4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3" name="Google Shape;83;p48"/>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84" name="Google Shape;84;p48"/>
            <p:cNvGrpSpPr/>
            <p:nvPr/>
          </p:nvGrpSpPr>
          <p:grpSpPr>
            <a:xfrm rot="10800000">
              <a:off x="432850" y="291788"/>
              <a:ext cx="581800" cy="582350"/>
              <a:chOff x="8064275" y="887850"/>
              <a:chExt cx="581800" cy="582350"/>
            </a:xfrm>
          </p:grpSpPr>
          <p:sp>
            <p:nvSpPr>
              <p:cNvPr id="85" name="Google Shape;85;p4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48"/>
            <p:cNvGrpSpPr/>
            <p:nvPr/>
          </p:nvGrpSpPr>
          <p:grpSpPr>
            <a:xfrm rot="10800000">
              <a:off x="577738" y="1153138"/>
              <a:ext cx="292025" cy="292575"/>
              <a:chOff x="7353050" y="316275"/>
              <a:chExt cx="292025" cy="292575"/>
            </a:xfrm>
          </p:grpSpPr>
          <p:sp>
            <p:nvSpPr>
              <p:cNvPr id="92" name="Google Shape;92;p4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48"/>
            <p:cNvGrpSpPr/>
            <p:nvPr/>
          </p:nvGrpSpPr>
          <p:grpSpPr>
            <a:xfrm rot="10800000">
              <a:off x="636238" y="1778838"/>
              <a:ext cx="175000" cy="175000"/>
              <a:chOff x="8792300" y="321275"/>
              <a:chExt cx="175000" cy="175000"/>
            </a:xfrm>
          </p:grpSpPr>
          <p:sp>
            <p:nvSpPr>
              <p:cNvPr id="97" name="Google Shape;97;p4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48"/>
            <p:cNvGrpSpPr/>
            <p:nvPr/>
          </p:nvGrpSpPr>
          <p:grpSpPr>
            <a:xfrm>
              <a:off x="432850" y="2003163"/>
              <a:ext cx="175013" cy="27000"/>
              <a:chOff x="5662375" y="212375"/>
              <a:chExt cx="175013" cy="27000"/>
            </a:xfrm>
          </p:grpSpPr>
          <p:sp>
            <p:nvSpPr>
              <p:cNvPr id="102" name="Google Shape;102;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48"/>
            <p:cNvGrpSpPr/>
            <p:nvPr/>
          </p:nvGrpSpPr>
          <p:grpSpPr>
            <a:xfrm>
              <a:off x="788100" y="208488"/>
              <a:ext cx="175013" cy="27000"/>
              <a:chOff x="5662375" y="212375"/>
              <a:chExt cx="175013" cy="27000"/>
            </a:xfrm>
          </p:grpSpPr>
          <p:sp>
            <p:nvSpPr>
              <p:cNvPr id="106" name="Google Shape;106;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48"/>
            <p:cNvGrpSpPr/>
            <p:nvPr/>
          </p:nvGrpSpPr>
          <p:grpSpPr>
            <a:xfrm>
              <a:off x="8129350" y="4988725"/>
              <a:ext cx="175013" cy="27000"/>
              <a:chOff x="5662375" y="212375"/>
              <a:chExt cx="175013" cy="27000"/>
            </a:xfrm>
          </p:grpSpPr>
          <p:sp>
            <p:nvSpPr>
              <p:cNvPr id="110" name="Google Shape;110;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48"/>
            <p:cNvGrpSpPr/>
            <p:nvPr/>
          </p:nvGrpSpPr>
          <p:grpSpPr>
            <a:xfrm>
              <a:off x="8497550" y="3429425"/>
              <a:ext cx="175013" cy="27000"/>
              <a:chOff x="5662375" y="212375"/>
              <a:chExt cx="175013" cy="27000"/>
            </a:xfrm>
          </p:grpSpPr>
          <p:sp>
            <p:nvSpPr>
              <p:cNvPr id="114" name="Google Shape;114;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 name="Google Shape;117;p48"/>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18" name="Google Shape;118;p48"/>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19" name="Google Shape;119;p4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49"/>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25" name="Google Shape;125;p49"/>
          <p:cNvGrpSpPr/>
          <p:nvPr/>
        </p:nvGrpSpPr>
        <p:grpSpPr>
          <a:xfrm>
            <a:off x="4484494" y="4433000"/>
            <a:ext cx="175013" cy="27000"/>
            <a:chOff x="5662375" y="212375"/>
            <a:chExt cx="175013" cy="27000"/>
          </a:xfrm>
        </p:grpSpPr>
        <p:sp>
          <p:nvSpPr>
            <p:cNvPr id="126" name="Google Shape;126;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49"/>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0" name="Google Shape;130;p49"/>
          <p:cNvGrpSpPr/>
          <p:nvPr/>
        </p:nvGrpSpPr>
        <p:grpSpPr>
          <a:xfrm>
            <a:off x="432850" y="0"/>
            <a:ext cx="8278300" cy="5165700"/>
            <a:chOff x="432850" y="0"/>
            <a:chExt cx="8278300" cy="5165700"/>
          </a:xfrm>
        </p:grpSpPr>
        <p:cxnSp>
          <p:nvCxnSpPr>
            <p:cNvPr id="131" name="Google Shape;131;p49"/>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2" name="Google Shape;132;p49"/>
            <p:cNvGrpSpPr/>
            <p:nvPr/>
          </p:nvGrpSpPr>
          <p:grpSpPr>
            <a:xfrm>
              <a:off x="8129350" y="4292175"/>
              <a:ext cx="581800" cy="582350"/>
              <a:chOff x="8064275" y="887850"/>
              <a:chExt cx="581800" cy="582350"/>
            </a:xfrm>
          </p:grpSpPr>
          <p:sp>
            <p:nvSpPr>
              <p:cNvPr id="133" name="Google Shape;133;p4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49"/>
            <p:cNvGrpSpPr/>
            <p:nvPr/>
          </p:nvGrpSpPr>
          <p:grpSpPr>
            <a:xfrm>
              <a:off x="8274238" y="3720600"/>
              <a:ext cx="292025" cy="292575"/>
              <a:chOff x="7353050" y="316275"/>
              <a:chExt cx="292025" cy="292575"/>
            </a:xfrm>
          </p:grpSpPr>
          <p:sp>
            <p:nvSpPr>
              <p:cNvPr id="140" name="Google Shape;140;p4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49"/>
            <p:cNvGrpSpPr/>
            <p:nvPr/>
          </p:nvGrpSpPr>
          <p:grpSpPr>
            <a:xfrm>
              <a:off x="8332763" y="3212475"/>
              <a:ext cx="175000" cy="175000"/>
              <a:chOff x="8792300" y="321275"/>
              <a:chExt cx="175000" cy="175000"/>
            </a:xfrm>
          </p:grpSpPr>
          <p:sp>
            <p:nvSpPr>
              <p:cNvPr id="145" name="Google Shape;145;p4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 name="Google Shape;149;p49"/>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50" name="Google Shape;150;p49"/>
            <p:cNvGrpSpPr/>
            <p:nvPr/>
          </p:nvGrpSpPr>
          <p:grpSpPr>
            <a:xfrm rot="10800000">
              <a:off x="432850" y="291788"/>
              <a:ext cx="581800" cy="582350"/>
              <a:chOff x="8064275" y="887850"/>
              <a:chExt cx="581800" cy="582350"/>
            </a:xfrm>
          </p:grpSpPr>
          <p:sp>
            <p:nvSpPr>
              <p:cNvPr id="151" name="Google Shape;151;p4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49"/>
            <p:cNvGrpSpPr/>
            <p:nvPr/>
          </p:nvGrpSpPr>
          <p:grpSpPr>
            <a:xfrm rot="10800000">
              <a:off x="577738" y="1153138"/>
              <a:ext cx="292025" cy="292575"/>
              <a:chOff x="7353050" y="316275"/>
              <a:chExt cx="292025" cy="292575"/>
            </a:xfrm>
          </p:grpSpPr>
          <p:sp>
            <p:nvSpPr>
              <p:cNvPr id="158" name="Google Shape;158;p4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49"/>
            <p:cNvGrpSpPr/>
            <p:nvPr/>
          </p:nvGrpSpPr>
          <p:grpSpPr>
            <a:xfrm rot="10800000">
              <a:off x="636238" y="1778838"/>
              <a:ext cx="175000" cy="175000"/>
              <a:chOff x="8792300" y="321275"/>
              <a:chExt cx="175000" cy="175000"/>
            </a:xfrm>
          </p:grpSpPr>
          <p:sp>
            <p:nvSpPr>
              <p:cNvPr id="163" name="Google Shape;163;p4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49"/>
            <p:cNvGrpSpPr/>
            <p:nvPr/>
          </p:nvGrpSpPr>
          <p:grpSpPr>
            <a:xfrm>
              <a:off x="432850" y="2003163"/>
              <a:ext cx="175013" cy="27000"/>
              <a:chOff x="5662375" y="212375"/>
              <a:chExt cx="175013" cy="27000"/>
            </a:xfrm>
          </p:grpSpPr>
          <p:sp>
            <p:nvSpPr>
              <p:cNvPr id="168" name="Google Shape;168;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49"/>
            <p:cNvGrpSpPr/>
            <p:nvPr/>
          </p:nvGrpSpPr>
          <p:grpSpPr>
            <a:xfrm>
              <a:off x="788100" y="208488"/>
              <a:ext cx="175013" cy="27000"/>
              <a:chOff x="5662375" y="212375"/>
              <a:chExt cx="175013" cy="27000"/>
            </a:xfrm>
          </p:grpSpPr>
          <p:sp>
            <p:nvSpPr>
              <p:cNvPr id="172" name="Google Shape;172;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49"/>
            <p:cNvGrpSpPr/>
            <p:nvPr/>
          </p:nvGrpSpPr>
          <p:grpSpPr>
            <a:xfrm>
              <a:off x="8129350" y="4988725"/>
              <a:ext cx="175013" cy="27000"/>
              <a:chOff x="5662375" y="212375"/>
              <a:chExt cx="175013" cy="27000"/>
            </a:xfrm>
          </p:grpSpPr>
          <p:sp>
            <p:nvSpPr>
              <p:cNvPr id="176" name="Google Shape;176;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49"/>
            <p:cNvGrpSpPr/>
            <p:nvPr/>
          </p:nvGrpSpPr>
          <p:grpSpPr>
            <a:xfrm>
              <a:off x="8497550" y="3429425"/>
              <a:ext cx="175013" cy="27000"/>
              <a:chOff x="5662375" y="212375"/>
              <a:chExt cx="175013" cy="27000"/>
            </a:xfrm>
          </p:grpSpPr>
          <p:sp>
            <p:nvSpPr>
              <p:cNvPr id="180" name="Google Shape;180;p4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3" name="Google Shape;183;p49"/>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84" name="Google Shape;184;p49"/>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85" name="Google Shape;185;p49"/>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9"/>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9"/>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9"/>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89" name="Shape 189"/>
        <p:cNvGrpSpPr/>
        <p:nvPr/>
      </p:nvGrpSpPr>
      <p:grpSpPr>
        <a:xfrm>
          <a:off x="0" y="0"/>
          <a:ext cx="0" cy="0"/>
          <a:chOff x="0" y="0"/>
          <a:chExt cx="0" cy="0"/>
        </a:xfrm>
      </p:grpSpPr>
      <p:grpSp>
        <p:nvGrpSpPr>
          <p:cNvPr id="190" name="Google Shape;190;p50"/>
          <p:cNvGrpSpPr/>
          <p:nvPr/>
        </p:nvGrpSpPr>
        <p:grpSpPr>
          <a:xfrm>
            <a:off x="261711" y="-1158"/>
            <a:ext cx="8550327" cy="3981600"/>
            <a:chOff x="261711" y="-1158"/>
            <a:chExt cx="8550327" cy="3981600"/>
          </a:xfrm>
        </p:grpSpPr>
        <p:cxnSp>
          <p:nvCxnSpPr>
            <p:cNvPr id="191" name="Google Shape;191;p5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92" name="Google Shape;192;p5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93" name="Google Shape;193;p50"/>
            <p:cNvGrpSpPr/>
            <p:nvPr/>
          </p:nvGrpSpPr>
          <p:grpSpPr>
            <a:xfrm rot="10800000">
              <a:off x="343275" y="3300779"/>
              <a:ext cx="344736" cy="345385"/>
              <a:chOff x="7353050" y="316275"/>
              <a:chExt cx="292025" cy="292575"/>
            </a:xfrm>
          </p:grpSpPr>
          <p:sp>
            <p:nvSpPr>
              <p:cNvPr id="194" name="Google Shape;194;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50"/>
            <p:cNvGrpSpPr/>
            <p:nvPr/>
          </p:nvGrpSpPr>
          <p:grpSpPr>
            <a:xfrm rot="10800000">
              <a:off x="8520013" y="714742"/>
              <a:ext cx="292025" cy="292575"/>
              <a:chOff x="7353050" y="316275"/>
              <a:chExt cx="292025" cy="292575"/>
            </a:xfrm>
          </p:grpSpPr>
          <p:sp>
            <p:nvSpPr>
              <p:cNvPr id="199" name="Google Shape;199;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50"/>
            <p:cNvGrpSpPr/>
            <p:nvPr/>
          </p:nvGrpSpPr>
          <p:grpSpPr>
            <a:xfrm rot="10800000">
              <a:off x="261711" y="465077"/>
              <a:ext cx="507562" cy="507984"/>
              <a:chOff x="8064275" y="887850"/>
              <a:chExt cx="581800" cy="582350"/>
            </a:xfrm>
          </p:grpSpPr>
          <p:sp>
            <p:nvSpPr>
              <p:cNvPr id="204" name="Google Shape;204;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211" name="Shape 211"/>
        <p:cNvGrpSpPr/>
        <p:nvPr/>
      </p:nvGrpSpPr>
      <p:grpSpPr>
        <a:xfrm>
          <a:off x="0" y="0"/>
          <a:ext cx="0" cy="0"/>
          <a:chOff x="0" y="0"/>
          <a:chExt cx="0" cy="0"/>
        </a:xfrm>
      </p:grpSpPr>
      <p:sp>
        <p:nvSpPr>
          <p:cNvPr id="212" name="Google Shape;212;p52"/>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213" name="Google Shape;213;p52"/>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14" name="Google Shape;214;p52"/>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215" name="Google Shape;215;p52"/>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16" name="Google Shape;216;p52"/>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217" name="Google Shape;217;p52"/>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18" name="Google Shape;218;p52"/>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219" name="Google Shape;219;p52"/>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220" name="Google Shape;220;p52"/>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221" name="Google Shape;221;p52"/>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222" name="Google Shape;222;p52"/>
          <p:cNvGrpSpPr/>
          <p:nvPr/>
        </p:nvGrpSpPr>
        <p:grpSpPr>
          <a:xfrm flipH="1" rot="5400000">
            <a:off x="7407333" y="1284925"/>
            <a:ext cx="581800" cy="582350"/>
            <a:chOff x="8064275" y="887850"/>
            <a:chExt cx="581800" cy="582350"/>
          </a:xfrm>
        </p:grpSpPr>
        <p:sp>
          <p:nvSpPr>
            <p:cNvPr id="223" name="Google Shape;223;p5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52"/>
          <p:cNvGrpSpPr/>
          <p:nvPr/>
        </p:nvGrpSpPr>
        <p:grpSpPr>
          <a:xfrm flipH="1" rot="5400000">
            <a:off x="7869720" y="2754200"/>
            <a:ext cx="292025" cy="292575"/>
            <a:chOff x="7353050" y="316275"/>
            <a:chExt cx="292025" cy="292575"/>
          </a:xfrm>
        </p:grpSpPr>
        <p:sp>
          <p:nvSpPr>
            <p:cNvPr id="230" name="Google Shape;230;p5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52"/>
          <p:cNvGrpSpPr/>
          <p:nvPr/>
        </p:nvGrpSpPr>
        <p:grpSpPr>
          <a:xfrm flipH="1" rot="5400000">
            <a:off x="8012458" y="178175"/>
            <a:ext cx="175000" cy="175000"/>
            <a:chOff x="8792300" y="321275"/>
            <a:chExt cx="175000" cy="175000"/>
          </a:xfrm>
        </p:grpSpPr>
        <p:sp>
          <p:nvSpPr>
            <p:cNvPr id="235" name="Google Shape;235;p5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52"/>
          <p:cNvGrpSpPr/>
          <p:nvPr/>
        </p:nvGrpSpPr>
        <p:grpSpPr>
          <a:xfrm rot="5400000">
            <a:off x="7551683" y="3879926"/>
            <a:ext cx="293111" cy="293388"/>
            <a:chOff x="3164039" y="430875"/>
            <a:chExt cx="293111" cy="293388"/>
          </a:xfrm>
        </p:grpSpPr>
        <p:sp>
          <p:nvSpPr>
            <p:cNvPr id="240" name="Google Shape;240;p5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52"/>
          <p:cNvGrpSpPr/>
          <p:nvPr/>
        </p:nvGrpSpPr>
        <p:grpSpPr>
          <a:xfrm flipH="1" rot="5400000">
            <a:off x="8259052" y="323144"/>
            <a:ext cx="175013" cy="27000"/>
            <a:chOff x="5662375" y="212375"/>
            <a:chExt cx="175013" cy="27000"/>
          </a:xfrm>
        </p:grpSpPr>
        <p:sp>
          <p:nvSpPr>
            <p:cNvPr id="247" name="Google Shape;247;p5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0" name="Google Shape;250;p52"/>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251" name="Google Shape;251;p52"/>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252" name="Google Shape;252;p52"/>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253" name="Google Shape;253;p52"/>
          <p:cNvGrpSpPr/>
          <p:nvPr/>
        </p:nvGrpSpPr>
        <p:grpSpPr>
          <a:xfrm rot="5400000">
            <a:off x="621475" y="4062025"/>
            <a:ext cx="581800" cy="582350"/>
            <a:chOff x="8064275" y="887850"/>
            <a:chExt cx="581800" cy="582350"/>
          </a:xfrm>
        </p:grpSpPr>
        <p:sp>
          <p:nvSpPr>
            <p:cNvPr id="254" name="Google Shape;254;p5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52"/>
          <p:cNvGrpSpPr/>
          <p:nvPr/>
        </p:nvGrpSpPr>
        <p:grpSpPr>
          <a:xfrm rot="5400000">
            <a:off x="1482825" y="3350800"/>
            <a:ext cx="292025" cy="292575"/>
            <a:chOff x="7353050" y="316275"/>
            <a:chExt cx="292025" cy="292575"/>
          </a:xfrm>
        </p:grpSpPr>
        <p:sp>
          <p:nvSpPr>
            <p:cNvPr id="261" name="Google Shape;261;p5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52"/>
          <p:cNvGrpSpPr/>
          <p:nvPr/>
        </p:nvGrpSpPr>
        <p:grpSpPr>
          <a:xfrm rot="5400000">
            <a:off x="1595125" y="4790325"/>
            <a:ext cx="175000" cy="175000"/>
            <a:chOff x="8792300" y="321275"/>
            <a:chExt cx="175000" cy="175000"/>
          </a:xfrm>
        </p:grpSpPr>
        <p:sp>
          <p:nvSpPr>
            <p:cNvPr id="266" name="Google Shape;266;p5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p52"/>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2"/>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2"/>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2"/>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2"/>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2"/>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 name="Google Shape;276;p52"/>
          <p:cNvGrpSpPr/>
          <p:nvPr/>
        </p:nvGrpSpPr>
        <p:grpSpPr>
          <a:xfrm rot="5400000">
            <a:off x="1701119" y="1515381"/>
            <a:ext cx="175013" cy="27000"/>
            <a:chOff x="5662375" y="212375"/>
            <a:chExt cx="175013" cy="27000"/>
          </a:xfrm>
        </p:grpSpPr>
        <p:sp>
          <p:nvSpPr>
            <p:cNvPr id="277" name="Google Shape;277;p5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52"/>
          <p:cNvGrpSpPr/>
          <p:nvPr/>
        </p:nvGrpSpPr>
        <p:grpSpPr>
          <a:xfrm rot="5400000">
            <a:off x="1819519" y="4562081"/>
            <a:ext cx="175013" cy="27000"/>
            <a:chOff x="5662375" y="212375"/>
            <a:chExt cx="175013" cy="27000"/>
          </a:xfrm>
        </p:grpSpPr>
        <p:sp>
          <p:nvSpPr>
            <p:cNvPr id="281" name="Google Shape;281;p5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52"/>
          <p:cNvGrpSpPr/>
          <p:nvPr/>
        </p:nvGrpSpPr>
        <p:grpSpPr>
          <a:xfrm rot="5400000">
            <a:off x="408594" y="4140781"/>
            <a:ext cx="175013" cy="27000"/>
            <a:chOff x="5662375" y="212375"/>
            <a:chExt cx="175013" cy="27000"/>
          </a:xfrm>
        </p:grpSpPr>
        <p:sp>
          <p:nvSpPr>
            <p:cNvPr id="285" name="Google Shape;285;p5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8" name="Shape 288"/>
        <p:cNvGrpSpPr/>
        <p:nvPr/>
      </p:nvGrpSpPr>
      <p:grpSpPr>
        <a:xfrm>
          <a:off x="0" y="0"/>
          <a:ext cx="0" cy="0"/>
          <a:chOff x="0" y="0"/>
          <a:chExt cx="0" cy="0"/>
        </a:xfrm>
      </p:grpSpPr>
      <p:sp>
        <p:nvSpPr>
          <p:cNvPr id="289" name="Google Shape;289;p53"/>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90" name="Google Shape;290;p53"/>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291" name="Google Shape;291;p53"/>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292" name="Google Shape;292;p53"/>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93" name="Google Shape;293;p53"/>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94" name="Google Shape;294;p53"/>
          <p:cNvGrpSpPr/>
          <p:nvPr/>
        </p:nvGrpSpPr>
        <p:grpSpPr>
          <a:xfrm flipH="1">
            <a:off x="499400" y="959675"/>
            <a:ext cx="581800" cy="582350"/>
            <a:chOff x="8064275" y="887850"/>
            <a:chExt cx="581800" cy="582350"/>
          </a:xfrm>
        </p:grpSpPr>
        <p:sp>
          <p:nvSpPr>
            <p:cNvPr id="295" name="Google Shape;295;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53"/>
          <p:cNvGrpSpPr/>
          <p:nvPr/>
        </p:nvGrpSpPr>
        <p:grpSpPr>
          <a:xfrm flipH="1">
            <a:off x="1500400" y="388100"/>
            <a:ext cx="292025" cy="292575"/>
            <a:chOff x="7353050" y="316275"/>
            <a:chExt cx="292025" cy="292575"/>
          </a:xfrm>
        </p:grpSpPr>
        <p:sp>
          <p:nvSpPr>
            <p:cNvPr id="302" name="Google Shape;302;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53"/>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3"/>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3"/>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3"/>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3"/>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3"/>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p53"/>
          <p:cNvGrpSpPr/>
          <p:nvPr/>
        </p:nvGrpSpPr>
        <p:grpSpPr>
          <a:xfrm flipH="1">
            <a:off x="3527112" y="361100"/>
            <a:ext cx="175013" cy="27000"/>
            <a:chOff x="5662375" y="212375"/>
            <a:chExt cx="175013" cy="27000"/>
          </a:xfrm>
        </p:grpSpPr>
        <p:sp>
          <p:nvSpPr>
            <p:cNvPr id="313" name="Google Shape;313;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53"/>
          <p:cNvGrpSpPr/>
          <p:nvPr/>
        </p:nvGrpSpPr>
        <p:grpSpPr>
          <a:xfrm flipH="1">
            <a:off x="480412" y="242700"/>
            <a:ext cx="175013" cy="27000"/>
            <a:chOff x="5662375" y="212375"/>
            <a:chExt cx="175013" cy="27000"/>
          </a:xfrm>
        </p:grpSpPr>
        <p:sp>
          <p:nvSpPr>
            <p:cNvPr id="317" name="Google Shape;317;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 name="Google Shape;320;p53"/>
          <p:cNvGrpSpPr/>
          <p:nvPr/>
        </p:nvGrpSpPr>
        <p:grpSpPr>
          <a:xfrm flipH="1">
            <a:off x="901712" y="1653625"/>
            <a:ext cx="175013" cy="27000"/>
            <a:chOff x="5662375" y="212375"/>
            <a:chExt cx="175013" cy="27000"/>
          </a:xfrm>
        </p:grpSpPr>
        <p:sp>
          <p:nvSpPr>
            <p:cNvPr id="321" name="Google Shape;321;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4" name="Google Shape;324;p53"/>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325" name="Google Shape;325;p53"/>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326" name="Google Shape;326;p53"/>
          <p:cNvGrpSpPr/>
          <p:nvPr/>
        </p:nvGrpSpPr>
        <p:grpSpPr>
          <a:xfrm rot="10800000">
            <a:off x="499400" y="3940925"/>
            <a:ext cx="581800" cy="582350"/>
            <a:chOff x="8064275" y="887850"/>
            <a:chExt cx="581800" cy="582350"/>
          </a:xfrm>
        </p:grpSpPr>
        <p:sp>
          <p:nvSpPr>
            <p:cNvPr id="327" name="Google Shape;327;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53"/>
          <p:cNvGrpSpPr/>
          <p:nvPr/>
        </p:nvGrpSpPr>
        <p:grpSpPr>
          <a:xfrm rot="10800000">
            <a:off x="1819575" y="4586750"/>
            <a:ext cx="292025" cy="292575"/>
            <a:chOff x="7353050" y="316275"/>
            <a:chExt cx="292025" cy="292575"/>
          </a:xfrm>
        </p:grpSpPr>
        <p:sp>
          <p:nvSpPr>
            <p:cNvPr id="334" name="Google Shape;334;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53"/>
          <p:cNvGrpSpPr/>
          <p:nvPr/>
        </p:nvGrpSpPr>
        <p:grpSpPr>
          <a:xfrm rot="10800000">
            <a:off x="212525" y="4645550"/>
            <a:ext cx="175000" cy="175000"/>
            <a:chOff x="8792300" y="321275"/>
            <a:chExt cx="175000" cy="175000"/>
          </a:xfrm>
        </p:grpSpPr>
        <p:sp>
          <p:nvSpPr>
            <p:cNvPr id="339" name="Google Shape;339;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53"/>
          <p:cNvGrpSpPr/>
          <p:nvPr/>
        </p:nvGrpSpPr>
        <p:grpSpPr>
          <a:xfrm rot="10800000">
            <a:off x="480412" y="4852325"/>
            <a:ext cx="175013" cy="27000"/>
            <a:chOff x="5662375" y="212375"/>
            <a:chExt cx="175013" cy="27000"/>
          </a:xfrm>
        </p:grpSpPr>
        <p:sp>
          <p:nvSpPr>
            <p:cNvPr id="344" name="Google Shape;344;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53"/>
          <p:cNvGrpSpPr/>
          <p:nvPr/>
        </p:nvGrpSpPr>
        <p:grpSpPr>
          <a:xfrm rot="10800000">
            <a:off x="1054112" y="3898600"/>
            <a:ext cx="175013" cy="27000"/>
            <a:chOff x="5662375" y="212375"/>
            <a:chExt cx="175013" cy="27000"/>
          </a:xfrm>
        </p:grpSpPr>
        <p:sp>
          <p:nvSpPr>
            <p:cNvPr id="348" name="Google Shape;348;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351" name="Shape 351"/>
        <p:cNvGrpSpPr/>
        <p:nvPr/>
      </p:nvGrpSpPr>
      <p:grpSpPr>
        <a:xfrm>
          <a:off x="0" y="0"/>
          <a:ext cx="0" cy="0"/>
          <a:chOff x="0" y="0"/>
          <a:chExt cx="0" cy="0"/>
        </a:xfrm>
      </p:grpSpPr>
      <p:cxnSp>
        <p:nvCxnSpPr>
          <p:cNvPr id="352" name="Google Shape;352;p54"/>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353" name="Google Shape;353;p54"/>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354" name="Google Shape;354;p54"/>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355" name="Google Shape;355;p54"/>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356" name="Google Shape;356;p54"/>
          <p:cNvGrpSpPr/>
          <p:nvPr/>
        </p:nvGrpSpPr>
        <p:grpSpPr>
          <a:xfrm flipH="1" rot="5400000">
            <a:off x="7407333" y="1284925"/>
            <a:ext cx="581800" cy="582350"/>
            <a:chOff x="8064275" y="887850"/>
            <a:chExt cx="581800" cy="582350"/>
          </a:xfrm>
        </p:grpSpPr>
        <p:sp>
          <p:nvSpPr>
            <p:cNvPr id="357" name="Google Shape;357;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54"/>
          <p:cNvGrpSpPr/>
          <p:nvPr/>
        </p:nvGrpSpPr>
        <p:grpSpPr>
          <a:xfrm flipH="1" rot="5400000">
            <a:off x="7869720" y="2754200"/>
            <a:ext cx="292025" cy="292575"/>
            <a:chOff x="7353050" y="316275"/>
            <a:chExt cx="292025" cy="292575"/>
          </a:xfrm>
        </p:grpSpPr>
        <p:sp>
          <p:nvSpPr>
            <p:cNvPr id="364" name="Google Shape;364;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54"/>
          <p:cNvGrpSpPr/>
          <p:nvPr/>
        </p:nvGrpSpPr>
        <p:grpSpPr>
          <a:xfrm flipH="1" rot="5400000">
            <a:off x="8012458" y="178175"/>
            <a:ext cx="175000" cy="175000"/>
            <a:chOff x="8792300" y="321275"/>
            <a:chExt cx="175000" cy="175000"/>
          </a:xfrm>
        </p:grpSpPr>
        <p:sp>
          <p:nvSpPr>
            <p:cNvPr id="369" name="Google Shape;369;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54"/>
          <p:cNvGrpSpPr/>
          <p:nvPr/>
        </p:nvGrpSpPr>
        <p:grpSpPr>
          <a:xfrm rot="5400000">
            <a:off x="7551683" y="3879926"/>
            <a:ext cx="293111" cy="293388"/>
            <a:chOff x="3164039" y="430875"/>
            <a:chExt cx="293111" cy="293388"/>
          </a:xfrm>
        </p:grpSpPr>
        <p:sp>
          <p:nvSpPr>
            <p:cNvPr id="374" name="Google Shape;374;p5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54"/>
          <p:cNvGrpSpPr/>
          <p:nvPr/>
        </p:nvGrpSpPr>
        <p:grpSpPr>
          <a:xfrm flipH="1" rot="5400000">
            <a:off x="8259052" y="323144"/>
            <a:ext cx="175013" cy="27000"/>
            <a:chOff x="5662375" y="212375"/>
            <a:chExt cx="175013" cy="27000"/>
          </a:xfrm>
        </p:grpSpPr>
        <p:sp>
          <p:nvSpPr>
            <p:cNvPr id="381" name="Google Shape;381;p5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4" name="Google Shape;384;p54"/>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385" name="Google Shape;385;p54"/>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386" name="Google Shape;386;p54"/>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387" name="Google Shape;387;p54"/>
          <p:cNvGrpSpPr/>
          <p:nvPr/>
        </p:nvGrpSpPr>
        <p:grpSpPr>
          <a:xfrm rot="5400000">
            <a:off x="621475" y="4062025"/>
            <a:ext cx="581800" cy="582350"/>
            <a:chOff x="8064275" y="887850"/>
            <a:chExt cx="581800" cy="582350"/>
          </a:xfrm>
        </p:grpSpPr>
        <p:sp>
          <p:nvSpPr>
            <p:cNvPr id="388" name="Google Shape;388;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54"/>
          <p:cNvGrpSpPr/>
          <p:nvPr/>
        </p:nvGrpSpPr>
        <p:grpSpPr>
          <a:xfrm rot="5400000">
            <a:off x="1482825" y="3350800"/>
            <a:ext cx="292025" cy="292575"/>
            <a:chOff x="7353050" y="316275"/>
            <a:chExt cx="292025" cy="292575"/>
          </a:xfrm>
        </p:grpSpPr>
        <p:sp>
          <p:nvSpPr>
            <p:cNvPr id="395" name="Google Shape;395;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54"/>
          <p:cNvGrpSpPr/>
          <p:nvPr/>
        </p:nvGrpSpPr>
        <p:grpSpPr>
          <a:xfrm rot="5400000">
            <a:off x="1595125" y="4790325"/>
            <a:ext cx="175000" cy="175000"/>
            <a:chOff x="8792300" y="321275"/>
            <a:chExt cx="175000" cy="175000"/>
          </a:xfrm>
        </p:grpSpPr>
        <p:sp>
          <p:nvSpPr>
            <p:cNvPr id="400" name="Google Shape;400;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4" name="Google Shape;404;p54"/>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4"/>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4"/>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4"/>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4"/>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4"/>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0" name="Google Shape;410;p54"/>
          <p:cNvGrpSpPr/>
          <p:nvPr/>
        </p:nvGrpSpPr>
        <p:grpSpPr>
          <a:xfrm rot="5400000">
            <a:off x="1701119" y="1515381"/>
            <a:ext cx="175013" cy="27000"/>
            <a:chOff x="5662375" y="212375"/>
            <a:chExt cx="175013" cy="27000"/>
          </a:xfrm>
        </p:grpSpPr>
        <p:sp>
          <p:nvSpPr>
            <p:cNvPr id="411" name="Google Shape;411;p5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54"/>
          <p:cNvGrpSpPr/>
          <p:nvPr/>
        </p:nvGrpSpPr>
        <p:grpSpPr>
          <a:xfrm rot="5400000">
            <a:off x="1819519" y="4562081"/>
            <a:ext cx="175013" cy="27000"/>
            <a:chOff x="5662375" y="212375"/>
            <a:chExt cx="175013" cy="27000"/>
          </a:xfrm>
        </p:grpSpPr>
        <p:sp>
          <p:nvSpPr>
            <p:cNvPr id="415" name="Google Shape;415;p5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4"/>
          <p:cNvGrpSpPr/>
          <p:nvPr/>
        </p:nvGrpSpPr>
        <p:grpSpPr>
          <a:xfrm rot="5400000">
            <a:off x="408594" y="4140781"/>
            <a:ext cx="175013" cy="27000"/>
            <a:chOff x="5662375" y="212375"/>
            <a:chExt cx="175013" cy="27000"/>
          </a:xfrm>
        </p:grpSpPr>
        <p:sp>
          <p:nvSpPr>
            <p:cNvPr id="419" name="Google Shape;419;p5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pengajuan.stis.ac.id/logi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grpSp>
        <p:nvGrpSpPr>
          <p:cNvPr id="554" name="Google Shape;554;p1"/>
          <p:cNvGrpSpPr/>
          <p:nvPr/>
        </p:nvGrpSpPr>
        <p:grpSpPr>
          <a:xfrm>
            <a:off x="-897908" y="959820"/>
            <a:ext cx="5343540" cy="4183680"/>
            <a:chOff x="469775" y="238125"/>
            <a:chExt cx="6679425" cy="5229600"/>
          </a:xfrm>
        </p:grpSpPr>
        <p:sp>
          <p:nvSpPr>
            <p:cNvPr id="555" name="Google Shape;555;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8" name="Google Shape;748;p1"/>
          <p:cNvSpPr txBox="1"/>
          <p:nvPr>
            <p:ph type="ctrTitle"/>
          </p:nvPr>
        </p:nvSpPr>
        <p:spPr>
          <a:xfrm>
            <a:off x="3800014" y="1542540"/>
            <a:ext cx="5217829" cy="1792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3200"/>
              <a:t>Pembangunan Sistem Pengelolaan Penelitian dan Pengabdian Kepada Masyarakat</a:t>
            </a:r>
            <a:endParaRPr sz="3200">
              <a:solidFill>
                <a:schemeClr val="dk2"/>
              </a:solidFill>
            </a:endParaRPr>
          </a:p>
        </p:txBody>
      </p:sp>
      <p:sp>
        <p:nvSpPr>
          <p:cNvPr id="749" name="Google Shape;749;p1"/>
          <p:cNvSpPr txBox="1"/>
          <p:nvPr>
            <p:ph idx="1" type="subTitle"/>
          </p:nvPr>
        </p:nvSpPr>
        <p:spPr>
          <a:xfrm>
            <a:off x="4980372" y="3741790"/>
            <a:ext cx="3264300" cy="89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2300">
                <a:solidFill>
                  <a:schemeClr val="accent1"/>
                </a:solidFill>
              </a:rPr>
              <a:t>KELOMPOK 5</a:t>
            </a:r>
            <a:endParaRPr/>
          </a:p>
          <a:p>
            <a:pPr indent="0" lvl="0" marL="0" rtl="0" algn="ctr">
              <a:lnSpc>
                <a:spcPct val="100000"/>
              </a:lnSpc>
              <a:spcBef>
                <a:spcPts val="0"/>
              </a:spcBef>
              <a:spcAft>
                <a:spcPts val="0"/>
              </a:spcAft>
              <a:buClr>
                <a:schemeClr val="dk1"/>
              </a:buClr>
              <a:buSzPts val="1100"/>
              <a:buFont typeface="Arial"/>
              <a:buNone/>
            </a:pPr>
            <a:r>
              <a:rPr lang="en-US" sz="2300"/>
              <a:t>3SI2</a:t>
            </a:r>
            <a:endParaRPr sz="2300">
              <a:solidFill>
                <a:schemeClr val="accent1"/>
              </a:solidFill>
            </a:endParaRPr>
          </a:p>
          <a:p>
            <a:pPr indent="0" lvl="0" marL="0" rtl="0" algn="ctr">
              <a:lnSpc>
                <a:spcPct val="100000"/>
              </a:lnSpc>
              <a:spcBef>
                <a:spcPts val="0"/>
              </a:spcBef>
              <a:spcAft>
                <a:spcPts val="0"/>
              </a:spcAft>
              <a:buClr>
                <a:schemeClr val="dk1"/>
              </a:buClr>
              <a:buSzPts val="1100"/>
              <a:buFont typeface="Arial"/>
              <a:buNone/>
            </a:pPr>
            <a:r>
              <a:rPr lang="en-US" sz="2300">
                <a:solidFill>
                  <a:schemeClr val="accent1"/>
                </a:solidFill>
              </a:rPr>
              <a:t>LPG TEAM</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pic>
        <p:nvPicPr>
          <p:cNvPr id="1176" name="Google Shape;1176;p10"/>
          <p:cNvPicPr preferRelativeResize="0"/>
          <p:nvPr/>
        </p:nvPicPr>
        <p:blipFill rotWithShape="1">
          <a:blip r:embed="rId3">
            <a:alphaModFix/>
          </a:blip>
          <a:srcRect b="0" l="0" r="0" t="0"/>
          <a:stretch/>
        </p:blipFill>
        <p:spPr>
          <a:xfrm>
            <a:off x="779642" y="334169"/>
            <a:ext cx="8039800" cy="4689883"/>
          </a:xfrm>
          <a:prstGeom prst="rect">
            <a:avLst/>
          </a:prstGeom>
          <a:noFill/>
          <a:ln>
            <a:noFill/>
          </a:ln>
        </p:spPr>
      </p:pic>
      <p:sp>
        <p:nvSpPr>
          <p:cNvPr id="1177" name="Google Shape;1177;p10"/>
          <p:cNvSpPr txBox="1"/>
          <p:nvPr/>
        </p:nvSpPr>
        <p:spPr>
          <a:xfrm>
            <a:off x="324558" y="779214"/>
            <a:ext cx="1638106" cy="28724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2"/>
                </a:solidFill>
                <a:highlight>
                  <a:srgbClr val="00FFFF"/>
                </a:highlight>
                <a:latin typeface="Barlow Semi Condensed"/>
                <a:ea typeface="Barlow Semi Condensed"/>
                <a:cs typeface="Barlow Semi Condensed"/>
                <a:sym typeface="Barlow Semi Condensed"/>
              </a:rPr>
              <a:t>Sistem berjalan : </a:t>
            </a:r>
            <a:endParaRPr b="0" i="0" sz="1600" u="none" cap="none" strike="noStrike">
              <a:solidFill>
                <a:schemeClr val="dk2"/>
              </a:solidFill>
              <a:highlight>
                <a:srgbClr val="00FFFF"/>
              </a:highlight>
              <a:latin typeface="Barlow Semi Condensed"/>
              <a:ea typeface="Barlow Semi Condensed"/>
              <a:cs typeface="Barlow Semi Condensed"/>
              <a:sym typeface="Barlow Semi Condensed"/>
            </a:endParaRPr>
          </a:p>
        </p:txBody>
      </p:sp>
      <p:sp>
        <p:nvSpPr>
          <p:cNvPr id="1178" name="Google Shape;1178;p10"/>
          <p:cNvSpPr/>
          <p:nvPr/>
        </p:nvSpPr>
        <p:spPr>
          <a:xfrm>
            <a:off x="4572000" y="4309291"/>
            <a:ext cx="3945467" cy="525198"/>
          </a:xfrm>
          <a:prstGeom prst="rect">
            <a:avLst/>
          </a:prstGeom>
          <a:solidFill>
            <a:schemeClr val="accent1"/>
          </a:solidFill>
          <a:ln cap="flat" cmpd="sng" w="25400">
            <a:solidFill>
              <a:srgbClr val="5690B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79" name="Google Shape;1179;p10"/>
          <p:cNvSpPr txBox="1"/>
          <p:nvPr>
            <p:ph idx="4294967295" type="title"/>
          </p:nvPr>
        </p:nvSpPr>
        <p:spPr>
          <a:xfrm>
            <a:off x="4395259" y="4304892"/>
            <a:ext cx="4298950" cy="5730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Penelitian Dosen Secara umum</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pic>
        <p:nvPicPr>
          <p:cNvPr id="1184" name="Google Shape;1184;p11"/>
          <p:cNvPicPr preferRelativeResize="0"/>
          <p:nvPr/>
        </p:nvPicPr>
        <p:blipFill rotWithShape="1">
          <a:blip r:embed="rId3">
            <a:alphaModFix/>
          </a:blip>
          <a:srcRect b="0" l="0" r="0" t="0"/>
          <a:stretch/>
        </p:blipFill>
        <p:spPr>
          <a:xfrm>
            <a:off x="308335" y="1089027"/>
            <a:ext cx="8527332" cy="3832858"/>
          </a:xfrm>
          <a:prstGeom prst="rect">
            <a:avLst/>
          </a:prstGeom>
          <a:noFill/>
          <a:ln>
            <a:noFill/>
          </a:ln>
        </p:spPr>
      </p:pic>
      <p:sp>
        <p:nvSpPr>
          <p:cNvPr id="1185" name="Google Shape;1185;p11"/>
          <p:cNvSpPr txBox="1"/>
          <p:nvPr/>
        </p:nvSpPr>
        <p:spPr>
          <a:xfrm>
            <a:off x="308334" y="1128665"/>
            <a:ext cx="1638106" cy="28724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2"/>
                </a:solidFill>
                <a:highlight>
                  <a:srgbClr val="00FFFF"/>
                </a:highlight>
                <a:latin typeface="Barlow Semi Condensed"/>
                <a:ea typeface="Barlow Semi Condensed"/>
                <a:cs typeface="Barlow Semi Condensed"/>
                <a:sym typeface="Barlow Semi Condensed"/>
              </a:rPr>
              <a:t>Sistem usulan : </a:t>
            </a:r>
            <a:endParaRPr b="0" i="0" sz="1600" u="none" cap="none" strike="noStrike">
              <a:solidFill>
                <a:schemeClr val="dk2"/>
              </a:solidFill>
              <a:highlight>
                <a:srgbClr val="00FFFF"/>
              </a:highlight>
              <a:latin typeface="Barlow Semi Condensed"/>
              <a:ea typeface="Barlow Semi Condensed"/>
              <a:cs typeface="Barlow Semi Condensed"/>
              <a:sym typeface="Barlow Semi Condensed"/>
            </a:endParaRPr>
          </a:p>
        </p:txBody>
      </p:sp>
      <p:sp>
        <p:nvSpPr>
          <p:cNvPr id="1186" name="Google Shape;1186;p11"/>
          <p:cNvSpPr txBox="1"/>
          <p:nvPr>
            <p:ph idx="4294967295" type="title"/>
          </p:nvPr>
        </p:nvSpPr>
        <p:spPr>
          <a:xfrm>
            <a:off x="2422525" y="269033"/>
            <a:ext cx="4298950" cy="5730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Penelitian Dosen Secara umum</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12"/>
          <p:cNvSpPr txBox="1"/>
          <p:nvPr/>
        </p:nvSpPr>
        <p:spPr>
          <a:xfrm>
            <a:off x="409934" y="1128664"/>
            <a:ext cx="1638106" cy="28724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2"/>
                </a:solidFill>
                <a:highlight>
                  <a:srgbClr val="00FFFF"/>
                </a:highlight>
                <a:latin typeface="Barlow Semi Condensed"/>
                <a:ea typeface="Barlow Semi Condensed"/>
                <a:cs typeface="Barlow Semi Condensed"/>
                <a:sym typeface="Barlow Semi Condensed"/>
              </a:rPr>
              <a:t>Sistem berjalan : </a:t>
            </a:r>
            <a:endParaRPr b="0" i="0" sz="1600" u="none" cap="none" strike="noStrike">
              <a:solidFill>
                <a:schemeClr val="dk2"/>
              </a:solidFill>
              <a:highlight>
                <a:srgbClr val="00FFFF"/>
              </a:highlight>
              <a:latin typeface="Barlow Semi Condensed"/>
              <a:ea typeface="Barlow Semi Condensed"/>
              <a:cs typeface="Barlow Semi Condensed"/>
              <a:sym typeface="Barlow Semi Condensed"/>
            </a:endParaRPr>
          </a:p>
        </p:txBody>
      </p:sp>
      <p:sp>
        <p:nvSpPr>
          <p:cNvPr id="1192" name="Google Shape;1192;p12"/>
          <p:cNvSpPr txBox="1"/>
          <p:nvPr>
            <p:ph idx="4294967295" type="title"/>
          </p:nvPr>
        </p:nvSpPr>
        <p:spPr>
          <a:xfrm>
            <a:off x="2422525" y="269033"/>
            <a:ext cx="4298950" cy="5730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PKM Secara umum</a:t>
            </a:r>
            <a:endParaRPr sz="2400"/>
          </a:p>
        </p:txBody>
      </p:sp>
      <p:pic>
        <p:nvPicPr>
          <p:cNvPr id="1193" name="Google Shape;1193;p12"/>
          <p:cNvPicPr preferRelativeResize="0"/>
          <p:nvPr/>
        </p:nvPicPr>
        <p:blipFill rotWithShape="1">
          <a:blip r:embed="rId3">
            <a:alphaModFix/>
          </a:blip>
          <a:srcRect b="0" l="0" r="0" t="0"/>
          <a:stretch/>
        </p:blipFill>
        <p:spPr>
          <a:xfrm>
            <a:off x="1905000" y="1855107"/>
            <a:ext cx="5334000" cy="236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pic>
        <p:nvPicPr>
          <p:cNvPr id="1198" name="Google Shape;1198;p13"/>
          <p:cNvPicPr preferRelativeResize="0"/>
          <p:nvPr/>
        </p:nvPicPr>
        <p:blipFill rotWithShape="1">
          <a:blip r:embed="rId3">
            <a:alphaModFix/>
          </a:blip>
          <a:srcRect b="0" l="0" r="0" t="0"/>
          <a:stretch/>
        </p:blipFill>
        <p:spPr>
          <a:xfrm>
            <a:off x="979338" y="828175"/>
            <a:ext cx="7202756" cy="4165696"/>
          </a:xfrm>
          <a:prstGeom prst="rect">
            <a:avLst/>
          </a:prstGeom>
          <a:noFill/>
          <a:ln>
            <a:noFill/>
          </a:ln>
        </p:spPr>
      </p:pic>
      <p:sp>
        <p:nvSpPr>
          <p:cNvPr id="1199" name="Google Shape;1199;p13"/>
          <p:cNvSpPr txBox="1"/>
          <p:nvPr/>
        </p:nvSpPr>
        <p:spPr>
          <a:xfrm>
            <a:off x="62826" y="540926"/>
            <a:ext cx="1638106" cy="28724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2"/>
                </a:solidFill>
                <a:highlight>
                  <a:srgbClr val="00FFFF"/>
                </a:highlight>
                <a:latin typeface="Barlow Semi Condensed"/>
                <a:ea typeface="Barlow Semi Condensed"/>
                <a:cs typeface="Barlow Semi Condensed"/>
                <a:sym typeface="Barlow Semi Condensed"/>
              </a:rPr>
              <a:t>Sistem usulan : </a:t>
            </a:r>
            <a:endParaRPr b="0" i="0" sz="1600" u="none" cap="none" strike="noStrike">
              <a:solidFill>
                <a:schemeClr val="dk2"/>
              </a:solidFill>
              <a:highlight>
                <a:srgbClr val="00FFFF"/>
              </a:highlight>
              <a:latin typeface="Barlow Semi Condensed"/>
              <a:ea typeface="Barlow Semi Condensed"/>
              <a:cs typeface="Barlow Semi Condensed"/>
              <a:sym typeface="Barlow Semi Condensed"/>
            </a:endParaRPr>
          </a:p>
        </p:txBody>
      </p:sp>
      <p:sp>
        <p:nvSpPr>
          <p:cNvPr id="1200" name="Google Shape;1200;p13"/>
          <p:cNvSpPr txBox="1"/>
          <p:nvPr>
            <p:ph idx="4294967295" type="title"/>
          </p:nvPr>
        </p:nvSpPr>
        <p:spPr>
          <a:xfrm>
            <a:off x="2422525" y="269033"/>
            <a:ext cx="4298950" cy="5730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PKM Secara umum</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graphicFrame>
        <p:nvGraphicFramePr>
          <p:cNvPr id="1205" name="Google Shape;1205;p14"/>
          <p:cNvGraphicFramePr/>
          <p:nvPr/>
        </p:nvGraphicFramePr>
        <p:xfrm>
          <a:off x="979715" y="1016002"/>
          <a:ext cx="3000000" cy="3000000"/>
        </p:xfrm>
        <a:graphic>
          <a:graphicData uri="http://schemas.openxmlformats.org/drawingml/2006/table">
            <a:tbl>
              <a:tblPr bandRow="1" firstRow="1">
                <a:noFill/>
                <a:tableStyleId>{CC303850-B41D-4508-9086-425EC2AF7327}</a:tableStyleId>
              </a:tblPr>
              <a:tblGrid>
                <a:gridCol w="3715650"/>
                <a:gridCol w="3715650"/>
              </a:tblGrid>
              <a:tr h="312050">
                <a:tc>
                  <a:txBody>
                    <a:bodyPr/>
                    <a:lstStyle/>
                    <a:p>
                      <a:pPr indent="0" lvl="0" marL="0" marR="0" rtl="0" algn="ctr">
                        <a:lnSpc>
                          <a:spcPct val="100000"/>
                        </a:lnSpc>
                        <a:spcBef>
                          <a:spcPts val="0"/>
                        </a:spcBef>
                        <a:spcAft>
                          <a:spcPts val="0"/>
                        </a:spcAft>
                        <a:buNone/>
                      </a:pPr>
                      <a:r>
                        <a:rPr b="1" lang="en-US" sz="1400" u="none" cap="none" strike="noStrike">
                          <a:latin typeface="Fjalla One"/>
                          <a:ea typeface="Fjalla One"/>
                          <a:cs typeface="Fjalla One"/>
                          <a:sym typeface="Fjalla One"/>
                        </a:rPr>
                        <a:t>SISTEM BERJALAN</a:t>
                      </a:r>
                      <a:endParaRPr b="1" sz="1400" u="none" cap="none" strike="noStrike">
                        <a:latin typeface="Fjalla One"/>
                        <a:ea typeface="Fjalla One"/>
                        <a:cs typeface="Fjalla One"/>
                        <a:sym typeface="Fjalla One"/>
                      </a:endParaRPr>
                    </a:p>
                  </a:txBody>
                  <a:tcPr marT="45725" marB="45725" marR="91450" marL="91450">
                    <a:solidFill>
                      <a:srgbClr val="8FD1FD"/>
                    </a:solidFill>
                  </a:tcPr>
                </a:tc>
                <a:tc>
                  <a:txBody>
                    <a:bodyPr/>
                    <a:lstStyle/>
                    <a:p>
                      <a:pPr indent="0" lvl="0" marL="0" marR="0" rtl="0" algn="ctr">
                        <a:lnSpc>
                          <a:spcPct val="100000"/>
                        </a:lnSpc>
                        <a:spcBef>
                          <a:spcPts val="0"/>
                        </a:spcBef>
                        <a:spcAft>
                          <a:spcPts val="0"/>
                        </a:spcAft>
                        <a:buNone/>
                      </a:pPr>
                      <a:r>
                        <a:rPr b="1" lang="en-US" sz="1400" u="none" cap="none" strike="noStrike">
                          <a:latin typeface="Fjalla One"/>
                          <a:ea typeface="Fjalla One"/>
                          <a:cs typeface="Fjalla One"/>
                          <a:sym typeface="Fjalla One"/>
                        </a:rPr>
                        <a:t>SISTEM USULAN</a:t>
                      </a:r>
                      <a:endParaRPr b="1" sz="1400" u="none" cap="none" strike="noStrike">
                        <a:latin typeface="Fjalla One"/>
                        <a:ea typeface="Fjalla One"/>
                        <a:cs typeface="Fjalla One"/>
                        <a:sym typeface="Fjalla One"/>
                      </a:endParaRPr>
                    </a:p>
                  </a:txBody>
                  <a:tcPr marT="45725" marB="45725" marR="91450" marL="91450">
                    <a:solidFill>
                      <a:srgbClr val="8FD1FD"/>
                    </a:solidFill>
                  </a:tcPr>
                </a:tc>
              </a:tr>
              <a:tr h="359800">
                <a:tc>
                  <a:txBody>
                    <a:bodyPr/>
                    <a:lstStyle/>
                    <a:p>
                      <a:pPr indent="0" lvl="0" marL="0" marR="0" rtl="0" algn="ctr">
                        <a:lnSpc>
                          <a:spcPct val="100000"/>
                        </a:lnSpc>
                        <a:spcBef>
                          <a:spcPts val="0"/>
                        </a:spcBef>
                        <a:spcAft>
                          <a:spcPts val="0"/>
                        </a:spcAft>
                        <a:buNone/>
                      </a:pPr>
                      <a:r>
                        <a:rPr b="0" lang="en-US" sz="1400" u="none" cap="none" strike="noStrike">
                          <a:latin typeface="Barlow Semi Condensed"/>
                          <a:ea typeface="Barlow Semi Condensed"/>
                          <a:cs typeface="Barlow Semi Condensed"/>
                          <a:sym typeface="Barlow Semi Condensed"/>
                        </a:rPr>
                        <a:t>Menggunakan 2 sistem, yakni email dan SIPADU</a:t>
                      </a:r>
                      <a:endParaRPr b="0" sz="1400" u="none" cap="none" strike="noStrike">
                        <a:latin typeface="Barlow Semi Condensed"/>
                        <a:ea typeface="Barlow Semi Condensed"/>
                        <a:cs typeface="Barlow Semi Condensed"/>
                        <a:sym typeface="Barlow Semi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Hanya menggunakan 1 sistem terintegrasi</a:t>
                      </a:r>
                      <a:endParaRPr sz="1400" u="none" cap="none" strike="noStrike">
                        <a:latin typeface="Barlow Semi Condensed"/>
                        <a:ea typeface="Barlow Semi Condensed"/>
                        <a:cs typeface="Barlow Semi Condensed"/>
                        <a:sym typeface="Barlow Semi Condensed"/>
                      </a:endParaRPr>
                    </a:p>
                  </a:txBody>
                  <a:tcPr marT="45725" marB="45725" marR="91450" marL="91450"/>
                </a:tc>
              </a:tr>
              <a:tr h="522450">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Proses penerusan dokumen untuk disetujui masih bersifat manual</a:t>
                      </a:r>
                      <a:endParaRPr sz="1400" u="none" cap="none" strike="noStrike">
                        <a:latin typeface="Barlow Semi Condensed"/>
                        <a:ea typeface="Barlow Semi Condensed"/>
                        <a:cs typeface="Barlow Semi Condensed"/>
                        <a:sym typeface="Barlow Semi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Dokumen yang perlu disetujui akan dirimkan secara otomatis</a:t>
                      </a:r>
                      <a:endParaRPr sz="1400" u="none" cap="none" strike="noStrike">
                        <a:latin typeface="Barlow Semi Condensed"/>
                        <a:ea typeface="Barlow Semi Condensed"/>
                        <a:cs typeface="Barlow Semi Condensed"/>
                        <a:sym typeface="Barlow Semi Condensed"/>
                      </a:endParaRPr>
                    </a:p>
                  </a:txBody>
                  <a:tcPr marT="45725" marB="45725" marR="91450" marL="91450"/>
                </a:tc>
              </a:tr>
              <a:tr h="952725">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Pengaju perlu membuat dokumen proposal yang terdiri dari halaman pengesahan, surat pernyataan, tugas/peran tim peneliti, luaran dan target capaian, dan proposal penelitian</a:t>
                      </a:r>
                      <a:endParaRPr sz="1400" u="none" cap="none" strike="noStrike">
                        <a:latin typeface="Barlow Semi Condensed"/>
                        <a:ea typeface="Barlow Semi Condensed"/>
                        <a:cs typeface="Barlow Semi Condensed"/>
                        <a:sym typeface="Barlow Semi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Pengaju hanya perlu membuat dokumen proposal yang hanya terdiri dari proposal saja</a:t>
                      </a:r>
                      <a:endParaRPr sz="1400" u="none" cap="none" strike="noStrike">
                        <a:latin typeface="Barlow Semi Condensed"/>
                        <a:ea typeface="Barlow Semi Condensed"/>
                        <a:cs typeface="Barlow Semi Condensed"/>
                        <a:sym typeface="Barlow Semi Condensed"/>
                      </a:endParaRPr>
                    </a:p>
                  </a:txBody>
                  <a:tcPr marT="45725" marB="45725" marR="91450" marL="91450"/>
                </a:tc>
              </a:tr>
              <a:tr h="728000">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Untuk dokumen yang memerlukan persetujuan berupa tanda tangan, penandatanganan dokumen dilakukan secara manual</a:t>
                      </a:r>
                      <a:endParaRPr sz="1400" u="none" cap="none" strike="noStrike">
                        <a:latin typeface="Barlow Semi Condensed"/>
                        <a:ea typeface="Barlow Semi Condensed"/>
                        <a:cs typeface="Barlow Semi Condensed"/>
                        <a:sym typeface="Barlow Semi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Tanda tangan elektronik akan otomatis ter-</a:t>
                      </a:r>
                      <a:r>
                        <a:rPr i="1" lang="en-US" sz="1400" u="none" cap="none" strike="noStrike">
                          <a:latin typeface="Barlow Semi Condensed"/>
                          <a:ea typeface="Barlow Semi Condensed"/>
                          <a:cs typeface="Barlow Semi Condensed"/>
                          <a:sym typeface="Barlow Semi Condensed"/>
                        </a:rPr>
                        <a:t>generate </a:t>
                      </a:r>
                      <a:r>
                        <a:rPr i="0" lang="en-US" sz="1400" u="none" cap="none" strike="noStrike">
                          <a:latin typeface="Barlow Semi Condensed"/>
                          <a:ea typeface="Barlow Semi Condensed"/>
                          <a:cs typeface="Barlow Semi Condensed"/>
                          <a:sym typeface="Barlow Semi Condensed"/>
                        </a:rPr>
                        <a:t> ketika pengguna menyetujui dokumen</a:t>
                      </a:r>
                      <a:endParaRPr sz="1400" u="none" cap="none" strike="noStrike">
                        <a:latin typeface="Barlow Semi Condensed"/>
                        <a:ea typeface="Barlow Semi Condensed"/>
                        <a:cs typeface="Barlow Semi Condensed"/>
                        <a:sym typeface="Barlow Semi Condensed"/>
                      </a:endParaRPr>
                    </a:p>
                  </a:txBody>
                  <a:tcPr marT="45725" marB="45725" marR="91450" marL="91450"/>
                </a:tc>
              </a:tr>
              <a:tr h="530025">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Pendanaan kegiatan yang tersedia hanya dapat diketahui oleh pihak-pihak tertentu</a:t>
                      </a:r>
                      <a:endParaRPr sz="1400" u="none" cap="none" strike="noStrike">
                        <a:latin typeface="Barlow Semi Condensed"/>
                        <a:ea typeface="Barlow Semi Condensed"/>
                        <a:cs typeface="Barlow Semi Condensed"/>
                        <a:sym typeface="Barlow Semi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Barlow Semi Condensed"/>
                          <a:ea typeface="Barlow Semi Condensed"/>
                          <a:cs typeface="Barlow Semi Condensed"/>
                          <a:sym typeface="Barlow Semi Condensed"/>
                        </a:rPr>
                        <a:t>Semua pengguna yang masuk ke dalam sistem dapat melihat pendanaan kegiatan yang tersedia</a:t>
                      </a:r>
                      <a:endParaRPr sz="1400" u="none" cap="none" strike="noStrike">
                        <a:latin typeface="Barlow Semi Condensed"/>
                        <a:ea typeface="Barlow Semi Condensed"/>
                        <a:cs typeface="Barlow Semi Condensed"/>
                        <a:sym typeface="Barlow Semi Condensed"/>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5"/>
          <p:cNvSpPr txBox="1"/>
          <p:nvPr>
            <p:ph type="title"/>
          </p:nvPr>
        </p:nvSpPr>
        <p:spPr>
          <a:xfrm>
            <a:off x="2855400" y="2890642"/>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700"/>
              <a:t>Timeline</a:t>
            </a:r>
            <a:endParaRPr sz="4700"/>
          </a:p>
        </p:txBody>
      </p:sp>
      <p:sp>
        <p:nvSpPr>
          <p:cNvPr id="1211" name="Google Shape;1211;p15"/>
          <p:cNvSpPr txBox="1"/>
          <p:nvPr>
            <p:ph idx="2" type="title"/>
          </p:nvPr>
        </p:nvSpPr>
        <p:spPr>
          <a:xfrm>
            <a:off x="2971800" y="125272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pic>
        <p:nvPicPr>
          <p:cNvPr id="1216" name="Google Shape;1216;p16"/>
          <p:cNvPicPr preferRelativeResize="0"/>
          <p:nvPr/>
        </p:nvPicPr>
        <p:blipFill rotWithShape="1">
          <a:blip r:embed="rId3">
            <a:alphaModFix/>
          </a:blip>
          <a:srcRect b="270" l="38681" r="37814" t="83715"/>
          <a:stretch/>
        </p:blipFill>
        <p:spPr>
          <a:xfrm>
            <a:off x="3521990" y="3519371"/>
            <a:ext cx="2100020" cy="449451"/>
          </a:xfrm>
          <a:prstGeom prst="rect">
            <a:avLst/>
          </a:prstGeom>
          <a:noFill/>
          <a:ln>
            <a:noFill/>
          </a:ln>
        </p:spPr>
      </p:pic>
      <p:pic>
        <p:nvPicPr>
          <p:cNvPr id="1217" name="Google Shape;1217;p16"/>
          <p:cNvPicPr preferRelativeResize="0"/>
          <p:nvPr/>
        </p:nvPicPr>
        <p:blipFill rotWithShape="1">
          <a:blip r:embed="rId4">
            <a:alphaModFix/>
          </a:blip>
          <a:srcRect b="25163" l="0" r="0" t="0"/>
          <a:stretch/>
        </p:blipFill>
        <p:spPr>
          <a:xfrm>
            <a:off x="98195" y="1174678"/>
            <a:ext cx="8947610" cy="20910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7"/>
          <p:cNvSpPr txBox="1"/>
          <p:nvPr>
            <p:ph type="title"/>
          </p:nvPr>
        </p:nvSpPr>
        <p:spPr>
          <a:xfrm>
            <a:off x="2855400" y="2890642"/>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700"/>
              <a:t>Use Case</a:t>
            </a:r>
            <a:endParaRPr sz="4700"/>
          </a:p>
        </p:txBody>
      </p:sp>
      <p:sp>
        <p:nvSpPr>
          <p:cNvPr id="1223" name="Google Shape;1223;p17"/>
          <p:cNvSpPr txBox="1"/>
          <p:nvPr>
            <p:ph idx="2" type="title"/>
          </p:nvPr>
        </p:nvSpPr>
        <p:spPr>
          <a:xfrm>
            <a:off x="2971800" y="125272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pic>
        <p:nvPicPr>
          <p:cNvPr id="1228" name="Google Shape;1228;p18"/>
          <p:cNvPicPr preferRelativeResize="0"/>
          <p:nvPr/>
        </p:nvPicPr>
        <p:blipFill rotWithShape="1">
          <a:blip r:embed="rId3">
            <a:alphaModFix/>
          </a:blip>
          <a:srcRect b="8571" l="0" r="0" t="0"/>
          <a:stretch/>
        </p:blipFill>
        <p:spPr>
          <a:xfrm>
            <a:off x="2411527" y="0"/>
            <a:ext cx="4674356" cy="50872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9"/>
          <p:cNvSpPr txBox="1"/>
          <p:nvPr>
            <p:ph type="title"/>
          </p:nvPr>
        </p:nvSpPr>
        <p:spPr>
          <a:xfrm>
            <a:off x="2855400" y="2890642"/>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700"/>
              <a:t>Activity Diagram</a:t>
            </a:r>
            <a:endParaRPr sz="4700"/>
          </a:p>
        </p:txBody>
      </p:sp>
      <p:sp>
        <p:nvSpPr>
          <p:cNvPr id="1234" name="Google Shape;1234;p19"/>
          <p:cNvSpPr txBox="1"/>
          <p:nvPr>
            <p:ph idx="2" type="title"/>
          </p:nvPr>
        </p:nvSpPr>
        <p:spPr>
          <a:xfrm>
            <a:off x="2971800" y="125272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grpSp>
        <p:nvGrpSpPr>
          <p:cNvPr id="754" name="Google Shape;754;p2"/>
          <p:cNvGrpSpPr/>
          <p:nvPr/>
        </p:nvGrpSpPr>
        <p:grpSpPr>
          <a:xfrm>
            <a:off x="3994598" y="1510458"/>
            <a:ext cx="4430405" cy="3106404"/>
            <a:chOff x="862950" y="825025"/>
            <a:chExt cx="5862650" cy="4111175"/>
          </a:xfrm>
        </p:grpSpPr>
        <p:sp>
          <p:nvSpPr>
            <p:cNvPr id="755" name="Google Shape;755;p2"/>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4" name="Google Shape;964;p2"/>
          <p:cNvGrpSpPr/>
          <p:nvPr/>
        </p:nvGrpSpPr>
        <p:grpSpPr>
          <a:xfrm>
            <a:off x="731647" y="573573"/>
            <a:ext cx="635100" cy="734640"/>
            <a:chOff x="731647" y="573573"/>
            <a:chExt cx="635100" cy="734640"/>
          </a:xfrm>
        </p:grpSpPr>
        <p:grpSp>
          <p:nvGrpSpPr>
            <p:cNvPr id="965" name="Google Shape;965;p2"/>
            <p:cNvGrpSpPr/>
            <p:nvPr/>
          </p:nvGrpSpPr>
          <p:grpSpPr>
            <a:xfrm>
              <a:off x="731647" y="573573"/>
              <a:ext cx="635100" cy="635100"/>
              <a:chOff x="917231" y="750460"/>
              <a:chExt cx="635100" cy="635100"/>
            </a:xfrm>
          </p:grpSpPr>
          <p:sp>
            <p:nvSpPr>
              <p:cNvPr id="966" name="Google Shape;966;p2"/>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8" name="Google Shape;968;p2"/>
            <p:cNvGrpSpPr/>
            <p:nvPr/>
          </p:nvGrpSpPr>
          <p:grpSpPr>
            <a:xfrm>
              <a:off x="961679" y="1281213"/>
              <a:ext cx="175013" cy="27000"/>
              <a:chOff x="5662375" y="212375"/>
              <a:chExt cx="175013" cy="27000"/>
            </a:xfrm>
          </p:grpSpPr>
          <p:sp>
            <p:nvSpPr>
              <p:cNvPr id="969" name="Google Shape;969;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70" name="Google Shape;970;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71" name="Google Shape;971;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972" name="Google Shape;972;p2"/>
          <p:cNvGrpSpPr/>
          <p:nvPr/>
        </p:nvGrpSpPr>
        <p:grpSpPr>
          <a:xfrm>
            <a:off x="731647" y="1534083"/>
            <a:ext cx="635100" cy="733491"/>
            <a:chOff x="731647" y="1650460"/>
            <a:chExt cx="635100" cy="733491"/>
          </a:xfrm>
        </p:grpSpPr>
        <p:grpSp>
          <p:nvGrpSpPr>
            <p:cNvPr id="973" name="Google Shape;973;p2"/>
            <p:cNvGrpSpPr/>
            <p:nvPr/>
          </p:nvGrpSpPr>
          <p:grpSpPr>
            <a:xfrm>
              <a:off x="731647" y="1650460"/>
              <a:ext cx="635100" cy="635100"/>
              <a:chOff x="917231" y="1827973"/>
              <a:chExt cx="635100" cy="635100"/>
            </a:xfrm>
          </p:grpSpPr>
          <p:sp>
            <p:nvSpPr>
              <p:cNvPr id="974" name="Google Shape;974;p2"/>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2"/>
            <p:cNvGrpSpPr/>
            <p:nvPr/>
          </p:nvGrpSpPr>
          <p:grpSpPr>
            <a:xfrm>
              <a:off x="961679" y="2356951"/>
              <a:ext cx="175013" cy="27000"/>
              <a:chOff x="5662375" y="212375"/>
              <a:chExt cx="175013" cy="27000"/>
            </a:xfrm>
          </p:grpSpPr>
          <p:sp>
            <p:nvSpPr>
              <p:cNvPr id="977" name="Google Shape;977;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78" name="Google Shape;978;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79" name="Google Shape;979;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980" name="Google Shape;980;p2"/>
          <p:cNvGrpSpPr/>
          <p:nvPr/>
        </p:nvGrpSpPr>
        <p:grpSpPr>
          <a:xfrm>
            <a:off x="725980" y="2619414"/>
            <a:ext cx="635100" cy="734983"/>
            <a:chOff x="731647" y="2728277"/>
            <a:chExt cx="635100" cy="734983"/>
          </a:xfrm>
        </p:grpSpPr>
        <p:grpSp>
          <p:nvGrpSpPr>
            <p:cNvPr id="981" name="Google Shape;981;p2"/>
            <p:cNvGrpSpPr/>
            <p:nvPr/>
          </p:nvGrpSpPr>
          <p:grpSpPr>
            <a:xfrm>
              <a:off x="731647" y="2728277"/>
              <a:ext cx="635100" cy="635100"/>
              <a:chOff x="917231" y="2905502"/>
              <a:chExt cx="635100" cy="635100"/>
            </a:xfrm>
          </p:grpSpPr>
          <p:sp>
            <p:nvSpPr>
              <p:cNvPr id="982" name="Google Shape;982;p2"/>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4" name="Google Shape;984;p2"/>
            <p:cNvGrpSpPr/>
            <p:nvPr/>
          </p:nvGrpSpPr>
          <p:grpSpPr>
            <a:xfrm>
              <a:off x="961679" y="3436260"/>
              <a:ext cx="175013" cy="27000"/>
              <a:chOff x="5662375" y="212375"/>
              <a:chExt cx="175013" cy="27000"/>
            </a:xfrm>
          </p:grpSpPr>
          <p:sp>
            <p:nvSpPr>
              <p:cNvPr id="985" name="Google Shape;985;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86" name="Google Shape;986;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87" name="Google Shape;987;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988" name="Google Shape;988;p2"/>
          <p:cNvGrpSpPr/>
          <p:nvPr/>
        </p:nvGrpSpPr>
        <p:grpSpPr>
          <a:xfrm>
            <a:off x="731647" y="3806675"/>
            <a:ext cx="635100" cy="734704"/>
            <a:chOff x="731647" y="3806675"/>
            <a:chExt cx="635100" cy="734704"/>
          </a:xfrm>
        </p:grpSpPr>
        <p:grpSp>
          <p:nvGrpSpPr>
            <p:cNvPr id="989" name="Google Shape;989;p2"/>
            <p:cNvGrpSpPr/>
            <p:nvPr/>
          </p:nvGrpSpPr>
          <p:grpSpPr>
            <a:xfrm>
              <a:off x="731647" y="3806675"/>
              <a:ext cx="635100" cy="635100"/>
              <a:chOff x="917231" y="3983097"/>
              <a:chExt cx="635100" cy="635100"/>
            </a:xfrm>
          </p:grpSpPr>
          <p:sp>
            <p:nvSpPr>
              <p:cNvPr id="990" name="Google Shape;990;p2"/>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2" name="Google Shape;992;p2"/>
            <p:cNvGrpSpPr/>
            <p:nvPr/>
          </p:nvGrpSpPr>
          <p:grpSpPr>
            <a:xfrm>
              <a:off x="961679" y="4514379"/>
              <a:ext cx="175013" cy="27000"/>
              <a:chOff x="5662375" y="212375"/>
              <a:chExt cx="175013" cy="27000"/>
            </a:xfrm>
          </p:grpSpPr>
          <p:sp>
            <p:nvSpPr>
              <p:cNvPr id="993" name="Google Shape;993;p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94" name="Google Shape;994;p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95" name="Google Shape;995;p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996" name="Google Shape;996;p2"/>
          <p:cNvSpPr txBox="1"/>
          <p:nvPr>
            <p:ph type="title"/>
          </p:nvPr>
        </p:nvSpPr>
        <p:spPr>
          <a:xfrm>
            <a:off x="4107543" y="601118"/>
            <a:ext cx="2927520" cy="76646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Our Team</a:t>
            </a:r>
            <a:endParaRPr/>
          </a:p>
        </p:txBody>
      </p:sp>
      <p:sp>
        <p:nvSpPr>
          <p:cNvPr id="997" name="Google Shape;997;p2"/>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Intan Trihandini Alawiyah (222011537)</a:t>
            </a:r>
            <a:endParaRPr>
              <a:latin typeface="Barlow Semi Condensed"/>
              <a:ea typeface="Barlow Semi Condensed"/>
              <a:cs typeface="Barlow Semi Condensed"/>
              <a:sym typeface="Barlow Semi Condensed"/>
            </a:endParaRPr>
          </a:p>
        </p:txBody>
      </p:sp>
      <p:sp>
        <p:nvSpPr>
          <p:cNvPr id="998" name="Google Shape;998;p2"/>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800">
                <a:solidFill>
                  <a:schemeClr val="accent1"/>
                </a:solidFill>
              </a:rPr>
              <a:t>Project Manager</a:t>
            </a:r>
            <a:endParaRPr/>
          </a:p>
        </p:txBody>
      </p:sp>
      <p:sp>
        <p:nvSpPr>
          <p:cNvPr id="999" name="Google Shape;999;p2"/>
          <p:cNvSpPr txBox="1"/>
          <p:nvPr>
            <p:ph idx="3" type="subTitle"/>
          </p:nvPr>
        </p:nvSpPr>
        <p:spPr>
          <a:xfrm>
            <a:off x="1664208" y="1392383"/>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800">
                <a:solidFill>
                  <a:schemeClr val="accent1"/>
                </a:solidFill>
              </a:rPr>
              <a:t>Front End</a:t>
            </a:r>
            <a:endParaRPr/>
          </a:p>
        </p:txBody>
      </p:sp>
      <p:sp>
        <p:nvSpPr>
          <p:cNvPr id="1000" name="Google Shape;1000;p2"/>
          <p:cNvSpPr txBox="1"/>
          <p:nvPr>
            <p:ph idx="4" type="subTitle"/>
          </p:nvPr>
        </p:nvSpPr>
        <p:spPr>
          <a:xfrm>
            <a:off x="1664208" y="1675847"/>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Muhammad Taufiqqurrahman (222011361)</a:t>
            </a:r>
            <a:endParaRPr/>
          </a:p>
        </p:txBody>
      </p:sp>
      <p:sp>
        <p:nvSpPr>
          <p:cNvPr id="1001" name="Google Shape;1001;p2"/>
          <p:cNvSpPr txBox="1"/>
          <p:nvPr>
            <p:ph idx="5" type="subTitle"/>
          </p:nvPr>
        </p:nvSpPr>
        <p:spPr>
          <a:xfrm>
            <a:off x="1683068" y="2349750"/>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800">
                <a:solidFill>
                  <a:schemeClr val="accent1"/>
                </a:solidFill>
              </a:rPr>
              <a:t>Back End</a:t>
            </a:r>
            <a:endParaRPr/>
          </a:p>
        </p:txBody>
      </p:sp>
      <p:sp>
        <p:nvSpPr>
          <p:cNvPr id="1002" name="Google Shape;1002;p2"/>
          <p:cNvSpPr txBox="1"/>
          <p:nvPr>
            <p:ph idx="6" type="subTitle"/>
          </p:nvPr>
        </p:nvSpPr>
        <p:spPr>
          <a:xfrm>
            <a:off x="1669819" y="2609167"/>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Muhammad Afnan Falieh (222011494)</a:t>
            </a:r>
            <a:endParaRPr/>
          </a:p>
          <a:p>
            <a:pPr indent="0" lvl="0" marL="0" rtl="0" algn="l">
              <a:lnSpc>
                <a:spcPct val="100000"/>
              </a:lnSpc>
              <a:spcBef>
                <a:spcPts val="0"/>
              </a:spcBef>
              <a:spcAft>
                <a:spcPts val="0"/>
              </a:spcAft>
              <a:buClr>
                <a:schemeClr val="dk1"/>
              </a:buClr>
              <a:buSzPts val="1100"/>
              <a:buFont typeface="Arial"/>
              <a:buNone/>
            </a:pPr>
            <a:r>
              <a:rPr lang="en-US"/>
              <a:t>Okta Gilang Al Jaffarsyah (222011596)</a:t>
            </a:r>
            <a:endParaRPr/>
          </a:p>
        </p:txBody>
      </p:sp>
      <p:sp>
        <p:nvSpPr>
          <p:cNvPr id="1003" name="Google Shape;1003;p2"/>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800">
                <a:solidFill>
                  <a:schemeClr val="accent1"/>
                </a:solidFill>
              </a:rPr>
              <a:t>Database</a:t>
            </a:r>
            <a:endParaRPr/>
          </a:p>
        </p:txBody>
      </p:sp>
      <p:sp>
        <p:nvSpPr>
          <p:cNvPr id="1004" name="Google Shape;1004;p2"/>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Atikah Salsabila (222011453) </a:t>
            </a:r>
            <a:endParaRPr/>
          </a:p>
          <a:p>
            <a:pPr indent="0" lvl="0" marL="0" rtl="0" algn="l">
              <a:lnSpc>
                <a:spcPct val="100000"/>
              </a:lnSpc>
              <a:spcBef>
                <a:spcPts val="0"/>
              </a:spcBef>
              <a:spcAft>
                <a:spcPts val="0"/>
              </a:spcAft>
              <a:buClr>
                <a:schemeClr val="dk1"/>
              </a:buClr>
              <a:buSzPts val="1100"/>
              <a:buFont typeface="Arial"/>
              <a:buNone/>
            </a:pPr>
            <a:r>
              <a:rPr lang="en-US"/>
              <a:t>Fatya Ratnadilla (222011295)</a:t>
            </a:r>
            <a:endParaRPr/>
          </a:p>
        </p:txBody>
      </p:sp>
      <p:sp>
        <p:nvSpPr>
          <p:cNvPr id="1005" name="Google Shape;1005;p2"/>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01</a:t>
            </a:r>
            <a:endParaRPr/>
          </a:p>
        </p:txBody>
      </p:sp>
      <p:sp>
        <p:nvSpPr>
          <p:cNvPr id="1006" name="Google Shape;1006;p2"/>
          <p:cNvSpPr txBox="1"/>
          <p:nvPr>
            <p:ph idx="13" type="title"/>
          </p:nvPr>
        </p:nvSpPr>
        <p:spPr>
          <a:xfrm>
            <a:off x="813816" y="1684991"/>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02</a:t>
            </a:r>
            <a:endParaRPr/>
          </a:p>
        </p:txBody>
      </p:sp>
      <p:sp>
        <p:nvSpPr>
          <p:cNvPr id="1007" name="Google Shape;1007;p2"/>
          <p:cNvSpPr txBox="1"/>
          <p:nvPr>
            <p:ph idx="14" type="title"/>
          </p:nvPr>
        </p:nvSpPr>
        <p:spPr>
          <a:xfrm>
            <a:off x="808149" y="2771497"/>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03</a:t>
            </a:r>
            <a:endParaRPr/>
          </a:p>
        </p:txBody>
      </p:sp>
      <p:sp>
        <p:nvSpPr>
          <p:cNvPr id="1008" name="Google Shape;1008;p2"/>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pic>
        <p:nvPicPr>
          <p:cNvPr id="1239" name="Google Shape;1239;p20"/>
          <p:cNvPicPr preferRelativeResize="0"/>
          <p:nvPr/>
        </p:nvPicPr>
        <p:blipFill rotWithShape="1">
          <a:blip r:embed="rId3">
            <a:alphaModFix/>
          </a:blip>
          <a:srcRect b="0" l="0" r="0" t="0"/>
          <a:stretch/>
        </p:blipFill>
        <p:spPr>
          <a:xfrm>
            <a:off x="2528175" y="0"/>
            <a:ext cx="4087657"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pic>
        <p:nvPicPr>
          <p:cNvPr id="1244" name="Google Shape;1244;p21"/>
          <p:cNvPicPr preferRelativeResize="0"/>
          <p:nvPr/>
        </p:nvPicPr>
        <p:blipFill rotWithShape="1">
          <a:blip r:embed="rId3">
            <a:alphaModFix/>
          </a:blip>
          <a:srcRect b="0" l="0" r="0" t="0"/>
          <a:stretch/>
        </p:blipFill>
        <p:spPr>
          <a:xfrm>
            <a:off x="2315350" y="0"/>
            <a:ext cx="4513305"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pic>
        <p:nvPicPr>
          <p:cNvPr id="1249" name="Google Shape;1249;p22"/>
          <p:cNvPicPr preferRelativeResize="0"/>
          <p:nvPr/>
        </p:nvPicPr>
        <p:blipFill rotWithShape="1">
          <a:blip r:embed="rId3">
            <a:alphaModFix/>
          </a:blip>
          <a:srcRect b="0" l="0" r="0" t="0"/>
          <a:stretch/>
        </p:blipFill>
        <p:spPr>
          <a:xfrm>
            <a:off x="2504938" y="152400"/>
            <a:ext cx="4134117"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23"/>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 </a:t>
            </a:r>
            <a:endParaRPr/>
          </a:p>
        </p:txBody>
      </p:sp>
      <p:sp>
        <p:nvSpPr>
          <p:cNvPr id="1255" name="Google Shape;1255;p23"/>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 </a:t>
            </a:r>
            <a:endParaRPr/>
          </a:p>
          <a:p>
            <a:pPr indent="0" lvl="0" marL="0" rtl="0" algn="ctr">
              <a:lnSpc>
                <a:spcPct val="100000"/>
              </a:lnSpc>
              <a:spcBef>
                <a:spcPts val="0"/>
              </a:spcBef>
              <a:spcAft>
                <a:spcPts val="0"/>
              </a:spcAft>
              <a:buSzPts val="2800"/>
              <a:buNone/>
            </a:pPr>
            <a:r>
              <a:rPr lang="en-US"/>
              <a:t> </a:t>
            </a:r>
            <a:endParaRPr/>
          </a:p>
        </p:txBody>
      </p:sp>
      <p:pic>
        <p:nvPicPr>
          <p:cNvPr id="1256" name="Google Shape;1256;p23"/>
          <p:cNvPicPr preferRelativeResize="0"/>
          <p:nvPr/>
        </p:nvPicPr>
        <p:blipFill rotWithShape="1">
          <a:blip r:embed="rId3">
            <a:alphaModFix/>
          </a:blip>
          <a:srcRect b="50000" l="0" r="0" t="0"/>
          <a:stretch/>
        </p:blipFill>
        <p:spPr>
          <a:xfrm>
            <a:off x="426271" y="217713"/>
            <a:ext cx="4218532" cy="3970383"/>
          </a:xfrm>
          <a:prstGeom prst="rect">
            <a:avLst/>
          </a:prstGeom>
          <a:noFill/>
          <a:ln>
            <a:noFill/>
          </a:ln>
        </p:spPr>
      </p:pic>
      <p:pic>
        <p:nvPicPr>
          <p:cNvPr id="1257" name="Google Shape;1257;p23"/>
          <p:cNvPicPr preferRelativeResize="0"/>
          <p:nvPr/>
        </p:nvPicPr>
        <p:blipFill rotWithShape="1">
          <a:blip r:embed="rId3">
            <a:alphaModFix/>
          </a:blip>
          <a:srcRect b="0" l="0" r="0" t="46702"/>
          <a:stretch/>
        </p:blipFill>
        <p:spPr>
          <a:xfrm>
            <a:off x="4865435" y="610325"/>
            <a:ext cx="4021869" cy="40349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pic>
        <p:nvPicPr>
          <p:cNvPr id="1262" name="Google Shape;1262;p24"/>
          <p:cNvPicPr preferRelativeResize="0"/>
          <p:nvPr/>
        </p:nvPicPr>
        <p:blipFill rotWithShape="1">
          <a:blip r:embed="rId3">
            <a:alphaModFix/>
          </a:blip>
          <a:srcRect b="54144" l="0" r="0" t="0"/>
          <a:stretch/>
        </p:blipFill>
        <p:spPr>
          <a:xfrm>
            <a:off x="200018" y="327483"/>
            <a:ext cx="4362477" cy="3446232"/>
          </a:xfrm>
          <a:prstGeom prst="rect">
            <a:avLst/>
          </a:prstGeom>
          <a:noFill/>
          <a:ln>
            <a:noFill/>
          </a:ln>
        </p:spPr>
      </p:pic>
      <p:pic>
        <p:nvPicPr>
          <p:cNvPr id="1263" name="Google Shape;1263;p24"/>
          <p:cNvPicPr preferRelativeResize="0"/>
          <p:nvPr/>
        </p:nvPicPr>
        <p:blipFill rotWithShape="1">
          <a:blip r:embed="rId3">
            <a:alphaModFix/>
          </a:blip>
          <a:srcRect b="0" l="0" r="0" t="45150"/>
          <a:stretch/>
        </p:blipFill>
        <p:spPr>
          <a:xfrm>
            <a:off x="4757806" y="658131"/>
            <a:ext cx="4287900" cy="405175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pic>
        <p:nvPicPr>
          <p:cNvPr id="1268" name="Google Shape;1268;p25"/>
          <p:cNvPicPr preferRelativeResize="0"/>
          <p:nvPr/>
        </p:nvPicPr>
        <p:blipFill rotWithShape="1">
          <a:blip r:embed="rId3">
            <a:alphaModFix/>
          </a:blip>
          <a:srcRect b="0" l="0" r="0" t="0"/>
          <a:stretch/>
        </p:blipFill>
        <p:spPr>
          <a:xfrm>
            <a:off x="2390050" y="0"/>
            <a:ext cx="4363901"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pic>
        <p:nvPicPr>
          <p:cNvPr id="1273" name="Google Shape;1273;p26"/>
          <p:cNvPicPr preferRelativeResize="0"/>
          <p:nvPr/>
        </p:nvPicPr>
        <p:blipFill rotWithShape="1">
          <a:blip r:embed="rId3">
            <a:alphaModFix/>
          </a:blip>
          <a:srcRect b="0" l="0" r="0" t="0"/>
          <a:stretch/>
        </p:blipFill>
        <p:spPr>
          <a:xfrm>
            <a:off x="3061213" y="0"/>
            <a:ext cx="3021574"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pic>
        <p:nvPicPr>
          <p:cNvPr id="1278" name="Google Shape;1278;p27"/>
          <p:cNvPicPr preferRelativeResize="0"/>
          <p:nvPr/>
        </p:nvPicPr>
        <p:blipFill rotWithShape="1">
          <a:blip r:embed="rId3">
            <a:alphaModFix/>
          </a:blip>
          <a:srcRect b="0" l="0" r="0" t="0"/>
          <a:stretch/>
        </p:blipFill>
        <p:spPr>
          <a:xfrm>
            <a:off x="2950223" y="0"/>
            <a:ext cx="3243554"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pic>
        <p:nvPicPr>
          <p:cNvPr id="1283" name="Google Shape;1283;p28"/>
          <p:cNvPicPr preferRelativeResize="0"/>
          <p:nvPr/>
        </p:nvPicPr>
        <p:blipFill rotWithShape="1">
          <a:blip r:embed="rId3">
            <a:alphaModFix/>
          </a:blip>
          <a:srcRect b="0" l="0" r="0" t="0"/>
          <a:stretch/>
        </p:blipFill>
        <p:spPr>
          <a:xfrm>
            <a:off x="2936875" y="0"/>
            <a:ext cx="327025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g1b258122a8a_0_0"/>
          <p:cNvSpPr txBox="1"/>
          <p:nvPr>
            <p:ph type="title"/>
          </p:nvPr>
        </p:nvSpPr>
        <p:spPr>
          <a:xfrm>
            <a:off x="2855400" y="2890642"/>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700"/>
              <a:t>Rancangan Database</a:t>
            </a:r>
            <a:endParaRPr sz="4700"/>
          </a:p>
        </p:txBody>
      </p:sp>
      <p:sp>
        <p:nvSpPr>
          <p:cNvPr id="1289" name="Google Shape;1289;g1b258122a8a_0_0"/>
          <p:cNvSpPr txBox="1"/>
          <p:nvPr>
            <p:ph idx="2" type="title"/>
          </p:nvPr>
        </p:nvSpPr>
        <p:spPr>
          <a:xfrm>
            <a:off x="2971800" y="125272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grpSp>
        <p:nvGrpSpPr>
          <p:cNvPr id="1013" name="Google Shape;1013;p3"/>
          <p:cNvGrpSpPr/>
          <p:nvPr/>
        </p:nvGrpSpPr>
        <p:grpSpPr>
          <a:xfrm>
            <a:off x="1473733" y="1054523"/>
            <a:ext cx="635100" cy="734640"/>
            <a:chOff x="731647" y="573573"/>
            <a:chExt cx="635100" cy="734640"/>
          </a:xfrm>
        </p:grpSpPr>
        <p:grpSp>
          <p:nvGrpSpPr>
            <p:cNvPr id="1014" name="Google Shape;1014;p3"/>
            <p:cNvGrpSpPr/>
            <p:nvPr/>
          </p:nvGrpSpPr>
          <p:grpSpPr>
            <a:xfrm>
              <a:off x="731647" y="573573"/>
              <a:ext cx="635100" cy="635100"/>
              <a:chOff x="917231" y="750460"/>
              <a:chExt cx="635100" cy="635100"/>
            </a:xfrm>
          </p:grpSpPr>
          <p:sp>
            <p:nvSpPr>
              <p:cNvPr id="1015" name="Google Shape;1015;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p3"/>
            <p:cNvGrpSpPr/>
            <p:nvPr/>
          </p:nvGrpSpPr>
          <p:grpSpPr>
            <a:xfrm>
              <a:off x="961679" y="1281213"/>
              <a:ext cx="175013" cy="27000"/>
              <a:chOff x="5662375" y="212375"/>
              <a:chExt cx="175013" cy="27000"/>
            </a:xfrm>
          </p:grpSpPr>
          <p:sp>
            <p:nvSpPr>
              <p:cNvPr id="1018" name="Google Shape;101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19" name="Google Shape;101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20" name="Google Shape;102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21" name="Google Shape;1021;p3"/>
          <p:cNvGrpSpPr/>
          <p:nvPr/>
        </p:nvGrpSpPr>
        <p:grpSpPr>
          <a:xfrm>
            <a:off x="1481818" y="1836276"/>
            <a:ext cx="635100" cy="733491"/>
            <a:chOff x="731647" y="1650460"/>
            <a:chExt cx="635100" cy="733491"/>
          </a:xfrm>
        </p:grpSpPr>
        <p:grpSp>
          <p:nvGrpSpPr>
            <p:cNvPr id="1022" name="Google Shape;1022;p3"/>
            <p:cNvGrpSpPr/>
            <p:nvPr/>
          </p:nvGrpSpPr>
          <p:grpSpPr>
            <a:xfrm>
              <a:off x="731647" y="1650460"/>
              <a:ext cx="635100" cy="635100"/>
              <a:chOff x="917231" y="1827973"/>
              <a:chExt cx="635100" cy="635100"/>
            </a:xfrm>
          </p:grpSpPr>
          <p:sp>
            <p:nvSpPr>
              <p:cNvPr id="1023" name="Google Shape;1023;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5" name="Google Shape;1025;p3"/>
            <p:cNvGrpSpPr/>
            <p:nvPr/>
          </p:nvGrpSpPr>
          <p:grpSpPr>
            <a:xfrm>
              <a:off x="961679" y="2356951"/>
              <a:ext cx="175013" cy="27000"/>
              <a:chOff x="5662375" y="212375"/>
              <a:chExt cx="175013" cy="27000"/>
            </a:xfrm>
          </p:grpSpPr>
          <p:sp>
            <p:nvSpPr>
              <p:cNvPr id="1026" name="Google Shape;102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27" name="Google Shape;102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28" name="Google Shape;102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29" name="Google Shape;1029;p3"/>
          <p:cNvGrpSpPr/>
          <p:nvPr/>
        </p:nvGrpSpPr>
        <p:grpSpPr>
          <a:xfrm>
            <a:off x="1481818" y="2678088"/>
            <a:ext cx="635100" cy="734983"/>
            <a:chOff x="731647" y="2728277"/>
            <a:chExt cx="635100" cy="734983"/>
          </a:xfrm>
        </p:grpSpPr>
        <p:grpSp>
          <p:nvGrpSpPr>
            <p:cNvPr id="1030" name="Google Shape;1030;p3"/>
            <p:cNvGrpSpPr/>
            <p:nvPr/>
          </p:nvGrpSpPr>
          <p:grpSpPr>
            <a:xfrm>
              <a:off x="731647" y="2728277"/>
              <a:ext cx="635100" cy="635100"/>
              <a:chOff x="917231" y="2905502"/>
              <a:chExt cx="635100" cy="635100"/>
            </a:xfrm>
          </p:grpSpPr>
          <p:sp>
            <p:nvSpPr>
              <p:cNvPr id="1031" name="Google Shape;1031;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p3"/>
            <p:cNvGrpSpPr/>
            <p:nvPr/>
          </p:nvGrpSpPr>
          <p:grpSpPr>
            <a:xfrm>
              <a:off x="961679" y="3436260"/>
              <a:ext cx="175013" cy="27000"/>
              <a:chOff x="5662375" y="212375"/>
              <a:chExt cx="175013" cy="27000"/>
            </a:xfrm>
          </p:grpSpPr>
          <p:sp>
            <p:nvSpPr>
              <p:cNvPr id="1034" name="Google Shape;1034;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35" name="Google Shape;1035;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36" name="Google Shape;1036;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37" name="Google Shape;1037;p3"/>
          <p:cNvGrpSpPr/>
          <p:nvPr/>
        </p:nvGrpSpPr>
        <p:grpSpPr>
          <a:xfrm>
            <a:off x="1487524" y="3469585"/>
            <a:ext cx="635100" cy="734704"/>
            <a:chOff x="731647" y="3806675"/>
            <a:chExt cx="635100" cy="734704"/>
          </a:xfrm>
        </p:grpSpPr>
        <p:grpSp>
          <p:nvGrpSpPr>
            <p:cNvPr id="1038" name="Google Shape;1038;p3"/>
            <p:cNvGrpSpPr/>
            <p:nvPr/>
          </p:nvGrpSpPr>
          <p:grpSpPr>
            <a:xfrm>
              <a:off x="731647" y="3806675"/>
              <a:ext cx="635100" cy="635100"/>
              <a:chOff x="917231" y="3983097"/>
              <a:chExt cx="635100" cy="635100"/>
            </a:xfrm>
          </p:grpSpPr>
          <p:sp>
            <p:nvSpPr>
              <p:cNvPr id="1039" name="Google Shape;1039;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1" name="Google Shape;1041;p3"/>
            <p:cNvGrpSpPr/>
            <p:nvPr/>
          </p:nvGrpSpPr>
          <p:grpSpPr>
            <a:xfrm>
              <a:off x="961679" y="4514379"/>
              <a:ext cx="175013" cy="27000"/>
              <a:chOff x="5662375" y="212375"/>
              <a:chExt cx="175013" cy="27000"/>
            </a:xfrm>
          </p:grpSpPr>
          <p:sp>
            <p:nvSpPr>
              <p:cNvPr id="1042" name="Google Shape;104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43" name="Google Shape;104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44" name="Google Shape;104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045" name="Google Shape;1045;p3"/>
          <p:cNvSpPr txBox="1"/>
          <p:nvPr>
            <p:ph type="title"/>
          </p:nvPr>
        </p:nvSpPr>
        <p:spPr>
          <a:xfrm>
            <a:off x="3230160" y="407902"/>
            <a:ext cx="2615100" cy="57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Daftar Konten</a:t>
            </a:r>
            <a:endParaRPr/>
          </a:p>
        </p:txBody>
      </p:sp>
      <p:sp>
        <p:nvSpPr>
          <p:cNvPr id="1046" name="Google Shape;1046;p3"/>
          <p:cNvSpPr txBox="1"/>
          <p:nvPr>
            <p:ph idx="1" type="subTitle"/>
          </p:nvPr>
        </p:nvSpPr>
        <p:spPr>
          <a:xfrm>
            <a:off x="2240164" y="1180048"/>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800">
                <a:solidFill>
                  <a:schemeClr val="dk2"/>
                </a:solidFill>
              </a:rPr>
              <a:t>Tentang Proyek</a:t>
            </a:r>
            <a:endParaRPr>
              <a:solidFill>
                <a:schemeClr val="dk2"/>
              </a:solidFill>
            </a:endParaRPr>
          </a:p>
        </p:txBody>
      </p:sp>
      <p:sp>
        <p:nvSpPr>
          <p:cNvPr id="1047" name="Google Shape;1047;p3"/>
          <p:cNvSpPr txBox="1"/>
          <p:nvPr>
            <p:ph idx="3" type="subTitle"/>
          </p:nvPr>
        </p:nvSpPr>
        <p:spPr>
          <a:xfrm>
            <a:off x="2234554" y="1931992"/>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dk2"/>
                </a:solidFill>
              </a:rPr>
              <a:t>Skenario Sistem</a:t>
            </a:r>
            <a:endParaRPr>
              <a:solidFill>
                <a:schemeClr val="dk2"/>
              </a:solidFill>
            </a:endParaRPr>
          </a:p>
          <a:p>
            <a:pPr indent="0" lvl="0" marL="0" rtl="0" algn="l">
              <a:lnSpc>
                <a:spcPct val="115000"/>
              </a:lnSpc>
              <a:spcBef>
                <a:spcPts val="0"/>
              </a:spcBef>
              <a:spcAft>
                <a:spcPts val="0"/>
              </a:spcAft>
              <a:buSzPts val="1800"/>
              <a:buNone/>
            </a:pPr>
            <a:r>
              <a:t/>
            </a:r>
            <a:endParaRPr>
              <a:solidFill>
                <a:schemeClr val="dk2"/>
              </a:solidFill>
            </a:endParaRPr>
          </a:p>
        </p:txBody>
      </p:sp>
      <p:sp>
        <p:nvSpPr>
          <p:cNvPr id="1048" name="Google Shape;1048;p3"/>
          <p:cNvSpPr txBox="1"/>
          <p:nvPr>
            <p:ph idx="5" type="subTitle"/>
          </p:nvPr>
        </p:nvSpPr>
        <p:spPr>
          <a:xfrm>
            <a:off x="2234554" y="282733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solidFill>
                  <a:schemeClr val="dk2"/>
                </a:solidFill>
              </a:rPr>
              <a:t>Timeline</a:t>
            </a:r>
            <a:endParaRPr>
              <a:solidFill>
                <a:schemeClr val="dk2"/>
              </a:solidFill>
            </a:endParaRPr>
          </a:p>
        </p:txBody>
      </p:sp>
      <p:sp>
        <p:nvSpPr>
          <p:cNvPr id="1049" name="Google Shape;1049;p3"/>
          <p:cNvSpPr txBox="1"/>
          <p:nvPr>
            <p:ph idx="7" type="subTitle"/>
          </p:nvPr>
        </p:nvSpPr>
        <p:spPr>
          <a:xfrm>
            <a:off x="2230674" y="3644011"/>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solidFill>
                  <a:schemeClr val="dk2"/>
                </a:solidFill>
              </a:rPr>
              <a:t>Use Case</a:t>
            </a:r>
            <a:endParaRPr>
              <a:solidFill>
                <a:schemeClr val="dk2"/>
              </a:solidFill>
            </a:endParaRPr>
          </a:p>
          <a:p>
            <a:pPr indent="0" lvl="0" marL="0" rtl="0" algn="l">
              <a:lnSpc>
                <a:spcPct val="100000"/>
              </a:lnSpc>
              <a:spcBef>
                <a:spcPts val="0"/>
              </a:spcBef>
              <a:spcAft>
                <a:spcPts val="0"/>
              </a:spcAft>
              <a:buSzPts val="1800"/>
              <a:buNone/>
            </a:pPr>
            <a:r>
              <a:t/>
            </a:r>
            <a:endParaRPr>
              <a:solidFill>
                <a:schemeClr val="dk2"/>
              </a:solidFill>
            </a:endParaRPr>
          </a:p>
        </p:txBody>
      </p:sp>
      <p:sp>
        <p:nvSpPr>
          <p:cNvPr id="1050" name="Google Shape;1050;p3"/>
          <p:cNvSpPr txBox="1"/>
          <p:nvPr>
            <p:ph idx="9" type="title"/>
          </p:nvPr>
        </p:nvSpPr>
        <p:spPr>
          <a:xfrm>
            <a:off x="1555902" y="1203326"/>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01</a:t>
            </a:r>
            <a:endParaRPr/>
          </a:p>
        </p:txBody>
      </p:sp>
      <p:sp>
        <p:nvSpPr>
          <p:cNvPr id="1051" name="Google Shape;1051;p3"/>
          <p:cNvSpPr txBox="1"/>
          <p:nvPr>
            <p:ph idx="13" type="title"/>
          </p:nvPr>
        </p:nvSpPr>
        <p:spPr>
          <a:xfrm>
            <a:off x="1563987" y="1987184"/>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02</a:t>
            </a:r>
            <a:endParaRPr/>
          </a:p>
        </p:txBody>
      </p:sp>
      <p:sp>
        <p:nvSpPr>
          <p:cNvPr id="1052" name="Google Shape;1052;p3"/>
          <p:cNvSpPr txBox="1"/>
          <p:nvPr>
            <p:ph idx="14" type="title"/>
          </p:nvPr>
        </p:nvSpPr>
        <p:spPr>
          <a:xfrm>
            <a:off x="1563987" y="2830171"/>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03</a:t>
            </a:r>
            <a:endParaRPr/>
          </a:p>
        </p:txBody>
      </p:sp>
      <p:sp>
        <p:nvSpPr>
          <p:cNvPr id="1053" name="Google Shape;1053;p3"/>
          <p:cNvSpPr txBox="1"/>
          <p:nvPr>
            <p:ph idx="15" type="title"/>
          </p:nvPr>
        </p:nvSpPr>
        <p:spPr>
          <a:xfrm>
            <a:off x="1569693" y="362226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04</a:t>
            </a:r>
            <a:endParaRPr/>
          </a:p>
        </p:txBody>
      </p:sp>
      <p:grpSp>
        <p:nvGrpSpPr>
          <p:cNvPr id="1054" name="Google Shape;1054;p3"/>
          <p:cNvGrpSpPr/>
          <p:nvPr/>
        </p:nvGrpSpPr>
        <p:grpSpPr>
          <a:xfrm>
            <a:off x="1473694" y="4281416"/>
            <a:ext cx="635100" cy="734640"/>
            <a:chOff x="731647" y="573573"/>
            <a:chExt cx="635100" cy="734640"/>
          </a:xfrm>
        </p:grpSpPr>
        <p:grpSp>
          <p:nvGrpSpPr>
            <p:cNvPr id="1055" name="Google Shape;1055;p3"/>
            <p:cNvGrpSpPr/>
            <p:nvPr/>
          </p:nvGrpSpPr>
          <p:grpSpPr>
            <a:xfrm>
              <a:off x="731647" y="573573"/>
              <a:ext cx="635100" cy="635100"/>
              <a:chOff x="917231" y="750460"/>
              <a:chExt cx="635100" cy="635100"/>
            </a:xfrm>
          </p:grpSpPr>
          <p:sp>
            <p:nvSpPr>
              <p:cNvPr id="1056" name="Google Shape;1056;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8" name="Google Shape;1058;p3"/>
            <p:cNvGrpSpPr/>
            <p:nvPr/>
          </p:nvGrpSpPr>
          <p:grpSpPr>
            <a:xfrm>
              <a:off x="961679" y="1281213"/>
              <a:ext cx="175013" cy="27000"/>
              <a:chOff x="5662375" y="212375"/>
              <a:chExt cx="175013" cy="27000"/>
            </a:xfrm>
          </p:grpSpPr>
          <p:sp>
            <p:nvSpPr>
              <p:cNvPr id="1059" name="Google Shape;1059;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60" name="Google Shape;1060;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61" name="Google Shape;1061;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062" name="Google Shape;1062;p3"/>
          <p:cNvSpPr txBox="1"/>
          <p:nvPr/>
        </p:nvSpPr>
        <p:spPr>
          <a:xfrm>
            <a:off x="2232802" y="4348147"/>
            <a:ext cx="26151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Barlow Semi Condensed Medium"/>
                <a:ea typeface="Barlow Semi Condensed Medium"/>
                <a:cs typeface="Barlow Semi Condensed Medium"/>
                <a:sym typeface="Barlow Semi Condensed Medium"/>
              </a:rPr>
              <a:t>Activity Diagram</a:t>
            </a:r>
            <a:endParaRPr b="0" i="0" sz="18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1063" name="Google Shape;1063;p3"/>
          <p:cNvSpPr txBox="1"/>
          <p:nvPr/>
        </p:nvSpPr>
        <p:spPr>
          <a:xfrm>
            <a:off x="1555863" y="4430219"/>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05</a:t>
            </a:r>
            <a:endParaRPr/>
          </a:p>
        </p:txBody>
      </p:sp>
      <p:grpSp>
        <p:nvGrpSpPr>
          <p:cNvPr id="1064" name="Google Shape;1064;p3"/>
          <p:cNvGrpSpPr/>
          <p:nvPr/>
        </p:nvGrpSpPr>
        <p:grpSpPr>
          <a:xfrm>
            <a:off x="4953824" y="1372098"/>
            <a:ext cx="635100" cy="734640"/>
            <a:chOff x="731647" y="573573"/>
            <a:chExt cx="635100" cy="734640"/>
          </a:xfrm>
        </p:grpSpPr>
        <p:grpSp>
          <p:nvGrpSpPr>
            <p:cNvPr id="1065" name="Google Shape;1065;p3"/>
            <p:cNvGrpSpPr/>
            <p:nvPr/>
          </p:nvGrpSpPr>
          <p:grpSpPr>
            <a:xfrm>
              <a:off x="731647" y="573573"/>
              <a:ext cx="635100" cy="635100"/>
              <a:chOff x="917231" y="750460"/>
              <a:chExt cx="635100" cy="635100"/>
            </a:xfrm>
          </p:grpSpPr>
          <p:sp>
            <p:nvSpPr>
              <p:cNvPr id="1066" name="Google Shape;1066;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p3"/>
            <p:cNvGrpSpPr/>
            <p:nvPr/>
          </p:nvGrpSpPr>
          <p:grpSpPr>
            <a:xfrm>
              <a:off x="961679" y="1281213"/>
              <a:ext cx="175013" cy="27000"/>
              <a:chOff x="5662375" y="212375"/>
              <a:chExt cx="175013" cy="27000"/>
            </a:xfrm>
          </p:grpSpPr>
          <p:sp>
            <p:nvSpPr>
              <p:cNvPr id="1069" name="Google Shape;1069;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70" name="Google Shape;1070;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71" name="Google Shape;1071;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72" name="Google Shape;1072;p3"/>
          <p:cNvGrpSpPr/>
          <p:nvPr/>
        </p:nvGrpSpPr>
        <p:grpSpPr>
          <a:xfrm>
            <a:off x="4961909" y="2153851"/>
            <a:ext cx="635100" cy="733491"/>
            <a:chOff x="731647" y="1650460"/>
            <a:chExt cx="635100" cy="733491"/>
          </a:xfrm>
        </p:grpSpPr>
        <p:grpSp>
          <p:nvGrpSpPr>
            <p:cNvPr id="1073" name="Google Shape;1073;p3"/>
            <p:cNvGrpSpPr/>
            <p:nvPr/>
          </p:nvGrpSpPr>
          <p:grpSpPr>
            <a:xfrm>
              <a:off x="731647" y="1650460"/>
              <a:ext cx="635100" cy="635100"/>
              <a:chOff x="917231" y="1827973"/>
              <a:chExt cx="635100" cy="635100"/>
            </a:xfrm>
          </p:grpSpPr>
          <p:sp>
            <p:nvSpPr>
              <p:cNvPr id="1074" name="Google Shape;1074;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6" name="Google Shape;1076;p3"/>
            <p:cNvGrpSpPr/>
            <p:nvPr/>
          </p:nvGrpSpPr>
          <p:grpSpPr>
            <a:xfrm>
              <a:off x="961679" y="2356951"/>
              <a:ext cx="175013" cy="27000"/>
              <a:chOff x="5662375" y="212375"/>
              <a:chExt cx="175013" cy="27000"/>
            </a:xfrm>
          </p:grpSpPr>
          <p:sp>
            <p:nvSpPr>
              <p:cNvPr id="1077" name="Google Shape;1077;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78" name="Google Shape;1078;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79" name="Google Shape;1079;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80" name="Google Shape;1080;p3"/>
          <p:cNvGrpSpPr/>
          <p:nvPr/>
        </p:nvGrpSpPr>
        <p:grpSpPr>
          <a:xfrm>
            <a:off x="4961909" y="2995663"/>
            <a:ext cx="635100" cy="734983"/>
            <a:chOff x="731647" y="2728277"/>
            <a:chExt cx="635100" cy="734983"/>
          </a:xfrm>
        </p:grpSpPr>
        <p:grpSp>
          <p:nvGrpSpPr>
            <p:cNvPr id="1081" name="Google Shape;1081;p3"/>
            <p:cNvGrpSpPr/>
            <p:nvPr/>
          </p:nvGrpSpPr>
          <p:grpSpPr>
            <a:xfrm>
              <a:off x="731647" y="2728277"/>
              <a:ext cx="635100" cy="635100"/>
              <a:chOff x="917231" y="2905502"/>
              <a:chExt cx="635100" cy="635100"/>
            </a:xfrm>
          </p:grpSpPr>
          <p:sp>
            <p:nvSpPr>
              <p:cNvPr id="1082" name="Google Shape;1082;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3"/>
            <p:cNvGrpSpPr/>
            <p:nvPr/>
          </p:nvGrpSpPr>
          <p:grpSpPr>
            <a:xfrm>
              <a:off x="961679" y="3436260"/>
              <a:ext cx="175013" cy="27000"/>
              <a:chOff x="5662375" y="212375"/>
              <a:chExt cx="175013" cy="27000"/>
            </a:xfrm>
          </p:grpSpPr>
          <p:sp>
            <p:nvSpPr>
              <p:cNvPr id="1085" name="Google Shape;1085;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86" name="Google Shape;1086;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87" name="Google Shape;1087;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88" name="Google Shape;1088;p3"/>
          <p:cNvGrpSpPr/>
          <p:nvPr/>
        </p:nvGrpSpPr>
        <p:grpSpPr>
          <a:xfrm>
            <a:off x="4967615" y="3787160"/>
            <a:ext cx="635100" cy="734704"/>
            <a:chOff x="731647" y="3806675"/>
            <a:chExt cx="635100" cy="734704"/>
          </a:xfrm>
        </p:grpSpPr>
        <p:grpSp>
          <p:nvGrpSpPr>
            <p:cNvPr id="1089" name="Google Shape;1089;p3"/>
            <p:cNvGrpSpPr/>
            <p:nvPr/>
          </p:nvGrpSpPr>
          <p:grpSpPr>
            <a:xfrm>
              <a:off x="731647" y="3806675"/>
              <a:ext cx="635100" cy="635100"/>
              <a:chOff x="917231" y="3983097"/>
              <a:chExt cx="635100" cy="635100"/>
            </a:xfrm>
          </p:grpSpPr>
          <p:sp>
            <p:nvSpPr>
              <p:cNvPr id="1090" name="Google Shape;1090;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2" name="Google Shape;1092;p3"/>
            <p:cNvGrpSpPr/>
            <p:nvPr/>
          </p:nvGrpSpPr>
          <p:grpSpPr>
            <a:xfrm>
              <a:off x="961679" y="4514379"/>
              <a:ext cx="175013" cy="27000"/>
              <a:chOff x="5662375" y="212375"/>
              <a:chExt cx="175013" cy="27000"/>
            </a:xfrm>
          </p:grpSpPr>
          <p:sp>
            <p:nvSpPr>
              <p:cNvPr id="1093" name="Google Shape;1093;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94" name="Google Shape;1094;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95" name="Google Shape;1095;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096" name="Google Shape;1096;p3"/>
          <p:cNvSpPr txBox="1"/>
          <p:nvPr/>
        </p:nvSpPr>
        <p:spPr>
          <a:xfrm>
            <a:off x="5720255" y="1497623"/>
            <a:ext cx="26151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Barlow Semi Condensed Medium"/>
                <a:ea typeface="Barlow Semi Condensed Medium"/>
                <a:cs typeface="Barlow Semi Condensed Medium"/>
                <a:sym typeface="Barlow Semi Condensed Medium"/>
              </a:rPr>
              <a:t>Rancangan Database</a:t>
            </a:r>
            <a:endParaRPr b="0" i="0" sz="18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1097" name="Google Shape;1097;p3"/>
          <p:cNvSpPr txBox="1"/>
          <p:nvPr/>
        </p:nvSpPr>
        <p:spPr>
          <a:xfrm>
            <a:off x="5714645" y="2249567"/>
            <a:ext cx="26151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Barlow Semi Condensed Medium"/>
                <a:ea typeface="Barlow Semi Condensed Medium"/>
                <a:cs typeface="Barlow Semi Condensed Medium"/>
                <a:sym typeface="Barlow Semi Condensed Medium"/>
              </a:rPr>
              <a:t>Prototype</a:t>
            </a:r>
            <a:endParaRPr b="0" i="0" sz="18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1098" name="Google Shape;1098;p3"/>
          <p:cNvSpPr txBox="1"/>
          <p:nvPr/>
        </p:nvSpPr>
        <p:spPr>
          <a:xfrm>
            <a:off x="5714645" y="3144909"/>
            <a:ext cx="26151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Barlow Semi Condensed Medium"/>
                <a:ea typeface="Barlow Semi Condensed Medium"/>
                <a:cs typeface="Barlow Semi Condensed Medium"/>
                <a:sym typeface="Barlow Semi Condensed Medium"/>
              </a:rPr>
              <a:t>Progress Back-end</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1099" name="Google Shape;1099;p3"/>
          <p:cNvSpPr txBox="1"/>
          <p:nvPr/>
        </p:nvSpPr>
        <p:spPr>
          <a:xfrm>
            <a:off x="5710764" y="3961586"/>
            <a:ext cx="2945247" cy="375874"/>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Barlow Semi Condensed Medium"/>
                <a:ea typeface="Barlow Semi Condensed Medium"/>
                <a:cs typeface="Barlow Semi Condensed Medium"/>
                <a:sym typeface="Barlow Semi Condensed Medium"/>
              </a:rPr>
              <a:t>Rencana Pengujian Pengguna</a:t>
            </a:r>
            <a:endParaRPr b="0" i="0" sz="18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1100" name="Google Shape;1100;p3"/>
          <p:cNvSpPr txBox="1"/>
          <p:nvPr/>
        </p:nvSpPr>
        <p:spPr>
          <a:xfrm>
            <a:off x="5035993" y="1520901"/>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06</a:t>
            </a:r>
            <a:endParaRPr/>
          </a:p>
        </p:txBody>
      </p:sp>
      <p:sp>
        <p:nvSpPr>
          <p:cNvPr id="1101" name="Google Shape;1101;p3"/>
          <p:cNvSpPr txBox="1"/>
          <p:nvPr/>
        </p:nvSpPr>
        <p:spPr>
          <a:xfrm>
            <a:off x="5044078" y="2304759"/>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07</a:t>
            </a:r>
            <a:endParaRPr/>
          </a:p>
        </p:txBody>
      </p:sp>
      <p:sp>
        <p:nvSpPr>
          <p:cNvPr id="1102" name="Google Shape;1102;p3"/>
          <p:cNvSpPr txBox="1"/>
          <p:nvPr/>
        </p:nvSpPr>
        <p:spPr>
          <a:xfrm>
            <a:off x="5044078" y="3147746"/>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08</a:t>
            </a:r>
            <a:endParaRPr/>
          </a:p>
        </p:txBody>
      </p:sp>
      <p:sp>
        <p:nvSpPr>
          <p:cNvPr id="1103" name="Google Shape;1103;p3"/>
          <p:cNvSpPr txBox="1"/>
          <p:nvPr/>
        </p:nvSpPr>
        <p:spPr>
          <a:xfrm>
            <a:off x="5049784" y="3939837"/>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09</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pic>
        <p:nvPicPr>
          <p:cNvPr id="1294" name="Google Shape;1294;p30"/>
          <p:cNvPicPr preferRelativeResize="0"/>
          <p:nvPr/>
        </p:nvPicPr>
        <p:blipFill>
          <a:blip r:embed="rId3">
            <a:alphaModFix/>
          </a:blip>
          <a:stretch>
            <a:fillRect/>
          </a:stretch>
        </p:blipFill>
        <p:spPr>
          <a:xfrm>
            <a:off x="4873700" y="195475"/>
            <a:ext cx="3679532" cy="4838701"/>
          </a:xfrm>
          <a:prstGeom prst="rect">
            <a:avLst/>
          </a:prstGeom>
          <a:noFill/>
          <a:ln>
            <a:noFill/>
          </a:ln>
        </p:spPr>
      </p:pic>
      <p:pic>
        <p:nvPicPr>
          <p:cNvPr id="1295" name="Google Shape;1295;p30"/>
          <p:cNvPicPr preferRelativeResize="0"/>
          <p:nvPr/>
        </p:nvPicPr>
        <p:blipFill>
          <a:blip r:embed="rId4">
            <a:alphaModFix/>
          </a:blip>
          <a:stretch>
            <a:fillRect/>
          </a:stretch>
        </p:blipFill>
        <p:spPr>
          <a:xfrm>
            <a:off x="1089500" y="143675"/>
            <a:ext cx="3504014" cy="4942300"/>
          </a:xfrm>
          <a:prstGeom prst="rect">
            <a:avLst/>
          </a:prstGeom>
          <a:noFill/>
          <a:ln>
            <a:noFill/>
          </a:ln>
        </p:spPr>
      </p:pic>
      <p:sp>
        <p:nvSpPr>
          <p:cNvPr id="1296" name="Google Shape;1296;p30"/>
          <p:cNvSpPr txBox="1"/>
          <p:nvPr/>
        </p:nvSpPr>
        <p:spPr>
          <a:xfrm>
            <a:off x="6053959" y="258828"/>
            <a:ext cx="3177600" cy="84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3200" u="none" cap="none" strike="noStrike">
                <a:solidFill>
                  <a:schemeClr val="dk1"/>
                </a:solidFill>
                <a:latin typeface="Fjalla One"/>
                <a:ea typeface="Fjalla One"/>
                <a:cs typeface="Fjalla One"/>
                <a:sym typeface="Fjalla One"/>
              </a:rPr>
              <a:t>Rancangan database</a:t>
            </a:r>
            <a:endParaRPr b="0" i="0" sz="3200" u="none" cap="none" strike="noStrike">
              <a:solidFill>
                <a:schemeClr val="dk1"/>
              </a:solidFill>
              <a:latin typeface="Fjalla One"/>
              <a:ea typeface="Fjalla One"/>
              <a:cs typeface="Fjalla One"/>
              <a:sym typeface="Fjalla On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pic>
        <p:nvPicPr>
          <p:cNvPr id="1301" name="Google Shape;1301;p31"/>
          <p:cNvPicPr preferRelativeResize="0"/>
          <p:nvPr/>
        </p:nvPicPr>
        <p:blipFill rotWithShape="1">
          <a:blip r:embed="rId3">
            <a:alphaModFix/>
          </a:blip>
          <a:srcRect b="35666" l="0" r="0" t="0"/>
          <a:stretch/>
        </p:blipFill>
        <p:spPr>
          <a:xfrm>
            <a:off x="290200" y="178250"/>
            <a:ext cx="4820126" cy="4077848"/>
          </a:xfrm>
          <a:prstGeom prst="rect">
            <a:avLst/>
          </a:prstGeom>
          <a:noFill/>
          <a:ln>
            <a:noFill/>
          </a:ln>
        </p:spPr>
      </p:pic>
      <p:pic>
        <p:nvPicPr>
          <p:cNvPr id="1302" name="Google Shape;1302;p31"/>
          <p:cNvPicPr preferRelativeResize="0"/>
          <p:nvPr/>
        </p:nvPicPr>
        <p:blipFill rotWithShape="1">
          <a:blip r:embed="rId3">
            <a:alphaModFix/>
          </a:blip>
          <a:srcRect b="0" l="0" r="24783" t="58691"/>
          <a:stretch/>
        </p:blipFill>
        <p:spPr>
          <a:xfrm>
            <a:off x="5284575" y="505650"/>
            <a:ext cx="3939950" cy="2845425"/>
          </a:xfrm>
          <a:prstGeom prst="rect">
            <a:avLst/>
          </a:prstGeom>
          <a:noFill/>
          <a:ln>
            <a:noFill/>
          </a:ln>
        </p:spPr>
      </p:pic>
      <p:pic>
        <p:nvPicPr>
          <p:cNvPr id="1303" name="Google Shape;1303;p31"/>
          <p:cNvPicPr preferRelativeResize="0"/>
          <p:nvPr/>
        </p:nvPicPr>
        <p:blipFill rotWithShape="1">
          <a:blip r:embed="rId4">
            <a:alphaModFix/>
          </a:blip>
          <a:srcRect b="43986" l="76601" r="0" t="20451"/>
          <a:stretch/>
        </p:blipFill>
        <p:spPr>
          <a:xfrm>
            <a:off x="7141749" y="2468050"/>
            <a:ext cx="1103349" cy="23652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32"/>
          <p:cNvSpPr txBox="1"/>
          <p:nvPr/>
        </p:nvSpPr>
        <p:spPr>
          <a:xfrm>
            <a:off x="1611086" y="292752"/>
            <a:ext cx="971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Penelitian</a:t>
            </a:r>
            <a:endParaRPr b="0" i="0" sz="1400" u="none" cap="none" strike="noStrike">
              <a:solidFill>
                <a:srgbClr val="000000"/>
              </a:solidFill>
              <a:latin typeface="Arial"/>
              <a:ea typeface="Arial"/>
              <a:cs typeface="Arial"/>
              <a:sym typeface="Arial"/>
            </a:endParaRPr>
          </a:p>
        </p:txBody>
      </p:sp>
      <p:sp>
        <p:nvSpPr>
          <p:cNvPr id="1309" name="Google Shape;1309;p32"/>
          <p:cNvSpPr txBox="1"/>
          <p:nvPr/>
        </p:nvSpPr>
        <p:spPr>
          <a:xfrm>
            <a:off x="6561175" y="292752"/>
            <a:ext cx="57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PKM</a:t>
            </a:r>
            <a:endParaRPr b="0" i="0" sz="1400" u="none" cap="none" strike="noStrike">
              <a:solidFill>
                <a:srgbClr val="000000"/>
              </a:solidFill>
              <a:latin typeface="Arial"/>
              <a:ea typeface="Arial"/>
              <a:cs typeface="Arial"/>
              <a:sym typeface="Arial"/>
            </a:endParaRPr>
          </a:p>
        </p:txBody>
      </p:sp>
      <p:cxnSp>
        <p:nvCxnSpPr>
          <p:cNvPr id="1310" name="Google Shape;1310;p32"/>
          <p:cNvCxnSpPr/>
          <p:nvPr/>
        </p:nvCxnSpPr>
        <p:spPr>
          <a:xfrm>
            <a:off x="4884057" y="0"/>
            <a:ext cx="0" cy="5143500"/>
          </a:xfrm>
          <a:prstGeom prst="straightConnector1">
            <a:avLst/>
          </a:prstGeom>
          <a:noFill/>
          <a:ln cap="flat" cmpd="sng" w="38100">
            <a:solidFill>
              <a:srgbClr val="3B3B3B"/>
            </a:solidFill>
            <a:prstDash val="solid"/>
            <a:round/>
            <a:headEnd len="sm" w="sm" type="none"/>
            <a:tailEnd len="sm" w="sm" type="none"/>
          </a:ln>
        </p:spPr>
      </p:cxnSp>
      <p:pic>
        <p:nvPicPr>
          <p:cNvPr id="1311" name="Google Shape;1311;p32"/>
          <p:cNvPicPr preferRelativeResize="0"/>
          <p:nvPr/>
        </p:nvPicPr>
        <p:blipFill rotWithShape="1">
          <a:blip r:embed="rId3">
            <a:alphaModFix/>
          </a:blip>
          <a:srcRect b="49390" l="0" r="25854" t="0"/>
          <a:stretch/>
        </p:blipFill>
        <p:spPr>
          <a:xfrm>
            <a:off x="5160725" y="927675"/>
            <a:ext cx="3802349" cy="3660851"/>
          </a:xfrm>
          <a:prstGeom prst="rect">
            <a:avLst/>
          </a:prstGeom>
          <a:noFill/>
          <a:ln>
            <a:noFill/>
          </a:ln>
        </p:spPr>
      </p:pic>
      <p:pic>
        <p:nvPicPr>
          <p:cNvPr id="1312" name="Google Shape;1312;p32"/>
          <p:cNvPicPr preferRelativeResize="0"/>
          <p:nvPr/>
        </p:nvPicPr>
        <p:blipFill rotWithShape="1">
          <a:blip r:embed="rId3">
            <a:alphaModFix/>
          </a:blip>
          <a:srcRect b="0" l="0" r="18086" t="38461"/>
          <a:stretch/>
        </p:blipFill>
        <p:spPr>
          <a:xfrm>
            <a:off x="348125" y="686250"/>
            <a:ext cx="4259250" cy="4513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pic>
        <p:nvPicPr>
          <p:cNvPr id="1317" name="Google Shape;1317;p33"/>
          <p:cNvPicPr preferRelativeResize="0"/>
          <p:nvPr/>
        </p:nvPicPr>
        <p:blipFill rotWithShape="1">
          <a:blip r:embed="rId3">
            <a:alphaModFix/>
          </a:blip>
          <a:srcRect b="7691" l="68258" r="0" t="37121"/>
          <a:stretch/>
        </p:blipFill>
        <p:spPr>
          <a:xfrm>
            <a:off x="2777211" y="297542"/>
            <a:ext cx="3710674" cy="46548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34"/>
          <p:cNvSpPr txBox="1"/>
          <p:nvPr>
            <p:ph type="title"/>
          </p:nvPr>
        </p:nvSpPr>
        <p:spPr>
          <a:xfrm>
            <a:off x="2855400" y="2890642"/>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700"/>
              <a:t>WEBSITE</a:t>
            </a:r>
            <a:endParaRPr sz="4700"/>
          </a:p>
        </p:txBody>
      </p:sp>
      <p:sp>
        <p:nvSpPr>
          <p:cNvPr id="1323" name="Google Shape;1323;p34"/>
          <p:cNvSpPr txBox="1"/>
          <p:nvPr>
            <p:ph idx="2" type="title"/>
          </p:nvPr>
        </p:nvSpPr>
        <p:spPr>
          <a:xfrm>
            <a:off x="2971800" y="125272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07</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35"/>
          <p:cNvSpPr txBox="1"/>
          <p:nvPr/>
        </p:nvSpPr>
        <p:spPr>
          <a:xfrm>
            <a:off x="1264556" y="2571750"/>
            <a:ext cx="6614887" cy="80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3600"/>
              <a:buFont typeface="Fjalla One"/>
              <a:buNone/>
            </a:pPr>
            <a:r>
              <a:rPr b="0" i="0" lang="en-US" sz="3200" u="sng" cap="none" strike="noStrike">
                <a:solidFill>
                  <a:schemeClr val="dk2"/>
                </a:solidFill>
                <a:latin typeface="Fjalla One"/>
                <a:ea typeface="Fjalla One"/>
                <a:cs typeface="Fjalla One"/>
                <a:sym typeface="Fjalla One"/>
                <a:hlinkClick r:id="rId3">
                  <a:extLst>
                    <a:ext uri="{A12FA001-AC4F-418D-AE19-62706E023703}">
                      <ahyp:hlinkClr val="tx"/>
                    </a:ext>
                  </a:extLst>
                </a:hlinkClick>
              </a:rPr>
              <a:t>https://pengajuan.stis.ac.id/login</a:t>
            </a:r>
            <a:endParaRPr b="0" i="0" sz="3200" u="none" cap="none" strike="noStrike">
              <a:solidFill>
                <a:schemeClr val="dk2"/>
              </a:solidFill>
              <a:latin typeface="Fjalla One"/>
              <a:ea typeface="Fjalla One"/>
              <a:cs typeface="Fjalla One"/>
              <a:sym typeface="Fjalla One"/>
            </a:endParaRPr>
          </a:p>
        </p:txBody>
      </p:sp>
      <p:sp>
        <p:nvSpPr>
          <p:cNvPr id="1329" name="Google Shape;1329;p35"/>
          <p:cNvSpPr txBox="1"/>
          <p:nvPr/>
        </p:nvSpPr>
        <p:spPr>
          <a:xfrm>
            <a:off x="1906495" y="1317375"/>
            <a:ext cx="5331010" cy="5101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Website Sistem Pengelolaan Penelitian dan Pengabdian Masyarakat dapat diakses pada link berikut : </a:t>
            </a:r>
            <a:endParaRPr b="0" i="0" sz="2400" u="none" cap="none" strike="noStrike">
              <a:solidFill>
                <a:schemeClr val="dk1"/>
              </a:solidFill>
              <a:latin typeface="Fjalla One"/>
              <a:ea typeface="Fjalla One"/>
              <a:cs typeface="Fjalla One"/>
              <a:sym typeface="Fjalla On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36"/>
          <p:cNvSpPr txBox="1"/>
          <p:nvPr>
            <p:ph type="title"/>
          </p:nvPr>
        </p:nvSpPr>
        <p:spPr>
          <a:xfrm>
            <a:off x="2570781" y="2905314"/>
            <a:ext cx="4002437"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3200"/>
              <a:t>Pengujian Pengguna</a:t>
            </a:r>
            <a:endParaRPr sz="3200"/>
          </a:p>
        </p:txBody>
      </p:sp>
      <p:sp>
        <p:nvSpPr>
          <p:cNvPr id="1335" name="Google Shape;1335;p36"/>
          <p:cNvSpPr txBox="1"/>
          <p:nvPr>
            <p:ph idx="2" type="title"/>
          </p:nvPr>
        </p:nvSpPr>
        <p:spPr>
          <a:xfrm>
            <a:off x="2762573" y="1734726"/>
            <a:ext cx="2967600" cy="106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US"/>
              <a:t>09</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graphicFrame>
        <p:nvGraphicFramePr>
          <p:cNvPr id="1340" name="Google Shape;1340;p37"/>
          <p:cNvGraphicFramePr/>
          <p:nvPr/>
        </p:nvGraphicFramePr>
        <p:xfrm>
          <a:off x="404260" y="1337913"/>
          <a:ext cx="3000000" cy="3000000"/>
        </p:xfrm>
        <a:graphic>
          <a:graphicData uri="http://schemas.openxmlformats.org/drawingml/2006/table">
            <a:tbl>
              <a:tblPr bandRow="1" firstRow="1">
                <a:noFill/>
                <a:tableStyleId>{CC303850-B41D-4508-9086-425EC2AF7327}</a:tableStyleId>
              </a:tblPr>
              <a:tblGrid>
                <a:gridCol w="1323100"/>
                <a:gridCol w="3075650"/>
                <a:gridCol w="2435200"/>
                <a:gridCol w="1501550"/>
              </a:tblGrid>
              <a:tr h="309625">
                <a:tc rowSpan="2">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Modul yang diuji</a:t>
                      </a:r>
                      <a:endParaRPr b="1" sz="1200" u="none" cap="none" strike="noStrike">
                        <a:latin typeface="Teko"/>
                        <a:ea typeface="Teko"/>
                        <a:cs typeface="Teko"/>
                        <a:sym typeface="Teko"/>
                      </a:endParaRPr>
                    </a:p>
                  </a:txBody>
                  <a:tcPr marT="45725" marB="45725" marR="91450" marL="91450" anchor="ctr"/>
                </a:tc>
                <a:tc row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Prosedur Pengujian </a:t>
                      </a:r>
                      <a:endParaRPr b="1" sz="1200" u="none" cap="none" strike="noStrike">
                        <a:latin typeface="Teko"/>
                        <a:ea typeface="Teko"/>
                        <a:cs typeface="Teko"/>
                        <a:sym typeface="Teko"/>
                      </a:endParaRPr>
                    </a:p>
                  </a:txBody>
                  <a:tcPr marT="63500" marB="63500" marR="63500" marL="63500" anchor="ctr"/>
                </a:tc>
                <a:tc grid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Hasil yang diharapkan</a:t>
                      </a:r>
                      <a:endParaRPr/>
                    </a:p>
                  </a:txBody>
                  <a:tcPr marT="63500" marB="63500" marR="63500" marL="63500" anchor="ctr"/>
                </a:tc>
                <a:tc hMerge="1"/>
              </a:tr>
              <a:tr h="281250">
                <a:tc vMerge="1"/>
                <a:tc vMerge="1"/>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Sukses</a:t>
                      </a:r>
                      <a:endParaRPr b="1" sz="1200" u="none" cap="none" strike="noStrike">
                        <a:latin typeface="Teko"/>
                        <a:ea typeface="Teko"/>
                        <a:cs typeface="Teko"/>
                        <a:sym typeface="Teko"/>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Gagal</a:t>
                      </a:r>
                      <a:endParaRPr b="1" sz="1200" u="none" cap="none" strike="noStrike">
                        <a:latin typeface="Teko"/>
                        <a:ea typeface="Teko"/>
                        <a:cs typeface="Teko"/>
                        <a:sym typeface="Teko"/>
                      </a:endParaRPr>
                    </a:p>
                  </a:txBody>
                  <a:tcPr marT="45725" marB="45725" marR="91450" marL="91450" anchor="ctr"/>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Pengajuan Penelitian (Formulir Mandiri dan Kerjasama)</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Setelah Berada di Tampilan Menu Pengajuan Penelitian, pengguna klik tombol “Ajukan Penelitian”</a:t>
                      </a:r>
                      <a:endParaRPr b="0" i="0" sz="1200" u="none" cap="none" strike="noStrike">
                        <a:solidFill>
                          <a:srgbClr val="000000"/>
                        </a:solidFill>
                        <a:latin typeface="Teko"/>
                        <a:ea typeface="Teko"/>
                        <a:cs typeface="Teko"/>
                        <a:sym typeface="Teko"/>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“Penelitian Mandiri” atau tombol “Penelitian Kerjasama”</a:t>
                      </a:r>
                      <a:endParaRPr b="0" i="0" sz="1200" u="none" cap="none" strike="noStrike">
                        <a:solidFill>
                          <a:srgbClr val="000000"/>
                        </a:solidFill>
                        <a:latin typeface="Teko"/>
                        <a:ea typeface="Teko"/>
                        <a:cs typeface="Teko"/>
                        <a:sym typeface="Teko"/>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Isi Formulir yang tersedia dan upload bukti luaran dengan cara klik tombol “Upload bukti luaran”</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Jika sudah sesuai, pengguna klik tombol “Submit”.</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tampilan formulir pengajuan yang harus diisikan oleh pengguna. Setelah pengguna klik tombol “Submit”, sistem akan mengirimkan notifikasi “Pengajuan Berhasil” dan halaman Kembali ke halaman Pengajuan Penelitian dengan penelitian yang baru sudah masuk dalam daftar tersebut</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pesan error, dapat berupa kesalahan sintaks atau error message lainnya atau tampilan kosong.</a:t>
                      </a:r>
                      <a:endParaRPr sz="1200" u="none" cap="none" strike="noStrike">
                        <a:latin typeface="Teko"/>
                        <a:ea typeface="Teko"/>
                        <a:cs typeface="Teko"/>
                        <a:sym typeface="Teko"/>
                      </a:endParaRPr>
                    </a:p>
                  </a:txBody>
                  <a:tcPr marT="45725" marB="45725" marR="91450" marL="9145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Pengajuan Penelitian (Semi Mandiri, didanai Institusi, dan Institusi)</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Setelah Berada di Tampilan Menu Pengajuan Penelitian, pengguna klik tombol “Ajukan Penelitian”</a:t>
                      </a:r>
                      <a:endParaRPr b="0" i="0" sz="1200" u="none" cap="none" strike="noStrike">
                        <a:solidFill>
                          <a:srgbClr val="000000"/>
                        </a:solidFill>
                        <a:latin typeface="Teko"/>
                        <a:ea typeface="Teko"/>
                        <a:cs typeface="Teko"/>
                        <a:sym typeface="Teko"/>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“Penelitian Semi Mandiri” atau “Penelitian Didanai Institusi” atau “Penelitian Institusi” </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Isi Formulir yang tersedia, setujui surat pernyataan, dan upload proposal dengan cara klik tombol “Upload proposal”</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Jika sudah sesuai, pengguna klik tombol “Submit pengajuan”.</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tampilan formulir pengajuan yang harus diisikan oleh pengguna. Setelah pengguna Klik tombol “Submit Pengajuan”, sistem akan mengirimkan notifikasi “Pengajuan Berhasil” dan halaman Kembali ke halaman Pengajuan Penelitian dengan penelitian yang baru sudah masuk dalam daftar tersebut</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pesan error, dapat berupa kesalahan sintaks atau error message lainnya atau tampilan kosong.</a:t>
                      </a:r>
                      <a:endParaRPr sz="1200" u="none" cap="none" strike="noStrike">
                        <a:latin typeface="Teko"/>
                        <a:ea typeface="Teko"/>
                        <a:cs typeface="Teko"/>
                        <a:sym typeface="Teko"/>
                      </a:endParaRPr>
                    </a:p>
                  </a:txBody>
                  <a:tcPr marT="45725" marB="45725" marR="91450" marL="91450"/>
                </a:tc>
              </a:tr>
            </a:tbl>
          </a:graphicData>
        </a:graphic>
      </p:graphicFrame>
      <p:sp>
        <p:nvSpPr>
          <p:cNvPr id="1341" name="Google Shape;1341;p37"/>
          <p:cNvSpPr txBox="1"/>
          <p:nvPr/>
        </p:nvSpPr>
        <p:spPr>
          <a:xfrm>
            <a:off x="2218622" y="448312"/>
            <a:ext cx="4706754" cy="5101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Contoh Rencana Pengujian </a:t>
            </a:r>
            <a:endParaRPr/>
          </a:p>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dari Sisi Dosen Pengaju</a:t>
            </a:r>
            <a:endParaRPr b="0" i="0" sz="2400" u="none" cap="none" strike="noStrike">
              <a:solidFill>
                <a:schemeClr val="dk1"/>
              </a:solidFill>
              <a:latin typeface="Fjalla One"/>
              <a:ea typeface="Fjalla One"/>
              <a:cs typeface="Fjalla One"/>
              <a:sym typeface="Fjalla On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graphicFrame>
        <p:nvGraphicFramePr>
          <p:cNvPr id="1346" name="Google Shape;1346;p38"/>
          <p:cNvGraphicFramePr/>
          <p:nvPr/>
        </p:nvGraphicFramePr>
        <p:xfrm>
          <a:off x="404260" y="1269639"/>
          <a:ext cx="3000000" cy="3000000"/>
        </p:xfrm>
        <a:graphic>
          <a:graphicData uri="http://schemas.openxmlformats.org/drawingml/2006/table">
            <a:tbl>
              <a:tblPr bandRow="1" firstRow="1">
                <a:noFill/>
                <a:tableStyleId>{CC303850-B41D-4508-9086-425EC2AF7327}</a:tableStyleId>
              </a:tblPr>
              <a:tblGrid>
                <a:gridCol w="1054425"/>
                <a:gridCol w="3323775"/>
                <a:gridCol w="2474675"/>
                <a:gridCol w="1482600"/>
              </a:tblGrid>
              <a:tr h="309625">
                <a:tc rowSpan="2">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Modul yang diuji</a:t>
                      </a:r>
                      <a:endParaRPr b="1" sz="1200" u="none" cap="none" strike="noStrike">
                        <a:latin typeface="Teko"/>
                        <a:ea typeface="Teko"/>
                        <a:cs typeface="Teko"/>
                        <a:sym typeface="Teko"/>
                      </a:endParaRPr>
                    </a:p>
                  </a:txBody>
                  <a:tcPr marT="45725" marB="45725" marR="91450" marL="91450" anchor="ctr"/>
                </a:tc>
                <a:tc row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Prosedur Pengujian </a:t>
                      </a:r>
                      <a:endParaRPr b="1" sz="1200" u="none" cap="none" strike="noStrike">
                        <a:latin typeface="Teko"/>
                        <a:ea typeface="Teko"/>
                        <a:cs typeface="Teko"/>
                        <a:sym typeface="Teko"/>
                      </a:endParaRPr>
                    </a:p>
                  </a:txBody>
                  <a:tcPr marT="63500" marB="63500" marR="63500" marL="63500" anchor="ctr"/>
                </a:tc>
                <a:tc grid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Hasil yang diharapkan</a:t>
                      </a:r>
                      <a:endParaRPr b="1" sz="1200" u="none" cap="none" strike="noStrike">
                        <a:solidFill>
                          <a:srgbClr val="000000"/>
                        </a:solidFill>
                        <a:latin typeface="Teko"/>
                        <a:ea typeface="Teko"/>
                        <a:cs typeface="Teko"/>
                        <a:sym typeface="Teko"/>
                      </a:endParaRPr>
                    </a:p>
                  </a:txBody>
                  <a:tcPr marT="63500" marB="63500" marR="63500" marL="63500" anchor="ctr"/>
                </a:tc>
                <a:tc hMerge="1"/>
              </a:tr>
              <a:tr h="421900">
                <a:tc vMerge="1"/>
                <a:tc vMerge="1"/>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Sukses</a:t>
                      </a:r>
                      <a:endParaRPr b="1" sz="1200" u="none" cap="none" strike="noStrike">
                        <a:latin typeface="Teko"/>
                        <a:ea typeface="Teko"/>
                        <a:cs typeface="Teko"/>
                        <a:sym typeface="Teko"/>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Gagal</a:t>
                      </a:r>
                      <a:endParaRPr b="1" sz="1200" u="none" cap="none" strike="noStrike">
                        <a:latin typeface="Teko"/>
                        <a:ea typeface="Teko"/>
                        <a:cs typeface="Teko"/>
                        <a:sym typeface="Teko"/>
                      </a:endParaRPr>
                    </a:p>
                  </a:txBody>
                  <a:tcPr marT="45725" marB="45725" marR="91450" marL="91450" anchor="ctr"/>
                </a:tc>
              </a:tr>
              <a:tr h="698900">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Pengajuan PKM Mandiri</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Setelah Berada di Tampilan Menu Pengajuan PKM, pengguna memilih PKM mandiri</a:t>
                      </a:r>
                      <a:endParaRPr b="0" i="0" sz="1200" u="none" cap="none" strike="noStrike">
                        <a:solidFill>
                          <a:srgbClr val="000000"/>
                        </a:solidFill>
                        <a:latin typeface="Teko"/>
                        <a:ea typeface="Teko"/>
                        <a:cs typeface="Teko"/>
                        <a:sym typeface="Teko"/>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Isi Formulir yang tersedia dan upload bukti luaran dengan cara klik tombol “Upload bukti luaran”</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“Submit”.</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mengirimkan notifikasi “Pengajuan Berhasil” dan akan kembali ke halaman pengajuan PKM, serta muncul baris baru yang berisi pengajuan PKM terbaru.</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lang="en-US" sz="1200" u="none" cap="none" strike="noStrike">
                          <a:solidFill>
                            <a:srgbClr val="000000"/>
                          </a:solidFill>
                          <a:latin typeface="Teko"/>
                          <a:ea typeface="Teko"/>
                          <a:cs typeface="Teko"/>
                          <a:sym typeface="Teko"/>
                        </a:rPr>
                        <a:t>Sistem akan memunculkan pesan error atau berupa tampilan halaman kosong.</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Pengajuan PKM selain PKM Mandiri</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Setelah Berada di Tampilan Menu Pengajuan PKM, pengguna memilih “PKM terstruktur” atau “PKM Dosen/Kelompok Dosen”</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Isi Formulir yang tersedia dan  klik tombol “setuju” pada kolom surat pernyataan</a:t>
                      </a:r>
                      <a:endParaRPr b="0" i="0" sz="1200" u="none" cap="none" strike="noStrike">
                        <a:solidFill>
                          <a:srgbClr val="000000"/>
                        </a:solidFill>
                        <a:latin typeface="Teko"/>
                        <a:ea typeface="Teko"/>
                        <a:cs typeface="Teko"/>
                        <a:sym typeface="Teko"/>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“Submit”.</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mengirimkan notifikasi “Pengajuan Berhasil” dan halaman di kembalikan ke halaman Pengajuan PKM serta akan muncul baris pengajuan PKM terbaru dengan id PKM baru.</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lang="en-US" sz="1200" u="none" cap="none" strike="noStrike">
                          <a:solidFill>
                            <a:srgbClr val="000000"/>
                          </a:solidFill>
                          <a:latin typeface="Teko"/>
                          <a:ea typeface="Teko"/>
                          <a:cs typeface="Teko"/>
                          <a:sym typeface="Teko"/>
                        </a:rPr>
                        <a:t>Sistem akan menampilkan pesan error, dapat berupa kesalahan sintaks atau error message lainnya atau tampilan kosong.</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Mencari penelitian dengan keyword tertentu</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Pada halaman daftar penelitian, klik kolom pencarian sampai kursor terlihat pada kolom.</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Ketik keyword yang ingin dicari, dapat berdasarkan id penelitian, judul penelitian, dan nama anggota tim peneliti.</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daftar penelitian yang mengandung kata-kata sesuai keyword pencarian dengan id penelitian, judul penelitian dan nama anggota tim peneliti.</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pesan error gagal mencari sesuai keyword pencarian.</a:t>
                      </a:r>
                      <a:endParaRPr sz="1200" u="none" cap="none" strike="noStrike">
                        <a:latin typeface="Teko"/>
                        <a:ea typeface="Teko"/>
                        <a:cs typeface="Teko"/>
                        <a:sym typeface="Teko"/>
                      </a:endParaRPr>
                    </a:p>
                  </a:txBody>
                  <a:tcPr marT="63500" marB="63500" marR="63500" marL="63500"/>
                </a:tc>
              </a:tr>
            </a:tbl>
          </a:graphicData>
        </a:graphic>
      </p:graphicFrame>
      <p:sp>
        <p:nvSpPr>
          <p:cNvPr id="1347" name="Google Shape;1347;p38"/>
          <p:cNvSpPr txBox="1"/>
          <p:nvPr/>
        </p:nvSpPr>
        <p:spPr>
          <a:xfrm>
            <a:off x="2521819" y="410127"/>
            <a:ext cx="4706754" cy="5101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Contoh Rencana Pengujian </a:t>
            </a:r>
            <a:endParaRPr/>
          </a:p>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dari Sisi Dosen Pengaju</a:t>
            </a:r>
            <a:endParaRPr b="0" i="0" sz="2400" u="none" cap="none" strike="noStrike">
              <a:solidFill>
                <a:schemeClr val="dk1"/>
              </a:solidFill>
              <a:latin typeface="Fjalla One"/>
              <a:ea typeface="Fjalla One"/>
              <a:cs typeface="Fjalla One"/>
              <a:sym typeface="Fjalla On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graphicFrame>
        <p:nvGraphicFramePr>
          <p:cNvPr id="1352" name="Google Shape;1352;p39"/>
          <p:cNvGraphicFramePr/>
          <p:nvPr/>
        </p:nvGraphicFramePr>
        <p:xfrm>
          <a:off x="404260" y="1539669"/>
          <a:ext cx="3000000" cy="3000000"/>
        </p:xfrm>
        <a:graphic>
          <a:graphicData uri="http://schemas.openxmlformats.org/drawingml/2006/table">
            <a:tbl>
              <a:tblPr bandRow="1" firstRow="1">
                <a:noFill/>
                <a:tableStyleId>{CC303850-B41D-4508-9086-425EC2AF7327}</a:tableStyleId>
              </a:tblPr>
              <a:tblGrid>
                <a:gridCol w="1323100"/>
                <a:gridCol w="3075650"/>
                <a:gridCol w="2011675"/>
                <a:gridCol w="1925050"/>
              </a:tblGrid>
              <a:tr h="309625">
                <a:tc rowSpan="2">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Modul yang diuji</a:t>
                      </a:r>
                      <a:endParaRPr b="1" sz="1200" u="none" cap="none" strike="noStrike">
                        <a:latin typeface="Teko"/>
                        <a:ea typeface="Teko"/>
                        <a:cs typeface="Teko"/>
                        <a:sym typeface="Teko"/>
                      </a:endParaRPr>
                    </a:p>
                  </a:txBody>
                  <a:tcPr marT="45725" marB="45725" marR="91450" marL="91450" anchor="ctr"/>
                </a:tc>
                <a:tc row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Prosedur Pengujian </a:t>
                      </a:r>
                      <a:endParaRPr b="1" sz="1200" u="none" cap="none" strike="noStrike">
                        <a:latin typeface="Teko"/>
                        <a:ea typeface="Teko"/>
                        <a:cs typeface="Teko"/>
                        <a:sym typeface="Teko"/>
                      </a:endParaRPr>
                    </a:p>
                  </a:txBody>
                  <a:tcPr marT="63500" marB="63500" marR="63500" marL="63500" anchor="ctr"/>
                </a:tc>
                <a:tc grid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Hasil yang diharapkan</a:t>
                      </a:r>
                      <a:endParaRPr b="1" sz="1200" u="none" cap="none" strike="noStrike">
                        <a:solidFill>
                          <a:srgbClr val="000000"/>
                        </a:solidFill>
                        <a:latin typeface="Teko"/>
                        <a:ea typeface="Teko"/>
                        <a:cs typeface="Teko"/>
                        <a:sym typeface="Teko"/>
                      </a:endParaRPr>
                    </a:p>
                  </a:txBody>
                  <a:tcPr marT="63500" marB="63500" marR="63500" marL="63500" anchor="ctr"/>
                </a:tc>
                <a:tc hMerge="1"/>
              </a:tr>
              <a:tr h="421900">
                <a:tc vMerge="1"/>
                <a:tc vMerge="1"/>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Sukses</a:t>
                      </a:r>
                      <a:endParaRPr b="1" sz="1200" u="none" cap="none" strike="noStrike">
                        <a:latin typeface="Teko"/>
                        <a:ea typeface="Teko"/>
                        <a:cs typeface="Teko"/>
                        <a:sym typeface="Teko"/>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Gagal</a:t>
                      </a:r>
                      <a:endParaRPr b="1" sz="1200" u="none" cap="none" strike="noStrike">
                        <a:latin typeface="Teko"/>
                        <a:ea typeface="Teko"/>
                        <a:cs typeface="Teko"/>
                        <a:sym typeface="Teko"/>
                      </a:endParaRPr>
                    </a:p>
                  </a:txBody>
                  <a:tcPr marT="45725" marB="45725" marR="91450" marL="91450" anchor="ctr"/>
                </a:tc>
              </a:tr>
              <a:tr h="698900">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Melihat daftar penelitian berdasarkan kategori tertentu</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“filter berdasarkan” yang berada pada pojok kiri halaman daftar penelitian</a:t>
                      </a:r>
                      <a:endParaRPr b="0" i="0" sz="1200" u="none" cap="none" strike="noStrike">
                        <a:solidFill>
                          <a:srgbClr val="000000"/>
                        </a:solidFill>
                        <a:latin typeface="Teko"/>
                        <a:ea typeface="Teko"/>
                        <a:cs typeface="Teko"/>
                        <a:sym typeface="Teko"/>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Pengguna dapat memilih beberapa opsi filter yang tersedia.</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daftar penelitian sesuai opsi filter yang dipilih</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pesan error gagal filter dan tetap menampilkan daftar penelitian seluruh kategori.</a:t>
                      </a:r>
                      <a:r>
                        <a:rPr lang="en-US" sz="1200" u="none" cap="none" strike="noStrike">
                          <a:solidFill>
                            <a:srgbClr val="000000"/>
                          </a:solidFill>
                          <a:latin typeface="Teko"/>
                          <a:ea typeface="Teko"/>
                          <a:cs typeface="Teko"/>
                          <a:sym typeface="Teko"/>
                        </a:rPr>
                        <a:t>.</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Melihat detail pengajuan</a:t>
                      </a:r>
                      <a:endParaRPr sz="1200" u="none" cap="none" strike="noStrike">
                        <a:latin typeface="Teko"/>
                        <a:ea typeface="Teko"/>
                        <a:cs typeface="Teko"/>
                        <a:sym typeface="Teko"/>
                      </a:endParaRPr>
                    </a:p>
                  </a:txBody>
                  <a:tcPr marT="45725" marB="45725" marR="91450" marL="91450"/>
                </a:tc>
                <a:tc>
                  <a:txBody>
                    <a:bodyPr/>
                    <a:lstStyle/>
                    <a:p>
                      <a:pPr indent="-228600" lvl="0" marL="228600" marR="0" rtl="0" algn="l">
                        <a:lnSpc>
                          <a:spcPct val="107000"/>
                        </a:lnSpc>
                        <a:spcBef>
                          <a:spcPts val="0"/>
                        </a:spcBef>
                        <a:spcAft>
                          <a:spcPts val="0"/>
                        </a:spcAft>
                        <a:buClr>
                          <a:srgbClr val="000000"/>
                        </a:buClr>
                        <a:buSzPts val="1200"/>
                        <a:buFont typeface="Arial"/>
                        <a:buAutoNum type="arabicPeriod"/>
                      </a:pPr>
                      <a:r>
                        <a:rPr lang="en-US" sz="1200" u="none" cap="none" strike="noStrike">
                          <a:solidFill>
                            <a:srgbClr val="000000"/>
                          </a:solidFill>
                          <a:latin typeface="Teko"/>
                          <a:ea typeface="Teko"/>
                          <a:cs typeface="Teko"/>
                          <a:sym typeface="Teko"/>
                        </a:rPr>
                        <a:t>Klik tombol “Detail” pada halaman daftar pengajuan penelitian.</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halaman detail penelitian yang berisi informasi proposal penelitian dan status pengajuan.</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lang="en-US" sz="1200" u="none" cap="none" strike="noStrike">
                          <a:solidFill>
                            <a:srgbClr val="000000"/>
                          </a:solidFill>
                          <a:latin typeface="Teko"/>
                          <a:ea typeface="Teko"/>
                          <a:cs typeface="Teko"/>
                          <a:sym typeface="Teko"/>
                        </a:rPr>
                        <a:t>Sistem tidak akan menampilkan halaman baru, namun tetap pada halaman daftar pengajuan penelitian atau halaman kosong</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Lihat proposal</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7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“Lihat” pada halaman detail penelitian.</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halaman baru yang berisi proposal penelitian</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000000"/>
                          </a:solidFill>
                          <a:latin typeface="Teko"/>
                          <a:ea typeface="Teko"/>
                          <a:cs typeface="Teko"/>
                          <a:sym typeface="Teko"/>
                        </a:rPr>
                        <a:t>Sistem tidak akan menampilkan halaman baru, namun tetap pada halaman Detail Pengajuan</a:t>
                      </a:r>
                      <a:endParaRPr sz="1200" u="none" cap="none" strike="noStrike">
                        <a:latin typeface="Teko"/>
                        <a:ea typeface="Teko"/>
                        <a:cs typeface="Teko"/>
                        <a:sym typeface="Teko"/>
                      </a:endParaRPr>
                    </a:p>
                  </a:txBody>
                  <a:tcPr marT="63500" marB="63500" marR="63500" marL="63500"/>
                </a:tc>
              </a:tr>
            </a:tbl>
          </a:graphicData>
        </a:graphic>
      </p:graphicFrame>
      <p:sp>
        <p:nvSpPr>
          <p:cNvPr id="1353" name="Google Shape;1353;p39"/>
          <p:cNvSpPr txBox="1"/>
          <p:nvPr/>
        </p:nvSpPr>
        <p:spPr>
          <a:xfrm>
            <a:off x="2521819" y="528881"/>
            <a:ext cx="4706754" cy="5101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Contoh Rencana Pengujian </a:t>
            </a:r>
            <a:endParaRPr/>
          </a:p>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dari Sisi Reviewer</a:t>
            </a:r>
            <a:endParaRPr b="0" i="0" sz="2400" u="none" cap="none" strike="noStrike">
              <a:solidFill>
                <a:schemeClr val="dk1"/>
              </a:solidFill>
              <a:latin typeface="Fjalla One"/>
              <a:ea typeface="Fjalla One"/>
              <a:cs typeface="Fjalla One"/>
              <a:sym typeface="Fjall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4"/>
          <p:cNvSpPr txBox="1"/>
          <p:nvPr>
            <p:ph type="title"/>
          </p:nvPr>
        </p:nvSpPr>
        <p:spPr>
          <a:xfrm>
            <a:off x="2971800" y="2674620"/>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700"/>
              <a:t>Tentang Proyek</a:t>
            </a:r>
            <a:endParaRPr sz="4700"/>
          </a:p>
        </p:txBody>
      </p:sp>
      <p:sp>
        <p:nvSpPr>
          <p:cNvPr id="1109" name="Google Shape;1109;p4"/>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graphicFrame>
        <p:nvGraphicFramePr>
          <p:cNvPr id="1358" name="Google Shape;1358;p40"/>
          <p:cNvGraphicFramePr/>
          <p:nvPr/>
        </p:nvGraphicFramePr>
        <p:xfrm>
          <a:off x="404260" y="1256488"/>
          <a:ext cx="3000000" cy="3000000"/>
        </p:xfrm>
        <a:graphic>
          <a:graphicData uri="http://schemas.openxmlformats.org/drawingml/2006/table">
            <a:tbl>
              <a:tblPr bandRow="1" firstRow="1">
                <a:noFill/>
                <a:tableStyleId>{CC303850-B41D-4508-9086-425EC2AF7327}</a:tableStyleId>
              </a:tblPr>
              <a:tblGrid>
                <a:gridCol w="1323100"/>
                <a:gridCol w="3075650"/>
                <a:gridCol w="2011675"/>
                <a:gridCol w="1925050"/>
              </a:tblGrid>
              <a:tr h="309625">
                <a:tc rowSpan="2">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Modul yang diuji</a:t>
                      </a:r>
                      <a:endParaRPr b="1" sz="1200" u="none" cap="none" strike="noStrike">
                        <a:latin typeface="Teko"/>
                        <a:ea typeface="Teko"/>
                        <a:cs typeface="Teko"/>
                        <a:sym typeface="Teko"/>
                      </a:endParaRPr>
                    </a:p>
                  </a:txBody>
                  <a:tcPr marT="45725" marB="45725" marR="91450" marL="91450" anchor="ctr"/>
                </a:tc>
                <a:tc row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Prosedur Pengujian </a:t>
                      </a:r>
                      <a:endParaRPr b="1" sz="1200" u="none" cap="none" strike="noStrike">
                        <a:latin typeface="Teko"/>
                        <a:ea typeface="Teko"/>
                        <a:cs typeface="Teko"/>
                        <a:sym typeface="Teko"/>
                      </a:endParaRPr>
                    </a:p>
                  </a:txBody>
                  <a:tcPr marT="63500" marB="63500" marR="63500" marL="63500" anchor="ctr"/>
                </a:tc>
                <a:tc grid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Hasil yang diharapkan</a:t>
                      </a:r>
                      <a:endParaRPr b="1" sz="1200" u="none" cap="none" strike="noStrike">
                        <a:solidFill>
                          <a:srgbClr val="000000"/>
                        </a:solidFill>
                        <a:latin typeface="Teko"/>
                        <a:ea typeface="Teko"/>
                        <a:cs typeface="Teko"/>
                        <a:sym typeface="Teko"/>
                      </a:endParaRPr>
                    </a:p>
                  </a:txBody>
                  <a:tcPr marT="63500" marB="63500" marR="63500" marL="63500" anchor="ctr"/>
                </a:tc>
                <a:tc hMerge="1"/>
              </a:tr>
              <a:tr h="421900">
                <a:tc vMerge="1"/>
                <a:tc vMerge="1"/>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Sukses</a:t>
                      </a:r>
                      <a:endParaRPr b="1" sz="1200" u="none" cap="none" strike="noStrike">
                        <a:latin typeface="Teko"/>
                        <a:ea typeface="Teko"/>
                        <a:cs typeface="Teko"/>
                        <a:sym typeface="Teko"/>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Gagal</a:t>
                      </a:r>
                      <a:endParaRPr b="1" sz="1200" u="none" cap="none" strike="noStrike">
                        <a:latin typeface="Teko"/>
                        <a:ea typeface="Teko"/>
                        <a:cs typeface="Teko"/>
                        <a:sym typeface="Teko"/>
                      </a:endParaRPr>
                    </a:p>
                  </a:txBody>
                  <a:tcPr marT="45725" marB="45725" marR="91450" marL="91450" anchor="ctr"/>
                </a:tc>
              </a:tr>
              <a:tr h="698900">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Ubah status pengajuan menjadi disetujui </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‘setuju’ pada halaman detail penelitian. </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‘Ya, saya yakin’ pada halaman pop-up yang muncul</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lang="en-US" sz="1200" u="none" cap="none" strike="noStrike">
                          <a:solidFill>
                            <a:srgbClr val="000000"/>
                          </a:solidFill>
                          <a:latin typeface="Teko"/>
                          <a:ea typeface="Teko"/>
                          <a:cs typeface="Teko"/>
                          <a:sym typeface="Teko"/>
                        </a:rPr>
                        <a:t>Sistem akan memperbarui status pengajuan dan memperbarui tampilan status menjadi telah disetujui oleh reviewer.</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Status pengajuan tidak akan ter-</a:t>
                      </a:r>
                      <a:r>
                        <a:rPr b="0" i="1" lang="en-US" sz="1200" u="none" cap="none" strike="noStrike">
                          <a:solidFill>
                            <a:srgbClr val="000000"/>
                          </a:solidFill>
                          <a:latin typeface="Teko"/>
                          <a:ea typeface="Teko"/>
                          <a:cs typeface="Teko"/>
                          <a:sym typeface="Teko"/>
                        </a:rPr>
                        <a:t>update</a:t>
                      </a:r>
                      <a:r>
                        <a:rPr b="0" i="0" lang="en-US" sz="1200" u="none" cap="none" strike="noStrike">
                          <a:solidFill>
                            <a:srgbClr val="000000"/>
                          </a:solidFill>
                          <a:latin typeface="Teko"/>
                          <a:ea typeface="Teko"/>
                          <a:cs typeface="Teko"/>
                          <a:sym typeface="Teko"/>
                        </a:rPr>
                        <a:t> dan pengguna akan tetap berada di halaman yang sama</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Ubah status pengajuan menjadi ditolak</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‘tolak’ pada halaman detail penelitian. </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Masukkan alasan menolak pengajuan pada halaman pop-up yang muncul. </a:t>
                      </a:r>
                      <a:endParaRPr b="0" i="0" sz="1200" u="none" cap="none" strike="noStrike">
                        <a:solidFill>
                          <a:srgbClr val="000000"/>
                        </a:solidFill>
                        <a:latin typeface="Teko"/>
                        <a:ea typeface="Teko"/>
                        <a:cs typeface="Teko"/>
                        <a:sym typeface="Teko"/>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‘selesai’ </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‘Ya, saya yakin’ pada halaman pop-up yang muncul</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memperbarui status pengajuan dan memperbarui tampilan status menjadi ditolak oleh reviewer.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Reviewer akan diarahkan kembali ke halaman daftar pengajuan.</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Status pengajuan tidak akan ter-</a:t>
                      </a:r>
                      <a:r>
                        <a:rPr b="0" i="1" lang="en-US" sz="1200" u="none" cap="none" strike="noStrike">
                          <a:solidFill>
                            <a:srgbClr val="000000"/>
                          </a:solidFill>
                          <a:latin typeface="Teko"/>
                          <a:ea typeface="Teko"/>
                          <a:cs typeface="Teko"/>
                          <a:sym typeface="Teko"/>
                        </a:rPr>
                        <a:t>update</a:t>
                      </a:r>
                      <a:r>
                        <a:rPr b="0" i="0" lang="en-US" sz="1200" u="none" cap="none" strike="noStrike">
                          <a:solidFill>
                            <a:srgbClr val="000000"/>
                          </a:solidFill>
                          <a:latin typeface="Teko"/>
                          <a:ea typeface="Teko"/>
                          <a:cs typeface="Teko"/>
                          <a:sym typeface="Teko"/>
                        </a:rPr>
                        <a:t> dan pengguna akan tetap berada di halaman yang sama</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Download proposal</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Klik tombol download pada halaman detail penelitian.</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Sistem akan membuka file explorer untuk memilih directory tempat menyimpan file.</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Clr>
                          <a:srgbClr val="000000"/>
                        </a:buClr>
                        <a:buSzPts val="1200"/>
                        <a:buFont typeface="Arial"/>
                        <a:buNone/>
                      </a:pPr>
                      <a:r>
                        <a:rPr b="0" i="0" lang="en-US" sz="1200" u="none" cap="none" strike="noStrike">
                          <a:solidFill>
                            <a:srgbClr val="000000"/>
                          </a:solidFill>
                          <a:latin typeface="Teko"/>
                          <a:ea typeface="Teko"/>
                          <a:cs typeface="Teko"/>
                          <a:sym typeface="Teko"/>
                        </a:rPr>
                        <a:t>File explorer tidak akan terbuka, pengguna akan tetap berada pada halaman detail penelitian, dan file tidak terdownload</a:t>
                      </a:r>
                      <a:endParaRPr sz="1200" u="none" cap="none" strike="noStrike">
                        <a:latin typeface="Teko"/>
                        <a:ea typeface="Teko"/>
                        <a:cs typeface="Teko"/>
                        <a:sym typeface="Teko"/>
                      </a:endParaRPr>
                    </a:p>
                  </a:txBody>
                  <a:tcPr marT="63500" marB="63500" marR="63500" marL="63500"/>
                </a:tc>
              </a:tr>
            </a:tbl>
          </a:graphicData>
        </a:graphic>
      </p:graphicFrame>
      <p:sp>
        <p:nvSpPr>
          <p:cNvPr id="1359" name="Google Shape;1359;p40"/>
          <p:cNvSpPr txBox="1"/>
          <p:nvPr/>
        </p:nvSpPr>
        <p:spPr>
          <a:xfrm>
            <a:off x="2521819" y="445753"/>
            <a:ext cx="4706754" cy="5101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Contoh Rencana Pengujian </a:t>
            </a:r>
            <a:endParaRPr/>
          </a:p>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dari Sisi Reviewer</a:t>
            </a:r>
            <a:endParaRPr b="0" i="0" sz="2400" u="none" cap="none" strike="noStrike">
              <a:solidFill>
                <a:schemeClr val="dk1"/>
              </a:solidFill>
              <a:latin typeface="Fjalla One"/>
              <a:ea typeface="Fjalla One"/>
              <a:cs typeface="Fjalla One"/>
              <a:sym typeface="Fjalla On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graphicFrame>
        <p:nvGraphicFramePr>
          <p:cNvPr id="1364" name="Google Shape;1364;p41"/>
          <p:cNvGraphicFramePr/>
          <p:nvPr/>
        </p:nvGraphicFramePr>
        <p:xfrm>
          <a:off x="404260" y="1592090"/>
          <a:ext cx="3000000" cy="3000000"/>
        </p:xfrm>
        <a:graphic>
          <a:graphicData uri="http://schemas.openxmlformats.org/drawingml/2006/table">
            <a:tbl>
              <a:tblPr bandRow="1" firstRow="1">
                <a:noFill/>
                <a:tableStyleId>{CC303850-B41D-4508-9086-425EC2AF7327}</a:tableStyleId>
              </a:tblPr>
              <a:tblGrid>
                <a:gridCol w="1323100"/>
                <a:gridCol w="2719525"/>
                <a:gridCol w="2367825"/>
                <a:gridCol w="1925050"/>
              </a:tblGrid>
              <a:tr h="309625">
                <a:tc rowSpan="2">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Modul yang diuji</a:t>
                      </a:r>
                      <a:endParaRPr b="1" sz="1200" u="none" cap="none" strike="noStrike">
                        <a:latin typeface="Teko"/>
                        <a:ea typeface="Teko"/>
                        <a:cs typeface="Teko"/>
                        <a:sym typeface="Teko"/>
                      </a:endParaRPr>
                    </a:p>
                  </a:txBody>
                  <a:tcPr marT="45725" marB="45725" marR="91450" marL="91450" anchor="ctr"/>
                </a:tc>
                <a:tc row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Prosedur Pengujian </a:t>
                      </a:r>
                      <a:endParaRPr b="1" sz="1200" u="none" cap="none" strike="noStrike">
                        <a:latin typeface="Teko"/>
                        <a:ea typeface="Teko"/>
                        <a:cs typeface="Teko"/>
                        <a:sym typeface="Teko"/>
                      </a:endParaRPr>
                    </a:p>
                  </a:txBody>
                  <a:tcPr marT="63500" marB="63500" marR="63500" marL="63500" anchor="ctr"/>
                </a:tc>
                <a:tc grid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Hasil yang diharapkan</a:t>
                      </a:r>
                      <a:endParaRPr b="1" sz="1200" u="none" cap="none" strike="noStrike">
                        <a:solidFill>
                          <a:srgbClr val="000000"/>
                        </a:solidFill>
                        <a:latin typeface="Teko"/>
                        <a:ea typeface="Teko"/>
                        <a:cs typeface="Teko"/>
                        <a:sym typeface="Teko"/>
                      </a:endParaRPr>
                    </a:p>
                  </a:txBody>
                  <a:tcPr marT="63500" marB="63500" marR="63500" marL="63500" anchor="ctr"/>
                </a:tc>
                <a:tc hMerge="1"/>
              </a:tr>
              <a:tr h="421900">
                <a:tc vMerge="1"/>
                <a:tc vMerge="1"/>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Sukses</a:t>
                      </a:r>
                      <a:endParaRPr b="1" sz="1200" u="none" cap="none" strike="noStrike">
                        <a:latin typeface="Teko"/>
                        <a:ea typeface="Teko"/>
                        <a:cs typeface="Teko"/>
                        <a:sym typeface="Teko"/>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Gagal</a:t>
                      </a:r>
                      <a:endParaRPr b="1" sz="1200" u="none" cap="none" strike="noStrike">
                        <a:latin typeface="Teko"/>
                        <a:ea typeface="Teko"/>
                        <a:cs typeface="Teko"/>
                        <a:sym typeface="Teko"/>
                      </a:endParaRPr>
                    </a:p>
                  </a:txBody>
                  <a:tcPr marT="45725" marB="45725" marR="91450" marL="91450" anchor="ctr"/>
                </a:tc>
              </a:tr>
              <a:tr h="698900">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Ubah dana anggaran awal</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klik tombol “Anggaran” pada menu.</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klik tombol “Ubah Dana Awal”</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mengisikan form.</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klik tombol “Perbarui Dana”.</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Form yang terdiri dari  2 field, yaitu “Dana Awal Saat Ini” yang tidak bisa diedit dan field “Dana Awal Terbaru” yang harus diisikan oleh Admin. Setelah Admin klik tombol “Perbarui Dana”, Admin akan diarahkan ke halaman “Anggaran” dan akan muncul notifikasi “Dana Berhasil di Update” dengan pie chart dan rincian anggaran yang sudah ter-</a:t>
                      </a:r>
                      <a:r>
                        <a:rPr b="0" i="1" lang="en-US" sz="1200" u="none" cap="none" strike="noStrike">
                          <a:solidFill>
                            <a:srgbClr val="000000"/>
                          </a:solidFill>
                          <a:latin typeface="Teko"/>
                          <a:ea typeface="Teko"/>
                          <a:cs typeface="Teko"/>
                          <a:sym typeface="Teko"/>
                        </a:rPr>
                        <a:t>update</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pesan error. atau gagal menampilkan pie chart.</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Undo status</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Pada halaman Detail Penelitian Klik tombol “hapus” di samping status yang ingin di-undo.</a:t>
                      </a:r>
                      <a:endParaRPr/>
                    </a:p>
                  </a:txBody>
                  <a:tcPr marT="63500" marB="63500" marR="63500" marL="63500"/>
                </a:tc>
                <a:tc>
                  <a:txBody>
                    <a:bodyPr/>
                    <a:lstStyle/>
                    <a:p>
                      <a:pPr indent="0" lvl="0" marL="0" marR="0" rtl="0" algn="l">
                        <a:lnSpc>
                          <a:spcPct val="107000"/>
                        </a:lnSpc>
                        <a:spcBef>
                          <a:spcPts val="0"/>
                        </a:spcBef>
                        <a:spcAft>
                          <a:spcPts val="0"/>
                        </a:spcAft>
                        <a:buNone/>
                      </a:pPr>
                      <a:r>
                        <a:rPr lang="en-US" sz="1200" u="none" cap="none" strike="noStrike">
                          <a:solidFill>
                            <a:srgbClr val="000000"/>
                          </a:solidFill>
                          <a:latin typeface="Teko"/>
                          <a:ea typeface="Teko"/>
                          <a:cs typeface="Teko"/>
                          <a:sym typeface="Teko"/>
                        </a:rPr>
                        <a:t>Sistem akan menghapus status terpilih.</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7000"/>
                        </a:lnSpc>
                        <a:spcBef>
                          <a:spcPts val="0"/>
                        </a:spcBef>
                        <a:spcAft>
                          <a:spcPts val="0"/>
                        </a:spcAft>
                        <a:buNone/>
                      </a:pPr>
                      <a:r>
                        <a:rPr lang="en-US" sz="1200" u="none" cap="none" strike="noStrike">
                          <a:solidFill>
                            <a:srgbClr val="000000"/>
                          </a:solidFill>
                          <a:latin typeface="Teko"/>
                          <a:ea typeface="Teko"/>
                          <a:cs typeface="Teko"/>
                          <a:sym typeface="Teko"/>
                        </a:rPr>
                        <a:t>Sistem akan memunculkan pesan error menghapus status.</a:t>
                      </a:r>
                      <a:endParaRPr sz="1200" u="none" cap="none" strike="noStrike">
                        <a:latin typeface="Teko"/>
                        <a:ea typeface="Teko"/>
                        <a:cs typeface="Teko"/>
                        <a:sym typeface="Teko"/>
                      </a:endParaRPr>
                    </a:p>
                  </a:txBody>
                  <a:tcPr marT="63500" marB="63500" marR="63500" marL="63500"/>
                </a:tc>
              </a:tr>
            </a:tbl>
          </a:graphicData>
        </a:graphic>
      </p:graphicFrame>
      <p:sp>
        <p:nvSpPr>
          <p:cNvPr id="1365" name="Google Shape;1365;p41"/>
          <p:cNvSpPr txBox="1"/>
          <p:nvPr/>
        </p:nvSpPr>
        <p:spPr>
          <a:xfrm>
            <a:off x="2521819" y="445753"/>
            <a:ext cx="4706754" cy="5101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Contoh Rencana Pengujian </a:t>
            </a:r>
            <a:endParaRPr/>
          </a:p>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dari Sisi Admin</a:t>
            </a:r>
            <a:endParaRPr b="0" i="0" sz="2400" u="none" cap="none" strike="noStrike">
              <a:solidFill>
                <a:schemeClr val="dk1"/>
              </a:solidFill>
              <a:latin typeface="Fjalla One"/>
              <a:ea typeface="Fjalla One"/>
              <a:cs typeface="Fjalla One"/>
              <a:sym typeface="Fjalla On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graphicFrame>
        <p:nvGraphicFramePr>
          <p:cNvPr id="1370" name="Google Shape;1370;p42"/>
          <p:cNvGraphicFramePr/>
          <p:nvPr/>
        </p:nvGraphicFramePr>
        <p:xfrm>
          <a:off x="404260" y="1381617"/>
          <a:ext cx="3000000" cy="3000000"/>
        </p:xfrm>
        <a:graphic>
          <a:graphicData uri="http://schemas.openxmlformats.org/drawingml/2006/table">
            <a:tbl>
              <a:tblPr bandRow="1" firstRow="1">
                <a:noFill/>
                <a:tableStyleId>{CC303850-B41D-4508-9086-425EC2AF7327}</a:tableStyleId>
              </a:tblPr>
              <a:tblGrid>
                <a:gridCol w="1323100"/>
                <a:gridCol w="3075650"/>
                <a:gridCol w="2011675"/>
                <a:gridCol w="1925050"/>
              </a:tblGrid>
              <a:tr h="309625">
                <a:tc rowSpan="2">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Modul yang diuji</a:t>
                      </a:r>
                      <a:endParaRPr b="1" sz="1200" u="none" cap="none" strike="noStrike">
                        <a:latin typeface="Teko"/>
                        <a:ea typeface="Teko"/>
                        <a:cs typeface="Teko"/>
                        <a:sym typeface="Teko"/>
                      </a:endParaRPr>
                    </a:p>
                  </a:txBody>
                  <a:tcPr marT="45725" marB="45725" marR="91450" marL="91450" anchor="ctr"/>
                </a:tc>
                <a:tc row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Prosedur Pengujian </a:t>
                      </a:r>
                      <a:endParaRPr b="1" sz="1200" u="none" cap="none" strike="noStrike">
                        <a:latin typeface="Teko"/>
                        <a:ea typeface="Teko"/>
                        <a:cs typeface="Teko"/>
                        <a:sym typeface="Teko"/>
                      </a:endParaRPr>
                    </a:p>
                  </a:txBody>
                  <a:tcPr marT="63500" marB="63500" marR="63500" marL="63500" anchor="ctr"/>
                </a:tc>
                <a:tc gridSpan="2">
                  <a:txBody>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Teko"/>
                          <a:ea typeface="Teko"/>
                          <a:cs typeface="Teko"/>
                          <a:sym typeface="Teko"/>
                        </a:rPr>
                        <a:t>Hasil yang diharapkan</a:t>
                      </a:r>
                      <a:endParaRPr b="1" sz="1200" u="none" cap="none" strike="noStrike">
                        <a:solidFill>
                          <a:srgbClr val="000000"/>
                        </a:solidFill>
                        <a:latin typeface="Teko"/>
                        <a:ea typeface="Teko"/>
                        <a:cs typeface="Teko"/>
                        <a:sym typeface="Teko"/>
                      </a:endParaRPr>
                    </a:p>
                  </a:txBody>
                  <a:tcPr marT="63500" marB="63500" marR="63500" marL="63500" anchor="ctr"/>
                </a:tc>
                <a:tc hMerge="1"/>
              </a:tr>
              <a:tr h="421900">
                <a:tc vMerge="1"/>
                <a:tc vMerge="1"/>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Sukses</a:t>
                      </a:r>
                      <a:endParaRPr b="1" sz="1200" u="none" cap="none" strike="noStrike">
                        <a:latin typeface="Teko"/>
                        <a:ea typeface="Teko"/>
                        <a:cs typeface="Teko"/>
                        <a:sym typeface="Teko"/>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200" u="none" cap="none" strike="noStrike">
                          <a:latin typeface="Teko"/>
                          <a:ea typeface="Teko"/>
                          <a:cs typeface="Teko"/>
                          <a:sym typeface="Teko"/>
                        </a:rPr>
                        <a:t>Gagal</a:t>
                      </a:r>
                      <a:endParaRPr b="1" sz="1200" u="none" cap="none" strike="noStrike">
                        <a:latin typeface="Teko"/>
                        <a:ea typeface="Teko"/>
                        <a:cs typeface="Teko"/>
                        <a:sym typeface="Teko"/>
                      </a:endParaRPr>
                    </a:p>
                  </a:txBody>
                  <a:tcPr marT="45725" marB="45725" marR="91450" marL="91450" anchor="ctr"/>
                </a:tc>
              </a:tr>
              <a:tr h="698900">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Tambah akun</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klik tombol tambah akun pada halaman User Settings.</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mengisikan data yang diperlukan dalam formulir yang tersedia.</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klik tambah akun.  </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halaman daftar akun yang sudah ditambah dengan akun baru .</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pesan error atau gagal menambahkan akun baru dan halaman tidak akan berubah</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Edit akun</a:t>
                      </a:r>
                      <a:endParaRPr sz="1200" u="none" cap="none" strike="noStrike">
                        <a:latin typeface="Teko"/>
                        <a:ea typeface="Teko"/>
                        <a:cs typeface="Teko"/>
                        <a:sym typeface="Teko"/>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klik tombol ‘ubah’ pada halaman User Settings </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mengisikan data yang akan diubah dalam formulir yang tersedia. </a:t>
                      </a:r>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Admin klik ‘perbarui akun’.</a:t>
                      </a:r>
                      <a:endParaRPr/>
                    </a:p>
                  </a:txBody>
                  <a:tcPr marT="63500" marB="63500" marR="63500" marL="6350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halaman daftar akun dengan data akun terbaru.</a:t>
                      </a:r>
                      <a:r>
                        <a:rPr lang="en-US" sz="1200" u="none" cap="none" strike="noStrike">
                          <a:solidFill>
                            <a:srgbClr val="000000"/>
                          </a:solidFill>
                          <a:latin typeface="Teko"/>
                          <a:ea typeface="Teko"/>
                          <a:cs typeface="Teko"/>
                          <a:sym typeface="Teko"/>
                        </a:rPr>
                        <a:t>.</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7000"/>
                        </a:lnSpc>
                        <a:spcBef>
                          <a:spcPts val="0"/>
                        </a:spcBef>
                        <a:spcAft>
                          <a:spcPts val="0"/>
                        </a:spcAft>
                        <a:buNone/>
                      </a:pPr>
                      <a:r>
                        <a:rPr b="0" i="0" lang="en-US" sz="1200" u="none" cap="none" strike="noStrike">
                          <a:solidFill>
                            <a:srgbClr val="000000"/>
                          </a:solidFill>
                          <a:latin typeface="Teko"/>
                          <a:ea typeface="Teko"/>
                          <a:cs typeface="Teko"/>
                          <a:sym typeface="Teko"/>
                        </a:rPr>
                        <a:t>Sistem akan menampilkan pesan error atau gagal memperbarui akun</a:t>
                      </a:r>
                      <a:endParaRPr sz="1200" u="none" cap="none" strike="noStrike">
                        <a:latin typeface="Teko"/>
                        <a:ea typeface="Teko"/>
                        <a:cs typeface="Teko"/>
                        <a:sym typeface="Teko"/>
                      </a:endParaRPr>
                    </a:p>
                  </a:txBody>
                  <a:tcPr marT="63500" marB="63500" marR="63500" marL="63500"/>
                </a:tc>
              </a:tr>
              <a:tr h="443925">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Logout</a:t>
                      </a:r>
                      <a:endParaRPr sz="1200" u="none" cap="none" strike="noStrike">
                        <a:latin typeface="Teko"/>
                        <a:ea typeface="Teko"/>
                        <a:cs typeface="Teko"/>
                        <a:sym typeface="Teko"/>
                      </a:endParaRPr>
                    </a:p>
                  </a:txBody>
                  <a:tcPr marT="45725" marB="45725" marR="91450" marL="91450"/>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Setelah berada di dashboard, pengguna mengklik tombol penggunaname yang ada di navbar.</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Teko"/>
                          <a:ea typeface="Teko"/>
                          <a:cs typeface="Teko"/>
                          <a:sym typeface="Teko"/>
                        </a:rPr>
                        <a:t>Setelah muncul dropdown, pengguna mengklik tombol logout.</a:t>
                      </a:r>
                      <a:endParaRPr sz="1200" u="none" cap="none" strike="noStrike">
                        <a:latin typeface="Teko"/>
                        <a:ea typeface="Teko"/>
                        <a:cs typeface="Teko"/>
                        <a:sym typeface="Teko"/>
                      </a:endParaRPr>
                    </a:p>
                  </a:txBody>
                  <a:tcPr marT="63500" marB="63500" marR="63500" marL="63500"/>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Teko"/>
                          <a:ea typeface="Teko"/>
                          <a:cs typeface="Teko"/>
                          <a:sym typeface="Teko"/>
                        </a:rPr>
                        <a:t>Pengguna akan diarahkan ke halaman login</a:t>
                      </a:r>
                      <a:endParaRPr sz="1200" u="none" cap="none" strike="noStrike">
                        <a:latin typeface="Teko"/>
                        <a:ea typeface="Teko"/>
                        <a:cs typeface="Teko"/>
                        <a:sym typeface="Teko"/>
                      </a:endParaRPr>
                    </a:p>
                  </a:txBody>
                  <a:tcPr marT="45725" marB="45725" marR="91450" marL="91450"/>
                </a:tc>
                <a:tc>
                  <a:txBody>
                    <a:bodyPr/>
                    <a:lstStyle/>
                    <a:p>
                      <a:pPr indent="0" lvl="0" marL="0" marR="0" rtl="0" algn="l">
                        <a:lnSpc>
                          <a:spcPct val="107000"/>
                        </a:lnSpc>
                        <a:spcBef>
                          <a:spcPts val="0"/>
                        </a:spcBef>
                        <a:spcAft>
                          <a:spcPts val="0"/>
                        </a:spcAft>
                        <a:buClr>
                          <a:srgbClr val="000000"/>
                        </a:buClr>
                        <a:buSzPts val="1200"/>
                        <a:buFont typeface="Arial"/>
                        <a:buNone/>
                      </a:pPr>
                      <a:r>
                        <a:rPr b="0" i="0" lang="en-US" sz="1200" u="none" cap="none" strike="noStrike">
                          <a:solidFill>
                            <a:srgbClr val="000000"/>
                          </a:solidFill>
                          <a:latin typeface="Teko"/>
                          <a:ea typeface="Teko"/>
                          <a:cs typeface="Teko"/>
                          <a:sym typeface="Teko"/>
                        </a:rPr>
                        <a:t>Sistem akan menampilkan pesan error, dapat berupa kesalahan sintaks atau error message lainnya atau tampilan kosong.</a:t>
                      </a:r>
                      <a:endParaRPr sz="1200" u="none" cap="none" strike="noStrike">
                        <a:latin typeface="Teko"/>
                        <a:ea typeface="Teko"/>
                        <a:cs typeface="Teko"/>
                        <a:sym typeface="Teko"/>
                      </a:endParaRPr>
                    </a:p>
                  </a:txBody>
                  <a:tcPr marT="63500" marB="63500" marR="63500" marL="63500"/>
                </a:tc>
              </a:tr>
            </a:tbl>
          </a:graphicData>
        </a:graphic>
      </p:graphicFrame>
      <p:sp>
        <p:nvSpPr>
          <p:cNvPr id="1371" name="Google Shape;1371;p42"/>
          <p:cNvSpPr txBox="1"/>
          <p:nvPr/>
        </p:nvSpPr>
        <p:spPr>
          <a:xfrm>
            <a:off x="2521819" y="445753"/>
            <a:ext cx="4706754" cy="5101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Contoh Rencana Pengujian </a:t>
            </a:r>
            <a:endParaRPr/>
          </a:p>
          <a:p>
            <a:pPr indent="0" lvl="0" marL="0" marR="0" rtl="0" algn="ctr">
              <a:lnSpc>
                <a:spcPct val="100000"/>
              </a:lnSpc>
              <a:spcBef>
                <a:spcPts val="0"/>
              </a:spcBef>
              <a:spcAft>
                <a:spcPts val="0"/>
              </a:spcAft>
              <a:buNone/>
            </a:pPr>
            <a:r>
              <a:rPr b="0" i="0" lang="en-US" sz="2400" u="none" cap="none" strike="noStrike">
                <a:solidFill>
                  <a:schemeClr val="dk1"/>
                </a:solidFill>
                <a:latin typeface="Fjalla One"/>
                <a:ea typeface="Fjalla One"/>
                <a:cs typeface="Fjalla One"/>
                <a:sym typeface="Fjalla One"/>
              </a:rPr>
              <a:t>dari Sisi Admin</a:t>
            </a:r>
            <a:endParaRPr b="0" i="0" sz="2400" u="none" cap="none" strike="noStrike">
              <a:solidFill>
                <a:schemeClr val="dk1"/>
              </a:solidFill>
              <a:latin typeface="Fjalla One"/>
              <a:ea typeface="Fjalla One"/>
              <a:cs typeface="Fjalla One"/>
              <a:sym typeface="Fjalla On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43"/>
          <p:cNvSpPr txBox="1"/>
          <p:nvPr>
            <p:ph idx="2" type="title"/>
          </p:nvPr>
        </p:nvSpPr>
        <p:spPr>
          <a:xfrm>
            <a:off x="2385486" y="2036850"/>
            <a:ext cx="4373028" cy="106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US" sz="4800"/>
              <a:t>SESI DISKUSI</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44"/>
          <p:cNvSpPr txBox="1"/>
          <p:nvPr>
            <p:ph idx="2" type="title"/>
          </p:nvPr>
        </p:nvSpPr>
        <p:spPr>
          <a:xfrm>
            <a:off x="2385486" y="2036850"/>
            <a:ext cx="4373028" cy="106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US" sz="4800"/>
              <a:t>TERIMA KASIH</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5"/>
          <p:cNvSpPr txBox="1"/>
          <p:nvPr>
            <p:ph type="title"/>
          </p:nvPr>
        </p:nvSpPr>
        <p:spPr>
          <a:xfrm>
            <a:off x="1881577" y="638375"/>
            <a:ext cx="5598015"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800"/>
              <a:t>Sistem Pengelolaan Penelitian dan Pengabdian Kepada Masyarakat</a:t>
            </a:r>
            <a:endParaRPr/>
          </a:p>
        </p:txBody>
      </p:sp>
      <p:sp>
        <p:nvSpPr>
          <p:cNvPr id="1115" name="Google Shape;1115;p5"/>
          <p:cNvSpPr txBox="1"/>
          <p:nvPr>
            <p:ph idx="1" type="subTitle"/>
          </p:nvPr>
        </p:nvSpPr>
        <p:spPr>
          <a:xfrm>
            <a:off x="1080135" y="1924231"/>
            <a:ext cx="6983730" cy="2580894"/>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US" sz="1600">
                <a:solidFill>
                  <a:schemeClr val="dk2"/>
                </a:solidFill>
                <a:latin typeface="Barlow Semi Condensed"/>
                <a:ea typeface="Barlow Semi Condensed"/>
                <a:cs typeface="Barlow Semi Condensed"/>
                <a:sym typeface="Barlow Semi Condensed"/>
              </a:rPr>
              <a:t>Sistem Pengelolaan Penelitian dan Pengabdian Kepada Masyarakat merupakan sistem yang dibangun untuk meningkatkan efisiensi dan keterbukaan kegiatan penelitian dan PKM dimulai dari tahap pengajuan sampai dengan tahap pelaporan. </a:t>
            </a:r>
            <a:endParaRPr sz="1600">
              <a:solidFill>
                <a:schemeClr val="dk2"/>
              </a:solidFill>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SzPts val="1600"/>
              <a:buNone/>
            </a:pPr>
            <a:r>
              <a:t/>
            </a:r>
            <a:endParaRPr sz="1600">
              <a:solidFill>
                <a:schemeClr val="dk2"/>
              </a:solidFill>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SzPts val="1600"/>
              <a:buNone/>
            </a:pPr>
            <a:r>
              <a:rPr lang="en-US" sz="1600">
                <a:solidFill>
                  <a:schemeClr val="dk2"/>
                </a:solidFill>
                <a:latin typeface="Barlow Semi Condensed"/>
                <a:ea typeface="Barlow Semi Condensed"/>
                <a:cs typeface="Barlow Semi Condensed"/>
                <a:sym typeface="Barlow Semi Condensed"/>
              </a:rPr>
              <a:t>Sistem ini memungkinkan untuk keseluruhan proses yang dibutuhkan dapat dilakukan dalam satu sistem terintegrasi. Dalam rangka meningkatkan keterbukaan proses pengajuan dan pertanggungjawaban kegiatan</a:t>
            </a:r>
            <a:r>
              <a:rPr lang="en-US" sz="1600"/>
              <a:t>, sistem ini memungkinkan pe</a:t>
            </a:r>
            <a:r>
              <a:rPr lang="en-US" sz="1600">
                <a:solidFill>
                  <a:schemeClr val="dk2"/>
                </a:solidFill>
                <a:latin typeface="Barlow Semi Condensed"/>
                <a:ea typeface="Barlow Semi Condensed"/>
                <a:cs typeface="Barlow Semi Condensed"/>
                <a:sym typeface="Barlow Semi Condensed"/>
              </a:rPr>
              <a:t>ngguna untuk dapat memantau ketersediaan pendanaan dan status pengajuan kegiatan</a:t>
            </a:r>
            <a:r>
              <a:rPr lang="en-US" sz="1600"/>
              <a:t>. </a:t>
            </a:r>
            <a:endParaRPr>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6"/>
          <p:cNvSpPr txBox="1"/>
          <p:nvPr>
            <p:ph idx="1" type="subTitle"/>
          </p:nvPr>
        </p:nvSpPr>
        <p:spPr>
          <a:xfrm>
            <a:off x="1262743" y="1437750"/>
            <a:ext cx="6712857" cy="3373736"/>
          </a:xfrm>
          <a:prstGeom prst="rect">
            <a:avLst/>
          </a:prstGeom>
          <a:noFill/>
          <a:ln>
            <a:noFill/>
          </a:ln>
        </p:spPr>
        <p:txBody>
          <a:bodyPr anchorCtr="0" anchor="t" bIns="91425" lIns="91425" spcFirstLastPara="1" rIns="91425" wrap="square" tIns="91425">
            <a:noAutofit/>
          </a:bodyPr>
          <a:lstStyle/>
          <a:p>
            <a:pPr indent="-342900" lvl="0" marL="342900" rtl="0" algn="just">
              <a:lnSpc>
                <a:spcPct val="107000"/>
              </a:lnSpc>
              <a:spcBef>
                <a:spcPts val="0"/>
              </a:spcBef>
              <a:spcAft>
                <a:spcPts val="0"/>
              </a:spcAft>
              <a:buSzPts val="1400"/>
              <a:buFont typeface="Arial"/>
              <a:buAutoNum type="arabicPeriod"/>
            </a:pPr>
            <a:r>
              <a:rPr lang="en-US">
                <a:latin typeface="Times New Roman"/>
                <a:ea typeface="Times New Roman"/>
                <a:cs typeface="Times New Roman"/>
                <a:sym typeface="Times New Roman"/>
              </a:rPr>
              <a:t>Memfasilitasi keseluruhan proses pengajuan kegiatan penelitian dan PKM sehingga dapat dilakukan melalui satu sistem. </a:t>
            </a:r>
            <a:endParaRPr>
              <a:latin typeface="Times New Roman"/>
              <a:ea typeface="Times New Roman"/>
              <a:cs typeface="Times New Roman"/>
              <a:sym typeface="Times New Roman"/>
            </a:endParaRPr>
          </a:p>
          <a:p>
            <a:pPr indent="-342900" lvl="0" marL="342900" rtl="0" algn="just">
              <a:lnSpc>
                <a:spcPct val="107000"/>
              </a:lnSpc>
              <a:spcBef>
                <a:spcPts val="0"/>
              </a:spcBef>
              <a:spcAft>
                <a:spcPts val="0"/>
              </a:spcAft>
              <a:buSzPts val="1400"/>
              <a:buFont typeface="Arial"/>
              <a:buAutoNum type="arabicPeriod"/>
            </a:pPr>
            <a:r>
              <a:rPr lang="en-US">
                <a:latin typeface="Times New Roman"/>
                <a:ea typeface="Times New Roman"/>
                <a:cs typeface="Times New Roman"/>
                <a:sym typeface="Times New Roman"/>
              </a:rPr>
              <a:t>Memfasilitasi keseluruhan proses pelaporan/pertanggungjawaban kegiatan penelitian dan PKM sehingga dapat dilakukan melalui satu sistem. </a:t>
            </a:r>
            <a:endParaRPr>
              <a:latin typeface="Times New Roman"/>
              <a:ea typeface="Times New Roman"/>
              <a:cs typeface="Times New Roman"/>
              <a:sym typeface="Times New Roman"/>
            </a:endParaRPr>
          </a:p>
          <a:p>
            <a:pPr indent="-342900" lvl="0" marL="342900" rtl="0" algn="just">
              <a:lnSpc>
                <a:spcPct val="107000"/>
              </a:lnSpc>
              <a:spcBef>
                <a:spcPts val="0"/>
              </a:spcBef>
              <a:spcAft>
                <a:spcPts val="0"/>
              </a:spcAft>
              <a:buSzPts val="1400"/>
              <a:buFont typeface="Arial"/>
              <a:buAutoNum type="arabicPeriod"/>
            </a:pPr>
            <a:r>
              <a:rPr lang="en-US">
                <a:latin typeface="Times New Roman"/>
                <a:ea typeface="Times New Roman"/>
                <a:cs typeface="Times New Roman"/>
                <a:sym typeface="Times New Roman"/>
              </a:rPr>
              <a:t>Menggunakan teknologi </a:t>
            </a:r>
            <a:r>
              <a:rPr i="1" lang="en-US">
                <a:latin typeface="Times New Roman"/>
                <a:ea typeface="Times New Roman"/>
                <a:cs typeface="Times New Roman"/>
                <a:sym typeface="Times New Roman"/>
              </a:rPr>
              <a:t>e-sign </a:t>
            </a:r>
            <a:r>
              <a:rPr lang="en-US">
                <a:latin typeface="Times New Roman"/>
                <a:ea typeface="Times New Roman"/>
                <a:cs typeface="Times New Roman"/>
                <a:sym typeface="Times New Roman"/>
              </a:rPr>
              <a:t>untuk menandatangani dokumen-dokumen yang memerlukan tanda tangan pihak terkait. </a:t>
            </a:r>
            <a:endParaRPr>
              <a:latin typeface="Times New Roman"/>
              <a:ea typeface="Times New Roman"/>
              <a:cs typeface="Times New Roman"/>
              <a:sym typeface="Times New Roman"/>
            </a:endParaRPr>
          </a:p>
          <a:p>
            <a:pPr indent="-342900" lvl="0" marL="342900" rtl="0" algn="just">
              <a:lnSpc>
                <a:spcPct val="107000"/>
              </a:lnSpc>
              <a:spcBef>
                <a:spcPts val="0"/>
              </a:spcBef>
              <a:spcAft>
                <a:spcPts val="0"/>
              </a:spcAft>
              <a:buSzPts val="1400"/>
              <a:buFont typeface="Arial"/>
              <a:buAutoNum type="arabicPeriod"/>
            </a:pPr>
            <a:r>
              <a:rPr lang="en-US">
                <a:latin typeface="Times New Roman"/>
                <a:ea typeface="Times New Roman"/>
                <a:cs typeface="Times New Roman"/>
                <a:sym typeface="Times New Roman"/>
              </a:rPr>
              <a:t>Menyediakan fasilitas yang memungkinkan dosen pengaju kegiatan dan pihak-pihak yang terkait dapat melihat status pengajuan kegiatan. </a:t>
            </a:r>
            <a:endParaRPr>
              <a:latin typeface="Times New Roman"/>
              <a:ea typeface="Times New Roman"/>
              <a:cs typeface="Times New Roman"/>
              <a:sym typeface="Times New Roman"/>
            </a:endParaRPr>
          </a:p>
          <a:p>
            <a:pPr indent="-342900" lvl="0" marL="342900" rtl="0" algn="just">
              <a:lnSpc>
                <a:spcPct val="107000"/>
              </a:lnSpc>
              <a:spcBef>
                <a:spcPts val="0"/>
              </a:spcBef>
              <a:spcAft>
                <a:spcPts val="0"/>
              </a:spcAft>
              <a:buSzPts val="1400"/>
              <a:buFont typeface="Arial"/>
              <a:buAutoNum type="arabicPeriod"/>
            </a:pPr>
            <a:r>
              <a:rPr lang="en-US">
                <a:latin typeface="Times New Roman"/>
                <a:ea typeface="Times New Roman"/>
                <a:cs typeface="Times New Roman"/>
                <a:sym typeface="Times New Roman"/>
              </a:rPr>
              <a:t>Meningkatkan kemudahan dan efisiensi pengelolaan dokumen pengajuan dan laporan kegiatan. Dokumen-dokumen yang memerlukan persetujuan dapat diteruskan kepada </a:t>
            </a:r>
            <a:r>
              <a:rPr i="1" lang="en-US">
                <a:latin typeface="Times New Roman"/>
                <a:ea typeface="Times New Roman"/>
                <a:cs typeface="Times New Roman"/>
                <a:sym typeface="Times New Roman"/>
              </a:rPr>
              <a:t>stakeholders </a:t>
            </a:r>
            <a:r>
              <a:rPr lang="en-US">
                <a:latin typeface="Times New Roman"/>
                <a:ea typeface="Times New Roman"/>
                <a:cs typeface="Times New Roman"/>
                <a:sym typeface="Times New Roman"/>
              </a:rPr>
              <a:t>secara otomatis mengikuti mekanisme persetujuan yang berlaku. </a:t>
            </a:r>
            <a:endParaRPr>
              <a:latin typeface="Times New Roman"/>
              <a:ea typeface="Times New Roman"/>
              <a:cs typeface="Times New Roman"/>
              <a:sym typeface="Times New Roman"/>
            </a:endParaRPr>
          </a:p>
          <a:p>
            <a:pPr indent="-342900" lvl="0" marL="342900" rtl="0" algn="just">
              <a:lnSpc>
                <a:spcPct val="107000"/>
              </a:lnSpc>
              <a:spcBef>
                <a:spcPts val="0"/>
              </a:spcBef>
              <a:spcAft>
                <a:spcPts val="0"/>
              </a:spcAft>
              <a:buSzPts val="1400"/>
              <a:buFont typeface="Arial"/>
              <a:buAutoNum type="arabicPeriod"/>
            </a:pPr>
            <a:r>
              <a:rPr lang="en-US">
                <a:latin typeface="Times New Roman"/>
                <a:ea typeface="Times New Roman"/>
                <a:cs typeface="Times New Roman"/>
                <a:sym typeface="Times New Roman"/>
              </a:rPr>
              <a:t>Menyediakan fasilitas yang memungkinkan pengguna untuk memantau status pendanaan</a:t>
            </a:r>
            <a:endParaRPr>
              <a:latin typeface="Times New Roman"/>
              <a:ea typeface="Times New Roman"/>
              <a:cs typeface="Times New Roman"/>
              <a:sym typeface="Times New Roman"/>
            </a:endParaRPr>
          </a:p>
          <a:p>
            <a:pPr indent="-342900" lvl="0" marL="342900" rtl="0" algn="just">
              <a:lnSpc>
                <a:spcPct val="107000"/>
              </a:lnSpc>
              <a:spcBef>
                <a:spcPts val="0"/>
              </a:spcBef>
              <a:spcAft>
                <a:spcPts val="0"/>
              </a:spcAft>
              <a:buSzPts val="1400"/>
              <a:buFont typeface="Arial"/>
              <a:buAutoNum type="arabicPeriod"/>
            </a:pPr>
            <a:r>
              <a:rPr lang="en-US">
                <a:latin typeface="Times New Roman"/>
                <a:ea typeface="Times New Roman"/>
                <a:cs typeface="Times New Roman"/>
                <a:sym typeface="Times New Roman"/>
              </a:rPr>
              <a:t>Menyediakan fitur untuk login menggunakan akun SIPADU </a:t>
            </a:r>
            <a:endParaRPr>
              <a:latin typeface="Times New Roman"/>
              <a:ea typeface="Times New Roman"/>
              <a:cs typeface="Times New Roman"/>
              <a:sym typeface="Times New Roman"/>
            </a:endParaRPr>
          </a:p>
          <a:p>
            <a:pPr indent="0" lvl="0" marL="0" rtl="0" algn="ctr">
              <a:lnSpc>
                <a:spcPct val="100000"/>
              </a:lnSpc>
              <a:spcBef>
                <a:spcPts val="800"/>
              </a:spcBef>
              <a:spcAft>
                <a:spcPts val="0"/>
              </a:spcAft>
              <a:buSzPts val="1050"/>
              <a:buNone/>
            </a:pPr>
            <a:r>
              <a:t/>
            </a:r>
            <a:endParaRPr sz="1050"/>
          </a:p>
        </p:txBody>
      </p:sp>
      <p:sp>
        <p:nvSpPr>
          <p:cNvPr id="1121" name="Google Shape;1121;p6"/>
          <p:cNvSpPr txBox="1"/>
          <p:nvPr>
            <p:ph type="title"/>
          </p:nvPr>
        </p:nvSpPr>
        <p:spPr>
          <a:xfrm>
            <a:off x="2167128" y="5476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Kebutuhan Bisnis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7"/>
          <p:cNvSpPr txBox="1"/>
          <p:nvPr>
            <p:ph type="title"/>
          </p:nvPr>
        </p:nvSpPr>
        <p:spPr>
          <a:xfrm>
            <a:off x="2855400" y="2890642"/>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700"/>
              <a:t>Skenario Sistem</a:t>
            </a:r>
            <a:endParaRPr sz="4700"/>
          </a:p>
        </p:txBody>
      </p:sp>
      <p:sp>
        <p:nvSpPr>
          <p:cNvPr id="1127" name="Google Shape;1127;p7"/>
          <p:cNvSpPr txBox="1"/>
          <p:nvPr>
            <p:ph idx="2" type="title"/>
          </p:nvPr>
        </p:nvSpPr>
        <p:spPr>
          <a:xfrm>
            <a:off x="2971800" y="125272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US"/>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8"/>
          <p:cNvSpPr/>
          <p:nvPr/>
        </p:nvSpPr>
        <p:spPr>
          <a:xfrm>
            <a:off x="1025369" y="516328"/>
            <a:ext cx="3044922" cy="443085"/>
          </a:xfrm>
          <a:prstGeom prst="roundRect">
            <a:avLst>
              <a:gd fmla="val 16667" name="adj"/>
            </a:avLst>
          </a:prstGeom>
          <a:solidFill>
            <a:srgbClr val="C8E7F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grpSp>
        <p:nvGrpSpPr>
          <p:cNvPr id="1133" name="Google Shape;1133;p8"/>
          <p:cNvGrpSpPr/>
          <p:nvPr/>
        </p:nvGrpSpPr>
        <p:grpSpPr>
          <a:xfrm>
            <a:off x="1179406" y="1116081"/>
            <a:ext cx="2642287" cy="575821"/>
            <a:chOff x="2771600" y="526920"/>
            <a:chExt cx="3480300" cy="1145236"/>
          </a:xfrm>
        </p:grpSpPr>
        <p:sp>
          <p:nvSpPr>
            <p:cNvPr id="1134" name="Google Shape;1134;p8"/>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5" name="Google Shape;1135;p8"/>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36" name="Google Shape;1136;p8"/>
          <p:cNvSpPr txBox="1"/>
          <p:nvPr>
            <p:ph idx="4294967295" type="title"/>
          </p:nvPr>
        </p:nvSpPr>
        <p:spPr>
          <a:xfrm>
            <a:off x="1202197" y="1369244"/>
            <a:ext cx="2651094" cy="19830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1800"/>
              <a:t>Penelitian Dosen Mandiri</a:t>
            </a:r>
            <a:endParaRPr sz="1800"/>
          </a:p>
        </p:txBody>
      </p:sp>
      <p:sp>
        <p:nvSpPr>
          <p:cNvPr id="1137" name="Google Shape;1137;p8"/>
          <p:cNvSpPr txBox="1"/>
          <p:nvPr/>
        </p:nvSpPr>
        <p:spPr>
          <a:xfrm>
            <a:off x="719199" y="466153"/>
            <a:ext cx="3657261" cy="59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chemeClr val="dk2"/>
                </a:solidFill>
                <a:latin typeface="Fjalla One"/>
                <a:ea typeface="Fjalla One"/>
                <a:cs typeface="Fjalla One"/>
                <a:sym typeface="Fjalla One"/>
              </a:rPr>
              <a:t>Jenis Kegiatan Penelitian</a:t>
            </a:r>
            <a:endParaRPr b="0" i="0" sz="2000" u="none" cap="none" strike="noStrike">
              <a:solidFill>
                <a:schemeClr val="dk2"/>
              </a:solidFill>
              <a:latin typeface="Fjalla One"/>
              <a:ea typeface="Fjalla One"/>
              <a:cs typeface="Fjalla One"/>
              <a:sym typeface="Fjalla One"/>
            </a:endParaRPr>
          </a:p>
        </p:txBody>
      </p:sp>
      <p:grpSp>
        <p:nvGrpSpPr>
          <p:cNvPr id="1138" name="Google Shape;1138;p8"/>
          <p:cNvGrpSpPr/>
          <p:nvPr/>
        </p:nvGrpSpPr>
        <p:grpSpPr>
          <a:xfrm>
            <a:off x="1179407" y="2105412"/>
            <a:ext cx="2694511" cy="621197"/>
            <a:chOff x="2771600" y="526920"/>
            <a:chExt cx="3480300" cy="1145236"/>
          </a:xfrm>
        </p:grpSpPr>
        <p:sp>
          <p:nvSpPr>
            <p:cNvPr id="1139" name="Google Shape;1139;p8"/>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0" name="Google Shape;1140;p8"/>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41" name="Google Shape;1141;p8"/>
          <p:cNvSpPr txBox="1"/>
          <p:nvPr/>
        </p:nvSpPr>
        <p:spPr>
          <a:xfrm>
            <a:off x="1025369" y="2416003"/>
            <a:ext cx="2899565" cy="62712"/>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Fjalla One"/>
              <a:buNone/>
            </a:pPr>
            <a:r>
              <a:rPr b="0" i="0" lang="en-US" sz="1800" u="none" cap="none" strike="noStrike">
                <a:solidFill>
                  <a:schemeClr val="dk2"/>
                </a:solidFill>
                <a:latin typeface="Fjalla One"/>
                <a:ea typeface="Fjalla One"/>
                <a:cs typeface="Fjalla One"/>
                <a:sym typeface="Fjalla One"/>
              </a:rPr>
              <a:t>Penelitian Dosen </a:t>
            </a:r>
            <a:endParaRPr b="0" i="0" sz="1800" u="none" cap="none" strike="noStrike">
              <a:solidFill>
                <a:schemeClr val="dk2"/>
              </a:solidFill>
              <a:latin typeface="Fjalla One"/>
              <a:ea typeface="Fjalla One"/>
              <a:cs typeface="Fjalla One"/>
              <a:sym typeface="Fjalla One"/>
            </a:endParaRPr>
          </a:p>
          <a:p>
            <a:pPr indent="0" lvl="0" marL="0" marR="0" rtl="0" algn="ctr">
              <a:lnSpc>
                <a:spcPct val="100000"/>
              </a:lnSpc>
              <a:spcBef>
                <a:spcPts val="0"/>
              </a:spcBef>
              <a:spcAft>
                <a:spcPts val="0"/>
              </a:spcAft>
              <a:buClr>
                <a:schemeClr val="dk2"/>
              </a:buClr>
              <a:buSzPts val="2800"/>
              <a:buFont typeface="Fjalla One"/>
              <a:buNone/>
            </a:pPr>
            <a:r>
              <a:rPr b="0" i="0" lang="en-US" sz="1800" u="none" cap="none" strike="noStrike">
                <a:solidFill>
                  <a:schemeClr val="dk2"/>
                </a:solidFill>
                <a:latin typeface="Fjalla One"/>
                <a:ea typeface="Fjalla One"/>
                <a:cs typeface="Fjalla One"/>
                <a:sym typeface="Fjalla One"/>
              </a:rPr>
              <a:t>Semi Mandiri</a:t>
            </a:r>
            <a:endParaRPr/>
          </a:p>
        </p:txBody>
      </p:sp>
      <p:grpSp>
        <p:nvGrpSpPr>
          <p:cNvPr id="1142" name="Google Shape;1142;p8"/>
          <p:cNvGrpSpPr/>
          <p:nvPr/>
        </p:nvGrpSpPr>
        <p:grpSpPr>
          <a:xfrm>
            <a:off x="1184281" y="3126426"/>
            <a:ext cx="2694511" cy="650551"/>
            <a:chOff x="2771600" y="526920"/>
            <a:chExt cx="3480300" cy="1145236"/>
          </a:xfrm>
        </p:grpSpPr>
        <p:sp>
          <p:nvSpPr>
            <p:cNvPr id="1143" name="Google Shape;1143;p8"/>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44" name="Google Shape;1144;p8"/>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1145" name="Google Shape;1145;p8"/>
          <p:cNvSpPr txBox="1"/>
          <p:nvPr/>
        </p:nvSpPr>
        <p:spPr>
          <a:xfrm>
            <a:off x="1179406" y="3365015"/>
            <a:ext cx="2651094" cy="198302"/>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Fjalla One"/>
              <a:buNone/>
            </a:pPr>
            <a:r>
              <a:rPr b="0" i="0" lang="en-US" sz="1800" u="none" cap="none" strike="noStrike">
                <a:solidFill>
                  <a:schemeClr val="dk2"/>
                </a:solidFill>
                <a:latin typeface="Fjalla One"/>
                <a:ea typeface="Fjalla One"/>
                <a:cs typeface="Fjalla One"/>
                <a:sym typeface="Fjalla One"/>
              </a:rPr>
              <a:t>Penelitian Dosen </a:t>
            </a:r>
            <a:endParaRPr b="0" i="0" sz="1800" u="none" cap="none" strike="noStrike">
              <a:solidFill>
                <a:schemeClr val="dk2"/>
              </a:solidFill>
              <a:latin typeface="Fjalla One"/>
              <a:ea typeface="Fjalla One"/>
              <a:cs typeface="Fjalla One"/>
              <a:sym typeface="Fjalla One"/>
            </a:endParaRPr>
          </a:p>
          <a:p>
            <a:pPr indent="0" lvl="0" marL="0" marR="0" rtl="0" algn="ctr">
              <a:lnSpc>
                <a:spcPct val="100000"/>
              </a:lnSpc>
              <a:spcBef>
                <a:spcPts val="0"/>
              </a:spcBef>
              <a:spcAft>
                <a:spcPts val="0"/>
              </a:spcAft>
              <a:buClr>
                <a:schemeClr val="dk2"/>
              </a:buClr>
              <a:buSzPts val="2800"/>
              <a:buFont typeface="Fjalla One"/>
              <a:buNone/>
            </a:pPr>
            <a:r>
              <a:rPr b="0" i="0" lang="en-US" sz="1800" u="none" cap="none" strike="noStrike">
                <a:solidFill>
                  <a:schemeClr val="dk2"/>
                </a:solidFill>
                <a:latin typeface="Fjalla One"/>
                <a:ea typeface="Fjalla One"/>
                <a:cs typeface="Fjalla One"/>
                <a:sym typeface="Fjalla One"/>
              </a:rPr>
              <a:t>Didanai Institusi</a:t>
            </a:r>
            <a:endParaRPr b="0" i="0" sz="1800" u="none" cap="none" strike="noStrike">
              <a:solidFill>
                <a:schemeClr val="dk2"/>
              </a:solidFill>
              <a:latin typeface="Fjalla One"/>
              <a:ea typeface="Fjalla One"/>
              <a:cs typeface="Fjalla One"/>
              <a:sym typeface="Fjalla One"/>
            </a:endParaRPr>
          </a:p>
        </p:txBody>
      </p:sp>
      <p:grpSp>
        <p:nvGrpSpPr>
          <p:cNvPr id="1146" name="Google Shape;1146;p8"/>
          <p:cNvGrpSpPr/>
          <p:nvPr/>
        </p:nvGrpSpPr>
        <p:grpSpPr>
          <a:xfrm>
            <a:off x="1202197" y="4152132"/>
            <a:ext cx="2672880" cy="507226"/>
            <a:chOff x="2771600" y="526920"/>
            <a:chExt cx="3480300" cy="1145236"/>
          </a:xfrm>
        </p:grpSpPr>
        <p:sp>
          <p:nvSpPr>
            <p:cNvPr id="1147" name="Google Shape;1147;p8"/>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48" name="Google Shape;1148;p8"/>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1149" name="Google Shape;1149;p8"/>
          <p:cNvSpPr txBox="1"/>
          <p:nvPr/>
        </p:nvSpPr>
        <p:spPr>
          <a:xfrm>
            <a:off x="1213591" y="4343416"/>
            <a:ext cx="2651094" cy="198302"/>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Fjalla One"/>
              <a:buNone/>
            </a:pPr>
            <a:r>
              <a:rPr b="0" i="0" lang="en-US" sz="1800" u="none" cap="none" strike="noStrike">
                <a:solidFill>
                  <a:schemeClr val="dk2"/>
                </a:solidFill>
                <a:latin typeface="Fjalla One"/>
                <a:ea typeface="Fjalla One"/>
                <a:cs typeface="Fjalla One"/>
                <a:sym typeface="Fjalla One"/>
              </a:rPr>
              <a:t>Penelitian Institusi</a:t>
            </a:r>
            <a:endParaRPr b="0" i="0" sz="1800" u="none" cap="none" strike="noStrike">
              <a:solidFill>
                <a:schemeClr val="dk2"/>
              </a:solidFill>
              <a:latin typeface="Fjalla One"/>
              <a:ea typeface="Fjalla One"/>
              <a:cs typeface="Fjalla One"/>
              <a:sym typeface="Fjalla One"/>
            </a:endParaRPr>
          </a:p>
        </p:txBody>
      </p:sp>
      <p:sp>
        <p:nvSpPr>
          <p:cNvPr id="1150" name="Google Shape;1150;p8"/>
          <p:cNvSpPr/>
          <p:nvPr/>
        </p:nvSpPr>
        <p:spPr>
          <a:xfrm>
            <a:off x="5178979" y="516328"/>
            <a:ext cx="3044922" cy="443085"/>
          </a:xfrm>
          <a:prstGeom prst="roundRect">
            <a:avLst>
              <a:gd fmla="val 16667" name="adj"/>
            </a:avLst>
          </a:prstGeom>
          <a:solidFill>
            <a:srgbClr val="C8E7F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dk1"/>
                </a:solidFill>
                <a:latin typeface="Fjalla One"/>
                <a:ea typeface="Fjalla One"/>
                <a:cs typeface="Fjalla One"/>
                <a:sym typeface="Fjalla One"/>
              </a:rPr>
              <a:t>Jenis Kegiatan PKM</a:t>
            </a:r>
            <a:endParaRPr b="0" i="0" sz="2000" u="none" cap="none" strike="noStrike">
              <a:solidFill>
                <a:schemeClr val="dk1"/>
              </a:solidFill>
              <a:latin typeface="Fjalla One"/>
              <a:ea typeface="Fjalla One"/>
              <a:cs typeface="Fjalla One"/>
              <a:sym typeface="Fjalla One"/>
            </a:endParaRPr>
          </a:p>
        </p:txBody>
      </p:sp>
      <p:grpSp>
        <p:nvGrpSpPr>
          <p:cNvPr id="1151" name="Google Shape;1151;p8"/>
          <p:cNvGrpSpPr/>
          <p:nvPr/>
        </p:nvGrpSpPr>
        <p:grpSpPr>
          <a:xfrm>
            <a:off x="5404725" y="1389397"/>
            <a:ext cx="2642287" cy="575821"/>
            <a:chOff x="2771600" y="526920"/>
            <a:chExt cx="3480300" cy="1145236"/>
          </a:xfrm>
        </p:grpSpPr>
        <p:sp>
          <p:nvSpPr>
            <p:cNvPr id="1152" name="Google Shape;1152;p8"/>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3" name="Google Shape;1153;p8"/>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54" name="Google Shape;1154;p8"/>
          <p:cNvSpPr txBox="1"/>
          <p:nvPr/>
        </p:nvSpPr>
        <p:spPr>
          <a:xfrm>
            <a:off x="5375893" y="1567546"/>
            <a:ext cx="2651094" cy="198302"/>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Fjalla One"/>
              <a:buNone/>
            </a:pPr>
            <a:r>
              <a:rPr b="0" i="0" lang="en-US" sz="1800" u="none" cap="none" strike="noStrike">
                <a:solidFill>
                  <a:schemeClr val="dk2"/>
                </a:solidFill>
                <a:latin typeface="Fjalla One"/>
                <a:ea typeface="Fjalla One"/>
                <a:cs typeface="Fjalla One"/>
                <a:sym typeface="Fjalla One"/>
              </a:rPr>
              <a:t>PKM Terstruktur</a:t>
            </a:r>
            <a:endParaRPr b="0" i="0" sz="1800" u="none" cap="none" strike="noStrike">
              <a:solidFill>
                <a:schemeClr val="dk2"/>
              </a:solidFill>
              <a:latin typeface="Fjalla One"/>
              <a:ea typeface="Fjalla One"/>
              <a:cs typeface="Fjalla One"/>
              <a:sym typeface="Fjalla One"/>
            </a:endParaRPr>
          </a:p>
        </p:txBody>
      </p:sp>
      <p:grpSp>
        <p:nvGrpSpPr>
          <p:cNvPr id="1155" name="Google Shape;1155;p8"/>
          <p:cNvGrpSpPr/>
          <p:nvPr/>
        </p:nvGrpSpPr>
        <p:grpSpPr>
          <a:xfrm>
            <a:off x="5404645" y="2663818"/>
            <a:ext cx="2642287" cy="650551"/>
            <a:chOff x="2771600" y="526920"/>
            <a:chExt cx="3480300" cy="1145236"/>
          </a:xfrm>
        </p:grpSpPr>
        <p:sp>
          <p:nvSpPr>
            <p:cNvPr id="1156" name="Google Shape;1156;p8"/>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7" name="Google Shape;1157;p8"/>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58" name="Google Shape;1158;p8"/>
          <p:cNvSpPr txBox="1"/>
          <p:nvPr/>
        </p:nvSpPr>
        <p:spPr>
          <a:xfrm>
            <a:off x="5501950" y="2904869"/>
            <a:ext cx="2447526" cy="183817"/>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Fjalla One"/>
              <a:buNone/>
            </a:pPr>
            <a:r>
              <a:rPr b="0" i="0" lang="en-US" sz="1800" u="none" cap="none" strike="noStrike">
                <a:solidFill>
                  <a:schemeClr val="dk2"/>
                </a:solidFill>
                <a:latin typeface="Fjalla One"/>
                <a:ea typeface="Fjalla One"/>
                <a:cs typeface="Fjalla One"/>
                <a:sym typeface="Fjalla One"/>
              </a:rPr>
              <a:t>PKM Dosen/Kelompok Dosen</a:t>
            </a:r>
            <a:endParaRPr b="0" i="0" sz="1800" u="none" cap="none" strike="noStrike">
              <a:solidFill>
                <a:schemeClr val="dk2"/>
              </a:solidFill>
              <a:latin typeface="Fjalla One"/>
              <a:ea typeface="Fjalla One"/>
              <a:cs typeface="Fjalla One"/>
              <a:sym typeface="Fjalla One"/>
            </a:endParaRPr>
          </a:p>
        </p:txBody>
      </p:sp>
      <p:grpSp>
        <p:nvGrpSpPr>
          <p:cNvPr id="1159" name="Google Shape;1159;p8"/>
          <p:cNvGrpSpPr/>
          <p:nvPr/>
        </p:nvGrpSpPr>
        <p:grpSpPr>
          <a:xfrm>
            <a:off x="5427516" y="4108317"/>
            <a:ext cx="2620655" cy="507226"/>
            <a:chOff x="2771600" y="526920"/>
            <a:chExt cx="3480300" cy="1145236"/>
          </a:xfrm>
        </p:grpSpPr>
        <p:sp>
          <p:nvSpPr>
            <p:cNvPr id="1160" name="Google Shape;1160;p8"/>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61" name="Google Shape;1161;p8"/>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1162" name="Google Shape;1162;p8"/>
          <p:cNvSpPr txBox="1"/>
          <p:nvPr/>
        </p:nvSpPr>
        <p:spPr>
          <a:xfrm>
            <a:off x="5593409" y="4315583"/>
            <a:ext cx="2216062" cy="1546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Fjalla One"/>
              <a:buNone/>
            </a:pPr>
            <a:r>
              <a:rPr b="0" i="0" lang="en-US" sz="1800" u="none" cap="none" strike="noStrike">
                <a:solidFill>
                  <a:schemeClr val="dk2"/>
                </a:solidFill>
                <a:latin typeface="Fjalla One"/>
                <a:ea typeface="Fjalla One"/>
                <a:cs typeface="Fjalla One"/>
                <a:sym typeface="Fjalla One"/>
              </a:rPr>
              <a:t>PKM Mandiri</a:t>
            </a:r>
            <a:endParaRPr b="0" i="0" sz="1800" u="none" cap="none" strike="noStrike">
              <a:solidFill>
                <a:schemeClr val="dk2"/>
              </a:solidFill>
              <a:latin typeface="Fjalla One"/>
              <a:ea typeface="Fjalla One"/>
              <a:cs typeface="Fjalla One"/>
              <a:sym typeface="Fjalla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9"/>
          <p:cNvSpPr txBox="1"/>
          <p:nvPr>
            <p:ph idx="4294967295" type="title"/>
          </p:nvPr>
        </p:nvSpPr>
        <p:spPr>
          <a:xfrm>
            <a:off x="2686050" y="570394"/>
            <a:ext cx="3771900" cy="5730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Penelitian dan PKM Dosen Mandiri </a:t>
            </a:r>
            <a:endParaRPr sz="2400"/>
          </a:p>
        </p:txBody>
      </p:sp>
      <p:sp>
        <p:nvSpPr>
          <p:cNvPr id="1168" name="Google Shape;1168;p9"/>
          <p:cNvSpPr txBox="1"/>
          <p:nvPr/>
        </p:nvSpPr>
        <p:spPr>
          <a:xfrm>
            <a:off x="1804987" y="1555615"/>
            <a:ext cx="1638106" cy="28724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2"/>
                </a:solidFill>
                <a:highlight>
                  <a:srgbClr val="00FFFF"/>
                </a:highlight>
                <a:latin typeface="Barlow Semi Condensed"/>
                <a:ea typeface="Barlow Semi Condensed"/>
                <a:cs typeface="Barlow Semi Condensed"/>
                <a:sym typeface="Barlow Semi Condensed"/>
              </a:rPr>
              <a:t>Sistem berjalan : </a:t>
            </a:r>
            <a:endParaRPr b="0" i="0" sz="1600" u="none" cap="none" strike="noStrike">
              <a:solidFill>
                <a:schemeClr val="dk2"/>
              </a:solidFill>
              <a:highlight>
                <a:srgbClr val="00FFFF"/>
              </a:highlight>
              <a:latin typeface="Barlow Semi Condensed"/>
              <a:ea typeface="Barlow Semi Condensed"/>
              <a:cs typeface="Barlow Semi Condensed"/>
              <a:sym typeface="Barlow Semi Condensed"/>
            </a:endParaRPr>
          </a:p>
        </p:txBody>
      </p:sp>
      <p:sp>
        <p:nvSpPr>
          <p:cNvPr id="1169" name="Google Shape;1169;p9"/>
          <p:cNvSpPr txBox="1"/>
          <p:nvPr/>
        </p:nvSpPr>
        <p:spPr>
          <a:xfrm>
            <a:off x="1811337" y="3040635"/>
            <a:ext cx="1638106" cy="28724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2"/>
                </a:solidFill>
                <a:highlight>
                  <a:srgbClr val="00FFFF"/>
                </a:highlight>
                <a:latin typeface="Barlow Semi Condensed"/>
                <a:ea typeface="Barlow Semi Condensed"/>
                <a:cs typeface="Barlow Semi Condensed"/>
                <a:sym typeface="Barlow Semi Condensed"/>
              </a:rPr>
              <a:t>Sistem usulan : </a:t>
            </a:r>
            <a:endParaRPr b="0" i="0" sz="1600" u="none" cap="none" strike="noStrike">
              <a:solidFill>
                <a:schemeClr val="dk2"/>
              </a:solidFill>
              <a:highlight>
                <a:srgbClr val="00FFFF"/>
              </a:highlight>
              <a:latin typeface="Barlow Semi Condensed"/>
              <a:ea typeface="Barlow Semi Condensed"/>
              <a:cs typeface="Barlow Semi Condensed"/>
              <a:sym typeface="Barlow Semi Condensed"/>
            </a:endParaRPr>
          </a:p>
        </p:txBody>
      </p:sp>
      <p:pic>
        <p:nvPicPr>
          <p:cNvPr id="1170" name="Google Shape;1170;p9"/>
          <p:cNvPicPr preferRelativeResize="0"/>
          <p:nvPr/>
        </p:nvPicPr>
        <p:blipFill rotWithShape="1">
          <a:blip r:embed="rId3">
            <a:alphaModFix/>
          </a:blip>
          <a:srcRect b="0" l="0" r="0" t="0"/>
          <a:stretch/>
        </p:blipFill>
        <p:spPr>
          <a:xfrm>
            <a:off x="1804987" y="2102865"/>
            <a:ext cx="5534025" cy="590550"/>
          </a:xfrm>
          <a:prstGeom prst="rect">
            <a:avLst/>
          </a:prstGeom>
          <a:noFill/>
          <a:ln>
            <a:noFill/>
          </a:ln>
        </p:spPr>
      </p:pic>
      <p:pic>
        <p:nvPicPr>
          <p:cNvPr id="1171" name="Google Shape;1171;p9"/>
          <p:cNvPicPr preferRelativeResize="0"/>
          <p:nvPr/>
        </p:nvPicPr>
        <p:blipFill rotWithShape="1">
          <a:blip r:embed="rId4">
            <a:alphaModFix/>
          </a:blip>
          <a:srcRect b="0" l="0" r="0" t="0"/>
          <a:stretch/>
        </p:blipFill>
        <p:spPr>
          <a:xfrm>
            <a:off x="1811337" y="3573748"/>
            <a:ext cx="5915025" cy="73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Intan Trihandini</dc:creator>
</cp:coreProperties>
</file>